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4" r:id="rId2"/>
    <p:sldId id="299" r:id="rId3"/>
    <p:sldId id="300" r:id="rId4"/>
    <p:sldId id="301" r:id="rId5"/>
    <p:sldId id="259" r:id="rId6"/>
    <p:sldId id="302" r:id="rId7"/>
    <p:sldId id="303" r:id="rId8"/>
    <p:sldId id="304" r:id="rId9"/>
    <p:sldId id="257" r:id="rId10"/>
    <p:sldId id="298" r:id="rId11"/>
    <p:sldId id="305" r:id="rId12"/>
    <p:sldId id="297" r:id="rId13"/>
    <p:sldId id="30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78"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4" name="29 Marcador de fecha"/>
          <p:cNvSpPr>
            <a:spLocks noGrp="1"/>
          </p:cNvSpPr>
          <p:nvPr>
            <p:ph type="dt" sz="half" idx="10"/>
          </p:nvPr>
        </p:nvSpPr>
        <p:spPr/>
        <p:txBody>
          <a:bodyPr/>
          <a:lstStyle>
            <a:lvl1pPr>
              <a:defRPr/>
            </a:lvl1pPr>
          </a:lstStyle>
          <a:p>
            <a:pPr>
              <a:defRPr/>
            </a:pPr>
            <a:fld id="{062ED7BA-CB4F-4F55-B79D-6C05983FAF8D}" type="datetimeFigureOut">
              <a:rPr lang="en-US"/>
              <a:pPr>
                <a:defRPr/>
              </a:pPr>
              <a:t>2/9/2020</a:t>
            </a:fld>
            <a:endParaRPr lang="en-US"/>
          </a:p>
        </p:txBody>
      </p:sp>
      <p:sp>
        <p:nvSpPr>
          <p:cNvPr id="5" name="18 Marcador de pie de página"/>
          <p:cNvSpPr>
            <a:spLocks noGrp="1"/>
          </p:cNvSpPr>
          <p:nvPr>
            <p:ph type="ftr" sz="quarter" idx="11"/>
          </p:nvPr>
        </p:nvSpPr>
        <p:spPr/>
        <p:txBody>
          <a:bodyPr/>
          <a:lstStyle>
            <a:lvl1pPr>
              <a:defRPr/>
            </a:lvl1pPr>
          </a:lstStyle>
          <a:p>
            <a:pPr>
              <a:defRPr/>
            </a:pPr>
            <a:endParaRPr lang="en-US"/>
          </a:p>
        </p:txBody>
      </p:sp>
      <p:sp>
        <p:nvSpPr>
          <p:cNvPr id="6" name="26 Marcador de número de diapositiva"/>
          <p:cNvSpPr>
            <a:spLocks noGrp="1"/>
          </p:cNvSpPr>
          <p:nvPr>
            <p:ph type="sldNum" sz="quarter" idx="12"/>
          </p:nvPr>
        </p:nvSpPr>
        <p:spPr/>
        <p:txBody>
          <a:bodyPr/>
          <a:lstStyle>
            <a:lvl1pPr>
              <a:defRPr/>
            </a:lvl1pPr>
          </a:lstStyle>
          <a:p>
            <a:pPr>
              <a:defRPr/>
            </a:pPr>
            <a:fld id="{2C4F8F2B-C5EE-448E-9113-0500C5A6A198}" type="slidenum">
              <a:rPr lang="en-US"/>
              <a:pPr>
                <a:defRPr/>
              </a:pPr>
              <a:t>‹Nº›</a:t>
            </a:fld>
            <a:endParaRPr lang="en-US"/>
          </a:p>
        </p:txBody>
      </p:sp>
    </p:spTree>
    <p:extLst>
      <p:ext uri="{BB962C8B-B14F-4D97-AF65-F5344CB8AC3E}">
        <p14:creationId xmlns:p14="http://schemas.microsoft.com/office/powerpoint/2010/main" val="12033176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C4B26FC9-12F6-464C-8B49-001BCF4A06CC}" type="datetimeFigureOut">
              <a:rPr lang="en-US"/>
              <a:pPr>
                <a:defRPr/>
              </a:pPr>
              <a:t>2/9/2020</a:t>
            </a:fld>
            <a:endParaRPr lang="en-US"/>
          </a:p>
        </p:txBody>
      </p:sp>
      <p:sp>
        <p:nvSpPr>
          <p:cNvPr id="5" name="21 Marcador de pie de página"/>
          <p:cNvSpPr>
            <a:spLocks noGrp="1"/>
          </p:cNvSpPr>
          <p:nvPr>
            <p:ph type="ftr" sz="quarter" idx="11"/>
          </p:nvPr>
        </p:nvSpPr>
        <p:spPr/>
        <p:txBody>
          <a:bodyPr/>
          <a:lstStyle>
            <a:lvl1pPr>
              <a:defRPr/>
            </a:lvl1pPr>
          </a:lstStyle>
          <a:p>
            <a:pPr>
              <a:defRPr/>
            </a:pPr>
            <a:endParaRPr lang="en-US"/>
          </a:p>
        </p:txBody>
      </p:sp>
      <p:sp>
        <p:nvSpPr>
          <p:cNvPr id="6" name="17 Marcador de número de diapositiva"/>
          <p:cNvSpPr>
            <a:spLocks noGrp="1"/>
          </p:cNvSpPr>
          <p:nvPr>
            <p:ph type="sldNum" sz="quarter" idx="12"/>
          </p:nvPr>
        </p:nvSpPr>
        <p:spPr/>
        <p:txBody>
          <a:bodyPr/>
          <a:lstStyle>
            <a:lvl1pPr>
              <a:defRPr/>
            </a:lvl1pPr>
          </a:lstStyle>
          <a:p>
            <a:pPr>
              <a:defRPr/>
            </a:pPr>
            <a:fld id="{E24FA81E-2FBD-4D22-93ED-6B3FBEB795F9}" type="slidenum">
              <a:rPr lang="en-US"/>
              <a:pPr>
                <a:defRPr/>
              </a:pPr>
              <a:t>‹Nº›</a:t>
            </a:fld>
            <a:endParaRPr lang="en-US"/>
          </a:p>
        </p:txBody>
      </p:sp>
    </p:spTree>
    <p:extLst>
      <p:ext uri="{BB962C8B-B14F-4D97-AF65-F5344CB8AC3E}">
        <p14:creationId xmlns:p14="http://schemas.microsoft.com/office/powerpoint/2010/main" val="239181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78CDC69F-4C3D-45EB-A923-82A739F304A0}" type="datetimeFigureOut">
              <a:rPr lang="en-US"/>
              <a:pPr>
                <a:defRPr/>
              </a:pPr>
              <a:t>2/9/2020</a:t>
            </a:fld>
            <a:endParaRPr lang="en-US"/>
          </a:p>
        </p:txBody>
      </p:sp>
      <p:sp>
        <p:nvSpPr>
          <p:cNvPr id="5" name="21 Marcador de pie de página"/>
          <p:cNvSpPr>
            <a:spLocks noGrp="1"/>
          </p:cNvSpPr>
          <p:nvPr>
            <p:ph type="ftr" sz="quarter" idx="11"/>
          </p:nvPr>
        </p:nvSpPr>
        <p:spPr/>
        <p:txBody>
          <a:bodyPr/>
          <a:lstStyle>
            <a:lvl1pPr>
              <a:defRPr/>
            </a:lvl1pPr>
          </a:lstStyle>
          <a:p>
            <a:pPr>
              <a:defRPr/>
            </a:pPr>
            <a:endParaRPr lang="en-US"/>
          </a:p>
        </p:txBody>
      </p:sp>
      <p:sp>
        <p:nvSpPr>
          <p:cNvPr id="6" name="17 Marcador de número de diapositiva"/>
          <p:cNvSpPr>
            <a:spLocks noGrp="1"/>
          </p:cNvSpPr>
          <p:nvPr>
            <p:ph type="sldNum" sz="quarter" idx="12"/>
          </p:nvPr>
        </p:nvSpPr>
        <p:spPr/>
        <p:txBody>
          <a:bodyPr/>
          <a:lstStyle>
            <a:lvl1pPr>
              <a:defRPr/>
            </a:lvl1pPr>
          </a:lstStyle>
          <a:p>
            <a:pPr>
              <a:defRPr/>
            </a:pPr>
            <a:fld id="{FC99BD58-D615-4632-B22E-F945499C72BA}" type="slidenum">
              <a:rPr lang="en-US"/>
              <a:pPr>
                <a:defRPr/>
              </a:pPr>
              <a:t>‹Nº›</a:t>
            </a:fld>
            <a:endParaRPr lang="en-US"/>
          </a:p>
        </p:txBody>
      </p:sp>
    </p:spTree>
    <p:extLst>
      <p:ext uri="{BB962C8B-B14F-4D97-AF65-F5344CB8AC3E}">
        <p14:creationId xmlns:p14="http://schemas.microsoft.com/office/powerpoint/2010/main" val="346856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Autofit/>
          </a:bodyPr>
          <a:lstStyle>
            <a:lvl1pPr>
              <a:defRPr sz="3600"/>
            </a:lvl1pPr>
          </a:lstStyle>
          <a:p>
            <a:r>
              <a:rPr lang="es-ES" dirty="0" smtClean="0"/>
              <a:t>Haga clic para modificar el estilo de título del patrón</a:t>
            </a:r>
            <a:endParaRPr lang="en-US" dirty="0"/>
          </a:p>
        </p:txBody>
      </p:sp>
      <p:sp>
        <p:nvSpPr>
          <p:cNvPr id="3" name="2 Marcador de contenido"/>
          <p:cNvSpPr>
            <a:spLocks noGrp="1"/>
          </p:cNvSpPr>
          <p:nvPr>
            <p:ph idx="1"/>
          </p:nvPr>
        </p:nvSpPr>
        <p:spPr>
          <a:xfrm>
            <a:off x="457200" y="1500174"/>
            <a:ext cx="8229600" cy="5072098"/>
          </a:xfrm>
        </p:spPr>
        <p:txBody>
          <a:bodyPr/>
          <a:lstStyle>
            <a:lvl1pPr>
              <a:defRPr sz="2400"/>
            </a:lvl1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351071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A61F4DD7-EC70-41A1-BC6E-D7B3CFC58FA8}" type="datetimeFigureOut">
              <a:rPr lang="en-US"/>
              <a:pPr>
                <a:defRPr/>
              </a:pPr>
              <a:t>2/9/2020</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18E1D6F5-0D81-4FD5-9516-6C6C70808E3D}" type="slidenum">
              <a:rPr lang="en-US"/>
              <a:pPr>
                <a:defRPr/>
              </a:pPr>
              <a:t>‹Nº›</a:t>
            </a:fld>
            <a:endParaRPr lang="en-US"/>
          </a:p>
        </p:txBody>
      </p:sp>
    </p:spTree>
    <p:extLst>
      <p:ext uri="{BB962C8B-B14F-4D97-AF65-F5344CB8AC3E}">
        <p14:creationId xmlns:p14="http://schemas.microsoft.com/office/powerpoint/2010/main" val="3599159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4DA51071-AF5E-4903-ACA1-BAA6A93BA51F}" type="datetimeFigureOut">
              <a:rPr lang="en-US"/>
              <a:pPr>
                <a:defRPr/>
              </a:pPr>
              <a:t>2/9/2020</a:t>
            </a:fld>
            <a:endParaRPr lang="en-US"/>
          </a:p>
        </p:txBody>
      </p:sp>
      <p:sp>
        <p:nvSpPr>
          <p:cNvPr id="6" name="21 Marcador de pie de página"/>
          <p:cNvSpPr>
            <a:spLocks noGrp="1"/>
          </p:cNvSpPr>
          <p:nvPr>
            <p:ph type="ftr" sz="quarter" idx="11"/>
          </p:nvPr>
        </p:nvSpPr>
        <p:spPr/>
        <p:txBody>
          <a:bodyPr/>
          <a:lstStyle>
            <a:lvl1pPr>
              <a:defRPr/>
            </a:lvl1pPr>
          </a:lstStyle>
          <a:p>
            <a:pPr>
              <a:defRPr/>
            </a:pPr>
            <a:endParaRPr lang="en-US"/>
          </a:p>
        </p:txBody>
      </p:sp>
      <p:sp>
        <p:nvSpPr>
          <p:cNvPr id="7" name="17 Marcador de número de diapositiva"/>
          <p:cNvSpPr>
            <a:spLocks noGrp="1"/>
          </p:cNvSpPr>
          <p:nvPr>
            <p:ph type="sldNum" sz="quarter" idx="12"/>
          </p:nvPr>
        </p:nvSpPr>
        <p:spPr/>
        <p:txBody>
          <a:bodyPr/>
          <a:lstStyle>
            <a:lvl1pPr>
              <a:defRPr/>
            </a:lvl1pPr>
          </a:lstStyle>
          <a:p>
            <a:pPr>
              <a:defRPr/>
            </a:pPr>
            <a:fld id="{6AAA43A8-0870-4F1D-AE5D-8B041A3FEB60}" type="slidenum">
              <a:rPr lang="en-US"/>
              <a:pPr>
                <a:defRPr/>
              </a:pPr>
              <a:t>‹Nº›</a:t>
            </a:fld>
            <a:endParaRPr lang="en-US"/>
          </a:p>
        </p:txBody>
      </p:sp>
    </p:spTree>
    <p:extLst>
      <p:ext uri="{BB962C8B-B14F-4D97-AF65-F5344CB8AC3E}">
        <p14:creationId xmlns:p14="http://schemas.microsoft.com/office/powerpoint/2010/main" val="195061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fld id="{5B62FA72-85A7-47BD-9DB8-4DF6AF6DC7BD}" type="datetimeFigureOut">
              <a:rPr lang="en-US"/>
              <a:pPr>
                <a:defRPr/>
              </a:pPr>
              <a:t>2/9/2020</a:t>
            </a:fld>
            <a:endParaRPr lang="en-US"/>
          </a:p>
        </p:txBody>
      </p:sp>
      <p:sp>
        <p:nvSpPr>
          <p:cNvPr id="8" name="21 Marcador de pie de página"/>
          <p:cNvSpPr>
            <a:spLocks noGrp="1"/>
          </p:cNvSpPr>
          <p:nvPr>
            <p:ph type="ftr" sz="quarter" idx="11"/>
          </p:nvPr>
        </p:nvSpPr>
        <p:spPr/>
        <p:txBody>
          <a:bodyPr/>
          <a:lstStyle>
            <a:lvl1pPr>
              <a:defRPr/>
            </a:lvl1pPr>
          </a:lstStyle>
          <a:p>
            <a:pPr>
              <a:defRPr/>
            </a:pPr>
            <a:endParaRPr lang="en-US"/>
          </a:p>
        </p:txBody>
      </p:sp>
      <p:sp>
        <p:nvSpPr>
          <p:cNvPr id="9" name="17 Marcador de número de diapositiva"/>
          <p:cNvSpPr>
            <a:spLocks noGrp="1"/>
          </p:cNvSpPr>
          <p:nvPr>
            <p:ph type="sldNum" sz="quarter" idx="12"/>
          </p:nvPr>
        </p:nvSpPr>
        <p:spPr/>
        <p:txBody>
          <a:bodyPr/>
          <a:lstStyle>
            <a:lvl1pPr>
              <a:defRPr/>
            </a:lvl1pPr>
          </a:lstStyle>
          <a:p>
            <a:pPr>
              <a:defRPr/>
            </a:pPr>
            <a:fld id="{ACAB3229-2EC4-4A9E-AE6C-E27A043F94DB}" type="slidenum">
              <a:rPr lang="en-US"/>
              <a:pPr>
                <a:defRPr/>
              </a:pPr>
              <a:t>‹Nº›</a:t>
            </a:fld>
            <a:endParaRPr lang="en-US"/>
          </a:p>
        </p:txBody>
      </p:sp>
    </p:spTree>
    <p:extLst>
      <p:ext uri="{BB962C8B-B14F-4D97-AF65-F5344CB8AC3E}">
        <p14:creationId xmlns:p14="http://schemas.microsoft.com/office/powerpoint/2010/main" val="215976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fld id="{C4380CCB-5212-4062-BDBA-F7A7BC59D1E2}" type="datetimeFigureOut">
              <a:rPr lang="en-US"/>
              <a:pPr>
                <a:defRPr/>
              </a:pPr>
              <a:t>2/9/2020</a:t>
            </a:fld>
            <a:endParaRPr lang="en-US"/>
          </a:p>
        </p:txBody>
      </p:sp>
      <p:sp>
        <p:nvSpPr>
          <p:cNvPr id="4" name="21 Marcador de pie de página"/>
          <p:cNvSpPr>
            <a:spLocks noGrp="1"/>
          </p:cNvSpPr>
          <p:nvPr>
            <p:ph type="ftr" sz="quarter" idx="11"/>
          </p:nvPr>
        </p:nvSpPr>
        <p:spPr/>
        <p:txBody>
          <a:bodyPr/>
          <a:lstStyle>
            <a:lvl1pPr>
              <a:defRPr/>
            </a:lvl1pPr>
          </a:lstStyle>
          <a:p>
            <a:pPr>
              <a:defRPr/>
            </a:pPr>
            <a:endParaRPr lang="en-US"/>
          </a:p>
        </p:txBody>
      </p:sp>
      <p:sp>
        <p:nvSpPr>
          <p:cNvPr id="5" name="17 Marcador de número de diapositiva"/>
          <p:cNvSpPr>
            <a:spLocks noGrp="1"/>
          </p:cNvSpPr>
          <p:nvPr>
            <p:ph type="sldNum" sz="quarter" idx="12"/>
          </p:nvPr>
        </p:nvSpPr>
        <p:spPr/>
        <p:txBody>
          <a:bodyPr/>
          <a:lstStyle>
            <a:lvl1pPr>
              <a:defRPr/>
            </a:lvl1pPr>
          </a:lstStyle>
          <a:p>
            <a:pPr>
              <a:defRPr/>
            </a:pPr>
            <a:fld id="{8D34A59B-D7BA-423F-AF2B-A01337137696}" type="slidenum">
              <a:rPr lang="en-US"/>
              <a:pPr>
                <a:defRPr/>
              </a:pPr>
              <a:t>‹Nº›</a:t>
            </a:fld>
            <a:endParaRPr lang="en-US"/>
          </a:p>
        </p:txBody>
      </p:sp>
    </p:spTree>
    <p:extLst>
      <p:ext uri="{BB962C8B-B14F-4D97-AF65-F5344CB8AC3E}">
        <p14:creationId xmlns:p14="http://schemas.microsoft.com/office/powerpoint/2010/main" val="113752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29CB7356-3F7D-4A02-B87B-FE55C571209D}" type="datetimeFigureOut">
              <a:rPr lang="en-US"/>
              <a:pPr>
                <a:defRPr/>
              </a:pPr>
              <a:t>2/9/2020</a:t>
            </a:fld>
            <a:endParaRPr lang="en-US"/>
          </a:p>
        </p:txBody>
      </p:sp>
      <p:sp>
        <p:nvSpPr>
          <p:cNvPr id="3" name="21 Marcador de pie de página"/>
          <p:cNvSpPr>
            <a:spLocks noGrp="1"/>
          </p:cNvSpPr>
          <p:nvPr>
            <p:ph type="ftr" sz="quarter" idx="11"/>
          </p:nvPr>
        </p:nvSpPr>
        <p:spPr/>
        <p:txBody>
          <a:bodyPr/>
          <a:lstStyle>
            <a:lvl1pPr>
              <a:defRPr/>
            </a:lvl1pPr>
          </a:lstStyle>
          <a:p>
            <a:pPr>
              <a:defRPr/>
            </a:pPr>
            <a:endParaRPr lang="en-US"/>
          </a:p>
        </p:txBody>
      </p:sp>
      <p:sp>
        <p:nvSpPr>
          <p:cNvPr id="4" name="17 Marcador de número de diapositiva"/>
          <p:cNvSpPr>
            <a:spLocks noGrp="1"/>
          </p:cNvSpPr>
          <p:nvPr>
            <p:ph type="sldNum" sz="quarter" idx="12"/>
          </p:nvPr>
        </p:nvSpPr>
        <p:spPr/>
        <p:txBody>
          <a:bodyPr/>
          <a:lstStyle>
            <a:lvl1pPr>
              <a:defRPr/>
            </a:lvl1pPr>
          </a:lstStyle>
          <a:p>
            <a:pPr>
              <a:defRPr/>
            </a:pPr>
            <a:fld id="{47306C22-CA48-4C19-B8BC-15A06C5A657A}" type="slidenum">
              <a:rPr lang="en-US"/>
              <a:pPr>
                <a:defRPr/>
              </a:pPr>
              <a:t>‹Nº›</a:t>
            </a:fld>
            <a:endParaRPr lang="en-US"/>
          </a:p>
        </p:txBody>
      </p:sp>
    </p:spTree>
    <p:extLst>
      <p:ext uri="{BB962C8B-B14F-4D97-AF65-F5344CB8AC3E}">
        <p14:creationId xmlns:p14="http://schemas.microsoft.com/office/powerpoint/2010/main" val="77741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fld id="{51EAF6E3-84E6-4635-ABD6-66E194E9E8D8}" type="datetimeFigureOut">
              <a:rPr lang="en-US"/>
              <a:pPr>
                <a:defRPr/>
              </a:pPr>
              <a:t>2/9/2020</a:t>
            </a:fld>
            <a:endParaRPr lang="en-US"/>
          </a:p>
        </p:txBody>
      </p:sp>
      <p:sp>
        <p:nvSpPr>
          <p:cNvPr id="6" name="21 Marcador de pie de página"/>
          <p:cNvSpPr>
            <a:spLocks noGrp="1"/>
          </p:cNvSpPr>
          <p:nvPr>
            <p:ph type="ftr" sz="quarter" idx="11"/>
          </p:nvPr>
        </p:nvSpPr>
        <p:spPr/>
        <p:txBody>
          <a:bodyPr/>
          <a:lstStyle>
            <a:lvl1pPr>
              <a:defRPr/>
            </a:lvl1pPr>
          </a:lstStyle>
          <a:p>
            <a:pPr>
              <a:defRPr/>
            </a:pPr>
            <a:endParaRPr lang="en-US"/>
          </a:p>
        </p:txBody>
      </p:sp>
      <p:sp>
        <p:nvSpPr>
          <p:cNvPr id="7" name="17 Marcador de número de diapositiva"/>
          <p:cNvSpPr>
            <a:spLocks noGrp="1"/>
          </p:cNvSpPr>
          <p:nvPr>
            <p:ph type="sldNum" sz="quarter" idx="12"/>
          </p:nvPr>
        </p:nvSpPr>
        <p:spPr/>
        <p:txBody>
          <a:bodyPr/>
          <a:lstStyle>
            <a:lvl1pPr>
              <a:defRPr/>
            </a:lvl1pPr>
          </a:lstStyle>
          <a:p>
            <a:pPr>
              <a:defRPr/>
            </a:pPr>
            <a:fld id="{86EF681B-6124-4B79-9B9B-9389FD14A8CC}" type="slidenum">
              <a:rPr lang="en-US"/>
              <a:pPr>
                <a:defRPr/>
              </a:pPr>
              <a:t>‹Nº›</a:t>
            </a:fld>
            <a:endParaRPr lang="en-US"/>
          </a:p>
        </p:txBody>
      </p:sp>
    </p:spTree>
    <p:extLst>
      <p:ext uri="{BB962C8B-B14F-4D97-AF65-F5344CB8AC3E}">
        <p14:creationId xmlns:p14="http://schemas.microsoft.com/office/powerpoint/2010/main" val="152551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fld id="{FE67B0C3-6368-49B6-9FA8-4C3AD3C56143}" type="datetimeFigureOut">
              <a:rPr lang="en-US"/>
              <a:pPr>
                <a:defRPr/>
              </a:pPr>
              <a:t>2/9/2020</a:t>
            </a:fld>
            <a:endParaRPr lang="en-US"/>
          </a:p>
        </p:txBody>
      </p:sp>
      <p:sp>
        <p:nvSpPr>
          <p:cNvPr id="10" name="5 Marcador de pie de página"/>
          <p:cNvSpPr>
            <a:spLocks noGrp="1"/>
          </p:cNvSpPr>
          <p:nvPr>
            <p:ph type="ftr" sz="quarter" idx="11"/>
          </p:nvPr>
        </p:nvSpPr>
        <p:spPr/>
        <p:txBody>
          <a:bodyPr/>
          <a:lstStyle>
            <a:lvl1pPr>
              <a:defRPr/>
            </a:lvl1pPr>
          </a:lstStyle>
          <a:p>
            <a:pPr>
              <a:defRPr/>
            </a:pPr>
            <a:endParaRPr lang="en-U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C6FD7980-5A9F-40A6-BA53-CDF91651DB78}" type="slidenum">
              <a:rPr lang="en-US"/>
              <a:pPr>
                <a:defRPr/>
              </a:pPr>
              <a:t>‹Nº›</a:t>
            </a:fld>
            <a:endParaRPr lang="en-US"/>
          </a:p>
        </p:txBody>
      </p:sp>
    </p:spTree>
    <p:extLst>
      <p:ext uri="{BB962C8B-B14F-4D97-AF65-F5344CB8AC3E}">
        <p14:creationId xmlns:p14="http://schemas.microsoft.com/office/powerpoint/2010/main" val="392593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292" name="8 Marcador de título"/>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2293" name="29 Marcador de texto"/>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B5855E64-A67F-4791-841B-2FE359C67F7D}" type="datetimeFigureOut">
              <a:rPr lang="en-US"/>
              <a:pPr>
                <a:defRPr/>
              </a:pPr>
              <a:t>2/9/2020</a:t>
            </a:fld>
            <a:endParaRPr lang="en-U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D0A5AF9C-192A-4F39-936F-CCD276595194}" type="slidenum">
              <a:rPr lang="en-US"/>
              <a:pPr>
                <a:defRPr/>
              </a:pPr>
              <a:t>‹Nº›</a:t>
            </a:fld>
            <a:endParaRPr lang="en-US"/>
          </a:p>
        </p:txBody>
      </p:sp>
      <p:grpSp>
        <p:nvGrpSpPr>
          <p:cNvPr id="12297"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05" r:id="rId4"/>
    <p:sldLayoutId id="2147483806" r:id="rId5"/>
    <p:sldLayoutId id="2147483807" r:id="rId6"/>
    <p:sldLayoutId id="2147483808" r:id="rId7"/>
    <p:sldLayoutId id="2147483809" r:id="rId8"/>
    <p:sldLayoutId id="2147483815" r:id="rId9"/>
    <p:sldLayoutId id="2147483810" r:id="rId10"/>
    <p:sldLayoutId id="2147483811"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116632"/>
            <a:ext cx="7851648" cy="3384376"/>
          </a:xfrm>
          <a:ln>
            <a:miter lim="800000"/>
            <a:headEnd/>
            <a:tailEnd/>
          </a:ln>
        </p:spPr>
        <p:txBody>
          <a:bodyPr>
            <a:normAutofit/>
          </a:bodyPr>
          <a:lstStyle/>
          <a:p>
            <a:pPr algn="ctr" eaLnBrk="1" fontAlgn="auto" hangingPunct="1">
              <a:spcAft>
                <a:spcPts val="0"/>
              </a:spcAft>
              <a:defRPr/>
            </a:pPr>
            <a:r>
              <a:rPr lang="es-VE" dirty="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Algoritmo </a:t>
            </a:r>
            <a:r>
              <a:rPr lang="es-VE"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
            </a:r>
            <a:br>
              <a:rPr lang="es-VE"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br>
            <a:r>
              <a:rPr lang="es-VE"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para </a:t>
            </a:r>
            <a:r>
              <a:rPr lang="es-VE" dirty="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el reconocimiento de patrones de </a:t>
            </a:r>
            <a:r>
              <a:rPr lang="es-VE"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línea</a:t>
            </a:r>
            <a:endParaRPr lang="en-US" dirty="0"/>
          </a:p>
        </p:txBody>
      </p:sp>
      <p:sp>
        <p:nvSpPr>
          <p:cNvPr id="34819" name="2 Subtítulo"/>
          <p:cNvSpPr>
            <a:spLocks noGrp="1"/>
          </p:cNvSpPr>
          <p:nvPr>
            <p:ph type="subTitle" idx="1"/>
          </p:nvPr>
        </p:nvSpPr>
        <p:spPr>
          <a:xfrm>
            <a:off x="971600" y="3068960"/>
            <a:ext cx="7848872" cy="3789040"/>
          </a:xfrm>
        </p:spPr>
        <p:txBody>
          <a:bodyPr/>
          <a:lstStyle/>
          <a:p>
            <a:pPr marR="0" eaLnBrk="1" hangingPunct="1">
              <a:lnSpc>
                <a:spcPct val="90000"/>
              </a:lnSpc>
            </a:pPr>
            <a:endParaRPr lang="es-CO" sz="2400" dirty="0"/>
          </a:p>
          <a:p>
            <a:pPr marR="0" eaLnBrk="1" hangingPunct="1">
              <a:lnSpc>
                <a:spcPct val="90000"/>
              </a:lnSpc>
            </a:pPr>
            <a:r>
              <a:rPr lang="es-VE" sz="2800"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En </a:t>
            </a:r>
            <a:r>
              <a:rPr lang="es-VE" sz="2800" dirty="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imágenes </a:t>
            </a:r>
            <a:r>
              <a:rPr lang="es-VE" sz="2800" dirty="0" smtClean="0">
                <a:solidFill>
                  <a:schemeClr val="accent1">
                    <a:lumMod val="20000"/>
                    <a:lumOff val="80000"/>
                  </a:schemeClr>
                </a:solidFill>
                <a:effectLst>
                  <a:outerShdw blurRad="38100" dist="38100" dir="2700000" algn="tl">
                    <a:srgbClr val="000000">
                      <a:alpha val="43137"/>
                    </a:srgbClr>
                  </a:outerShdw>
                </a:effectLst>
                <a:latin typeface="Arial" pitchFamily="34" charset="0"/>
                <a:cs typeface="Arial" pitchFamily="34" charset="0"/>
              </a:rPr>
              <a:t>bicromaticas</a:t>
            </a:r>
          </a:p>
          <a:p>
            <a:pPr marR="0" eaLnBrk="1" hangingPunct="1">
              <a:lnSpc>
                <a:spcPct val="90000"/>
              </a:lnSpc>
            </a:pPr>
            <a:endParaRPr lang="es-CO" sz="2400" dirty="0" smtClean="0"/>
          </a:p>
          <a:p>
            <a:pPr marR="0" eaLnBrk="1" hangingPunct="1">
              <a:lnSpc>
                <a:spcPct val="90000"/>
              </a:lnSpc>
            </a:pPr>
            <a:endParaRPr lang="es-CO" sz="2400" dirty="0"/>
          </a:p>
          <a:p>
            <a:pPr marR="0" eaLnBrk="1" hangingPunct="1">
              <a:lnSpc>
                <a:spcPct val="90000"/>
              </a:lnSpc>
            </a:pPr>
            <a:endParaRPr lang="es-CO" sz="2400" dirty="0" smtClean="0"/>
          </a:p>
          <a:p>
            <a:pPr marR="0" eaLnBrk="1" hangingPunct="1">
              <a:lnSpc>
                <a:spcPct val="90000"/>
              </a:lnSpc>
            </a:pPr>
            <a:endParaRPr lang="es-CO" sz="2400" dirty="0" smtClean="0"/>
          </a:p>
          <a:p>
            <a:pPr marR="0" eaLnBrk="1" hangingPunct="1">
              <a:lnSpc>
                <a:spcPct val="90000"/>
              </a:lnSpc>
            </a:pPr>
            <a:r>
              <a:rPr lang="es-CO" sz="2000" dirty="0" smtClean="0"/>
              <a:t>Línea de Investigación: Simulación y Modelado de Datos</a:t>
            </a:r>
            <a:endParaRPr lang="es-CO" sz="2400" dirty="0" smtClean="0"/>
          </a:p>
          <a:p>
            <a:pPr marR="0" eaLnBrk="1" hangingPunct="1">
              <a:lnSpc>
                <a:spcPct val="90000"/>
              </a:lnSpc>
            </a:pPr>
            <a:endParaRPr lang="es-CO" sz="2400" dirty="0"/>
          </a:p>
          <a:p>
            <a:pPr marR="0" eaLnBrk="1" hangingPunct="1">
              <a:lnSpc>
                <a:spcPct val="90000"/>
              </a:lnSpc>
            </a:pPr>
            <a:r>
              <a:rPr lang="es-CO" sz="1800" dirty="0" smtClean="0">
                <a:latin typeface="Arial" pitchFamily="34" charset="0"/>
                <a:cs typeface="Arial" pitchFamily="34" charset="0"/>
              </a:rPr>
              <a:t>Jhonny J. Pérez M. CI:26039408</a:t>
            </a:r>
          </a:p>
          <a:p>
            <a:pPr marR="0"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b="1" dirty="0"/>
              <a:t>Vecindades de un pixel</a:t>
            </a:r>
            <a:endParaRPr lang="es-VE" b="1" dirty="0"/>
          </a:p>
        </p:txBody>
      </p:sp>
      <p:sp>
        <p:nvSpPr>
          <p:cNvPr id="3" name="2 Marcador de contenido"/>
          <p:cNvSpPr>
            <a:spLocks noGrp="1"/>
          </p:cNvSpPr>
          <p:nvPr>
            <p:ph idx="1"/>
          </p:nvPr>
        </p:nvSpPr>
        <p:spPr/>
        <p:txBody>
          <a:bodyPr/>
          <a:lstStyle/>
          <a:p>
            <a:pPr>
              <a:buClr>
                <a:srgbClr val="66FF33"/>
              </a:buClr>
              <a:buFont typeface="Wingdings" pitchFamily="2" charset="2"/>
              <a:buChar char="§"/>
            </a:pPr>
            <a:r>
              <a:rPr lang="en-US" dirty="0"/>
              <a:t>Un pixel </a:t>
            </a:r>
            <a:r>
              <a:rPr lang="en-US" b="1" i="1" dirty="0"/>
              <a:t>p</a:t>
            </a:r>
            <a:r>
              <a:rPr lang="en-US" dirty="0"/>
              <a:t> de coordenadas </a:t>
            </a:r>
            <a:r>
              <a:rPr lang="en-US" b="1" i="1" dirty="0"/>
              <a:t>(</a:t>
            </a:r>
            <a:r>
              <a:rPr lang="en-US" b="1" i="1" dirty="0" err="1"/>
              <a:t>x,y</a:t>
            </a:r>
            <a:r>
              <a:rPr lang="en-US" b="1" i="1" dirty="0"/>
              <a:t>)</a:t>
            </a:r>
            <a:r>
              <a:rPr lang="en-US" dirty="0"/>
              <a:t> tiene 2 vecinos </a:t>
            </a:r>
            <a:r>
              <a:rPr lang="en-US" i="1" dirty="0">
                <a:solidFill>
                  <a:srgbClr val="FF9900"/>
                </a:solidFill>
              </a:rPr>
              <a:t>horizontales</a:t>
            </a:r>
            <a:r>
              <a:rPr lang="en-US" dirty="0">
                <a:solidFill>
                  <a:srgbClr val="FF9900"/>
                </a:solidFill>
              </a:rPr>
              <a:t> </a:t>
            </a:r>
            <a:r>
              <a:rPr lang="en-US" dirty="0"/>
              <a:t>y 2 vecinos </a:t>
            </a:r>
            <a:r>
              <a:rPr lang="en-US" i="1" dirty="0" err="1">
                <a:solidFill>
                  <a:srgbClr val="FF9900"/>
                </a:solidFill>
              </a:rPr>
              <a:t>verticales</a:t>
            </a:r>
            <a:r>
              <a:rPr lang="en-US" i="1" dirty="0">
                <a:solidFill>
                  <a:srgbClr val="FF9900"/>
                </a:solidFill>
              </a:rPr>
              <a:t> </a:t>
            </a:r>
            <a:r>
              <a:rPr lang="en-US" dirty="0"/>
              <a:t>cuyas coordenadas están dadas por:</a:t>
            </a:r>
          </a:p>
          <a:p>
            <a:pPr>
              <a:buClr>
                <a:srgbClr val="66FF33"/>
              </a:buClr>
              <a:buFont typeface="Wingdings" pitchFamily="2" charset="2"/>
              <a:buNone/>
            </a:pPr>
            <a:r>
              <a:rPr lang="es-MX" sz="3600" dirty="0"/>
              <a:t>     </a:t>
            </a:r>
            <a:r>
              <a:rPr lang="es-MX" sz="3600" i="1" dirty="0"/>
              <a:t>(x+1 , y),   (x-1 , y),   (x,  y+1),   (x, y-1)</a:t>
            </a:r>
          </a:p>
          <a:p>
            <a:pPr>
              <a:buClr>
                <a:srgbClr val="66FF33"/>
              </a:buClr>
              <a:buFont typeface="Wingdings" pitchFamily="2" charset="2"/>
              <a:buNone/>
            </a:pPr>
            <a:endParaRPr lang="es-MX" i="1" dirty="0"/>
          </a:p>
          <a:p>
            <a:pPr>
              <a:buClr>
                <a:srgbClr val="66FF33"/>
              </a:buClr>
              <a:buFont typeface="Wingdings" pitchFamily="2" charset="2"/>
              <a:buNone/>
            </a:pPr>
            <a:r>
              <a:rPr lang="es-MX" dirty="0"/>
              <a:t>Este conjunto se llama: </a:t>
            </a:r>
            <a:r>
              <a:rPr lang="es-MX" i="1" dirty="0"/>
              <a:t>4-vecindad</a:t>
            </a:r>
            <a:r>
              <a:rPr lang="es-MX" dirty="0"/>
              <a:t> de </a:t>
            </a:r>
            <a:r>
              <a:rPr lang="es-MX" i="1" dirty="0"/>
              <a:t>p</a:t>
            </a:r>
            <a:r>
              <a:rPr lang="es-MX" dirty="0"/>
              <a:t> y se denota como </a:t>
            </a:r>
            <a:r>
              <a:rPr lang="es-MX" b="1" i="1" dirty="0"/>
              <a:t>N</a:t>
            </a:r>
            <a:r>
              <a:rPr lang="es-MX" b="1" i="1" baseline="-25000" dirty="0"/>
              <a:t>4</a:t>
            </a:r>
            <a:r>
              <a:rPr lang="es-MX" b="1" i="1" dirty="0"/>
              <a:t>(p)</a:t>
            </a:r>
            <a:r>
              <a:rPr lang="es-MX" dirty="0"/>
              <a:t>. Cada pixel está a una distancia de la unidad de </a:t>
            </a:r>
            <a:r>
              <a:rPr lang="es-MX" b="1" i="1" dirty="0"/>
              <a:t>(</a:t>
            </a:r>
            <a:r>
              <a:rPr lang="es-MX" b="1" i="1" dirty="0" err="1"/>
              <a:t>x,y</a:t>
            </a:r>
            <a:r>
              <a:rPr lang="es-MX" b="1" i="1" dirty="0"/>
              <a:t>). </a:t>
            </a:r>
            <a:endParaRPr lang="es-MX" b="1" i="1" dirty="0" smtClean="0"/>
          </a:p>
          <a:p>
            <a:pPr>
              <a:buClr>
                <a:srgbClr val="66FF33"/>
              </a:buClr>
              <a:buFont typeface="Wingdings" pitchFamily="2" charset="2"/>
              <a:buNone/>
            </a:pPr>
            <a:endParaRPr lang="es-MX" i="1" dirty="0"/>
          </a:p>
          <a:p>
            <a:pPr>
              <a:buClr>
                <a:srgbClr val="66FF33"/>
              </a:buClr>
              <a:buFont typeface="Wingdings" pitchFamily="2" charset="2"/>
              <a:buNone/>
            </a:pPr>
            <a:r>
              <a:rPr lang="es-MX" dirty="0" smtClean="0"/>
              <a:t>Algunos </a:t>
            </a:r>
            <a:r>
              <a:rPr lang="es-MX" dirty="0"/>
              <a:t>de los vecinos de </a:t>
            </a:r>
            <a:r>
              <a:rPr lang="es-MX" i="1" dirty="0"/>
              <a:t>p</a:t>
            </a:r>
            <a:r>
              <a:rPr lang="es-MX" dirty="0"/>
              <a:t> caen </a:t>
            </a:r>
            <a:r>
              <a:rPr lang="es-MX" i="1" dirty="0"/>
              <a:t>fuera</a:t>
            </a:r>
            <a:r>
              <a:rPr lang="es-MX" dirty="0"/>
              <a:t> de la imagen digital si </a:t>
            </a:r>
            <a:r>
              <a:rPr lang="es-MX" b="1" i="1" dirty="0"/>
              <a:t>(</a:t>
            </a:r>
            <a:r>
              <a:rPr lang="es-MX" b="1" i="1" dirty="0" err="1"/>
              <a:t>x,y</a:t>
            </a:r>
            <a:r>
              <a:rPr lang="es-MX" b="1" i="1" dirty="0"/>
              <a:t>)</a:t>
            </a:r>
            <a:r>
              <a:rPr lang="es-MX" b="1" dirty="0"/>
              <a:t> </a:t>
            </a:r>
            <a:r>
              <a:rPr lang="es-MX" dirty="0"/>
              <a:t>está en el </a:t>
            </a:r>
            <a:r>
              <a:rPr lang="es-MX" i="1" dirty="0"/>
              <a:t>borde</a:t>
            </a:r>
            <a:r>
              <a:rPr lang="es-MX" dirty="0"/>
              <a:t> de la imagen.</a:t>
            </a:r>
          </a:p>
          <a:p>
            <a:endParaRPr lang="es-VE" dirty="0"/>
          </a:p>
        </p:txBody>
      </p:sp>
    </p:spTree>
    <p:extLst>
      <p:ext uri="{BB962C8B-B14F-4D97-AF65-F5344CB8AC3E}">
        <p14:creationId xmlns:p14="http://schemas.microsoft.com/office/powerpoint/2010/main" val="44674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b="1" dirty="0"/>
              <a:t>Vecindades de un pixel</a:t>
            </a:r>
            <a:endParaRPr lang="es-VE" dirty="0"/>
          </a:p>
        </p:txBody>
      </p:sp>
      <p:sp>
        <p:nvSpPr>
          <p:cNvPr id="3" name="2 Marcador de contenido"/>
          <p:cNvSpPr>
            <a:spLocks noGrp="1"/>
          </p:cNvSpPr>
          <p:nvPr>
            <p:ph idx="1"/>
          </p:nvPr>
        </p:nvSpPr>
        <p:spPr/>
        <p:txBody>
          <a:bodyPr/>
          <a:lstStyle/>
          <a:p>
            <a:pPr>
              <a:buClr>
                <a:srgbClr val="66FF33"/>
              </a:buClr>
              <a:buFont typeface="Wingdings" pitchFamily="2" charset="2"/>
              <a:buChar char="§"/>
            </a:pPr>
            <a:r>
              <a:rPr lang="en-US" dirty="0" smtClean="0"/>
              <a:t>Así </a:t>
            </a:r>
            <a:r>
              <a:rPr lang="en-US" dirty="0" err="1" smtClean="0"/>
              <a:t>mismo</a:t>
            </a:r>
            <a:r>
              <a:rPr lang="en-US" dirty="0" smtClean="0"/>
              <a:t>, </a:t>
            </a:r>
            <a:r>
              <a:rPr lang="en-US" dirty="0" err="1" smtClean="0"/>
              <a:t>las</a:t>
            </a:r>
            <a:r>
              <a:rPr lang="en-US" dirty="0" smtClean="0"/>
              <a:t> </a:t>
            </a:r>
            <a:r>
              <a:rPr lang="en-US" dirty="0" err="1" smtClean="0"/>
              <a:t>vecindades</a:t>
            </a:r>
            <a:r>
              <a:rPr lang="en-US" dirty="0" smtClean="0"/>
              <a:t> </a:t>
            </a:r>
            <a:r>
              <a:rPr lang="en-US" dirty="0" err="1" smtClean="0"/>
              <a:t>diagonales</a:t>
            </a:r>
            <a:r>
              <a:rPr lang="en-US" dirty="0" smtClean="0"/>
              <a:t> con el </a:t>
            </a:r>
            <a:r>
              <a:rPr lang="en-US" dirty="0" err="1" smtClean="0"/>
              <a:t>punto</a:t>
            </a:r>
            <a:r>
              <a:rPr lang="en-US" dirty="0" smtClean="0"/>
              <a:t> </a:t>
            </a:r>
            <a:r>
              <a:rPr lang="en-US" dirty="0"/>
              <a:t>de coordenadas </a:t>
            </a:r>
            <a:r>
              <a:rPr lang="en-US" b="1" i="1" dirty="0"/>
              <a:t>(</a:t>
            </a:r>
            <a:r>
              <a:rPr lang="en-US" b="1" i="1" dirty="0" err="1"/>
              <a:t>x,y</a:t>
            </a:r>
            <a:r>
              <a:rPr lang="en-US" b="1" i="1" dirty="0" smtClean="0"/>
              <a:t>) </a:t>
            </a:r>
            <a:r>
              <a:rPr lang="en-US" i="1" dirty="0" smtClean="0"/>
              <a:t>se </a:t>
            </a:r>
            <a:r>
              <a:rPr lang="en-US" i="1" dirty="0" err="1" smtClean="0"/>
              <a:t>denotan</a:t>
            </a:r>
            <a:r>
              <a:rPr lang="en-US" i="1" dirty="0" smtClean="0"/>
              <a:t> </a:t>
            </a:r>
            <a:r>
              <a:rPr lang="en-US" i="1" dirty="0" err="1" smtClean="0"/>
              <a:t>como</a:t>
            </a:r>
            <a:r>
              <a:rPr lang="en-US" i="1" dirty="0" smtClean="0"/>
              <a:t> </a:t>
            </a:r>
            <a:r>
              <a:rPr lang="es-MX" b="1" i="1" dirty="0" smtClean="0"/>
              <a:t>N</a:t>
            </a:r>
            <a:r>
              <a:rPr lang="es-MX" b="1" i="1" baseline="-25000" dirty="0" smtClean="0"/>
              <a:t>d</a:t>
            </a:r>
            <a:r>
              <a:rPr lang="es-MX" b="1" i="1" dirty="0" smtClean="0"/>
              <a:t>(p) </a:t>
            </a:r>
            <a:r>
              <a:rPr lang="en-US" dirty="0" smtClean="0"/>
              <a:t>y </a:t>
            </a:r>
            <a:r>
              <a:rPr lang="en-US" dirty="0" err="1" smtClean="0"/>
              <a:t>sus</a:t>
            </a:r>
            <a:r>
              <a:rPr lang="en-US" dirty="0" smtClean="0"/>
              <a:t> </a:t>
            </a:r>
            <a:r>
              <a:rPr lang="en-US" dirty="0"/>
              <a:t>coordenadas están dadas por:</a:t>
            </a:r>
          </a:p>
          <a:p>
            <a:pPr>
              <a:buClr>
                <a:srgbClr val="66FF33"/>
              </a:buClr>
              <a:buFont typeface="Wingdings" pitchFamily="2" charset="2"/>
              <a:buNone/>
            </a:pPr>
            <a:r>
              <a:rPr lang="es-MX" sz="3600" dirty="0"/>
              <a:t>     </a:t>
            </a:r>
            <a:r>
              <a:rPr lang="es-MX" sz="2800" i="1" dirty="0"/>
              <a:t>(x+1 , </a:t>
            </a:r>
            <a:r>
              <a:rPr lang="es-MX" sz="2800" i="1" dirty="0" smtClean="0"/>
              <a:t>y+1),   </a:t>
            </a:r>
            <a:r>
              <a:rPr lang="es-MX" sz="2800" i="1" dirty="0"/>
              <a:t>(</a:t>
            </a:r>
            <a:r>
              <a:rPr lang="es-MX" sz="2800" i="1" dirty="0" smtClean="0"/>
              <a:t>x+1 </a:t>
            </a:r>
            <a:r>
              <a:rPr lang="es-MX" sz="2800" i="1" dirty="0"/>
              <a:t>, </a:t>
            </a:r>
            <a:r>
              <a:rPr lang="es-MX" sz="2800" i="1" dirty="0" smtClean="0"/>
              <a:t>y-1),   </a:t>
            </a:r>
            <a:r>
              <a:rPr lang="es-MX" sz="2800" i="1" dirty="0"/>
              <a:t>(</a:t>
            </a:r>
            <a:r>
              <a:rPr lang="es-MX" sz="2800" i="1" dirty="0" smtClean="0"/>
              <a:t>x-1,  </a:t>
            </a:r>
            <a:r>
              <a:rPr lang="es-MX" sz="2800" i="1" dirty="0"/>
              <a:t>y+1),   (</a:t>
            </a:r>
            <a:r>
              <a:rPr lang="es-MX" sz="2800" i="1" dirty="0" smtClean="0"/>
              <a:t>x-1, </a:t>
            </a:r>
            <a:r>
              <a:rPr lang="es-MX" sz="2800" i="1" dirty="0"/>
              <a:t>y-1)</a:t>
            </a:r>
          </a:p>
          <a:p>
            <a:r>
              <a:rPr lang="es-VE" dirty="0" smtClean="0"/>
              <a:t>Para definir de forma adecuada el concepto de vecindad, es necesario revisar el de adyacencia. Dos pixeles son adyacentes si, y solo si, tienen en común una de sus fronteras, o al menos una de sus esquinas.</a:t>
            </a:r>
          </a:p>
          <a:p>
            <a:pPr marL="0" indent="0" algn="ctr">
              <a:buNone/>
            </a:pPr>
            <a:endParaRPr lang="es-V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996733"/>
            <a:ext cx="3117252" cy="174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dondear rectángulo de esquina diagonal"/>
          <p:cNvSpPr/>
          <p:nvPr/>
        </p:nvSpPr>
        <p:spPr>
          <a:xfrm>
            <a:off x="611560" y="5373216"/>
            <a:ext cx="1872208" cy="936104"/>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VE" dirty="0" smtClean="0">
                <a:latin typeface="Arial" pitchFamily="34" charset="0"/>
                <a:cs typeface="Arial" pitchFamily="34" charset="0"/>
              </a:rPr>
              <a:t>a)</a:t>
            </a:r>
          </a:p>
          <a:p>
            <a:pPr algn="ctr"/>
            <a:r>
              <a:rPr lang="es-VE" dirty="0" smtClean="0">
                <a:latin typeface="Arial" pitchFamily="34" charset="0"/>
                <a:cs typeface="Arial" pitchFamily="34" charset="0"/>
              </a:rPr>
              <a:t>Adyacencia por frontera</a:t>
            </a:r>
            <a:endParaRPr lang="es-VE" dirty="0">
              <a:latin typeface="Arial" pitchFamily="34" charset="0"/>
              <a:cs typeface="Arial" pitchFamily="34" charset="0"/>
            </a:endParaRPr>
          </a:p>
        </p:txBody>
      </p:sp>
      <p:sp>
        <p:nvSpPr>
          <p:cNvPr id="7" name="6 Redondear rectángulo de esquina diagonal"/>
          <p:cNvSpPr/>
          <p:nvPr/>
        </p:nvSpPr>
        <p:spPr>
          <a:xfrm>
            <a:off x="6732240" y="5373216"/>
            <a:ext cx="1872208" cy="936104"/>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VE" dirty="0" smtClean="0">
                <a:latin typeface="Arial" pitchFamily="34" charset="0"/>
                <a:cs typeface="Arial" pitchFamily="34" charset="0"/>
              </a:rPr>
              <a:t>a)</a:t>
            </a:r>
          </a:p>
          <a:p>
            <a:pPr algn="ctr"/>
            <a:r>
              <a:rPr lang="es-VE" dirty="0" smtClean="0">
                <a:latin typeface="Arial" pitchFamily="34" charset="0"/>
                <a:cs typeface="Arial" pitchFamily="34" charset="0"/>
              </a:rPr>
              <a:t>Adyacencia por esquina</a:t>
            </a:r>
            <a:endParaRPr lang="es-VE" dirty="0">
              <a:latin typeface="Arial" pitchFamily="34" charset="0"/>
              <a:cs typeface="Arial" pitchFamily="34" charset="0"/>
            </a:endParaRPr>
          </a:p>
        </p:txBody>
      </p:sp>
    </p:spTree>
    <p:extLst>
      <p:ext uri="{BB962C8B-B14F-4D97-AF65-F5344CB8AC3E}">
        <p14:creationId xmlns:p14="http://schemas.microsoft.com/office/powerpoint/2010/main" val="169611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b="1" dirty="0"/>
              <a:t>Algunas relaciones </a:t>
            </a:r>
            <a:r>
              <a:rPr lang="en-US" b="1" dirty="0" smtClean="0"/>
              <a:t>básicas entre pixeles</a:t>
            </a:r>
            <a:endParaRPr lang="es-VE" b="1" dirty="0"/>
          </a:p>
        </p:txBody>
      </p:sp>
      <p:sp>
        <p:nvSpPr>
          <p:cNvPr id="3" name="2 Marcador de contenido"/>
          <p:cNvSpPr>
            <a:spLocks noGrp="1"/>
          </p:cNvSpPr>
          <p:nvPr>
            <p:ph idx="1"/>
          </p:nvPr>
        </p:nvSpPr>
        <p:spPr/>
        <p:txBody>
          <a:bodyPr/>
          <a:lstStyle/>
          <a:p>
            <a:pPr>
              <a:buClr>
                <a:srgbClr val="66FF33"/>
              </a:buClr>
              <a:buFont typeface="Wingdings" pitchFamily="2" charset="2"/>
              <a:buChar char="§"/>
            </a:pPr>
            <a:r>
              <a:rPr lang="es-VE" dirty="0" smtClean="0"/>
              <a:t>Conectividad: Vecino </a:t>
            </a:r>
            <a:r>
              <a:rPr lang="es-VE" dirty="0"/>
              <a:t>lo es según una estructura de pixeles alrededor del central. Dos pixeles estarán conectados cuando haya alguna propiedad que comparten ambos pixeles</a:t>
            </a:r>
            <a:r>
              <a:rPr lang="es-VE" dirty="0" smtClean="0"/>
              <a:t>.</a:t>
            </a:r>
          </a:p>
          <a:p>
            <a:pPr marL="0" indent="0" algn="ctr">
              <a:buClr>
                <a:srgbClr val="66FF33"/>
              </a:buClr>
              <a:buNone/>
            </a:pPr>
            <a:endParaRPr lang="es-VE" dirty="0" smtClean="0"/>
          </a:p>
          <a:p>
            <a:pPr marL="0" indent="0" algn="ctr">
              <a:buClr>
                <a:srgbClr val="66FF33"/>
              </a:buClr>
              <a:buNone/>
            </a:pPr>
            <a:endParaRPr lang="es-MX" i="1"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3645024"/>
            <a:ext cx="4248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dondear rectángulo de esquina diagonal"/>
          <p:cNvSpPr/>
          <p:nvPr/>
        </p:nvSpPr>
        <p:spPr>
          <a:xfrm>
            <a:off x="611560" y="5373216"/>
            <a:ext cx="1872208" cy="936104"/>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VE" dirty="0" smtClean="0">
                <a:latin typeface="Arial" pitchFamily="34" charset="0"/>
                <a:cs typeface="Arial" pitchFamily="34" charset="0"/>
              </a:rPr>
              <a:t>a)</a:t>
            </a:r>
          </a:p>
          <a:p>
            <a:pPr algn="ctr"/>
            <a:r>
              <a:rPr lang="es-VE" dirty="0" smtClean="0">
                <a:latin typeface="Arial" pitchFamily="34" charset="0"/>
                <a:cs typeface="Arial" pitchFamily="34" charset="0"/>
              </a:rPr>
              <a:t>Vecindad de 4</a:t>
            </a:r>
            <a:endParaRPr lang="es-VE" dirty="0">
              <a:latin typeface="Arial" pitchFamily="34" charset="0"/>
              <a:cs typeface="Arial" pitchFamily="34" charset="0"/>
            </a:endParaRPr>
          </a:p>
        </p:txBody>
      </p:sp>
      <p:sp>
        <p:nvSpPr>
          <p:cNvPr id="11" name="10 Redondear rectángulo de esquina diagonal"/>
          <p:cNvSpPr/>
          <p:nvPr/>
        </p:nvSpPr>
        <p:spPr>
          <a:xfrm>
            <a:off x="6876256" y="5373216"/>
            <a:ext cx="1872208" cy="936104"/>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VE" dirty="0">
                <a:latin typeface="Arial" pitchFamily="34" charset="0"/>
                <a:cs typeface="Arial" pitchFamily="34" charset="0"/>
              </a:rPr>
              <a:t>b</a:t>
            </a:r>
            <a:r>
              <a:rPr lang="es-VE" dirty="0" smtClean="0">
                <a:latin typeface="Arial" pitchFamily="34" charset="0"/>
                <a:cs typeface="Arial" pitchFamily="34" charset="0"/>
              </a:rPr>
              <a:t>)</a:t>
            </a:r>
          </a:p>
          <a:p>
            <a:pPr algn="ctr"/>
            <a:r>
              <a:rPr lang="es-VE" dirty="0" smtClean="0">
                <a:latin typeface="Arial" pitchFamily="34" charset="0"/>
                <a:cs typeface="Arial" pitchFamily="34" charset="0"/>
              </a:rPr>
              <a:t>Vecindad de 8</a:t>
            </a:r>
            <a:endParaRPr lang="es-VE" dirty="0">
              <a:latin typeface="Arial" pitchFamily="34" charset="0"/>
              <a:cs typeface="Arial" pitchFamily="34" charset="0"/>
            </a:endParaRPr>
          </a:p>
        </p:txBody>
      </p:sp>
    </p:spTree>
    <p:extLst>
      <p:ext uri="{BB962C8B-B14F-4D97-AF65-F5344CB8AC3E}">
        <p14:creationId xmlns:p14="http://schemas.microsoft.com/office/powerpoint/2010/main" val="97487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Diagramas de Flujo</a:t>
            </a:r>
            <a:endParaRPr lang="es-VE" b="1" dirty="0">
              <a:solidFill>
                <a:schemeClr val="accent1">
                  <a:lumMod val="75000"/>
                </a:schemeClr>
              </a:solidFill>
            </a:endParaRPr>
          </a:p>
        </p:txBody>
      </p:sp>
      <p:sp>
        <p:nvSpPr>
          <p:cNvPr id="6" name="5 Marcador de contenido"/>
          <p:cNvSpPr>
            <a:spLocks noGrp="1"/>
          </p:cNvSpPr>
          <p:nvPr>
            <p:ph idx="1"/>
          </p:nvPr>
        </p:nvSpPr>
        <p:spPr/>
        <p:txBody>
          <a:bodyPr/>
          <a:lstStyle/>
          <a:p>
            <a:endParaRPr lang="es-VE"/>
          </a:p>
        </p:txBody>
      </p:sp>
    </p:spTree>
    <p:extLst>
      <p:ext uri="{BB962C8B-B14F-4D97-AF65-F5344CB8AC3E}">
        <p14:creationId xmlns:p14="http://schemas.microsoft.com/office/powerpoint/2010/main" val="311548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Descripción del Proyecto</a:t>
            </a:r>
            <a:endParaRPr lang="es-VE" b="1" dirty="0">
              <a:solidFill>
                <a:schemeClr val="accent1">
                  <a:lumMod val="75000"/>
                </a:schemeClr>
              </a:solidFill>
            </a:endParaRPr>
          </a:p>
        </p:txBody>
      </p:sp>
      <p:sp>
        <p:nvSpPr>
          <p:cNvPr id="3" name="2 Marcador de contenido"/>
          <p:cNvSpPr>
            <a:spLocks noGrp="1"/>
          </p:cNvSpPr>
          <p:nvPr>
            <p:ph idx="1"/>
          </p:nvPr>
        </p:nvSpPr>
        <p:spPr>
          <a:xfrm>
            <a:off x="457200" y="1500174"/>
            <a:ext cx="8229600" cy="3513002"/>
          </a:xfrm>
        </p:spPr>
        <p:txBody>
          <a:bodyPr/>
          <a:lstStyle/>
          <a:p>
            <a:pPr marL="0" indent="0">
              <a:buNone/>
            </a:pPr>
            <a:r>
              <a:rPr lang="es-ES" spc="-1" dirty="0" smtClean="0">
                <a:solidFill>
                  <a:srgbClr val="000000"/>
                </a:solidFill>
                <a:latin typeface="Calibri"/>
              </a:rPr>
              <a:t>	</a:t>
            </a:r>
            <a:r>
              <a:rPr lang="es-ES" sz="4000" dirty="0">
                <a:solidFill>
                  <a:schemeClr val="accent1">
                    <a:lumMod val="75000"/>
                  </a:schemeClr>
                </a:solidFill>
                <a:effectLst>
                  <a:outerShdw blurRad="38100" dist="38100" dir="2700000" algn="tl">
                    <a:srgbClr val="000000">
                      <a:alpha val="43137"/>
                    </a:srgbClr>
                  </a:outerShdw>
                </a:effectLst>
              </a:rPr>
              <a:t>Consiste en la implementación de una algoritmo, que </a:t>
            </a:r>
            <a:r>
              <a:rPr lang="es-ES" sz="4000" dirty="0" smtClean="0">
                <a:solidFill>
                  <a:schemeClr val="accent1">
                    <a:lumMod val="75000"/>
                  </a:schemeClr>
                </a:solidFill>
                <a:effectLst>
                  <a:outerShdw blurRad="38100" dist="38100" dir="2700000" algn="tl">
                    <a:srgbClr val="000000">
                      <a:alpha val="43137"/>
                    </a:srgbClr>
                  </a:outerShdw>
                </a:effectLst>
              </a:rPr>
              <a:t>permita identificar </a:t>
            </a:r>
            <a:r>
              <a:rPr lang="es-ES" sz="4000" dirty="0">
                <a:solidFill>
                  <a:schemeClr val="accent1">
                    <a:lumMod val="75000"/>
                  </a:schemeClr>
                </a:solidFill>
                <a:effectLst>
                  <a:outerShdw blurRad="38100" dist="38100" dir="2700000" algn="tl">
                    <a:srgbClr val="000000">
                      <a:alpha val="43137"/>
                    </a:srgbClr>
                  </a:outerShdw>
                </a:effectLst>
              </a:rPr>
              <a:t>patrones lineales en imágenes bicromaticas con el lenguaje de programación PHP.</a:t>
            </a:r>
          </a:p>
          <a:p>
            <a:endParaRPr lang="es-VE" dirty="0"/>
          </a:p>
        </p:txBody>
      </p:sp>
    </p:spTree>
    <p:extLst>
      <p:ext uri="{BB962C8B-B14F-4D97-AF65-F5344CB8AC3E}">
        <p14:creationId xmlns:p14="http://schemas.microsoft.com/office/powerpoint/2010/main" val="31836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Alcance</a:t>
            </a:r>
            <a:endParaRPr lang="es-VE" b="1" dirty="0">
              <a:solidFill>
                <a:schemeClr val="accent1">
                  <a:lumMod val="75000"/>
                </a:schemeClr>
              </a:solidFill>
            </a:endParaRPr>
          </a:p>
        </p:txBody>
      </p:sp>
      <p:sp>
        <p:nvSpPr>
          <p:cNvPr id="4" name="2 Marcador de contenido"/>
          <p:cNvSpPr>
            <a:spLocks noGrp="1"/>
          </p:cNvSpPr>
          <p:nvPr>
            <p:ph idx="1"/>
          </p:nvPr>
        </p:nvSpPr>
        <p:spPr/>
        <p:txBody>
          <a:bodyPr/>
          <a:lstStyle/>
          <a:p>
            <a:pPr marL="0" indent="0">
              <a:buNone/>
            </a:pPr>
            <a:r>
              <a:rPr lang="es-ES" spc="-1" dirty="0" smtClean="0">
                <a:solidFill>
                  <a:srgbClr val="000000"/>
                </a:solidFill>
                <a:latin typeface="Calibri"/>
              </a:rPr>
              <a:t>	</a:t>
            </a:r>
            <a:r>
              <a:rPr lang="es-ES" sz="3200" dirty="0" smtClean="0">
                <a:solidFill>
                  <a:schemeClr val="accent1">
                    <a:lumMod val="75000"/>
                  </a:schemeClr>
                </a:solidFill>
                <a:effectLst>
                  <a:outerShdw blurRad="38100" dist="38100" dir="2700000" algn="tl">
                    <a:srgbClr val="000000">
                      <a:alpha val="43137"/>
                    </a:srgbClr>
                  </a:outerShdw>
                </a:effectLst>
              </a:rPr>
              <a:t>El alcance del algoritmo va mas allá de un fin especifico, puesto que es una herramienta que otorga una funcionalidad bastante general, ya que  permite reconocer elementos en imágenes, por ende se podrá utilizar en gran variedad de desarrollos a modo de librería </a:t>
            </a:r>
            <a:r>
              <a:rPr lang="es-ES" sz="3200" dirty="0">
                <a:solidFill>
                  <a:schemeClr val="accent1">
                    <a:lumMod val="75000"/>
                  </a:schemeClr>
                </a:solidFill>
                <a:effectLst>
                  <a:outerShdw blurRad="38100" dist="38100" dir="2700000" algn="tl">
                    <a:srgbClr val="000000">
                      <a:alpha val="43137"/>
                    </a:srgbClr>
                  </a:outerShdw>
                </a:effectLst>
              </a:rPr>
              <a:t>O</a:t>
            </a:r>
            <a:r>
              <a:rPr lang="es-ES" sz="3200" dirty="0" smtClean="0">
                <a:solidFill>
                  <a:schemeClr val="accent1">
                    <a:lumMod val="75000"/>
                  </a:schemeClr>
                </a:solidFill>
                <a:effectLst>
                  <a:outerShdw blurRad="38100" dist="38100" dir="2700000" algn="tl">
                    <a:srgbClr val="000000">
                      <a:alpha val="43137"/>
                    </a:srgbClr>
                  </a:outerShdw>
                </a:effectLst>
              </a:rPr>
              <a:t>pen Source.</a:t>
            </a:r>
            <a:endParaRPr lang="es-ES" sz="3200" dirty="0">
              <a:solidFill>
                <a:schemeClr val="accent1">
                  <a:lumMod val="75000"/>
                </a:schemeClr>
              </a:solidFill>
              <a:effectLst>
                <a:outerShdw blurRad="38100" dist="38100" dir="2700000" algn="tl">
                  <a:srgbClr val="000000">
                    <a:alpha val="43137"/>
                  </a:srgbClr>
                </a:outerShdw>
              </a:effectLst>
            </a:endParaRPr>
          </a:p>
          <a:p>
            <a:endParaRPr lang="es-VE" dirty="0"/>
          </a:p>
        </p:txBody>
      </p:sp>
    </p:spTree>
    <p:extLst>
      <p:ext uri="{BB962C8B-B14F-4D97-AF65-F5344CB8AC3E}">
        <p14:creationId xmlns:p14="http://schemas.microsoft.com/office/powerpoint/2010/main" val="277648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Objetivos</a:t>
            </a:r>
            <a:endParaRPr lang="es-VE" b="1" dirty="0">
              <a:solidFill>
                <a:schemeClr val="accent1">
                  <a:lumMod val="75000"/>
                </a:schemeClr>
              </a:solidFill>
            </a:endParaRPr>
          </a:p>
        </p:txBody>
      </p:sp>
      <p:sp>
        <p:nvSpPr>
          <p:cNvPr id="4" name="2 Marcador de contenido"/>
          <p:cNvSpPr>
            <a:spLocks noGrp="1"/>
          </p:cNvSpPr>
          <p:nvPr>
            <p:ph idx="1"/>
          </p:nvPr>
        </p:nvSpPr>
        <p:spPr>
          <a:xfrm>
            <a:off x="457200" y="1500174"/>
            <a:ext cx="8229600" cy="5357826"/>
          </a:xfrm>
        </p:spPr>
        <p:txBody>
          <a:bodyPr/>
          <a:lstStyle/>
          <a:p>
            <a:r>
              <a:rPr lang="es-VE" sz="2000" b="1" dirty="0" smtClean="0">
                <a:solidFill>
                  <a:schemeClr val="accent1">
                    <a:lumMod val="75000"/>
                  </a:schemeClr>
                </a:solidFill>
              </a:rPr>
              <a:t>General</a:t>
            </a:r>
            <a:r>
              <a:rPr lang="es-VE" b="1" dirty="0">
                <a:solidFill>
                  <a:schemeClr val="accent1">
                    <a:lumMod val="75000"/>
                  </a:schemeClr>
                </a:solidFill>
              </a:rPr>
              <a:t>.</a:t>
            </a:r>
            <a:endParaRPr lang="es-VE" dirty="0">
              <a:solidFill>
                <a:schemeClr val="accent1">
                  <a:lumMod val="75000"/>
                </a:schemeClr>
              </a:solidFill>
            </a:endParaRPr>
          </a:p>
          <a:p>
            <a:pPr lvl="1"/>
            <a:r>
              <a:rPr lang="es-VE" dirty="0" smtClean="0">
                <a:solidFill>
                  <a:schemeClr val="accent1">
                    <a:lumMod val="75000"/>
                  </a:schemeClr>
                </a:solidFill>
              </a:rPr>
              <a:t>Diseñar </a:t>
            </a:r>
            <a:r>
              <a:rPr lang="es-VE" dirty="0">
                <a:solidFill>
                  <a:schemeClr val="accent1">
                    <a:lumMod val="75000"/>
                  </a:schemeClr>
                </a:solidFill>
              </a:rPr>
              <a:t>algoritmo </a:t>
            </a:r>
            <a:r>
              <a:rPr lang="es-VE" dirty="0" smtClean="0">
                <a:solidFill>
                  <a:schemeClr val="accent1">
                    <a:lumMod val="75000"/>
                  </a:schemeClr>
                </a:solidFill>
              </a:rPr>
              <a:t>haciendo </a:t>
            </a:r>
            <a:r>
              <a:rPr lang="es-VE" dirty="0">
                <a:solidFill>
                  <a:schemeClr val="accent1">
                    <a:lumMod val="75000"/>
                  </a:schemeClr>
                </a:solidFill>
              </a:rPr>
              <a:t>uso del lenguaje de programación </a:t>
            </a:r>
            <a:r>
              <a:rPr lang="es-VE" dirty="0" smtClean="0">
                <a:solidFill>
                  <a:schemeClr val="accent1">
                    <a:lumMod val="75000"/>
                  </a:schemeClr>
                </a:solidFill>
              </a:rPr>
              <a:t>PHP.</a:t>
            </a:r>
          </a:p>
          <a:p>
            <a:r>
              <a:rPr lang="es-VE" sz="2000" b="1" dirty="0" smtClean="0">
                <a:solidFill>
                  <a:schemeClr val="accent1">
                    <a:lumMod val="75000"/>
                  </a:schemeClr>
                </a:solidFill>
              </a:rPr>
              <a:t>Específico.</a:t>
            </a:r>
            <a:endParaRPr lang="es-VE" sz="2000" b="1" dirty="0">
              <a:solidFill>
                <a:schemeClr val="accent1">
                  <a:lumMod val="75000"/>
                </a:schemeClr>
              </a:solidFill>
            </a:endParaRPr>
          </a:p>
          <a:p>
            <a:pPr lvl="1"/>
            <a:r>
              <a:rPr lang="es-VE" dirty="0" smtClean="0">
                <a:solidFill>
                  <a:schemeClr val="accent1">
                    <a:lumMod val="75000"/>
                  </a:schemeClr>
                </a:solidFill>
              </a:rPr>
              <a:t>Reconocimiento </a:t>
            </a:r>
            <a:r>
              <a:rPr lang="es-VE" dirty="0">
                <a:solidFill>
                  <a:schemeClr val="accent1">
                    <a:lumMod val="75000"/>
                  </a:schemeClr>
                </a:solidFill>
              </a:rPr>
              <a:t>de patrones de línea en imágenes </a:t>
            </a:r>
            <a:r>
              <a:rPr lang="es-VE" dirty="0" smtClean="0">
                <a:solidFill>
                  <a:schemeClr val="accent1">
                    <a:lumMod val="75000"/>
                  </a:schemeClr>
                </a:solidFill>
              </a:rPr>
              <a:t>bicromaticas.</a:t>
            </a:r>
          </a:p>
          <a:p>
            <a:pPr lvl="1"/>
            <a:r>
              <a:rPr lang="es-VE" dirty="0" smtClean="0">
                <a:solidFill>
                  <a:schemeClr val="accent1">
                    <a:lumMod val="75000"/>
                  </a:schemeClr>
                </a:solidFill>
              </a:rPr>
              <a:t>Determinar </a:t>
            </a:r>
            <a:r>
              <a:rPr lang="es-VE" dirty="0">
                <a:solidFill>
                  <a:schemeClr val="accent1">
                    <a:lumMod val="75000"/>
                  </a:schemeClr>
                </a:solidFill>
              </a:rPr>
              <a:t>el grado de efectividad del algoritmo con diversas </a:t>
            </a:r>
            <a:r>
              <a:rPr lang="es-VE" dirty="0" smtClean="0">
                <a:solidFill>
                  <a:schemeClr val="accent1">
                    <a:lumMod val="75000"/>
                  </a:schemeClr>
                </a:solidFill>
              </a:rPr>
              <a:t>imágenes.</a:t>
            </a:r>
          </a:p>
          <a:p>
            <a:pPr lvl="1"/>
            <a:r>
              <a:rPr lang="es-VE" dirty="0" smtClean="0">
                <a:solidFill>
                  <a:schemeClr val="accent1">
                    <a:lumMod val="75000"/>
                  </a:schemeClr>
                </a:solidFill>
              </a:rPr>
              <a:t>Implementar </a:t>
            </a:r>
            <a:r>
              <a:rPr lang="es-VE" dirty="0">
                <a:solidFill>
                  <a:schemeClr val="accent1">
                    <a:lumMod val="75000"/>
                  </a:schemeClr>
                </a:solidFill>
              </a:rPr>
              <a:t>en el lenguaje de programación php y optimizar </a:t>
            </a:r>
            <a:r>
              <a:rPr lang="es-VE" dirty="0" smtClean="0">
                <a:solidFill>
                  <a:schemeClr val="accent1">
                    <a:lumMod val="75000"/>
                  </a:schemeClr>
                </a:solidFill>
              </a:rPr>
              <a:t>rendimiento.</a:t>
            </a:r>
          </a:p>
          <a:p>
            <a:pPr lvl="1"/>
            <a:r>
              <a:rPr lang="es-VE" dirty="0" smtClean="0">
                <a:solidFill>
                  <a:schemeClr val="accent1">
                    <a:lumMod val="75000"/>
                  </a:schemeClr>
                </a:solidFill>
              </a:rPr>
              <a:t>Diferenciar </a:t>
            </a:r>
            <a:r>
              <a:rPr lang="es-VE" dirty="0">
                <a:solidFill>
                  <a:schemeClr val="accent1">
                    <a:lumMod val="75000"/>
                  </a:schemeClr>
                </a:solidFill>
              </a:rPr>
              <a:t>elementos y procesarlos </a:t>
            </a:r>
            <a:r>
              <a:rPr lang="es-VE" dirty="0" smtClean="0">
                <a:solidFill>
                  <a:schemeClr val="accent1">
                    <a:lumMod val="75000"/>
                  </a:schemeClr>
                </a:solidFill>
              </a:rPr>
              <a:t>individualmente.</a:t>
            </a:r>
          </a:p>
          <a:p>
            <a:pPr lvl="1"/>
            <a:r>
              <a:rPr lang="es-VE" dirty="0" smtClean="0">
                <a:solidFill>
                  <a:schemeClr val="accent1">
                    <a:lumMod val="75000"/>
                  </a:schemeClr>
                </a:solidFill>
              </a:rPr>
              <a:t>Probar </a:t>
            </a:r>
            <a:r>
              <a:rPr lang="es-VE" dirty="0">
                <a:solidFill>
                  <a:schemeClr val="accent1">
                    <a:lumMod val="75000"/>
                  </a:schemeClr>
                </a:solidFill>
              </a:rPr>
              <a:t>las virtudes y/o limitaciones de php para este tipo de procesos.</a:t>
            </a:r>
          </a:p>
          <a:p>
            <a:pPr marL="0" indent="0">
              <a:buNone/>
            </a:pPr>
            <a:r>
              <a:rPr lang="es-ES" sz="4000" dirty="0" smtClean="0">
                <a:solidFill>
                  <a:schemeClr val="accent1">
                    <a:lumMod val="40000"/>
                    <a:lumOff val="60000"/>
                  </a:schemeClr>
                </a:solidFill>
                <a:effectLst>
                  <a:outerShdw blurRad="38100" dist="38100" dir="2700000" algn="tl">
                    <a:srgbClr val="000000">
                      <a:alpha val="43137"/>
                    </a:srgbClr>
                  </a:outerShdw>
                </a:effectLst>
              </a:rPr>
              <a:t>.</a:t>
            </a:r>
            <a:endParaRPr lang="es-ES" sz="4000" dirty="0">
              <a:solidFill>
                <a:schemeClr val="accent1">
                  <a:lumMod val="40000"/>
                  <a:lumOff val="60000"/>
                </a:schemeClr>
              </a:solidFill>
              <a:effectLst>
                <a:outerShdw blurRad="38100" dist="38100" dir="2700000" algn="tl">
                  <a:srgbClr val="000000">
                    <a:alpha val="43137"/>
                  </a:srgbClr>
                </a:outerShdw>
              </a:effectLst>
            </a:endParaRPr>
          </a:p>
          <a:p>
            <a:endParaRPr lang="es-VE" dirty="0"/>
          </a:p>
        </p:txBody>
      </p:sp>
    </p:spTree>
    <p:extLst>
      <p:ext uri="{BB962C8B-B14F-4D97-AF65-F5344CB8AC3E}">
        <p14:creationId xmlns:p14="http://schemas.microsoft.com/office/powerpoint/2010/main" val="313756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algn="ctr" eaLnBrk="1" hangingPunct="1"/>
            <a:r>
              <a:rPr lang="es-CO" b="1" dirty="0" smtClean="0">
                <a:solidFill>
                  <a:schemeClr val="accent1">
                    <a:lumMod val="75000"/>
                  </a:schemeClr>
                </a:solidFill>
              </a:rPr>
              <a:t>Procesamiento</a:t>
            </a:r>
            <a:r>
              <a:rPr lang="es-CO" b="1" dirty="0" smtClean="0"/>
              <a:t> de Imágenes</a:t>
            </a:r>
            <a:endParaRPr lang="en-US" b="1" dirty="0" smtClean="0"/>
          </a:p>
        </p:txBody>
      </p:sp>
      <p:sp>
        <p:nvSpPr>
          <p:cNvPr id="4" name="Rectangle 2"/>
          <p:cNvSpPr txBox="1">
            <a:spLocks noChangeArrowheads="1"/>
          </p:cNvSpPr>
          <p:nvPr/>
        </p:nvSpPr>
        <p:spPr>
          <a:xfrm>
            <a:off x="762000" y="479425"/>
            <a:ext cx="7696200" cy="861343"/>
          </a:xfrm>
          <a:prstGeom prst="rect">
            <a:avLst/>
          </a:prstGeom>
        </p:spPr>
        <p:txBody>
          <a:bodyPr lIns="0" rIns="0" bIns="0" anchor="b"/>
          <a:lstStyle/>
          <a:p>
            <a:pPr fontAlgn="auto">
              <a:spcAft>
                <a:spcPts val="0"/>
              </a:spcAft>
              <a:defRPr/>
            </a:pPr>
            <a:endParaRPr lang="es-MX" sz="2900" b="1" dirty="0">
              <a:solidFill>
                <a:srgbClr val="003399"/>
              </a:solidFill>
              <a:latin typeface="+mj-lt"/>
              <a:ea typeface="+mj-ea"/>
              <a:cs typeface="+mj-cs"/>
            </a:endParaRPr>
          </a:p>
        </p:txBody>
      </p:sp>
      <p:sp>
        <p:nvSpPr>
          <p:cNvPr id="18436" name="AutoShape 6"/>
          <p:cNvSpPr>
            <a:spLocks noChangeArrowheads="1"/>
          </p:cNvSpPr>
          <p:nvPr/>
        </p:nvSpPr>
        <p:spPr bwMode="auto">
          <a:xfrm rot="10800000">
            <a:off x="3197225" y="2170113"/>
            <a:ext cx="533400" cy="406400"/>
          </a:xfrm>
          <a:prstGeom prst="leftArrow">
            <a:avLst>
              <a:gd name="adj1" fmla="val 50000"/>
              <a:gd name="adj2" fmla="val 32813"/>
            </a:avLst>
          </a:prstGeom>
          <a:solidFill>
            <a:srgbClr val="666699"/>
          </a:solidFill>
          <a:ln w="9525">
            <a:noFill/>
            <a:miter lim="800000"/>
            <a:headEnd/>
            <a:tailEnd/>
          </a:ln>
        </p:spPr>
        <p:txBody>
          <a:bodyPr rot="10800000" wrap="none" anchor="ctr"/>
          <a:lstStyle/>
          <a:p>
            <a:pPr algn="ctr" eaLnBrk="0" hangingPunct="0"/>
            <a:endParaRPr lang="es-MX" sz="2400" dirty="0">
              <a:solidFill>
                <a:schemeClr val="tx2"/>
              </a:solidFill>
              <a:latin typeface="Constantia" pitchFamily="18" charset="0"/>
            </a:endParaRPr>
          </a:p>
        </p:txBody>
      </p:sp>
      <p:sp>
        <p:nvSpPr>
          <p:cNvPr id="18437" name="AutoShape 7"/>
          <p:cNvSpPr>
            <a:spLocks noChangeArrowheads="1"/>
          </p:cNvSpPr>
          <p:nvPr/>
        </p:nvSpPr>
        <p:spPr bwMode="auto">
          <a:xfrm rot="10800000">
            <a:off x="5273675" y="2170113"/>
            <a:ext cx="533400" cy="406400"/>
          </a:xfrm>
          <a:prstGeom prst="leftArrow">
            <a:avLst>
              <a:gd name="adj1" fmla="val 50000"/>
              <a:gd name="adj2" fmla="val 32813"/>
            </a:avLst>
          </a:prstGeom>
          <a:solidFill>
            <a:srgbClr val="666699"/>
          </a:solidFill>
          <a:ln w="9525">
            <a:noFill/>
            <a:miter lim="800000"/>
            <a:headEnd/>
            <a:tailEnd/>
          </a:ln>
        </p:spPr>
        <p:txBody>
          <a:bodyPr wrap="none" anchor="ctr"/>
          <a:lstStyle/>
          <a:p>
            <a:endParaRPr lang="es-ES" dirty="0">
              <a:latin typeface="Constantia" pitchFamily="18" charset="0"/>
            </a:endParaRPr>
          </a:p>
        </p:txBody>
      </p:sp>
      <p:sp>
        <p:nvSpPr>
          <p:cNvPr id="18438" name="AutoShape 8"/>
          <p:cNvSpPr>
            <a:spLocks noChangeArrowheads="1"/>
          </p:cNvSpPr>
          <p:nvPr/>
        </p:nvSpPr>
        <p:spPr bwMode="auto">
          <a:xfrm rot="10800000">
            <a:off x="1158280" y="2195513"/>
            <a:ext cx="533400" cy="406400"/>
          </a:xfrm>
          <a:prstGeom prst="leftArrow">
            <a:avLst>
              <a:gd name="adj1" fmla="val 50000"/>
              <a:gd name="adj2" fmla="val 32813"/>
            </a:avLst>
          </a:prstGeom>
          <a:solidFill>
            <a:srgbClr val="666699"/>
          </a:solidFill>
          <a:ln w="9525">
            <a:noFill/>
            <a:miter lim="800000"/>
            <a:headEnd/>
            <a:tailEnd/>
          </a:ln>
        </p:spPr>
        <p:txBody>
          <a:bodyPr wrap="none" anchor="ctr"/>
          <a:lstStyle/>
          <a:p>
            <a:endParaRPr lang="es-ES" dirty="0">
              <a:latin typeface="Constantia" pitchFamily="18" charset="0"/>
            </a:endParaRPr>
          </a:p>
        </p:txBody>
      </p:sp>
      <p:sp>
        <p:nvSpPr>
          <p:cNvPr id="18439" name="Text Box 9"/>
          <p:cNvSpPr txBox="1">
            <a:spLocks noChangeArrowheads="1"/>
          </p:cNvSpPr>
          <p:nvPr/>
        </p:nvSpPr>
        <p:spPr bwMode="auto">
          <a:xfrm>
            <a:off x="479425" y="303371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b="1" dirty="0">
                <a:latin typeface="Constantia" pitchFamily="18" charset="0"/>
              </a:rPr>
              <a:t>imagen de entrada</a:t>
            </a:r>
          </a:p>
        </p:txBody>
      </p:sp>
      <p:sp>
        <p:nvSpPr>
          <p:cNvPr id="18440" name="Text Box 10"/>
          <p:cNvSpPr txBox="1">
            <a:spLocks noChangeArrowheads="1"/>
          </p:cNvSpPr>
          <p:nvPr/>
        </p:nvSpPr>
        <p:spPr bwMode="auto">
          <a:xfrm>
            <a:off x="4822825" y="313531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b="1" dirty="0">
                <a:latin typeface="Constantia" pitchFamily="18" charset="0"/>
              </a:rPr>
              <a:t>objetos separados</a:t>
            </a:r>
          </a:p>
        </p:txBody>
      </p:sp>
      <p:sp>
        <p:nvSpPr>
          <p:cNvPr id="18441" name="Text Box 11"/>
          <p:cNvSpPr txBox="1">
            <a:spLocks noChangeArrowheads="1"/>
          </p:cNvSpPr>
          <p:nvPr/>
        </p:nvSpPr>
        <p:spPr bwMode="auto">
          <a:xfrm>
            <a:off x="6327775" y="3109913"/>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b="1" dirty="0">
                <a:latin typeface="Constantia" pitchFamily="18" charset="0"/>
              </a:rPr>
              <a:t>Patrón de características</a:t>
            </a:r>
          </a:p>
        </p:txBody>
      </p:sp>
      <p:sp>
        <p:nvSpPr>
          <p:cNvPr id="18442" name="Text Box 12"/>
          <p:cNvSpPr txBox="1">
            <a:spLocks noChangeArrowheads="1"/>
          </p:cNvSpPr>
          <p:nvPr/>
        </p:nvSpPr>
        <p:spPr bwMode="auto">
          <a:xfrm>
            <a:off x="2460625" y="3109913"/>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b="1" dirty="0">
                <a:latin typeface="Constantia" pitchFamily="18" charset="0"/>
              </a:rPr>
              <a:t>Imagen acondicionada</a:t>
            </a:r>
          </a:p>
        </p:txBody>
      </p:sp>
      <p:sp>
        <p:nvSpPr>
          <p:cNvPr id="18443" name="Line 13"/>
          <p:cNvSpPr>
            <a:spLocks noChangeShapeType="1"/>
          </p:cNvSpPr>
          <p:nvPr/>
        </p:nvSpPr>
        <p:spPr bwMode="auto">
          <a:xfrm flipV="1">
            <a:off x="1012825" y="2652713"/>
            <a:ext cx="3048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VE" dirty="0"/>
          </a:p>
        </p:txBody>
      </p:sp>
      <p:sp>
        <p:nvSpPr>
          <p:cNvPr id="18444" name="Line 14"/>
          <p:cNvSpPr>
            <a:spLocks noChangeShapeType="1"/>
          </p:cNvSpPr>
          <p:nvPr/>
        </p:nvSpPr>
        <p:spPr bwMode="auto">
          <a:xfrm flipV="1">
            <a:off x="5508625" y="2678113"/>
            <a:ext cx="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VE" dirty="0"/>
          </a:p>
        </p:txBody>
      </p:sp>
      <p:sp>
        <p:nvSpPr>
          <p:cNvPr id="18445" name="Line 15"/>
          <p:cNvSpPr>
            <a:spLocks noChangeShapeType="1"/>
          </p:cNvSpPr>
          <p:nvPr/>
        </p:nvSpPr>
        <p:spPr bwMode="auto">
          <a:xfrm flipV="1">
            <a:off x="7566025" y="2678113"/>
            <a:ext cx="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VE" dirty="0"/>
          </a:p>
        </p:txBody>
      </p:sp>
      <p:sp>
        <p:nvSpPr>
          <p:cNvPr id="18446" name="Line 16"/>
          <p:cNvSpPr>
            <a:spLocks noChangeShapeType="1"/>
          </p:cNvSpPr>
          <p:nvPr/>
        </p:nvSpPr>
        <p:spPr bwMode="auto">
          <a:xfrm flipV="1">
            <a:off x="3375025" y="2652713"/>
            <a:ext cx="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VE" dirty="0"/>
          </a:p>
        </p:txBody>
      </p:sp>
      <p:sp>
        <p:nvSpPr>
          <p:cNvPr id="18447" name="AutoShape 17"/>
          <p:cNvSpPr>
            <a:spLocks noChangeArrowheads="1"/>
          </p:cNvSpPr>
          <p:nvPr/>
        </p:nvSpPr>
        <p:spPr bwMode="auto">
          <a:xfrm rot="10800000" flipH="1">
            <a:off x="5603875" y="5172075"/>
            <a:ext cx="533400" cy="406400"/>
          </a:xfrm>
          <a:prstGeom prst="leftArrow">
            <a:avLst>
              <a:gd name="adj1" fmla="val 50000"/>
              <a:gd name="adj2" fmla="val 32813"/>
            </a:avLst>
          </a:prstGeom>
          <a:solidFill>
            <a:srgbClr val="666699"/>
          </a:solidFill>
          <a:ln w="9525">
            <a:noFill/>
            <a:miter lim="800000"/>
            <a:headEnd/>
            <a:tailEnd/>
          </a:ln>
        </p:spPr>
        <p:txBody>
          <a:bodyPr wrap="none" anchor="ctr"/>
          <a:lstStyle/>
          <a:p>
            <a:endParaRPr lang="es-ES" dirty="0">
              <a:latin typeface="Constantia" pitchFamily="18" charset="0"/>
            </a:endParaRPr>
          </a:p>
        </p:txBody>
      </p:sp>
      <p:sp>
        <p:nvSpPr>
          <p:cNvPr id="18448" name="Text Box 18"/>
          <p:cNvSpPr txBox="1">
            <a:spLocks noChangeArrowheads="1"/>
          </p:cNvSpPr>
          <p:nvPr/>
        </p:nvSpPr>
        <p:spPr bwMode="auto">
          <a:xfrm>
            <a:off x="4441825" y="6086475"/>
            <a:ext cx="2819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b="1" dirty="0" smtClean="0">
                <a:latin typeface="Constantia" pitchFamily="18" charset="0"/>
              </a:rPr>
              <a:t>Elementos Encontrados</a:t>
            </a:r>
            <a:endParaRPr lang="es-ES_tradnl" b="1" dirty="0">
              <a:latin typeface="Constantia" pitchFamily="18" charset="0"/>
            </a:endParaRPr>
          </a:p>
        </p:txBody>
      </p:sp>
      <p:sp>
        <p:nvSpPr>
          <p:cNvPr id="18449" name="Line 19"/>
          <p:cNvSpPr>
            <a:spLocks noChangeShapeType="1"/>
          </p:cNvSpPr>
          <p:nvPr/>
        </p:nvSpPr>
        <p:spPr bwMode="auto">
          <a:xfrm flipV="1">
            <a:off x="5940152" y="5568280"/>
            <a:ext cx="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VE" dirty="0"/>
          </a:p>
        </p:txBody>
      </p:sp>
      <p:sp>
        <p:nvSpPr>
          <p:cNvPr id="18450" name="AutoShape 20"/>
          <p:cNvSpPr>
            <a:spLocks noChangeArrowheads="1"/>
          </p:cNvSpPr>
          <p:nvPr/>
        </p:nvSpPr>
        <p:spPr bwMode="auto">
          <a:xfrm flipV="1">
            <a:off x="7337425" y="2252663"/>
            <a:ext cx="1065213" cy="1066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7129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65" y="0"/>
                </a:moveTo>
                <a:lnTo>
                  <a:pt x="17129" y="5681"/>
                </a:lnTo>
                <a:lnTo>
                  <a:pt x="17129" y="17129"/>
                </a:lnTo>
                <a:lnTo>
                  <a:pt x="0" y="17129"/>
                </a:lnTo>
                <a:lnTo>
                  <a:pt x="0" y="21600"/>
                </a:lnTo>
                <a:lnTo>
                  <a:pt x="21600" y="21600"/>
                </a:lnTo>
                <a:lnTo>
                  <a:pt x="21600" y="5681"/>
                </a:lnTo>
                <a:close/>
              </a:path>
            </a:pathLst>
          </a:custGeom>
          <a:solidFill>
            <a:srgbClr val="666699"/>
          </a:solidFill>
          <a:ln w="12700">
            <a:noFill/>
            <a:miter lim="800000"/>
            <a:headEnd type="none" w="sm" len="sm"/>
            <a:tailEnd type="none" w="sm" len="sm"/>
          </a:ln>
        </p:spPr>
        <p:txBody>
          <a:bodyPr wrap="none" anchor="ctr"/>
          <a:lstStyle/>
          <a:p>
            <a:endParaRPr lang="es-ES" dirty="0">
              <a:latin typeface="Constantia" pitchFamily="18" charset="0"/>
            </a:endParaRPr>
          </a:p>
        </p:txBody>
      </p:sp>
      <p:sp>
        <p:nvSpPr>
          <p:cNvPr id="18451" name="AutoShape 21"/>
          <p:cNvSpPr>
            <a:spLocks noChangeArrowheads="1"/>
          </p:cNvSpPr>
          <p:nvPr/>
        </p:nvSpPr>
        <p:spPr bwMode="auto">
          <a:xfrm rot="10800000" flipH="1">
            <a:off x="7718425" y="5172075"/>
            <a:ext cx="533400" cy="406400"/>
          </a:xfrm>
          <a:prstGeom prst="leftArrow">
            <a:avLst>
              <a:gd name="adj1" fmla="val 50000"/>
              <a:gd name="adj2" fmla="val 32813"/>
            </a:avLst>
          </a:prstGeom>
          <a:solidFill>
            <a:srgbClr val="666699"/>
          </a:solidFill>
          <a:ln w="9525">
            <a:noFill/>
            <a:miter lim="800000"/>
            <a:headEnd/>
            <a:tailEnd/>
          </a:ln>
        </p:spPr>
        <p:txBody>
          <a:bodyPr wrap="none" anchor="ctr"/>
          <a:lstStyle/>
          <a:p>
            <a:endParaRPr lang="es-ES" dirty="0">
              <a:latin typeface="Constantia" pitchFamily="18" charset="0"/>
            </a:endParaRPr>
          </a:p>
        </p:txBody>
      </p:sp>
      <p:sp>
        <p:nvSpPr>
          <p:cNvPr id="18455" name="Rectangle 25"/>
          <p:cNvSpPr>
            <a:spLocks noChangeArrowheads="1"/>
          </p:cNvSpPr>
          <p:nvPr/>
        </p:nvSpPr>
        <p:spPr bwMode="auto">
          <a:xfrm>
            <a:off x="8186738" y="2724150"/>
            <a:ext cx="215900" cy="2754313"/>
          </a:xfrm>
          <a:prstGeom prst="rect">
            <a:avLst/>
          </a:prstGeom>
          <a:solidFill>
            <a:srgbClr val="666699"/>
          </a:solidFill>
          <a:ln w="12700">
            <a:noFill/>
            <a:miter lim="800000"/>
            <a:headEnd type="none" w="sm" len="sm"/>
            <a:tailEnd type="none" w="sm" len="sm"/>
          </a:ln>
        </p:spPr>
        <p:txBody>
          <a:bodyPr wrap="none" anchor="ctr"/>
          <a:lstStyle/>
          <a:p>
            <a:endParaRPr lang="es-ES" dirty="0">
              <a:latin typeface="Constantia" pitchFamily="18" charset="0"/>
            </a:endParaRPr>
          </a:p>
        </p:txBody>
      </p:sp>
      <p:grpSp>
        <p:nvGrpSpPr>
          <p:cNvPr id="18456" name="Group 26"/>
          <p:cNvGrpSpPr>
            <a:grpSpLocks/>
          </p:cNvGrpSpPr>
          <p:nvPr/>
        </p:nvGrpSpPr>
        <p:grpSpPr bwMode="auto">
          <a:xfrm>
            <a:off x="3743325" y="1966913"/>
            <a:ext cx="1511300" cy="838200"/>
            <a:chOff x="1920" y="2832"/>
            <a:chExt cx="952" cy="528"/>
          </a:xfrm>
        </p:grpSpPr>
        <p:sp>
          <p:nvSpPr>
            <p:cNvPr id="18469" name="Rectangle 27"/>
            <p:cNvSpPr>
              <a:spLocks noChangeArrowheads="1"/>
            </p:cNvSpPr>
            <p:nvPr/>
          </p:nvSpPr>
          <p:spPr bwMode="auto">
            <a:xfrm>
              <a:off x="1920" y="2832"/>
              <a:ext cx="951" cy="528"/>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es-ES" dirty="0">
                <a:latin typeface="Constantia" pitchFamily="18" charset="0"/>
              </a:endParaRPr>
            </a:p>
          </p:txBody>
        </p:sp>
        <p:sp>
          <p:nvSpPr>
            <p:cNvPr id="18470" name="Text Box 28"/>
            <p:cNvSpPr txBox="1">
              <a:spLocks noChangeArrowheads="1"/>
            </p:cNvSpPr>
            <p:nvPr/>
          </p:nvSpPr>
          <p:spPr bwMode="auto">
            <a:xfrm>
              <a:off x="1921" y="3008"/>
              <a:ext cx="9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sz="1200" b="1" dirty="0">
                  <a:latin typeface="Constantia" pitchFamily="18" charset="0"/>
                </a:rPr>
                <a:t>SEGMENTACIÓN</a:t>
              </a:r>
            </a:p>
          </p:txBody>
        </p:sp>
      </p:grpSp>
      <p:grpSp>
        <p:nvGrpSpPr>
          <p:cNvPr id="18457" name="Group 29"/>
          <p:cNvGrpSpPr>
            <a:grpSpLocks/>
          </p:cNvGrpSpPr>
          <p:nvPr/>
        </p:nvGrpSpPr>
        <p:grpSpPr bwMode="auto">
          <a:xfrm>
            <a:off x="5724525" y="1966913"/>
            <a:ext cx="1603375" cy="838200"/>
            <a:chOff x="3352" y="2416"/>
            <a:chExt cx="1010" cy="528"/>
          </a:xfrm>
        </p:grpSpPr>
        <p:sp>
          <p:nvSpPr>
            <p:cNvPr id="29" name="Rectangle 30"/>
            <p:cNvSpPr>
              <a:spLocks noChangeArrowheads="1"/>
            </p:cNvSpPr>
            <p:nvPr/>
          </p:nvSpPr>
          <p:spPr bwMode="auto">
            <a:xfrm>
              <a:off x="3399" y="2416"/>
              <a:ext cx="951" cy="52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es-ES" dirty="0">
                <a:latin typeface="+mn-lt"/>
              </a:endParaRPr>
            </a:p>
          </p:txBody>
        </p:sp>
        <p:sp>
          <p:nvSpPr>
            <p:cNvPr id="18468" name="Text Box 31"/>
            <p:cNvSpPr txBox="1">
              <a:spLocks noChangeArrowheads="1"/>
            </p:cNvSpPr>
            <p:nvPr/>
          </p:nvSpPr>
          <p:spPr bwMode="auto">
            <a:xfrm>
              <a:off x="3352" y="2528"/>
              <a:ext cx="10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sz="1200" b="1" dirty="0">
                  <a:latin typeface="Constantia" pitchFamily="18" charset="0"/>
                </a:rPr>
                <a:t>EXTRACCIÓN DE CARACTERÍSTICAS</a:t>
              </a:r>
            </a:p>
          </p:txBody>
        </p:sp>
      </p:grpSp>
      <p:grpSp>
        <p:nvGrpSpPr>
          <p:cNvPr id="18458" name="Group 32"/>
          <p:cNvGrpSpPr>
            <a:grpSpLocks/>
          </p:cNvGrpSpPr>
          <p:nvPr/>
        </p:nvGrpSpPr>
        <p:grpSpPr bwMode="auto">
          <a:xfrm>
            <a:off x="1645066" y="1966913"/>
            <a:ext cx="1581150" cy="819150"/>
            <a:chOff x="3130" y="1264"/>
            <a:chExt cx="1008" cy="528"/>
          </a:xfrm>
        </p:grpSpPr>
        <p:sp>
          <p:nvSpPr>
            <p:cNvPr id="18465" name="Rectangle 33"/>
            <p:cNvSpPr>
              <a:spLocks noChangeArrowheads="1"/>
            </p:cNvSpPr>
            <p:nvPr/>
          </p:nvSpPr>
          <p:spPr bwMode="auto">
            <a:xfrm>
              <a:off x="3159" y="1264"/>
              <a:ext cx="951" cy="528"/>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es-ES" dirty="0">
                <a:latin typeface="Constantia" pitchFamily="18" charset="0"/>
              </a:endParaRPr>
            </a:p>
          </p:txBody>
        </p:sp>
        <p:sp>
          <p:nvSpPr>
            <p:cNvPr id="18466" name="Text Box 34"/>
            <p:cNvSpPr txBox="1">
              <a:spLocks noChangeArrowheads="1"/>
            </p:cNvSpPr>
            <p:nvPr/>
          </p:nvSpPr>
          <p:spPr bwMode="auto">
            <a:xfrm>
              <a:off x="3130" y="1325"/>
              <a:ext cx="100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sz="1200" b="1" dirty="0">
                  <a:latin typeface="Constantia" pitchFamily="18" charset="0"/>
                </a:rPr>
                <a:t>PRE</a:t>
              </a:r>
            </a:p>
            <a:p>
              <a:pPr algn="ctr">
                <a:spcBef>
                  <a:spcPct val="50000"/>
                </a:spcBef>
              </a:pPr>
              <a:r>
                <a:rPr lang="es-ES_tradnl" sz="1200" b="1" dirty="0" smtClean="0">
                  <a:latin typeface="Constantia" pitchFamily="18" charset="0"/>
                </a:rPr>
                <a:t>PROCESAMIENTO</a:t>
              </a:r>
              <a:endParaRPr lang="es-ES_tradnl" sz="1200" b="1" dirty="0">
                <a:latin typeface="Constantia" pitchFamily="18" charset="0"/>
              </a:endParaRPr>
            </a:p>
          </p:txBody>
        </p:sp>
      </p:grpSp>
      <p:grpSp>
        <p:nvGrpSpPr>
          <p:cNvPr id="18459" name="Group 35"/>
          <p:cNvGrpSpPr>
            <a:grpSpLocks/>
          </p:cNvGrpSpPr>
          <p:nvPr/>
        </p:nvGrpSpPr>
        <p:grpSpPr bwMode="auto">
          <a:xfrm>
            <a:off x="6084168" y="4962525"/>
            <a:ext cx="1684337" cy="838200"/>
            <a:chOff x="3099" y="1264"/>
            <a:chExt cx="1061" cy="528"/>
          </a:xfrm>
        </p:grpSpPr>
        <p:sp>
          <p:nvSpPr>
            <p:cNvPr id="18463" name="Rectangle 36"/>
            <p:cNvSpPr>
              <a:spLocks noChangeArrowheads="1"/>
            </p:cNvSpPr>
            <p:nvPr/>
          </p:nvSpPr>
          <p:spPr bwMode="auto">
            <a:xfrm>
              <a:off x="3159" y="1264"/>
              <a:ext cx="951" cy="528"/>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es-ES" dirty="0">
                <a:latin typeface="Constantia" pitchFamily="18" charset="0"/>
              </a:endParaRPr>
            </a:p>
          </p:txBody>
        </p:sp>
        <p:sp>
          <p:nvSpPr>
            <p:cNvPr id="18464" name="Text Box 37"/>
            <p:cNvSpPr txBox="1">
              <a:spLocks noChangeArrowheads="1"/>
            </p:cNvSpPr>
            <p:nvPr/>
          </p:nvSpPr>
          <p:spPr bwMode="auto">
            <a:xfrm>
              <a:off x="3099" y="1439"/>
              <a:ext cx="10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ES_tradnl" sz="1200" b="1" dirty="0" smtClean="0">
                  <a:latin typeface="Constantia" pitchFamily="18" charset="0"/>
                </a:rPr>
                <a:t>DATOS DE SALIDA</a:t>
              </a:r>
              <a:endParaRPr lang="es-ES_tradnl" sz="1200" b="1" dirty="0">
                <a:latin typeface="Constantia"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Conceptos Teóricos</a:t>
            </a:r>
            <a:endParaRPr lang="es-VE" b="1" dirty="0">
              <a:solidFill>
                <a:schemeClr val="accent1">
                  <a:lumMod val="75000"/>
                </a:schemeClr>
              </a:solidFill>
            </a:endParaRPr>
          </a:p>
        </p:txBody>
      </p:sp>
      <p:sp>
        <p:nvSpPr>
          <p:cNvPr id="3" name="2 Marcador de contenido"/>
          <p:cNvSpPr>
            <a:spLocks noGrp="1"/>
          </p:cNvSpPr>
          <p:nvPr>
            <p:ph idx="1"/>
          </p:nvPr>
        </p:nvSpPr>
        <p:spPr/>
        <p:txBody>
          <a:bodyPr/>
          <a:lstStyle/>
          <a:p>
            <a:r>
              <a:rPr lang="es-VE" dirty="0" smtClean="0"/>
              <a:t>Introducción a algunos </a:t>
            </a:r>
            <a:r>
              <a:rPr lang="es-VE" dirty="0"/>
              <a:t>de los conceptos teóricos y términos frecuentemente utilizados en el ámbito de la aplicación. </a:t>
            </a:r>
            <a:endParaRPr lang="es-VE" dirty="0" smtClean="0"/>
          </a:p>
          <a:p>
            <a:r>
              <a:rPr lang="es-VE" dirty="0" smtClean="0"/>
              <a:t>Evidentemente</a:t>
            </a:r>
            <a:r>
              <a:rPr lang="es-VE" dirty="0"/>
              <a:t>, al ser un proyecto en el que se están tratando imágenes digitales, se explica dicho concepto, cómo se representan las imágenes y cuál es su contenido, así como la descripción de un histograma, que constituye un elemento esencial de los métodos de procesamiento que se incluyen en la aplicación. </a:t>
            </a:r>
          </a:p>
        </p:txBody>
      </p:sp>
    </p:spTree>
    <p:extLst>
      <p:ext uri="{BB962C8B-B14F-4D97-AF65-F5344CB8AC3E}">
        <p14:creationId xmlns:p14="http://schemas.microsoft.com/office/powerpoint/2010/main" val="326844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smtClean="0">
                <a:solidFill>
                  <a:schemeClr val="accent1">
                    <a:lumMod val="75000"/>
                  </a:schemeClr>
                </a:solidFill>
              </a:rPr>
              <a:t>Imágenes Digitales</a:t>
            </a:r>
            <a:endParaRPr lang="es-VE" b="1" dirty="0">
              <a:solidFill>
                <a:schemeClr val="accent1">
                  <a:lumMod val="75000"/>
                </a:schemeClr>
              </a:solidFill>
            </a:endParaRPr>
          </a:p>
        </p:txBody>
      </p:sp>
      <p:sp>
        <p:nvSpPr>
          <p:cNvPr id="3" name="2 Marcador de contenido"/>
          <p:cNvSpPr>
            <a:spLocks noGrp="1"/>
          </p:cNvSpPr>
          <p:nvPr>
            <p:ph idx="1"/>
          </p:nvPr>
        </p:nvSpPr>
        <p:spPr/>
        <p:txBody>
          <a:bodyPr/>
          <a:lstStyle/>
          <a:p>
            <a:r>
              <a:rPr lang="es-VE" dirty="0"/>
              <a:t>Las imágenes digitales son capturadas mediante los dispositivos apropiados para su almacenamiento en una computadora</a:t>
            </a:r>
            <a:r>
              <a:rPr lang="es-VE" dirty="0" smtClean="0"/>
              <a:t>.</a:t>
            </a:r>
          </a:p>
          <a:p>
            <a:pPr marL="0" indent="0">
              <a:buNone/>
            </a:pPr>
            <a:endParaRPr lang="es-VE" dirty="0" smtClean="0"/>
          </a:p>
          <a:p>
            <a:r>
              <a:rPr lang="es-VE" dirty="0"/>
              <a:t>Como se ha indicado previamente, la imagen se representa desde el punto de vista de su tratamiento computacional como una matriz numérica de dimensión </a:t>
            </a:r>
            <a:r>
              <a:rPr lang="es-VE" dirty="0" err="1"/>
              <a:t>MxN</a:t>
            </a:r>
            <a:r>
              <a:rPr lang="es-VE" dirty="0"/>
              <a:t>, es decir, con M filas y N columnas. El contenido de esa matriz se refiere a valores enteros situados en las localizaciones espaciales (</a:t>
            </a:r>
            <a:r>
              <a:rPr lang="es-VE" dirty="0" err="1"/>
              <a:t>x,y</a:t>
            </a:r>
            <a:r>
              <a:rPr lang="es-VE" dirty="0"/>
              <a:t>) o píxeles, dicho valor es el resultado de la cuantización de intensidad o nivel de gris.</a:t>
            </a:r>
          </a:p>
        </p:txBody>
      </p:sp>
    </p:spTree>
    <p:extLst>
      <p:ext uri="{BB962C8B-B14F-4D97-AF65-F5344CB8AC3E}">
        <p14:creationId xmlns:p14="http://schemas.microsoft.com/office/powerpoint/2010/main" val="255897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VE" b="1" dirty="0">
                <a:solidFill>
                  <a:schemeClr val="accent1">
                    <a:lumMod val="75000"/>
                  </a:schemeClr>
                </a:solidFill>
              </a:rPr>
              <a:t>Binarización de imágenes</a:t>
            </a:r>
          </a:p>
        </p:txBody>
      </p:sp>
      <p:sp>
        <p:nvSpPr>
          <p:cNvPr id="3" name="2 Marcador de contenido"/>
          <p:cNvSpPr>
            <a:spLocks noGrp="1"/>
          </p:cNvSpPr>
          <p:nvPr>
            <p:ph idx="1"/>
          </p:nvPr>
        </p:nvSpPr>
        <p:spPr/>
        <p:txBody>
          <a:bodyPr/>
          <a:lstStyle/>
          <a:p>
            <a:r>
              <a:rPr lang="es-VE" dirty="0"/>
              <a:t>La binarización de una imagen digital consiste en transformar la imagen en escala de grises en una imagen en blanco y negro. </a:t>
            </a:r>
            <a:endParaRPr lang="es-VE" dirty="0" smtClean="0"/>
          </a:p>
          <a:p>
            <a:r>
              <a:rPr lang="es-VE" dirty="0" smtClean="0"/>
              <a:t>Para </a:t>
            </a:r>
            <a:r>
              <a:rPr lang="es-VE" dirty="0"/>
              <a:t>realizar la operación de binarización, se deberá elegir un valor adecuado de umbral dentro de los niveles de grises. Una vez elegido el umbral, todos los niveles de grises menores que el valor de umbral fijado se convertirán en negro y todos los que resulten ser mayores en blanco.</a:t>
            </a:r>
          </a:p>
        </p:txBody>
      </p:sp>
    </p:spTree>
    <p:extLst>
      <p:ext uri="{BB962C8B-B14F-4D97-AF65-F5344CB8AC3E}">
        <p14:creationId xmlns:p14="http://schemas.microsoft.com/office/powerpoint/2010/main" val="35410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pPr algn="ctr" eaLnBrk="1" hangingPunct="1"/>
            <a:r>
              <a:rPr lang="es-CO" b="1" dirty="0" smtClean="0"/>
              <a:t>Extracción de Características</a:t>
            </a:r>
            <a:endParaRPr lang="en-US" b="1" dirty="0" smtClean="0"/>
          </a:p>
        </p:txBody>
      </p:sp>
      <p:sp>
        <p:nvSpPr>
          <p:cNvPr id="3" name="2 Marcador de contenido"/>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s-CO" dirty="0" smtClean="0"/>
              <a:t>Para reconocer un objeto de la imagen es necesario extraer características que permitan representarlo y </a:t>
            </a:r>
            <a:r>
              <a:rPr lang="es-CO" dirty="0" smtClean="0"/>
              <a:t>describirlo.</a:t>
            </a:r>
            <a:endParaRPr lang="es-CO" dirty="0" smtClean="0"/>
          </a:p>
          <a:p>
            <a:pPr marL="274320" indent="-274320" eaLnBrk="1" fontAlgn="auto" hangingPunct="1">
              <a:spcAft>
                <a:spcPts val="0"/>
              </a:spcAft>
              <a:buClr>
                <a:schemeClr val="accent3"/>
              </a:buClr>
              <a:buFont typeface="Wingdings 2"/>
              <a:buChar char=""/>
              <a:defRPr/>
            </a:pPr>
            <a:endParaRPr lang="es-CO" dirty="0" smtClean="0"/>
          </a:p>
          <a:p>
            <a:pPr marL="274320" indent="-274320" eaLnBrk="1" fontAlgn="auto" hangingPunct="1">
              <a:spcAft>
                <a:spcPts val="0"/>
              </a:spcAft>
              <a:buClr>
                <a:schemeClr val="accent3"/>
              </a:buClr>
              <a:buFont typeface="Wingdings 2"/>
              <a:buNone/>
              <a:defRPr/>
            </a:pPr>
            <a:r>
              <a:rPr lang="es-CO" dirty="0" smtClean="0"/>
              <a:t>Descripción </a:t>
            </a:r>
            <a:r>
              <a:rPr lang="es-CO" dirty="0" smtClean="0"/>
              <a:t>del/os pixel/es de la imagen:</a:t>
            </a:r>
            <a:endParaRPr lang="es-CO" dirty="0" smtClean="0"/>
          </a:p>
          <a:p>
            <a:pPr marL="1706563" indent="-355600" eaLnBrk="1" fontAlgn="auto" hangingPunct="1">
              <a:spcAft>
                <a:spcPts val="0"/>
              </a:spcAft>
              <a:buClr>
                <a:schemeClr val="accent3"/>
              </a:buClr>
              <a:buFont typeface="Wingdings 2"/>
              <a:buChar char=""/>
              <a:defRPr/>
            </a:pPr>
            <a:r>
              <a:rPr lang="es-CO" i="1" dirty="0" smtClean="0"/>
              <a:t>Color</a:t>
            </a:r>
          </a:p>
          <a:p>
            <a:pPr marL="1706563" indent="-355600" eaLnBrk="1" fontAlgn="auto" hangingPunct="1">
              <a:spcAft>
                <a:spcPts val="0"/>
              </a:spcAft>
              <a:buClr>
                <a:schemeClr val="accent3"/>
              </a:buClr>
              <a:buFont typeface="Wingdings 2"/>
              <a:buChar char=""/>
              <a:defRPr/>
            </a:pPr>
            <a:r>
              <a:rPr lang="es-CO" i="1" dirty="0" smtClean="0"/>
              <a:t>Posición X</a:t>
            </a:r>
            <a:endParaRPr lang="es-CO" i="1" dirty="0" smtClean="0"/>
          </a:p>
          <a:p>
            <a:pPr marL="1706563" indent="-355600" eaLnBrk="1" fontAlgn="auto" hangingPunct="1">
              <a:spcAft>
                <a:spcPts val="0"/>
              </a:spcAft>
              <a:buClr>
                <a:schemeClr val="accent3"/>
              </a:buClr>
              <a:buFont typeface="Wingdings 2"/>
              <a:buChar char=""/>
              <a:defRPr/>
            </a:pPr>
            <a:r>
              <a:rPr lang="es-CO" i="1" dirty="0"/>
              <a:t>Posición </a:t>
            </a:r>
            <a:r>
              <a:rPr lang="es-CO" i="1" dirty="0" smtClean="0"/>
              <a:t>Y</a:t>
            </a:r>
            <a:endParaRPr lang="es-CO" i="1" dirty="0"/>
          </a:p>
          <a:p>
            <a:pPr marL="274320" indent="-274320" eaLnBrk="1" fontAlgn="auto" hangingPunct="1">
              <a:spcAft>
                <a:spcPts val="0"/>
              </a:spcAft>
              <a:buClr>
                <a:schemeClr val="accent3"/>
              </a:buClr>
              <a:buFont typeface="Wingdings 2"/>
              <a:buChar char=""/>
              <a:defRPr/>
            </a:pPr>
            <a:endParaRPr lang="es-CO" i="1" dirty="0" smtClean="0"/>
          </a:p>
          <a:p>
            <a:pPr marL="274320" indent="-274320" eaLnBrk="1" fontAlgn="auto" hangingPunct="1">
              <a:spcAft>
                <a:spcPts val="0"/>
              </a:spcAft>
              <a:buClr>
                <a:schemeClr val="accent3"/>
              </a:buClr>
              <a:buFont typeface="Wingdings 2"/>
              <a:buNone/>
              <a:defRPr/>
            </a:pPr>
            <a:r>
              <a:rPr lang="es-CO" i="1" dirty="0" smtClean="0"/>
              <a:t>                        </a:t>
            </a:r>
            <a:r>
              <a:rPr lang="es-CO" i="1" dirty="0" smtClean="0"/>
              <a:t>                 </a:t>
            </a:r>
            <a:r>
              <a:rPr lang="en-US" i="1" dirty="0" smtClean="0"/>
              <a:t>Vector </a:t>
            </a:r>
            <a:r>
              <a:rPr lang="en-US" i="1" dirty="0" smtClean="0"/>
              <a:t>de </a:t>
            </a:r>
            <a:r>
              <a:rPr lang="es-CO" i="1" dirty="0" smtClean="0"/>
              <a:t>características</a:t>
            </a:r>
          </a:p>
          <a:p>
            <a:pPr marL="274320" indent="-274320" eaLnBrk="1" fontAlgn="auto" hangingPunct="1">
              <a:spcAft>
                <a:spcPts val="0"/>
              </a:spcAft>
              <a:buClr>
                <a:schemeClr val="accent3"/>
              </a:buClr>
              <a:buFont typeface="Wingdings 2"/>
              <a:buChar char=""/>
              <a:defRPr/>
            </a:pPr>
            <a:endParaRPr lang="es-CO" dirty="0" smtClean="0"/>
          </a:p>
          <a:p>
            <a:pPr marL="274320" indent="-274320" eaLnBrk="1" fontAlgn="auto" hangingPunct="1">
              <a:spcAft>
                <a:spcPts val="0"/>
              </a:spcAft>
              <a:buClr>
                <a:schemeClr val="accent3"/>
              </a:buClr>
              <a:buFont typeface="Wingdings 2"/>
              <a:buChar char=""/>
              <a:defRPr/>
            </a:pPr>
            <a:endParaRPr lang="en-US" dirty="0"/>
          </a:p>
        </p:txBody>
      </p:sp>
      <p:sp>
        <p:nvSpPr>
          <p:cNvPr id="5" name="4 Flecha doblada hacia arriba"/>
          <p:cNvSpPr/>
          <p:nvPr/>
        </p:nvSpPr>
        <p:spPr>
          <a:xfrm rot="5400000">
            <a:off x="2518915" y="4551685"/>
            <a:ext cx="570359" cy="928687"/>
          </a:xfrm>
          <a:prstGeom prst="bentUp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668</TotalTime>
  <Words>644</Words>
  <Application>Microsoft Office PowerPoint</Application>
  <PresentationFormat>Presentación en pantalla (4:3)</PresentationFormat>
  <Paragraphs>76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Algoritmo  para el reconocimiento de patrones de línea</vt:lpstr>
      <vt:lpstr>Descripción del Proyecto</vt:lpstr>
      <vt:lpstr>Alcance</vt:lpstr>
      <vt:lpstr>Objetivos</vt:lpstr>
      <vt:lpstr>Procesamiento de Imágenes</vt:lpstr>
      <vt:lpstr>Conceptos Teóricos</vt:lpstr>
      <vt:lpstr>Imágenes Digitales</vt:lpstr>
      <vt:lpstr>Binarización de imágenes</vt:lpstr>
      <vt:lpstr>Extracción de Características</vt:lpstr>
      <vt:lpstr>Vecindades de un pixel</vt:lpstr>
      <vt:lpstr>Vecindades de un pixel</vt:lpstr>
      <vt:lpstr>Algunas relaciones básicas entre pixeles</vt:lpstr>
      <vt:lpstr>Diagramas de Flujo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EXTRACCIÓN DE CARACTERISTICAS</dc:title>
  <dc:creator>Elena</dc:creator>
  <cp:lastModifiedBy>Usuario de Windows</cp:lastModifiedBy>
  <cp:revision>74</cp:revision>
  <dcterms:created xsi:type="dcterms:W3CDTF">2008-11-10T01:56:43Z</dcterms:created>
  <dcterms:modified xsi:type="dcterms:W3CDTF">2020-02-10T03:02:24Z</dcterms:modified>
</cp:coreProperties>
</file>