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4" r:id="rId4"/>
  </p:sldMasterIdLst>
  <p:notesMasterIdLst>
    <p:notesMasterId r:id="rId14"/>
  </p:notesMasterIdLst>
  <p:sldIdLst>
    <p:sldId id="256" r:id="rId5"/>
    <p:sldId id="258" r:id="rId6"/>
    <p:sldId id="259" r:id="rId7"/>
    <p:sldId id="267" r:id="rId8"/>
    <p:sldId id="269" r:id="rId9"/>
    <p:sldId id="263" r:id="rId10"/>
    <p:sldId id="261" r:id="rId11"/>
    <p:sldId id="280" r:id="rId12"/>
    <p:sldId id="28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07" autoAdjust="0"/>
    <p:restoredTop sz="83757" autoAdjust="0"/>
  </p:normalViewPr>
  <p:slideViewPr>
    <p:cSldViewPr snapToGrid="0">
      <p:cViewPr varScale="1">
        <p:scale>
          <a:sx n="88" d="100"/>
          <a:sy n="88" d="100"/>
        </p:scale>
        <p:origin x="96" y="234"/>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FB54A8-468C-4515-8079-5B0CC4ADE3C0}" type="datetimeFigureOut">
              <a:rPr kumimoji="1" lang="ja-JP" altLang="en-US" smtClean="0"/>
              <a:t>2022/2/18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B2708C-6D70-4E9C-8DA6-8506EA16937A}" type="slidenum">
              <a:rPr kumimoji="1" lang="ja-JP" altLang="en-US" smtClean="0"/>
              <a:t>‹#›</a:t>
            </a:fld>
            <a:endParaRPr kumimoji="1" lang="ja-JP" altLang="en-US"/>
          </a:p>
        </p:txBody>
      </p:sp>
    </p:spTree>
    <p:extLst>
      <p:ext uri="{BB962C8B-B14F-4D97-AF65-F5344CB8AC3E}">
        <p14:creationId xmlns:p14="http://schemas.microsoft.com/office/powerpoint/2010/main" val="29526180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ブラックリストを用いたパケット可視化システムの開発と題して、ソフトウェアシステム研究室の安原が発表します。よろしくお願いします。</a:t>
            </a:r>
          </a:p>
        </p:txBody>
      </p:sp>
      <p:sp>
        <p:nvSpPr>
          <p:cNvPr id="4" name="スライド番号プレースホルダー 3"/>
          <p:cNvSpPr>
            <a:spLocks noGrp="1"/>
          </p:cNvSpPr>
          <p:nvPr>
            <p:ph type="sldNum" sz="quarter" idx="5"/>
          </p:nvPr>
        </p:nvSpPr>
        <p:spPr/>
        <p:txBody>
          <a:bodyPr/>
          <a:lstStyle/>
          <a:p>
            <a:fld id="{E0B2708C-6D70-4E9C-8DA6-8506EA16937A}" type="slidenum">
              <a:rPr kumimoji="1" lang="ja-JP" altLang="en-US" smtClean="0"/>
              <a:t>1</a:t>
            </a:fld>
            <a:endParaRPr kumimoji="1" lang="ja-JP" altLang="en-US"/>
          </a:p>
        </p:txBody>
      </p:sp>
    </p:spTree>
    <p:extLst>
      <p:ext uri="{BB962C8B-B14F-4D97-AF65-F5344CB8AC3E}">
        <p14:creationId xmlns:p14="http://schemas.microsoft.com/office/powerpoint/2010/main" val="2047533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研究背景です。背景としてコンピュータの普及、ネットワークの高度化によるインターネット利用者の増加に伴いマルウェアも増加しているということがあります。個人がマルウェアの被害にあう恐れも増加してきており、組織での対策だけでなく個人での対策も必要になってきていると考えられます。</a:t>
            </a:r>
            <a:endParaRPr kumimoji="1" lang="en-US" altLang="ja-JP" dirty="0"/>
          </a:p>
        </p:txBody>
      </p:sp>
      <p:sp>
        <p:nvSpPr>
          <p:cNvPr id="4" name="スライド番号プレースホルダー 3"/>
          <p:cNvSpPr>
            <a:spLocks noGrp="1"/>
          </p:cNvSpPr>
          <p:nvPr>
            <p:ph type="sldNum" sz="quarter" idx="5"/>
          </p:nvPr>
        </p:nvSpPr>
        <p:spPr/>
        <p:txBody>
          <a:bodyPr/>
          <a:lstStyle/>
          <a:p>
            <a:fld id="{E0B2708C-6D70-4E9C-8DA6-8506EA16937A}" type="slidenum">
              <a:rPr kumimoji="1" lang="ja-JP" altLang="en-US" smtClean="0"/>
              <a:t>2</a:t>
            </a:fld>
            <a:endParaRPr kumimoji="1" lang="ja-JP" altLang="en-US"/>
          </a:p>
        </p:txBody>
      </p:sp>
    </p:spTree>
    <p:extLst>
      <p:ext uri="{BB962C8B-B14F-4D97-AF65-F5344CB8AC3E}">
        <p14:creationId xmlns:p14="http://schemas.microsoft.com/office/powerpoint/2010/main" val="2458803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本研究では、個人向けのパケット監視システムの開発を提案します。目的としては個人が取り組むことができるマルウェア対策であるということ、マルウェアの早期発見、対処、被害状況の把握などです。</a:t>
            </a:r>
          </a:p>
        </p:txBody>
      </p:sp>
      <p:sp>
        <p:nvSpPr>
          <p:cNvPr id="4" name="スライド番号プレースホルダー 3"/>
          <p:cNvSpPr>
            <a:spLocks noGrp="1"/>
          </p:cNvSpPr>
          <p:nvPr>
            <p:ph type="sldNum" sz="quarter" idx="5"/>
          </p:nvPr>
        </p:nvSpPr>
        <p:spPr/>
        <p:txBody>
          <a:bodyPr/>
          <a:lstStyle/>
          <a:p>
            <a:fld id="{E0B2708C-6D70-4E9C-8DA6-8506EA16937A}" type="slidenum">
              <a:rPr kumimoji="1" lang="ja-JP" altLang="en-US" smtClean="0"/>
              <a:t>3</a:t>
            </a:fld>
            <a:endParaRPr kumimoji="1" lang="ja-JP" altLang="en-US"/>
          </a:p>
        </p:txBody>
      </p:sp>
    </p:spTree>
    <p:extLst>
      <p:ext uri="{BB962C8B-B14F-4D97-AF65-F5344CB8AC3E}">
        <p14:creationId xmlns:p14="http://schemas.microsoft.com/office/powerpoint/2010/main" val="3979999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次にパケット監視システムの従来手法です。まず、個人</a:t>
            </a:r>
            <a:r>
              <a:rPr kumimoji="1" lang="en-US" altLang="ja-JP" dirty="0"/>
              <a:t>PC</a:t>
            </a:r>
            <a:r>
              <a:rPr kumimoji="1" lang="ja-JP" altLang="en-US" dirty="0"/>
              <a:t>向けのシステムでは</a:t>
            </a:r>
            <a:r>
              <a:rPr kumimoji="1" lang="en-US" altLang="ja-JP" dirty="0" err="1"/>
              <a:t>wireshark</a:t>
            </a:r>
            <a:r>
              <a:rPr kumimoji="1" lang="ja-JP" altLang="en-US" dirty="0"/>
              <a:t>や</a:t>
            </a:r>
            <a:r>
              <a:rPr kumimoji="1" lang="en-US" altLang="ja-JP" dirty="0" err="1"/>
              <a:t>TCPEye</a:t>
            </a:r>
            <a:r>
              <a:rPr kumimoji="1" lang="ja-JP" altLang="en-US" dirty="0"/>
              <a:t>などがあります。画像は</a:t>
            </a:r>
            <a:r>
              <a:rPr kumimoji="1" lang="en-US" altLang="ja-JP" dirty="0" err="1"/>
              <a:t>wireshark</a:t>
            </a:r>
            <a:r>
              <a:rPr kumimoji="1" lang="ja-JP" altLang="en-US" dirty="0"/>
              <a:t>の実行画面で、画像から文字で分析結果を表しているのでちょっと見づらいことや、専門用語が多く、初学者などにとってはどのパケットが異常なのか判断しにくい可能性があるという課題があります</a:t>
            </a:r>
          </a:p>
        </p:txBody>
      </p:sp>
      <p:sp>
        <p:nvSpPr>
          <p:cNvPr id="4" name="スライド番号プレースホルダー 3"/>
          <p:cNvSpPr>
            <a:spLocks noGrp="1"/>
          </p:cNvSpPr>
          <p:nvPr>
            <p:ph type="sldNum" sz="quarter" idx="5"/>
          </p:nvPr>
        </p:nvSpPr>
        <p:spPr/>
        <p:txBody>
          <a:bodyPr/>
          <a:lstStyle/>
          <a:p>
            <a:fld id="{E0B2708C-6D70-4E9C-8DA6-8506EA16937A}" type="slidenum">
              <a:rPr kumimoji="1" lang="ja-JP" altLang="en-US" smtClean="0"/>
              <a:t>4</a:t>
            </a:fld>
            <a:endParaRPr kumimoji="1" lang="ja-JP" altLang="en-US"/>
          </a:p>
        </p:txBody>
      </p:sp>
    </p:spTree>
    <p:extLst>
      <p:ext uri="{BB962C8B-B14F-4D97-AF65-F5344CB8AC3E}">
        <p14:creationId xmlns:p14="http://schemas.microsoft.com/office/powerpoint/2010/main" val="2200247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大規模システム向けの方では、</a:t>
            </a:r>
            <a:r>
              <a:rPr kumimoji="1" lang="en-US" altLang="ja-JP" dirty="0"/>
              <a:t>NICTER</a:t>
            </a:r>
            <a:r>
              <a:rPr kumimoji="1" lang="ja-JP" altLang="en-US" dirty="0"/>
              <a:t>や</a:t>
            </a:r>
            <a:r>
              <a:rPr kumimoji="1" lang="en-US" altLang="ja-JP" dirty="0"/>
              <a:t>Atlas</a:t>
            </a:r>
            <a:r>
              <a:rPr kumimoji="1" lang="ja-JP" altLang="en-US" dirty="0"/>
              <a:t>といったものがあります。これらのシステムはダークネットと呼ばれる未使用の</a:t>
            </a:r>
            <a:r>
              <a:rPr kumimoji="1" lang="en-US" altLang="ja-JP" dirty="0"/>
              <a:t>IP</a:t>
            </a:r>
            <a:r>
              <a:rPr kumimoji="1" lang="ja-JP" altLang="en-US" dirty="0"/>
              <a:t>アドレスを大規模に観測するシステムになっていて可視化されて見やすいシステムもありますが、個人が運用するには向いていないという課題があります。</a:t>
            </a:r>
          </a:p>
        </p:txBody>
      </p:sp>
      <p:sp>
        <p:nvSpPr>
          <p:cNvPr id="4" name="スライド番号プレースホルダー 3"/>
          <p:cNvSpPr>
            <a:spLocks noGrp="1"/>
          </p:cNvSpPr>
          <p:nvPr>
            <p:ph type="sldNum" sz="quarter" idx="5"/>
          </p:nvPr>
        </p:nvSpPr>
        <p:spPr/>
        <p:txBody>
          <a:bodyPr/>
          <a:lstStyle/>
          <a:p>
            <a:fld id="{E0B2708C-6D70-4E9C-8DA6-8506EA16937A}" type="slidenum">
              <a:rPr kumimoji="1" lang="ja-JP" altLang="en-US" smtClean="0"/>
              <a:t>5</a:t>
            </a:fld>
            <a:endParaRPr kumimoji="1" lang="ja-JP" altLang="en-US"/>
          </a:p>
        </p:txBody>
      </p:sp>
    </p:spTree>
    <p:extLst>
      <p:ext uri="{BB962C8B-B14F-4D97-AF65-F5344CB8AC3E}">
        <p14:creationId xmlns:p14="http://schemas.microsoft.com/office/powerpoint/2010/main" val="1204287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従来手法の課題に対して、個人向けのパケット可視化システムの開発を提案します。目的はパケット分析を誰でも直感的に理解可能にするということです。</a:t>
            </a:r>
            <a:r>
              <a:rPr kumimoji="1" lang="en-US" altLang="ja-JP" dirty="0"/>
              <a:t>PCAP</a:t>
            </a:r>
            <a:r>
              <a:rPr kumimoji="1" lang="ja-JP" altLang="en-US" dirty="0"/>
              <a:t>を用いてパケットを取得し、不正通信をブラックリストを用いて判断します。そして不正通信のみを地球儀上に可視化します</a:t>
            </a:r>
          </a:p>
        </p:txBody>
      </p:sp>
      <p:sp>
        <p:nvSpPr>
          <p:cNvPr id="4" name="スライド番号プレースホルダー 3"/>
          <p:cNvSpPr>
            <a:spLocks noGrp="1"/>
          </p:cNvSpPr>
          <p:nvPr>
            <p:ph type="sldNum" sz="quarter" idx="5"/>
          </p:nvPr>
        </p:nvSpPr>
        <p:spPr/>
        <p:txBody>
          <a:bodyPr/>
          <a:lstStyle/>
          <a:p>
            <a:fld id="{E0B2708C-6D70-4E9C-8DA6-8506EA16937A}" type="slidenum">
              <a:rPr kumimoji="1" lang="ja-JP" altLang="en-US" smtClean="0"/>
              <a:t>6</a:t>
            </a:fld>
            <a:endParaRPr kumimoji="1" lang="ja-JP" altLang="en-US"/>
          </a:p>
        </p:txBody>
      </p:sp>
    </p:spTree>
    <p:extLst>
      <p:ext uri="{BB962C8B-B14F-4D97-AF65-F5344CB8AC3E}">
        <p14:creationId xmlns:p14="http://schemas.microsoft.com/office/powerpoint/2010/main" val="1628915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提案システムの仕組み、アーキテクチャについてです。ブラックリストは</a:t>
            </a:r>
            <a:r>
              <a:rPr kumimoji="1" lang="en-US" altLang="ja-JP" dirty="0" err="1"/>
              <a:t>maltrail</a:t>
            </a:r>
            <a:r>
              <a:rPr kumimoji="1" lang="ja-JP" altLang="en-US" dirty="0"/>
              <a:t>が取得したものを利用し、不正通信を判断します、その情報をブラウザで地球儀上に可視化します。図は提案システムの処理の流れになります。トラフィックは</a:t>
            </a:r>
            <a:r>
              <a:rPr kumimoji="1" lang="en-US" altLang="ja-JP" dirty="0"/>
              <a:t>IP</a:t>
            </a:r>
            <a:r>
              <a:rPr kumimoji="1" lang="ja-JP" altLang="en-US" dirty="0"/>
              <a:t>パケット、</a:t>
            </a:r>
            <a:r>
              <a:rPr kumimoji="1" lang="en-US" altLang="ja-JP" dirty="0"/>
              <a:t>DNS</a:t>
            </a:r>
            <a:r>
              <a:rPr kumimoji="1" lang="ja-JP" altLang="en-US" dirty="0"/>
              <a:t>パケットなどのデータを表していて、センサープログラムでトラフィックからパケット情報を取得します。取得した情報をブラックリストを参照して異常通信か判断します。異常通信だった場合にサーバプログラムに情報を送信して、</a:t>
            </a:r>
            <a:r>
              <a:rPr kumimoji="1" lang="en-US" altLang="ja-JP" dirty="0"/>
              <a:t>web</a:t>
            </a:r>
            <a:r>
              <a:rPr kumimoji="1" lang="ja-JP" altLang="en-US" dirty="0"/>
              <a:t>サーバを立てます。そしてクライアントと異常通信の情報、アクセス要求のやり取りをおこないます。</a:t>
            </a:r>
            <a:endParaRPr kumimoji="1" lang="en-US" altLang="ja-JP" dirty="0"/>
          </a:p>
        </p:txBody>
      </p:sp>
      <p:sp>
        <p:nvSpPr>
          <p:cNvPr id="4" name="スライド番号プレースホルダー 3"/>
          <p:cNvSpPr>
            <a:spLocks noGrp="1"/>
          </p:cNvSpPr>
          <p:nvPr>
            <p:ph type="sldNum" sz="quarter" idx="5"/>
          </p:nvPr>
        </p:nvSpPr>
        <p:spPr/>
        <p:txBody>
          <a:bodyPr/>
          <a:lstStyle/>
          <a:p>
            <a:fld id="{E0B2708C-6D70-4E9C-8DA6-8506EA16937A}" type="slidenum">
              <a:rPr kumimoji="1" lang="ja-JP" altLang="en-US" smtClean="0"/>
              <a:t>7</a:t>
            </a:fld>
            <a:endParaRPr kumimoji="1" lang="ja-JP" altLang="en-US"/>
          </a:p>
        </p:txBody>
      </p:sp>
    </p:spTree>
    <p:extLst>
      <p:ext uri="{BB962C8B-B14F-4D97-AF65-F5344CB8AC3E}">
        <p14:creationId xmlns:p14="http://schemas.microsoft.com/office/powerpoint/2010/main" val="2796338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実行結果は以下のようになります。図</a:t>
            </a:r>
            <a:r>
              <a:rPr kumimoji="1" lang="en-US" altLang="ja-JP" dirty="0"/>
              <a:t>5</a:t>
            </a:r>
            <a:r>
              <a:rPr kumimoji="1" lang="ja-JP" altLang="en-US" dirty="0"/>
              <a:t>のように地球儀上に不正なパケットを可視化しています。不正なパケットを取得したとき丸いオブジェクトを可視化させ、取得後はパケットの経路をプログラムの再ロード、プログラムの終了まで表示させてい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E0B2708C-6D70-4E9C-8DA6-8506EA16937A}" type="slidenum">
              <a:rPr kumimoji="1" lang="ja-JP" altLang="en-US" smtClean="0"/>
              <a:t>8</a:t>
            </a:fld>
            <a:endParaRPr kumimoji="1" lang="ja-JP" altLang="en-US"/>
          </a:p>
        </p:txBody>
      </p:sp>
    </p:spTree>
    <p:extLst>
      <p:ext uri="{BB962C8B-B14F-4D97-AF65-F5344CB8AC3E}">
        <p14:creationId xmlns:p14="http://schemas.microsoft.com/office/powerpoint/2010/main" val="2260626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現状のシステムの課題点としてはユーザビリティの評価及び改善、提案システムの安定性などが課題点になります</a:t>
            </a:r>
          </a:p>
        </p:txBody>
      </p:sp>
      <p:sp>
        <p:nvSpPr>
          <p:cNvPr id="4" name="スライド番号プレースホルダー 3"/>
          <p:cNvSpPr>
            <a:spLocks noGrp="1"/>
          </p:cNvSpPr>
          <p:nvPr>
            <p:ph type="sldNum" sz="quarter" idx="5"/>
          </p:nvPr>
        </p:nvSpPr>
        <p:spPr/>
        <p:txBody>
          <a:bodyPr/>
          <a:lstStyle/>
          <a:p>
            <a:fld id="{E0B2708C-6D70-4E9C-8DA6-8506EA16937A}" type="slidenum">
              <a:rPr kumimoji="1" lang="ja-JP" altLang="en-US" smtClean="0"/>
              <a:t>9</a:t>
            </a:fld>
            <a:endParaRPr kumimoji="1" lang="ja-JP" altLang="en-US"/>
          </a:p>
        </p:txBody>
      </p:sp>
    </p:spTree>
    <p:extLst>
      <p:ext uri="{BB962C8B-B14F-4D97-AF65-F5344CB8AC3E}">
        <p14:creationId xmlns:p14="http://schemas.microsoft.com/office/powerpoint/2010/main" val="35018868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F2EA4457-176A-43CB-A978-B4D5F27E8301}" type="datetime1">
              <a:rPr kumimoji="1" lang="ja-JP" altLang="en-US" smtClean="0"/>
              <a:t>2022/2/18</a:t>
            </a:fld>
            <a:endParaRPr kumimoji="1" lang="ja-JP" alt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kumimoji="1" lang="ja-JP" alt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67410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EA6A677-2269-46B3-A3C2-2C692841C657}" type="datetime1">
              <a:rPr kumimoji="1" lang="ja-JP" altLang="en-US" smtClean="0"/>
              <a:t>2022/2/18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186362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タイトルとキャプション">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ja-JP" altLang="en-US"/>
              <a:t>マスター タイトルの書式設定</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E55F3CE-5EB4-451E-BB6D-7EF37CADABDA}" type="datetime1">
              <a:rPr kumimoji="1" lang="ja-JP" altLang="en-US" smtClean="0"/>
              <a:t>2022/2/18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335156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引用 (キャプション付き)">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ja-JP" altLang="en-US"/>
              <a:t>マスター タイトルの書式設定</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01EEEFA-0510-4ACB-B9A7-B2A786B21C87}" type="datetime1">
              <a:rPr kumimoji="1" lang="ja-JP" altLang="en-US" smtClean="0"/>
              <a:t>2022/2/18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69224918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札">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DE71E5C-3C68-422A-94D9-5E91DE53AEC6}" type="datetime1">
              <a:rPr kumimoji="1" lang="ja-JP" altLang="en-US" smtClean="0"/>
              <a:t>2022/2/18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743181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527EBFF-BA28-4496-A52F-DD723CAD442C}" type="datetime1">
              <a:rPr kumimoji="1" lang="ja-JP" altLang="en-US" smtClean="0"/>
              <a:t>2022/2/18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07062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DC9AC28-1F44-41BB-8508-B4D2A5A59E42}" type="datetime1">
              <a:rPr kumimoji="1" lang="ja-JP" altLang="en-US" smtClean="0"/>
              <a:t>2022/2/18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4311918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nchorCtr="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DBB0759-0272-4546-A3B1-6CD240274146}" type="datetime1">
              <a:rPr kumimoji="1" lang="ja-JP" altLang="en-US" smtClean="0"/>
              <a:t>2022/2/18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911529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DA8D19B-2D82-4D28-9CD7-0A69FFB6C5D8}" type="datetime1">
              <a:rPr kumimoji="1" lang="ja-JP" altLang="en-US" smtClean="0"/>
              <a:t>2022/2/18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7412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2FA5DFC-466B-4FD5-ABAB-349F3E91E18C}" type="datetime1">
              <a:rPr kumimoji="1" lang="ja-JP" altLang="en-US" smtClean="0"/>
              <a:t>2022/2/18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854369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8AF63CD-6EAE-4305-897E-19A6D0F2AB44}" type="datetime1">
              <a:rPr kumimoji="1" lang="ja-JP" altLang="en-US" smtClean="0"/>
              <a:t>2022/2/18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94272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B482E21-3F5B-431F-9C12-FC2A2221B87D}" type="datetime1">
              <a:rPr kumimoji="1" lang="ja-JP" altLang="en-US" smtClean="0"/>
              <a:t>2022/2/18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165490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3C6F242-91D4-4AF9-A21F-3E1934A5C48E}" type="datetime1">
              <a:rPr kumimoji="1" lang="ja-JP" altLang="en-US" smtClean="0"/>
              <a:t>2022/2/18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354187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DC3F9F9-648C-4DA1-81D0-BB46D12DA15A}" type="datetime1">
              <a:rPr kumimoji="1" lang="ja-JP" altLang="en-US" smtClean="0"/>
              <a:t>2022/2/18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71682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2C970A-268A-401B-A8CE-85BB3BA53FE0}" type="datetime1">
              <a:rPr kumimoji="1" lang="ja-JP" altLang="en-US" smtClean="0"/>
              <a:t>2022/2/18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205164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8875FE5-BE0B-45DE-A8DA-141E6E30728D}" type="datetime1">
              <a:rPr kumimoji="1" lang="ja-JP" altLang="en-US" smtClean="0"/>
              <a:t>2022/2/18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236551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BC04810-B134-4D40-9804-36D252FF96E9}" type="datetime1">
              <a:rPr kumimoji="1" lang="ja-JP" altLang="en-US" smtClean="0"/>
              <a:t>2022/2/18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200993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801EEEFA-0510-4ACB-B9A7-B2A786B21C87}" type="datetime1">
              <a:rPr kumimoji="1" lang="ja-JP" altLang="en-US" smtClean="0"/>
              <a:t>2022/2/18</a:t>
            </a:fld>
            <a:endParaRPr kumimoji="1" lang="ja-JP" alt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kumimoji="1" lang="ja-JP" alt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635293003"/>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 id="2147483911" r:id="rId17"/>
  </p:sldLayoutIdLst>
  <p:hf hdr="0" ftr="0" dt="0"/>
  <p:txStyles>
    <p:titleStyle>
      <a:lvl1pPr algn="l" defTabSz="457200" rtl="0" eaLnBrk="1" latinLnBrk="0" hangingPunct="1">
        <a:spcBef>
          <a:spcPct val="0"/>
        </a:spcBef>
        <a:buNone/>
        <a:defRPr kumimoji="1" sz="3600" b="0" i="0" kern="1200">
          <a:solidFill>
            <a:schemeClr val="bg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54954" y="1511905"/>
            <a:ext cx="9196053" cy="2677648"/>
          </a:xfrm>
        </p:spPr>
        <p:txBody>
          <a:bodyPr/>
          <a:lstStyle/>
          <a:p>
            <a:r>
              <a:rPr lang="ja-JP" altLang="en-US" dirty="0">
                <a:ea typeface="ＭＳ Ｐゴシック"/>
                <a:cs typeface="Calibri Light"/>
              </a:rPr>
              <a:t>ブラックリストを用いたパケット可視化システムの開発</a:t>
            </a:r>
          </a:p>
        </p:txBody>
      </p:sp>
      <p:sp>
        <p:nvSpPr>
          <p:cNvPr id="3" name="サブタイトル 2"/>
          <p:cNvSpPr>
            <a:spLocks noGrp="1"/>
          </p:cNvSpPr>
          <p:nvPr>
            <p:ph type="subTitle" idx="1"/>
          </p:nvPr>
        </p:nvSpPr>
        <p:spPr>
          <a:xfrm>
            <a:off x="1154954" y="4352837"/>
            <a:ext cx="8825658" cy="1514563"/>
          </a:xfrm>
        </p:spPr>
        <p:txBody>
          <a:bodyPr vert="horz" lIns="91440" tIns="45720" rIns="91440" bIns="45720" rtlCol="0" anchor="t">
            <a:normAutofit lnSpcReduction="10000"/>
          </a:bodyPr>
          <a:lstStyle/>
          <a:p>
            <a:r>
              <a:rPr lang="ja-JP" altLang="en-US" dirty="0">
                <a:ea typeface="ＭＳ Ｐゴシック"/>
                <a:cs typeface="Calibri"/>
              </a:rPr>
              <a:t>愛媛大学工学部情報工学科</a:t>
            </a:r>
            <a:endParaRPr lang="en-US" altLang="ja-JP" dirty="0">
              <a:ea typeface="ＭＳ Ｐゴシック"/>
              <a:cs typeface="Calibri"/>
            </a:endParaRPr>
          </a:p>
          <a:p>
            <a:r>
              <a:rPr lang="ja-JP" altLang="en-US" dirty="0">
                <a:ea typeface="ＭＳ Ｐゴシック"/>
                <a:cs typeface="Calibri"/>
              </a:rPr>
              <a:t>計算機</a:t>
            </a:r>
            <a:r>
              <a:rPr lang="en-US" altLang="ja-JP" dirty="0">
                <a:ea typeface="ＭＳ Ｐゴシック"/>
                <a:cs typeface="Calibri"/>
              </a:rPr>
              <a:t>/</a:t>
            </a:r>
            <a:r>
              <a:rPr lang="ja-JP" altLang="en-US" dirty="0">
                <a:ea typeface="ＭＳ Ｐゴシック"/>
                <a:cs typeface="Calibri"/>
              </a:rPr>
              <a:t>ソフトウェアシステム分野</a:t>
            </a:r>
            <a:endParaRPr lang="en-US" altLang="ja-JP" dirty="0">
              <a:ea typeface="ＭＳ Ｐゴシック"/>
              <a:cs typeface="Calibri"/>
            </a:endParaRPr>
          </a:p>
          <a:p>
            <a:r>
              <a:rPr lang="en-US" altLang="ja-JP" dirty="0">
                <a:latin typeface="ＭＳ Ｐゴシック" panose="020B0600070205080204" pitchFamily="50" charset="-128"/>
                <a:ea typeface="ＭＳ Ｐゴシック" panose="020B0600070205080204" pitchFamily="50" charset="-128"/>
                <a:cs typeface="Calibri"/>
              </a:rPr>
              <a:t>8535076k</a:t>
            </a:r>
            <a:r>
              <a:rPr lang="ja-JP" altLang="en-US" dirty="0">
                <a:latin typeface="ＭＳ Ｐゴシック" panose="020B0600070205080204" pitchFamily="50" charset="-128"/>
                <a:ea typeface="ＭＳ Ｐゴシック" panose="020B0600070205080204" pitchFamily="50" charset="-128"/>
                <a:cs typeface="Calibri"/>
              </a:rPr>
              <a:t> 安原廉</a:t>
            </a:r>
            <a:endParaRPr lang="en-US" altLang="ja-JP" dirty="0">
              <a:latin typeface="ＭＳ Ｐゴシック" panose="020B0600070205080204" pitchFamily="50" charset="-128"/>
              <a:ea typeface="ＭＳ Ｐゴシック" panose="020B0600070205080204" pitchFamily="50" charset="-128"/>
              <a:cs typeface="Calibri"/>
            </a:endParaRPr>
          </a:p>
          <a:p>
            <a:r>
              <a:rPr kumimoji="1" lang="en-US" altLang="ja-JP" dirty="0">
                <a:latin typeface="ＭＳ Ｐゴシック" panose="020B0600070205080204" pitchFamily="50" charset="-128"/>
                <a:ea typeface="ＭＳ Ｐゴシック" panose="020B0600070205080204" pitchFamily="50" charset="-128"/>
              </a:rPr>
              <a:t>2021/12/14 </a:t>
            </a:r>
            <a:r>
              <a:rPr kumimoji="1" lang="ja-JP" altLang="en-US" dirty="0">
                <a:latin typeface="ＭＳ Ｐゴシック" panose="020B0600070205080204" pitchFamily="50" charset="-128"/>
                <a:ea typeface="ＭＳ Ｐゴシック" panose="020B0600070205080204" pitchFamily="50" charset="-128"/>
              </a:rPr>
              <a:t>卒業論文中間発表</a:t>
            </a:r>
          </a:p>
        </p:txBody>
      </p:sp>
      <p:sp>
        <p:nvSpPr>
          <p:cNvPr id="4" name="スライド番号プレースホルダー 3">
            <a:extLst>
              <a:ext uri="{FF2B5EF4-FFF2-40B4-BE49-F238E27FC236}">
                <a16:creationId xmlns:a16="http://schemas.microsoft.com/office/drawing/2014/main" id="{082D12F8-B7BD-4A6A-BCD5-15115DD8CC3A}"/>
              </a:ext>
            </a:extLst>
          </p:cNvPr>
          <p:cNvSpPr>
            <a:spLocks noGrp="1"/>
          </p:cNvSpPr>
          <p:nvPr>
            <p:ph type="sldNum" sz="quarter" idx="12"/>
          </p:nvPr>
        </p:nvSpPr>
        <p:spPr/>
        <p:txBody>
          <a:bodyPr/>
          <a:lstStyle/>
          <a:p>
            <a:fld id="{A99D720A-4AD5-4DCF-885F-DE5297996123}" type="slidenum">
              <a:rPr kumimoji="1" lang="ja-JP" altLang="en-US" smtClean="0"/>
              <a:t>1</a:t>
            </a:fld>
            <a:endParaRPr kumimoji="1" lang="ja-JP" altLang="en-US"/>
          </a:p>
        </p:txBody>
      </p:sp>
    </p:spTree>
    <p:extLst>
      <p:ext uri="{BB962C8B-B14F-4D97-AF65-F5344CB8AC3E}">
        <p14:creationId xmlns:p14="http://schemas.microsoft.com/office/powerpoint/2010/main" val="2128380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0411B6-7A65-40B1-A15F-1E1BD61CDC92}"/>
              </a:ext>
            </a:extLst>
          </p:cNvPr>
          <p:cNvSpPr>
            <a:spLocks noGrp="1"/>
          </p:cNvSpPr>
          <p:nvPr>
            <p:ph type="title"/>
          </p:nvPr>
        </p:nvSpPr>
        <p:spPr/>
        <p:txBody>
          <a:bodyPr/>
          <a:lstStyle/>
          <a:p>
            <a:r>
              <a:rPr lang="ja-JP" altLang="en-US" dirty="0">
                <a:ea typeface="ＭＳ Ｐゴシック"/>
                <a:cs typeface="Calibri Light"/>
              </a:rPr>
              <a:t>研究背景</a:t>
            </a:r>
            <a:endParaRPr kumimoji="1" lang="ja-JP" altLang="en-US" dirty="0"/>
          </a:p>
        </p:txBody>
      </p:sp>
      <p:sp>
        <p:nvSpPr>
          <p:cNvPr id="3" name="コンテンツ プレースホルダー 2">
            <a:extLst>
              <a:ext uri="{FF2B5EF4-FFF2-40B4-BE49-F238E27FC236}">
                <a16:creationId xmlns:a16="http://schemas.microsoft.com/office/drawing/2014/main" id="{EEF02756-496B-4069-9155-B672DA38CD10}"/>
              </a:ext>
            </a:extLst>
          </p:cNvPr>
          <p:cNvSpPr>
            <a:spLocks noGrp="1"/>
          </p:cNvSpPr>
          <p:nvPr>
            <p:ph idx="1"/>
          </p:nvPr>
        </p:nvSpPr>
        <p:spPr>
          <a:xfrm>
            <a:off x="834023" y="2468032"/>
            <a:ext cx="10744945" cy="3416300"/>
          </a:xfrm>
        </p:spPr>
        <p:txBody>
          <a:bodyPr vert="horz" lIns="91440" tIns="45720" rIns="91440" bIns="45720" rtlCol="0" anchor="t">
            <a:normAutofit/>
          </a:bodyPr>
          <a:lstStyle/>
          <a:p>
            <a:r>
              <a:rPr lang="ja-JP" altLang="en-US" sz="2000" dirty="0">
                <a:ea typeface="ＭＳ Ｐゴシック"/>
                <a:cs typeface="Calibri"/>
              </a:rPr>
              <a:t>コンピュータの普及やネットワークの高度化によるインターネット利用者の増加に伴い、マルウェアも増加している</a:t>
            </a:r>
            <a:endParaRPr lang="en-US" altLang="ja-JP" sz="2000" dirty="0">
              <a:ea typeface="ＭＳ Ｐゴシック"/>
              <a:cs typeface="Calibri"/>
            </a:endParaRPr>
          </a:p>
          <a:p>
            <a:pPr lvl="1"/>
            <a:r>
              <a:rPr lang="ja-JP" altLang="en-US" sz="1800" dirty="0">
                <a:ea typeface="ＭＳ Ｐゴシック"/>
                <a:cs typeface="Calibri"/>
              </a:rPr>
              <a:t>個人でのマルウェア対策も必要</a:t>
            </a:r>
            <a:endParaRPr lang="en-US" altLang="ja-JP" sz="1800" dirty="0">
              <a:ea typeface="ＭＳ Ｐゴシック"/>
              <a:cs typeface="Calibri"/>
            </a:endParaRPr>
          </a:p>
          <a:p>
            <a:pPr marL="457200" lvl="1" indent="0">
              <a:buNone/>
            </a:pPr>
            <a:endParaRPr lang="en-US" altLang="ja-JP" sz="1800" dirty="0">
              <a:ea typeface="ＭＳ Ｐゴシック"/>
              <a:cs typeface="Calibri"/>
            </a:endParaRPr>
          </a:p>
        </p:txBody>
      </p:sp>
      <p:sp>
        <p:nvSpPr>
          <p:cNvPr id="5" name="スライド番号プレースホルダー 4">
            <a:extLst>
              <a:ext uri="{FF2B5EF4-FFF2-40B4-BE49-F238E27FC236}">
                <a16:creationId xmlns:a16="http://schemas.microsoft.com/office/drawing/2014/main" id="{36EB24D4-9A4B-44B1-8693-C26E38266EC4}"/>
              </a:ext>
            </a:extLst>
          </p:cNvPr>
          <p:cNvSpPr>
            <a:spLocks noGrp="1"/>
          </p:cNvSpPr>
          <p:nvPr>
            <p:ph type="sldNum" sz="quarter" idx="12"/>
          </p:nvPr>
        </p:nvSpPr>
        <p:spPr/>
        <p:txBody>
          <a:bodyPr/>
          <a:lstStyle/>
          <a:p>
            <a:fld id="{A99D720A-4AD5-4DCF-885F-DE5297996123}" type="slidenum">
              <a:rPr kumimoji="1" lang="ja-JP" altLang="en-US" smtClean="0"/>
              <a:t>2</a:t>
            </a:fld>
            <a:endParaRPr kumimoji="1" lang="ja-JP" altLang="en-US"/>
          </a:p>
        </p:txBody>
      </p:sp>
      <p:sp>
        <p:nvSpPr>
          <p:cNvPr id="4" name="テキスト ボックス 3">
            <a:extLst>
              <a:ext uri="{FF2B5EF4-FFF2-40B4-BE49-F238E27FC236}">
                <a16:creationId xmlns:a16="http://schemas.microsoft.com/office/drawing/2014/main" id="{FCBA9E39-6440-4A83-AA10-492808E984D1}"/>
              </a:ext>
            </a:extLst>
          </p:cNvPr>
          <p:cNvSpPr txBox="1"/>
          <p:nvPr/>
        </p:nvSpPr>
        <p:spPr>
          <a:xfrm>
            <a:off x="6821800" y="6562271"/>
            <a:ext cx="5205185" cy="369332"/>
          </a:xfrm>
          <a:prstGeom prst="rect">
            <a:avLst/>
          </a:prstGeom>
          <a:noFill/>
        </p:spPr>
        <p:txBody>
          <a:bodyPr wrap="square" rtlCol="0">
            <a:spAutoFit/>
          </a:bodyPr>
          <a:lstStyle/>
          <a:p>
            <a:r>
              <a:rPr kumimoji="1" lang="en-US" altLang="ja-JP" dirty="0"/>
              <a:t>McAfee Labs</a:t>
            </a:r>
            <a:r>
              <a:rPr kumimoji="1" lang="ja-JP" altLang="en-US" dirty="0"/>
              <a:t>脅威レポート</a:t>
            </a:r>
            <a:r>
              <a:rPr lang="en-US" altLang="ja-JP" dirty="0"/>
              <a:t>:</a:t>
            </a:r>
            <a:r>
              <a:rPr kumimoji="1" lang="en-US" altLang="ja-JP" dirty="0"/>
              <a:t>2021</a:t>
            </a:r>
            <a:r>
              <a:rPr kumimoji="1" lang="ja-JP" altLang="en-US" dirty="0"/>
              <a:t>年</a:t>
            </a:r>
            <a:r>
              <a:rPr kumimoji="1" lang="en-US" altLang="ja-JP" dirty="0"/>
              <a:t>6</a:t>
            </a:r>
            <a:r>
              <a:rPr kumimoji="1" lang="ja-JP" altLang="en-US" dirty="0"/>
              <a:t>月より引用</a:t>
            </a:r>
          </a:p>
        </p:txBody>
      </p:sp>
      <p:pic>
        <p:nvPicPr>
          <p:cNvPr id="7" name="図 6" descr="グラフ&#10;&#10;自動的に生成された説明">
            <a:extLst>
              <a:ext uri="{FF2B5EF4-FFF2-40B4-BE49-F238E27FC236}">
                <a16:creationId xmlns:a16="http://schemas.microsoft.com/office/drawing/2014/main" id="{FFFEE569-D056-47F0-804B-B867D930C8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7543" y="3908474"/>
            <a:ext cx="3974997" cy="2148411"/>
          </a:xfrm>
          <a:prstGeom prst="rect">
            <a:avLst/>
          </a:prstGeom>
        </p:spPr>
      </p:pic>
      <p:pic>
        <p:nvPicPr>
          <p:cNvPr id="9" name="図 8" descr="グラフ&#10;&#10;自動的に生成された説明">
            <a:extLst>
              <a:ext uri="{FF2B5EF4-FFF2-40B4-BE49-F238E27FC236}">
                <a16:creationId xmlns:a16="http://schemas.microsoft.com/office/drawing/2014/main" id="{A257F2AF-D7E1-4EE2-B865-F1C55C0FEB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0122" y="3908474"/>
            <a:ext cx="3786904" cy="2118964"/>
          </a:xfrm>
          <a:prstGeom prst="rect">
            <a:avLst/>
          </a:prstGeom>
        </p:spPr>
      </p:pic>
      <p:sp>
        <p:nvSpPr>
          <p:cNvPr id="8" name="テキスト ボックス 7">
            <a:extLst>
              <a:ext uri="{FF2B5EF4-FFF2-40B4-BE49-F238E27FC236}">
                <a16:creationId xmlns:a16="http://schemas.microsoft.com/office/drawing/2014/main" id="{A32B0C08-9C5C-41AC-BDDE-F5C08E4639FF}"/>
              </a:ext>
            </a:extLst>
          </p:cNvPr>
          <p:cNvSpPr txBox="1"/>
          <p:nvPr/>
        </p:nvSpPr>
        <p:spPr>
          <a:xfrm>
            <a:off x="1915837" y="6054024"/>
            <a:ext cx="3528697" cy="338554"/>
          </a:xfrm>
          <a:prstGeom prst="rect">
            <a:avLst/>
          </a:prstGeom>
          <a:noFill/>
        </p:spPr>
        <p:txBody>
          <a:bodyPr wrap="square" rtlCol="0">
            <a:spAutoFit/>
          </a:bodyPr>
          <a:lstStyle/>
          <a:p>
            <a:r>
              <a:rPr kumimoji="1" lang="ja-JP" altLang="en-US" sz="1600" dirty="0">
                <a:latin typeface="ＭＳ Ｐゴシック" panose="020B0600070205080204" pitchFamily="50" charset="-128"/>
                <a:ea typeface="ＭＳ Ｐゴシック" panose="020B0600070205080204" pitchFamily="50" charset="-128"/>
              </a:rPr>
              <a:t>図</a:t>
            </a:r>
            <a:r>
              <a:rPr kumimoji="1" lang="en-US" altLang="ja-JP" sz="1600" dirty="0">
                <a:latin typeface="ＭＳ Ｐゴシック" panose="020B0600070205080204" pitchFamily="50" charset="-128"/>
                <a:ea typeface="ＭＳ Ｐゴシック" panose="020B0600070205080204" pitchFamily="50" charset="-128"/>
              </a:rPr>
              <a:t>1.</a:t>
            </a:r>
            <a:r>
              <a:rPr kumimoji="1" lang="ja-JP" altLang="en-US" sz="1600" dirty="0">
                <a:latin typeface="ＭＳ Ｐゴシック" panose="020B0600070205080204" pitchFamily="50" charset="-128"/>
                <a:ea typeface="ＭＳ Ｐゴシック" panose="020B0600070205080204" pitchFamily="50" charset="-128"/>
              </a:rPr>
              <a:t>新しいマルウェア数の遷移</a:t>
            </a:r>
          </a:p>
        </p:txBody>
      </p:sp>
      <p:sp>
        <p:nvSpPr>
          <p:cNvPr id="10" name="テキスト ボックス 9">
            <a:extLst>
              <a:ext uri="{FF2B5EF4-FFF2-40B4-BE49-F238E27FC236}">
                <a16:creationId xmlns:a16="http://schemas.microsoft.com/office/drawing/2014/main" id="{327568FB-FBFC-41D9-87CF-C9B83B936419}"/>
              </a:ext>
            </a:extLst>
          </p:cNvPr>
          <p:cNvSpPr txBox="1"/>
          <p:nvPr/>
        </p:nvSpPr>
        <p:spPr>
          <a:xfrm>
            <a:off x="6953020" y="6087980"/>
            <a:ext cx="3528697" cy="338554"/>
          </a:xfrm>
          <a:prstGeom prst="rect">
            <a:avLst/>
          </a:prstGeom>
          <a:noFill/>
        </p:spPr>
        <p:txBody>
          <a:bodyPr wrap="square" rtlCol="0">
            <a:spAutoFit/>
          </a:bodyPr>
          <a:lstStyle/>
          <a:p>
            <a:r>
              <a:rPr kumimoji="1" lang="ja-JP" altLang="en-US" sz="1600" dirty="0">
                <a:latin typeface="ＭＳ Ｐゴシック" panose="020B0600070205080204" pitchFamily="50" charset="-128"/>
                <a:ea typeface="ＭＳ Ｐゴシック" panose="020B0600070205080204" pitchFamily="50" charset="-128"/>
              </a:rPr>
              <a:t>図</a:t>
            </a:r>
            <a:r>
              <a:rPr kumimoji="1" lang="en-US" altLang="ja-JP" sz="1600" dirty="0">
                <a:latin typeface="ＭＳ Ｐゴシック" panose="020B0600070205080204" pitchFamily="50" charset="-128"/>
                <a:ea typeface="ＭＳ Ｐゴシック" panose="020B0600070205080204" pitchFamily="50" charset="-128"/>
              </a:rPr>
              <a:t>2.</a:t>
            </a:r>
            <a:r>
              <a:rPr kumimoji="1" lang="ja-JP" altLang="en-US" sz="1600" dirty="0">
                <a:latin typeface="ＭＳ Ｐゴシック" panose="020B0600070205080204" pitchFamily="50" charset="-128"/>
                <a:ea typeface="ＭＳ Ｐゴシック" panose="020B0600070205080204" pitchFamily="50" charset="-128"/>
              </a:rPr>
              <a:t>マルウェアの合計の遷移</a:t>
            </a:r>
          </a:p>
        </p:txBody>
      </p:sp>
    </p:spTree>
    <p:extLst>
      <p:ext uri="{BB962C8B-B14F-4D97-AF65-F5344CB8AC3E}">
        <p14:creationId xmlns:p14="http://schemas.microsoft.com/office/powerpoint/2010/main" val="2512824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0411B6-7A65-40B1-A15F-1E1BD61CDC92}"/>
              </a:ext>
            </a:extLst>
          </p:cNvPr>
          <p:cNvSpPr>
            <a:spLocks noGrp="1"/>
          </p:cNvSpPr>
          <p:nvPr>
            <p:ph type="title"/>
          </p:nvPr>
        </p:nvSpPr>
        <p:spPr/>
        <p:txBody>
          <a:bodyPr/>
          <a:lstStyle/>
          <a:p>
            <a:r>
              <a:rPr lang="ja-JP" altLang="en-US" dirty="0">
                <a:ea typeface="ＭＳ Ｐゴシック"/>
                <a:cs typeface="Calibri Light"/>
              </a:rPr>
              <a:t>研究目的</a:t>
            </a:r>
            <a:endParaRPr kumimoji="1" lang="ja-JP" altLang="en-US" dirty="0"/>
          </a:p>
        </p:txBody>
      </p:sp>
      <p:sp>
        <p:nvSpPr>
          <p:cNvPr id="3" name="コンテンツ プレースホルダー 2">
            <a:extLst>
              <a:ext uri="{FF2B5EF4-FFF2-40B4-BE49-F238E27FC236}">
                <a16:creationId xmlns:a16="http://schemas.microsoft.com/office/drawing/2014/main" id="{EEF02756-496B-4069-9155-B672DA38CD10}"/>
              </a:ext>
            </a:extLst>
          </p:cNvPr>
          <p:cNvSpPr>
            <a:spLocks noGrp="1"/>
          </p:cNvSpPr>
          <p:nvPr>
            <p:ph idx="1"/>
          </p:nvPr>
        </p:nvSpPr>
        <p:spPr>
          <a:xfrm>
            <a:off x="814614" y="2506662"/>
            <a:ext cx="11162778" cy="2751138"/>
          </a:xfrm>
        </p:spPr>
        <p:txBody>
          <a:bodyPr vert="horz" lIns="91440" tIns="45720" rIns="91440" bIns="45720" rtlCol="0" anchor="t">
            <a:normAutofit/>
          </a:bodyPr>
          <a:lstStyle/>
          <a:p>
            <a:r>
              <a:rPr lang="ja-JP" altLang="en-US" sz="2000" dirty="0">
                <a:ea typeface="ＭＳ Ｐゴシック"/>
                <a:cs typeface="Calibri"/>
              </a:rPr>
              <a:t>個人向けのパケット監視システムの開発</a:t>
            </a:r>
            <a:endParaRPr lang="en-US" altLang="ja-JP" sz="1800" dirty="0">
              <a:ea typeface="ＭＳ Ｐゴシック"/>
              <a:cs typeface="Calibri"/>
            </a:endParaRPr>
          </a:p>
          <a:p>
            <a:pPr lvl="1"/>
            <a:r>
              <a:rPr lang="ja-JP" altLang="en-US" sz="1800" dirty="0">
                <a:ea typeface="ＭＳ Ｐゴシック"/>
                <a:cs typeface="Calibri"/>
              </a:rPr>
              <a:t>個人が取り組めるマルウェア対策</a:t>
            </a:r>
            <a:endParaRPr lang="en-US" altLang="ja-JP" sz="1800" dirty="0">
              <a:ea typeface="ＭＳ Ｐゴシック"/>
              <a:cs typeface="Calibri"/>
            </a:endParaRPr>
          </a:p>
          <a:p>
            <a:pPr lvl="1"/>
            <a:r>
              <a:rPr lang="ja-JP" altLang="en-US" sz="1800" dirty="0">
                <a:ea typeface="ＭＳ Ｐゴシック"/>
                <a:cs typeface="Calibri"/>
              </a:rPr>
              <a:t>マルウェアの早期発見、対処</a:t>
            </a:r>
          </a:p>
          <a:p>
            <a:pPr lvl="1"/>
            <a:r>
              <a:rPr lang="ja-JP" altLang="en-US" sz="1800" dirty="0">
                <a:ea typeface="ＭＳ Ｐゴシック"/>
                <a:cs typeface="Calibri"/>
              </a:rPr>
              <a:t>被害状況の把握</a:t>
            </a:r>
          </a:p>
          <a:p>
            <a:pPr lvl="1"/>
            <a:endParaRPr lang="ja-JP" altLang="en-US"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D16F2E01-5AC2-4BB3-91B5-8DF8AC1EDE81}"/>
              </a:ext>
            </a:extLst>
          </p:cNvPr>
          <p:cNvSpPr>
            <a:spLocks noGrp="1"/>
          </p:cNvSpPr>
          <p:nvPr>
            <p:ph type="sldNum" sz="quarter" idx="12"/>
          </p:nvPr>
        </p:nvSpPr>
        <p:spPr/>
        <p:txBody>
          <a:bodyPr/>
          <a:lstStyle/>
          <a:p>
            <a:fld id="{A99D720A-4AD5-4DCF-885F-DE5297996123}" type="slidenum">
              <a:rPr kumimoji="1" lang="ja-JP" altLang="en-US" smtClean="0"/>
              <a:t>3</a:t>
            </a:fld>
            <a:endParaRPr kumimoji="1" lang="ja-JP" altLang="en-US"/>
          </a:p>
        </p:txBody>
      </p:sp>
    </p:spTree>
    <p:extLst>
      <p:ext uri="{BB962C8B-B14F-4D97-AF65-F5344CB8AC3E}">
        <p14:creationId xmlns:p14="http://schemas.microsoft.com/office/powerpoint/2010/main" val="4219388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9546A0-82DF-4F66-B46F-2FE2FA55A850}"/>
              </a:ext>
            </a:extLst>
          </p:cNvPr>
          <p:cNvSpPr>
            <a:spLocks noGrp="1"/>
          </p:cNvSpPr>
          <p:nvPr>
            <p:ph type="title"/>
          </p:nvPr>
        </p:nvSpPr>
        <p:spPr/>
        <p:txBody>
          <a:bodyPr/>
          <a:lstStyle/>
          <a:p>
            <a:r>
              <a:rPr lang="ja-JP" altLang="en-US" dirty="0">
                <a:ea typeface="ＭＳ Ｐゴシック"/>
                <a:cs typeface="Calibri Light"/>
              </a:rPr>
              <a:t>従来手法</a:t>
            </a:r>
            <a:r>
              <a:rPr lang="en-US" altLang="ja-JP" dirty="0">
                <a:ea typeface="ＭＳ Ｐゴシック"/>
                <a:cs typeface="Calibri Light"/>
              </a:rPr>
              <a:t>(</a:t>
            </a:r>
            <a:r>
              <a:rPr lang="ja-JP" altLang="en-US" dirty="0">
                <a:ea typeface="ＭＳ Ｐゴシック"/>
                <a:cs typeface="Calibri Light"/>
              </a:rPr>
              <a:t>個人</a:t>
            </a:r>
            <a:r>
              <a:rPr lang="en-US" altLang="ja-JP" dirty="0">
                <a:ea typeface="ＭＳ Ｐゴシック"/>
                <a:cs typeface="Calibri Light"/>
              </a:rPr>
              <a:t>PC</a:t>
            </a:r>
            <a:r>
              <a:rPr lang="ja-JP" altLang="en-US" dirty="0">
                <a:ea typeface="ＭＳ Ｐゴシック"/>
                <a:cs typeface="Calibri Light"/>
              </a:rPr>
              <a:t>向け</a:t>
            </a:r>
            <a:r>
              <a:rPr lang="en-US" altLang="ja-JP" dirty="0">
                <a:ea typeface="ＭＳ Ｐゴシック"/>
                <a:cs typeface="Calibri Light"/>
              </a:rPr>
              <a:t>)</a:t>
            </a:r>
            <a:endParaRPr lang="ja-JP" altLang="en-US" dirty="0">
              <a:ea typeface="ＭＳ Ｐゴシック"/>
              <a:cs typeface="Calibri Light"/>
            </a:endParaRPr>
          </a:p>
        </p:txBody>
      </p:sp>
      <p:sp>
        <p:nvSpPr>
          <p:cNvPr id="3" name="コンテンツ プレースホルダー 2">
            <a:extLst>
              <a:ext uri="{FF2B5EF4-FFF2-40B4-BE49-F238E27FC236}">
                <a16:creationId xmlns:a16="http://schemas.microsoft.com/office/drawing/2014/main" id="{535DF744-E797-4425-B106-E5BBCF1751FA}"/>
              </a:ext>
            </a:extLst>
          </p:cNvPr>
          <p:cNvSpPr>
            <a:spLocks noGrp="1"/>
          </p:cNvSpPr>
          <p:nvPr>
            <p:ph idx="1"/>
          </p:nvPr>
        </p:nvSpPr>
        <p:spPr>
          <a:xfrm>
            <a:off x="758825" y="2506662"/>
            <a:ext cx="10674350" cy="4351338"/>
          </a:xfrm>
        </p:spPr>
        <p:txBody>
          <a:bodyPr vert="horz" lIns="91440" tIns="45720" rIns="91440" bIns="45720" rtlCol="0" anchor="t">
            <a:normAutofit/>
          </a:bodyPr>
          <a:lstStyle/>
          <a:p>
            <a:r>
              <a:rPr lang="en-US" altLang="ja-JP" sz="2000" dirty="0">
                <a:latin typeface="ＭＳ Ｐゴシック" panose="020B0600070205080204" pitchFamily="50" charset="-128"/>
                <a:ea typeface="ＭＳ Ｐゴシック" panose="020B0600070205080204" pitchFamily="50" charset="-128"/>
                <a:cs typeface="Calibri"/>
              </a:rPr>
              <a:t>Wireshark…</a:t>
            </a:r>
            <a:r>
              <a:rPr lang="ja-JP" altLang="en-US" sz="2000" dirty="0">
                <a:latin typeface="ＭＳ Ｐゴシック" panose="020B0600070205080204" pitchFamily="50" charset="-128"/>
                <a:ea typeface="ＭＳ Ｐゴシック" panose="020B0600070205080204" pitchFamily="50" charset="-128"/>
                <a:cs typeface="Calibri"/>
              </a:rPr>
              <a:t>リアルタイムでパケットを監視、分析し結果を文字で表示</a:t>
            </a:r>
          </a:p>
          <a:p>
            <a:r>
              <a:rPr lang="en-US" altLang="ja-JP" sz="2000" dirty="0" err="1">
                <a:latin typeface="ＭＳ Ｐゴシック" panose="020B0600070205080204" pitchFamily="50" charset="-128"/>
                <a:ea typeface="ＭＳ Ｐゴシック" panose="020B0600070205080204" pitchFamily="50" charset="-128"/>
                <a:cs typeface="Calibri"/>
              </a:rPr>
              <a:t>TCPEye</a:t>
            </a:r>
            <a:r>
              <a:rPr lang="en-US" altLang="ja-JP" sz="2000" dirty="0">
                <a:latin typeface="ＭＳ Ｐゴシック" panose="020B0600070205080204" pitchFamily="50" charset="-128"/>
                <a:ea typeface="ＭＳ Ｐゴシック" panose="020B0600070205080204" pitchFamily="50" charset="-128"/>
                <a:cs typeface="Calibri"/>
              </a:rPr>
              <a:t>…TCP/UDP</a:t>
            </a:r>
            <a:r>
              <a:rPr lang="ja-JP" altLang="en-US" sz="2000" dirty="0">
                <a:latin typeface="ＭＳ Ｐゴシック" panose="020B0600070205080204" pitchFamily="50" charset="-128"/>
                <a:ea typeface="ＭＳ Ｐゴシック" panose="020B0600070205080204" pitchFamily="50" charset="-128"/>
                <a:cs typeface="Calibri"/>
              </a:rPr>
              <a:t>を対象としたパケット監視ツール</a:t>
            </a:r>
          </a:p>
          <a:p>
            <a:endParaRPr lang="ja-JP" altLang="en-US" dirty="0">
              <a:ea typeface="ＭＳ Ｐゴシック"/>
              <a:cs typeface="Calibri"/>
            </a:endParaRPr>
          </a:p>
          <a:p>
            <a:pPr marL="0" indent="0">
              <a:buNone/>
            </a:pPr>
            <a:endParaRPr lang="ja-JP" altLang="en-US" dirty="0">
              <a:ea typeface="ＭＳ Ｐゴシック"/>
              <a:cs typeface="Calibri"/>
            </a:endParaRPr>
          </a:p>
          <a:p>
            <a:endParaRPr lang="ja-JP" altLang="en-US" dirty="0">
              <a:ea typeface="ＭＳ Ｐゴシック"/>
              <a:cs typeface="Calibri"/>
            </a:endParaRPr>
          </a:p>
          <a:p>
            <a:endParaRPr lang="ja-JP" altLang="en-US" dirty="0">
              <a:ea typeface="ＭＳ Ｐゴシック"/>
              <a:cs typeface="Calibri"/>
            </a:endParaRPr>
          </a:p>
          <a:p>
            <a:endParaRPr lang="ja-JP" altLang="en-US" dirty="0">
              <a:ea typeface="ＭＳ Ｐゴシック"/>
              <a:cs typeface="Calibri"/>
            </a:endParaRPr>
          </a:p>
          <a:p>
            <a:endParaRPr lang="ja-JP" altLang="en-US" dirty="0">
              <a:ea typeface="ＭＳ Ｐゴシック"/>
              <a:cs typeface="Calibri"/>
            </a:endParaRPr>
          </a:p>
          <a:p>
            <a:endParaRPr lang="ja-JP" altLang="en-US" dirty="0">
              <a:ea typeface="ＭＳ Ｐゴシック"/>
              <a:cs typeface="Calibri"/>
            </a:endParaRPr>
          </a:p>
        </p:txBody>
      </p:sp>
      <p:sp>
        <p:nvSpPr>
          <p:cNvPr id="5" name="スライド番号プレースホルダー 4">
            <a:extLst>
              <a:ext uri="{FF2B5EF4-FFF2-40B4-BE49-F238E27FC236}">
                <a16:creationId xmlns:a16="http://schemas.microsoft.com/office/drawing/2014/main" id="{0F07573D-2616-4F5B-B53F-BCB7B4C212EC}"/>
              </a:ext>
            </a:extLst>
          </p:cNvPr>
          <p:cNvSpPr>
            <a:spLocks noGrp="1"/>
          </p:cNvSpPr>
          <p:nvPr>
            <p:ph type="sldNum" sz="quarter" idx="12"/>
          </p:nvPr>
        </p:nvSpPr>
        <p:spPr/>
        <p:txBody>
          <a:bodyPr/>
          <a:lstStyle/>
          <a:p>
            <a:fld id="{A99D720A-4AD5-4DCF-885F-DE5297996123}" type="slidenum">
              <a:rPr kumimoji="1" lang="ja-JP" altLang="en-US" smtClean="0"/>
              <a:t>4</a:t>
            </a:fld>
            <a:endParaRPr kumimoji="1" lang="ja-JP" altLang="en-US"/>
          </a:p>
        </p:txBody>
      </p:sp>
      <p:pic>
        <p:nvPicPr>
          <p:cNvPr id="4" name="図 4" descr="グラフィカル ユーザー インターフェイス, テキスト, アプリケーション&#10;&#10;説明は自動で生成されたものです">
            <a:extLst>
              <a:ext uri="{FF2B5EF4-FFF2-40B4-BE49-F238E27FC236}">
                <a16:creationId xmlns:a16="http://schemas.microsoft.com/office/drawing/2014/main" id="{2E6E65C8-62A9-4D1B-822D-A6A99B60F0AE}"/>
              </a:ext>
            </a:extLst>
          </p:cNvPr>
          <p:cNvPicPr>
            <a:picLocks noChangeAspect="1"/>
          </p:cNvPicPr>
          <p:nvPr/>
        </p:nvPicPr>
        <p:blipFill>
          <a:blip r:embed="rId3"/>
          <a:stretch>
            <a:fillRect/>
          </a:stretch>
        </p:blipFill>
        <p:spPr>
          <a:xfrm>
            <a:off x="3834583" y="3553736"/>
            <a:ext cx="4522829" cy="2777355"/>
          </a:xfrm>
          <a:prstGeom prst="rect">
            <a:avLst/>
          </a:prstGeom>
        </p:spPr>
      </p:pic>
      <p:sp>
        <p:nvSpPr>
          <p:cNvPr id="6" name="テキスト ボックス 5">
            <a:extLst>
              <a:ext uri="{FF2B5EF4-FFF2-40B4-BE49-F238E27FC236}">
                <a16:creationId xmlns:a16="http://schemas.microsoft.com/office/drawing/2014/main" id="{EAB2D6C5-8695-4223-9DAA-C06140BB8592}"/>
              </a:ext>
            </a:extLst>
          </p:cNvPr>
          <p:cNvSpPr txBox="1"/>
          <p:nvPr/>
        </p:nvSpPr>
        <p:spPr>
          <a:xfrm>
            <a:off x="4544331" y="6331091"/>
            <a:ext cx="3103335" cy="369332"/>
          </a:xfrm>
          <a:prstGeom prst="rect">
            <a:avLst/>
          </a:prstGeom>
          <a:noFill/>
        </p:spPr>
        <p:txBody>
          <a:bodyPr wrap="square" rtlCol="0">
            <a:spAutoFit/>
          </a:bodyPr>
          <a:lstStyle/>
          <a:p>
            <a:r>
              <a:rPr kumimoji="1" lang="ja-JP" altLang="en-US" dirty="0">
                <a:latin typeface="ＭＳ Ｐゴシック" panose="020B0600070205080204" pitchFamily="50" charset="-128"/>
                <a:ea typeface="ＭＳ Ｐゴシック" panose="020B0600070205080204" pitchFamily="50" charset="-128"/>
              </a:rPr>
              <a:t>図</a:t>
            </a:r>
            <a:r>
              <a:rPr kumimoji="1" lang="en-US" altLang="ja-JP" dirty="0">
                <a:latin typeface="ＭＳ Ｐゴシック" panose="020B0600070205080204" pitchFamily="50" charset="-128"/>
                <a:ea typeface="ＭＳ Ｐゴシック" panose="020B0600070205080204" pitchFamily="50" charset="-128"/>
              </a:rPr>
              <a:t>3.Wireshark</a:t>
            </a:r>
            <a:r>
              <a:rPr kumimoji="1" lang="ja-JP" altLang="en-US" dirty="0">
                <a:latin typeface="ＭＳ Ｐゴシック" panose="020B0600070205080204" pitchFamily="50" charset="-128"/>
                <a:ea typeface="ＭＳ Ｐゴシック" panose="020B0600070205080204" pitchFamily="50" charset="-128"/>
              </a:rPr>
              <a:t>の実行画面</a:t>
            </a:r>
          </a:p>
        </p:txBody>
      </p:sp>
    </p:spTree>
    <p:extLst>
      <p:ext uri="{BB962C8B-B14F-4D97-AF65-F5344CB8AC3E}">
        <p14:creationId xmlns:p14="http://schemas.microsoft.com/office/powerpoint/2010/main" val="3642836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9546A0-82DF-4F66-B46F-2FE2FA55A850}"/>
              </a:ext>
            </a:extLst>
          </p:cNvPr>
          <p:cNvSpPr>
            <a:spLocks noGrp="1"/>
          </p:cNvSpPr>
          <p:nvPr>
            <p:ph type="title"/>
          </p:nvPr>
        </p:nvSpPr>
        <p:spPr>
          <a:xfrm>
            <a:off x="1126047" y="934211"/>
            <a:ext cx="8761413" cy="706964"/>
          </a:xfrm>
        </p:spPr>
        <p:txBody>
          <a:bodyPr/>
          <a:lstStyle/>
          <a:p>
            <a:r>
              <a:rPr lang="ja-JP" altLang="en-US" dirty="0">
                <a:ea typeface="ＭＳ Ｐゴシック"/>
                <a:cs typeface="Calibri Light"/>
              </a:rPr>
              <a:t>従来手法</a:t>
            </a:r>
            <a:r>
              <a:rPr lang="en-US" altLang="ja-JP" dirty="0">
                <a:ea typeface="ＭＳ Ｐゴシック"/>
                <a:cs typeface="Calibri Light"/>
              </a:rPr>
              <a:t>(</a:t>
            </a:r>
            <a:r>
              <a:rPr lang="ja-JP" altLang="en-US" dirty="0">
                <a:ea typeface="ＭＳ Ｐゴシック"/>
                <a:cs typeface="Calibri Light"/>
              </a:rPr>
              <a:t>大規模システム向け</a:t>
            </a:r>
            <a:r>
              <a:rPr lang="en-US" altLang="ja-JP" dirty="0">
                <a:ea typeface="ＭＳ Ｐゴシック"/>
                <a:cs typeface="Calibri Light"/>
              </a:rPr>
              <a:t>)</a:t>
            </a:r>
            <a:endParaRPr lang="ja-JP" altLang="en-US" dirty="0">
              <a:ea typeface="ＭＳ Ｐゴシック"/>
              <a:cs typeface="Calibri Light"/>
            </a:endParaRPr>
          </a:p>
        </p:txBody>
      </p:sp>
      <p:sp>
        <p:nvSpPr>
          <p:cNvPr id="3" name="コンテンツ プレースホルダー 2">
            <a:extLst>
              <a:ext uri="{FF2B5EF4-FFF2-40B4-BE49-F238E27FC236}">
                <a16:creationId xmlns:a16="http://schemas.microsoft.com/office/drawing/2014/main" id="{535DF744-E797-4425-B106-E5BBCF1751FA}"/>
              </a:ext>
            </a:extLst>
          </p:cNvPr>
          <p:cNvSpPr>
            <a:spLocks noGrp="1"/>
          </p:cNvSpPr>
          <p:nvPr>
            <p:ph idx="1"/>
          </p:nvPr>
        </p:nvSpPr>
        <p:spPr>
          <a:xfrm>
            <a:off x="671739" y="2506662"/>
            <a:ext cx="11313432" cy="4351338"/>
          </a:xfrm>
        </p:spPr>
        <p:txBody>
          <a:bodyPr vert="horz" lIns="91440" tIns="45720" rIns="91440" bIns="45720" rtlCol="0" anchor="t">
            <a:normAutofit/>
          </a:bodyPr>
          <a:lstStyle/>
          <a:p>
            <a:r>
              <a:rPr lang="en-US" altLang="ja-JP" sz="2000" dirty="0">
                <a:latin typeface="ＭＳ Ｐゴシック" panose="020B0600070205080204" pitchFamily="50" charset="-128"/>
                <a:ea typeface="ＭＳ Ｐゴシック" panose="020B0600070205080204" pitchFamily="50" charset="-128"/>
                <a:cs typeface="Calibri"/>
              </a:rPr>
              <a:t>NICTER…</a:t>
            </a:r>
            <a:r>
              <a:rPr lang="ja-JP" altLang="en-US" sz="2000" dirty="0">
                <a:latin typeface="ＭＳ Ｐゴシック" panose="020B0600070205080204" pitchFamily="50" charset="-128"/>
                <a:ea typeface="ＭＳ Ｐゴシック" panose="020B0600070205080204" pitchFamily="50" charset="-128"/>
                <a:cs typeface="Calibri"/>
              </a:rPr>
              <a:t>ダークネットと呼ばれる未使用の</a:t>
            </a:r>
            <a:r>
              <a:rPr lang="en-US" altLang="ja-JP" sz="2000" dirty="0">
                <a:latin typeface="ＭＳ Ｐゴシック" panose="020B0600070205080204" pitchFamily="50" charset="-128"/>
                <a:ea typeface="ＭＳ Ｐゴシック" panose="020B0600070205080204" pitchFamily="50" charset="-128"/>
                <a:cs typeface="Calibri"/>
              </a:rPr>
              <a:t>IP</a:t>
            </a:r>
            <a:r>
              <a:rPr lang="ja-JP" altLang="en-US" sz="2000" dirty="0">
                <a:latin typeface="ＭＳ Ｐゴシック" panose="020B0600070205080204" pitchFamily="50" charset="-128"/>
                <a:ea typeface="ＭＳ Ｐゴシック" panose="020B0600070205080204" pitchFamily="50" charset="-128"/>
                <a:cs typeface="Calibri"/>
              </a:rPr>
              <a:t>アドレスを大規模に観測するサイバー攻撃観測システム</a:t>
            </a:r>
            <a:endParaRPr lang="en-US" altLang="ja-JP" sz="2000" dirty="0">
              <a:latin typeface="ＭＳ Ｐゴシック" panose="020B0600070205080204" pitchFamily="50" charset="-128"/>
              <a:ea typeface="ＭＳ Ｐゴシック" panose="020B0600070205080204" pitchFamily="50" charset="-128"/>
              <a:cs typeface="Calibri"/>
            </a:endParaRPr>
          </a:p>
          <a:p>
            <a:r>
              <a:rPr lang="en-US" altLang="ja-JP" sz="2000" dirty="0">
                <a:latin typeface="ＭＳ Ｐゴシック" panose="020B0600070205080204" pitchFamily="50" charset="-128"/>
                <a:ea typeface="ＭＳ Ｐゴシック" panose="020B0600070205080204" pitchFamily="50" charset="-128"/>
                <a:cs typeface="Calibri"/>
              </a:rPr>
              <a:t>Atlas…</a:t>
            </a:r>
            <a:r>
              <a:rPr lang="ja-JP" altLang="en-US" sz="2000" dirty="0">
                <a:latin typeface="ＭＳ Ｐゴシック" panose="020B0600070205080204" pitchFamily="50" charset="-128"/>
                <a:ea typeface="ＭＳ Ｐゴシック" panose="020B0600070205080204" pitchFamily="50" charset="-128"/>
                <a:cs typeface="Calibri"/>
              </a:rPr>
              <a:t>ダークネットに到達するパケットを世界地図上にアニメーション表示し、可視化する</a:t>
            </a:r>
          </a:p>
          <a:p>
            <a:pPr lvl="2"/>
            <a:endParaRPr lang="en-US" altLang="ja-JP" dirty="0">
              <a:ea typeface="ＭＳ Ｐゴシック"/>
              <a:cs typeface="Calibri"/>
            </a:endParaRPr>
          </a:p>
          <a:p>
            <a:pPr marL="0" indent="0">
              <a:buNone/>
            </a:pPr>
            <a:endParaRPr lang="en-US" altLang="ja-JP" dirty="0">
              <a:ea typeface="ＭＳ Ｐゴシック"/>
              <a:cs typeface="Calibri"/>
            </a:endParaRPr>
          </a:p>
          <a:p>
            <a:endParaRPr lang="ja-JP" altLang="en-US" dirty="0">
              <a:ea typeface="ＭＳ Ｐゴシック"/>
              <a:cs typeface="Calibri"/>
            </a:endParaRPr>
          </a:p>
          <a:p>
            <a:pPr marL="0" indent="0">
              <a:buNone/>
            </a:pPr>
            <a:endParaRPr lang="ja-JP" altLang="en-US" dirty="0">
              <a:ea typeface="ＭＳ Ｐゴシック"/>
              <a:cs typeface="Calibri"/>
            </a:endParaRPr>
          </a:p>
          <a:p>
            <a:endParaRPr lang="ja-JP" altLang="en-US" dirty="0">
              <a:ea typeface="ＭＳ Ｐゴシック"/>
              <a:cs typeface="Calibri"/>
            </a:endParaRPr>
          </a:p>
          <a:p>
            <a:endParaRPr lang="ja-JP" altLang="en-US" dirty="0">
              <a:ea typeface="ＭＳ Ｐゴシック"/>
              <a:cs typeface="Calibri"/>
            </a:endParaRPr>
          </a:p>
          <a:p>
            <a:endParaRPr lang="ja-JP" altLang="en-US" dirty="0">
              <a:ea typeface="ＭＳ Ｐゴシック"/>
              <a:cs typeface="Calibri"/>
            </a:endParaRPr>
          </a:p>
          <a:p>
            <a:endParaRPr lang="ja-JP" altLang="en-US" dirty="0">
              <a:ea typeface="ＭＳ Ｐゴシック"/>
              <a:cs typeface="Calibri"/>
            </a:endParaRPr>
          </a:p>
          <a:p>
            <a:endParaRPr lang="ja-JP" altLang="en-US"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315A4922-566C-4FFE-BFB1-8C47C4D9EFD2}"/>
              </a:ext>
            </a:extLst>
          </p:cNvPr>
          <p:cNvSpPr>
            <a:spLocks noGrp="1"/>
          </p:cNvSpPr>
          <p:nvPr>
            <p:ph type="sldNum" sz="quarter" idx="12"/>
          </p:nvPr>
        </p:nvSpPr>
        <p:spPr/>
        <p:txBody>
          <a:bodyPr/>
          <a:lstStyle/>
          <a:p>
            <a:fld id="{A99D720A-4AD5-4DCF-885F-DE5297996123}" type="slidenum">
              <a:rPr kumimoji="1" lang="ja-JP" altLang="en-US" smtClean="0"/>
              <a:t>5</a:t>
            </a:fld>
            <a:endParaRPr kumimoji="1" lang="ja-JP" altLang="en-US"/>
          </a:p>
        </p:txBody>
      </p:sp>
      <p:pic>
        <p:nvPicPr>
          <p:cNvPr id="5" name="図 4">
            <a:extLst>
              <a:ext uri="{FF2B5EF4-FFF2-40B4-BE49-F238E27FC236}">
                <a16:creationId xmlns:a16="http://schemas.microsoft.com/office/drawing/2014/main" id="{B4AE7C9E-EDD3-4FAA-9A34-68FE6A7BE2A0}"/>
              </a:ext>
            </a:extLst>
          </p:cNvPr>
          <p:cNvPicPr>
            <a:picLocks noChangeAspect="1"/>
          </p:cNvPicPr>
          <p:nvPr/>
        </p:nvPicPr>
        <p:blipFill>
          <a:blip r:embed="rId3"/>
          <a:stretch>
            <a:fillRect/>
          </a:stretch>
        </p:blipFill>
        <p:spPr>
          <a:xfrm>
            <a:off x="3717883" y="3573368"/>
            <a:ext cx="5013424" cy="2506373"/>
          </a:xfrm>
          <a:prstGeom prst="rect">
            <a:avLst/>
          </a:prstGeom>
        </p:spPr>
      </p:pic>
      <p:sp>
        <p:nvSpPr>
          <p:cNvPr id="6" name="テキスト ボックス 5">
            <a:extLst>
              <a:ext uri="{FF2B5EF4-FFF2-40B4-BE49-F238E27FC236}">
                <a16:creationId xmlns:a16="http://schemas.microsoft.com/office/drawing/2014/main" id="{E6DCAA0B-F699-4931-8E78-3EBFC83BEA12}"/>
              </a:ext>
            </a:extLst>
          </p:cNvPr>
          <p:cNvSpPr txBox="1"/>
          <p:nvPr/>
        </p:nvSpPr>
        <p:spPr>
          <a:xfrm>
            <a:off x="5048930" y="6139222"/>
            <a:ext cx="3103335" cy="369332"/>
          </a:xfrm>
          <a:prstGeom prst="rect">
            <a:avLst/>
          </a:prstGeom>
          <a:noFill/>
        </p:spPr>
        <p:txBody>
          <a:bodyPr wrap="square" rtlCol="0">
            <a:spAutoFit/>
          </a:bodyPr>
          <a:lstStyle/>
          <a:p>
            <a:r>
              <a:rPr kumimoji="1" lang="ja-JP" altLang="en-US" dirty="0">
                <a:latin typeface="ＭＳ Ｐゴシック" panose="020B0600070205080204" pitchFamily="50" charset="-128"/>
                <a:ea typeface="ＭＳ Ｐゴシック" panose="020B0600070205080204" pitchFamily="50" charset="-128"/>
              </a:rPr>
              <a:t>図</a:t>
            </a:r>
            <a:r>
              <a:rPr kumimoji="1" lang="en-US" altLang="ja-JP" dirty="0">
                <a:latin typeface="ＭＳ Ｐゴシック" panose="020B0600070205080204" pitchFamily="50" charset="-128"/>
                <a:ea typeface="ＭＳ Ｐゴシック" panose="020B0600070205080204" pitchFamily="50" charset="-128"/>
              </a:rPr>
              <a:t>4.Atlas</a:t>
            </a:r>
            <a:r>
              <a:rPr kumimoji="1" lang="ja-JP" altLang="en-US" dirty="0">
                <a:latin typeface="ＭＳ Ｐゴシック" panose="020B0600070205080204" pitchFamily="50" charset="-128"/>
                <a:ea typeface="ＭＳ Ｐゴシック" panose="020B0600070205080204" pitchFamily="50" charset="-128"/>
              </a:rPr>
              <a:t>の実行画面</a:t>
            </a:r>
          </a:p>
        </p:txBody>
      </p:sp>
    </p:spTree>
    <p:extLst>
      <p:ext uri="{BB962C8B-B14F-4D97-AF65-F5344CB8AC3E}">
        <p14:creationId xmlns:p14="http://schemas.microsoft.com/office/powerpoint/2010/main" val="895255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9546A0-82DF-4F66-B46F-2FE2FA55A850}"/>
              </a:ext>
            </a:extLst>
          </p:cNvPr>
          <p:cNvSpPr>
            <a:spLocks noGrp="1"/>
          </p:cNvSpPr>
          <p:nvPr>
            <p:ph type="title"/>
          </p:nvPr>
        </p:nvSpPr>
        <p:spPr/>
        <p:txBody>
          <a:bodyPr/>
          <a:lstStyle/>
          <a:p>
            <a:r>
              <a:rPr lang="ja-JP" altLang="en-US" dirty="0">
                <a:ea typeface="ＭＳ Ｐゴシック"/>
                <a:cs typeface="Calibri Light"/>
              </a:rPr>
              <a:t>提案システム</a:t>
            </a:r>
          </a:p>
        </p:txBody>
      </p:sp>
      <p:sp>
        <p:nvSpPr>
          <p:cNvPr id="3" name="コンテンツ プレースホルダー 2">
            <a:extLst>
              <a:ext uri="{FF2B5EF4-FFF2-40B4-BE49-F238E27FC236}">
                <a16:creationId xmlns:a16="http://schemas.microsoft.com/office/drawing/2014/main" id="{535DF744-E797-4425-B106-E5BBCF1751FA}"/>
              </a:ext>
            </a:extLst>
          </p:cNvPr>
          <p:cNvSpPr>
            <a:spLocks noGrp="1"/>
          </p:cNvSpPr>
          <p:nvPr>
            <p:ph idx="1"/>
          </p:nvPr>
        </p:nvSpPr>
        <p:spPr>
          <a:xfrm>
            <a:off x="643324" y="2211614"/>
            <a:ext cx="8761412" cy="3416300"/>
          </a:xfrm>
        </p:spPr>
        <p:txBody>
          <a:bodyPr vert="horz" lIns="91440" tIns="45720" rIns="91440" bIns="45720" rtlCol="0" anchor="t">
            <a:normAutofit/>
          </a:bodyPr>
          <a:lstStyle/>
          <a:p>
            <a:pPr marL="0" indent="0">
              <a:buNone/>
            </a:pPr>
            <a:endParaRPr lang="en-US" altLang="ja-JP" sz="2000" dirty="0">
              <a:ea typeface="ＭＳ Ｐゴシック"/>
              <a:cs typeface="Calibri"/>
            </a:endParaRPr>
          </a:p>
          <a:p>
            <a:r>
              <a:rPr lang="ja-JP" altLang="en-US" sz="2000" dirty="0">
                <a:ea typeface="ＭＳ Ｐゴシック"/>
                <a:cs typeface="Calibri"/>
              </a:rPr>
              <a:t>個人向けのパケット可視化システムの開発</a:t>
            </a:r>
            <a:endParaRPr lang="en-US" altLang="ja-JP" sz="2000" dirty="0">
              <a:ea typeface="ＭＳ Ｐゴシック"/>
              <a:cs typeface="Calibri"/>
            </a:endParaRPr>
          </a:p>
          <a:p>
            <a:pPr lvl="1"/>
            <a:r>
              <a:rPr lang="ja-JP" altLang="en-US" sz="1800" dirty="0">
                <a:ea typeface="ＭＳ Ｐゴシック"/>
                <a:cs typeface="Calibri"/>
              </a:rPr>
              <a:t>パケット分析を誰でも直感的に理解可能にする</a:t>
            </a:r>
            <a:endParaRPr lang="en-US" altLang="ja-JP" sz="1800" dirty="0">
              <a:ea typeface="ＭＳ Ｐゴシック"/>
              <a:cs typeface="Calibri"/>
            </a:endParaRPr>
          </a:p>
          <a:p>
            <a:pPr lvl="2"/>
            <a:r>
              <a:rPr lang="en-US" altLang="ja-JP" sz="1600" dirty="0">
                <a:latin typeface="ＭＳ Ｐゴシック" panose="020B0600070205080204" pitchFamily="50" charset="-128"/>
                <a:ea typeface="ＭＳ Ｐゴシック" panose="020B0600070205080204" pitchFamily="50" charset="-128"/>
                <a:cs typeface="Calibri"/>
              </a:rPr>
              <a:t>LIBPCAP</a:t>
            </a:r>
            <a:r>
              <a:rPr lang="ja-JP" altLang="en-US" sz="1600" dirty="0">
                <a:latin typeface="ＭＳ Ｐゴシック" panose="020B0600070205080204" pitchFamily="50" charset="-128"/>
                <a:ea typeface="ＭＳ Ｐゴシック" panose="020B0600070205080204" pitchFamily="50" charset="-128"/>
                <a:cs typeface="Calibri"/>
              </a:rPr>
              <a:t>を用いたパケット取得</a:t>
            </a:r>
            <a:endParaRPr lang="en-US" altLang="ja-JP" sz="1600" dirty="0">
              <a:latin typeface="ＭＳ Ｐゴシック" panose="020B0600070205080204" pitchFamily="50" charset="-128"/>
              <a:ea typeface="ＭＳ Ｐゴシック" panose="020B0600070205080204" pitchFamily="50" charset="-128"/>
              <a:cs typeface="Calibri"/>
            </a:endParaRPr>
          </a:p>
          <a:p>
            <a:pPr lvl="2"/>
            <a:r>
              <a:rPr lang="ja-JP" altLang="en-US" sz="1600" dirty="0">
                <a:latin typeface="ＭＳ Ｐゴシック" panose="020B0600070205080204" pitchFamily="50" charset="-128"/>
                <a:ea typeface="ＭＳ Ｐゴシック" panose="020B0600070205080204" pitchFamily="50" charset="-128"/>
                <a:cs typeface="Calibri"/>
              </a:rPr>
              <a:t>不正パケットをブラックリストを用いて判断</a:t>
            </a:r>
            <a:endParaRPr lang="en-US" altLang="ja-JP" sz="1600" dirty="0">
              <a:latin typeface="ＭＳ Ｐゴシック" panose="020B0600070205080204" pitchFamily="50" charset="-128"/>
              <a:ea typeface="ＭＳ Ｐゴシック" panose="020B0600070205080204" pitchFamily="50" charset="-128"/>
              <a:cs typeface="Calibri"/>
            </a:endParaRPr>
          </a:p>
          <a:p>
            <a:pPr lvl="2"/>
            <a:r>
              <a:rPr lang="ja-JP" altLang="en-US" sz="1600" dirty="0">
                <a:latin typeface="ＭＳ Ｐゴシック" panose="020B0600070205080204" pitchFamily="50" charset="-128"/>
                <a:ea typeface="ＭＳ Ｐゴシック" panose="020B0600070205080204" pitchFamily="50" charset="-128"/>
                <a:cs typeface="Calibri"/>
              </a:rPr>
              <a:t>パケットを地球儀上に可視化</a:t>
            </a:r>
            <a:endParaRPr lang="en-US" altLang="ja-JP" sz="1600" dirty="0">
              <a:latin typeface="ＭＳ Ｐゴシック" panose="020B0600070205080204" pitchFamily="50" charset="-128"/>
              <a:ea typeface="ＭＳ Ｐゴシック" panose="020B0600070205080204" pitchFamily="50" charset="-128"/>
              <a:cs typeface="Calibri"/>
            </a:endParaRPr>
          </a:p>
          <a:p>
            <a:pPr lvl="3"/>
            <a:r>
              <a:rPr lang="ja-JP" altLang="en-US" sz="1400" dirty="0">
                <a:latin typeface="ＭＳ Ｐゴシック" panose="020B0600070205080204" pitchFamily="50" charset="-128"/>
                <a:ea typeface="ＭＳ Ｐゴシック" panose="020B0600070205080204" pitchFamily="50" charset="-128"/>
                <a:cs typeface="Calibri"/>
              </a:rPr>
              <a:t>不正パケットのみを可視化</a:t>
            </a:r>
          </a:p>
          <a:p>
            <a:pPr lvl="1"/>
            <a:endParaRPr lang="en-US" altLang="ja-JP" dirty="0">
              <a:ea typeface="ＭＳ Ｐゴシック"/>
              <a:cs typeface="Calibri"/>
            </a:endParaRPr>
          </a:p>
          <a:p>
            <a:pPr lvl="2"/>
            <a:endParaRPr lang="en-US" altLang="ja-JP" dirty="0">
              <a:ea typeface="ＭＳ Ｐゴシック"/>
              <a:cs typeface="Calibri"/>
            </a:endParaRPr>
          </a:p>
          <a:p>
            <a:pPr marL="0" indent="0">
              <a:buNone/>
            </a:pPr>
            <a:endParaRPr lang="ja-JP" altLang="en-US" dirty="0">
              <a:ea typeface="ＭＳ Ｐゴシック"/>
              <a:cs typeface="Calibri"/>
            </a:endParaRPr>
          </a:p>
          <a:p>
            <a:endParaRPr lang="ja-JP" altLang="en-US" dirty="0">
              <a:ea typeface="ＭＳ Ｐゴシック"/>
              <a:cs typeface="Calibri"/>
            </a:endParaRPr>
          </a:p>
          <a:p>
            <a:endParaRPr lang="ja-JP" altLang="en-US" dirty="0">
              <a:ea typeface="ＭＳ Ｐゴシック"/>
              <a:cs typeface="Calibri"/>
            </a:endParaRPr>
          </a:p>
          <a:p>
            <a:endParaRPr lang="ja-JP" altLang="en-US" dirty="0">
              <a:ea typeface="ＭＳ Ｐゴシック"/>
              <a:cs typeface="Calibri"/>
            </a:endParaRPr>
          </a:p>
          <a:p>
            <a:endParaRPr lang="ja-JP" altLang="en-US"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B22614B2-B058-421A-8BEB-9C618244D713}"/>
              </a:ext>
            </a:extLst>
          </p:cNvPr>
          <p:cNvSpPr>
            <a:spLocks noGrp="1"/>
          </p:cNvSpPr>
          <p:nvPr>
            <p:ph type="sldNum" sz="quarter" idx="12"/>
          </p:nvPr>
        </p:nvSpPr>
        <p:spPr/>
        <p:txBody>
          <a:bodyPr/>
          <a:lstStyle/>
          <a:p>
            <a:fld id="{A99D720A-4AD5-4DCF-885F-DE5297996123}" type="slidenum">
              <a:rPr kumimoji="1" lang="ja-JP" altLang="en-US" smtClean="0"/>
              <a:t>6</a:t>
            </a:fld>
            <a:endParaRPr kumimoji="1" lang="ja-JP" altLang="en-US"/>
          </a:p>
        </p:txBody>
      </p:sp>
    </p:spTree>
    <p:extLst>
      <p:ext uri="{BB962C8B-B14F-4D97-AF65-F5344CB8AC3E}">
        <p14:creationId xmlns:p14="http://schemas.microsoft.com/office/powerpoint/2010/main" val="215840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01B33A-B76C-4750-96CB-916C2E2616FD}"/>
              </a:ext>
            </a:extLst>
          </p:cNvPr>
          <p:cNvSpPr>
            <a:spLocks noGrp="1"/>
          </p:cNvSpPr>
          <p:nvPr>
            <p:ph type="title"/>
          </p:nvPr>
        </p:nvSpPr>
        <p:spPr/>
        <p:txBody>
          <a:bodyPr/>
          <a:lstStyle/>
          <a:p>
            <a:r>
              <a:rPr lang="ja-JP" altLang="en-US" dirty="0">
                <a:ea typeface="ＭＳ Ｐゴシック"/>
                <a:cs typeface="Calibri Light"/>
              </a:rPr>
              <a:t>提案システムのアーキテクチャ</a:t>
            </a:r>
          </a:p>
        </p:txBody>
      </p:sp>
      <p:sp>
        <p:nvSpPr>
          <p:cNvPr id="3" name="コンテンツ プレースホルダー 2">
            <a:extLst>
              <a:ext uri="{FF2B5EF4-FFF2-40B4-BE49-F238E27FC236}">
                <a16:creationId xmlns:a16="http://schemas.microsoft.com/office/drawing/2014/main" id="{17D239CE-F43F-44F0-B2A9-0806D7904C83}"/>
              </a:ext>
            </a:extLst>
          </p:cNvPr>
          <p:cNvSpPr>
            <a:spLocks noGrp="1"/>
          </p:cNvSpPr>
          <p:nvPr>
            <p:ph idx="1"/>
          </p:nvPr>
        </p:nvSpPr>
        <p:spPr>
          <a:xfrm>
            <a:off x="676208" y="2559958"/>
            <a:ext cx="11178995" cy="4156528"/>
          </a:xfrm>
        </p:spPr>
        <p:txBody>
          <a:bodyPr vert="horz" lIns="91440" tIns="45720" rIns="91440" bIns="45720" rtlCol="0" anchor="t">
            <a:normAutofit/>
          </a:bodyPr>
          <a:lstStyle/>
          <a:p>
            <a:r>
              <a:rPr lang="ja-JP" altLang="en-US" sz="2000" dirty="0">
                <a:latin typeface="ＭＳ Ｐゴシック" panose="020B0600070205080204" pitchFamily="50" charset="-128"/>
                <a:ea typeface="ＭＳ Ｐゴシック" panose="020B0600070205080204" pitchFamily="50" charset="-128"/>
                <a:cs typeface="Calibri"/>
              </a:rPr>
              <a:t>提案システムのアーキテクチャ</a:t>
            </a:r>
            <a:endParaRPr lang="en-US" altLang="ja-JP" sz="2000" dirty="0">
              <a:latin typeface="ＭＳ Ｐゴシック" panose="020B0600070205080204" pitchFamily="50" charset="-128"/>
              <a:ea typeface="ＭＳ Ｐゴシック" panose="020B0600070205080204" pitchFamily="50" charset="-128"/>
              <a:cs typeface="Calibri"/>
            </a:endParaRPr>
          </a:p>
          <a:p>
            <a:pPr lvl="1"/>
            <a:r>
              <a:rPr lang="ja-JP" altLang="en-US" sz="1800" dirty="0">
                <a:ea typeface="ＭＳ Ｐゴシック"/>
                <a:cs typeface="Calibri"/>
              </a:rPr>
              <a:t>ブラックリストとして</a:t>
            </a:r>
            <a:r>
              <a:rPr lang="en-US" altLang="ja-JP" sz="1800" dirty="0" err="1">
                <a:ea typeface="ＭＳ Ｐゴシック"/>
                <a:cs typeface="Calibri"/>
              </a:rPr>
              <a:t>Maltrail</a:t>
            </a:r>
            <a:r>
              <a:rPr lang="ja-JP" altLang="en-US" sz="1800" dirty="0">
                <a:ea typeface="ＭＳ Ｐゴシック"/>
                <a:cs typeface="Calibri"/>
              </a:rPr>
              <a:t>が取得したブラックリストを用いる</a:t>
            </a:r>
            <a:endParaRPr lang="en-US" altLang="ja-JP" dirty="0">
              <a:ea typeface="ＭＳ Ｐゴシック"/>
              <a:cs typeface="Calibri"/>
            </a:endParaRPr>
          </a:p>
          <a:p>
            <a:pPr lvl="1"/>
            <a:r>
              <a:rPr lang="ja-JP" altLang="en-US" sz="1800" dirty="0">
                <a:latin typeface="ＭＳ Ｐゴシック" panose="020B0600070205080204" pitchFamily="50" charset="-128"/>
                <a:ea typeface="ＭＳ Ｐゴシック" panose="020B0600070205080204" pitchFamily="50" charset="-128"/>
                <a:cs typeface="Calibri"/>
              </a:rPr>
              <a:t>クライアント</a:t>
            </a:r>
            <a:r>
              <a:rPr lang="en-US" altLang="ja-JP" sz="1800" dirty="0">
                <a:latin typeface="ＭＳ Ｐゴシック" panose="020B0600070205080204" pitchFamily="50" charset="-128"/>
                <a:ea typeface="ＭＳ Ｐゴシック" panose="020B0600070205080204" pitchFamily="50" charset="-128"/>
                <a:cs typeface="Calibri"/>
              </a:rPr>
              <a:t>(</a:t>
            </a:r>
            <a:r>
              <a:rPr lang="ja-JP" altLang="en-US" sz="1800" dirty="0">
                <a:latin typeface="ＭＳ Ｐゴシック" panose="020B0600070205080204" pitchFamily="50" charset="-128"/>
                <a:ea typeface="ＭＳ Ｐゴシック" panose="020B0600070205080204" pitchFamily="50" charset="-128"/>
                <a:cs typeface="Calibri"/>
              </a:rPr>
              <a:t>ブラウザ</a:t>
            </a:r>
            <a:r>
              <a:rPr lang="en-US" altLang="ja-JP" sz="1800" dirty="0">
                <a:latin typeface="ＭＳ Ｐゴシック" panose="020B0600070205080204" pitchFamily="50" charset="-128"/>
                <a:ea typeface="ＭＳ Ｐゴシック" panose="020B0600070205080204" pitchFamily="50" charset="-128"/>
                <a:cs typeface="Calibri"/>
              </a:rPr>
              <a:t>)</a:t>
            </a:r>
            <a:r>
              <a:rPr lang="ja-JP" altLang="en-US" sz="1800" dirty="0">
                <a:latin typeface="ＭＳ Ｐゴシック" panose="020B0600070205080204" pitchFamily="50" charset="-128"/>
                <a:ea typeface="ＭＳ Ｐゴシック" panose="020B0600070205080204" pitchFamily="50" charset="-128"/>
                <a:cs typeface="Calibri"/>
              </a:rPr>
              <a:t>で不正パケットを地球儀上に可視化</a:t>
            </a:r>
            <a:endParaRPr lang="en-US" altLang="ja-JP" sz="1800" dirty="0">
              <a:latin typeface="ＭＳ Ｐゴシック" panose="020B0600070205080204" pitchFamily="50" charset="-128"/>
              <a:ea typeface="ＭＳ Ｐゴシック" panose="020B0600070205080204" pitchFamily="50" charset="-128"/>
              <a:cs typeface="Calibri"/>
            </a:endParaRPr>
          </a:p>
          <a:p>
            <a:pPr marL="457200" lvl="1" indent="0">
              <a:buNone/>
            </a:pPr>
            <a:endParaRPr lang="en-US" altLang="ja-JP" dirty="0">
              <a:ea typeface="ＭＳ Ｐゴシック"/>
              <a:cs typeface="Calibri"/>
            </a:endParaRPr>
          </a:p>
          <a:p>
            <a:pPr lvl="1"/>
            <a:endParaRPr lang="en-US" altLang="ja-JP" dirty="0">
              <a:ea typeface="ＭＳ Ｐゴシック"/>
              <a:cs typeface="Calibri"/>
            </a:endParaRPr>
          </a:p>
          <a:p>
            <a:pPr lvl="1"/>
            <a:endParaRPr lang="en-US" altLang="ja-JP" dirty="0">
              <a:ea typeface="ＭＳ Ｐゴシック"/>
              <a:cs typeface="Calibri"/>
            </a:endParaRPr>
          </a:p>
          <a:p>
            <a:endParaRPr lang="ja-JP" altLang="en-US"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9A0F7268-244B-4BBC-A52D-E37DEE8DEDC0}"/>
              </a:ext>
            </a:extLst>
          </p:cNvPr>
          <p:cNvSpPr>
            <a:spLocks noGrp="1"/>
          </p:cNvSpPr>
          <p:nvPr>
            <p:ph type="sldNum" sz="quarter" idx="12"/>
          </p:nvPr>
        </p:nvSpPr>
        <p:spPr/>
        <p:txBody>
          <a:bodyPr/>
          <a:lstStyle/>
          <a:p>
            <a:fld id="{A99D720A-4AD5-4DCF-885F-DE5297996123}" type="slidenum">
              <a:rPr kumimoji="1" lang="ja-JP" altLang="en-US" smtClean="0"/>
              <a:t>7</a:t>
            </a:fld>
            <a:endParaRPr kumimoji="1" lang="ja-JP" altLang="en-US"/>
          </a:p>
        </p:txBody>
      </p:sp>
      <p:grpSp>
        <p:nvGrpSpPr>
          <p:cNvPr id="5" name="グループ化 4">
            <a:extLst>
              <a:ext uri="{FF2B5EF4-FFF2-40B4-BE49-F238E27FC236}">
                <a16:creationId xmlns:a16="http://schemas.microsoft.com/office/drawing/2014/main" id="{07E1880D-7343-40E1-AABD-A7D109219E0A}"/>
              </a:ext>
            </a:extLst>
          </p:cNvPr>
          <p:cNvGrpSpPr/>
          <p:nvPr/>
        </p:nvGrpSpPr>
        <p:grpSpPr>
          <a:xfrm>
            <a:off x="340916" y="4042346"/>
            <a:ext cx="11072974" cy="2273762"/>
            <a:chOff x="336797" y="4147853"/>
            <a:chExt cx="11072974" cy="2273762"/>
          </a:xfrm>
        </p:grpSpPr>
        <p:grpSp>
          <p:nvGrpSpPr>
            <p:cNvPr id="49" name="グループ化 48">
              <a:extLst>
                <a:ext uri="{FF2B5EF4-FFF2-40B4-BE49-F238E27FC236}">
                  <a16:creationId xmlns:a16="http://schemas.microsoft.com/office/drawing/2014/main" id="{EC0D817E-B3D1-46C4-A54F-ACCBC0959ED1}"/>
                </a:ext>
              </a:extLst>
            </p:cNvPr>
            <p:cNvGrpSpPr/>
            <p:nvPr/>
          </p:nvGrpSpPr>
          <p:grpSpPr>
            <a:xfrm>
              <a:off x="336797" y="4777937"/>
              <a:ext cx="10999089" cy="1368434"/>
              <a:chOff x="434768" y="5206222"/>
              <a:chExt cx="10999089" cy="1368434"/>
            </a:xfrm>
          </p:grpSpPr>
          <p:grpSp>
            <p:nvGrpSpPr>
              <p:cNvPr id="39" name="グループ化 38">
                <a:extLst>
                  <a:ext uri="{FF2B5EF4-FFF2-40B4-BE49-F238E27FC236}">
                    <a16:creationId xmlns:a16="http://schemas.microsoft.com/office/drawing/2014/main" id="{1BBF5D5B-E524-4D26-9FE6-F40E8719AE3A}"/>
                  </a:ext>
                </a:extLst>
              </p:cNvPr>
              <p:cNvGrpSpPr/>
              <p:nvPr/>
            </p:nvGrpSpPr>
            <p:grpSpPr>
              <a:xfrm>
                <a:off x="3416160" y="5340966"/>
                <a:ext cx="8017697" cy="1098946"/>
                <a:chOff x="3238501" y="5203014"/>
                <a:chExt cx="7776257" cy="1098946"/>
              </a:xfrm>
            </p:grpSpPr>
            <p:cxnSp>
              <p:nvCxnSpPr>
                <p:cNvPr id="10" name="直線矢印コネクタ 9">
                  <a:extLst>
                    <a:ext uri="{FF2B5EF4-FFF2-40B4-BE49-F238E27FC236}">
                      <a16:creationId xmlns:a16="http://schemas.microsoft.com/office/drawing/2014/main" id="{0C7FED8B-4718-42F9-BDE7-FF97452520DC}"/>
                    </a:ext>
                  </a:extLst>
                </p:cNvPr>
                <p:cNvCxnSpPr>
                  <a:cxnSpLocks/>
                  <a:stCxn id="47" idx="1"/>
                  <a:endCxn id="21" idx="2"/>
                </p:cNvCxnSpPr>
                <p:nvPr/>
              </p:nvCxnSpPr>
              <p:spPr>
                <a:xfrm>
                  <a:off x="3238501" y="5752487"/>
                  <a:ext cx="66221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線矢印コネクタ 11">
                  <a:extLst>
                    <a:ext uri="{FF2B5EF4-FFF2-40B4-BE49-F238E27FC236}">
                      <a16:creationId xmlns:a16="http://schemas.microsoft.com/office/drawing/2014/main" id="{0A7317FA-0023-4BDA-8B87-F1288CB39D6B}"/>
                    </a:ext>
                  </a:extLst>
                </p:cNvPr>
                <p:cNvCxnSpPr>
                  <a:cxnSpLocks/>
                  <a:stCxn id="21" idx="6"/>
                  <a:endCxn id="29" idx="2"/>
                </p:cNvCxnSpPr>
                <p:nvPr/>
              </p:nvCxnSpPr>
              <p:spPr>
                <a:xfrm>
                  <a:off x="5505080" y="5752487"/>
                  <a:ext cx="7350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楕円 20">
                  <a:extLst>
                    <a:ext uri="{FF2B5EF4-FFF2-40B4-BE49-F238E27FC236}">
                      <a16:creationId xmlns:a16="http://schemas.microsoft.com/office/drawing/2014/main" id="{831ABCAE-3702-4D2C-8573-3809BB6C97CC}"/>
                    </a:ext>
                  </a:extLst>
                </p:cNvPr>
                <p:cNvSpPr/>
                <p:nvPr/>
              </p:nvSpPr>
              <p:spPr>
                <a:xfrm>
                  <a:off x="3900719" y="5203014"/>
                  <a:ext cx="1604361" cy="10989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センサー</a:t>
                  </a:r>
                </a:p>
              </p:txBody>
            </p:sp>
            <p:sp>
              <p:nvSpPr>
                <p:cNvPr id="29" name="楕円 28">
                  <a:extLst>
                    <a:ext uri="{FF2B5EF4-FFF2-40B4-BE49-F238E27FC236}">
                      <a16:creationId xmlns:a16="http://schemas.microsoft.com/office/drawing/2014/main" id="{05857C28-45C0-4224-B96B-7C1B535F2E01}"/>
                    </a:ext>
                  </a:extLst>
                </p:cNvPr>
                <p:cNvSpPr/>
                <p:nvPr/>
              </p:nvSpPr>
              <p:spPr>
                <a:xfrm>
                  <a:off x="6240160" y="5203014"/>
                  <a:ext cx="1604361" cy="10989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サーバー</a:t>
                  </a:r>
                </a:p>
              </p:txBody>
            </p:sp>
            <p:sp>
              <p:nvSpPr>
                <p:cNvPr id="34" name="楕円 33">
                  <a:extLst>
                    <a:ext uri="{FF2B5EF4-FFF2-40B4-BE49-F238E27FC236}">
                      <a16:creationId xmlns:a16="http://schemas.microsoft.com/office/drawing/2014/main" id="{349877D1-F741-4312-811C-ABB32F133FCA}"/>
                    </a:ext>
                  </a:extLst>
                </p:cNvPr>
                <p:cNvSpPr/>
                <p:nvPr/>
              </p:nvSpPr>
              <p:spPr>
                <a:xfrm>
                  <a:off x="8748179" y="5203014"/>
                  <a:ext cx="2266579" cy="10989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クライアント</a:t>
                  </a:r>
                </a:p>
              </p:txBody>
            </p:sp>
          </p:grpSp>
          <p:cxnSp>
            <p:nvCxnSpPr>
              <p:cNvPr id="45" name="直線矢印コネクタ 44">
                <a:extLst>
                  <a:ext uri="{FF2B5EF4-FFF2-40B4-BE49-F238E27FC236}">
                    <a16:creationId xmlns:a16="http://schemas.microsoft.com/office/drawing/2014/main" id="{729F84AA-287B-41B5-A94E-71C40786C2E3}"/>
                  </a:ext>
                </a:extLst>
              </p:cNvPr>
              <p:cNvCxnSpPr>
                <a:stCxn id="29" idx="6"/>
                <a:endCxn id="34" idx="2"/>
              </p:cNvCxnSpPr>
              <p:nvPr/>
            </p:nvCxnSpPr>
            <p:spPr>
              <a:xfrm>
                <a:off x="8165190" y="5890439"/>
                <a:ext cx="931714"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7" name="星: 12 pt 46">
                <a:extLst>
                  <a:ext uri="{FF2B5EF4-FFF2-40B4-BE49-F238E27FC236}">
                    <a16:creationId xmlns:a16="http://schemas.microsoft.com/office/drawing/2014/main" id="{2BCE8F52-86A4-484C-A688-E2D23F4ECD2A}"/>
                  </a:ext>
                </a:extLst>
              </p:cNvPr>
              <p:cNvSpPr/>
              <p:nvPr/>
            </p:nvSpPr>
            <p:spPr>
              <a:xfrm>
                <a:off x="434768" y="5206222"/>
                <a:ext cx="2981392" cy="1368434"/>
              </a:xfrm>
              <a:prstGeom prst="star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トラフィック</a:t>
                </a:r>
              </a:p>
            </p:txBody>
          </p:sp>
        </p:grpSp>
        <p:sp>
          <p:nvSpPr>
            <p:cNvPr id="50" name="テキスト ボックス 49">
              <a:extLst>
                <a:ext uri="{FF2B5EF4-FFF2-40B4-BE49-F238E27FC236}">
                  <a16:creationId xmlns:a16="http://schemas.microsoft.com/office/drawing/2014/main" id="{FB3520DE-9608-4536-8A98-2DCEBB082965}"/>
                </a:ext>
              </a:extLst>
            </p:cNvPr>
            <p:cNvSpPr txBox="1"/>
            <p:nvPr/>
          </p:nvSpPr>
          <p:spPr>
            <a:xfrm>
              <a:off x="5481331" y="4673748"/>
              <a:ext cx="1568761" cy="646331"/>
            </a:xfrm>
            <a:prstGeom prst="rect">
              <a:avLst/>
            </a:prstGeom>
            <a:noFill/>
          </p:spPr>
          <p:txBody>
            <a:bodyPr wrap="square" rtlCol="0">
              <a:spAutoFit/>
            </a:bodyPr>
            <a:lstStyle/>
            <a:p>
              <a:r>
                <a:rPr kumimoji="1" lang="ja-JP" altLang="en-US" dirty="0"/>
                <a:t>不正パケットの情報</a:t>
              </a:r>
            </a:p>
          </p:txBody>
        </p:sp>
        <p:sp>
          <p:nvSpPr>
            <p:cNvPr id="51" name="テキスト ボックス 50">
              <a:extLst>
                <a:ext uri="{FF2B5EF4-FFF2-40B4-BE49-F238E27FC236}">
                  <a16:creationId xmlns:a16="http://schemas.microsoft.com/office/drawing/2014/main" id="{AD26B875-1458-47C5-8106-C9BAA93D4F5B}"/>
                </a:ext>
              </a:extLst>
            </p:cNvPr>
            <p:cNvSpPr txBox="1"/>
            <p:nvPr/>
          </p:nvSpPr>
          <p:spPr>
            <a:xfrm>
              <a:off x="3189005" y="4815823"/>
              <a:ext cx="1284515" cy="646331"/>
            </a:xfrm>
            <a:prstGeom prst="rect">
              <a:avLst/>
            </a:prstGeom>
            <a:noFill/>
          </p:spPr>
          <p:txBody>
            <a:bodyPr wrap="square" rtlCol="0">
              <a:spAutoFit/>
            </a:bodyPr>
            <a:lstStyle/>
            <a:p>
              <a:r>
                <a:rPr kumimoji="1" lang="ja-JP" altLang="en-US" dirty="0"/>
                <a:t>パケット情報</a:t>
              </a:r>
            </a:p>
          </p:txBody>
        </p:sp>
        <p:sp>
          <p:nvSpPr>
            <p:cNvPr id="52" name="テキスト ボックス 51">
              <a:extLst>
                <a:ext uri="{FF2B5EF4-FFF2-40B4-BE49-F238E27FC236}">
                  <a16:creationId xmlns:a16="http://schemas.microsoft.com/office/drawing/2014/main" id="{1A230C0B-99C7-4524-86B8-74B91AE2E772}"/>
                </a:ext>
              </a:extLst>
            </p:cNvPr>
            <p:cNvSpPr txBox="1"/>
            <p:nvPr/>
          </p:nvSpPr>
          <p:spPr>
            <a:xfrm>
              <a:off x="8140908" y="4638221"/>
              <a:ext cx="1568761" cy="646331"/>
            </a:xfrm>
            <a:prstGeom prst="rect">
              <a:avLst/>
            </a:prstGeom>
            <a:noFill/>
          </p:spPr>
          <p:txBody>
            <a:bodyPr wrap="square" rtlCol="0">
              <a:spAutoFit/>
            </a:bodyPr>
            <a:lstStyle/>
            <a:p>
              <a:r>
                <a:rPr kumimoji="1" lang="ja-JP" altLang="en-US" dirty="0"/>
                <a:t>不正パケットの情報</a:t>
              </a:r>
            </a:p>
          </p:txBody>
        </p:sp>
        <p:sp>
          <p:nvSpPr>
            <p:cNvPr id="53" name="テキスト ボックス 52">
              <a:extLst>
                <a:ext uri="{FF2B5EF4-FFF2-40B4-BE49-F238E27FC236}">
                  <a16:creationId xmlns:a16="http://schemas.microsoft.com/office/drawing/2014/main" id="{A8DC2AA8-9D60-474E-AC3C-4DBF75D8D807}"/>
                </a:ext>
              </a:extLst>
            </p:cNvPr>
            <p:cNvSpPr txBox="1"/>
            <p:nvPr/>
          </p:nvSpPr>
          <p:spPr>
            <a:xfrm>
              <a:off x="8067219" y="5775284"/>
              <a:ext cx="1284515" cy="646331"/>
            </a:xfrm>
            <a:prstGeom prst="rect">
              <a:avLst/>
            </a:prstGeom>
            <a:noFill/>
          </p:spPr>
          <p:txBody>
            <a:bodyPr wrap="square" rtlCol="0">
              <a:spAutoFit/>
            </a:bodyPr>
            <a:lstStyle/>
            <a:p>
              <a:r>
                <a:rPr kumimoji="1" lang="ja-JP" altLang="en-US" dirty="0"/>
                <a:t>アクセス要求</a:t>
              </a:r>
            </a:p>
          </p:txBody>
        </p:sp>
        <p:sp>
          <p:nvSpPr>
            <p:cNvPr id="54" name="正方形/長方形 53">
              <a:extLst>
                <a:ext uri="{FF2B5EF4-FFF2-40B4-BE49-F238E27FC236}">
                  <a16:creationId xmlns:a16="http://schemas.microsoft.com/office/drawing/2014/main" id="{F6163CA0-72FA-46B5-BE6C-54F82CAEB37F}"/>
                </a:ext>
              </a:extLst>
            </p:cNvPr>
            <p:cNvSpPr/>
            <p:nvPr/>
          </p:nvSpPr>
          <p:spPr>
            <a:xfrm>
              <a:off x="3867993" y="4605985"/>
              <a:ext cx="7541778" cy="1815627"/>
            </a:xfrm>
            <a:prstGeom prst="rect">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F387A676-EB2F-4362-8A58-3B7BF156061B}"/>
                </a:ext>
              </a:extLst>
            </p:cNvPr>
            <p:cNvSpPr txBox="1"/>
            <p:nvPr/>
          </p:nvSpPr>
          <p:spPr>
            <a:xfrm>
              <a:off x="5986768" y="4147853"/>
              <a:ext cx="3304228" cy="369332"/>
            </a:xfrm>
            <a:prstGeom prst="rect">
              <a:avLst/>
            </a:prstGeom>
            <a:noFill/>
          </p:spPr>
          <p:txBody>
            <a:bodyPr wrap="square" rtlCol="0">
              <a:spAutoFit/>
            </a:bodyPr>
            <a:lstStyle/>
            <a:p>
              <a:r>
                <a:rPr kumimoji="1" lang="ja-JP" altLang="en-US" dirty="0"/>
                <a:t>不正パケットを送受信する</a:t>
              </a:r>
              <a:r>
                <a:rPr kumimoji="1" lang="en-US" altLang="ja-JP" dirty="0"/>
                <a:t>PC</a:t>
              </a:r>
              <a:endParaRPr kumimoji="1" lang="ja-JP" altLang="en-US" dirty="0"/>
            </a:p>
          </p:txBody>
        </p:sp>
      </p:grpSp>
    </p:spTree>
    <p:extLst>
      <p:ext uri="{BB962C8B-B14F-4D97-AF65-F5344CB8AC3E}">
        <p14:creationId xmlns:p14="http://schemas.microsoft.com/office/powerpoint/2010/main" val="2321453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クリスマスツリーの絵&#10;&#10;中程度の精度で自動的に生成された説明">
            <a:extLst>
              <a:ext uri="{FF2B5EF4-FFF2-40B4-BE49-F238E27FC236}">
                <a16:creationId xmlns:a16="http://schemas.microsoft.com/office/drawing/2014/main" id="{54E598D2-F1CF-431B-9B1A-120EDD88A9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2518" y="2961959"/>
            <a:ext cx="4277003" cy="3462335"/>
          </a:xfrm>
          <a:prstGeom prst="rect">
            <a:avLst/>
          </a:prstGeom>
        </p:spPr>
      </p:pic>
      <p:sp>
        <p:nvSpPr>
          <p:cNvPr id="2" name="タイトル 1">
            <a:extLst>
              <a:ext uri="{FF2B5EF4-FFF2-40B4-BE49-F238E27FC236}">
                <a16:creationId xmlns:a16="http://schemas.microsoft.com/office/drawing/2014/main" id="{BA01B33A-B76C-4750-96CB-916C2E2616FD}"/>
              </a:ext>
            </a:extLst>
          </p:cNvPr>
          <p:cNvSpPr>
            <a:spLocks noGrp="1"/>
          </p:cNvSpPr>
          <p:nvPr>
            <p:ph type="title"/>
          </p:nvPr>
        </p:nvSpPr>
        <p:spPr/>
        <p:txBody>
          <a:bodyPr/>
          <a:lstStyle/>
          <a:p>
            <a:r>
              <a:rPr lang="ja-JP" altLang="en-US" dirty="0">
                <a:ea typeface="ＭＳ Ｐゴシック"/>
                <a:cs typeface="Calibri Light"/>
              </a:rPr>
              <a:t>提案システムの実行結果</a:t>
            </a:r>
          </a:p>
        </p:txBody>
      </p:sp>
      <p:sp>
        <p:nvSpPr>
          <p:cNvPr id="3" name="コンテンツ プレースホルダー 2">
            <a:extLst>
              <a:ext uri="{FF2B5EF4-FFF2-40B4-BE49-F238E27FC236}">
                <a16:creationId xmlns:a16="http://schemas.microsoft.com/office/drawing/2014/main" id="{17D239CE-F43F-44F0-B2A9-0806D7904C83}"/>
              </a:ext>
            </a:extLst>
          </p:cNvPr>
          <p:cNvSpPr>
            <a:spLocks noGrp="1"/>
          </p:cNvSpPr>
          <p:nvPr>
            <p:ph idx="1"/>
          </p:nvPr>
        </p:nvSpPr>
        <p:spPr>
          <a:xfrm>
            <a:off x="1154953" y="2354584"/>
            <a:ext cx="10095431" cy="3416300"/>
          </a:xfrm>
        </p:spPr>
        <p:txBody>
          <a:bodyPr vert="horz" lIns="91440" tIns="45720" rIns="91440" bIns="45720" rtlCol="0" anchor="t">
            <a:normAutofit/>
          </a:bodyPr>
          <a:lstStyle/>
          <a:p>
            <a:r>
              <a:rPr lang="ja-JP" altLang="en-US" sz="2000" dirty="0">
                <a:ea typeface="ＭＳ Ｐゴシック"/>
                <a:cs typeface="Calibri"/>
              </a:rPr>
              <a:t>パケット可視化システム実行結果</a:t>
            </a:r>
            <a:endParaRPr lang="en-US" altLang="ja-JP" dirty="0">
              <a:ea typeface="ＭＳ Ｐゴシック"/>
              <a:cs typeface="Calibri"/>
            </a:endParaRPr>
          </a:p>
          <a:p>
            <a:endParaRPr lang="ja-JP" altLang="en-US"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9A0F7268-244B-4BBC-A52D-E37DEE8DEDC0}"/>
              </a:ext>
            </a:extLst>
          </p:cNvPr>
          <p:cNvSpPr>
            <a:spLocks noGrp="1"/>
          </p:cNvSpPr>
          <p:nvPr>
            <p:ph type="sldNum" sz="quarter" idx="12"/>
          </p:nvPr>
        </p:nvSpPr>
        <p:spPr/>
        <p:txBody>
          <a:bodyPr/>
          <a:lstStyle/>
          <a:p>
            <a:fld id="{A99D720A-4AD5-4DCF-885F-DE5297996123}" type="slidenum">
              <a:rPr kumimoji="1" lang="ja-JP" altLang="en-US" smtClean="0"/>
              <a:t>8</a:t>
            </a:fld>
            <a:endParaRPr kumimoji="1" lang="ja-JP" altLang="en-US"/>
          </a:p>
        </p:txBody>
      </p:sp>
      <p:cxnSp>
        <p:nvCxnSpPr>
          <p:cNvPr id="13" name="直線矢印コネクタ 12">
            <a:extLst>
              <a:ext uri="{FF2B5EF4-FFF2-40B4-BE49-F238E27FC236}">
                <a16:creationId xmlns:a16="http://schemas.microsoft.com/office/drawing/2014/main" id="{D6FC7288-8A32-4A01-BF7D-5397BDE71E5B}"/>
              </a:ext>
            </a:extLst>
          </p:cNvPr>
          <p:cNvCxnSpPr>
            <a:cxnSpLocks/>
          </p:cNvCxnSpPr>
          <p:nvPr/>
        </p:nvCxnSpPr>
        <p:spPr>
          <a:xfrm flipH="1">
            <a:off x="7829549" y="3887123"/>
            <a:ext cx="375557" cy="24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フローチャート: 結合子 15">
            <a:extLst>
              <a:ext uri="{FF2B5EF4-FFF2-40B4-BE49-F238E27FC236}">
                <a16:creationId xmlns:a16="http://schemas.microsoft.com/office/drawing/2014/main" id="{93AF50D9-9596-4B7E-8627-7FCF691DD316}"/>
              </a:ext>
            </a:extLst>
          </p:cNvPr>
          <p:cNvSpPr/>
          <p:nvPr/>
        </p:nvSpPr>
        <p:spPr>
          <a:xfrm>
            <a:off x="8281286" y="4880620"/>
            <a:ext cx="527919" cy="506427"/>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616D4E41-8D9A-4400-B7B5-FCD6669062E8}"/>
              </a:ext>
            </a:extLst>
          </p:cNvPr>
          <p:cNvSpPr txBox="1"/>
          <p:nvPr/>
        </p:nvSpPr>
        <p:spPr>
          <a:xfrm>
            <a:off x="7541128" y="5401552"/>
            <a:ext cx="2024743" cy="369332"/>
          </a:xfrm>
          <a:prstGeom prst="rect">
            <a:avLst/>
          </a:prstGeom>
          <a:noFill/>
        </p:spPr>
        <p:txBody>
          <a:bodyPr wrap="square" rtlCol="0">
            <a:spAutoFit/>
          </a:bodyPr>
          <a:lstStyle/>
          <a:p>
            <a:r>
              <a:rPr kumimoji="1" lang="ja-JP" altLang="en-US" dirty="0">
                <a:solidFill>
                  <a:schemeClr val="bg1"/>
                </a:solidFill>
              </a:rPr>
              <a:t>自身の</a:t>
            </a:r>
            <a:r>
              <a:rPr kumimoji="1" lang="en-US" altLang="ja-JP" dirty="0">
                <a:solidFill>
                  <a:schemeClr val="bg1"/>
                </a:solidFill>
              </a:rPr>
              <a:t>PC</a:t>
            </a:r>
            <a:endParaRPr kumimoji="1" lang="ja-JP" altLang="en-US" dirty="0">
              <a:solidFill>
                <a:schemeClr val="bg1"/>
              </a:solidFill>
            </a:endParaRPr>
          </a:p>
        </p:txBody>
      </p:sp>
      <p:cxnSp>
        <p:nvCxnSpPr>
          <p:cNvPr id="18" name="直線矢印コネクタ 17">
            <a:extLst>
              <a:ext uri="{FF2B5EF4-FFF2-40B4-BE49-F238E27FC236}">
                <a16:creationId xmlns:a16="http://schemas.microsoft.com/office/drawing/2014/main" id="{EC566762-5243-4610-9FB9-9CC6025E384D}"/>
              </a:ext>
            </a:extLst>
          </p:cNvPr>
          <p:cNvCxnSpPr>
            <a:cxnSpLocks/>
          </p:cNvCxnSpPr>
          <p:nvPr/>
        </p:nvCxnSpPr>
        <p:spPr>
          <a:xfrm flipH="1" flipV="1">
            <a:off x="9898836" y="4318788"/>
            <a:ext cx="302078" cy="372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CE860234-9CC1-492A-8517-A4A50F552965}"/>
              </a:ext>
            </a:extLst>
          </p:cNvPr>
          <p:cNvSpPr txBox="1"/>
          <p:nvPr/>
        </p:nvSpPr>
        <p:spPr>
          <a:xfrm>
            <a:off x="9080339" y="4792066"/>
            <a:ext cx="2024743" cy="369332"/>
          </a:xfrm>
          <a:prstGeom prst="rect">
            <a:avLst/>
          </a:prstGeom>
          <a:noFill/>
        </p:spPr>
        <p:txBody>
          <a:bodyPr wrap="square" rtlCol="0">
            <a:spAutoFit/>
          </a:bodyPr>
          <a:lstStyle/>
          <a:p>
            <a:r>
              <a:rPr kumimoji="1" lang="ja-JP" altLang="en-US" dirty="0">
                <a:solidFill>
                  <a:srgbClr val="FF0000"/>
                </a:solidFill>
              </a:rPr>
              <a:t>不正パケット</a:t>
            </a:r>
          </a:p>
        </p:txBody>
      </p:sp>
      <p:sp>
        <p:nvSpPr>
          <p:cNvPr id="21" name="テキスト ボックス 20">
            <a:extLst>
              <a:ext uri="{FF2B5EF4-FFF2-40B4-BE49-F238E27FC236}">
                <a16:creationId xmlns:a16="http://schemas.microsoft.com/office/drawing/2014/main" id="{2897A96A-4599-4247-A0F5-E6FE8AFE6C47}"/>
              </a:ext>
            </a:extLst>
          </p:cNvPr>
          <p:cNvSpPr txBox="1"/>
          <p:nvPr/>
        </p:nvSpPr>
        <p:spPr>
          <a:xfrm>
            <a:off x="2610520" y="6488668"/>
            <a:ext cx="1540330" cy="369332"/>
          </a:xfrm>
          <a:prstGeom prst="rect">
            <a:avLst/>
          </a:prstGeom>
          <a:noFill/>
        </p:spPr>
        <p:txBody>
          <a:bodyPr wrap="square" rtlCol="0">
            <a:spAutoFit/>
          </a:bodyPr>
          <a:lstStyle/>
          <a:p>
            <a:r>
              <a:rPr kumimoji="1" lang="ja-JP" altLang="en-US" dirty="0">
                <a:latin typeface="ＭＳ Ｐゴシック" panose="020B0600070205080204" pitchFamily="50" charset="-128"/>
                <a:ea typeface="ＭＳ Ｐゴシック" panose="020B0600070205080204" pitchFamily="50" charset="-128"/>
              </a:rPr>
              <a:t>図</a:t>
            </a:r>
            <a:r>
              <a:rPr kumimoji="1" lang="en-US" altLang="ja-JP" dirty="0">
                <a:latin typeface="ＭＳ Ｐゴシック" panose="020B0600070205080204" pitchFamily="50" charset="-128"/>
                <a:ea typeface="ＭＳ Ｐゴシック" panose="020B0600070205080204" pitchFamily="50" charset="-128"/>
              </a:rPr>
              <a:t>5.</a:t>
            </a:r>
            <a:r>
              <a:rPr kumimoji="1" lang="ja-JP" altLang="en-US" dirty="0">
                <a:latin typeface="ＭＳ Ｐゴシック" panose="020B0600070205080204" pitchFamily="50" charset="-128"/>
                <a:ea typeface="ＭＳ Ｐゴシック" panose="020B0600070205080204" pitchFamily="50" charset="-128"/>
              </a:rPr>
              <a:t>実行結果</a:t>
            </a:r>
          </a:p>
        </p:txBody>
      </p:sp>
      <p:sp>
        <p:nvSpPr>
          <p:cNvPr id="22" name="テキスト ボックス 21">
            <a:extLst>
              <a:ext uri="{FF2B5EF4-FFF2-40B4-BE49-F238E27FC236}">
                <a16:creationId xmlns:a16="http://schemas.microsoft.com/office/drawing/2014/main" id="{D86C9D01-7E66-4F52-90FD-C2200FA53CFB}"/>
              </a:ext>
            </a:extLst>
          </p:cNvPr>
          <p:cNvSpPr txBox="1"/>
          <p:nvPr/>
        </p:nvSpPr>
        <p:spPr>
          <a:xfrm>
            <a:off x="7501712" y="6438799"/>
            <a:ext cx="2850828" cy="369332"/>
          </a:xfrm>
          <a:prstGeom prst="rect">
            <a:avLst/>
          </a:prstGeom>
          <a:noFill/>
        </p:spPr>
        <p:txBody>
          <a:bodyPr wrap="square" rtlCol="0">
            <a:spAutoFit/>
          </a:bodyPr>
          <a:lstStyle/>
          <a:p>
            <a:r>
              <a:rPr kumimoji="1" lang="ja-JP" altLang="en-US" dirty="0">
                <a:latin typeface="ＭＳ Ｐゴシック" panose="020B0600070205080204" pitchFamily="50" charset="-128"/>
                <a:ea typeface="ＭＳ Ｐゴシック" panose="020B0600070205080204" pitchFamily="50" charset="-128"/>
              </a:rPr>
              <a:t>図</a:t>
            </a:r>
            <a:r>
              <a:rPr kumimoji="1" lang="en-US" altLang="ja-JP" dirty="0">
                <a:latin typeface="ＭＳ Ｐゴシック" panose="020B0600070205080204" pitchFamily="50" charset="-128"/>
                <a:ea typeface="ＭＳ Ｐゴシック" panose="020B0600070205080204" pitchFamily="50" charset="-128"/>
              </a:rPr>
              <a:t>6.</a:t>
            </a:r>
            <a:r>
              <a:rPr kumimoji="1" lang="ja-JP" altLang="en-US" dirty="0">
                <a:latin typeface="ＭＳ Ｐゴシック" panose="020B0600070205080204" pitchFamily="50" charset="-128"/>
                <a:ea typeface="ＭＳ Ｐゴシック" panose="020B0600070205080204" pitchFamily="50" charset="-128"/>
              </a:rPr>
              <a:t>実行結果の拡大図</a:t>
            </a:r>
          </a:p>
        </p:txBody>
      </p:sp>
      <p:pic>
        <p:nvPicPr>
          <p:cNvPr id="8" name="図 7" descr="グラフィカル ユーザー インターフェイス, Web サイト&#10;&#10;自動的に生成された説明">
            <a:extLst>
              <a:ext uri="{FF2B5EF4-FFF2-40B4-BE49-F238E27FC236}">
                <a16:creationId xmlns:a16="http://schemas.microsoft.com/office/drawing/2014/main" id="{5FD4D929-4638-417C-8A3A-6E8B4AE910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616" y="2961959"/>
            <a:ext cx="4951861" cy="3522704"/>
          </a:xfrm>
          <a:prstGeom prst="rect">
            <a:avLst/>
          </a:prstGeom>
        </p:spPr>
      </p:pic>
      <p:sp>
        <p:nvSpPr>
          <p:cNvPr id="23" name="テキスト ボックス 22">
            <a:extLst>
              <a:ext uri="{FF2B5EF4-FFF2-40B4-BE49-F238E27FC236}">
                <a16:creationId xmlns:a16="http://schemas.microsoft.com/office/drawing/2014/main" id="{3CAA2992-A24B-43D5-BA34-6E1A156B7D5C}"/>
              </a:ext>
            </a:extLst>
          </p:cNvPr>
          <p:cNvSpPr txBox="1"/>
          <p:nvPr/>
        </p:nvSpPr>
        <p:spPr>
          <a:xfrm>
            <a:off x="7502429" y="3487738"/>
            <a:ext cx="2303525" cy="369332"/>
          </a:xfrm>
          <a:prstGeom prst="rect">
            <a:avLst/>
          </a:prstGeom>
          <a:noFill/>
        </p:spPr>
        <p:txBody>
          <a:bodyPr wrap="square" rtlCol="0">
            <a:spAutoFit/>
          </a:bodyPr>
          <a:lstStyle/>
          <a:p>
            <a:r>
              <a:rPr kumimoji="1" lang="ja-JP" altLang="en-US" dirty="0">
                <a:solidFill>
                  <a:srgbClr val="FF0000"/>
                </a:solidFill>
              </a:rPr>
              <a:t>パケットの通信経路</a:t>
            </a:r>
          </a:p>
        </p:txBody>
      </p:sp>
      <p:sp>
        <p:nvSpPr>
          <p:cNvPr id="14" name="正方形/長方形 13">
            <a:extLst>
              <a:ext uri="{FF2B5EF4-FFF2-40B4-BE49-F238E27FC236}">
                <a16:creationId xmlns:a16="http://schemas.microsoft.com/office/drawing/2014/main" id="{3BF19258-A215-410A-80B5-FBF9D7CEE233}"/>
              </a:ext>
            </a:extLst>
          </p:cNvPr>
          <p:cNvSpPr/>
          <p:nvPr/>
        </p:nvSpPr>
        <p:spPr>
          <a:xfrm>
            <a:off x="2938208" y="4504931"/>
            <a:ext cx="1164101" cy="9118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72190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01B33A-B76C-4750-96CB-916C2E2616FD}"/>
              </a:ext>
            </a:extLst>
          </p:cNvPr>
          <p:cNvSpPr>
            <a:spLocks noGrp="1"/>
          </p:cNvSpPr>
          <p:nvPr>
            <p:ph type="title"/>
          </p:nvPr>
        </p:nvSpPr>
        <p:spPr/>
        <p:txBody>
          <a:bodyPr/>
          <a:lstStyle/>
          <a:p>
            <a:r>
              <a:rPr lang="ja-JP" altLang="en-US" dirty="0">
                <a:ea typeface="ＭＳ Ｐゴシック"/>
                <a:cs typeface="Calibri Light"/>
              </a:rPr>
              <a:t>今後の予定</a:t>
            </a:r>
          </a:p>
        </p:txBody>
      </p:sp>
      <p:sp>
        <p:nvSpPr>
          <p:cNvPr id="3" name="コンテンツ プレースホルダー 2">
            <a:extLst>
              <a:ext uri="{FF2B5EF4-FFF2-40B4-BE49-F238E27FC236}">
                <a16:creationId xmlns:a16="http://schemas.microsoft.com/office/drawing/2014/main" id="{17D239CE-F43F-44F0-B2A9-0806D7904C83}"/>
              </a:ext>
            </a:extLst>
          </p:cNvPr>
          <p:cNvSpPr>
            <a:spLocks noGrp="1"/>
          </p:cNvSpPr>
          <p:nvPr>
            <p:ph idx="1"/>
          </p:nvPr>
        </p:nvSpPr>
        <p:spPr>
          <a:xfrm>
            <a:off x="791609" y="2530672"/>
            <a:ext cx="9197585" cy="3416300"/>
          </a:xfrm>
        </p:spPr>
        <p:txBody>
          <a:bodyPr vert="horz" lIns="91440" tIns="45720" rIns="91440" bIns="45720" rtlCol="0" anchor="t">
            <a:normAutofit/>
          </a:bodyPr>
          <a:lstStyle/>
          <a:p>
            <a:r>
              <a:rPr lang="ja-JP" altLang="en-US" sz="2000" dirty="0">
                <a:ea typeface="ＭＳ Ｐゴシック"/>
                <a:cs typeface="Calibri"/>
              </a:rPr>
              <a:t>ユーザビリティの評価及び改善</a:t>
            </a:r>
            <a:endParaRPr lang="en-US" altLang="ja-JP" sz="2000" dirty="0">
              <a:ea typeface="ＭＳ Ｐゴシック"/>
              <a:cs typeface="Calibri"/>
            </a:endParaRPr>
          </a:p>
          <a:p>
            <a:r>
              <a:rPr lang="ja-JP" altLang="en-US" sz="2000" dirty="0">
                <a:ea typeface="ＭＳ Ｐゴシック"/>
                <a:cs typeface="Calibri"/>
              </a:rPr>
              <a:t>提案システムの安定性の改善</a:t>
            </a:r>
            <a:endParaRPr lang="en-US" altLang="ja-JP" dirty="0">
              <a:ea typeface="ＭＳ Ｐゴシック"/>
              <a:cs typeface="Calibri"/>
            </a:endParaRPr>
          </a:p>
          <a:p>
            <a:pPr lvl="1"/>
            <a:endParaRPr lang="en-US" altLang="ja-JP" sz="1800" dirty="0">
              <a:ea typeface="ＭＳ Ｐゴシック"/>
              <a:cs typeface="Calibri"/>
            </a:endParaRPr>
          </a:p>
          <a:p>
            <a:endParaRPr lang="ja-JP" altLang="en-US" dirty="0">
              <a:ea typeface="ＭＳ Ｐゴシック"/>
              <a:cs typeface="Calibri"/>
            </a:endParaRPr>
          </a:p>
        </p:txBody>
      </p:sp>
      <p:sp>
        <p:nvSpPr>
          <p:cNvPr id="4" name="スライド番号プレースホルダー 3">
            <a:extLst>
              <a:ext uri="{FF2B5EF4-FFF2-40B4-BE49-F238E27FC236}">
                <a16:creationId xmlns:a16="http://schemas.microsoft.com/office/drawing/2014/main" id="{9A0F7268-244B-4BBC-A52D-E37DEE8DEDC0}"/>
              </a:ext>
            </a:extLst>
          </p:cNvPr>
          <p:cNvSpPr>
            <a:spLocks noGrp="1"/>
          </p:cNvSpPr>
          <p:nvPr>
            <p:ph type="sldNum" sz="quarter" idx="12"/>
          </p:nvPr>
        </p:nvSpPr>
        <p:spPr/>
        <p:txBody>
          <a:bodyPr/>
          <a:lstStyle/>
          <a:p>
            <a:fld id="{A99D720A-4AD5-4DCF-885F-DE5297996123}" type="slidenum">
              <a:rPr kumimoji="1" lang="ja-JP" altLang="en-US" smtClean="0"/>
              <a:t>9</a:t>
            </a:fld>
            <a:endParaRPr kumimoji="1" lang="ja-JP" altLang="en-US"/>
          </a:p>
        </p:txBody>
      </p:sp>
    </p:spTree>
    <p:extLst>
      <p:ext uri="{BB962C8B-B14F-4D97-AF65-F5344CB8AC3E}">
        <p14:creationId xmlns:p14="http://schemas.microsoft.com/office/powerpoint/2010/main" val="16445739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オン ボードルーム">
  <a:themeElements>
    <a:clrScheme name="イオン ボードルーム">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イオン ボードルーム">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イオン ボードルーム">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5B5F959E6AF0EA47847C2F7501652F39" ma:contentTypeVersion="7" ma:contentTypeDescription="新しいドキュメントを作成します。" ma:contentTypeScope="" ma:versionID="f08c1eb34b2a907d898925dbe0a0f84b">
  <xsd:schema xmlns:xsd="http://www.w3.org/2001/XMLSchema" xmlns:xs="http://www.w3.org/2001/XMLSchema" xmlns:p="http://schemas.microsoft.com/office/2006/metadata/properties" xmlns:ns3="7a6ddec7-b877-4fd2-b6cb-f4ccce4d07bf" targetNamespace="http://schemas.microsoft.com/office/2006/metadata/properties" ma:root="true" ma:fieldsID="dc39e7d68832a08c3266a136b384bb53" ns3:_="">
    <xsd:import namespace="7a6ddec7-b877-4fd2-b6cb-f4ccce4d07bf"/>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6ddec7-b877-4fd2-b6cb-f4ccce4d07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76645E6-3DA9-4E65-9E14-6D68F5F515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6ddec7-b877-4fd2-b6cb-f4ccce4d07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3A8D5D5-E1F6-4ECF-9531-FE5475CF085F}">
  <ds:schemaRefs>
    <ds:schemaRef ds:uri="http://schemas.microsoft.com/office/2006/documentManagement/types"/>
    <ds:schemaRef ds:uri="7a6ddec7-b877-4fd2-b6cb-f4ccce4d07bf"/>
    <ds:schemaRef ds:uri="http://purl.org/dc/dcmitype/"/>
    <ds:schemaRef ds:uri="http://schemas.microsoft.com/office/infopath/2007/PartnerControls"/>
    <ds:schemaRef ds:uri="http://purl.org/dc/terms/"/>
    <ds:schemaRef ds:uri="http://purl.org/dc/elements/1.1/"/>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15851DBF-E216-4242-B770-8AA964EB37C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TM03457485[[fn=メッシュ]]</Template>
  <TotalTime>1280</TotalTime>
  <Words>880</Words>
  <Application>Microsoft Office PowerPoint</Application>
  <PresentationFormat>ワイド画面</PresentationFormat>
  <Paragraphs>101</Paragraphs>
  <Slides>9</Slides>
  <Notes>9</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9</vt:i4>
      </vt:variant>
    </vt:vector>
  </HeadingPairs>
  <TitlesOfParts>
    <vt:vector size="15" baseType="lpstr">
      <vt:lpstr>ＭＳ Ｐゴシック</vt:lpstr>
      <vt:lpstr>游ゴシック</vt:lpstr>
      <vt:lpstr>Arial</vt:lpstr>
      <vt:lpstr>Century Gothic</vt:lpstr>
      <vt:lpstr>Wingdings 3</vt:lpstr>
      <vt:lpstr>イオン ボードルーム</vt:lpstr>
      <vt:lpstr>ブラックリストを用いたパケット可視化システムの開発</vt:lpstr>
      <vt:lpstr>研究背景</vt:lpstr>
      <vt:lpstr>研究目的</vt:lpstr>
      <vt:lpstr>従来手法(個人PC向け)</vt:lpstr>
      <vt:lpstr>従来手法(大規模システム向け)</vt:lpstr>
      <vt:lpstr>提案システム</vt:lpstr>
      <vt:lpstr>提案システムのアーキテクチャ</vt:lpstr>
      <vt:lpstr>提案システムの実行結果</vt:lpstr>
      <vt:lpstr>今後の予定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yasuhara</dc:creator>
  <cp:lastModifiedBy>Ren Yasuhara</cp:lastModifiedBy>
  <cp:revision>148</cp:revision>
  <dcterms:created xsi:type="dcterms:W3CDTF">2021-11-07T07:15:20Z</dcterms:created>
  <dcterms:modified xsi:type="dcterms:W3CDTF">2022-02-18T04:54:38Z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0x0101005B5F959E6AF0EA47847C2F7501652F39</vt:lpwstr>
  </property>
</Properties>
</file>