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4"/>
  </p:sldMasterIdLst>
  <p:notesMasterIdLst>
    <p:notesMasterId r:id="rId23"/>
  </p:notesMasterIdLst>
  <p:sldIdLst>
    <p:sldId id="256" r:id="rId5"/>
    <p:sldId id="292" r:id="rId6"/>
    <p:sldId id="258" r:id="rId7"/>
    <p:sldId id="259" r:id="rId8"/>
    <p:sldId id="283" r:id="rId9"/>
    <p:sldId id="269" r:id="rId10"/>
    <p:sldId id="286" r:id="rId11"/>
    <p:sldId id="263" r:id="rId12"/>
    <p:sldId id="293" r:id="rId13"/>
    <p:sldId id="287" r:id="rId14"/>
    <p:sldId id="288" r:id="rId15"/>
    <p:sldId id="280" r:id="rId16"/>
    <p:sldId id="291" r:id="rId17"/>
    <p:sldId id="290" r:id="rId18"/>
    <p:sldId id="281" r:id="rId19"/>
    <p:sldId id="285" r:id="rId20"/>
    <p:sldId id="294" r:id="rId21"/>
    <p:sldId id="26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7" autoAdjust="0"/>
    <p:restoredTop sz="94633" autoAdjust="0"/>
  </p:normalViewPr>
  <p:slideViewPr>
    <p:cSldViewPr snapToGrid="0">
      <p:cViewPr varScale="1">
        <p:scale>
          <a:sx n="122" d="100"/>
          <a:sy n="122" d="100"/>
        </p:scale>
        <p:origin x="108" y="-66"/>
      </p:cViewPr>
      <p:guideLst/>
    </p:cSldViewPr>
  </p:slideViewPr>
  <p:outlineViewPr>
    <p:cViewPr>
      <p:scale>
        <a:sx n="33" d="100"/>
        <a:sy n="33" d="100"/>
      </p:scale>
      <p:origin x="0" y="-32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B54A8-468C-4515-8079-5B0CC4ADE3C0}" type="datetimeFigureOut">
              <a:rPr kumimoji="1" lang="ja-JP" altLang="en-US" smtClean="0"/>
              <a:t>2022/2/17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2708C-6D70-4E9C-8DA6-8506EA16937A}" type="slidenum">
              <a:rPr kumimoji="1" lang="ja-JP" altLang="en-US" smtClean="0"/>
              <a:t>‹#›</a:t>
            </a:fld>
            <a:endParaRPr kumimoji="1" lang="ja-JP" altLang="en-US"/>
          </a:p>
        </p:txBody>
      </p:sp>
    </p:spTree>
    <p:extLst>
      <p:ext uri="{BB962C8B-B14F-4D97-AF65-F5344CB8AC3E}">
        <p14:creationId xmlns:p14="http://schemas.microsoft.com/office/powerpoint/2010/main" val="29526180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ブラックリストを用いたパケット可視化システムの開発と題しまして、ソフトウェアシステム研究室の安原が発表します。よろしくお願いします。</a:t>
            </a:r>
            <a:endParaRPr kumimoji="1" lang="en-US" altLang="ja-JP"/>
          </a:p>
          <a:p>
            <a:r>
              <a:rPr kumimoji="1" lang="en-US" altLang="ja-JP"/>
              <a:t>10</a:t>
            </a:r>
            <a:r>
              <a:rPr kumimoji="1" lang="ja-JP" altLang="en-US"/>
              <a:t>秒</a:t>
            </a:r>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1</a:t>
            </a:fld>
            <a:endParaRPr kumimoji="1" lang="ja-JP" altLang="en-US"/>
          </a:p>
        </p:txBody>
      </p:sp>
    </p:spTree>
    <p:extLst>
      <p:ext uri="{BB962C8B-B14F-4D97-AF65-F5344CB8AC3E}">
        <p14:creationId xmlns:p14="http://schemas.microsoft.com/office/powerpoint/2010/main" val="2047533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次に提案システムの機能についてです。ここではパケット取得について説明します。この機能ではリアルタイムに送受信されるパケットから取得日時、</a:t>
            </a:r>
            <a:r>
              <a:rPr kumimoji="1" lang="en-US" altLang="ja-JP" dirty="0"/>
              <a:t>IP</a:t>
            </a:r>
            <a:r>
              <a:rPr kumimoji="1" lang="ja-JP" altLang="en-US" dirty="0"/>
              <a:t>アドレス、プロトコル、ポート番号を取得します。</a:t>
            </a:r>
            <a:endParaRPr kumimoji="1" lang="en-US" altLang="ja-JP" dirty="0"/>
          </a:p>
          <a:p>
            <a:r>
              <a:rPr kumimoji="1" lang="ja-JP" altLang="en-US" dirty="0"/>
              <a:t>パケット情報を取得するにはパケット解析</a:t>
            </a:r>
            <a:r>
              <a:rPr kumimoji="1" lang="en-US" altLang="ja-JP" dirty="0"/>
              <a:t>API</a:t>
            </a:r>
            <a:r>
              <a:rPr kumimoji="1" lang="ja-JP" altLang="en-US" dirty="0"/>
              <a:t>の</a:t>
            </a:r>
            <a:r>
              <a:rPr kumimoji="1" lang="en-US" altLang="ja-JP" dirty="0"/>
              <a:t>LIBPCAP</a:t>
            </a:r>
            <a:r>
              <a:rPr kumimoji="1" lang="ja-JP" altLang="en-US" dirty="0"/>
              <a:t>を利用します。</a:t>
            </a:r>
            <a:endParaRPr kumimoji="1" lang="en-US" altLang="ja-JP" dirty="0"/>
          </a:p>
          <a:p>
            <a:r>
              <a:rPr kumimoji="1" lang="en-US" altLang="ja-JP" dirty="0"/>
              <a:t>3:42</a:t>
            </a:r>
            <a:endParaRPr kumimoji="1" lang="ja-JP" altLang="en-US" dirty="0"/>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10</a:t>
            </a:fld>
            <a:endParaRPr kumimoji="1" lang="ja-JP" altLang="en-US"/>
          </a:p>
        </p:txBody>
      </p:sp>
    </p:spTree>
    <p:extLst>
      <p:ext uri="{BB962C8B-B14F-4D97-AF65-F5344CB8AC3E}">
        <p14:creationId xmlns:p14="http://schemas.microsoft.com/office/powerpoint/2010/main" val="4162448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次に異常判定機能について説明します。</a:t>
            </a:r>
            <a:endParaRPr kumimoji="1" lang="en-US" altLang="ja-JP" dirty="0"/>
          </a:p>
          <a:p>
            <a:r>
              <a:rPr kumimoji="1" lang="ja-JP" altLang="en-US" dirty="0"/>
              <a:t>本システムでは、</a:t>
            </a:r>
            <a:r>
              <a:rPr kumimoji="1" lang="en-US" altLang="ja-JP" dirty="0" err="1"/>
              <a:t>Maltrail</a:t>
            </a:r>
            <a:r>
              <a:rPr kumimoji="1" lang="ja-JP" altLang="en-US" dirty="0"/>
              <a:t>を利用してブラックリストとホワイトリストを併用した異常パケット検知を行います。</a:t>
            </a:r>
            <a:endParaRPr kumimoji="1" lang="en-US" altLang="ja-JP" dirty="0"/>
          </a:p>
          <a:p>
            <a:r>
              <a:rPr kumimoji="1" lang="ja-JP" altLang="en-US" dirty="0"/>
              <a:t>異常判定方法は以下の表</a:t>
            </a:r>
            <a:r>
              <a:rPr kumimoji="1" lang="en-US" altLang="ja-JP" dirty="0"/>
              <a:t>1</a:t>
            </a:r>
            <a:r>
              <a:rPr kumimoji="1" lang="ja-JP" altLang="en-US" dirty="0"/>
              <a:t>のようになります。ブラックリストとホワイトリストどちらも異常の場合のみ異常と判定します。</a:t>
            </a:r>
            <a:endParaRPr kumimoji="1" lang="en-US" altLang="ja-JP" dirty="0"/>
          </a:p>
          <a:p>
            <a:endParaRPr kumimoji="1" lang="en-US" altLang="ja-JP" dirty="0"/>
          </a:p>
          <a:p>
            <a:endParaRPr kumimoji="1" lang="en-US" altLang="ja-JP" dirty="0"/>
          </a:p>
          <a:p>
            <a:r>
              <a:rPr kumimoji="1" lang="ja-JP" altLang="en-US" dirty="0"/>
              <a:t>パケット情報の</a:t>
            </a:r>
            <a:r>
              <a:rPr kumimoji="1" lang="en-US" altLang="ja-JP" dirty="0"/>
              <a:t>IP</a:t>
            </a:r>
            <a:r>
              <a:rPr kumimoji="1" lang="ja-JP" altLang="en-US" dirty="0"/>
              <a:t>アドレス、およびドメイン名をブラックリストおよびホワイトリストを参照して、どちらも異常の場合のみ異常と判定します。それ以外の場合は正常と判定します。</a:t>
            </a:r>
            <a:endParaRPr kumimoji="1" lang="en-US" altLang="ja-JP" dirty="0"/>
          </a:p>
          <a:p>
            <a:r>
              <a:rPr kumimoji="1" lang="en-US" altLang="ja-JP" dirty="0"/>
              <a:t>4:19</a:t>
            </a:r>
            <a:endParaRPr kumimoji="1" lang="ja-JP" altLang="en-US" dirty="0"/>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11</a:t>
            </a:fld>
            <a:endParaRPr kumimoji="1" lang="ja-JP" altLang="en-US"/>
          </a:p>
        </p:txBody>
      </p:sp>
    </p:spTree>
    <p:extLst>
      <p:ext uri="{BB962C8B-B14F-4D97-AF65-F5344CB8AC3E}">
        <p14:creationId xmlns:p14="http://schemas.microsoft.com/office/powerpoint/2010/main" val="3187013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最後にパケット可視化機能について説明します。</a:t>
            </a:r>
          </a:p>
          <a:p>
            <a:r>
              <a:rPr kumimoji="1" lang="ja-JP" altLang="en-US" dirty="0"/>
              <a:t>ここでは取得した異常パケット情報を読み込み、可視化処理を行います。</a:t>
            </a:r>
          </a:p>
          <a:p>
            <a:r>
              <a:rPr kumimoji="1" lang="ja-JP" altLang="en-US" dirty="0"/>
              <a:t>図</a:t>
            </a:r>
            <a:r>
              <a:rPr kumimoji="1" lang="en-US" altLang="ja-JP" dirty="0"/>
              <a:t>5</a:t>
            </a:r>
            <a:r>
              <a:rPr kumimoji="1" lang="ja-JP" altLang="en-US" dirty="0"/>
              <a:t>に可視化の一例を示します。</a:t>
            </a:r>
          </a:p>
          <a:p>
            <a:r>
              <a:rPr kumimoji="1" lang="ja-JP" altLang="en-US" dirty="0"/>
              <a:t>図</a:t>
            </a:r>
            <a:r>
              <a:rPr kumimoji="1" lang="en-US" altLang="ja-JP" dirty="0"/>
              <a:t>5</a:t>
            </a:r>
            <a:r>
              <a:rPr kumimoji="1" lang="ja-JP" altLang="en-US" dirty="0"/>
              <a:t>を見ると領域上に半透明の地球儀を配置しています。</a:t>
            </a:r>
          </a:p>
          <a:p>
            <a:r>
              <a:rPr kumimoji="1" lang="ja-JP" altLang="en-US" dirty="0"/>
              <a:t>図</a:t>
            </a:r>
            <a:r>
              <a:rPr kumimoji="1" lang="en-US" altLang="ja-JP" dirty="0"/>
              <a:t>6</a:t>
            </a:r>
            <a:r>
              <a:rPr kumimoji="1" lang="ja-JP" altLang="en-US" dirty="0"/>
              <a:t>は図</a:t>
            </a:r>
            <a:r>
              <a:rPr kumimoji="1" lang="en-US" altLang="ja-JP" dirty="0"/>
              <a:t>5</a:t>
            </a:r>
            <a:r>
              <a:rPr kumimoji="1" lang="ja-JP" altLang="en-US" dirty="0"/>
              <a:t>の四角形の領域を拡大した図です。</a:t>
            </a:r>
          </a:p>
          <a:p>
            <a:r>
              <a:rPr kumimoji="1" lang="ja-JP" altLang="en-US" dirty="0"/>
              <a:t>地球の中心に自身の</a:t>
            </a:r>
            <a:r>
              <a:rPr kumimoji="1" lang="en-US" altLang="ja-JP" dirty="0"/>
              <a:t>PC</a:t>
            </a:r>
            <a:r>
              <a:rPr kumimoji="1" lang="ja-JP" altLang="en-US" dirty="0"/>
              <a:t>に見立てたオブジェクトを配置しています。</a:t>
            </a:r>
          </a:p>
          <a:p>
            <a:r>
              <a:rPr kumimoji="1" lang="ja-JP" altLang="en-US" dirty="0"/>
              <a:t>パケットの</a:t>
            </a:r>
            <a:r>
              <a:rPr kumimoji="1" lang="en-US" altLang="ja-JP" dirty="0"/>
              <a:t>IP</a:t>
            </a:r>
            <a:r>
              <a:rPr kumimoji="1" lang="ja-JP" altLang="en-US" dirty="0"/>
              <a:t>アドレスから緯度・経度を割り出し、自身の</a:t>
            </a:r>
            <a:r>
              <a:rPr kumimoji="1" lang="en-US" altLang="ja-JP" dirty="0"/>
              <a:t>PC</a:t>
            </a:r>
            <a:r>
              <a:rPr kumimoji="1" lang="ja-JP" altLang="en-US" dirty="0"/>
              <a:t>と通信相手の場所を直線で結びます。そして異常パケットを検知すると赤色の球体オブジェクトを用いて可視化します。</a:t>
            </a:r>
          </a:p>
          <a:p>
            <a:r>
              <a:rPr kumimoji="1" lang="en-US" altLang="ja-JP" dirty="0"/>
              <a:t>(</a:t>
            </a:r>
            <a:r>
              <a:rPr kumimoji="1" lang="ja-JP" altLang="en-US" dirty="0"/>
              <a:t>既存のツールである</a:t>
            </a:r>
            <a:r>
              <a:rPr kumimoji="1" lang="en-US" altLang="ja-JP" dirty="0" err="1"/>
              <a:t>TCPEye</a:t>
            </a:r>
            <a:r>
              <a:rPr kumimoji="1" lang="ja-JP" altLang="en-US" dirty="0"/>
              <a:t>や</a:t>
            </a:r>
            <a:r>
              <a:rPr kumimoji="1" lang="en-US" altLang="ja-JP" dirty="0"/>
              <a:t>Wireshark</a:t>
            </a:r>
            <a:r>
              <a:rPr kumimoji="1" lang="ja-JP" altLang="en-US" dirty="0"/>
              <a:t>同様パケット情報を文字出力します。</a:t>
            </a:r>
            <a:r>
              <a:rPr kumimoji="1" lang="en-US" altLang="ja-JP" dirty="0"/>
              <a:t>)</a:t>
            </a:r>
          </a:p>
          <a:p>
            <a:endParaRPr kumimoji="1" lang="en-US" altLang="ja-JP" dirty="0"/>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12</a:t>
            </a:fld>
            <a:endParaRPr kumimoji="1" lang="ja-JP" altLang="en-US"/>
          </a:p>
        </p:txBody>
      </p:sp>
    </p:spTree>
    <p:extLst>
      <p:ext uri="{BB962C8B-B14F-4D97-AF65-F5344CB8AC3E}">
        <p14:creationId xmlns:p14="http://schemas.microsoft.com/office/powerpoint/2010/main" val="2260626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開発環境は表</a:t>
            </a:r>
            <a:r>
              <a:rPr kumimoji="1" lang="en-US" altLang="ja-JP"/>
              <a:t>2</a:t>
            </a:r>
            <a:r>
              <a:rPr kumimoji="1" lang="ja-JP" altLang="en-US"/>
              <a:t>のとおりです</a:t>
            </a:r>
            <a:endParaRPr kumimoji="1" lang="en-US" altLang="ja-JP"/>
          </a:p>
          <a:p>
            <a:r>
              <a:rPr kumimoji="1" lang="ja-JP" altLang="en-US"/>
              <a:t>仮想環境に</a:t>
            </a:r>
            <a:r>
              <a:rPr kumimoji="1" lang="en-US" altLang="ja-JP"/>
              <a:t>Hyper-V</a:t>
            </a:r>
            <a:r>
              <a:rPr kumimoji="1" lang="ja-JP" altLang="en-US"/>
              <a:t>を用いて、ゲスト</a:t>
            </a:r>
            <a:r>
              <a:rPr kumimoji="1" lang="en-US" altLang="ja-JP"/>
              <a:t>OS</a:t>
            </a:r>
            <a:r>
              <a:rPr kumimoji="1" lang="ja-JP" altLang="en-US"/>
              <a:t>として</a:t>
            </a:r>
            <a:r>
              <a:rPr kumimoji="1" lang="en-US" altLang="ja-JP"/>
              <a:t>ubuntu20.04LTS</a:t>
            </a:r>
            <a:r>
              <a:rPr kumimoji="1" lang="ja-JP" altLang="en-US"/>
              <a:t>を用いて開発を行いました</a:t>
            </a:r>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13</a:t>
            </a:fld>
            <a:endParaRPr kumimoji="1" lang="ja-JP" altLang="en-US"/>
          </a:p>
        </p:txBody>
      </p:sp>
    </p:spTree>
    <p:extLst>
      <p:ext uri="{BB962C8B-B14F-4D97-AF65-F5344CB8AC3E}">
        <p14:creationId xmlns:p14="http://schemas.microsoft.com/office/powerpoint/2010/main" val="2188146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実行結果は以下のようになります。図</a:t>
            </a:r>
            <a:r>
              <a:rPr kumimoji="1" lang="en-US" altLang="ja-JP" dirty="0"/>
              <a:t>7</a:t>
            </a:r>
            <a:r>
              <a:rPr kumimoji="1" lang="ja-JP" altLang="en-US" dirty="0"/>
              <a:t>のように地球儀上に異常パケットを可視化しています。図</a:t>
            </a:r>
            <a:r>
              <a:rPr kumimoji="1" lang="en-US" altLang="ja-JP" dirty="0"/>
              <a:t>8</a:t>
            </a:r>
            <a:r>
              <a:rPr kumimoji="1" lang="ja-JP" altLang="en-US" dirty="0"/>
              <a:t>はパケット情報ボタンを押した場合の画面です。取得日時や</a:t>
            </a:r>
            <a:r>
              <a:rPr kumimoji="1" lang="en-US" altLang="ja-JP" dirty="0" err="1"/>
              <a:t>ip</a:t>
            </a:r>
            <a:r>
              <a:rPr kumimoji="1" lang="ja-JP" altLang="en-US" dirty="0"/>
              <a:t>アドレス、国籍などの情報を文字としても分析することが可能です。</a:t>
            </a:r>
            <a:endParaRPr kumimoji="1" lang="en-US" altLang="ja-JP" dirty="0"/>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14</a:t>
            </a:fld>
            <a:endParaRPr kumimoji="1" lang="ja-JP" altLang="en-US"/>
          </a:p>
        </p:txBody>
      </p:sp>
    </p:spTree>
    <p:extLst>
      <p:ext uri="{BB962C8B-B14F-4D97-AF65-F5344CB8AC3E}">
        <p14:creationId xmlns:p14="http://schemas.microsoft.com/office/powerpoint/2010/main" val="755902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本システムのユーザビリティに関するテストとして、今回は愛媛大学工学部情報工学科ソフトウェアシステム研究室の学部生</a:t>
            </a:r>
            <a:r>
              <a:rPr kumimoji="1" lang="en-US" altLang="ja-JP"/>
              <a:t>4</a:t>
            </a:r>
            <a:r>
              <a:rPr kumimoji="1" lang="ja-JP" altLang="en-US"/>
              <a:t>名に自由記述でコメントをいただきました。</a:t>
            </a:r>
          </a:p>
          <a:p>
            <a:r>
              <a:rPr kumimoji="1" lang="ja-JP" altLang="en-US"/>
              <a:t>本システムの評価点として、地球のどこに通信しているかが見えて分かりやすいという良い評価をいただきました。</a:t>
            </a:r>
          </a:p>
          <a:p>
            <a:r>
              <a:rPr kumimoji="1" lang="ja-JP" altLang="en-US"/>
              <a:t>一方、改善点として文字情報や可視化情報の表示方法などがあげられました。</a:t>
            </a:r>
          </a:p>
          <a:p>
            <a:endParaRPr kumimoji="1" lang="ja-JP" altLang="en-US"/>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15</a:t>
            </a:fld>
            <a:endParaRPr kumimoji="1" lang="ja-JP" altLang="en-US"/>
          </a:p>
        </p:txBody>
      </p:sp>
    </p:spTree>
    <p:extLst>
      <p:ext uri="{BB962C8B-B14F-4D97-AF65-F5344CB8AC3E}">
        <p14:creationId xmlns:p14="http://schemas.microsoft.com/office/powerpoint/2010/main" val="3501886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最後にまとめです</a:t>
            </a:r>
            <a:endParaRPr kumimoji="1" lang="en-US" altLang="ja-JP" dirty="0"/>
          </a:p>
          <a:p>
            <a:r>
              <a:rPr kumimoji="1" lang="ja-JP" altLang="en-US" dirty="0"/>
              <a:t>本研究ではリアルタイムでパケットを取得し、ブラックリストおよびホワイトリストと照合して異常パケットかどうかを判定するシステムを開発しました。実行結果、およびユーザビリティテストなどから、通信状況や被害状況の直感的な把握を助けることができると言えます。</a:t>
            </a:r>
            <a:endParaRPr kumimoji="1" lang="en-US" altLang="ja-JP" dirty="0"/>
          </a:p>
          <a:p>
            <a:r>
              <a:rPr kumimoji="1" lang="ja-JP" altLang="en-US" dirty="0"/>
              <a:t>今後の課題としまして、ユーザビリティに関するテストで挙げた改善点である文字情報及び可視化情報の表示法や、ブラックリスト、ホワイトリスト以外の検知方式を利用しての検知制度改良などがあげられます。</a:t>
            </a:r>
            <a:endParaRPr kumimoji="1" lang="en-US" altLang="ja-JP" dirty="0"/>
          </a:p>
          <a:p>
            <a:r>
              <a:rPr kumimoji="1" lang="ja-JP" altLang="en-US" dirty="0"/>
              <a:t>以上で発表を終わります。ご成長ありがとうございました。</a:t>
            </a:r>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16</a:t>
            </a:fld>
            <a:endParaRPr kumimoji="1" lang="ja-JP" altLang="en-US"/>
          </a:p>
        </p:txBody>
      </p:sp>
    </p:spTree>
    <p:extLst>
      <p:ext uri="{BB962C8B-B14F-4D97-AF65-F5344CB8AC3E}">
        <p14:creationId xmlns:p14="http://schemas.microsoft.com/office/powerpoint/2010/main" val="34595785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最後にまとめです</a:t>
            </a:r>
            <a:endParaRPr kumimoji="1" lang="en-US" altLang="ja-JP" dirty="0"/>
          </a:p>
          <a:p>
            <a:r>
              <a:rPr kumimoji="1" lang="ja-JP" altLang="en-US" dirty="0"/>
              <a:t>本研究ではリアルタイムでパケットを取得し、ブラックリストおよびと照合して異常パケットかどうかを判定するシステムを開発しました。ユーザビリティテストなどから、通信状況や被害状況の直感的な把握を助けることができると言えます。</a:t>
            </a:r>
            <a:endParaRPr kumimoji="1" lang="en-US" altLang="ja-JP" dirty="0"/>
          </a:p>
          <a:p>
            <a:r>
              <a:rPr kumimoji="1" lang="ja-JP" altLang="en-US" dirty="0"/>
              <a:t>今後の課題としまして、ユーザビリティに関するテストで挙げた改善点である文字情報及び可視化情報の表示法や、ブラックリスト、ホワイトリスト以外の検知方式を利用しての検知制度改良などがあげられます。</a:t>
            </a:r>
            <a:endParaRPr kumimoji="1" lang="en-US" altLang="ja-JP" dirty="0"/>
          </a:p>
          <a:p>
            <a:r>
              <a:rPr kumimoji="1" lang="ja-JP" altLang="en-US" dirty="0"/>
              <a:t>以上で発表を終わります。ご成長ありがとうございました。</a:t>
            </a:r>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17</a:t>
            </a:fld>
            <a:endParaRPr kumimoji="1" lang="ja-JP" altLang="en-US"/>
          </a:p>
        </p:txBody>
      </p:sp>
    </p:spTree>
    <p:extLst>
      <p:ext uri="{BB962C8B-B14F-4D97-AF65-F5344CB8AC3E}">
        <p14:creationId xmlns:p14="http://schemas.microsoft.com/office/powerpoint/2010/main" val="3713324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提案システムの設計についてです。本システムの条件は、リアルタイムでパケットを取得する、異常通信をブラックリストおよびホワイトリストを用いて検知する、実行画面を見るだけで通信状況が分かることということです。</a:t>
            </a:r>
            <a:endParaRPr kumimoji="1" lang="en-US" altLang="ja-JP"/>
          </a:p>
          <a:p>
            <a:r>
              <a:rPr kumimoji="1" lang="ja-JP" altLang="en-US"/>
              <a:t>図は提案システムの処理の流れになります。まず、パケット情報取得機能でパケット情報を取得します。そして取得した情報を異常パケット判定機能でブラックリストおよびホワイトリストを参照して異常通信かどうかを判断します。異常通信だった場合に</a:t>
            </a:r>
            <a:r>
              <a:rPr kumimoji="1" lang="en-US" altLang="ja-JP"/>
              <a:t>JavaScript</a:t>
            </a:r>
            <a:r>
              <a:rPr kumimoji="1" lang="ja-JP" altLang="en-US"/>
              <a:t>の可視化プログラムに情報を送信します。そして異常パケット可視化機能で可視化情報として出力します。</a:t>
            </a:r>
            <a:endParaRPr kumimoji="1" lang="en-US" altLang="ja-JP"/>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18</a:t>
            </a:fld>
            <a:endParaRPr kumimoji="1" lang="ja-JP" altLang="en-US"/>
          </a:p>
        </p:txBody>
      </p:sp>
    </p:spTree>
    <p:extLst>
      <p:ext uri="{BB962C8B-B14F-4D97-AF65-F5344CB8AC3E}">
        <p14:creationId xmlns:p14="http://schemas.microsoft.com/office/powerpoint/2010/main" val="2796338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発表の概要は以下の通りです</a:t>
            </a:r>
            <a:endParaRPr kumimoji="1" lang="en-US" altLang="ja-JP"/>
          </a:p>
          <a:p>
            <a:r>
              <a:rPr kumimoji="1" lang="en-US" altLang="ja-JP"/>
              <a:t>49</a:t>
            </a:r>
            <a:r>
              <a:rPr kumimoji="1" lang="ja-JP" altLang="en-US"/>
              <a:t>秒</a:t>
            </a:r>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2</a:t>
            </a:fld>
            <a:endParaRPr kumimoji="1" lang="ja-JP" altLang="en-US"/>
          </a:p>
        </p:txBody>
      </p:sp>
    </p:spTree>
    <p:extLst>
      <p:ext uri="{BB962C8B-B14F-4D97-AF65-F5344CB8AC3E}">
        <p14:creationId xmlns:p14="http://schemas.microsoft.com/office/powerpoint/2010/main" val="2620050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研究背景です。背景としてコンピュータの普及、ネットワークの高度化によるインターネット利用者の増加に伴いマルウェアも増加しているということがあります。これにより個人がマルウェアの被害にあう恐れも増加してきており、組織での対策だけでなく個人での対策も重要になってきていると考えられます。</a:t>
            </a:r>
            <a:endParaRPr kumimoji="1" lang="en-US" altLang="ja-JP" dirty="0"/>
          </a:p>
          <a:p>
            <a:r>
              <a:rPr kumimoji="1" lang="en-US" altLang="ja-JP" dirty="0"/>
              <a:t>35</a:t>
            </a:r>
            <a:r>
              <a:rPr kumimoji="1" lang="ja-JP" altLang="en-US" dirty="0"/>
              <a:t>秒</a:t>
            </a:r>
            <a:endParaRPr kumimoji="1" lang="en-US" altLang="ja-JP" dirty="0"/>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3</a:t>
            </a:fld>
            <a:endParaRPr kumimoji="1" lang="ja-JP" altLang="en-US"/>
          </a:p>
        </p:txBody>
      </p:sp>
    </p:spTree>
    <p:extLst>
      <p:ext uri="{BB962C8B-B14F-4D97-AF65-F5344CB8AC3E}">
        <p14:creationId xmlns:p14="http://schemas.microsoft.com/office/powerpoint/2010/main" val="2458803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こで、本研究の目的として個人が取り組むことができるマルウェア対策を講じるいうことを上げます。この目的を達成するために、リアルタイムでパケットを取得し異常通信を検知するシステムの開発を行います。</a:t>
            </a:r>
            <a:endParaRPr kumimoji="1" lang="en-US" altLang="ja-JP"/>
          </a:p>
          <a:p>
            <a:r>
              <a:rPr kumimoji="1" lang="en-US" altLang="ja-JP"/>
              <a:t>49</a:t>
            </a:r>
            <a:r>
              <a:rPr kumimoji="1" lang="ja-JP" altLang="en-US"/>
              <a:t>秒</a:t>
            </a:r>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4</a:t>
            </a:fld>
            <a:endParaRPr kumimoji="1" lang="ja-JP" altLang="en-US"/>
          </a:p>
        </p:txBody>
      </p:sp>
    </p:spTree>
    <p:extLst>
      <p:ext uri="{BB962C8B-B14F-4D97-AF65-F5344CB8AC3E}">
        <p14:creationId xmlns:p14="http://schemas.microsoft.com/office/powerpoint/2010/main" val="3979999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次にパケットの送受信状況を分析するシステムの従来手法です。まず、個人</a:t>
            </a:r>
            <a:r>
              <a:rPr kumimoji="1" lang="en-US" altLang="ja-JP" dirty="0"/>
              <a:t>PC</a:t>
            </a:r>
            <a:r>
              <a:rPr kumimoji="1" lang="ja-JP" altLang="en-US" dirty="0"/>
              <a:t>向けのシステムでは</a:t>
            </a:r>
            <a:r>
              <a:rPr kumimoji="1" lang="en-US" altLang="ja-JP" dirty="0" err="1"/>
              <a:t>wireshark</a:t>
            </a:r>
            <a:r>
              <a:rPr kumimoji="1" lang="ja-JP" altLang="en-US" dirty="0"/>
              <a:t>や</a:t>
            </a:r>
            <a:r>
              <a:rPr kumimoji="1" lang="en-US" altLang="ja-JP" dirty="0" err="1"/>
              <a:t>TCPdump</a:t>
            </a:r>
            <a:r>
              <a:rPr kumimoji="1" lang="ja-JP" altLang="en-US" dirty="0"/>
              <a:t>などがあります。右の画像は</a:t>
            </a:r>
            <a:r>
              <a:rPr kumimoji="1" lang="en-US" altLang="ja-JP" dirty="0" err="1"/>
              <a:t>wireshark</a:t>
            </a:r>
            <a:r>
              <a:rPr kumimoji="1" lang="ja-JP" altLang="en-US" dirty="0"/>
              <a:t>の実行画面です。文字で分析結果を表しているので見るだけでどこが異常通信なのかを見分けにくいことや、専門用語が多く、情報工学初学者などにとってはどのパケットが異常なのか判断しにくいという課題があります</a:t>
            </a:r>
            <a:endParaRPr kumimoji="1" lang="en-US" altLang="ja-JP" dirty="0"/>
          </a:p>
          <a:p>
            <a:r>
              <a:rPr kumimoji="1" lang="en-US" altLang="ja-JP" dirty="0"/>
              <a:t>1</a:t>
            </a:r>
            <a:r>
              <a:rPr kumimoji="1" lang="ja-JP" altLang="en-US" dirty="0"/>
              <a:t>分</a:t>
            </a:r>
            <a:r>
              <a:rPr kumimoji="1" lang="en-US" altLang="ja-JP" dirty="0"/>
              <a:t>28</a:t>
            </a:r>
            <a:r>
              <a:rPr kumimoji="1" lang="ja-JP" altLang="en-US" dirty="0"/>
              <a:t>秒</a:t>
            </a:r>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5</a:t>
            </a:fld>
            <a:endParaRPr kumimoji="1" lang="ja-JP" altLang="en-US"/>
          </a:p>
        </p:txBody>
      </p:sp>
    </p:spTree>
    <p:extLst>
      <p:ext uri="{BB962C8B-B14F-4D97-AF65-F5344CB8AC3E}">
        <p14:creationId xmlns:p14="http://schemas.microsoft.com/office/powerpoint/2010/main" val="2422029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大規模システム向けの従来手法では、</a:t>
            </a:r>
            <a:r>
              <a:rPr kumimoji="1" lang="en-US" altLang="ja-JP" dirty="0"/>
              <a:t>NICTER</a:t>
            </a:r>
            <a:r>
              <a:rPr kumimoji="1" lang="ja-JP" altLang="en-US" dirty="0"/>
              <a:t>や</a:t>
            </a:r>
            <a:r>
              <a:rPr kumimoji="1" lang="en-US" altLang="ja-JP" dirty="0"/>
              <a:t>Atlas</a:t>
            </a:r>
            <a:r>
              <a:rPr kumimoji="1" lang="ja-JP" altLang="en-US" dirty="0"/>
              <a:t>といったものがあります。図</a:t>
            </a:r>
            <a:r>
              <a:rPr kumimoji="1" lang="en-US" altLang="ja-JP" dirty="0"/>
              <a:t>3</a:t>
            </a:r>
            <a:r>
              <a:rPr kumimoji="1" lang="ja-JP" altLang="en-US" dirty="0"/>
              <a:t>は</a:t>
            </a:r>
            <a:r>
              <a:rPr kumimoji="1" lang="en-US" altLang="ja-JP" dirty="0"/>
              <a:t>Atlas</a:t>
            </a:r>
            <a:r>
              <a:rPr kumimoji="1" lang="ja-JP" altLang="en-US" dirty="0"/>
              <a:t>の実行画面です。通信状況が可視化されていて見やすく、可視化が通信状況の直感的な理解に有効であると分かります。しかしこれらのシステムはダークネットと呼ばれる未使用の</a:t>
            </a:r>
            <a:r>
              <a:rPr kumimoji="1" lang="en-US" altLang="ja-JP" dirty="0"/>
              <a:t>IP</a:t>
            </a:r>
            <a:r>
              <a:rPr kumimoji="1" lang="ja-JP" altLang="en-US" dirty="0"/>
              <a:t>アドレスを観測するシステムであり、個人が運用するには向いていないという課題があります。</a:t>
            </a:r>
            <a:endParaRPr kumimoji="1" lang="en-US" altLang="ja-JP" dirty="0"/>
          </a:p>
          <a:p>
            <a:r>
              <a:rPr kumimoji="1" lang="en-US" altLang="ja-JP" dirty="0"/>
              <a:t>1</a:t>
            </a:r>
            <a:r>
              <a:rPr kumimoji="1" lang="ja-JP" altLang="en-US" dirty="0"/>
              <a:t>分</a:t>
            </a:r>
            <a:r>
              <a:rPr kumimoji="1" lang="en-US" altLang="ja-JP" dirty="0"/>
              <a:t>54</a:t>
            </a:r>
            <a:endParaRPr kumimoji="1" lang="ja-JP" altLang="en-US" dirty="0"/>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6</a:t>
            </a:fld>
            <a:endParaRPr kumimoji="1" lang="ja-JP" altLang="en-US"/>
          </a:p>
        </p:txBody>
      </p:sp>
    </p:spTree>
    <p:extLst>
      <p:ext uri="{BB962C8B-B14F-4D97-AF65-F5344CB8AC3E}">
        <p14:creationId xmlns:p14="http://schemas.microsoft.com/office/powerpoint/2010/main" val="1204287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先行研究で開発されたシステムについてです。先行研究で開発されているシステムではホワイトリストを用いて異常通信を検知し、パケットを地球儀上に可視化します。このシステムでは異常検知にホワイトリストを用いているため正常な通信を異常な通信とみなしてしまう誤検知であるフォールスポジティブのリスクがあることが問題点としてあります。</a:t>
            </a:r>
            <a:endParaRPr kumimoji="1" lang="en-US" altLang="ja-JP" dirty="0"/>
          </a:p>
          <a:p>
            <a:r>
              <a:rPr kumimoji="1" lang="en-US" altLang="ja-JP" dirty="0"/>
              <a:t>2</a:t>
            </a:r>
            <a:r>
              <a:rPr kumimoji="1" lang="ja-JP" altLang="en-US" dirty="0"/>
              <a:t>分</a:t>
            </a:r>
            <a:r>
              <a:rPr kumimoji="1" lang="en-US" altLang="ja-JP" dirty="0"/>
              <a:t>16</a:t>
            </a:r>
            <a:endParaRPr kumimoji="1" lang="ja-JP" altLang="en-US" dirty="0"/>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7</a:t>
            </a:fld>
            <a:endParaRPr kumimoji="1" lang="ja-JP" altLang="en-US"/>
          </a:p>
        </p:txBody>
      </p:sp>
    </p:spTree>
    <p:extLst>
      <p:ext uri="{BB962C8B-B14F-4D97-AF65-F5344CB8AC3E}">
        <p14:creationId xmlns:p14="http://schemas.microsoft.com/office/powerpoint/2010/main" val="947048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先ほどの従来手法の課題に対して、本研究では個人向けのブラックリストを用いたパケット可視化システムの開発を提案します。本システムの開発により誰でも直感的に通信状況を理解できることを目標とします。本システムでは</a:t>
            </a:r>
            <a:r>
              <a:rPr kumimoji="1" lang="en-US" altLang="ja-JP" dirty="0"/>
              <a:t>LIBPCAP</a:t>
            </a:r>
            <a:r>
              <a:rPr kumimoji="1" lang="ja-JP" altLang="en-US" dirty="0"/>
              <a:t>を用いてパケットを取得し、異常通信をブラックリストおよびホワイトリストを用いて判断します。そして異常通信のみを地球儀上に可視化します。</a:t>
            </a:r>
            <a:endParaRPr kumimoji="1" lang="en-US" altLang="ja-JP" dirty="0"/>
          </a:p>
          <a:p>
            <a:endParaRPr kumimoji="1" lang="en-US" altLang="ja-JP" dirty="0"/>
          </a:p>
          <a:p>
            <a:r>
              <a:rPr kumimoji="1" lang="ja-JP" altLang="en-US" dirty="0"/>
              <a:t>図</a:t>
            </a:r>
            <a:r>
              <a:rPr kumimoji="1" lang="en-US" altLang="ja-JP" dirty="0"/>
              <a:t>5</a:t>
            </a:r>
            <a:r>
              <a:rPr kumimoji="1" lang="ja-JP" altLang="en-US" dirty="0"/>
              <a:t>は提案システムの処理の流れになります。まず、パケット情報取得機能でパケット情報を取得します。そして取得した情報を異常パケット判定機能でブラックリストおよびホワイトリストを参照して異常通信かどうかを判断します。異常通信だった場合に</a:t>
            </a:r>
            <a:r>
              <a:rPr kumimoji="1" lang="en-US" altLang="ja-JP" dirty="0"/>
              <a:t>JavaScript</a:t>
            </a:r>
            <a:r>
              <a:rPr kumimoji="1" lang="ja-JP" altLang="en-US" dirty="0"/>
              <a:t>の可視化プログラムに情報を送信します。そして異常パケット可視化機能で可視化情報として出力します。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3:18</a:t>
            </a:r>
          </a:p>
          <a:p>
            <a:endParaRPr kumimoji="1" lang="ja-JP" altLang="en-US" dirty="0"/>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8</a:t>
            </a:fld>
            <a:endParaRPr kumimoji="1" lang="ja-JP" altLang="en-US"/>
          </a:p>
        </p:txBody>
      </p:sp>
    </p:spTree>
    <p:extLst>
      <p:ext uri="{BB962C8B-B14F-4D97-AF65-F5344CB8AC3E}">
        <p14:creationId xmlns:p14="http://schemas.microsoft.com/office/powerpoint/2010/main" val="1628915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先行研究との違いとしては、異常パケット検知機能とパケット可視化機能にあります。異常パケット検知機能は先行研究ではホワイトリストのみを利用して異常パケットを検知していますが、提案システムではブラックリストとホワイトリストを併用して異常パケットを検知しています。これによりフォールスポジティブのリスクを抑えることがで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パケット可視化機能では先行研究はすべてのパケットを可視化していますが、提案システム異常パケットのみを可視化しています。これにより、パケットを多く取得した場合の描画処理の動作を改善で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3:18</a:t>
            </a:r>
          </a:p>
          <a:p>
            <a:endParaRPr kumimoji="1" lang="ja-JP" altLang="en-US" dirty="0"/>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9</a:t>
            </a:fld>
            <a:endParaRPr kumimoji="1" lang="ja-JP" altLang="en-US"/>
          </a:p>
        </p:txBody>
      </p:sp>
    </p:spTree>
    <p:extLst>
      <p:ext uri="{BB962C8B-B14F-4D97-AF65-F5344CB8AC3E}">
        <p14:creationId xmlns:p14="http://schemas.microsoft.com/office/powerpoint/2010/main" val="8112805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ja-JP" altLang="en-US"/>
              <a:t>マスター タイトルの書式設定</a:t>
            </a:r>
            <a:endParaRPr lang="en-US"/>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F2EA4457-176A-43CB-A978-B4D5F27E8301}" type="datetime1">
              <a:rPr kumimoji="1" lang="ja-JP" altLang="en-US" smtClean="0"/>
              <a:t>2022/2/17</a:t>
            </a:fld>
            <a:endParaRPr kumimoji="1" lang="ja-JP" alt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kumimoji="1" lang="ja-JP" alt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67410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EA6A677-2269-46B3-A3C2-2C692841C657}" type="datetime1">
              <a:rPr kumimoji="1" lang="ja-JP" altLang="en-US" smtClean="0"/>
              <a:t>2022/2/17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186362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ja-JP" altLang="en-US"/>
              <a:t>マスター タイトルの書式設定</a:t>
            </a:r>
            <a:endParaRPr lang="en-US"/>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E55F3CE-5EB4-451E-BB6D-7EF37CADABDA}" type="datetime1">
              <a:rPr kumimoji="1" lang="ja-JP" altLang="en-US" smtClean="0"/>
              <a:t>2022/2/17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335156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ja-JP" altLang="en-US"/>
              <a:t>マスター タイトルの書式設定</a:t>
            </a:r>
            <a:endParaRPr lang="en-US"/>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01EEEFA-0510-4ACB-B9A7-B2A786B21C87}" type="datetime1">
              <a:rPr kumimoji="1" lang="ja-JP" altLang="en-US" smtClean="0"/>
              <a:t>2022/2/17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69224918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ja-JP" altLang="en-US"/>
              <a:t>マスター タイトルの書式設定</a:t>
            </a:r>
            <a:endParaRPr lang="en-US"/>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DE71E5C-3C68-422A-94D9-5E91DE53AEC6}" type="datetime1">
              <a:rPr kumimoji="1" lang="ja-JP" altLang="en-US" smtClean="0"/>
              <a:t>2022/2/17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743181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ja-JP" altLang="en-US"/>
              <a:t>マスター タイトルの書式設定</a:t>
            </a:r>
            <a:endParaRPr lang="en-US"/>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527EBFF-BA28-4496-A52F-DD723CAD442C}" type="datetime1">
              <a:rPr kumimoji="1" lang="ja-JP" altLang="en-US" smtClean="0"/>
              <a:t>2022/2/17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0706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ja-JP" altLang="en-US"/>
              <a:t>マスター タイトルの書式設定</a:t>
            </a:r>
            <a:endParaRPr lang="en-US"/>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DC9AC28-1F44-41BB-8508-B4D2A5A59E42}" type="datetime1">
              <a:rPr kumimoji="1" lang="ja-JP" altLang="en-US" smtClean="0"/>
              <a:t>2022/2/17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4311918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nchor="t" anchorCtr="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FDBB0759-0272-4546-A3B1-6CD240274146}" type="datetime1">
              <a:rPr kumimoji="1" lang="ja-JP" altLang="en-US" smtClean="0"/>
              <a:t>2022/2/17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911529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BDA8D19B-2D82-4D28-9CD7-0A69FFB6C5D8}" type="datetime1">
              <a:rPr kumimoji="1" lang="ja-JP" altLang="en-US" smtClean="0"/>
              <a:t>2022/2/17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7412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E2FA5DFC-466B-4FD5-ABAB-349F3E91E18C}" type="datetime1">
              <a:rPr kumimoji="1" lang="ja-JP" altLang="en-US" smtClean="0"/>
              <a:t>2022/2/17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854369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ja-JP" altLang="en-US"/>
              <a:t>マスター タイトルの書式設定</a:t>
            </a:r>
            <a:endParaRPr lang="en-US"/>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8AF63CD-6EAE-4305-897E-19A6D0F2AB44}" type="datetime1">
              <a:rPr kumimoji="1" lang="ja-JP" altLang="en-US" smtClean="0"/>
              <a:t>2022/2/17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94272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1154954" y="2603500"/>
            <a:ext cx="4825158" cy="3416301"/>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6208712" y="2603500"/>
            <a:ext cx="4825159" cy="341630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2B482E21-3F5B-431F-9C12-FC2A2221B87D}" type="datetime1">
              <a:rPr kumimoji="1" lang="ja-JP" altLang="en-US" smtClean="0"/>
              <a:t>2022/2/17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165490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93C6F242-91D4-4AF9-A21F-3E1934A5C48E}" type="datetime1">
              <a:rPr kumimoji="1" lang="ja-JP" altLang="en-US" smtClean="0"/>
              <a:t>2022/2/17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35418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BDC3F9F9-648C-4DA1-81D0-BB46D12DA15A}" type="datetime1">
              <a:rPr kumimoji="1" lang="ja-JP" altLang="en-US" smtClean="0"/>
              <a:t>2022/2/17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71682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2C970A-268A-401B-A8CE-85BB3BA53FE0}" type="datetime1">
              <a:rPr kumimoji="1" lang="ja-JP" altLang="en-US" smtClean="0"/>
              <a:t>2022/2/17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205164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ja-JP" altLang="en-US"/>
              <a:t>マスター タイトルの書式設定</a:t>
            </a:r>
            <a:endParaRPr lang="en-US"/>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8875FE5-BE0B-45DE-A8DA-141E6E30728D}" type="datetime1">
              <a:rPr kumimoji="1" lang="ja-JP" altLang="en-US" smtClean="0"/>
              <a:t>2022/2/17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236551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BC04810-B134-4D40-9804-36D252FF96E9}" type="datetime1">
              <a:rPr kumimoji="1" lang="ja-JP" altLang="en-US" smtClean="0"/>
              <a:t>2022/2/17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200993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ja-JP" altLang="en-US"/>
              <a:t>マスター タイトルの書式設定</a:t>
            </a:r>
            <a:endParaRPr lang="en-US"/>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801EEEFA-0510-4ACB-B9A7-B2A786B21C87}" type="datetime1">
              <a:rPr kumimoji="1" lang="ja-JP" altLang="en-US" smtClean="0"/>
              <a:t>2022/2/17</a:t>
            </a:fld>
            <a:endParaRPr kumimoji="1" lang="ja-JP" alt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kumimoji="1" lang="ja-JP" alt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635293003"/>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Lst>
  <p:hf hdr="0" ftr="0" dt="0"/>
  <p:txStyles>
    <p:titleStyle>
      <a:lvl1pPr algn="l" defTabSz="457200" rtl="0" eaLnBrk="1" latinLnBrk="0" hangingPunct="1">
        <a:spcBef>
          <a:spcPct val="0"/>
        </a:spcBef>
        <a:buNone/>
        <a:defRPr kumimoji="1" sz="3600" b="0" i="0" kern="1200">
          <a:solidFill>
            <a:schemeClr val="bg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54954" y="1511905"/>
            <a:ext cx="9196053" cy="2677648"/>
          </a:xfrm>
        </p:spPr>
        <p:txBody>
          <a:bodyPr/>
          <a:lstStyle/>
          <a:p>
            <a:r>
              <a:rPr lang="ja-JP" altLang="en-US" sz="4800">
                <a:ea typeface="ＭＳ Ｐゴシック"/>
                <a:cs typeface="Calibri Light"/>
              </a:rPr>
              <a:t>ブラックリストを用いた</a:t>
            </a:r>
            <a:br>
              <a:rPr lang="en-US" altLang="ja-JP" sz="4800">
                <a:ea typeface="ＭＳ Ｐゴシック"/>
                <a:cs typeface="Calibri Light"/>
              </a:rPr>
            </a:br>
            <a:r>
              <a:rPr lang="ja-JP" altLang="en-US" sz="4800">
                <a:ea typeface="ＭＳ Ｐゴシック"/>
                <a:cs typeface="Calibri Light"/>
              </a:rPr>
              <a:t>パケット可視化システムの開発</a:t>
            </a:r>
          </a:p>
        </p:txBody>
      </p:sp>
      <p:sp>
        <p:nvSpPr>
          <p:cNvPr id="3" name="サブタイトル 2"/>
          <p:cNvSpPr>
            <a:spLocks noGrp="1"/>
          </p:cNvSpPr>
          <p:nvPr>
            <p:ph type="subTitle" idx="1"/>
          </p:nvPr>
        </p:nvSpPr>
        <p:spPr>
          <a:xfrm>
            <a:off x="1154954" y="4352837"/>
            <a:ext cx="8825658" cy="1514563"/>
          </a:xfrm>
        </p:spPr>
        <p:txBody>
          <a:bodyPr vert="horz" lIns="91440" tIns="45720" rIns="91440" bIns="45720" rtlCol="0" anchor="t">
            <a:normAutofit lnSpcReduction="10000"/>
          </a:bodyPr>
          <a:lstStyle/>
          <a:p>
            <a:r>
              <a:rPr lang="ja-JP" altLang="en-US">
                <a:ea typeface="ＭＳ Ｐゴシック"/>
                <a:cs typeface="Calibri"/>
              </a:rPr>
              <a:t>愛媛大学工学部情報工学科</a:t>
            </a:r>
            <a:endParaRPr lang="en-US" altLang="ja-JP">
              <a:ea typeface="ＭＳ Ｐゴシック"/>
              <a:cs typeface="Calibri"/>
            </a:endParaRPr>
          </a:p>
          <a:p>
            <a:r>
              <a:rPr lang="ja-JP" altLang="en-US">
                <a:ea typeface="ＭＳ Ｐゴシック"/>
                <a:cs typeface="Calibri"/>
              </a:rPr>
              <a:t>計算機</a:t>
            </a:r>
            <a:r>
              <a:rPr lang="en-US" altLang="ja-JP">
                <a:ea typeface="ＭＳ Ｐゴシック"/>
                <a:cs typeface="Calibri"/>
              </a:rPr>
              <a:t>/</a:t>
            </a:r>
            <a:r>
              <a:rPr lang="ja-JP" altLang="en-US">
                <a:ea typeface="ＭＳ Ｐゴシック"/>
                <a:cs typeface="Calibri"/>
              </a:rPr>
              <a:t>ソフトウェアシステム分野</a:t>
            </a:r>
            <a:endParaRPr lang="en-US" altLang="ja-JP">
              <a:ea typeface="ＭＳ Ｐゴシック"/>
              <a:cs typeface="Calibri"/>
            </a:endParaRPr>
          </a:p>
          <a:p>
            <a:r>
              <a:rPr lang="en-US" altLang="ja-JP">
                <a:latin typeface="ＭＳ Ｐゴシック" panose="020B0600070205080204" pitchFamily="50" charset="-128"/>
                <a:ea typeface="ＭＳ Ｐゴシック" panose="020B0600070205080204" pitchFamily="50" charset="-128"/>
                <a:cs typeface="Calibri"/>
              </a:rPr>
              <a:t>8535076k</a:t>
            </a:r>
            <a:r>
              <a:rPr lang="ja-JP" altLang="en-US">
                <a:latin typeface="ＭＳ Ｐゴシック" panose="020B0600070205080204" pitchFamily="50" charset="-128"/>
                <a:ea typeface="ＭＳ Ｐゴシック" panose="020B0600070205080204" pitchFamily="50" charset="-128"/>
                <a:cs typeface="Calibri"/>
              </a:rPr>
              <a:t> 安原廉</a:t>
            </a:r>
            <a:endParaRPr lang="en-US" altLang="ja-JP">
              <a:latin typeface="ＭＳ Ｐゴシック" panose="020B0600070205080204" pitchFamily="50" charset="-128"/>
              <a:ea typeface="ＭＳ Ｐゴシック" panose="020B0600070205080204" pitchFamily="50" charset="-128"/>
              <a:cs typeface="Calibri"/>
            </a:endParaRPr>
          </a:p>
          <a:p>
            <a:r>
              <a:rPr lang="ja-JP" altLang="en-US">
                <a:latin typeface="ＭＳ Ｐゴシック" panose="020B0600070205080204" pitchFamily="50" charset="-128"/>
                <a:ea typeface="ＭＳ Ｐゴシック" panose="020B0600070205080204" pitchFamily="50" charset="-128"/>
              </a:rPr>
              <a:t>令和</a:t>
            </a:r>
            <a:r>
              <a:rPr lang="en-US" altLang="ja-JP">
                <a:latin typeface="ＭＳ Ｐゴシック" panose="020B0600070205080204" pitchFamily="50" charset="-128"/>
                <a:ea typeface="ＭＳ Ｐゴシック" panose="020B0600070205080204" pitchFamily="50" charset="-128"/>
              </a:rPr>
              <a:t>4</a:t>
            </a:r>
            <a:r>
              <a:rPr lang="ja-JP" altLang="en-US">
                <a:latin typeface="ＭＳ Ｐゴシック" panose="020B0600070205080204" pitchFamily="50" charset="-128"/>
                <a:ea typeface="ＭＳ Ｐゴシック" panose="020B0600070205080204" pitchFamily="50" charset="-128"/>
              </a:rPr>
              <a:t>年</a:t>
            </a:r>
            <a:r>
              <a:rPr kumimoji="1" lang="en-US" altLang="ja-JP">
                <a:latin typeface="ＭＳ Ｐゴシック" panose="020B0600070205080204" pitchFamily="50" charset="-128"/>
                <a:ea typeface="ＭＳ Ｐゴシック" panose="020B0600070205080204" pitchFamily="50" charset="-128"/>
              </a:rPr>
              <a:t>2</a:t>
            </a:r>
            <a:r>
              <a:rPr kumimoji="1" lang="ja-JP" altLang="en-US">
                <a:latin typeface="ＭＳ Ｐゴシック" panose="020B0600070205080204" pitchFamily="50" charset="-128"/>
                <a:ea typeface="ＭＳ Ｐゴシック" panose="020B0600070205080204" pitchFamily="50" charset="-128"/>
              </a:rPr>
              <a:t>月</a:t>
            </a:r>
            <a:r>
              <a:rPr kumimoji="1" lang="en-US" altLang="ja-JP">
                <a:latin typeface="ＭＳ Ｐゴシック" panose="020B0600070205080204" pitchFamily="50" charset="-128"/>
                <a:ea typeface="ＭＳ Ｐゴシック" panose="020B0600070205080204" pitchFamily="50" charset="-128"/>
              </a:rPr>
              <a:t>18</a:t>
            </a:r>
            <a:r>
              <a:rPr kumimoji="1" lang="ja-JP" altLang="en-US">
                <a:latin typeface="ＭＳ Ｐゴシック" panose="020B0600070205080204" pitchFamily="50" charset="-128"/>
                <a:ea typeface="ＭＳ Ｐゴシック" panose="020B0600070205080204" pitchFamily="50" charset="-128"/>
              </a:rPr>
              <a:t>日</a:t>
            </a:r>
            <a:r>
              <a:rPr kumimoji="1" lang="en-US" altLang="ja-JP">
                <a:latin typeface="ＭＳ Ｐゴシック" panose="020B0600070205080204" pitchFamily="50" charset="-128"/>
                <a:ea typeface="ＭＳ Ｐゴシック" panose="020B0600070205080204" pitchFamily="50" charset="-128"/>
              </a:rPr>
              <a:t> </a:t>
            </a:r>
            <a:r>
              <a:rPr kumimoji="1" lang="ja-JP" altLang="en-US">
                <a:latin typeface="ＭＳ Ｐゴシック" panose="020B0600070205080204" pitchFamily="50" charset="-128"/>
                <a:ea typeface="ＭＳ Ｐゴシック" panose="020B0600070205080204" pitchFamily="50" charset="-128"/>
              </a:rPr>
              <a:t>卒業論文発表</a:t>
            </a:r>
          </a:p>
        </p:txBody>
      </p:sp>
      <p:sp>
        <p:nvSpPr>
          <p:cNvPr id="4" name="スライド番号プレースホルダー 3">
            <a:extLst>
              <a:ext uri="{FF2B5EF4-FFF2-40B4-BE49-F238E27FC236}">
                <a16:creationId xmlns:a16="http://schemas.microsoft.com/office/drawing/2014/main" id="{082D12F8-B7BD-4A6A-BCD5-15115DD8CC3A}"/>
              </a:ext>
            </a:extLst>
          </p:cNvPr>
          <p:cNvSpPr>
            <a:spLocks noGrp="1"/>
          </p:cNvSpPr>
          <p:nvPr>
            <p:ph type="sldNum" sz="quarter" idx="12"/>
          </p:nvPr>
        </p:nvSpPr>
        <p:spPr/>
        <p:txBody>
          <a:bodyPr/>
          <a:lstStyle/>
          <a:p>
            <a:fld id="{A99D720A-4AD5-4DCF-885F-DE5297996123}" type="slidenum">
              <a:rPr kumimoji="1" lang="ja-JP" altLang="en-US" smtClean="0"/>
              <a:t>1</a:t>
            </a:fld>
            <a:endParaRPr kumimoji="1" lang="ja-JP" altLang="en-US"/>
          </a:p>
        </p:txBody>
      </p:sp>
    </p:spTree>
    <p:extLst>
      <p:ext uri="{BB962C8B-B14F-4D97-AF65-F5344CB8AC3E}">
        <p14:creationId xmlns:p14="http://schemas.microsoft.com/office/powerpoint/2010/main" val="212838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9546A0-82DF-4F66-B46F-2FE2FA55A850}"/>
              </a:ext>
            </a:extLst>
          </p:cNvPr>
          <p:cNvSpPr>
            <a:spLocks noGrp="1"/>
          </p:cNvSpPr>
          <p:nvPr>
            <p:ph type="title"/>
          </p:nvPr>
        </p:nvSpPr>
        <p:spPr/>
        <p:txBody>
          <a:bodyPr/>
          <a:lstStyle/>
          <a:p>
            <a:r>
              <a:rPr lang="ja-JP" altLang="en-US">
                <a:ea typeface="ＭＳ Ｐゴシック"/>
                <a:cs typeface="Calibri Light"/>
              </a:rPr>
              <a:t>パケット情報取得</a:t>
            </a:r>
          </a:p>
        </p:txBody>
      </p:sp>
      <p:sp>
        <p:nvSpPr>
          <p:cNvPr id="3" name="コンテンツ プレースホルダー 2">
            <a:extLst>
              <a:ext uri="{FF2B5EF4-FFF2-40B4-BE49-F238E27FC236}">
                <a16:creationId xmlns:a16="http://schemas.microsoft.com/office/drawing/2014/main" id="{535DF744-E797-4425-B106-E5BBCF1751FA}"/>
              </a:ext>
            </a:extLst>
          </p:cNvPr>
          <p:cNvSpPr>
            <a:spLocks noGrp="1"/>
          </p:cNvSpPr>
          <p:nvPr>
            <p:ph idx="1"/>
          </p:nvPr>
        </p:nvSpPr>
        <p:spPr>
          <a:xfrm>
            <a:off x="732643" y="2211842"/>
            <a:ext cx="8761412" cy="3416300"/>
          </a:xfrm>
        </p:spPr>
        <p:txBody>
          <a:bodyPr vert="horz" lIns="91440" tIns="45720" rIns="91440" bIns="45720" rtlCol="0" anchor="t">
            <a:normAutofit/>
          </a:bodyPr>
          <a:lstStyle/>
          <a:p>
            <a:pPr marL="0" indent="0">
              <a:buNone/>
            </a:pPr>
            <a:endParaRPr lang="en-US" altLang="ja-JP" sz="1600">
              <a:ea typeface="ＭＳ Ｐゴシック"/>
              <a:cs typeface="Calibri"/>
            </a:endParaRPr>
          </a:p>
          <a:p>
            <a:r>
              <a:rPr lang="ja-JP" altLang="en-US" sz="2000">
                <a:latin typeface="ＭＳ Ｐゴシック" panose="020B0600070205080204" pitchFamily="50" charset="-128"/>
                <a:ea typeface="ＭＳ Ｐゴシック" panose="020B0600070205080204" pitchFamily="50" charset="-128"/>
              </a:rPr>
              <a:t>リアルタイムに送受信されるパケットから以下のパケット情報を取得</a:t>
            </a:r>
            <a:endParaRPr lang="en-US" altLang="ja-JP" sz="2000">
              <a:latin typeface="ＭＳ Ｐゴシック" panose="020B0600070205080204" pitchFamily="50" charset="-128"/>
              <a:ea typeface="ＭＳ Ｐゴシック" panose="020B0600070205080204" pitchFamily="50" charset="-128"/>
            </a:endParaRPr>
          </a:p>
          <a:p>
            <a:pPr lvl="1"/>
            <a:r>
              <a:rPr lang="ja-JP" altLang="en-US" sz="1800">
                <a:latin typeface="ＭＳ Ｐゴシック" panose="020B0600070205080204" pitchFamily="50" charset="-128"/>
                <a:ea typeface="ＭＳ Ｐゴシック" panose="020B0600070205080204" pitchFamily="50" charset="-128"/>
              </a:rPr>
              <a:t>取得日時</a:t>
            </a:r>
            <a:endParaRPr lang="en-US" altLang="ja-JP" sz="1800">
              <a:latin typeface="ＭＳ Ｐゴシック" panose="020B0600070205080204" pitchFamily="50" charset="-128"/>
              <a:ea typeface="ＭＳ Ｐゴシック" panose="020B0600070205080204" pitchFamily="50" charset="-128"/>
            </a:endParaRPr>
          </a:p>
          <a:p>
            <a:pPr lvl="1"/>
            <a:r>
              <a:rPr lang="ja-JP" altLang="en-US" sz="1800">
                <a:latin typeface="ＭＳ Ｐゴシック" panose="020B0600070205080204" pitchFamily="50" charset="-128"/>
                <a:ea typeface="ＭＳ Ｐゴシック" panose="020B0600070205080204" pitchFamily="50" charset="-128"/>
              </a:rPr>
              <a:t>送信元、宛先</a:t>
            </a:r>
            <a:r>
              <a:rPr lang="en-US" altLang="ja-JP" sz="1800">
                <a:latin typeface="ＭＳ Ｐゴシック" panose="020B0600070205080204" pitchFamily="50" charset="-128"/>
                <a:ea typeface="ＭＳ Ｐゴシック" panose="020B0600070205080204" pitchFamily="50" charset="-128"/>
              </a:rPr>
              <a:t>IP</a:t>
            </a:r>
            <a:r>
              <a:rPr lang="ja-JP" altLang="en-US" sz="1800">
                <a:latin typeface="ＭＳ Ｐゴシック" panose="020B0600070205080204" pitchFamily="50" charset="-128"/>
                <a:ea typeface="ＭＳ Ｐゴシック" panose="020B0600070205080204" pitchFamily="50" charset="-128"/>
              </a:rPr>
              <a:t>アドレス</a:t>
            </a:r>
            <a:endParaRPr lang="en-US" altLang="ja-JP" sz="1800">
              <a:latin typeface="ＭＳ Ｐゴシック" panose="020B0600070205080204" pitchFamily="50" charset="-128"/>
              <a:ea typeface="ＭＳ Ｐゴシック" panose="020B0600070205080204" pitchFamily="50" charset="-128"/>
            </a:endParaRPr>
          </a:p>
          <a:p>
            <a:pPr lvl="1"/>
            <a:r>
              <a:rPr lang="ja-JP" altLang="en-US" sz="1800">
                <a:latin typeface="ＭＳ Ｐゴシック" panose="020B0600070205080204" pitchFamily="50" charset="-128"/>
                <a:ea typeface="ＭＳ Ｐゴシック" panose="020B0600070205080204" pitchFamily="50" charset="-128"/>
              </a:rPr>
              <a:t>プロトコル</a:t>
            </a:r>
            <a:endParaRPr lang="en-US" altLang="ja-JP" sz="1800">
              <a:latin typeface="ＭＳ Ｐゴシック" panose="020B0600070205080204" pitchFamily="50" charset="-128"/>
              <a:ea typeface="ＭＳ Ｐゴシック" panose="020B0600070205080204" pitchFamily="50" charset="-128"/>
            </a:endParaRPr>
          </a:p>
          <a:p>
            <a:pPr lvl="1"/>
            <a:r>
              <a:rPr lang="ja-JP" altLang="en-US" sz="1800">
                <a:latin typeface="ＭＳ Ｐゴシック" panose="020B0600070205080204" pitchFamily="50" charset="-128"/>
                <a:ea typeface="ＭＳ Ｐゴシック" panose="020B0600070205080204" pitchFamily="50" charset="-128"/>
              </a:rPr>
              <a:t>送信元、宛先ポート番号</a:t>
            </a:r>
            <a:endParaRPr lang="en-US" altLang="ja-JP" sz="1800">
              <a:latin typeface="ＭＳ Ｐゴシック" panose="020B0600070205080204" pitchFamily="50" charset="-128"/>
              <a:ea typeface="ＭＳ Ｐゴシック" panose="020B0600070205080204" pitchFamily="50" charset="-128"/>
            </a:endParaRPr>
          </a:p>
          <a:p>
            <a:r>
              <a:rPr lang="ja-JP" altLang="en-US" sz="2000">
                <a:latin typeface="ＭＳ Ｐゴシック" panose="020B0600070205080204" pitchFamily="50" charset="-128"/>
                <a:ea typeface="ＭＳ Ｐゴシック" panose="020B0600070205080204" pitchFamily="50" charset="-128"/>
                <a:cs typeface="Calibri"/>
              </a:rPr>
              <a:t>パケット解析</a:t>
            </a:r>
            <a:r>
              <a:rPr lang="en-US" altLang="ja-JP" sz="2000">
                <a:latin typeface="ＭＳ Ｐゴシック" panose="020B0600070205080204" pitchFamily="50" charset="-128"/>
                <a:ea typeface="ＭＳ Ｐゴシック" panose="020B0600070205080204" pitchFamily="50" charset="-128"/>
                <a:cs typeface="Calibri"/>
              </a:rPr>
              <a:t>API</a:t>
            </a:r>
            <a:r>
              <a:rPr lang="ja-JP" altLang="en-US" sz="2000">
                <a:latin typeface="ＭＳ Ｐゴシック" panose="020B0600070205080204" pitchFamily="50" charset="-128"/>
                <a:ea typeface="ＭＳ Ｐゴシック" panose="020B0600070205080204" pitchFamily="50" charset="-128"/>
                <a:cs typeface="Calibri"/>
              </a:rPr>
              <a:t>の</a:t>
            </a:r>
            <a:r>
              <a:rPr lang="en-US" altLang="ja-JP" sz="2000">
                <a:latin typeface="ＭＳ Ｐゴシック" panose="020B0600070205080204" pitchFamily="50" charset="-128"/>
                <a:ea typeface="ＭＳ Ｐゴシック" panose="020B0600070205080204" pitchFamily="50" charset="-128"/>
                <a:cs typeface="Calibri"/>
              </a:rPr>
              <a:t>LIBPCAP</a:t>
            </a:r>
            <a:r>
              <a:rPr lang="ja-JP" altLang="en-US" sz="2000">
                <a:latin typeface="ＭＳ Ｐゴシック" panose="020B0600070205080204" pitchFamily="50" charset="-128"/>
                <a:ea typeface="ＭＳ Ｐゴシック" panose="020B0600070205080204" pitchFamily="50" charset="-128"/>
                <a:cs typeface="Calibri"/>
              </a:rPr>
              <a:t>を利用する</a:t>
            </a:r>
            <a:endParaRPr lang="en-US" altLang="ja-JP" sz="2000">
              <a:latin typeface="ＭＳ Ｐゴシック" panose="020B0600070205080204" pitchFamily="50" charset="-128"/>
              <a:ea typeface="ＭＳ Ｐゴシック" panose="020B0600070205080204" pitchFamily="50" charset="-128"/>
              <a:cs typeface="Calibri"/>
            </a:endParaRPr>
          </a:p>
          <a:p>
            <a:pPr marL="0" indent="0">
              <a:buNone/>
            </a:pPr>
            <a:endParaRPr lang="ja-JP" altLang="en-US">
              <a:ea typeface="ＭＳ Ｐゴシック"/>
              <a:cs typeface="Calibri"/>
            </a:endParaRPr>
          </a:p>
          <a:p>
            <a:endParaRPr lang="ja-JP" altLang="en-US">
              <a:ea typeface="ＭＳ Ｐゴシック"/>
              <a:cs typeface="Calibri"/>
            </a:endParaRPr>
          </a:p>
        </p:txBody>
      </p:sp>
      <p:sp>
        <p:nvSpPr>
          <p:cNvPr id="4" name="スライド番号プレースホルダー 3">
            <a:extLst>
              <a:ext uri="{FF2B5EF4-FFF2-40B4-BE49-F238E27FC236}">
                <a16:creationId xmlns:a16="http://schemas.microsoft.com/office/drawing/2014/main" id="{B22614B2-B058-421A-8BEB-9C618244D713}"/>
              </a:ext>
            </a:extLst>
          </p:cNvPr>
          <p:cNvSpPr>
            <a:spLocks noGrp="1"/>
          </p:cNvSpPr>
          <p:nvPr>
            <p:ph type="sldNum" sz="quarter" idx="12"/>
          </p:nvPr>
        </p:nvSpPr>
        <p:spPr/>
        <p:txBody>
          <a:bodyPr/>
          <a:lstStyle/>
          <a:p>
            <a:fld id="{A99D720A-4AD5-4DCF-885F-DE5297996123}" type="slidenum">
              <a:rPr kumimoji="1" lang="ja-JP" altLang="en-US" smtClean="0"/>
              <a:t>10</a:t>
            </a:fld>
            <a:endParaRPr kumimoji="1" lang="ja-JP" altLang="en-US"/>
          </a:p>
        </p:txBody>
      </p:sp>
    </p:spTree>
    <p:extLst>
      <p:ext uri="{BB962C8B-B14F-4D97-AF65-F5344CB8AC3E}">
        <p14:creationId xmlns:p14="http://schemas.microsoft.com/office/powerpoint/2010/main" val="220772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9546A0-82DF-4F66-B46F-2FE2FA55A850}"/>
              </a:ext>
            </a:extLst>
          </p:cNvPr>
          <p:cNvSpPr>
            <a:spLocks noGrp="1"/>
          </p:cNvSpPr>
          <p:nvPr>
            <p:ph type="title"/>
          </p:nvPr>
        </p:nvSpPr>
        <p:spPr/>
        <p:txBody>
          <a:bodyPr/>
          <a:lstStyle/>
          <a:p>
            <a:r>
              <a:rPr lang="ja-JP" altLang="en-US">
                <a:ea typeface="ＭＳ Ｐゴシック"/>
                <a:cs typeface="Calibri Light"/>
              </a:rPr>
              <a:t>異常パケット判定</a:t>
            </a:r>
          </a:p>
        </p:txBody>
      </p:sp>
      <p:sp>
        <p:nvSpPr>
          <p:cNvPr id="3" name="コンテンツ プレースホルダー 2">
            <a:extLst>
              <a:ext uri="{FF2B5EF4-FFF2-40B4-BE49-F238E27FC236}">
                <a16:creationId xmlns:a16="http://schemas.microsoft.com/office/drawing/2014/main" id="{535DF744-E797-4425-B106-E5BBCF1751FA}"/>
              </a:ext>
            </a:extLst>
          </p:cNvPr>
          <p:cNvSpPr>
            <a:spLocks noGrp="1"/>
          </p:cNvSpPr>
          <p:nvPr>
            <p:ph idx="1"/>
          </p:nvPr>
        </p:nvSpPr>
        <p:spPr>
          <a:xfrm>
            <a:off x="662296" y="2216344"/>
            <a:ext cx="10972233" cy="3416300"/>
          </a:xfrm>
        </p:spPr>
        <p:txBody>
          <a:bodyPr vert="horz" lIns="91440" tIns="45720" rIns="91440" bIns="45720" rtlCol="0" anchor="t">
            <a:normAutofit/>
          </a:bodyPr>
          <a:lstStyle/>
          <a:p>
            <a:pPr marL="0" indent="0">
              <a:buNone/>
            </a:pPr>
            <a:endParaRPr lang="ja-JP" altLang="en-US" dirty="0">
              <a:ea typeface="ＭＳ Ｐゴシック"/>
              <a:cs typeface="Calibri"/>
            </a:endParaRPr>
          </a:p>
          <a:p>
            <a:r>
              <a:rPr lang="ja-JP" altLang="en-US" dirty="0">
                <a:latin typeface="ＭＳ Ｐゴシック" panose="020B0600070205080204" pitchFamily="50" charset="-128"/>
                <a:ea typeface="ＭＳ Ｐゴシック" panose="020B0600070205080204" pitchFamily="50" charset="-128"/>
                <a:cs typeface="Calibri"/>
              </a:rPr>
              <a:t>取得したパケット情報から</a:t>
            </a:r>
            <a:r>
              <a:rPr lang="en-US" altLang="ja-JP" dirty="0" err="1">
                <a:latin typeface="ＭＳ Ｐゴシック" panose="020B0600070205080204" pitchFamily="50" charset="-128"/>
                <a:ea typeface="ＭＳ Ｐゴシック" panose="020B0600070205080204" pitchFamily="50" charset="-128"/>
                <a:cs typeface="Calibri"/>
              </a:rPr>
              <a:t>Maltrail</a:t>
            </a:r>
            <a:r>
              <a:rPr lang="ja-JP" altLang="en-US" dirty="0">
                <a:ea typeface="ＭＳ Ｐゴシック"/>
                <a:cs typeface="Calibri"/>
              </a:rPr>
              <a:t>を用いてブラックリストとホワイトリストを併用した異常パケット検知を行う</a:t>
            </a:r>
          </a:p>
          <a:p>
            <a:endParaRPr lang="ja-JP" altLang="en-US"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B22614B2-B058-421A-8BEB-9C618244D713}"/>
              </a:ext>
            </a:extLst>
          </p:cNvPr>
          <p:cNvSpPr>
            <a:spLocks noGrp="1"/>
          </p:cNvSpPr>
          <p:nvPr>
            <p:ph type="sldNum" sz="quarter" idx="12"/>
          </p:nvPr>
        </p:nvSpPr>
        <p:spPr/>
        <p:txBody>
          <a:bodyPr/>
          <a:lstStyle/>
          <a:p>
            <a:fld id="{A99D720A-4AD5-4DCF-885F-DE5297996123}" type="slidenum">
              <a:rPr kumimoji="1" lang="ja-JP" altLang="en-US" smtClean="0"/>
              <a:t>11</a:t>
            </a:fld>
            <a:endParaRPr kumimoji="1" lang="ja-JP" altLang="en-US"/>
          </a:p>
        </p:txBody>
      </p:sp>
      <p:graphicFrame>
        <p:nvGraphicFramePr>
          <p:cNvPr id="5" name="表 5">
            <a:extLst>
              <a:ext uri="{FF2B5EF4-FFF2-40B4-BE49-F238E27FC236}">
                <a16:creationId xmlns:a16="http://schemas.microsoft.com/office/drawing/2014/main" id="{1727FDD6-7C66-485B-A312-A1DB6400F90E}"/>
              </a:ext>
            </a:extLst>
          </p:cNvPr>
          <p:cNvGraphicFramePr>
            <a:graphicFrameLocks noGrp="1"/>
          </p:cNvGraphicFramePr>
          <p:nvPr>
            <p:extLst>
              <p:ext uri="{D42A27DB-BD31-4B8C-83A1-F6EECF244321}">
                <p14:modId xmlns:p14="http://schemas.microsoft.com/office/powerpoint/2010/main" val="2433155770"/>
              </p:ext>
            </p:extLst>
          </p:nvPr>
        </p:nvGraphicFramePr>
        <p:xfrm>
          <a:off x="2934866" y="4013756"/>
          <a:ext cx="6427095" cy="2208108"/>
        </p:xfrm>
        <a:graphic>
          <a:graphicData uri="http://schemas.openxmlformats.org/drawingml/2006/table">
            <a:tbl>
              <a:tblPr firstRow="1" bandRow="1">
                <a:tableStyleId>{5C22544A-7EE6-4342-B048-85BDC9FD1C3A}</a:tableStyleId>
              </a:tblPr>
              <a:tblGrid>
                <a:gridCol w="2142365">
                  <a:extLst>
                    <a:ext uri="{9D8B030D-6E8A-4147-A177-3AD203B41FA5}">
                      <a16:colId xmlns:a16="http://schemas.microsoft.com/office/drawing/2014/main" val="1602638520"/>
                    </a:ext>
                  </a:extLst>
                </a:gridCol>
                <a:gridCol w="2142365">
                  <a:extLst>
                    <a:ext uri="{9D8B030D-6E8A-4147-A177-3AD203B41FA5}">
                      <a16:colId xmlns:a16="http://schemas.microsoft.com/office/drawing/2014/main" val="1615173261"/>
                    </a:ext>
                  </a:extLst>
                </a:gridCol>
                <a:gridCol w="2142365">
                  <a:extLst>
                    <a:ext uri="{9D8B030D-6E8A-4147-A177-3AD203B41FA5}">
                      <a16:colId xmlns:a16="http://schemas.microsoft.com/office/drawing/2014/main" val="1630748292"/>
                    </a:ext>
                  </a:extLst>
                </a:gridCol>
              </a:tblGrid>
              <a:tr h="442835">
                <a:tc>
                  <a:txBody>
                    <a:bodyPr/>
                    <a:lstStyle/>
                    <a:p>
                      <a:pPr algn="ctr"/>
                      <a:r>
                        <a:rPr kumimoji="1" lang="ja-JP" altLang="en-US">
                          <a:latin typeface="ＭＳ Ｐゴシック" panose="020B0600070205080204" pitchFamily="50" charset="-128"/>
                          <a:ea typeface="ＭＳ Ｐゴシック" panose="020B0600070205080204" pitchFamily="50" charset="-128"/>
                        </a:rPr>
                        <a:t>ブラックリスト</a:t>
                      </a:r>
                    </a:p>
                  </a:txBody>
                  <a:tcPr/>
                </a:tc>
                <a:tc>
                  <a:txBody>
                    <a:bodyPr/>
                    <a:lstStyle/>
                    <a:p>
                      <a:pPr algn="ctr"/>
                      <a:r>
                        <a:rPr kumimoji="1" lang="ja-JP" altLang="en-US">
                          <a:latin typeface="ＭＳ Ｐゴシック" panose="020B0600070205080204" pitchFamily="50" charset="-128"/>
                          <a:ea typeface="ＭＳ Ｐゴシック" panose="020B0600070205080204" pitchFamily="50" charset="-128"/>
                        </a:rPr>
                        <a:t>ホワイトリスト</a:t>
                      </a:r>
                    </a:p>
                  </a:txBody>
                  <a:tcPr/>
                </a:tc>
                <a:tc>
                  <a:txBody>
                    <a:bodyPr/>
                    <a:lstStyle/>
                    <a:p>
                      <a:pPr algn="ctr"/>
                      <a:r>
                        <a:rPr kumimoji="1" lang="ja-JP" altLang="en-US">
                          <a:latin typeface="ＭＳ Ｐゴシック" panose="020B0600070205080204" pitchFamily="50" charset="-128"/>
                          <a:ea typeface="ＭＳ Ｐゴシック" panose="020B0600070205080204" pitchFamily="50" charset="-128"/>
                        </a:rPr>
                        <a:t>判定</a:t>
                      </a:r>
                    </a:p>
                  </a:txBody>
                  <a:tcPr/>
                </a:tc>
                <a:extLst>
                  <a:ext uri="{0D108BD9-81ED-4DB2-BD59-A6C34878D82A}">
                    <a16:rowId xmlns:a16="http://schemas.microsoft.com/office/drawing/2014/main" val="2238133366"/>
                  </a:ext>
                </a:extLst>
              </a:tr>
              <a:tr h="442835">
                <a:tc>
                  <a:txBody>
                    <a:bodyPr/>
                    <a:lstStyle/>
                    <a:p>
                      <a:pPr algn="l"/>
                      <a:r>
                        <a:rPr kumimoji="1" lang="ja-JP" altLang="en-US">
                          <a:latin typeface="ＭＳ Ｐゴシック" panose="020B0600070205080204" pitchFamily="50" charset="-128"/>
                          <a:ea typeface="ＭＳ Ｐゴシック" panose="020B0600070205080204" pitchFamily="50" charset="-128"/>
                        </a:rPr>
                        <a:t>異常</a:t>
                      </a:r>
                    </a:p>
                  </a:txBody>
                  <a:tcPr/>
                </a:tc>
                <a:tc>
                  <a:txBody>
                    <a:bodyPr/>
                    <a:lstStyle/>
                    <a:p>
                      <a:pPr algn="l"/>
                      <a:r>
                        <a:rPr kumimoji="1" lang="ja-JP" altLang="en-US" dirty="0">
                          <a:latin typeface="ＭＳ Ｐゴシック" panose="020B0600070205080204" pitchFamily="50" charset="-128"/>
                          <a:ea typeface="ＭＳ Ｐゴシック" panose="020B0600070205080204" pitchFamily="50" charset="-128"/>
                        </a:rPr>
                        <a:t>異常</a:t>
                      </a:r>
                    </a:p>
                  </a:txBody>
                  <a:tcPr/>
                </a:tc>
                <a:tc>
                  <a:txBody>
                    <a:bodyPr/>
                    <a:lstStyle/>
                    <a:p>
                      <a:pPr algn="l"/>
                      <a:r>
                        <a:rPr kumimoji="1" lang="ja-JP" altLang="en-US">
                          <a:latin typeface="ＭＳ Ｐゴシック" panose="020B0600070205080204" pitchFamily="50" charset="-128"/>
                          <a:ea typeface="ＭＳ Ｐゴシック" panose="020B0600070205080204" pitchFamily="50" charset="-128"/>
                        </a:rPr>
                        <a:t>異常</a:t>
                      </a:r>
                    </a:p>
                  </a:txBody>
                  <a:tcPr/>
                </a:tc>
                <a:extLst>
                  <a:ext uri="{0D108BD9-81ED-4DB2-BD59-A6C34878D82A}">
                    <a16:rowId xmlns:a16="http://schemas.microsoft.com/office/drawing/2014/main" val="517205990"/>
                  </a:ext>
                </a:extLst>
              </a:tr>
              <a:tr h="442835">
                <a:tc>
                  <a:txBody>
                    <a:bodyPr/>
                    <a:lstStyle/>
                    <a:p>
                      <a:pPr algn="l"/>
                      <a:r>
                        <a:rPr kumimoji="1" lang="ja-JP" altLang="en-US" dirty="0">
                          <a:latin typeface="ＭＳ Ｐゴシック" panose="020B0600070205080204" pitchFamily="50" charset="-128"/>
                          <a:ea typeface="ＭＳ Ｐゴシック" panose="020B0600070205080204" pitchFamily="50" charset="-128"/>
                        </a:rPr>
                        <a:t>異常</a:t>
                      </a:r>
                    </a:p>
                  </a:txBody>
                  <a:tcPr/>
                </a:tc>
                <a:tc>
                  <a:txBody>
                    <a:bodyPr/>
                    <a:lstStyle/>
                    <a:p>
                      <a:pPr algn="l"/>
                      <a:r>
                        <a:rPr kumimoji="1" lang="ja-JP" altLang="en-US">
                          <a:latin typeface="ＭＳ Ｐゴシック" panose="020B0600070205080204" pitchFamily="50" charset="-128"/>
                          <a:ea typeface="ＭＳ Ｐゴシック" panose="020B0600070205080204" pitchFamily="50" charset="-128"/>
                        </a:rPr>
                        <a:t>正常</a:t>
                      </a:r>
                    </a:p>
                  </a:txBody>
                  <a:tcPr/>
                </a:tc>
                <a:tc>
                  <a:txBody>
                    <a:bodyPr/>
                    <a:lstStyle/>
                    <a:p>
                      <a:pPr algn="l"/>
                      <a:r>
                        <a:rPr kumimoji="1" lang="ja-JP" altLang="en-US">
                          <a:latin typeface="ＭＳ Ｐゴシック" panose="020B0600070205080204" pitchFamily="50" charset="-128"/>
                          <a:ea typeface="ＭＳ Ｐゴシック" panose="020B0600070205080204" pitchFamily="50" charset="-128"/>
                        </a:rPr>
                        <a:t>正常</a:t>
                      </a:r>
                    </a:p>
                  </a:txBody>
                  <a:tcPr/>
                </a:tc>
                <a:extLst>
                  <a:ext uri="{0D108BD9-81ED-4DB2-BD59-A6C34878D82A}">
                    <a16:rowId xmlns:a16="http://schemas.microsoft.com/office/drawing/2014/main" val="528880180"/>
                  </a:ext>
                </a:extLst>
              </a:tr>
              <a:tr h="436768">
                <a:tc>
                  <a:txBody>
                    <a:bodyPr/>
                    <a:lstStyle/>
                    <a:p>
                      <a:pPr algn="l"/>
                      <a:r>
                        <a:rPr kumimoji="1" lang="ja-JP" altLang="en-US" dirty="0">
                          <a:latin typeface="ＭＳ Ｐゴシック" panose="020B0600070205080204" pitchFamily="50" charset="-128"/>
                          <a:ea typeface="ＭＳ Ｐゴシック" panose="020B0600070205080204" pitchFamily="50" charset="-128"/>
                        </a:rPr>
                        <a:t>正常</a:t>
                      </a:r>
                    </a:p>
                  </a:txBody>
                  <a:tcPr/>
                </a:tc>
                <a:tc>
                  <a:txBody>
                    <a:bodyPr/>
                    <a:lstStyle/>
                    <a:p>
                      <a:pPr algn="l"/>
                      <a:r>
                        <a:rPr kumimoji="1" lang="ja-JP" altLang="en-US" dirty="0">
                          <a:latin typeface="ＭＳ Ｐゴシック" panose="020B0600070205080204" pitchFamily="50" charset="-128"/>
                          <a:ea typeface="ＭＳ Ｐゴシック" panose="020B0600070205080204" pitchFamily="50" charset="-128"/>
                        </a:rPr>
                        <a:t>異常</a:t>
                      </a:r>
                    </a:p>
                  </a:txBody>
                  <a:tcPr/>
                </a:tc>
                <a:tc>
                  <a:txBody>
                    <a:bodyPr/>
                    <a:lstStyle/>
                    <a:p>
                      <a:pPr algn="l"/>
                      <a:r>
                        <a:rPr kumimoji="1" lang="ja-JP" altLang="en-US">
                          <a:latin typeface="ＭＳ Ｐゴシック" panose="020B0600070205080204" pitchFamily="50" charset="-128"/>
                          <a:ea typeface="ＭＳ Ｐゴシック" panose="020B0600070205080204" pitchFamily="50" charset="-128"/>
                        </a:rPr>
                        <a:t>正常</a:t>
                      </a:r>
                    </a:p>
                  </a:txBody>
                  <a:tcPr/>
                </a:tc>
                <a:extLst>
                  <a:ext uri="{0D108BD9-81ED-4DB2-BD59-A6C34878D82A}">
                    <a16:rowId xmlns:a16="http://schemas.microsoft.com/office/drawing/2014/main" val="2974749773"/>
                  </a:ext>
                </a:extLst>
              </a:tr>
              <a:tr h="442835">
                <a:tc>
                  <a:txBody>
                    <a:bodyPr/>
                    <a:lstStyle/>
                    <a:p>
                      <a:pPr algn="l"/>
                      <a:r>
                        <a:rPr kumimoji="1" lang="ja-JP" altLang="en-US">
                          <a:latin typeface="ＭＳ Ｐゴシック" panose="020B0600070205080204" pitchFamily="50" charset="-128"/>
                          <a:ea typeface="ＭＳ Ｐゴシック" panose="020B0600070205080204" pitchFamily="50" charset="-128"/>
                        </a:rPr>
                        <a:t>正常</a:t>
                      </a:r>
                    </a:p>
                  </a:txBody>
                  <a:tcPr/>
                </a:tc>
                <a:tc>
                  <a:txBody>
                    <a:bodyPr/>
                    <a:lstStyle/>
                    <a:p>
                      <a:pPr algn="l"/>
                      <a:r>
                        <a:rPr kumimoji="1" lang="ja-JP" altLang="en-US" dirty="0">
                          <a:latin typeface="ＭＳ Ｐゴシック" panose="020B0600070205080204" pitchFamily="50" charset="-128"/>
                          <a:ea typeface="ＭＳ Ｐゴシック" panose="020B0600070205080204" pitchFamily="50" charset="-128"/>
                        </a:rPr>
                        <a:t>正常</a:t>
                      </a:r>
                    </a:p>
                  </a:txBody>
                  <a:tcPr/>
                </a:tc>
                <a:tc>
                  <a:txBody>
                    <a:bodyPr/>
                    <a:lstStyle/>
                    <a:p>
                      <a:pPr algn="l"/>
                      <a:r>
                        <a:rPr kumimoji="1" lang="ja-JP" altLang="en-US" dirty="0">
                          <a:latin typeface="ＭＳ Ｐゴシック" panose="020B0600070205080204" pitchFamily="50" charset="-128"/>
                          <a:ea typeface="ＭＳ Ｐゴシック" panose="020B0600070205080204" pitchFamily="50" charset="-128"/>
                        </a:rPr>
                        <a:t>正常</a:t>
                      </a:r>
                    </a:p>
                  </a:txBody>
                  <a:tcPr/>
                </a:tc>
                <a:extLst>
                  <a:ext uri="{0D108BD9-81ED-4DB2-BD59-A6C34878D82A}">
                    <a16:rowId xmlns:a16="http://schemas.microsoft.com/office/drawing/2014/main" val="124258501"/>
                  </a:ext>
                </a:extLst>
              </a:tr>
            </a:tbl>
          </a:graphicData>
        </a:graphic>
      </p:graphicFrame>
      <p:sp>
        <p:nvSpPr>
          <p:cNvPr id="6" name="テキスト ボックス 5">
            <a:extLst>
              <a:ext uri="{FF2B5EF4-FFF2-40B4-BE49-F238E27FC236}">
                <a16:creationId xmlns:a16="http://schemas.microsoft.com/office/drawing/2014/main" id="{3E15FC4B-A7D7-4F6E-B237-378784839077}"/>
              </a:ext>
            </a:extLst>
          </p:cNvPr>
          <p:cNvSpPr txBox="1"/>
          <p:nvPr/>
        </p:nvSpPr>
        <p:spPr>
          <a:xfrm>
            <a:off x="4728687" y="3465900"/>
            <a:ext cx="2839454" cy="369332"/>
          </a:xfrm>
          <a:prstGeom prst="rect">
            <a:avLst/>
          </a:prstGeom>
          <a:noFill/>
        </p:spPr>
        <p:txBody>
          <a:bodyPr wrap="square" rtlCol="0">
            <a:spAutoFit/>
          </a:bodyPr>
          <a:lstStyle/>
          <a:p>
            <a:r>
              <a:rPr kumimoji="1" lang="ja-JP" altLang="en-US" dirty="0">
                <a:latin typeface="ＭＳ Ｐゴシック" panose="020B0600070205080204" pitchFamily="50" charset="-128"/>
                <a:ea typeface="ＭＳ Ｐゴシック" panose="020B0600070205080204" pitchFamily="50" charset="-128"/>
              </a:rPr>
              <a:t>表</a:t>
            </a:r>
            <a:r>
              <a:rPr kumimoji="1" lang="en-US" altLang="ja-JP" dirty="0">
                <a:latin typeface="ＭＳ Ｐゴシック" panose="020B0600070205080204" pitchFamily="50" charset="-128"/>
                <a:ea typeface="ＭＳ Ｐゴシック" panose="020B0600070205080204" pitchFamily="50" charset="-128"/>
              </a:rPr>
              <a:t>1.</a:t>
            </a:r>
            <a:r>
              <a:rPr kumimoji="1" lang="ja-JP" altLang="en-US" dirty="0">
                <a:latin typeface="ＭＳ Ｐゴシック" panose="020B0600070205080204" pitchFamily="50" charset="-128"/>
                <a:ea typeface="ＭＳ Ｐゴシック" panose="020B0600070205080204" pitchFamily="50" charset="-128"/>
              </a:rPr>
              <a:t>異常パケット判定法</a:t>
            </a:r>
          </a:p>
        </p:txBody>
      </p:sp>
    </p:spTree>
    <p:extLst>
      <p:ext uri="{BB962C8B-B14F-4D97-AF65-F5344CB8AC3E}">
        <p14:creationId xmlns:p14="http://schemas.microsoft.com/office/powerpoint/2010/main" val="984691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夜に光っている&#10;&#10;低い精度で自動的に生成された説明">
            <a:extLst>
              <a:ext uri="{FF2B5EF4-FFF2-40B4-BE49-F238E27FC236}">
                <a16:creationId xmlns:a16="http://schemas.microsoft.com/office/drawing/2014/main" id="{E3BB23EA-51CB-4139-9AC1-0630BA5C62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8355" y="2812888"/>
            <a:ext cx="4560453" cy="3535797"/>
          </a:xfrm>
          <a:prstGeom prst="rect">
            <a:avLst/>
          </a:prstGeom>
        </p:spPr>
      </p:pic>
      <p:sp>
        <p:nvSpPr>
          <p:cNvPr id="2" name="タイトル 1">
            <a:extLst>
              <a:ext uri="{FF2B5EF4-FFF2-40B4-BE49-F238E27FC236}">
                <a16:creationId xmlns:a16="http://schemas.microsoft.com/office/drawing/2014/main" id="{BA01B33A-B76C-4750-96CB-916C2E2616FD}"/>
              </a:ext>
            </a:extLst>
          </p:cNvPr>
          <p:cNvSpPr>
            <a:spLocks noGrp="1"/>
          </p:cNvSpPr>
          <p:nvPr>
            <p:ph type="title"/>
          </p:nvPr>
        </p:nvSpPr>
        <p:spPr/>
        <p:txBody>
          <a:bodyPr/>
          <a:lstStyle/>
          <a:p>
            <a:r>
              <a:rPr lang="ja-JP" altLang="en-US">
                <a:ea typeface="ＭＳ Ｐゴシック"/>
                <a:cs typeface="Calibri Light"/>
              </a:rPr>
              <a:t>パケット可視化</a:t>
            </a:r>
          </a:p>
        </p:txBody>
      </p:sp>
      <p:sp>
        <p:nvSpPr>
          <p:cNvPr id="3" name="コンテンツ プレースホルダー 2">
            <a:extLst>
              <a:ext uri="{FF2B5EF4-FFF2-40B4-BE49-F238E27FC236}">
                <a16:creationId xmlns:a16="http://schemas.microsoft.com/office/drawing/2014/main" id="{17D239CE-F43F-44F0-B2A9-0806D7904C83}"/>
              </a:ext>
            </a:extLst>
          </p:cNvPr>
          <p:cNvSpPr>
            <a:spLocks noGrp="1"/>
          </p:cNvSpPr>
          <p:nvPr>
            <p:ph idx="1"/>
          </p:nvPr>
        </p:nvSpPr>
        <p:spPr>
          <a:xfrm>
            <a:off x="903192" y="2326631"/>
            <a:ext cx="10095431" cy="3416300"/>
          </a:xfrm>
        </p:spPr>
        <p:txBody>
          <a:bodyPr vert="horz" lIns="91440" tIns="45720" rIns="91440" bIns="45720" rtlCol="0" anchor="t">
            <a:normAutofit/>
          </a:bodyPr>
          <a:lstStyle/>
          <a:p>
            <a:pPr marL="0" indent="0">
              <a:buNone/>
            </a:pPr>
            <a:endParaRPr lang="en-US" altLang="ja-JP">
              <a:ea typeface="ＭＳ Ｐゴシック"/>
              <a:cs typeface="Calibri"/>
            </a:endParaRPr>
          </a:p>
          <a:p>
            <a:endParaRPr lang="ja-JP" altLang="en-US">
              <a:ea typeface="ＭＳ Ｐゴシック"/>
              <a:cs typeface="Calibri"/>
            </a:endParaRPr>
          </a:p>
        </p:txBody>
      </p:sp>
      <p:sp>
        <p:nvSpPr>
          <p:cNvPr id="4" name="スライド番号プレースホルダー 3">
            <a:extLst>
              <a:ext uri="{FF2B5EF4-FFF2-40B4-BE49-F238E27FC236}">
                <a16:creationId xmlns:a16="http://schemas.microsoft.com/office/drawing/2014/main" id="{9A0F7268-244B-4BBC-A52D-E37DEE8DEDC0}"/>
              </a:ext>
            </a:extLst>
          </p:cNvPr>
          <p:cNvSpPr>
            <a:spLocks noGrp="1"/>
          </p:cNvSpPr>
          <p:nvPr>
            <p:ph type="sldNum" sz="quarter" idx="12"/>
          </p:nvPr>
        </p:nvSpPr>
        <p:spPr/>
        <p:txBody>
          <a:bodyPr/>
          <a:lstStyle/>
          <a:p>
            <a:fld id="{A99D720A-4AD5-4DCF-885F-DE5297996123}" type="slidenum">
              <a:rPr kumimoji="1" lang="ja-JP" altLang="en-US" smtClean="0"/>
              <a:t>12</a:t>
            </a:fld>
            <a:endParaRPr kumimoji="1" lang="ja-JP" altLang="en-US"/>
          </a:p>
        </p:txBody>
      </p:sp>
      <p:cxnSp>
        <p:nvCxnSpPr>
          <p:cNvPr id="13" name="直線矢印コネクタ 12">
            <a:extLst>
              <a:ext uri="{FF2B5EF4-FFF2-40B4-BE49-F238E27FC236}">
                <a16:creationId xmlns:a16="http://schemas.microsoft.com/office/drawing/2014/main" id="{D6FC7288-8A32-4A01-BF7D-5397BDE71E5B}"/>
              </a:ext>
            </a:extLst>
          </p:cNvPr>
          <p:cNvCxnSpPr>
            <a:cxnSpLocks/>
          </p:cNvCxnSpPr>
          <p:nvPr/>
        </p:nvCxnSpPr>
        <p:spPr>
          <a:xfrm>
            <a:off x="9160980" y="4163674"/>
            <a:ext cx="358376" cy="232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フローチャート: 結合子 15">
            <a:extLst>
              <a:ext uri="{FF2B5EF4-FFF2-40B4-BE49-F238E27FC236}">
                <a16:creationId xmlns:a16="http://schemas.microsoft.com/office/drawing/2014/main" id="{93AF50D9-9596-4B7E-8627-7FCF691DD316}"/>
              </a:ext>
            </a:extLst>
          </p:cNvPr>
          <p:cNvSpPr/>
          <p:nvPr/>
        </p:nvSpPr>
        <p:spPr>
          <a:xfrm>
            <a:off x="8671343" y="4504024"/>
            <a:ext cx="527919" cy="506427"/>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616D4E41-8D9A-4400-B7B5-FCD6669062E8}"/>
              </a:ext>
            </a:extLst>
          </p:cNvPr>
          <p:cNvSpPr txBox="1"/>
          <p:nvPr/>
        </p:nvSpPr>
        <p:spPr>
          <a:xfrm>
            <a:off x="8526906" y="5274342"/>
            <a:ext cx="2024743" cy="369332"/>
          </a:xfrm>
          <a:prstGeom prst="rect">
            <a:avLst/>
          </a:prstGeom>
          <a:noFill/>
        </p:spPr>
        <p:txBody>
          <a:bodyPr wrap="square" rtlCol="0">
            <a:spAutoFit/>
          </a:bodyPr>
          <a:lstStyle/>
          <a:p>
            <a:r>
              <a:rPr kumimoji="1" lang="ja-JP" altLang="en-US">
                <a:solidFill>
                  <a:schemeClr val="bg1"/>
                </a:solidFill>
              </a:rPr>
              <a:t>自身の</a:t>
            </a:r>
            <a:r>
              <a:rPr kumimoji="1" lang="en-US" altLang="ja-JP">
                <a:solidFill>
                  <a:schemeClr val="bg1"/>
                </a:solidFill>
              </a:rPr>
              <a:t>PC</a:t>
            </a:r>
            <a:endParaRPr kumimoji="1" lang="ja-JP" altLang="en-US">
              <a:solidFill>
                <a:schemeClr val="bg1"/>
              </a:solidFill>
            </a:endParaRPr>
          </a:p>
        </p:txBody>
      </p:sp>
      <p:cxnSp>
        <p:nvCxnSpPr>
          <p:cNvPr id="18" name="直線矢印コネクタ 17">
            <a:extLst>
              <a:ext uri="{FF2B5EF4-FFF2-40B4-BE49-F238E27FC236}">
                <a16:creationId xmlns:a16="http://schemas.microsoft.com/office/drawing/2014/main" id="{EC566762-5243-4610-9FB9-9CC6025E384D}"/>
              </a:ext>
            </a:extLst>
          </p:cNvPr>
          <p:cNvCxnSpPr>
            <a:cxnSpLocks/>
          </p:cNvCxnSpPr>
          <p:nvPr/>
        </p:nvCxnSpPr>
        <p:spPr>
          <a:xfrm flipH="1" flipV="1">
            <a:off x="10201501" y="4280086"/>
            <a:ext cx="302078" cy="372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CE860234-9CC1-492A-8517-A4A50F552965}"/>
              </a:ext>
            </a:extLst>
          </p:cNvPr>
          <p:cNvSpPr txBox="1"/>
          <p:nvPr/>
        </p:nvSpPr>
        <p:spPr>
          <a:xfrm>
            <a:off x="9879813" y="4768743"/>
            <a:ext cx="1771537" cy="369332"/>
          </a:xfrm>
          <a:prstGeom prst="rect">
            <a:avLst/>
          </a:prstGeom>
          <a:noFill/>
        </p:spPr>
        <p:txBody>
          <a:bodyPr wrap="square" rtlCol="0">
            <a:spAutoFit/>
          </a:bodyPr>
          <a:lstStyle/>
          <a:p>
            <a:r>
              <a:rPr kumimoji="1" lang="ja-JP" altLang="en-US">
                <a:solidFill>
                  <a:srgbClr val="FF0000"/>
                </a:solidFill>
              </a:rPr>
              <a:t>異常パケット</a:t>
            </a:r>
          </a:p>
        </p:txBody>
      </p:sp>
      <p:sp>
        <p:nvSpPr>
          <p:cNvPr id="21" name="テキスト ボックス 20">
            <a:extLst>
              <a:ext uri="{FF2B5EF4-FFF2-40B4-BE49-F238E27FC236}">
                <a16:creationId xmlns:a16="http://schemas.microsoft.com/office/drawing/2014/main" id="{2897A96A-4599-4247-A0F5-E6FE8AFE6C47}"/>
              </a:ext>
            </a:extLst>
          </p:cNvPr>
          <p:cNvSpPr txBox="1"/>
          <p:nvPr/>
        </p:nvSpPr>
        <p:spPr>
          <a:xfrm>
            <a:off x="2187224" y="6386273"/>
            <a:ext cx="2269211" cy="369332"/>
          </a:xfrm>
          <a:prstGeom prst="rect">
            <a:avLst/>
          </a:prstGeom>
          <a:noFill/>
        </p:spPr>
        <p:txBody>
          <a:bodyPr wrap="square" rtlCol="0">
            <a:spAutoFit/>
          </a:bodyPr>
          <a:lstStyle/>
          <a:p>
            <a:r>
              <a:rPr kumimoji="1" lang="ja-JP" altLang="en-US" dirty="0">
                <a:latin typeface="ＭＳ Ｐゴシック" panose="020B0600070205080204" pitchFamily="50" charset="-128"/>
                <a:ea typeface="ＭＳ Ｐゴシック" panose="020B0600070205080204" pitchFamily="50" charset="-128"/>
              </a:rPr>
              <a:t>図</a:t>
            </a:r>
            <a:r>
              <a:rPr kumimoji="1" lang="en-US" altLang="ja-JP" dirty="0">
                <a:latin typeface="ＭＳ Ｐゴシック" panose="020B0600070205080204" pitchFamily="50" charset="-128"/>
                <a:ea typeface="ＭＳ Ｐゴシック" panose="020B0600070205080204" pitchFamily="50" charset="-128"/>
              </a:rPr>
              <a:t>5.</a:t>
            </a:r>
            <a:r>
              <a:rPr kumimoji="1" lang="ja-JP" altLang="en-US" dirty="0">
                <a:latin typeface="ＭＳ Ｐゴシック" panose="020B0600070205080204" pitchFamily="50" charset="-128"/>
                <a:ea typeface="ＭＳ Ｐゴシック" panose="020B0600070205080204" pitchFamily="50" charset="-128"/>
              </a:rPr>
              <a:t>実行結果の一例</a:t>
            </a:r>
          </a:p>
        </p:txBody>
      </p:sp>
      <p:sp>
        <p:nvSpPr>
          <p:cNvPr id="22" name="テキスト ボックス 21">
            <a:extLst>
              <a:ext uri="{FF2B5EF4-FFF2-40B4-BE49-F238E27FC236}">
                <a16:creationId xmlns:a16="http://schemas.microsoft.com/office/drawing/2014/main" id="{D86C9D01-7E66-4F52-90FD-C2200FA53CFB}"/>
              </a:ext>
            </a:extLst>
          </p:cNvPr>
          <p:cNvSpPr txBox="1"/>
          <p:nvPr/>
        </p:nvSpPr>
        <p:spPr>
          <a:xfrm>
            <a:off x="7735566" y="6386273"/>
            <a:ext cx="2850828" cy="369332"/>
          </a:xfrm>
          <a:prstGeom prst="rect">
            <a:avLst/>
          </a:prstGeom>
          <a:noFill/>
        </p:spPr>
        <p:txBody>
          <a:bodyPr wrap="square" rtlCol="0">
            <a:spAutoFit/>
          </a:bodyPr>
          <a:lstStyle/>
          <a:p>
            <a:r>
              <a:rPr kumimoji="1" lang="ja-JP" altLang="en-US" dirty="0">
                <a:latin typeface="ＭＳ Ｐゴシック" panose="020B0600070205080204" pitchFamily="50" charset="-128"/>
                <a:ea typeface="ＭＳ Ｐゴシック" panose="020B0600070205080204" pitchFamily="50" charset="-128"/>
              </a:rPr>
              <a:t>図</a:t>
            </a:r>
            <a:r>
              <a:rPr kumimoji="1" lang="en-US" altLang="ja-JP" dirty="0">
                <a:latin typeface="ＭＳ Ｐゴシック" panose="020B0600070205080204" pitchFamily="50" charset="-128"/>
                <a:ea typeface="ＭＳ Ｐゴシック" panose="020B0600070205080204" pitchFamily="50" charset="-128"/>
              </a:rPr>
              <a:t>6.</a:t>
            </a:r>
            <a:r>
              <a:rPr kumimoji="1" lang="ja-JP" altLang="en-US" dirty="0">
                <a:latin typeface="ＭＳ Ｐゴシック" panose="020B0600070205080204" pitchFamily="50" charset="-128"/>
                <a:ea typeface="ＭＳ Ｐゴシック" panose="020B0600070205080204" pitchFamily="50" charset="-128"/>
              </a:rPr>
              <a:t>実行結果の拡大図</a:t>
            </a:r>
          </a:p>
        </p:txBody>
      </p:sp>
      <p:sp>
        <p:nvSpPr>
          <p:cNvPr id="23" name="テキスト ボックス 22">
            <a:extLst>
              <a:ext uri="{FF2B5EF4-FFF2-40B4-BE49-F238E27FC236}">
                <a16:creationId xmlns:a16="http://schemas.microsoft.com/office/drawing/2014/main" id="{3CAA2992-A24B-43D5-BA34-6E1A156B7D5C}"/>
              </a:ext>
            </a:extLst>
          </p:cNvPr>
          <p:cNvSpPr txBox="1"/>
          <p:nvPr/>
        </p:nvSpPr>
        <p:spPr>
          <a:xfrm>
            <a:off x="7612841" y="3802935"/>
            <a:ext cx="2303525" cy="369332"/>
          </a:xfrm>
          <a:prstGeom prst="rect">
            <a:avLst/>
          </a:prstGeom>
          <a:noFill/>
        </p:spPr>
        <p:txBody>
          <a:bodyPr wrap="square" rtlCol="0">
            <a:spAutoFit/>
          </a:bodyPr>
          <a:lstStyle/>
          <a:p>
            <a:r>
              <a:rPr kumimoji="1" lang="ja-JP" altLang="en-US">
                <a:solidFill>
                  <a:srgbClr val="FF0000"/>
                </a:solidFill>
              </a:rPr>
              <a:t>パケットの通信経路</a:t>
            </a:r>
          </a:p>
        </p:txBody>
      </p:sp>
      <p:pic>
        <p:nvPicPr>
          <p:cNvPr id="6" name="図 5" descr="グラフィカル ユーザー インターフェイス&#10;&#10;中程度の精度で自動的に生成された説明">
            <a:extLst>
              <a:ext uri="{FF2B5EF4-FFF2-40B4-BE49-F238E27FC236}">
                <a16:creationId xmlns:a16="http://schemas.microsoft.com/office/drawing/2014/main" id="{8A1AF864-8B4E-48F6-B521-013CC7ED79E0}"/>
              </a:ext>
            </a:extLst>
          </p:cNvPr>
          <p:cNvPicPr>
            <a:picLocks noChangeAspect="1"/>
          </p:cNvPicPr>
          <p:nvPr/>
        </p:nvPicPr>
        <p:blipFill rotWithShape="1">
          <a:blip r:embed="rId4">
            <a:extLst>
              <a:ext uri="{28A0092B-C50C-407E-A947-70E740481C1C}">
                <a14:useLocalDpi xmlns:a14="http://schemas.microsoft.com/office/drawing/2010/main" val="0"/>
              </a:ext>
            </a:extLst>
          </a:blip>
          <a:srcRect t="18287"/>
          <a:stretch/>
        </p:blipFill>
        <p:spPr>
          <a:xfrm>
            <a:off x="675906" y="2943847"/>
            <a:ext cx="5420093" cy="3239620"/>
          </a:xfrm>
          <a:prstGeom prst="rect">
            <a:avLst/>
          </a:prstGeom>
        </p:spPr>
      </p:pic>
      <p:sp>
        <p:nvSpPr>
          <p:cNvPr id="14" name="正方形/長方形 13">
            <a:extLst>
              <a:ext uri="{FF2B5EF4-FFF2-40B4-BE49-F238E27FC236}">
                <a16:creationId xmlns:a16="http://schemas.microsoft.com/office/drawing/2014/main" id="{3BF19258-A215-410A-80B5-FBF9D7CEE233}"/>
              </a:ext>
            </a:extLst>
          </p:cNvPr>
          <p:cNvSpPr/>
          <p:nvPr/>
        </p:nvSpPr>
        <p:spPr>
          <a:xfrm>
            <a:off x="2573345" y="3835284"/>
            <a:ext cx="1872109" cy="15594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72190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01B33A-B76C-4750-96CB-916C2E2616FD}"/>
              </a:ext>
            </a:extLst>
          </p:cNvPr>
          <p:cNvSpPr>
            <a:spLocks noGrp="1"/>
          </p:cNvSpPr>
          <p:nvPr>
            <p:ph type="title"/>
          </p:nvPr>
        </p:nvSpPr>
        <p:spPr/>
        <p:txBody>
          <a:bodyPr/>
          <a:lstStyle/>
          <a:p>
            <a:r>
              <a:rPr lang="ja-JP" altLang="en-US">
                <a:ea typeface="ＭＳ Ｐゴシック"/>
                <a:cs typeface="Calibri Light"/>
              </a:rPr>
              <a:t>開発環境</a:t>
            </a:r>
          </a:p>
        </p:txBody>
      </p:sp>
      <p:graphicFrame>
        <p:nvGraphicFramePr>
          <p:cNvPr id="5" name="表 5">
            <a:extLst>
              <a:ext uri="{FF2B5EF4-FFF2-40B4-BE49-F238E27FC236}">
                <a16:creationId xmlns:a16="http://schemas.microsoft.com/office/drawing/2014/main" id="{019989E2-5F3F-443D-94E6-644AF7438407}"/>
              </a:ext>
            </a:extLst>
          </p:cNvPr>
          <p:cNvGraphicFramePr>
            <a:graphicFrameLocks noGrp="1"/>
          </p:cNvGraphicFramePr>
          <p:nvPr>
            <p:ph idx="1"/>
            <p:extLst>
              <p:ext uri="{D42A27DB-BD31-4B8C-83A1-F6EECF244321}">
                <p14:modId xmlns:p14="http://schemas.microsoft.com/office/powerpoint/2010/main" val="1910258369"/>
              </p:ext>
            </p:extLst>
          </p:nvPr>
        </p:nvGraphicFramePr>
        <p:xfrm>
          <a:off x="2511801" y="2963008"/>
          <a:ext cx="7616938" cy="3550345"/>
        </p:xfrm>
        <a:graphic>
          <a:graphicData uri="http://schemas.openxmlformats.org/drawingml/2006/table">
            <a:tbl>
              <a:tblPr firstRow="1" bandRow="1">
                <a:tableStyleId>{5C22544A-7EE6-4342-B048-85BDC9FD1C3A}</a:tableStyleId>
              </a:tblPr>
              <a:tblGrid>
                <a:gridCol w="3804522">
                  <a:extLst>
                    <a:ext uri="{9D8B030D-6E8A-4147-A177-3AD203B41FA5}">
                      <a16:colId xmlns:a16="http://schemas.microsoft.com/office/drawing/2014/main" val="144817522"/>
                    </a:ext>
                  </a:extLst>
                </a:gridCol>
                <a:gridCol w="3812416">
                  <a:extLst>
                    <a:ext uri="{9D8B030D-6E8A-4147-A177-3AD203B41FA5}">
                      <a16:colId xmlns:a16="http://schemas.microsoft.com/office/drawing/2014/main" val="309091695"/>
                    </a:ext>
                  </a:extLst>
                </a:gridCol>
              </a:tblGrid>
              <a:tr h="545477">
                <a:tc gridSpan="2">
                  <a:txBody>
                    <a:bodyPr/>
                    <a:lstStyle/>
                    <a:p>
                      <a:pPr algn="ctr"/>
                      <a:r>
                        <a:rPr kumimoji="1" lang="ja-JP" altLang="en-US" sz="2800">
                          <a:latin typeface="ＭＳ Ｐゴシック" panose="020B0600070205080204" pitchFamily="50" charset="-128"/>
                          <a:ea typeface="ＭＳ Ｐゴシック" panose="020B0600070205080204" pitchFamily="50" charset="-128"/>
                        </a:rPr>
                        <a:t>開発環境</a:t>
                      </a:r>
                    </a:p>
                  </a:txBody>
                  <a:tcPr/>
                </a:tc>
                <a:tc hMerge="1">
                  <a:txBody>
                    <a:bodyPr/>
                    <a:lstStyle/>
                    <a:p>
                      <a:endParaRPr kumimoji="1" lang="ja-JP" altLang="en-US"/>
                    </a:p>
                  </a:txBody>
                  <a:tcPr/>
                </a:tc>
                <a:extLst>
                  <a:ext uri="{0D108BD9-81ED-4DB2-BD59-A6C34878D82A}">
                    <a16:rowId xmlns:a16="http://schemas.microsoft.com/office/drawing/2014/main" val="1234273033"/>
                  </a:ext>
                </a:extLst>
              </a:tr>
              <a:tr h="545477">
                <a:tc>
                  <a:txBody>
                    <a:bodyPr/>
                    <a:lstStyle/>
                    <a:p>
                      <a:r>
                        <a:rPr kumimoji="1" lang="ja-JP" altLang="en-US" sz="2400">
                          <a:latin typeface="ＭＳ Ｐゴシック" panose="020B0600070205080204" pitchFamily="50" charset="-128"/>
                          <a:ea typeface="ＭＳ Ｐゴシック" panose="020B0600070205080204" pitchFamily="50" charset="-128"/>
                        </a:rPr>
                        <a:t>ホスト</a:t>
                      </a:r>
                      <a:r>
                        <a:rPr kumimoji="1" lang="en-US" altLang="ja-JP" sz="2400">
                          <a:latin typeface="ＭＳ Ｐゴシック" panose="020B0600070205080204" pitchFamily="50" charset="-128"/>
                          <a:ea typeface="ＭＳ Ｐゴシック" panose="020B0600070205080204" pitchFamily="50" charset="-128"/>
                        </a:rPr>
                        <a:t>OS</a:t>
                      </a:r>
                      <a:endParaRPr kumimoji="1" lang="ja-JP" altLang="en-US" sz="2400">
                        <a:latin typeface="ＭＳ Ｐゴシック" panose="020B0600070205080204" pitchFamily="50" charset="-128"/>
                        <a:ea typeface="ＭＳ Ｐゴシック" panose="020B0600070205080204" pitchFamily="50" charset="-128"/>
                      </a:endParaRPr>
                    </a:p>
                  </a:txBody>
                  <a:tcPr/>
                </a:tc>
                <a:tc>
                  <a:txBody>
                    <a:bodyPr/>
                    <a:lstStyle/>
                    <a:p>
                      <a:r>
                        <a:rPr kumimoji="1" lang="en-US" altLang="ja-JP" sz="2400">
                          <a:latin typeface="ＭＳ Ｐゴシック" panose="020B0600070205080204" pitchFamily="50" charset="-128"/>
                          <a:ea typeface="ＭＳ Ｐゴシック" panose="020B0600070205080204" pitchFamily="50" charset="-128"/>
                        </a:rPr>
                        <a:t>Windows10 Pro</a:t>
                      </a:r>
                      <a:endParaRPr kumimoji="1" lang="ja-JP" altLang="en-US" sz="240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2381582234"/>
                  </a:ext>
                </a:extLst>
              </a:tr>
              <a:tr h="545477">
                <a:tc>
                  <a:txBody>
                    <a:bodyPr/>
                    <a:lstStyle/>
                    <a:p>
                      <a:r>
                        <a:rPr kumimoji="1" lang="ja-JP" altLang="en-US" sz="2400">
                          <a:latin typeface="ＭＳ Ｐゴシック" panose="020B0600070205080204" pitchFamily="50" charset="-128"/>
                          <a:ea typeface="ＭＳ Ｐゴシック" panose="020B0600070205080204" pitchFamily="50" charset="-128"/>
                        </a:rPr>
                        <a:t>メモリ</a:t>
                      </a:r>
                    </a:p>
                  </a:txBody>
                  <a:tcPr/>
                </a:tc>
                <a:tc>
                  <a:txBody>
                    <a:bodyPr/>
                    <a:lstStyle/>
                    <a:p>
                      <a:r>
                        <a:rPr kumimoji="1" lang="en-US" altLang="ja-JP" sz="2400">
                          <a:latin typeface="ＭＳ Ｐゴシック" panose="020B0600070205080204" pitchFamily="50" charset="-128"/>
                          <a:ea typeface="ＭＳ Ｐゴシック" panose="020B0600070205080204" pitchFamily="50" charset="-128"/>
                        </a:rPr>
                        <a:t>16GB</a:t>
                      </a:r>
                      <a:endParaRPr kumimoji="1" lang="ja-JP" altLang="en-US" sz="240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919800541"/>
                  </a:ext>
                </a:extLst>
              </a:tr>
              <a:tr h="545477">
                <a:tc>
                  <a:txBody>
                    <a:bodyPr/>
                    <a:lstStyle/>
                    <a:p>
                      <a:r>
                        <a:rPr kumimoji="1" lang="ja-JP" altLang="en-US" sz="2400">
                          <a:latin typeface="ＭＳ Ｐゴシック" panose="020B0600070205080204" pitchFamily="50" charset="-128"/>
                          <a:ea typeface="ＭＳ Ｐゴシック" panose="020B0600070205080204" pitchFamily="50" charset="-128"/>
                        </a:rPr>
                        <a:t>仮想環境</a:t>
                      </a:r>
                    </a:p>
                  </a:txBody>
                  <a:tcPr/>
                </a:tc>
                <a:tc>
                  <a:txBody>
                    <a:bodyPr/>
                    <a:lstStyle/>
                    <a:p>
                      <a:r>
                        <a:rPr kumimoji="1" lang="en-US" altLang="ja-JP" sz="2400">
                          <a:latin typeface="ＭＳ Ｐゴシック" panose="020B0600070205080204" pitchFamily="50" charset="-128"/>
                          <a:ea typeface="ＭＳ Ｐゴシック" panose="020B0600070205080204" pitchFamily="50" charset="-128"/>
                        </a:rPr>
                        <a:t>Hyper-V</a:t>
                      </a:r>
                      <a:endParaRPr kumimoji="1" lang="ja-JP" altLang="en-US" sz="240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803612321"/>
                  </a:ext>
                </a:extLst>
              </a:tr>
              <a:tr h="545477">
                <a:tc>
                  <a:txBody>
                    <a:bodyPr/>
                    <a:lstStyle/>
                    <a:p>
                      <a:r>
                        <a:rPr kumimoji="1" lang="ja-JP" altLang="en-US" sz="2400">
                          <a:latin typeface="ＭＳ Ｐゴシック" panose="020B0600070205080204" pitchFamily="50" charset="-128"/>
                          <a:ea typeface="ＭＳ Ｐゴシック" panose="020B0600070205080204" pitchFamily="50" charset="-128"/>
                        </a:rPr>
                        <a:t>ゲスト</a:t>
                      </a:r>
                      <a:r>
                        <a:rPr kumimoji="1" lang="en-US" altLang="ja-JP" sz="2400">
                          <a:latin typeface="ＭＳ Ｐゴシック" panose="020B0600070205080204" pitchFamily="50" charset="-128"/>
                          <a:ea typeface="ＭＳ Ｐゴシック" panose="020B0600070205080204" pitchFamily="50" charset="-128"/>
                        </a:rPr>
                        <a:t>OS</a:t>
                      </a:r>
                      <a:endParaRPr kumimoji="1" lang="ja-JP" altLang="en-US" sz="2400">
                        <a:latin typeface="ＭＳ Ｐゴシック" panose="020B0600070205080204" pitchFamily="50" charset="-128"/>
                        <a:ea typeface="ＭＳ Ｐゴシック" panose="020B0600070205080204" pitchFamily="50" charset="-128"/>
                      </a:endParaRPr>
                    </a:p>
                  </a:txBody>
                  <a:tcPr/>
                </a:tc>
                <a:tc>
                  <a:txBody>
                    <a:bodyPr/>
                    <a:lstStyle/>
                    <a:p>
                      <a:r>
                        <a:rPr kumimoji="1" lang="en-US" altLang="ja-JP" sz="2400">
                          <a:latin typeface="ＭＳ Ｐゴシック" panose="020B0600070205080204" pitchFamily="50" charset="-128"/>
                          <a:ea typeface="ＭＳ Ｐゴシック" panose="020B0600070205080204" pitchFamily="50" charset="-128"/>
                        </a:rPr>
                        <a:t>Ubuntu20.04 LTS</a:t>
                      </a:r>
                      <a:endParaRPr kumimoji="1" lang="ja-JP" altLang="en-US" sz="240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1726300194"/>
                  </a:ext>
                </a:extLst>
              </a:tr>
              <a:tr h="797110">
                <a:tc>
                  <a:txBody>
                    <a:bodyPr/>
                    <a:lstStyle/>
                    <a:p>
                      <a:r>
                        <a:rPr kumimoji="1" lang="en-US" altLang="ja-JP" sz="2400">
                          <a:latin typeface="ＭＳ Ｐゴシック" panose="020B0600070205080204" pitchFamily="50" charset="-128"/>
                          <a:ea typeface="ＭＳ Ｐゴシック" panose="020B0600070205080204" pitchFamily="50" charset="-128"/>
                        </a:rPr>
                        <a:t>Web</a:t>
                      </a:r>
                      <a:r>
                        <a:rPr kumimoji="1" lang="ja-JP" altLang="en-US" sz="2400">
                          <a:latin typeface="ＭＳ Ｐゴシック" panose="020B0600070205080204" pitchFamily="50" charset="-128"/>
                          <a:ea typeface="ＭＳ Ｐゴシック" panose="020B0600070205080204" pitchFamily="50" charset="-128"/>
                        </a:rPr>
                        <a:t>ブラウザ</a:t>
                      </a:r>
                    </a:p>
                  </a:txBody>
                  <a:tcPr/>
                </a:tc>
                <a:tc>
                  <a:txBody>
                    <a:bodyPr/>
                    <a:lstStyle/>
                    <a:p>
                      <a:r>
                        <a:rPr kumimoji="1" lang="en-US" altLang="ja-JP" sz="2400">
                          <a:latin typeface="ＭＳ Ｐゴシック" panose="020B0600070205080204" pitchFamily="50" charset="-128"/>
                          <a:ea typeface="ＭＳ Ｐゴシック" panose="020B0600070205080204" pitchFamily="50" charset="-128"/>
                        </a:rPr>
                        <a:t>Google Chrome version 77.0.3865120</a:t>
                      </a:r>
                      <a:endParaRPr kumimoji="1" lang="ja-JP" altLang="en-US" sz="240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2053462039"/>
                  </a:ext>
                </a:extLst>
              </a:tr>
            </a:tbl>
          </a:graphicData>
        </a:graphic>
      </p:graphicFrame>
      <p:sp>
        <p:nvSpPr>
          <p:cNvPr id="4" name="スライド番号プレースホルダー 3">
            <a:extLst>
              <a:ext uri="{FF2B5EF4-FFF2-40B4-BE49-F238E27FC236}">
                <a16:creationId xmlns:a16="http://schemas.microsoft.com/office/drawing/2014/main" id="{9A0F7268-244B-4BBC-A52D-E37DEE8DEDC0}"/>
              </a:ext>
            </a:extLst>
          </p:cNvPr>
          <p:cNvSpPr>
            <a:spLocks noGrp="1"/>
          </p:cNvSpPr>
          <p:nvPr>
            <p:ph type="sldNum" sz="quarter" idx="12"/>
          </p:nvPr>
        </p:nvSpPr>
        <p:spPr/>
        <p:txBody>
          <a:bodyPr/>
          <a:lstStyle/>
          <a:p>
            <a:fld id="{A99D720A-4AD5-4DCF-885F-DE5297996123}" type="slidenum">
              <a:rPr kumimoji="1" lang="ja-JP" altLang="en-US" smtClean="0"/>
              <a:t>13</a:t>
            </a:fld>
            <a:endParaRPr kumimoji="1" lang="ja-JP" altLang="en-US"/>
          </a:p>
        </p:txBody>
      </p:sp>
      <p:sp>
        <p:nvSpPr>
          <p:cNvPr id="6" name="テキスト ボックス 5">
            <a:extLst>
              <a:ext uri="{FF2B5EF4-FFF2-40B4-BE49-F238E27FC236}">
                <a16:creationId xmlns:a16="http://schemas.microsoft.com/office/drawing/2014/main" id="{E812564A-C354-4D38-98DE-E7E0EBCAA49B}"/>
              </a:ext>
            </a:extLst>
          </p:cNvPr>
          <p:cNvSpPr txBox="1"/>
          <p:nvPr/>
        </p:nvSpPr>
        <p:spPr>
          <a:xfrm>
            <a:off x="4651458" y="2523335"/>
            <a:ext cx="3337623" cy="369332"/>
          </a:xfrm>
          <a:prstGeom prst="rect">
            <a:avLst/>
          </a:prstGeom>
          <a:noFill/>
        </p:spPr>
        <p:txBody>
          <a:bodyPr wrap="square" rtlCol="0">
            <a:spAutoFit/>
          </a:bodyPr>
          <a:lstStyle/>
          <a:p>
            <a:r>
              <a:rPr kumimoji="1" lang="ja-JP" altLang="en-US">
                <a:latin typeface="ＭＳ Ｐゴシック" panose="020B0600070205080204" pitchFamily="50" charset="-128"/>
                <a:ea typeface="ＭＳ Ｐゴシック" panose="020B0600070205080204" pitchFamily="50" charset="-128"/>
              </a:rPr>
              <a:t>表</a:t>
            </a:r>
            <a:r>
              <a:rPr kumimoji="1" lang="en-US" altLang="ja-JP">
                <a:latin typeface="ＭＳ Ｐゴシック" panose="020B0600070205080204" pitchFamily="50" charset="-128"/>
                <a:ea typeface="ＭＳ Ｐゴシック" panose="020B0600070205080204" pitchFamily="50" charset="-128"/>
              </a:rPr>
              <a:t>2.</a:t>
            </a:r>
            <a:r>
              <a:rPr kumimoji="1" lang="ja-JP" altLang="en-US">
                <a:latin typeface="ＭＳ Ｐゴシック" panose="020B0600070205080204" pitchFamily="50" charset="-128"/>
                <a:ea typeface="ＭＳ Ｐゴシック" panose="020B0600070205080204" pitchFamily="50" charset="-128"/>
              </a:rPr>
              <a:t>開発システムの計算機環境</a:t>
            </a:r>
          </a:p>
        </p:txBody>
      </p:sp>
    </p:spTree>
    <p:extLst>
      <p:ext uri="{BB962C8B-B14F-4D97-AF65-F5344CB8AC3E}">
        <p14:creationId xmlns:p14="http://schemas.microsoft.com/office/powerpoint/2010/main" val="53141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01B33A-B76C-4750-96CB-916C2E2616FD}"/>
              </a:ext>
            </a:extLst>
          </p:cNvPr>
          <p:cNvSpPr>
            <a:spLocks noGrp="1"/>
          </p:cNvSpPr>
          <p:nvPr>
            <p:ph type="title"/>
          </p:nvPr>
        </p:nvSpPr>
        <p:spPr/>
        <p:txBody>
          <a:bodyPr/>
          <a:lstStyle/>
          <a:p>
            <a:r>
              <a:rPr lang="ja-JP" altLang="en-US">
                <a:ea typeface="ＭＳ Ｐゴシック"/>
                <a:cs typeface="Calibri Light"/>
              </a:rPr>
              <a:t>提案システムの実行結果</a:t>
            </a:r>
          </a:p>
        </p:txBody>
      </p:sp>
      <p:sp>
        <p:nvSpPr>
          <p:cNvPr id="3" name="コンテンツ プレースホルダー 2">
            <a:extLst>
              <a:ext uri="{FF2B5EF4-FFF2-40B4-BE49-F238E27FC236}">
                <a16:creationId xmlns:a16="http://schemas.microsoft.com/office/drawing/2014/main" id="{17D239CE-F43F-44F0-B2A9-0806D7904C83}"/>
              </a:ext>
            </a:extLst>
          </p:cNvPr>
          <p:cNvSpPr>
            <a:spLocks noGrp="1"/>
          </p:cNvSpPr>
          <p:nvPr>
            <p:ph idx="1"/>
          </p:nvPr>
        </p:nvSpPr>
        <p:spPr>
          <a:xfrm>
            <a:off x="1154953" y="2354584"/>
            <a:ext cx="10095431" cy="3416300"/>
          </a:xfrm>
        </p:spPr>
        <p:txBody>
          <a:bodyPr vert="horz" lIns="91440" tIns="45720" rIns="91440" bIns="45720" rtlCol="0" anchor="t">
            <a:normAutofit/>
          </a:bodyPr>
          <a:lstStyle/>
          <a:p>
            <a:r>
              <a:rPr lang="ja-JP" altLang="en-US" sz="2000">
                <a:ea typeface="ＭＳ Ｐゴシック"/>
                <a:cs typeface="Calibri"/>
              </a:rPr>
              <a:t>パケット可視化システム実行結果</a:t>
            </a:r>
            <a:endParaRPr lang="en-US" altLang="ja-JP">
              <a:ea typeface="ＭＳ Ｐゴシック"/>
              <a:cs typeface="Calibri"/>
            </a:endParaRPr>
          </a:p>
          <a:p>
            <a:endParaRPr lang="ja-JP" altLang="en-US">
              <a:ea typeface="ＭＳ Ｐゴシック"/>
              <a:cs typeface="Calibri"/>
            </a:endParaRPr>
          </a:p>
        </p:txBody>
      </p:sp>
      <p:sp>
        <p:nvSpPr>
          <p:cNvPr id="4" name="スライド番号プレースホルダー 3">
            <a:extLst>
              <a:ext uri="{FF2B5EF4-FFF2-40B4-BE49-F238E27FC236}">
                <a16:creationId xmlns:a16="http://schemas.microsoft.com/office/drawing/2014/main" id="{9A0F7268-244B-4BBC-A52D-E37DEE8DEDC0}"/>
              </a:ext>
            </a:extLst>
          </p:cNvPr>
          <p:cNvSpPr>
            <a:spLocks noGrp="1"/>
          </p:cNvSpPr>
          <p:nvPr>
            <p:ph type="sldNum" sz="quarter" idx="12"/>
          </p:nvPr>
        </p:nvSpPr>
        <p:spPr/>
        <p:txBody>
          <a:bodyPr/>
          <a:lstStyle/>
          <a:p>
            <a:fld id="{A99D720A-4AD5-4DCF-885F-DE5297996123}" type="slidenum">
              <a:rPr kumimoji="1" lang="ja-JP" altLang="en-US" smtClean="0"/>
              <a:t>14</a:t>
            </a:fld>
            <a:endParaRPr kumimoji="1" lang="ja-JP" altLang="en-US"/>
          </a:p>
        </p:txBody>
      </p:sp>
      <p:sp>
        <p:nvSpPr>
          <p:cNvPr id="17" name="テキスト ボックス 16">
            <a:extLst>
              <a:ext uri="{FF2B5EF4-FFF2-40B4-BE49-F238E27FC236}">
                <a16:creationId xmlns:a16="http://schemas.microsoft.com/office/drawing/2014/main" id="{616D4E41-8D9A-4400-B7B5-FCD6669062E8}"/>
              </a:ext>
            </a:extLst>
          </p:cNvPr>
          <p:cNvSpPr txBox="1"/>
          <p:nvPr/>
        </p:nvSpPr>
        <p:spPr>
          <a:xfrm>
            <a:off x="8327797" y="5390029"/>
            <a:ext cx="2024743" cy="369332"/>
          </a:xfrm>
          <a:prstGeom prst="rect">
            <a:avLst/>
          </a:prstGeom>
          <a:noFill/>
        </p:spPr>
        <p:txBody>
          <a:bodyPr wrap="square" rtlCol="0">
            <a:spAutoFit/>
          </a:bodyPr>
          <a:lstStyle/>
          <a:p>
            <a:r>
              <a:rPr kumimoji="1" lang="ja-JP" altLang="en-US">
                <a:solidFill>
                  <a:schemeClr val="bg1"/>
                </a:solidFill>
              </a:rPr>
              <a:t>自身の</a:t>
            </a:r>
            <a:r>
              <a:rPr kumimoji="1" lang="en-US" altLang="ja-JP">
                <a:solidFill>
                  <a:schemeClr val="bg1"/>
                </a:solidFill>
              </a:rPr>
              <a:t>PC</a:t>
            </a:r>
            <a:endParaRPr kumimoji="1" lang="ja-JP" altLang="en-US">
              <a:solidFill>
                <a:schemeClr val="bg1"/>
              </a:solidFill>
            </a:endParaRPr>
          </a:p>
        </p:txBody>
      </p:sp>
      <p:sp>
        <p:nvSpPr>
          <p:cNvPr id="21" name="テキスト ボックス 20">
            <a:extLst>
              <a:ext uri="{FF2B5EF4-FFF2-40B4-BE49-F238E27FC236}">
                <a16:creationId xmlns:a16="http://schemas.microsoft.com/office/drawing/2014/main" id="{2897A96A-4599-4247-A0F5-E6FE8AFE6C47}"/>
              </a:ext>
            </a:extLst>
          </p:cNvPr>
          <p:cNvSpPr txBox="1"/>
          <p:nvPr/>
        </p:nvSpPr>
        <p:spPr>
          <a:xfrm>
            <a:off x="2610520" y="6488668"/>
            <a:ext cx="1540330" cy="369332"/>
          </a:xfrm>
          <a:prstGeom prst="rect">
            <a:avLst/>
          </a:prstGeom>
          <a:noFill/>
        </p:spPr>
        <p:txBody>
          <a:bodyPr wrap="square" rtlCol="0">
            <a:spAutoFit/>
          </a:bodyPr>
          <a:lstStyle/>
          <a:p>
            <a:r>
              <a:rPr kumimoji="1" lang="ja-JP" altLang="en-US" dirty="0">
                <a:latin typeface="ＭＳ Ｐゴシック" panose="020B0600070205080204" pitchFamily="50" charset="-128"/>
                <a:ea typeface="ＭＳ Ｐゴシック" panose="020B0600070205080204" pitchFamily="50" charset="-128"/>
              </a:rPr>
              <a:t>図</a:t>
            </a:r>
            <a:r>
              <a:rPr kumimoji="1" lang="en-US" altLang="ja-JP" dirty="0">
                <a:latin typeface="ＭＳ Ｐゴシック" panose="020B0600070205080204" pitchFamily="50" charset="-128"/>
                <a:ea typeface="ＭＳ Ｐゴシック" panose="020B0600070205080204" pitchFamily="50" charset="-128"/>
              </a:rPr>
              <a:t>7.</a:t>
            </a:r>
            <a:r>
              <a:rPr kumimoji="1" lang="ja-JP" altLang="en-US" dirty="0">
                <a:latin typeface="ＭＳ Ｐゴシック" panose="020B0600070205080204" pitchFamily="50" charset="-128"/>
                <a:ea typeface="ＭＳ Ｐゴシック" panose="020B0600070205080204" pitchFamily="50" charset="-128"/>
              </a:rPr>
              <a:t>実行結果</a:t>
            </a:r>
          </a:p>
        </p:txBody>
      </p:sp>
      <p:sp>
        <p:nvSpPr>
          <p:cNvPr id="24" name="テキスト ボックス 23">
            <a:extLst>
              <a:ext uri="{FF2B5EF4-FFF2-40B4-BE49-F238E27FC236}">
                <a16:creationId xmlns:a16="http://schemas.microsoft.com/office/drawing/2014/main" id="{8E1B8752-9A3F-4EC2-895C-31D55BCA89E4}"/>
              </a:ext>
            </a:extLst>
          </p:cNvPr>
          <p:cNvSpPr txBox="1"/>
          <p:nvPr/>
        </p:nvSpPr>
        <p:spPr>
          <a:xfrm>
            <a:off x="7000561" y="6503203"/>
            <a:ext cx="4679213" cy="369332"/>
          </a:xfrm>
          <a:prstGeom prst="rect">
            <a:avLst/>
          </a:prstGeom>
          <a:noFill/>
        </p:spPr>
        <p:txBody>
          <a:bodyPr wrap="square" rtlCol="0">
            <a:spAutoFit/>
          </a:bodyPr>
          <a:lstStyle/>
          <a:p>
            <a:r>
              <a:rPr kumimoji="1" lang="ja-JP" altLang="en-US" dirty="0">
                <a:latin typeface="ＭＳ Ｐゴシック" panose="020B0600070205080204" pitchFamily="50" charset="-128"/>
                <a:ea typeface="ＭＳ Ｐゴシック" panose="020B0600070205080204" pitchFamily="50" charset="-128"/>
              </a:rPr>
              <a:t>図</a:t>
            </a:r>
            <a:r>
              <a:rPr kumimoji="1" lang="en-US" altLang="ja-JP" dirty="0">
                <a:latin typeface="ＭＳ Ｐゴシック" panose="020B0600070205080204" pitchFamily="50" charset="-128"/>
                <a:ea typeface="ＭＳ Ｐゴシック" panose="020B0600070205080204" pitchFamily="50" charset="-128"/>
              </a:rPr>
              <a:t>8.</a:t>
            </a:r>
            <a:r>
              <a:rPr kumimoji="1" lang="ja-JP" altLang="en-US" dirty="0">
                <a:latin typeface="ＭＳ Ｐゴシック" panose="020B0600070205080204" pitchFamily="50" charset="-128"/>
                <a:ea typeface="ＭＳ Ｐゴシック" panose="020B0600070205080204" pitchFamily="50" charset="-128"/>
              </a:rPr>
              <a:t>パケット情報ボタンを押した場合の画面</a:t>
            </a:r>
            <a:endParaRPr kumimoji="1" lang="en-US" altLang="ja-JP" dirty="0">
              <a:latin typeface="ＭＳ Ｐゴシック" panose="020B0600070205080204" pitchFamily="50" charset="-128"/>
              <a:ea typeface="ＭＳ Ｐゴシック" panose="020B0600070205080204" pitchFamily="50" charset="-128"/>
            </a:endParaRPr>
          </a:p>
        </p:txBody>
      </p:sp>
      <p:pic>
        <p:nvPicPr>
          <p:cNvPr id="7" name="図 6" descr="グラフィカル ユーザー インターフェイス&#10;&#10;自動的に生成された説明">
            <a:extLst>
              <a:ext uri="{FF2B5EF4-FFF2-40B4-BE49-F238E27FC236}">
                <a16:creationId xmlns:a16="http://schemas.microsoft.com/office/drawing/2014/main" id="{1544C3DD-8DC7-46FF-BB65-3697AA393EC0}"/>
              </a:ext>
            </a:extLst>
          </p:cNvPr>
          <p:cNvPicPr>
            <a:picLocks noChangeAspect="1"/>
          </p:cNvPicPr>
          <p:nvPr/>
        </p:nvPicPr>
        <p:blipFill rotWithShape="1">
          <a:blip r:embed="rId3">
            <a:extLst>
              <a:ext uri="{28A0092B-C50C-407E-A947-70E740481C1C}">
                <a14:useLocalDpi xmlns:a14="http://schemas.microsoft.com/office/drawing/2010/main" val="0"/>
              </a:ext>
            </a:extLst>
          </a:blip>
          <a:srcRect t="14606"/>
          <a:stretch/>
        </p:blipFill>
        <p:spPr>
          <a:xfrm>
            <a:off x="6779266" y="2913434"/>
            <a:ext cx="4900508" cy="3589769"/>
          </a:xfrm>
          <a:prstGeom prst="rect">
            <a:avLst/>
          </a:prstGeom>
        </p:spPr>
      </p:pic>
      <p:pic>
        <p:nvPicPr>
          <p:cNvPr id="9" name="図 8" descr="グラフィカル ユーザー インターフェイス&#10;&#10;自動的に生成された説明">
            <a:extLst>
              <a:ext uri="{FF2B5EF4-FFF2-40B4-BE49-F238E27FC236}">
                <a16:creationId xmlns:a16="http://schemas.microsoft.com/office/drawing/2014/main" id="{8D751B5E-E373-4180-B4D6-A664686B8B95}"/>
              </a:ext>
            </a:extLst>
          </p:cNvPr>
          <p:cNvPicPr>
            <a:picLocks noChangeAspect="1"/>
          </p:cNvPicPr>
          <p:nvPr/>
        </p:nvPicPr>
        <p:blipFill rotWithShape="1">
          <a:blip r:embed="rId4">
            <a:extLst>
              <a:ext uri="{28A0092B-C50C-407E-A947-70E740481C1C}">
                <a14:useLocalDpi xmlns:a14="http://schemas.microsoft.com/office/drawing/2010/main" val="0"/>
              </a:ext>
            </a:extLst>
          </a:blip>
          <a:srcRect t="16805"/>
          <a:stretch/>
        </p:blipFill>
        <p:spPr>
          <a:xfrm>
            <a:off x="837807" y="2971801"/>
            <a:ext cx="4962082" cy="3473036"/>
          </a:xfrm>
          <a:prstGeom prst="rect">
            <a:avLst/>
          </a:prstGeom>
        </p:spPr>
      </p:pic>
    </p:spTree>
    <p:extLst>
      <p:ext uri="{BB962C8B-B14F-4D97-AF65-F5344CB8AC3E}">
        <p14:creationId xmlns:p14="http://schemas.microsoft.com/office/powerpoint/2010/main" val="1544627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01B33A-B76C-4750-96CB-916C2E2616FD}"/>
              </a:ext>
            </a:extLst>
          </p:cNvPr>
          <p:cNvSpPr>
            <a:spLocks noGrp="1"/>
          </p:cNvSpPr>
          <p:nvPr>
            <p:ph type="title"/>
          </p:nvPr>
        </p:nvSpPr>
        <p:spPr/>
        <p:txBody>
          <a:bodyPr/>
          <a:lstStyle/>
          <a:p>
            <a:r>
              <a:rPr lang="ja-JP" altLang="en-US">
                <a:ea typeface="ＭＳ Ｐゴシック"/>
                <a:cs typeface="Calibri Light"/>
              </a:rPr>
              <a:t>ユーザビリティに関するテスト</a:t>
            </a:r>
          </a:p>
        </p:txBody>
      </p:sp>
      <p:sp>
        <p:nvSpPr>
          <p:cNvPr id="3" name="コンテンツ プレースホルダー 2">
            <a:extLst>
              <a:ext uri="{FF2B5EF4-FFF2-40B4-BE49-F238E27FC236}">
                <a16:creationId xmlns:a16="http://schemas.microsoft.com/office/drawing/2014/main" id="{17D239CE-F43F-44F0-B2A9-0806D7904C83}"/>
              </a:ext>
            </a:extLst>
          </p:cNvPr>
          <p:cNvSpPr>
            <a:spLocks noGrp="1"/>
          </p:cNvSpPr>
          <p:nvPr>
            <p:ph idx="1"/>
          </p:nvPr>
        </p:nvSpPr>
        <p:spPr>
          <a:xfrm>
            <a:off x="791609" y="2530672"/>
            <a:ext cx="9197585" cy="3416300"/>
          </a:xfrm>
        </p:spPr>
        <p:txBody>
          <a:bodyPr vert="horz" lIns="91440" tIns="45720" rIns="91440" bIns="45720" rtlCol="0" anchor="t">
            <a:normAutofit/>
          </a:bodyPr>
          <a:lstStyle/>
          <a:p>
            <a:r>
              <a:rPr lang="ja-JP" altLang="en-US" sz="2000">
                <a:ea typeface="ＭＳ Ｐゴシック"/>
                <a:cs typeface="Calibri"/>
              </a:rPr>
              <a:t>評価点</a:t>
            </a:r>
            <a:endParaRPr lang="en-US" altLang="ja-JP" sz="2000">
              <a:ea typeface="ＭＳ Ｐゴシック"/>
              <a:cs typeface="Calibri"/>
            </a:endParaRPr>
          </a:p>
          <a:p>
            <a:pPr lvl="1"/>
            <a:r>
              <a:rPr lang="ja-JP" altLang="en-US" sz="1800">
                <a:ea typeface="ＭＳ Ｐゴシック"/>
                <a:cs typeface="Calibri"/>
              </a:rPr>
              <a:t>地球のどこと通信しているかが分かりやすい</a:t>
            </a:r>
            <a:endParaRPr lang="en-US" altLang="ja-JP" sz="1800">
              <a:ea typeface="ＭＳ Ｐゴシック"/>
              <a:cs typeface="Calibri"/>
            </a:endParaRPr>
          </a:p>
          <a:p>
            <a:pPr lvl="1"/>
            <a:r>
              <a:rPr lang="ja-JP" altLang="en-US" sz="1800">
                <a:ea typeface="ＭＳ Ｐゴシック"/>
                <a:cs typeface="Calibri"/>
              </a:rPr>
              <a:t>文字情報としてもパケットを分析できる点が良い</a:t>
            </a:r>
            <a:endParaRPr lang="en-US" altLang="ja-JP" sz="1800">
              <a:ea typeface="ＭＳ Ｐゴシック"/>
              <a:cs typeface="Calibri"/>
            </a:endParaRPr>
          </a:p>
          <a:p>
            <a:r>
              <a:rPr lang="ja-JP" altLang="en-US" sz="2000">
                <a:ea typeface="ＭＳ Ｐゴシック"/>
                <a:cs typeface="Calibri"/>
              </a:rPr>
              <a:t>改善点</a:t>
            </a:r>
            <a:endParaRPr lang="en-US" altLang="ja-JP" sz="2000">
              <a:ea typeface="ＭＳ Ｐゴシック"/>
              <a:cs typeface="Calibri"/>
            </a:endParaRPr>
          </a:p>
          <a:p>
            <a:pPr lvl="1"/>
            <a:r>
              <a:rPr lang="ja-JP" altLang="en-US" sz="1800">
                <a:ea typeface="ＭＳ Ｐゴシック"/>
                <a:cs typeface="Calibri"/>
              </a:rPr>
              <a:t>文字情報の部分で自分の</a:t>
            </a:r>
            <a:r>
              <a:rPr lang="en-US" altLang="ja-JP" sz="1800">
                <a:ea typeface="ＭＳ Ｐゴシック"/>
                <a:cs typeface="Calibri"/>
              </a:rPr>
              <a:t>IP</a:t>
            </a:r>
            <a:r>
              <a:rPr lang="ja-JP" altLang="en-US" sz="1800">
                <a:ea typeface="ＭＳ Ｐゴシック"/>
                <a:cs typeface="Calibri"/>
              </a:rPr>
              <a:t>アドレスがどれか分かりにくい</a:t>
            </a:r>
            <a:endParaRPr lang="en-US" altLang="ja-JP" sz="1800">
              <a:ea typeface="ＭＳ Ｐゴシック"/>
              <a:cs typeface="Calibri"/>
            </a:endParaRPr>
          </a:p>
          <a:p>
            <a:pPr lvl="1"/>
            <a:r>
              <a:rPr lang="ja-JP" altLang="en-US" sz="1800">
                <a:ea typeface="ＭＳ Ｐゴシック"/>
                <a:cs typeface="Calibri"/>
              </a:rPr>
              <a:t>取得した時間ごとにオブジェクトの色を変えると分かりやすい</a:t>
            </a:r>
            <a:endParaRPr lang="en-US" altLang="ja-JP" sz="1800">
              <a:ea typeface="ＭＳ Ｐゴシック"/>
              <a:cs typeface="Calibri"/>
            </a:endParaRPr>
          </a:p>
          <a:p>
            <a:pPr lvl="1"/>
            <a:r>
              <a:rPr lang="ja-JP" altLang="en-US" sz="1800">
                <a:ea typeface="ＭＳ Ｐゴシック"/>
                <a:cs typeface="Calibri"/>
              </a:rPr>
              <a:t>自身の</a:t>
            </a:r>
            <a:r>
              <a:rPr lang="en-US" altLang="ja-JP" sz="1800">
                <a:ea typeface="ＭＳ Ｐゴシック"/>
                <a:cs typeface="Calibri"/>
              </a:rPr>
              <a:t>PC</a:t>
            </a:r>
            <a:r>
              <a:rPr lang="ja-JP" altLang="en-US" sz="1800">
                <a:ea typeface="ＭＳ Ｐゴシック"/>
                <a:cs typeface="Calibri"/>
              </a:rPr>
              <a:t>の位置が自身の国籍の場所にあると分かりやすい</a:t>
            </a:r>
            <a:endParaRPr lang="en-US" altLang="ja-JP" sz="1800">
              <a:ea typeface="ＭＳ Ｐゴシック"/>
              <a:cs typeface="Calibri"/>
            </a:endParaRPr>
          </a:p>
          <a:p>
            <a:pPr lvl="1"/>
            <a:endParaRPr lang="en-US" altLang="ja-JP" sz="1800">
              <a:ea typeface="ＭＳ Ｐゴシック"/>
              <a:cs typeface="Calibri"/>
            </a:endParaRPr>
          </a:p>
          <a:p>
            <a:endParaRPr lang="ja-JP" altLang="en-US">
              <a:ea typeface="ＭＳ Ｐゴシック"/>
              <a:cs typeface="Calibri"/>
            </a:endParaRPr>
          </a:p>
        </p:txBody>
      </p:sp>
      <p:sp>
        <p:nvSpPr>
          <p:cNvPr id="4" name="スライド番号プレースホルダー 3">
            <a:extLst>
              <a:ext uri="{FF2B5EF4-FFF2-40B4-BE49-F238E27FC236}">
                <a16:creationId xmlns:a16="http://schemas.microsoft.com/office/drawing/2014/main" id="{9A0F7268-244B-4BBC-A52D-E37DEE8DEDC0}"/>
              </a:ext>
            </a:extLst>
          </p:cNvPr>
          <p:cNvSpPr>
            <a:spLocks noGrp="1"/>
          </p:cNvSpPr>
          <p:nvPr>
            <p:ph type="sldNum" sz="quarter" idx="12"/>
          </p:nvPr>
        </p:nvSpPr>
        <p:spPr/>
        <p:txBody>
          <a:bodyPr/>
          <a:lstStyle/>
          <a:p>
            <a:fld id="{A99D720A-4AD5-4DCF-885F-DE5297996123}" type="slidenum">
              <a:rPr kumimoji="1" lang="ja-JP" altLang="en-US" smtClean="0"/>
              <a:t>15</a:t>
            </a:fld>
            <a:endParaRPr kumimoji="1" lang="ja-JP" altLang="en-US"/>
          </a:p>
        </p:txBody>
      </p:sp>
    </p:spTree>
    <p:extLst>
      <p:ext uri="{BB962C8B-B14F-4D97-AF65-F5344CB8AC3E}">
        <p14:creationId xmlns:p14="http://schemas.microsoft.com/office/powerpoint/2010/main" val="1644573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01B33A-B76C-4750-96CB-916C2E2616FD}"/>
              </a:ext>
            </a:extLst>
          </p:cNvPr>
          <p:cNvSpPr>
            <a:spLocks noGrp="1"/>
          </p:cNvSpPr>
          <p:nvPr>
            <p:ph type="title"/>
          </p:nvPr>
        </p:nvSpPr>
        <p:spPr/>
        <p:txBody>
          <a:bodyPr/>
          <a:lstStyle/>
          <a:p>
            <a:r>
              <a:rPr lang="ja-JP" altLang="en-US">
                <a:ea typeface="ＭＳ Ｐゴシック"/>
                <a:cs typeface="Calibri Light"/>
              </a:rPr>
              <a:t>まとめ</a:t>
            </a:r>
          </a:p>
        </p:txBody>
      </p:sp>
      <p:sp>
        <p:nvSpPr>
          <p:cNvPr id="3" name="コンテンツ プレースホルダー 2">
            <a:extLst>
              <a:ext uri="{FF2B5EF4-FFF2-40B4-BE49-F238E27FC236}">
                <a16:creationId xmlns:a16="http://schemas.microsoft.com/office/drawing/2014/main" id="{17D239CE-F43F-44F0-B2A9-0806D7904C83}"/>
              </a:ext>
            </a:extLst>
          </p:cNvPr>
          <p:cNvSpPr>
            <a:spLocks noGrp="1"/>
          </p:cNvSpPr>
          <p:nvPr>
            <p:ph idx="1"/>
          </p:nvPr>
        </p:nvSpPr>
        <p:spPr>
          <a:xfrm>
            <a:off x="791609" y="2530672"/>
            <a:ext cx="10515299" cy="3416300"/>
          </a:xfrm>
        </p:spPr>
        <p:txBody>
          <a:bodyPr vert="horz" lIns="91440" tIns="45720" rIns="91440" bIns="45720" rtlCol="0" anchor="t">
            <a:normAutofit/>
          </a:bodyPr>
          <a:lstStyle/>
          <a:p>
            <a:r>
              <a:rPr lang="ja-JP" altLang="en-US" sz="2000" dirty="0">
                <a:ea typeface="ＭＳ Ｐゴシック"/>
                <a:cs typeface="Calibri"/>
              </a:rPr>
              <a:t>リアルタイムでパケットを取得し、ブラックリストとホワイトリストを照合して異常パケットを判定し可視化するシステムの開発を行った</a:t>
            </a:r>
            <a:endParaRPr lang="en-US" altLang="ja-JP" sz="1800" dirty="0">
              <a:ea typeface="ＭＳ Ｐゴシック"/>
              <a:cs typeface="Calibri"/>
            </a:endParaRPr>
          </a:p>
          <a:p>
            <a:r>
              <a:rPr lang="ja-JP" altLang="en-US" sz="2000" dirty="0">
                <a:ea typeface="ＭＳ Ｐゴシック"/>
                <a:cs typeface="Calibri"/>
              </a:rPr>
              <a:t>今後の課題</a:t>
            </a:r>
            <a:endParaRPr lang="en-US" altLang="ja-JP" sz="2000" dirty="0">
              <a:ea typeface="ＭＳ Ｐゴシック"/>
              <a:cs typeface="Calibri"/>
            </a:endParaRPr>
          </a:p>
          <a:p>
            <a:pPr lvl="1"/>
            <a:r>
              <a:rPr lang="ja-JP" altLang="en-US" sz="1800" dirty="0">
                <a:ea typeface="ＭＳ Ｐゴシック"/>
                <a:cs typeface="Calibri"/>
              </a:rPr>
              <a:t>文字情報、および可視化情報の表示方法</a:t>
            </a:r>
            <a:endParaRPr lang="en-US" altLang="ja-JP" sz="1800" dirty="0">
              <a:ea typeface="ＭＳ Ｐゴシック"/>
              <a:cs typeface="Calibri"/>
            </a:endParaRPr>
          </a:p>
          <a:p>
            <a:pPr lvl="1"/>
            <a:r>
              <a:rPr lang="ja-JP" altLang="en-US" sz="1800" dirty="0">
                <a:ea typeface="ＭＳ Ｐゴシック"/>
                <a:cs typeface="Calibri"/>
              </a:rPr>
              <a:t>検知方式の改良</a:t>
            </a:r>
            <a:endParaRPr lang="en-US" altLang="ja-JP" sz="1800" dirty="0">
              <a:ea typeface="ＭＳ Ｐゴシック"/>
              <a:cs typeface="Calibri"/>
            </a:endParaRPr>
          </a:p>
          <a:p>
            <a:endParaRPr lang="ja-JP" altLang="en-US"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9A0F7268-244B-4BBC-A52D-E37DEE8DEDC0}"/>
              </a:ext>
            </a:extLst>
          </p:cNvPr>
          <p:cNvSpPr>
            <a:spLocks noGrp="1"/>
          </p:cNvSpPr>
          <p:nvPr>
            <p:ph type="sldNum" sz="quarter" idx="12"/>
          </p:nvPr>
        </p:nvSpPr>
        <p:spPr/>
        <p:txBody>
          <a:bodyPr/>
          <a:lstStyle/>
          <a:p>
            <a:fld id="{A99D720A-4AD5-4DCF-885F-DE5297996123}" type="slidenum">
              <a:rPr kumimoji="1" lang="ja-JP" altLang="en-US" smtClean="0"/>
              <a:t>16</a:t>
            </a:fld>
            <a:endParaRPr kumimoji="1" lang="ja-JP" altLang="en-US"/>
          </a:p>
        </p:txBody>
      </p:sp>
    </p:spTree>
    <p:extLst>
      <p:ext uri="{BB962C8B-B14F-4D97-AF65-F5344CB8AC3E}">
        <p14:creationId xmlns:p14="http://schemas.microsoft.com/office/powerpoint/2010/main" val="2120211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01B33A-B76C-4750-96CB-916C2E2616FD}"/>
              </a:ext>
            </a:extLst>
          </p:cNvPr>
          <p:cNvSpPr>
            <a:spLocks noGrp="1"/>
          </p:cNvSpPr>
          <p:nvPr>
            <p:ph type="title"/>
          </p:nvPr>
        </p:nvSpPr>
        <p:spPr/>
        <p:txBody>
          <a:bodyPr/>
          <a:lstStyle/>
          <a:p>
            <a:r>
              <a:rPr lang="ja-JP" altLang="en-US" dirty="0">
                <a:ea typeface="ＭＳ Ｐゴシック"/>
                <a:cs typeface="Calibri Light"/>
              </a:rPr>
              <a:t>参考文献</a:t>
            </a:r>
          </a:p>
        </p:txBody>
      </p:sp>
      <p:sp>
        <p:nvSpPr>
          <p:cNvPr id="3" name="コンテンツ プレースホルダー 2">
            <a:extLst>
              <a:ext uri="{FF2B5EF4-FFF2-40B4-BE49-F238E27FC236}">
                <a16:creationId xmlns:a16="http://schemas.microsoft.com/office/drawing/2014/main" id="{17D239CE-F43F-44F0-B2A9-0806D7904C83}"/>
              </a:ext>
            </a:extLst>
          </p:cNvPr>
          <p:cNvSpPr>
            <a:spLocks noGrp="1"/>
          </p:cNvSpPr>
          <p:nvPr>
            <p:ph idx="1"/>
          </p:nvPr>
        </p:nvSpPr>
        <p:spPr>
          <a:xfrm>
            <a:off x="675440" y="2210242"/>
            <a:ext cx="10515299" cy="3416300"/>
          </a:xfrm>
        </p:spPr>
        <p:txBody>
          <a:bodyPr vert="horz" lIns="91440" tIns="45720" rIns="91440" bIns="45720" rtlCol="0" anchor="t">
            <a:normAutofit/>
          </a:bodyPr>
          <a:lstStyle/>
          <a:p>
            <a:endParaRPr lang="en-US" altLang="ja-JP" sz="2000" dirty="0">
              <a:latin typeface="ＭＳ Ｐゴシック" panose="020B0600070205080204" pitchFamily="50" charset="-128"/>
              <a:ea typeface="ＭＳ Ｐゴシック" panose="020B0600070205080204" pitchFamily="50" charset="-128"/>
              <a:cs typeface="Calibri"/>
            </a:endParaRPr>
          </a:p>
          <a:p>
            <a:r>
              <a:rPr lang="en-US" altLang="ja-JP" sz="2000" dirty="0">
                <a:latin typeface="ＭＳ Ｐゴシック" panose="020B0600070205080204" pitchFamily="50" charset="-128"/>
                <a:ea typeface="ＭＳ Ｐゴシック" panose="020B0600070205080204" pitchFamily="50" charset="-128"/>
                <a:cs typeface="Calibri"/>
              </a:rPr>
              <a:t>[1]</a:t>
            </a:r>
            <a:r>
              <a:rPr lang="ja-JP" altLang="en-US" sz="2000" dirty="0">
                <a:latin typeface="ＭＳ Ｐゴシック" panose="020B0600070205080204" pitchFamily="50" charset="-128"/>
                <a:ea typeface="ＭＳ Ｐゴシック" panose="020B0600070205080204" pitchFamily="50" charset="-128"/>
                <a:cs typeface="Calibri"/>
              </a:rPr>
              <a:t>田村尚規，</a:t>
            </a:r>
            <a:r>
              <a:rPr lang="en-US" altLang="ja-JP" sz="2000" dirty="0">
                <a:latin typeface="ＭＳ Ｐゴシック" panose="020B0600070205080204" pitchFamily="50" charset="-128"/>
                <a:ea typeface="ＭＳ Ｐゴシック" panose="020B0600070205080204" pitchFamily="50" charset="-128"/>
                <a:cs typeface="Calibri"/>
              </a:rPr>
              <a:t>”</a:t>
            </a:r>
            <a:r>
              <a:rPr lang="ja-JP" altLang="en-US" sz="2000" dirty="0">
                <a:latin typeface="ＭＳ Ｐゴシック" panose="020B0600070205080204" pitchFamily="50" charset="-128"/>
                <a:ea typeface="ＭＳ Ｐゴシック" panose="020B0600070205080204" pitchFamily="50" charset="-128"/>
                <a:cs typeface="Calibri"/>
              </a:rPr>
              <a:t>パケット分析に基づく個人の</a:t>
            </a:r>
            <a:r>
              <a:rPr lang="en-US" altLang="ja-JP" sz="2000" dirty="0">
                <a:latin typeface="ＭＳ Ｐゴシック" panose="020B0600070205080204" pitchFamily="50" charset="-128"/>
                <a:ea typeface="ＭＳ Ｐゴシック" panose="020B0600070205080204" pitchFamily="50" charset="-128"/>
                <a:cs typeface="Calibri"/>
              </a:rPr>
              <a:t>PC</a:t>
            </a:r>
            <a:r>
              <a:rPr lang="ja-JP" altLang="en-US" sz="2000" dirty="0">
                <a:latin typeface="ＭＳ Ｐゴシック" panose="020B0600070205080204" pitchFamily="50" charset="-128"/>
                <a:ea typeface="ＭＳ Ｐゴシック" panose="020B0600070205080204" pitchFamily="50" charset="-128"/>
                <a:cs typeface="Calibri"/>
              </a:rPr>
              <a:t>のトラフィック可視化の研究”，愛媛大学，</a:t>
            </a:r>
            <a:r>
              <a:rPr lang="en-US" altLang="ja-JP" sz="2000" dirty="0">
                <a:latin typeface="ＭＳ Ｐゴシック" panose="020B0600070205080204" pitchFamily="50" charset="-128"/>
                <a:ea typeface="ＭＳ Ｐゴシック" panose="020B0600070205080204" pitchFamily="50" charset="-128"/>
                <a:cs typeface="Calibri"/>
              </a:rPr>
              <a:t>(2017)</a:t>
            </a:r>
          </a:p>
        </p:txBody>
      </p:sp>
      <p:sp>
        <p:nvSpPr>
          <p:cNvPr id="4" name="スライド番号プレースホルダー 3">
            <a:extLst>
              <a:ext uri="{FF2B5EF4-FFF2-40B4-BE49-F238E27FC236}">
                <a16:creationId xmlns:a16="http://schemas.microsoft.com/office/drawing/2014/main" id="{9A0F7268-244B-4BBC-A52D-E37DEE8DEDC0}"/>
              </a:ext>
            </a:extLst>
          </p:cNvPr>
          <p:cNvSpPr>
            <a:spLocks noGrp="1"/>
          </p:cNvSpPr>
          <p:nvPr>
            <p:ph type="sldNum" sz="quarter" idx="12"/>
          </p:nvPr>
        </p:nvSpPr>
        <p:spPr/>
        <p:txBody>
          <a:bodyPr/>
          <a:lstStyle/>
          <a:p>
            <a:fld id="{A99D720A-4AD5-4DCF-885F-DE5297996123}" type="slidenum">
              <a:rPr kumimoji="1" lang="ja-JP" altLang="en-US" smtClean="0"/>
              <a:t>17</a:t>
            </a:fld>
            <a:endParaRPr kumimoji="1" lang="ja-JP" altLang="en-US"/>
          </a:p>
        </p:txBody>
      </p:sp>
    </p:spTree>
    <p:extLst>
      <p:ext uri="{BB962C8B-B14F-4D97-AF65-F5344CB8AC3E}">
        <p14:creationId xmlns:p14="http://schemas.microsoft.com/office/powerpoint/2010/main" val="2812703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01B33A-B76C-4750-96CB-916C2E2616FD}"/>
              </a:ext>
            </a:extLst>
          </p:cNvPr>
          <p:cNvSpPr>
            <a:spLocks noGrp="1"/>
          </p:cNvSpPr>
          <p:nvPr>
            <p:ph type="title"/>
          </p:nvPr>
        </p:nvSpPr>
        <p:spPr/>
        <p:txBody>
          <a:bodyPr/>
          <a:lstStyle/>
          <a:p>
            <a:r>
              <a:rPr lang="ja-JP" altLang="en-US">
                <a:ea typeface="ＭＳ Ｐゴシック"/>
                <a:cs typeface="Calibri Light"/>
              </a:rPr>
              <a:t>提案システムの設計</a:t>
            </a:r>
          </a:p>
        </p:txBody>
      </p:sp>
      <p:sp>
        <p:nvSpPr>
          <p:cNvPr id="3" name="コンテンツ プレースホルダー 2">
            <a:extLst>
              <a:ext uri="{FF2B5EF4-FFF2-40B4-BE49-F238E27FC236}">
                <a16:creationId xmlns:a16="http://schemas.microsoft.com/office/drawing/2014/main" id="{17D239CE-F43F-44F0-B2A9-0806D7904C83}"/>
              </a:ext>
            </a:extLst>
          </p:cNvPr>
          <p:cNvSpPr>
            <a:spLocks noGrp="1"/>
          </p:cNvSpPr>
          <p:nvPr>
            <p:ph idx="1"/>
          </p:nvPr>
        </p:nvSpPr>
        <p:spPr>
          <a:xfrm>
            <a:off x="491568" y="2371558"/>
            <a:ext cx="11178995" cy="5177230"/>
          </a:xfrm>
        </p:spPr>
        <p:txBody>
          <a:bodyPr vert="horz" lIns="91440" tIns="45720" rIns="91440" bIns="45720" rtlCol="0" anchor="t">
            <a:normAutofit/>
          </a:bodyPr>
          <a:lstStyle/>
          <a:p>
            <a:r>
              <a:rPr lang="ja-JP" altLang="en-US" sz="2000">
                <a:latin typeface="ＭＳ Ｐゴシック" panose="020B0600070205080204" pitchFamily="50" charset="-128"/>
                <a:ea typeface="ＭＳ Ｐゴシック" panose="020B0600070205080204" pitchFamily="50" charset="-128"/>
                <a:cs typeface="Calibri"/>
              </a:rPr>
              <a:t>提案システムの設計</a:t>
            </a:r>
            <a:endParaRPr lang="en-US" altLang="ja-JP" sz="2000">
              <a:latin typeface="ＭＳ Ｐゴシック" panose="020B0600070205080204" pitchFamily="50" charset="-128"/>
              <a:ea typeface="ＭＳ Ｐゴシック" panose="020B0600070205080204" pitchFamily="50" charset="-128"/>
              <a:cs typeface="Calibri"/>
            </a:endParaRPr>
          </a:p>
          <a:p>
            <a:pPr lvl="1"/>
            <a:r>
              <a:rPr lang="ja-JP" altLang="en-US" sz="1800">
                <a:ea typeface="ＭＳ Ｐゴシック"/>
                <a:cs typeface="Calibri"/>
              </a:rPr>
              <a:t>リアルタイムでパケットを取得</a:t>
            </a:r>
            <a:endParaRPr lang="en-US" altLang="ja-JP" sz="1800">
              <a:ea typeface="ＭＳ Ｐゴシック"/>
              <a:cs typeface="Calibri"/>
            </a:endParaRPr>
          </a:p>
          <a:p>
            <a:pPr lvl="1"/>
            <a:r>
              <a:rPr lang="ja-JP" altLang="en-US" sz="1800">
                <a:ea typeface="ＭＳ Ｐゴシック"/>
                <a:cs typeface="Calibri"/>
              </a:rPr>
              <a:t>異常通信をブラックリストおよびホワイトリストを用いて検知</a:t>
            </a:r>
            <a:endParaRPr lang="en-US" altLang="ja-JP" sz="1800">
              <a:ea typeface="ＭＳ Ｐゴシック"/>
              <a:cs typeface="Calibri"/>
            </a:endParaRPr>
          </a:p>
          <a:p>
            <a:pPr lvl="1"/>
            <a:r>
              <a:rPr lang="ja-JP" altLang="en-US">
                <a:ea typeface="ＭＳ Ｐゴシック"/>
                <a:cs typeface="Calibri"/>
              </a:rPr>
              <a:t>実行画面を見るだけで通信状況が分かる</a:t>
            </a:r>
            <a:endParaRPr lang="en-US" altLang="ja-JP">
              <a:ea typeface="ＭＳ Ｐゴシック"/>
              <a:cs typeface="Calibri"/>
            </a:endParaRPr>
          </a:p>
          <a:p>
            <a:pPr lvl="1"/>
            <a:endParaRPr lang="en-US" altLang="ja-JP">
              <a:ea typeface="ＭＳ Ｐゴシック"/>
              <a:cs typeface="Calibri"/>
            </a:endParaRPr>
          </a:p>
          <a:p>
            <a:pPr lvl="1"/>
            <a:endParaRPr lang="en-US" altLang="ja-JP">
              <a:ea typeface="ＭＳ Ｐゴシック"/>
              <a:cs typeface="Calibri"/>
            </a:endParaRPr>
          </a:p>
          <a:p>
            <a:endParaRPr lang="ja-JP" altLang="en-US">
              <a:ea typeface="ＭＳ Ｐゴシック"/>
              <a:cs typeface="Calibri"/>
            </a:endParaRPr>
          </a:p>
        </p:txBody>
      </p:sp>
      <p:sp>
        <p:nvSpPr>
          <p:cNvPr id="4" name="スライド番号プレースホルダー 3">
            <a:extLst>
              <a:ext uri="{FF2B5EF4-FFF2-40B4-BE49-F238E27FC236}">
                <a16:creationId xmlns:a16="http://schemas.microsoft.com/office/drawing/2014/main" id="{9A0F7268-244B-4BBC-A52D-E37DEE8DEDC0}"/>
              </a:ext>
            </a:extLst>
          </p:cNvPr>
          <p:cNvSpPr>
            <a:spLocks noGrp="1"/>
          </p:cNvSpPr>
          <p:nvPr>
            <p:ph type="sldNum" sz="quarter" idx="12"/>
          </p:nvPr>
        </p:nvSpPr>
        <p:spPr/>
        <p:txBody>
          <a:bodyPr/>
          <a:lstStyle/>
          <a:p>
            <a:fld id="{A99D720A-4AD5-4DCF-885F-DE5297996123}" type="slidenum">
              <a:rPr kumimoji="1" lang="ja-JP" altLang="en-US" smtClean="0"/>
              <a:t>18</a:t>
            </a:fld>
            <a:endParaRPr kumimoji="1" lang="ja-JP" altLang="en-US"/>
          </a:p>
        </p:txBody>
      </p:sp>
      <p:grpSp>
        <p:nvGrpSpPr>
          <p:cNvPr id="71" name="グループ化 70">
            <a:extLst>
              <a:ext uri="{FF2B5EF4-FFF2-40B4-BE49-F238E27FC236}">
                <a16:creationId xmlns:a16="http://schemas.microsoft.com/office/drawing/2014/main" id="{1E56E71F-F7B5-4BAA-AF8B-7E5B6993C429}"/>
              </a:ext>
            </a:extLst>
          </p:cNvPr>
          <p:cNvGrpSpPr/>
          <p:nvPr/>
        </p:nvGrpSpPr>
        <p:grpSpPr>
          <a:xfrm>
            <a:off x="491568" y="4248233"/>
            <a:ext cx="11719705" cy="2496211"/>
            <a:chOff x="491568" y="4248233"/>
            <a:chExt cx="11719705" cy="2496211"/>
          </a:xfrm>
        </p:grpSpPr>
        <p:sp>
          <p:nvSpPr>
            <p:cNvPr id="6" name="テキスト ボックス 5">
              <a:extLst>
                <a:ext uri="{FF2B5EF4-FFF2-40B4-BE49-F238E27FC236}">
                  <a16:creationId xmlns:a16="http://schemas.microsoft.com/office/drawing/2014/main" id="{DD3D1EE6-E741-43CE-9C94-E16E40EFEE54}"/>
                </a:ext>
              </a:extLst>
            </p:cNvPr>
            <p:cNvSpPr txBox="1"/>
            <p:nvPr/>
          </p:nvSpPr>
          <p:spPr>
            <a:xfrm>
              <a:off x="4660135" y="6375112"/>
              <a:ext cx="1916936" cy="369332"/>
            </a:xfrm>
            <a:prstGeom prst="rect">
              <a:avLst/>
            </a:prstGeom>
            <a:noFill/>
          </p:spPr>
          <p:txBody>
            <a:bodyPr wrap="square" rtlCol="0">
              <a:spAutoFit/>
            </a:bodyPr>
            <a:lstStyle/>
            <a:p>
              <a:r>
                <a:rPr kumimoji="1" lang="ja-JP" altLang="en-US">
                  <a:latin typeface="ＭＳ Ｐゴシック" panose="020B0600070205080204" pitchFamily="50" charset="-128"/>
                  <a:ea typeface="ＭＳ Ｐゴシック" panose="020B0600070205080204" pitchFamily="50" charset="-128"/>
                </a:rPr>
                <a:t>図</a:t>
              </a:r>
              <a:r>
                <a:rPr kumimoji="1" lang="en-US" altLang="ja-JP">
                  <a:latin typeface="ＭＳ Ｐゴシック" panose="020B0600070205080204" pitchFamily="50" charset="-128"/>
                  <a:ea typeface="ＭＳ Ｐゴシック" panose="020B0600070205080204" pitchFamily="50" charset="-128"/>
                </a:rPr>
                <a:t>5.</a:t>
              </a:r>
              <a:r>
                <a:rPr kumimoji="1" lang="ja-JP" altLang="en-US">
                  <a:latin typeface="ＭＳ Ｐゴシック" panose="020B0600070205080204" pitchFamily="50" charset="-128"/>
                  <a:ea typeface="ＭＳ Ｐゴシック" panose="020B0600070205080204" pitchFamily="50" charset="-128"/>
                </a:rPr>
                <a:t>処理の流れ</a:t>
              </a:r>
            </a:p>
          </p:txBody>
        </p:sp>
        <p:grpSp>
          <p:nvGrpSpPr>
            <p:cNvPr id="67" name="グループ化 66">
              <a:extLst>
                <a:ext uri="{FF2B5EF4-FFF2-40B4-BE49-F238E27FC236}">
                  <a16:creationId xmlns:a16="http://schemas.microsoft.com/office/drawing/2014/main" id="{D10200D2-7EE8-45BC-B048-990425F0DFC2}"/>
                </a:ext>
              </a:extLst>
            </p:cNvPr>
            <p:cNvGrpSpPr/>
            <p:nvPr/>
          </p:nvGrpSpPr>
          <p:grpSpPr>
            <a:xfrm>
              <a:off x="491568" y="4248233"/>
              <a:ext cx="10615141" cy="2039539"/>
              <a:chOff x="455195" y="4175081"/>
              <a:chExt cx="10615141" cy="2039539"/>
            </a:xfrm>
          </p:grpSpPr>
          <p:cxnSp>
            <p:nvCxnSpPr>
              <p:cNvPr id="12" name="直線矢印コネクタ 11">
                <a:extLst>
                  <a:ext uri="{FF2B5EF4-FFF2-40B4-BE49-F238E27FC236}">
                    <a16:creationId xmlns:a16="http://schemas.microsoft.com/office/drawing/2014/main" id="{BE6907CF-B73D-4189-853D-FB09945C6A63}"/>
                  </a:ext>
                </a:extLst>
              </p:cNvPr>
              <p:cNvCxnSpPr>
                <a:cxnSpLocks/>
                <a:stCxn id="56" idx="3"/>
                <a:endCxn id="61" idx="1"/>
              </p:cNvCxnSpPr>
              <p:nvPr/>
            </p:nvCxnSpPr>
            <p:spPr>
              <a:xfrm>
                <a:off x="8196490" y="5489382"/>
                <a:ext cx="8607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3" name="グループ化 12">
                <a:extLst>
                  <a:ext uri="{FF2B5EF4-FFF2-40B4-BE49-F238E27FC236}">
                    <a16:creationId xmlns:a16="http://schemas.microsoft.com/office/drawing/2014/main" id="{BC4D55CD-72DE-49CA-9014-9A6FEB79285F}"/>
                  </a:ext>
                </a:extLst>
              </p:cNvPr>
              <p:cNvGrpSpPr/>
              <p:nvPr/>
            </p:nvGrpSpPr>
            <p:grpSpPr>
              <a:xfrm>
                <a:off x="455195" y="4175081"/>
                <a:ext cx="10615141" cy="2039539"/>
                <a:chOff x="455195" y="4147853"/>
                <a:chExt cx="10615141" cy="2039539"/>
              </a:xfrm>
            </p:grpSpPr>
            <p:grpSp>
              <p:nvGrpSpPr>
                <p:cNvPr id="14" name="グループ化 13">
                  <a:extLst>
                    <a:ext uri="{FF2B5EF4-FFF2-40B4-BE49-F238E27FC236}">
                      <a16:creationId xmlns:a16="http://schemas.microsoft.com/office/drawing/2014/main" id="{909381E7-2DF8-41D2-9F12-2C100C154EE0}"/>
                    </a:ext>
                  </a:extLst>
                </p:cNvPr>
                <p:cNvGrpSpPr/>
                <p:nvPr/>
              </p:nvGrpSpPr>
              <p:grpSpPr>
                <a:xfrm>
                  <a:off x="455195" y="4783274"/>
                  <a:ext cx="5981419" cy="1357759"/>
                  <a:chOff x="553166" y="5211559"/>
                  <a:chExt cx="5981419" cy="1357759"/>
                </a:xfrm>
              </p:grpSpPr>
              <p:grpSp>
                <p:nvGrpSpPr>
                  <p:cNvPr id="20" name="グループ化 19">
                    <a:extLst>
                      <a:ext uri="{FF2B5EF4-FFF2-40B4-BE49-F238E27FC236}">
                        <a16:creationId xmlns:a16="http://schemas.microsoft.com/office/drawing/2014/main" id="{99543017-0904-4361-91D0-DD9E918290EE}"/>
                      </a:ext>
                    </a:extLst>
                  </p:cNvPr>
                  <p:cNvGrpSpPr/>
                  <p:nvPr/>
                </p:nvGrpSpPr>
                <p:grpSpPr>
                  <a:xfrm>
                    <a:off x="3373262" y="5890439"/>
                    <a:ext cx="3161323" cy="0"/>
                    <a:chOff x="3196895" y="5752487"/>
                    <a:chExt cx="3066124" cy="0"/>
                  </a:xfrm>
                </p:grpSpPr>
                <p:cxnSp>
                  <p:nvCxnSpPr>
                    <p:cNvPr id="22" name="直線矢印コネクタ 21">
                      <a:extLst>
                        <a:ext uri="{FF2B5EF4-FFF2-40B4-BE49-F238E27FC236}">
                          <a16:creationId xmlns:a16="http://schemas.microsoft.com/office/drawing/2014/main" id="{074C686A-638F-4CDB-BF25-A47C8A1F2324}"/>
                        </a:ext>
                      </a:extLst>
                    </p:cNvPr>
                    <p:cNvCxnSpPr>
                      <a:cxnSpLocks/>
                      <a:stCxn id="21" idx="1"/>
                      <a:endCxn id="7" idx="1"/>
                    </p:cNvCxnSpPr>
                    <p:nvPr/>
                  </p:nvCxnSpPr>
                  <p:spPr>
                    <a:xfrm>
                      <a:off x="3196895" y="5752487"/>
                      <a:ext cx="66956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718EAD8C-2B9B-4A0E-BD3B-EB61A6B5F22E}"/>
                        </a:ext>
                      </a:extLst>
                    </p:cNvPr>
                    <p:cNvCxnSpPr>
                      <a:cxnSpLocks/>
                      <a:stCxn id="7" idx="3"/>
                      <a:endCxn id="56" idx="1"/>
                    </p:cNvCxnSpPr>
                    <p:nvPr/>
                  </p:nvCxnSpPr>
                  <p:spPr>
                    <a:xfrm>
                      <a:off x="5573333" y="5752487"/>
                      <a:ext cx="6896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1" name="星: 12 pt 20">
                    <a:extLst>
                      <a:ext uri="{FF2B5EF4-FFF2-40B4-BE49-F238E27FC236}">
                        <a16:creationId xmlns:a16="http://schemas.microsoft.com/office/drawing/2014/main" id="{A1D08F3B-4E44-4CA0-8024-DD46024F5FFE}"/>
                      </a:ext>
                    </a:extLst>
                  </p:cNvPr>
                  <p:cNvSpPr/>
                  <p:nvPr/>
                </p:nvSpPr>
                <p:spPr>
                  <a:xfrm>
                    <a:off x="553166" y="5211559"/>
                    <a:ext cx="2820096" cy="1357759"/>
                  </a:xfrm>
                  <a:prstGeom prst="star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パケット</a:t>
                    </a:r>
                  </a:p>
                </p:txBody>
              </p:sp>
            </p:grpSp>
            <p:sp>
              <p:nvSpPr>
                <p:cNvPr id="15" name="テキスト ボックス 14">
                  <a:extLst>
                    <a:ext uri="{FF2B5EF4-FFF2-40B4-BE49-F238E27FC236}">
                      <a16:creationId xmlns:a16="http://schemas.microsoft.com/office/drawing/2014/main" id="{E23DA3B9-39BF-46CB-B389-000D91CBBC84}"/>
                    </a:ext>
                  </a:extLst>
                </p:cNvPr>
                <p:cNvSpPr txBox="1"/>
                <p:nvPr/>
              </p:nvSpPr>
              <p:spPr>
                <a:xfrm>
                  <a:off x="5757770" y="4653002"/>
                  <a:ext cx="1284515" cy="646331"/>
                </a:xfrm>
                <a:prstGeom prst="rect">
                  <a:avLst/>
                </a:prstGeom>
                <a:noFill/>
              </p:spPr>
              <p:txBody>
                <a:bodyPr wrap="square" rtlCol="0">
                  <a:spAutoFit/>
                </a:bodyPr>
                <a:lstStyle/>
                <a:p>
                  <a:r>
                    <a:rPr kumimoji="1" lang="ja-JP" altLang="en-US"/>
                    <a:t>パケット情報</a:t>
                  </a:r>
                </a:p>
              </p:txBody>
            </p:sp>
            <p:sp>
              <p:nvSpPr>
                <p:cNvPr id="16" name="テキスト ボックス 15">
                  <a:extLst>
                    <a:ext uri="{FF2B5EF4-FFF2-40B4-BE49-F238E27FC236}">
                      <a16:creationId xmlns:a16="http://schemas.microsoft.com/office/drawing/2014/main" id="{E667A8B1-42A2-424D-B8FE-468D7AF0DD95}"/>
                    </a:ext>
                  </a:extLst>
                </p:cNvPr>
                <p:cNvSpPr txBox="1"/>
                <p:nvPr/>
              </p:nvSpPr>
              <p:spPr>
                <a:xfrm>
                  <a:off x="2763429" y="4517185"/>
                  <a:ext cx="1284516" cy="646331"/>
                </a:xfrm>
                <a:prstGeom prst="rect">
                  <a:avLst/>
                </a:prstGeom>
                <a:noFill/>
              </p:spPr>
              <p:txBody>
                <a:bodyPr wrap="square" rtlCol="0">
                  <a:spAutoFit/>
                </a:bodyPr>
                <a:lstStyle/>
                <a:p>
                  <a:r>
                    <a:rPr kumimoji="1" lang="ja-JP" altLang="en-US"/>
                    <a:t>パケット情報</a:t>
                  </a:r>
                </a:p>
              </p:txBody>
            </p:sp>
            <p:sp>
              <p:nvSpPr>
                <p:cNvPr id="17" name="テキスト ボックス 16">
                  <a:extLst>
                    <a:ext uri="{FF2B5EF4-FFF2-40B4-BE49-F238E27FC236}">
                      <a16:creationId xmlns:a16="http://schemas.microsoft.com/office/drawing/2014/main" id="{E3C59DE4-8D16-45A9-9761-115D37CE77FD}"/>
                    </a:ext>
                  </a:extLst>
                </p:cNvPr>
                <p:cNvSpPr txBox="1"/>
                <p:nvPr/>
              </p:nvSpPr>
              <p:spPr>
                <a:xfrm>
                  <a:off x="8225230" y="4635859"/>
                  <a:ext cx="1568761" cy="646331"/>
                </a:xfrm>
                <a:prstGeom prst="rect">
                  <a:avLst/>
                </a:prstGeom>
                <a:noFill/>
              </p:spPr>
              <p:txBody>
                <a:bodyPr wrap="square" rtlCol="0">
                  <a:spAutoFit/>
                </a:bodyPr>
                <a:lstStyle/>
                <a:p>
                  <a:r>
                    <a:rPr kumimoji="1" lang="ja-JP" altLang="en-US"/>
                    <a:t>異常パケットの情報</a:t>
                  </a:r>
                </a:p>
              </p:txBody>
            </p:sp>
            <p:sp>
              <p:nvSpPr>
                <p:cNvPr id="18" name="正方形/長方形 17">
                  <a:extLst>
                    <a:ext uri="{FF2B5EF4-FFF2-40B4-BE49-F238E27FC236}">
                      <a16:creationId xmlns:a16="http://schemas.microsoft.com/office/drawing/2014/main" id="{84B97055-AF63-42DC-8671-5F8E18ECFBA8}"/>
                    </a:ext>
                  </a:extLst>
                </p:cNvPr>
                <p:cNvSpPr/>
                <p:nvPr/>
              </p:nvSpPr>
              <p:spPr>
                <a:xfrm>
                  <a:off x="3867993" y="4605986"/>
                  <a:ext cx="7202343" cy="1581406"/>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32A35E09-87B5-49EB-803D-CC99A9E5AC61}"/>
                    </a:ext>
                  </a:extLst>
                </p:cNvPr>
                <p:cNvSpPr txBox="1"/>
                <p:nvPr/>
              </p:nvSpPr>
              <p:spPr>
                <a:xfrm>
                  <a:off x="5986768" y="4147853"/>
                  <a:ext cx="3304228" cy="369332"/>
                </a:xfrm>
                <a:prstGeom prst="rect">
                  <a:avLst/>
                </a:prstGeom>
                <a:noFill/>
              </p:spPr>
              <p:txBody>
                <a:bodyPr wrap="square" rtlCol="0">
                  <a:spAutoFit/>
                </a:bodyPr>
                <a:lstStyle/>
                <a:p>
                  <a:r>
                    <a:rPr kumimoji="1" lang="ja-JP" altLang="en-US"/>
                    <a:t>異常パケットを送受信する</a:t>
                  </a:r>
                  <a:r>
                    <a:rPr kumimoji="1" lang="en-US" altLang="ja-JP"/>
                    <a:t>PC</a:t>
                  </a:r>
                  <a:endParaRPr kumimoji="1" lang="ja-JP" altLang="en-US"/>
                </a:p>
              </p:txBody>
            </p:sp>
          </p:grpSp>
          <p:sp>
            <p:nvSpPr>
              <p:cNvPr id="7" name="正方形/長方形 6">
                <a:extLst>
                  <a:ext uri="{FF2B5EF4-FFF2-40B4-BE49-F238E27FC236}">
                    <a16:creationId xmlns:a16="http://schemas.microsoft.com/office/drawing/2014/main" id="{883AB0DC-98C1-434F-A122-F82F8D9A83AE}"/>
                  </a:ext>
                </a:extLst>
              </p:cNvPr>
              <p:cNvSpPr/>
              <p:nvPr/>
            </p:nvSpPr>
            <p:spPr>
              <a:xfrm>
                <a:off x="3965642" y="5030399"/>
                <a:ext cx="1759874" cy="917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パケット情報</a:t>
                </a:r>
                <a:endParaRPr kumimoji="1" lang="en-US" altLang="ja-JP"/>
              </a:p>
              <a:p>
                <a:pPr algn="ctr"/>
                <a:r>
                  <a:rPr kumimoji="1" lang="ja-JP" altLang="en-US"/>
                  <a:t>取得機能</a:t>
                </a:r>
              </a:p>
            </p:txBody>
          </p:sp>
          <p:sp>
            <p:nvSpPr>
              <p:cNvPr id="56" name="正方形/長方形 55">
                <a:extLst>
                  <a:ext uri="{FF2B5EF4-FFF2-40B4-BE49-F238E27FC236}">
                    <a16:creationId xmlns:a16="http://schemas.microsoft.com/office/drawing/2014/main" id="{8272B06D-E260-4A9F-BFC2-7D4BBF049D68}"/>
                  </a:ext>
                </a:extLst>
              </p:cNvPr>
              <p:cNvSpPr/>
              <p:nvPr/>
            </p:nvSpPr>
            <p:spPr>
              <a:xfrm>
                <a:off x="6436616" y="5030399"/>
                <a:ext cx="1759874" cy="917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異常パケット</a:t>
                </a:r>
                <a:endParaRPr kumimoji="1" lang="en-US" altLang="ja-JP"/>
              </a:p>
              <a:p>
                <a:pPr algn="ctr"/>
                <a:r>
                  <a:rPr kumimoji="1" lang="ja-JP" altLang="en-US"/>
                  <a:t>判定機能</a:t>
                </a:r>
              </a:p>
            </p:txBody>
          </p:sp>
          <p:sp>
            <p:nvSpPr>
              <p:cNvPr id="61" name="正方形/長方形 60">
                <a:extLst>
                  <a:ext uri="{FF2B5EF4-FFF2-40B4-BE49-F238E27FC236}">
                    <a16:creationId xmlns:a16="http://schemas.microsoft.com/office/drawing/2014/main" id="{1950354B-10E3-48BB-97E8-98882FAB954C}"/>
                  </a:ext>
                </a:extLst>
              </p:cNvPr>
              <p:cNvSpPr/>
              <p:nvPr/>
            </p:nvSpPr>
            <p:spPr>
              <a:xfrm>
                <a:off x="9057195" y="5030399"/>
                <a:ext cx="1759874" cy="917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異常パケット可視化機能</a:t>
                </a:r>
                <a:endParaRPr kumimoji="1" lang="en-US" altLang="ja-JP"/>
              </a:p>
            </p:txBody>
          </p:sp>
        </p:grpSp>
        <p:cxnSp>
          <p:nvCxnSpPr>
            <p:cNvPr id="68" name="直線矢印コネクタ 67">
              <a:extLst>
                <a:ext uri="{FF2B5EF4-FFF2-40B4-BE49-F238E27FC236}">
                  <a16:creationId xmlns:a16="http://schemas.microsoft.com/office/drawing/2014/main" id="{D2E81A9A-3F2A-481C-AADE-79B7DCB505D1}"/>
                </a:ext>
              </a:extLst>
            </p:cNvPr>
            <p:cNvCxnSpPr>
              <a:cxnSpLocks/>
              <a:stCxn id="61" idx="3"/>
            </p:cNvCxnSpPr>
            <p:nvPr/>
          </p:nvCxnSpPr>
          <p:spPr>
            <a:xfrm flipV="1">
              <a:off x="10853442" y="5562533"/>
              <a:ext cx="86070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0" name="テキスト ボックス 69">
              <a:extLst>
                <a:ext uri="{FF2B5EF4-FFF2-40B4-BE49-F238E27FC236}">
                  <a16:creationId xmlns:a16="http://schemas.microsoft.com/office/drawing/2014/main" id="{4720EC69-1E0F-43ED-A1F6-4778149CBFA9}"/>
                </a:ext>
              </a:extLst>
            </p:cNvPr>
            <p:cNvSpPr txBox="1"/>
            <p:nvPr/>
          </p:nvSpPr>
          <p:spPr>
            <a:xfrm>
              <a:off x="10855290" y="5052206"/>
              <a:ext cx="1355983" cy="369332"/>
            </a:xfrm>
            <a:prstGeom prst="rect">
              <a:avLst/>
            </a:prstGeom>
            <a:noFill/>
          </p:spPr>
          <p:txBody>
            <a:bodyPr wrap="square" rtlCol="0">
              <a:spAutoFit/>
            </a:bodyPr>
            <a:lstStyle/>
            <a:p>
              <a:r>
                <a:rPr kumimoji="1" lang="ja-JP" altLang="en-US"/>
                <a:t>可視化情報</a:t>
              </a:r>
            </a:p>
          </p:txBody>
        </p:sp>
      </p:grpSp>
    </p:spTree>
    <p:extLst>
      <p:ext uri="{BB962C8B-B14F-4D97-AF65-F5344CB8AC3E}">
        <p14:creationId xmlns:p14="http://schemas.microsoft.com/office/powerpoint/2010/main" val="2321453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0411B6-7A65-40B1-A15F-1E1BD61CDC92}"/>
              </a:ext>
            </a:extLst>
          </p:cNvPr>
          <p:cNvSpPr>
            <a:spLocks noGrp="1"/>
          </p:cNvSpPr>
          <p:nvPr>
            <p:ph type="title"/>
          </p:nvPr>
        </p:nvSpPr>
        <p:spPr/>
        <p:txBody>
          <a:bodyPr/>
          <a:lstStyle/>
          <a:p>
            <a:r>
              <a:rPr kumimoji="1" lang="ja-JP" altLang="en-US">
                <a:ea typeface="ＭＳ Ｐゴシック"/>
                <a:cs typeface="Calibri Light"/>
              </a:rPr>
              <a:t>概要</a:t>
            </a:r>
            <a:endParaRPr kumimoji="1" lang="ja-JP" altLang="en-US"/>
          </a:p>
        </p:txBody>
      </p:sp>
      <p:sp>
        <p:nvSpPr>
          <p:cNvPr id="3" name="コンテンツ プレースホルダー 2">
            <a:extLst>
              <a:ext uri="{FF2B5EF4-FFF2-40B4-BE49-F238E27FC236}">
                <a16:creationId xmlns:a16="http://schemas.microsoft.com/office/drawing/2014/main" id="{EEF02756-496B-4069-9155-B672DA38CD10}"/>
              </a:ext>
            </a:extLst>
          </p:cNvPr>
          <p:cNvSpPr>
            <a:spLocks noGrp="1"/>
          </p:cNvSpPr>
          <p:nvPr>
            <p:ph idx="1"/>
          </p:nvPr>
        </p:nvSpPr>
        <p:spPr>
          <a:xfrm>
            <a:off x="704886" y="2506661"/>
            <a:ext cx="11162778" cy="4351339"/>
          </a:xfrm>
        </p:spPr>
        <p:txBody>
          <a:bodyPr vert="horz" lIns="91440" tIns="45720" rIns="91440" bIns="45720" rtlCol="0" anchor="t">
            <a:normAutofit/>
          </a:bodyPr>
          <a:lstStyle/>
          <a:p>
            <a:r>
              <a:rPr lang="ja-JP" altLang="en-US">
                <a:ea typeface="ＭＳ Ｐゴシック"/>
                <a:cs typeface="Calibri"/>
              </a:rPr>
              <a:t>研究背景</a:t>
            </a:r>
            <a:endParaRPr lang="en-US" altLang="ja-JP">
              <a:ea typeface="ＭＳ Ｐゴシック"/>
              <a:cs typeface="Calibri"/>
            </a:endParaRPr>
          </a:p>
          <a:p>
            <a:r>
              <a:rPr lang="ja-JP" altLang="en-US">
                <a:ea typeface="ＭＳ Ｐゴシック"/>
                <a:cs typeface="Calibri"/>
              </a:rPr>
              <a:t>研究目的</a:t>
            </a:r>
            <a:endParaRPr lang="en-US" altLang="ja-JP">
              <a:ea typeface="ＭＳ Ｐゴシック"/>
              <a:cs typeface="Calibri"/>
            </a:endParaRPr>
          </a:p>
          <a:p>
            <a:r>
              <a:rPr lang="ja-JP" altLang="en-US">
                <a:ea typeface="ＭＳ Ｐゴシック"/>
                <a:cs typeface="Calibri"/>
              </a:rPr>
              <a:t>従来手法</a:t>
            </a:r>
            <a:endParaRPr lang="en-US" altLang="ja-JP">
              <a:ea typeface="ＭＳ Ｐゴシック"/>
              <a:cs typeface="Calibri"/>
            </a:endParaRPr>
          </a:p>
          <a:p>
            <a:r>
              <a:rPr lang="ja-JP" altLang="en-US">
                <a:ea typeface="ＭＳ Ｐゴシック"/>
                <a:cs typeface="Calibri"/>
              </a:rPr>
              <a:t>提案システム</a:t>
            </a:r>
            <a:endParaRPr lang="en-US" altLang="ja-JP">
              <a:ea typeface="ＭＳ Ｐゴシック"/>
              <a:cs typeface="Calibri"/>
            </a:endParaRPr>
          </a:p>
          <a:p>
            <a:pPr lvl="1"/>
            <a:r>
              <a:rPr lang="ja-JP" altLang="en-US">
                <a:ea typeface="ＭＳ Ｐゴシック"/>
                <a:cs typeface="Calibri"/>
              </a:rPr>
              <a:t>パケット取得</a:t>
            </a:r>
            <a:endParaRPr lang="en-US" altLang="ja-JP">
              <a:ea typeface="ＭＳ Ｐゴシック"/>
              <a:cs typeface="Calibri"/>
            </a:endParaRPr>
          </a:p>
          <a:p>
            <a:pPr lvl="1"/>
            <a:r>
              <a:rPr lang="ja-JP" altLang="en-US">
                <a:ea typeface="ＭＳ Ｐゴシック"/>
                <a:cs typeface="Calibri"/>
              </a:rPr>
              <a:t>異常パケット判定</a:t>
            </a:r>
            <a:endParaRPr lang="en-US" altLang="ja-JP">
              <a:ea typeface="ＭＳ Ｐゴシック"/>
              <a:cs typeface="Calibri"/>
            </a:endParaRPr>
          </a:p>
          <a:p>
            <a:pPr lvl="1"/>
            <a:r>
              <a:rPr lang="ja-JP" altLang="en-US">
                <a:ea typeface="ＭＳ Ｐゴシック"/>
                <a:cs typeface="Calibri"/>
              </a:rPr>
              <a:t>パケット可視化</a:t>
            </a:r>
            <a:endParaRPr lang="en-US" altLang="ja-JP">
              <a:ea typeface="ＭＳ Ｐゴシック"/>
              <a:cs typeface="Calibri"/>
            </a:endParaRPr>
          </a:p>
          <a:p>
            <a:r>
              <a:rPr lang="ja-JP" altLang="en-US">
                <a:ea typeface="ＭＳ Ｐゴシック"/>
                <a:cs typeface="Calibri"/>
              </a:rPr>
              <a:t>ユーザビリティに関するテスト</a:t>
            </a:r>
            <a:endParaRPr lang="en-US" altLang="ja-JP">
              <a:ea typeface="ＭＳ Ｐゴシック"/>
              <a:cs typeface="Calibri"/>
            </a:endParaRPr>
          </a:p>
          <a:p>
            <a:r>
              <a:rPr lang="ja-JP" altLang="en-US">
                <a:ea typeface="ＭＳ Ｐゴシック"/>
                <a:cs typeface="Calibri"/>
              </a:rPr>
              <a:t>まとめ</a:t>
            </a:r>
            <a:endParaRPr lang="en-US" altLang="ja-JP">
              <a:ea typeface="ＭＳ Ｐゴシック"/>
              <a:cs typeface="Calibri"/>
            </a:endParaRPr>
          </a:p>
        </p:txBody>
      </p:sp>
      <p:sp>
        <p:nvSpPr>
          <p:cNvPr id="4" name="スライド番号プレースホルダー 3">
            <a:extLst>
              <a:ext uri="{FF2B5EF4-FFF2-40B4-BE49-F238E27FC236}">
                <a16:creationId xmlns:a16="http://schemas.microsoft.com/office/drawing/2014/main" id="{D16F2E01-5AC2-4BB3-91B5-8DF8AC1EDE81}"/>
              </a:ext>
            </a:extLst>
          </p:cNvPr>
          <p:cNvSpPr>
            <a:spLocks noGrp="1"/>
          </p:cNvSpPr>
          <p:nvPr>
            <p:ph type="sldNum" sz="quarter" idx="12"/>
          </p:nvPr>
        </p:nvSpPr>
        <p:spPr/>
        <p:txBody>
          <a:bodyPr/>
          <a:lstStyle/>
          <a:p>
            <a:fld id="{A99D720A-4AD5-4DCF-885F-DE5297996123}" type="slidenum">
              <a:rPr kumimoji="1" lang="ja-JP" altLang="en-US" smtClean="0"/>
              <a:t>2</a:t>
            </a:fld>
            <a:endParaRPr kumimoji="1" lang="ja-JP" altLang="en-US"/>
          </a:p>
        </p:txBody>
      </p:sp>
    </p:spTree>
    <p:extLst>
      <p:ext uri="{BB962C8B-B14F-4D97-AF65-F5344CB8AC3E}">
        <p14:creationId xmlns:p14="http://schemas.microsoft.com/office/powerpoint/2010/main" val="2564280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0411B6-7A65-40B1-A15F-1E1BD61CDC92}"/>
              </a:ext>
            </a:extLst>
          </p:cNvPr>
          <p:cNvSpPr>
            <a:spLocks noGrp="1"/>
          </p:cNvSpPr>
          <p:nvPr>
            <p:ph type="title"/>
          </p:nvPr>
        </p:nvSpPr>
        <p:spPr/>
        <p:txBody>
          <a:bodyPr/>
          <a:lstStyle/>
          <a:p>
            <a:r>
              <a:rPr lang="ja-JP" altLang="en-US" dirty="0">
                <a:ea typeface="ＭＳ Ｐゴシック"/>
                <a:cs typeface="Calibri Light"/>
              </a:rPr>
              <a:t>研究背景</a:t>
            </a:r>
            <a:endParaRPr kumimoji="1" lang="ja-JP" altLang="en-US" dirty="0"/>
          </a:p>
        </p:txBody>
      </p:sp>
      <p:sp>
        <p:nvSpPr>
          <p:cNvPr id="3" name="コンテンツ プレースホルダー 2">
            <a:extLst>
              <a:ext uri="{FF2B5EF4-FFF2-40B4-BE49-F238E27FC236}">
                <a16:creationId xmlns:a16="http://schemas.microsoft.com/office/drawing/2014/main" id="{EEF02756-496B-4069-9155-B672DA38CD10}"/>
              </a:ext>
            </a:extLst>
          </p:cNvPr>
          <p:cNvSpPr>
            <a:spLocks noGrp="1"/>
          </p:cNvSpPr>
          <p:nvPr>
            <p:ph idx="1"/>
          </p:nvPr>
        </p:nvSpPr>
        <p:spPr>
          <a:xfrm>
            <a:off x="834023" y="2468032"/>
            <a:ext cx="10744945" cy="3416300"/>
          </a:xfrm>
        </p:spPr>
        <p:txBody>
          <a:bodyPr vert="horz" lIns="91440" tIns="45720" rIns="91440" bIns="45720" rtlCol="0" anchor="t">
            <a:normAutofit/>
          </a:bodyPr>
          <a:lstStyle/>
          <a:p>
            <a:r>
              <a:rPr lang="ja-JP" altLang="en-US" sz="2000" dirty="0">
                <a:ea typeface="ＭＳ Ｐゴシック"/>
                <a:cs typeface="Calibri"/>
              </a:rPr>
              <a:t>コンピュータの普及やネットワークの高度化によるインターネット利用者の増加に伴い、マルウェアも増加している</a:t>
            </a:r>
            <a:endParaRPr lang="en-US" altLang="ja-JP" sz="2000" dirty="0">
              <a:latin typeface="ＭＳ Ｐゴシック" panose="020B0600070205080204" pitchFamily="50" charset="-128"/>
              <a:ea typeface="ＭＳ Ｐゴシック" panose="020B0600070205080204" pitchFamily="50" charset="-128"/>
              <a:cs typeface="Calibri"/>
            </a:endParaRPr>
          </a:p>
          <a:p>
            <a:pPr lvl="1"/>
            <a:r>
              <a:rPr lang="ja-JP" altLang="en-US" sz="1800" dirty="0">
                <a:ea typeface="ＭＳ Ｐゴシック"/>
                <a:cs typeface="Calibri"/>
              </a:rPr>
              <a:t>個人でのマルウェア対策が必要</a:t>
            </a:r>
            <a:endParaRPr lang="en-US" altLang="ja-JP" sz="1800" dirty="0">
              <a:ea typeface="ＭＳ Ｐゴシック"/>
              <a:cs typeface="Calibri"/>
            </a:endParaRPr>
          </a:p>
          <a:p>
            <a:pPr marL="457200" lvl="1" indent="0">
              <a:buNone/>
            </a:pPr>
            <a:endParaRPr lang="en-US" altLang="ja-JP" sz="1800" dirty="0">
              <a:ea typeface="ＭＳ Ｐゴシック"/>
              <a:cs typeface="Calibri"/>
            </a:endParaRPr>
          </a:p>
        </p:txBody>
      </p:sp>
      <p:sp>
        <p:nvSpPr>
          <p:cNvPr id="5" name="スライド番号プレースホルダー 4">
            <a:extLst>
              <a:ext uri="{FF2B5EF4-FFF2-40B4-BE49-F238E27FC236}">
                <a16:creationId xmlns:a16="http://schemas.microsoft.com/office/drawing/2014/main" id="{36EB24D4-9A4B-44B1-8693-C26E38266EC4}"/>
              </a:ext>
            </a:extLst>
          </p:cNvPr>
          <p:cNvSpPr>
            <a:spLocks noGrp="1"/>
          </p:cNvSpPr>
          <p:nvPr>
            <p:ph type="sldNum" sz="quarter" idx="12"/>
          </p:nvPr>
        </p:nvSpPr>
        <p:spPr/>
        <p:txBody>
          <a:bodyPr/>
          <a:lstStyle/>
          <a:p>
            <a:fld id="{A99D720A-4AD5-4DCF-885F-DE5297996123}" type="slidenum">
              <a:rPr kumimoji="1" lang="ja-JP" altLang="en-US" smtClean="0"/>
              <a:t>3</a:t>
            </a:fld>
            <a:endParaRPr kumimoji="1" lang="ja-JP" altLang="en-US"/>
          </a:p>
        </p:txBody>
      </p:sp>
      <p:sp>
        <p:nvSpPr>
          <p:cNvPr id="4" name="テキスト ボックス 3">
            <a:extLst>
              <a:ext uri="{FF2B5EF4-FFF2-40B4-BE49-F238E27FC236}">
                <a16:creationId xmlns:a16="http://schemas.microsoft.com/office/drawing/2014/main" id="{FCBA9E39-6440-4A83-AA10-492808E984D1}"/>
              </a:ext>
            </a:extLst>
          </p:cNvPr>
          <p:cNvSpPr txBox="1"/>
          <p:nvPr/>
        </p:nvSpPr>
        <p:spPr>
          <a:xfrm>
            <a:off x="7640531" y="6509600"/>
            <a:ext cx="5205185" cy="369332"/>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McAfee Labs</a:t>
            </a:r>
            <a:r>
              <a:rPr kumimoji="1" lang="ja-JP" altLang="en-US" dirty="0">
                <a:latin typeface="ＭＳ Ｐゴシック" panose="020B0600070205080204" pitchFamily="50" charset="-128"/>
                <a:ea typeface="ＭＳ Ｐゴシック" panose="020B0600070205080204" pitchFamily="50" charset="-128"/>
              </a:rPr>
              <a:t>脅威レポート</a:t>
            </a:r>
            <a:r>
              <a:rPr lang="en-US" altLang="ja-JP" dirty="0">
                <a:latin typeface="ＭＳ Ｐゴシック" panose="020B0600070205080204" pitchFamily="50" charset="-128"/>
                <a:ea typeface="ＭＳ Ｐゴシック" panose="020B0600070205080204" pitchFamily="50" charset="-128"/>
              </a:rPr>
              <a:t>:</a:t>
            </a:r>
            <a:r>
              <a:rPr kumimoji="1" lang="en-US" altLang="ja-JP" dirty="0">
                <a:latin typeface="ＭＳ Ｐゴシック" panose="020B0600070205080204" pitchFamily="50" charset="-128"/>
                <a:ea typeface="ＭＳ Ｐゴシック" panose="020B0600070205080204" pitchFamily="50" charset="-128"/>
              </a:rPr>
              <a:t>2021</a:t>
            </a:r>
            <a:r>
              <a:rPr kumimoji="1" lang="ja-JP" altLang="en-US" dirty="0">
                <a:latin typeface="ＭＳ Ｐゴシック" panose="020B0600070205080204" pitchFamily="50" charset="-128"/>
                <a:ea typeface="ＭＳ Ｐゴシック" panose="020B0600070205080204" pitchFamily="50" charset="-128"/>
              </a:rPr>
              <a:t>年</a:t>
            </a:r>
            <a:r>
              <a:rPr kumimoji="1" lang="en-US" altLang="ja-JP" dirty="0">
                <a:latin typeface="ＭＳ Ｐゴシック" panose="020B0600070205080204" pitchFamily="50" charset="-128"/>
                <a:ea typeface="ＭＳ Ｐゴシック" panose="020B0600070205080204" pitchFamily="50" charset="-128"/>
              </a:rPr>
              <a:t>6</a:t>
            </a:r>
            <a:r>
              <a:rPr kumimoji="1" lang="ja-JP" altLang="en-US" dirty="0">
                <a:latin typeface="ＭＳ Ｐゴシック" panose="020B0600070205080204" pitchFamily="50" charset="-128"/>
                <a:ea typeface="ＭＳ Ｐゴシック" panose="020B0600070205080204" pitchFamily="50" charset="-128"/>
              </a:rPr>
              <a:t>月より引用</a:t>
            </a:r>
          </a:p>
        </p:txBody>
      </p:sp>
      <p:pic>
        <p:nvPicPr>
          <p:cNvPr id="7" name="図 6" descr="グラフ&#10;&#10;自動的に生成された説明">
            <a:extLst>
              <a:ext uri="{FF2B5EF4-FFF2-40B4-BE49-F238E27FC236}">
                <a16:creationId xmlns:a16="http://schemas.microsoft.com/office/drawing/2014/main" id="{FFFEE569-D056-47F0-804B-B867D930C8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2218" y="3757314"/>
            <a:ext cx="4807564" cy="2598398"/>
          </a:xfrm>
          <a:prstGeom prst="rect">
            <a:avLst/>
          </a:prstGeom>
        </p:spPr>
      </p:pic>
      <p:sp>
        <p:nvSpPr>
          <p:cNvPr id="10" name="テキスト ボックス 9">
            <a:extLst>
              <a:ext uri="{FF2B5EF4-FFF2-40B4-BE49-F238E27FC236}">
                <a16:creationId xmlns:a16="http://schemas.microsoft.com/office/drawing/2014/main" id="{327568FB-FBFC-41D9-87CF-C9B83B936419}"/>
              </a:ext>
            </a:extLst>
          </p:cNvPr>
          <p:cNvSpPr txBox="1"/>
          <p:nvPr/>
        </p:nvSpPr>
        <p:spPr>
          <a:xfrm>
            <a:off x="4746330" y="6355712"/>
            <a:ext cx="3528697" cy="338554"/>
          </a:xfrm>
          <a:prstGeom prst="rect">
            <a:avLst/>
          </a:prstGeom>
          <a:noFill/>
        </p:spPr>
        <p:txBody>
          <a:bodyPr wrap="square" rtlCol="0">
            <a:spAutoFit/>
          </a:bodyPr>
          <a:lstStyle/>
          <a:p>
            <a:r>
              <a:rPr kumimoji="1" lang="ja-JP" altLang="en-US" sz="1600" dirty="0">
                <a:latin typeface="ＭＳ Ｐゴシック" panose="020B0600070205080204" pitchFamily="50" charset="-128"/>
                <a:ea typeface="ＭＳ Ｐゴシック" panose="020B0600070205080204" pitchFamily="50" charset="-128"/>
              </a:rPr>
              <a:t>図</a:t>
            </a:r>
            <a:r>
              <a:rPr kumimoji="1" lang="en-US" altLang="ja-JP" sz="1600" dirty="0">
                <a:latin typeface="ＭＳ Ｐゴシック" panose="020B0600070205080204" pitchFamily="50" charset="-128"/>
                <a:ea typeface="ＭＳ Ｐゴシック" panose="020B0600070205080204" pitchFamily="50" charset="-128"/>
              </a:rPr>
              <a:t>1.</a:t>
            </a:r>
            <a:r>
              <a:rPr kumimoji="1" lang="ja-JP" altLang="en-US" sz="1600" dirty="0">
                <a:latin typeface="ＭＳ Ｐゴシック" panose="020B0600070205080204" pitchFamily="50" charset="-128"/>
                <a:ea typeface="ＭＳ Ｐゴシック" panose="020B0600070205080204" pitchFamily="50" charset="-128"/>
              </a:rPr>
              <a:t>マルウェアの合計の遷移</a:t>
            </a:r>
          </a:p>
        </p:txBody>
      </p:sp>
    </p:spTree>
    <p:extLst>
      <p:ext uri="{BB962C8B-B14F-4D97-AF65-F5344CB8AC3E}">
        <p14:creationId xmlns:p14="http://schemas.microsoft.com/office/powerpoint/2010/main" val="2512824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0411B6-7A65-40B1-A15F-1E1BD61CDC92}"/>
              </a:ext>
            </a:extLst>
          </p:cNvPr>
          <p:cNvSpPr>
            <a:spLocks noGrp="1"/>
          </p:cNvSpPr>
          <p:nvPr>
            <p:ph type="title"/>
          </p:nvPr>
        </p:nvSpPr>
        <p:spPr/>
        <p:txBody>
          <a:bodyPr/>
          <a:lstStyle/>
          <a:p>
            <a:r>
              <a:rPr lang="ja-JP" altLang="en-US">
                <a:ea typeface="ＭＳ Ｐゴシック"/>
                <a:cs typeface="Calibri Light"/>
              </a:rPr>
              <a:t>研究目的</a:t>
            </a:r>
            <a:endParaRPr kumimoji="1" lang="ja-JP" altLang="en-US"/>
          </a:p>
        </p:txBody>
      </p:sp>
      <p:sp>
        <p:nvSpPr>
          <p:cNvPr id="3" name="コンテンツ プレースホルダー 2">
            <a:extLst>
              <a:ext uri="{FF2B5EF4-FFF2-40B4-BE49-F238E27FC236}">
                <a16:creationId xmlns:a16="http://schemas.microsoft.com/office/drawing/2014/main" id="{EEF02756-496B-4069-9155-B672DA38CD10}"/>
              </a:ext>
            </a:extLst>
          </p:cNvPr>
          <p:cNvSpPr>
            <a:spLocks noGrp="1"/>
          </p:cNvSpPr>
          <p:nvPr>
            <p:ph idx="1"/>
          </p:nvPr>
        </p:nvSpPr>
        <p:spPr>
          <a:xfrm>
            <a:off x="814614" y="2506662"/>
            <a:ext cx="11162778" cy="2751138"/>
          </a:xfrm>
        </p:spPr>
        <p:txBody>
          <a:bodyPr vert="horz" lIns="91440" tIns="45720" rIns="91440" bIns="45720" rtlCol="0" anchor="t">
            <a:normAutofit/>
          </a:bodyPr>
          <a:lstStyle/>
          <a:p>
            <a:r>
              <a:rPr lang="ja-JP" altLang="en-US">
                <a:ea typeface="ＭＳ Ｐゴシック"/>
                <a:cs typeface="Calibri"/>
              </a:rPr>
              <a:t>個人で取り組むことができるマルウェア対策を講じる</a:t>
            </a:r>
            <a:endParaRPr lang="en-US" altLang="ja-JP">
              <a:ea typeface="ＭＳ Ｐゴシック"/>
              <a:cs typeface="Calibri"/>
            </a:endParaRPr>
          </a:p>
          <a:p>
            <a:pPr lvl="1"/>
            <a:r>
              <a:rPr lang="ja-JP" altLang="en-US">
                <a:ea typeface="ＭＳ Ｐゴシック"/>
                <a:cs typeface="Calibri"/>
              </a:rPr>
              <a:t>リアルタイムでパケットを取得し、異常通信を検知するシステムの開発</a:t>
            </a:r>
            <a:endParaRPr lang="en-US" altLang="ja-JP">
              <a:ea typeface="ＭＳ Ｐゴシック"/>
              <a:cs typeface="Calibri"/>
            </a:endParaRPr>
          </a:p>
        </p:txBody>
      </p:sp>
      <p:sp>
        <p:nvSpPr>
          <p:cNvPr id="4" name="スライド番号プレースホルダー 3">
            <a:extLst>
              <a:ext uri="{FF2B5EF4-FFF2-40B4-BE49-F238E27FC236}">
                <a16:creationId xmlns:a16="http://schemas.microsoft.com/office/drawing/2014/main" id="{D16F2E01-5AC2-4BB3-91B5-8DF8AC1EDE81}"/>
              </a:ext>
            </a:extLst>
          </p:cNvPr>
          <p:cNvSpPr>
            <a:spLocks noGrp="1"/>
          </p:cNvSpPr>
          <p:nvPr>
            <p:ph type="sldNum" sz="quarter" idx="12"/>
          </p:nvPr>
        </p:nvSpPr>
        <p:spPr/>
        <p:txBody>
          <a:bodyPr/>
          <a:lstStyle/>
          <a:p>
            <a:fld id="{A99D720A-4AD5-4DCF-885F-DE5297996123}" type="slidenum">
              <a:rPr kumimoji="1" lang="ja-JP" altLang="en-US" smtClean="0"/>
              <a:t>4</a:t>
            </a:fld>
            <a:endParaRPr kumimoji="1" lang="ja-JP" altLang="en-US"/>
          </a:p>
        </p:txBody>
      </p:sp>
    </p:spTree>
    <p:extLst>
      <p:ext uri="{BB962C8B-B14F-4D97-AF65-F5344CB8AC3E}">
        <p14:creationId xmlns:p14="http://schemas.microsoft.com/office/powerpoint/2010/main" val="4219388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9546A0-82DF-4F66-B46F-2FE2FA55A850}"/>
              </a:ext>
            </a:extLst>
          </p:cNvPr>
          <p:cNvSpPr>
            <a:spLocks noGrp="1"/>
          </p:cNvSpPr>
          <p:nvPr>
            <p:ph type="title"/>
          </p:nvPr>
        </p:nvSpPr>
        <p:spPr/>
        <p:txBody>
          <a:bodyPr/>
          <a:lstStyle/>
          <a:p>
            <a:r>
              <a:rPr lang="ja-JP" altLang="en-US" dirty="0">
                <a:ea typeface="ＭＳ Ｐゴシック"/>
                <a:cs typeface="Calibri Light"/>
              </a:rPr>
              <a:t>従来手法</a:t>
            </a:r>
            <a:r>
              <a:rPr lang="en-US" altLang="ja-JP" dirty="0">
                <a:ea typeface="ＭＳ Ｐゴシック"/>
                <a:cs typeface="Calibri Light"/>
              </a:rPr>
              <a:t>(</a:t>
            </a:r>
            <a:r>
              <a:rPr lang="ja-JP" altLang="en-US" dirty="0">
                <a:ea typeface="ＭＳ Ｐゴシック"/>
                <a:cs typeface="Calibri Light"/>
              </a:rPr>
              <a:t>個人</a:t>
            </a:r>
            <a:r>
              <a:rPr lang="en-US" altLang="ja-JP" dirty="0">
                <a:ea typeface="ＭＳ Ｐゴシック"/>
                <a:cs typeface="Calibri Light"/>
              </a:rPr>
              <a:t>PC</a:t>
            </a:r>
            <a:r>
              <a:rPr lang="ja-JP" altLang="en-US" dirty="0">
                <a:ea typeface="ＭＳ Ｐゴシック"/>
                <a:cs typeface="Calibri Light"/>
              </a:rPr>
              <a:t>向け</a:t>
            </a:r>
            <a:r>
              <a:rPr lang="en-US" altLang="ja-JP" dirty="0">
                <a:ea typeface="ＭＳ Ｐゴシック"/>
                <a:cs typeface="Calibri Light"/>
              </a:rPr>
              <a:t>)</a:t>
            </a:r>
            <a:endParaRPr lang="ja-JP" altLang="en-US"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535DF744-E797-4425-B106-E5BBCF1751FA}"/>
              </a:ext>
            </a:extLst>
          </p:cNvPr>
          <p:cNvSpPr>
            <a:spLocks noGrp="1"/>
          </p:cNvSpPr>
          <p:nvPr>
            <p:ph idx="1"/>
          </p:nvPr>
        </p:nvSpPr>
        <p:spPr>
          <a:xfrm>
            <a:off x="758825" y="2506662"/>
            <a:ext cx="10674350" cy="4351338"/>
          </a:xfrm>
        </p:spPr>
        <p:txBody>
          <a:bodyPr vert="horz" lIns="91440" tIns="45720" rIns="91440" bIns="45720" rtlCol="0" anchor="t">
            <a:normAutofit/>
          </a:bodyPr>
          <a:lstStyle/>
          <a:p>
            <a:r>
              <a:rPr lang="en-US" altLang="ja-JP" sz="2000" dirty="0">
                <a:latin typeface="ＭＳ Ｐゴシック" panose="020B0600070205080204" pitchFamily="50" charset="-128"/>
                <a:ea typeface="ＭＳ Ｐゴシック" panose="020B0600070205080204" pitchFamily="50" charset="-128"/>
                <a:cs typeface="Calibri"/>
              </a:rPr>
              <a:t>Wireshark…</a:t>
            </a:r>
            <a:r>
              <a:rPr lang="ja-JP" altLang="en-US" sz="2000" dirty="0">
                <a:latin typeface="ＭＳ Ｐゴシック" panose="020B0600070205080204" pitchFamily="50" charset="-128"/>
                <a:ea typeface="ＭＳ Ｐゴシック" panose="020B0600070205080204" pitchFamily="50" charset="-128"/>
                <a:cs typeface="Calibri"/>
              </a:rPr>
              <a:t>リアルタイムでパケットを監視、分析し結果を文字で表示</a:t>
            </a:r>
          </a:p>
          <a:p>
            <a:r>
              <a:rPr lang="en-US" altLang="ja-JP" sz="2000" dirty="0" err="1">
                <a:latin typeface="ＭＳ Ｐゴシック" panose="020B0600070205080204" pitchFamily="50" charset="-128"/>
                <a:ea typeface="ＭＳ Ｐゴシック" panose="020B0600070205080204" pitchFamily="50" charset="-128"/>
                <a:cs typeface="Calibri"/>
              </a:rPr>
              <a:t>tcpdump</a:t>
            </a:r>
            <a:r>
              <a:rPr lang="en-US" altLang="ja-JP" sz="2000" dirty="0">
                <a:latin typeface="ＭＳ Ｐゴシック" panose="020B0600070205080204" pitchFamily="50" charset="-128"/>
                <a:ea typeface="ＭＳ Ｐゴシック" panose="020B0600070205080204" pitchFamily="50" charset="-128"/>
                <a:cs typeface="Calibri"/>
              </a:rPr>
              <a:t>…</a:t>
            </a:r>
            <a:r>
              <a:rPr lang="ja-JP" altLang="en-US" sz="2000" dirty="0">
                <a:latin typeface="ＭＳ Ｐゴシック" panose="020B0600070205080204" pitchFamily="50" charset="-128"/>
                <a:ea typeface="ＭＳ Ｐゴシック" panose="020B0600070205080204" pitchFamily="50" charset="-128"/>
                <a:cs typeface="Calibri"/>
              </a:rPr>
              <a:t>ネットワーク通信のデータを収集し、結果を文字で表示</a:t>
            </a:r>
            <a:endParaRPr lang="en-US" altLang="ja-JP" sz="2000" dirty="0">
              <a:latin typeface="ＭＳ Ｐゴシック" panose="020B0600070205080204" pitchFamily="50" charset="-128"/>
              <a:ea typeface="ＭＳ Ｐゴシック" panose="020B0600070205080204" pitchFamily="50" charset="-128"/>
              <a:cs typeface="Calibri"/>
            </a:endParaRPr>
          </a:p>
          <a:p>
            <a:endParaRPr lang="en-US" altLang="ja-JP" sz="2000" dirty="0">
              <a:latin typeface="ＭＳ Ｐゴシック" panose="020B0600070205080204" pitchFamily="50" charset="-128"/>
              <a:ea typeface="ＭＳ Ｐゴシック" panose="020B0600070205080204" pitchFamily="50" charset="-128"/>
              <a:cs typeface="Calibri"/>
            </a:endParaRPr>
          </a:p>
          <a:p>
            <a:r>
              <a:rPr lang="ja-JP" altLang="en-US" sz="2000" dirty="0">
                <a:latin typeface="ＭＳ Ｐゴシック" panose="020B0600070205080204" pitchFamily="50" charset="-128"/>
                <a:ea typeface="ＭＳ Ｐゴシック" panose="020B0600070205080204" pitchFamily="50" charset="-128"/>
                <a:cs typeface="Calibri"/>
              </a:rPr>
              <a:t>問題点</a:t>
            </a:r>
            <a:endParaRPr lang="en-US" altLang="ja-JP" sz="2000" dirty="0">
              <a:latin typeface="ＭＳ Ｐゴシック" panose="020B0600070205080204" pitchFamily="50" charset="-128"/>
              <a:ea typeface="ＭＳ Ｐゴシック" panose="020B0600070205080204" pitchFamily="50" charset="-128"/>
              <a:cs typeface="Calibri"/>
            </a:endParaRPr>
          </a:p>
          <a:p>
            <a:pPr lvl="1"/>
            <a:r>
              <a:rPr lang="ja-JP" altLang="en-US" sz="1800" dirty="0">
                <a:latin typeface="ＭＳ Ｐゴシック" panose="020B0600070205080204" pitchFamily="50" charset="-128"/>
                <a:ea typeface="ＭＳ Ｐゴシック" panose="020B0600070205080204" pitchFamily="50" charset="-128"/>
                <a:cs typeface="Calibri"/>
              </a:rPr>
              <a:t>見るだけで異常通信を見分けることが難しい</a:t>
            </a:r>
          </a:p>
          <a:p>
            <a:pPr lvl="1"/>
            <a:r>
              <a:rPr lang="ja-JP" altLang="en-US" sz="1800" dirty="0">
                <a:latin typeface="ＭＳ Ｐゴシック" panose="020B0600070205080204" pitchFamily="50" charset="-128"/>
                <a:ea typeface="ＭＳ Ｐゴシック" panose="020B0600070205080204" pitchFamily="50" charset="-128"/>
                <a:cs typeface="Calibri"/>
              </a:rPr>
              <a:t>専門知識を必要とするため一般的なユーザは理解しにくい</a:t>
            </a:r>
            <a:endParaRPr lang="ja-JP" altLang="en-US" dirty="0">
              <a:ea typeface="ＭＳ Ｐゴシック"/>
              <a:cs typeface="Calibri"/>
            </a:endParaRPr>
          </a:p>
          <a:p>
            <a:pPr marL="0" indent="0">
              <a:buNone/>
            </a:pPr>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p:txBody>
      </p:sp>
      <p:sp>
        <p:nvSpPr>
          <p:cNvPr id="5" name="スライド番号プレースホルダー 4">
            <a:extLst>
              <a:ext uri="{FF2B5EF4-FFF2-40B4-BE49-F238E27FC236}">
                <a16:creationId xmlns:a16="http://schemas.microsoft.com/office/drawing/2014/main" id="{0F07573D-2616-4F5B-B53F-BCB7B4C212EC}"/>
              </a:ext>
            </a:extLst>
          </p:cNvPr>
          <p:cNvSpPr>
            <a:spLocks noGrp="1"/>
          </p:cNvSpPr>
          <p:nvPr>
            <p:ph type="sldNum" sz="quarter" idx="12"/>
          </p:nvPr>
        </p:nvSpPr>
        <p:spPr/>
        <p:txBody>
          <a:bodyPr/>
          <a:lstStyle/>
          <a:p>
            <a:fld id="{A99D720A-4AD5-4DCF-885F-DE5297996123}" type="slidenum">
              <a:rPr kumimoji="1" lang="ja-JP" altLang="en-US" smtClean="0"/>
              <a:t>5</a:t>
            </a:fld>
            <a:endParaRPr kumimoji="1" lang="ja-JP" altLang="en-US"/>
          </a:p>
        </p:txBody>
      </p:sp>
      <p:sp>
        <p:nvSpPr>
          <p:cNvPr id="6" name="テキスト ボックス 5">
            <a:extLst>
              <a:ext uri="{FF2B5EF4-FFF2-40B4-BE49-F238E27FC236}">
                <a16:creationId xmlns:a16="http://schemas.microsoft.com/office/drawing/2014/main" id="{EAB2D6C5-8695-4223-9DAA-C06140BB8592}"/>
              </a:ext>
            </a:extLst>
          </p:cNvPr>
          <p:cNvSpPr txBox="1"/>
          <p:nvPr/>
        </p:nvSpPr>
        <p:spPr>
          <a:xfrm>
            <a:off x="8254458" y="6484554"/>
            <a:ext cx="3103335" cy="369332"/>
          </a:xfrm>
          <a:prstGeom prst="rect">
            <a:avLst/>
          </a:prstGeom>
          <a:noFill/>
        </p:spPr>
        <p:txBody>
          <a:bodyPr wrap="square" rtlCol="0">
            <a:spAutoFit/>
          </a:bodyPr>
          <a:lstStyle/>
          <a:p>
            <a:r>
              <a:rPr kumimoji="1" lang="ja-JP" altLang="en-US" dirty="0">
                <a:latin typeface="ＭＳ Ｐゴシック" panose="020B0600070205080204" pitchFamily="50" charset="-128"/>
                <a:ea typeface="ＭＳ Ｐゴシック" panose="020B0600070205080204" pitchFamily="50" charset="-128"/>
              </a:rPr>
              <a:t>図</a:t>
            </a:r>
            <a:r>
              <a:rPr kumimoji="1" lang="en-US" altLang="ja-JP" dirty="0">
                <a:latin typeface="ＭＳ Ｐゴシック" panose="020B0600070205080204" pitchFamily="50" charset="-128"/>
                <a:ea typeface="ＭＳ Ｐゴシック" panose="020B0600070205080204" pitchFamily="50" charset="-128"/>
              </a:rPr>
              <a:t>2.Wireshark</a:t>
            </a:r>
            <a:r>
              <a:rPr kumimoji="1" lang="ja-JP" altLang="en-US" dirty="0">
                <a:latin typeface="ＭＳ Ｐゴシック" panose="020B0600070205080204" pitchFamily="50" charset="-128"/>
                <a:ea typeface="ＭＳ Ｐゴシック" panose="020B0600070205080204" pitchFamily="50" charset="-128"/>
              </a:rPr>
              <a:t>の実行画面</a:t>
            </a:r>
          </a:p>
        </p:txBody>
      </p:sp>
      <p:pic>
        <p:nvPicPr>
          <p:cNvPr id="8" name="図 7" descr="テーブル&#10;&#10;自動的に生成された説明">
            <a:extLst>
              <a:ext uri="{FF2B5EF4-FFF2-40B4-BE49-F238E27FC236}">
                <a16:creationId xmlns:a16="http://schemas.microsoft.com/office/drawing/2014/main" id="{B0F3CF68-CB28-4A82-85CF-502498D6D8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39586" y="3556994"/>
            <a:ext cx="3893589" cy="2927560"/>
          </a:xfrm>
          <a:prstGeom prst="rect">
            <a:avLst/>
          </a:prstGeom>
        </p:spPr>
      </p:pic>
    </p:spTree>
    <p:extLst>
      <p:ext uri="{BB962C8B-B14F-4D97-AF65-F5344CB8AC3E}">
        <p14:creationId xmlns:p14="http://schemas.microsoft.com/office/powerpoint/2010/main" val="125740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9546A0-82DF-4F66-B46F-2FE2FA55A850}"/>
              </a:ext>
            </a:extLst>
          </p:cNvPr>
          <p:cNvSpPr>
            <a:spLocks noGrp="1"/>
          </p:cNvSpPr>
          <p:nvPr>
            <p:ph type="title"/>
          </p:nvPr>
        </p:nvSpPr>
        <p:spPr>
          <a:xfrm>
            <a:off x="1126047" y="934211"/>
            <a:ext cx="8761413" cy="706964"/>
          </a:xfrm>
        </p:spPr>
        <p:txBody>
          <a:bodyPr/>
          <a:lstStyle/>
          <a:p>
            <a:r>
              <a:rPr lang="ja-JP" altLang="en-US">
                <a:ea typeface="ＭＳ Ｐゴシック"/>
                <a:cs typeface="Calibri Light"/>
              </a:rPr>
              <a:t>従来手法</a:t>
            </a:r>
            <a:r>
              <a:rPr lang="en-US" altLang="ja-JP">
                <a:ea typeface="ＭＳ Ｐゴシック"/>
                <a:cs typeface="Calibri Light"/>
              </a:rPr>
              <a:t>(</a:t>
            </a:r>
            <a:r>
              <a:rPr lang="ja-JP" altLang="en-US">
                <a:ea typeface="ＭＳ Ｐゴシック"/>
                <a:cs typeface="Calibri Light"/>
              </a:rPr>
              <a:t>大規模システム向け</a:t>
            </a:r>
            <a:r>
              <a:rPr lang="en-US" altLang="ja-JP">
                <a:ea typeface="ＭＳ Ｐゴシック"/>
                <a:cs typeface="Calibri Light"/>
              </a:rPr>
              <a:t>)</a:t>
            </a:r>
            <a:endParaRPr lang="ja-JP" altLang="en-US">
              <a:ea typeface="ＭＳ Ｐゴシック"/>
              <a:cs typeface="Calibri Light"/>
            </a:endParaRPr>
          </a:p>
        </p:txBody>
      </p:sp>
      <p:sp>
        <p:nvSpPr>
          <p:cNvPr id="3" name="コンテンツ プレースホルダー 2">
            <a:extLst>
              <a:ext uri="{FF2B5EF4-FFF2-40B4-BE49-F238E27FC236}">
                <a16:creationId xmlns:a16="http://schemas.microsoft.com/office/drawing/2014/main" id="{535DF744-E797-4425-B106-E5BBCF1751FA}"/>
              </a:ext>
            </a:extLst>
          </p:cNvPr>
          <p:cNvSpPr>
            <a:spLocks noGrp="1"/>
          </p:cNvSpPr>
          <p:nvPr>
            <p:ph idx="1"/>
          </p:nvPr>
        </p:nvSpPr>
        <p:spPr>
          <a:xfrm>
            <a:off x="671739" y="2506662"/>
            <a:ext cx="11313432" cy="4351338"/>
          </a:xfrm>
        </p:spPr>
        <p:txBody>
          <a:bodyPr vert="horz" lIns="91440" tIns="45720" rIns="91440" bIns="45720" rtlCol="0" anchor="t">
            <a:normAutofit/>
          </a:bodyPr>
          <a:lstStyle/>
          <a:p>
            <a:r>
              <a:rPr lang="en-US" altLang="ja-JP" sz="2000" dirty="0">
                <a:latin typeface="ＭＳ Ｐゴシック" panose="020B0600070205080204" pitchFamily="50" charset="-128"/>
                <a:ea typeface="ＭＳ Ｐゴシック" panose="020B0600070205080204" pitchFamily="50" charset="-128"/>
                <a:cs typeface="Calibri"/>
              </a:rPr>
              <a:t>NICTER…</a:t>
            </a:r>
            <a:r>
              <a:rPr lang="ja-JP" altLang="en-US" sz="2000" dirty="0">
                <a:latin typeface="ＭＳ Ｐゴシック" panose="020B0600070205080204" pitchFamily="50" charset="-128"/>
                <a:ea typeface="ＭＳ Ｐゴシック" panose="020B0600070205080204" pitchFamily="50" charset="-128"/>
                <a:cs typeface="Calibri"/>
              </a:rPr>
              <a:t>ダークネットと呼ばれる未使用の</a:t>
            </a:r>
            <a:r>
              <a:rPr lang="en-US" altLang="ja-JP" sz="2000" dirty="0">
                <a:latin typeface="ＭＳ Ｐゴシック" panose="020B0600070205080204" pitchFamily="50" charset="-128"/>
                <a:ea typeface="ＭＳ Ｐゴシック" panose="020B0600070205080204" pitchFamily="50" charset="-128"/>
                <a:cs typeface="Calibri"/>
              </a:rPr>
              <a:t>IP</a:t>
            </a:r>
            <a:r>
              <a:rPr lang="ja-JP" altLang="en-US" sz="2000" dirty="0">
                <a:latin typeface="ＭＳ Ｐゴシック" panose="020B0600070205080204" pitchFamily="50" charset="-128"/>
                <a:ea typeface="ＭＳ Ｐゴシック" panose="020B0600070205080204" pitchFamily="50" charset="-128"/>
                <a:cs typeface="Calibri"/>
              </a:rPr>
              <a:t>アドレスを大規模に観測するサイバー攻撃観測システム</a:t>
            </a:r>
            <a:endParaRPr lang="en-US" altLang="ja-JP" sz="2000" dirty="0">
              <a:latin typeface="ＭＳ Ｐゴシック" panose="020B0600070205080204" pitchFamily="50" charset="-128"/>
              <a:ea typeface="ＭＳ Ｐゴシック" panose="020B0600070205080204" pitchFamily="50" charset="-128"/>
              <a:cs typeface="Calibri"/>
            </a:endParaRPr>
          </a:p>
          <a:p>
            <a:r>
              <a:rPr lang="en-US" altLang="ja-JP" sz="2000" dirty="0">
                <a:latin typeface="ＭＳ Ｐゴシック" panose="020B0600070205080204" pitchFamily="50" charset="-128"/>
                <a:ea typeface="ＭＳ Ｐゴシック" panose="020B0600070205080204" pitchFamily="50" charset="-128"/>
                <a:cs typeface="Calibri"/>
              </a:rPr>
              <a:t>Atlas…</a:t>
            </a:r>
            <a:r>
              <a:rPr lang="ja-JP" altLang="en-US" sz="2000" dirty="0">
                <a:latin typeface="ＭＳ Ｐゴシック" panose="020B0600070205080204" pitchFamily="50" charset="-128"/>
                <a:ea typeface="ＭＳ Ｐゴシック" panose="020B0600070205080204" pitchFamily="50" charset="-128"/>
                <a:cs typeface="Calibri"/>
              </a:rPr>
              <a:t>ダークネットに到達するパケットを世界地図上にアニメーション表示し、可視化する</a:t>
            </a:r>
          </a:p>
          <a:p>
            <a:endParaRPr lang="en-US" altLang="ja-JP" sz="2000" dirty="0">
              <a:ea typeface="ＭＳ Ｐゴシック"/>
              <a:cs typeface="Calibri"/>
            </a:endParaRPr>
          </a:p>
          <a:p>
            <a:r>
              <a:rPr lang="ja-JP" altLang="en-US" sz="2000" dirty="0">
                <a:ea typeface="ＭＳ Ｐゴシック"/>
                <a:cs typeface="Calibri"/>
              </a:rPr>
              <a:t>問題点</a:t>
            </a:r>
            <a:endParaRPr lang="en-US" altLang="ja-JP" sz="2000" dirty="0">
              <a:ea typeface="ＭＳ Ｐゴシック"/>
              <a:cs typeface="Calibri"/>
            </a:endParaRPr>
          </a:p>
          <a:p>
            <a:pPr lvl="1"/>
            <a:r>
              <a:rPr lang="ja-JP" altLang="en-US" sz="1800" dirty="0">
                <a:ea typeface="ＭＳ Ｐゴシック"/>
                <a:cs typeface="Calibri"/>
              </a:rPr>
              <a:t>個人</a:t>
            </a:r>
            <a:r>
              <a:rPr lang="en-US" altLang="ja-JP" sz="1800" dirty="0">
                <a:latin typeface="ＭＳ Ｐゴシック" panose="020B0600070205080204" pitchFamily="50" charset="-128"/>
                <a:ea typeface="ＭＳ Ｐゴシック" panose="020B0600070205080204" pitchFamily="50" charset="-128"/>
                <a:cs typeface="Calibri"/>
              </a:rPr>
              <a:t>PC</a:t>
            </a:r>
            <a:r>
              <a:rPr lang="ja-JP" altLang="en-US" sz="1800" dirty="0">
                <a:ea typeface="ＭＳ Ｐゴシック"/>
                <a:cs typeface="Calibri"/>
              </a:rPr>
              <a:t>で運用するには向いていない</a:t>
            </a:r>
            <a:endParaRPr lang="en-US" altLang="ja-JP" sz="1800" dirty="0">
              <a:ea typeface="ＭＳ Ｐゴシック"/>
              <a:cs typeface="Calibri"/>
            </a:endParaRPr>
          </a:p>
          <a:p>
            <a:pPr lvl="1"/>
            <a:endParaRPr lang="en-US" altLang="ja-JP" sz="1800" dirty="0">
              <a:ea typeface="ＭＳ Ｐゴシック"/>
              <a:cs typeface="Calibri"/>
            </a:endParaRPr>
          </a:p>
          <a:p>
            <a:pPr marL="0" indent="0">
              <a:buNone/>
            </a:pPr>
            <a:endParaRPr lang="en-US" altLang="ja-JP" dirty="0">
              <a:ea typeface="ＭＳ Ｐゴシック"/>
              <a:cs typeface="Calibri"/>
            </a:endParaRPr>
          </a:p>
          <a:p>
            <a:endParaRPr lang="ja-JP" altLang="en-US" dirty="0">
              <a:ea typeface="ＭＳ Ｐゴシック"/>
              <a:cs typeface="Calibri"/>
            </a:endParaRPr>
          </a:p>
          <a:p>
            <a:pPr marL="0" indent="0">
              <a:buNone/>
            </a:pPr>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315A4922-566C-4FFE-BFB1-8C47C4D9EFD2}"/>
              </a:ext>
            </a:extLst>
          </p:cNvPr>
          <p:cNvSpPr>
            <a:spLocks noGrp="1"/>
          </p:cNvSpPr>
          <p:nvPr>
            <p:ph type="sldNum" sz="quarter" idx="12"/>
          </p:nvPr>
        </p:nvSpPr>
        <p:spPr/>
        <p:txBody>
          <a:bodyPr/>
          <a:lstStyle/>
          <a:p>
            <a:fld id="{A99D720A-4AD5-4DCF-885F-DE5297996123}" type="slidenum">
              <a:rPr kumimoji="1" lang="ja-JP" altLang="en-US" smtClean="0"/>
              <a:t>6</a:t>
            </a:fld>
            <a:endParaRPr kumimoji="1" lang="ja-JP" altLang="en-US"/>
          </a:p>
        </p:txBody>
      </p:sp>
      <p:pic>
        <p:nvPicPr>
          <p:cNvPr id="5" name="図 4">
            <a:extLst>
              <a:ext uri="{FF2B5EF4-FFF2-40B4-BE49-F238E27FC236}">
                <a16:creationId xmlns:a16="http://schemas.microsoft.com/office/drawing/2014/main" id="{B4AE7C9E-EDD3-4FAA-9A34-68FE6A7BE2A0}"/>
              </a:ext>
            </a:extLst>
          </p:cNvPr>
          <p:cNvPicPr>
            <a:picLocks noChangeAspect="1"/>
          </p:cNvPicPr>
          <p:nvPr/>
        </p:nvPicPr>
        <p:blipFill>
          <a:blip r:embed="rId3"/>
          <a:stretch>
            <a:fillRect/>
          </a:stretch>
        </p:blipFill>
        <p:spPr>
          <a:xfrm>
            <a:off x="7223682" y="3429000"/>
            <a:ext cx="4197963" cy="3001068"/>
          </a:xfrm>
          <a:prstGeom prst="rect">
            <a:avLst/>
          </a:prstGeom>
        </p:spPr>
      </p:pic>
      <p:sp>
        <p:nvSpPr>
          <p:cNvPr id="6" name="テキスト ボックス 5">
            <a:extLst>
              <a:ext uri="{FF2B5EF4-FFF2-40B4-BE49-F238E27FC236}">
                <a16:creationId xmlns:a16="http://schemas.microsoft.com/office/drawing/2014/main" id="{E6DCAA0B-F699-4931-8E78-3EBFC83BEA12}"/>
              </a:ext>
            </a:extLst>
          </p:cNvPr>
          <p:cNvSpPr txBox="1"/>
          <p:nvPr/>
        </p:nvSpPr>
        <p:spPr>
          <a:xfrm>
            <a:off x="8266005" y="6459368"/>
            <a:ext cx="3103335" cy="369332"/>
          </a:xfrm>
          <a:prstGeom prst="rect">
            <a:avLst/>
          </a:prstGeom>
          <a:noFill/>
        </p:spPr>
        <p:txBody>
          <a:bodyPr wrap="square" rtlCol="0">
            <a:spAutoFit/>
          </a:bodyPr>
          <a:lstStyle/>
          <a:p>
            <a:r>
              <a:rPr kumimoji="1" lang="ja-JP" altLang="en-US" dirty="0">
                <a:latin typeface="ＭＳ Ｐゴシック" panose="020B0600070205080204" pitchFamily="50" charset="-128"/>
                <a:ea typeface="ＭＳ Ｐゴシック" panose="020B0600070205080204" pitchFamily="50" charset="-128"/>
              </a:rPr>
              <a:t>図</a:t>
            </a:r>
            <a:r>
              <a:rPr kumimoji="1" lang="en-US" altLang="ja-JP" dirty="0">
                <a:latin typeface="ＭＳ Ｐゴシック" panose="020B0600070205080204" pitchFamily="50" charset="-128"/>
                <a:ea typeface="ＭＳ Ｐゴシック" panose="020B0600070205080204" pitchFamily="50" charset="-128"/>
              </a:rPr>
              <a:t>3.Atlas</a:t>
            </a:r>
            <a:r>
              <a:rPr kumimoji="1" lang="ja-JP" altLang="en-US" dirty="0">
                <a:latin typeface="ＭＳ Ｐゴシック" panose="020B0600070205080204" pitchFamily="50" charset="-128"/>
                <a:ea typeface="ＭＳ Ｐゴシック" panose="020B0600070205080204" pitchFamily="50" charset="-128"/>
              </a:rPr>
              <a:t>の実行画面</a:t>
            </a:r>
          </a:p>
        </p:txBody>
      </p:sp>
    </p:spTree>
    <p:extLst>
      <p:ext uri="{BB962C8B-B14F-4D97-AF65-F5344CB8AC3E}">
        <p14:creationId xmlns:p14="http://schemas.microsoft.com/office/powerpoint/2010/main" val="895255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9546A0-82DF-4F66-B46F-2FE2FA55A850}"/>
              </a:ext>
            </a:extLst>
          </p:cNvPr>
          <p:cNvSpPr>
            <a:spLocks noGrp="1"/>
          </p:cNvSpPr>
          <p:nvPr>
            <p:ph type="title"/>
          </p:nvPr>
        </p:nvSpPr>
        <p:spPr/>
        <p:txBody>
          <a:bodyPr/>
          <a:lstStyle/>
          <a:p>
            <a:r>
              <a:rPr lang="ja-JP" altLang="en-US" dirty="0">
                <a:ea typeface="ＭＳ Ｐゴシック"/>
                <a:cs typeface="Calibri Light"/>
              </a:rPr>
              <a:t>従来手法</a:t>
            </a:r>
            <a:r>
              <a:rPr lang="en-US" altLang="ja-JP" dirty="0">
                <a:ea typeface="ＭＳ Ｐゴシック"/>
                <a:cs typeface="Calibri Light"/>
              </a:rPr>
              <a:t>(</a:t>
            </a:r>
            <a:r>
              <a:rPr lang="ja-JP" altLang="en-US" dirty="0">
                <a:ea typeface="ＭＳ Ｐゴシック"/>
                <a:cs typeface="Calibri Light"/>
              </a:rPr>
              <a:t>田村らの研究</a:t>
            </a:r>
            <a:r>
              <a:rPr lang="en-US" altLang="ja-JP" dirty="0">
                <a:ea typeface="ＭＳ Ｐゴシック"/>
                <a:cs typeface="Calibri Light"/>
              </a:rPr>
              <a:t>)</a:t>
            </a:r>
            <a:endParaRPr lang="ja-JP" altLang="en-US"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535DF744-E797-4425-B106-E5BBCF1751FA}"/>
              </a:ext>
            </a:extLst>
          </p:cNvPr>
          <p:cNvSpPr>
            <a:spLocks noGrp="1"/>
          </p:cNvSpPr>
          <p:nvPr>
            <p:ph idx="1"/>
          </p:nvPr>
        </p:nvSpPr>
        <p:spPr>
          <a:xfrm>
            <a:off x="758825" y="2506662"/>
            <a:ext cx="10674350" cy="4351338"/>
          </a:xfrm>
        </p:spPr>
        <p:txBody>
          <a:bodyPr vert="horz" lIns="91440" tIns="45720" rIns="91440" bIns="45720" rtlCol="0" anchor="t">
            <a:normAutofit/>
          </a:bodyPr>
          <a:lstStyle/>
          <a:p>
            <a:r>
              <a:rPr lang="ja-JP" altLang="en-US" sz="2000" dirty="0">
                <a:latin typeface="ＭＳ Ｐゴシック" panose="020B0600070205080204" pitchFamily="50" charset="-128"/>
                <a:ea typeface="ＭＳ Ｐゴシック" panose="020B0600070205080204" pitchFamily="50" charset="-128"/>
                <a:cs typeface="Calibri"/>
              </a:rPr>
              <a:t>田村らの研究</a:t>
            </a:r>
            <a:r>
              <a:rPr lang="en-US" altLang="ja-JP" sz="2000" dirty="0">
                <a:latin typeface="ＭＳ Ｐゴシック" panose="020B0600070205080204" pitchFamily="50" charset="-128"/>
                <a:ea typeface="ＭＳ Ｐゴシック" panose="020B0600070205080204" pitchFamily="50" charset="-128"/>
                <a:cs typeface="Calibri"/>
              </a:rPr>
              <a:t>[1]</a:t>
            </a:r>
            <a:r>
              <a:rPr lang="ja-JP" altLang="en-US" sz="2000" dirty="0">
                <a:latin typeface="ＭＳ Ｐゴシック" panose="020B0600070205080204" pitchFamily="50" charset="-128"/>
                <a:ea typeface="ＭＳ Ｐゴシック" panose="020B0600070205080204" pitchFamily="50" charset="-128"/>
                <a:cs typeface="Calibri"/>
              </a:rPr>
              <a:t>の提案システム</a:t>
            </a:r>
            <a:endParaRPr lang="en-US" altLang="ja-JP" sz="2000" dirty="0">
              <a:latin typeface="ＭＳ Ｐゴシック" panose="020B0600070205080204" pitchFamily="50" charset="-128"/>
              <a:ea typeface="ＭＳ Ｐゴシック" panose="020B0600070205080204" pitchFamily="50" charset="-128"/>
              <a:cs typeface="Calibri"/>
            </a:endParaRPr>
          </a:p>
          <a:p>
            <a:pPr lvl="1"/>
            <a:r>
              <a:rPr lang="ja-JP" altLang="en-US" sz="1800" dirty="0">
                <a:latin typeface="ＭＳ Ｐゴシック" panose="020B0600070205080204" pitchFamily="50" charset="-128"/>
                <a:ea typeface="ＭＳ Ｐゴシック" panose="020B0600070205080204" pitchFamily="50" charset="-128"/>
                <a:cs typeface="Calibri"/>
              </a:rPr>
              <a:t>リアルタイムでパケットを取得</a:t>
            </a:r>
            <a:endParaRPr lang="en-US" altLang="ja-JP" sz="1800" dirty="0">
              <a:latin typeface="ＭＳ Ｐゴシック" panose="020B0600070205080204" pitchFamily="50" charset="-128"/>
              <a:ea typeface="ＭＳ Ｐゴシック" panose="020B0600070205080204" pitchFamily="50" charset="-128"/>
              <a:cs typeface="Calibri"/>
            </a:endParaRPr>
          </a:p>
          <a:p>
            <a:pPr lvl="1"/>
            <a:r>
              <a:rPr lang="ja-JP" altLang="en-US" sz="1800" dirty="0">
                <a:latin typeface="ＭＳ Ｐゴシック" panose="020B0600070205080204" pitchFamily="50" charset="-128"/>
                <a:ea typeface="ＭＳ Ｐゴシック" panose="020B0600070205080204" pitchFamily="50" charset="-128"/>
                <a:cs typeface="Calibri"/>
              </a:rPr>
              <a:t>ホワイトリストを用いて異常通信を検知</a:t>
            </a:r>
            <a:endParaRPr lang="en-US" altLang="ja-JP" sz="1800" dirty="0">
              <a:latin typeface="ＭＳ Ｐゴシック" panose="020B0600070205080204" pitchFamily="50" charset="-128"/>
              <a:ea typeface="ＭＳ Ｐゴシック" panose="020B0600070205080204" pitchFamily="50" charset="-128"/>
              <a:cs typeface="Calibri"/>
            </a:endParaRPr>
          </a:p>
          <a:p>
            <a:pPr lvl="1"/>
            <a:r>
              <a:rPr lang="en-US" altLang="ja-JP" sz="1800" dirty="0">
                <a:latin typeface="ＭＳ Ｐゴシック" panose="020B0600070205080204" pitchFamily="50" charset="-128"/>
                <a:ea typeface="ＭＳ Ｐゴシック" panose="020B0600070205080204" pitchFamily="50" charset="-128"/>
                <a:cs typeface="Calibri"/>
              </a:rPr>
              <a:t>Web</a:t>
            </a:r>
            <a:r>
              <a:rPr lang="ja-JP" altLang="en-US" sz="1800" dirty="0">
                <a:latin typeface="ＭＳ Ｐゴシック" panose="020B0600070205080204" pitchFamily="50" charset="-128"/>
                <a:ea typeface="ＭＳ Ｐゴシック" panose="020B0600070205080204" pitchFamily="50" charset="-128"/>
                <a:cs typeface="Calibri"/>
              </a:rPr>
              <a:t>ページ上にパケットを可視化</a:t>
            </a:r>
            <a:endParaRPr lang="en-US" altLang="ja-JP" sz="1800" dirty="0">
              <a:latin typeface="ＭＳ Ｐゴシック" panose="020B0600070205080204" pitchFamily="50" charset="-128"/>
              <a:ea typeface="ＭＳ Ｐゴシック" panose="020B0600070205080204" pitchFamily="50" charset="-128"/>
              <a:cs typeface="Calibri"/>
            </a:endParaRPr>
          </a:p>
          <a:p>
            <a:r>
              <a:rPr lang="ja-JP" altLang="en-US" sz="2000" dirty="0">
                <a:latin typeface="ＭＳ Ｐゴシック" panose="020B0600070205080204" pitchFamily="50" charset="-128"/>
                <a:ea typeface="ＭＳ Ｐゴシック" panose="020B0600070205080204" pitchFamily="50" charset="-128"/>
                <a:cs typeface="Calibri"/>
              </a:rPr>
              <a:t>問題点</a:t>
            </a:r>
            <a:endParaRPr lang="en-US" altLang="ja-JP" sz="2000" dirty="0">
              <a:latin typeface="ＭＳ Ｐゴシック" panose="020B0600070205080204" pitchFamily="50" charset="-128"/>
              <a:ea typeface="ＭＳ Ｐゴシック" panose="020B0600070205080204" pitchFamily="50" charset="-128"/>
              <a:cs typeface="Calibri"/>
            </a:endParaRPr>
          </a:p>
          <a:p>
            <a:pPr lvl="1"/>
            <a:r>
              <a:rPr lang="ja-JP" altLang="en-US" sz="1800" dirty="0">
                <a:latin typeface="ＭＳ Ｐゴシック" panose="020B0600070205080204" pitchFamily="50" charset="-128"/>
                <a:ea typeface="ＭＳ Ｐゴシック" panose="020B0600070205080204" pitchFamily="50" charset="-128"/>
                <a:cs typeface="Calibri"/>
              </a:rPr>
              <a:t>正常な通信を異常な通信とみなしてしまう誤検知であるフォールスポジティブのリスクがある</a:t>
            </a:r>
            <a:endParaRPr lang="ja-JP" altLang="en-US" dirty="0">
              <a:ea typeface="ＭＳ Ｐゴシック"/>
              <a:cs typeface="Calibri"/>
            </a:endParaRPr>
          </a:p>
          <a:p>
            <a:pPr marL="0" indent="0">
              <a:buNone/>
            </a:pPr>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p:txBody>
      </p:sp>
      <p:sp>
        <p:nvSpPr>
          <p:cNvPr id="5" name="スライド番号プレースホルダー 4">
            <a:extLst>
              <a:ext uri="{FF2B5EF4-FFF2-40B4-BE49-F238E27FC236}">
                <a16:creationId xmlns:a16="http://schemas.microsoft.com/office/drawing/2014/main" id="{0F07573D-2616-4F5B-B53F-BCB7B4C212EC}"/>
              </a:ext>
            </a:extLst>
          </p:cNvPr>
          <p:cNvSpPr>
            <a:spLocks noGrp="1"/>
          </p:cNvSpPr>
          <p:nvPr>
            <p:ph type="sldNum" sz="quarter" idx="12"/>
          </p:nvPr>
        </p:nvSpPr>
        <p:spPr/>
        <p:txBody>
          <a:bodyPr/>
          <a:lstStyle/>
          <a:p>
            <a:fld id="{A99D720A-4AD5-4DCF-885F-DE5297996123}" type="slidenum">
              <a:rPr kumimoji="1" lang="ja-JP" altLang="en-US" smtClean="0"/>
              <a:t>7</a:t>
            </a:fld>
            <a:endParaRPr kumimoji="1" lang="ja-JP" altLang="en-US"/>
          </a:p>
        </p:txBody>
      </p:sp>
    </p:spTree>
    <p:extLst>
      <p:ext uri="{BB962C8B-B14F-4D97-AF65-F5344CB8AC3E}">
        <p14:creationId xmlns:p14="http://schemas.microsoft.com/office/powerpoint/2010/main" val="2978078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9546A0-82DF-4F66-B46F-2FE2FA55A850}"/>
              </a:ext>
            </a:extLst>
          </p:cNvPr>
          <p:cNvSpPr>
            <a:spLocks noGrp="1"/>
          </p:cNvSpPr>
          <p:nvPr>
            <p:ph type="title"/>
          </p:nvPr>
        </p:nvSpPr>
        <p:spPr/>
        <p:txBody>
          <a:bodyPr/>
          <a:lstStyle/>
          <a:p>
            <a:r>
              <a:rPr lang="ja-JP" altLang="en-US">
                <a:ea typeface="ＭＳ Ｐゴシック"/>
                <a:cs typeface="Calibri Light"/>
              </a:rPr>
              <a:t>提案システム</a:t>
            </a:r>
          </a:p>
        </p:txBody>
      </p:sp>
      <p:sp>
        <p:nvSpPr>
          <p:cNvPr id="3" name="コンテンツ プレースホルダー 2">
            <a:extLst>
              <a:ext uri="{FF2B5EF4-FFF2-40B4-BE49-F238E27FC236}">
                <a16:creationId xmlns:a16="http://schemas.microsoft.com/office/drawing/2014/main" id="{535DF744-E797-4425-B106-E5BBCF1751FA}"/>
              </a:ext>
            </a:extLst>
          </p:cNvPr>
          <p:cNvSpPr>
            <a:spLocks noGrp="1"/>
          </p:cNvSpPr>
          <p:nvPr>
            <p:ph idx="1"/>
          </p:nvPr>
        </p:nvSpPr>
        <p:spPr>
          <a:xfrm>
            <a:off x="662304" y="2087258"/>
            <a:ext cx="8761412" cy="3416300"/>
          </a:xfrm>
        </p:spPr>
        <p:txBody>
          <a:bodyPr vert="horz" lIns="91440" tIns="45720" rIns="91440" bIns="45720" rtlCol="0" anchor="t">
            <a:normAutofit/>
          </a:bodyPr>
          <a:lstStyle/>
          <a:p>
            <a:pPr marL="0" indent="0">
              <a:buNone/>
            </a:pPr>
            <a:endParaRPr lang="en-US" altLang="ja-JP" sz="2000" dirty="0">
              <a:ea typeface="ＭＳ Ｐゴシック"/>
              <a:cs typeface="Calibri"/>
            </a:endParaRPr>
          </a:p>
          <a:p>
            <a:r>
              <a:rPr lang="ja-JP" altLang="en-US" sz="2000" dirty="0">
                <a:ea typeface="ＭＳ Ｐゴシック"/>
                <a:cs typeface="Calibri"/>
              </a:rPr>
              <a:t>個人向けのブラックリストを用いたパケット可視化システム</a:t>
            </a:r>
            <a:endParaRPr lang="en-US" altLang="ja-JP" sz="2000" dirty="0">
              <a:ea typeface="ＭＳ Ｐゴシック"/>
              <a:cs typeface="Calibri"/>
            </a:endParaRPr>
          </a:p>
          <a:p>
            <a:pPr lvl="1"/>
            <a:r>
              <a:rPr lang="en-US" altLang="ja-JP" sz="1800" dirty="0">
                <a:latin typeface="ＭＳ Ｐゴシック" panose="020B0600070205080204" pitchFamily="50" charset="-128"/>
                <a:ea typeface="ＭＳ Ｐゴシック" panose="020B0600070205080204" pitchFamily="50" charset="-128"/>
                <a:cs typeface="Calibri"/>
              </a:rPr>
              <a:t>LIBPCAP</a:t>
            </a:r>
            <a:r>
              <a:rPr lang="ja-JP" altLang="en-US" sz="1800" dirty="0">
                <a:latin typeface="ＭＳ Ｐゴシック" panose="020B0600070205080204" pitchFamily="50" charset="-128"/>
                <a:ea typeface="ＭＳ Ｐゴシック" panose="020B0600070205080204" pitchFamily="50" charset="-128"/>
                <a:cs typeface="Calibri"/>
              </a:rPr>
              <a:t>を用いてパケットを取得</a:t>
            </a:r>
            <a:endParaRPr lang="en-US" altLang="ja-JP" sz="1800" dirty="0">
              <a:latin typeface="ＭＳ Ｐゴシック" panose="020B0600070205080204" pitchFamily="50" charset="-128"/>
              <a:ea typeface="ＭＳ Ｐゴシック" panose="020B0600070205080204" pitchFamily="50" charset="-128"/>
              <a:cs typeface="Calibri"/>
            </a:endParaRPr>
          </a:p>
          <a:p>
            <a:pPr lvl="1"/>
            <a:r>
              <a:rPr lang="ja-JP" altLang="en-US" sz="1800" dirty="0">
                <a:latin typeface="ＭＳ Ｐゴシック" panose="020B0600070205080204" pitchFamily="50" charset="-128"/>
                <a:ea typeface="ＭＳ Ｐゴシック" panose="020B0600070205080204" pitchFamily="50" charset="-128"/>
                <a:cs typeface="Calibri"/>
              </a:rPr>
              <a:t>異常パケットをブラックリストおよびホワイトリストを用いて判断</a:t>
            </a:r>
            <a:endParaRPr lang="en-US" altLang="ja-JP" sz="1800" dirty="0">
              <a:latin typeface="ＭＳ Ｐゴシック" panose="020B0600070205080204" pitchFamily="50" charset="-128"/>
              <a:ea typeface="ＭＳ Ｐゴシック" panose="020B0600070205080204" pitchFamily="50" charset="-128"/>
              <a:cs typeface="Calibri"/>
            </a:endParaRPr>
          </a:p>
          <a:p>
            <a:pPr lvl="1"/>
            <a:r>
              <a:rPr lang="ja-JP" altLang="en-US" sz="1800" dirty="0">
                <a:latin typeface="ＭＳ Ｐゴシック" panose="020B0600070205080204" pitchFamily="50" charset="-128"/>
                <a:ea typeface="ＭＳ Ｐゴシック" panose="020B0600070205080204" pitchFamily="50" charset="-128"/>
                <a:cs typeface="Calibri"/>
              </a:rPr>
              <a:t>パケットを地球儀上に可視化</a:t>
            </a:r>
            <a:endParaRPr lang="en-US" altLang="ja-JP" sz="1800" dirty="0">
              <a:latin typeface="ＭＳ Ｐゴシック" panose="020B0600070205080204" pitchFamily="50" charset="-128"/>
              <a:ea typeface="ＭＳ Ｐゴシック" panose="020B0600070205080204" pitchFamily="50" charset="-128"/>
              <a:cs typeface="Calibri"/>
            </a:endParaRPr>
          </a:p>
          <a:p>
            <a:pPr lvl="2"/>
            <a:r>
              <a:rPr lang="ja-JP" altLang="en-US" sz="1600" dirty="0">
                <a:latin typeface="ＭＳ Ｐゴシック" panose="020B0600070205080204" pitchFamily="50" charset="-128"/>
                <a:ea typeface="ＭＳ Ｐゴシック" panose="020B0600070205080204" pitchFamily="50" charset="-128"/>
                <a:cs typeface="Calibri"/>
              </a:rPr>
              <a:t>異常パケットのみを可視化</a:t>
            </a:r>
          </a:p>
          <a:p>
            <a:pPr lvl="1"/>
            <a:endParaRPr lang="en-US" altLang="ja-JP" dirty="0">
              <a:ea typeface="ＭＳ Ｐゴシック"/>
              <a:cs typeface="Calibri"/>
            </a:endParaRPr>
          </a:p>
          <a:p>
            <a:pPr lvl="2"/>
            <a:endParaRPr lang="en-US" altLang="ja-JP" dirty="0">
              <a:ea typeface="ＭＳ Ｐゴシック"/>
              <a:cs typeface="Calibri"/>
            </a:endParaRPr>
          </a:p>
          <a:p>
            <a:pPr marL="0" indent="0">
              <a:buNone/>
            </a:pPr>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B22614B2-B058-421A-8BEB-9C618244D713}"/>
              </a:ext>
            </a:extLst>
          </p:cNvPr>
          <p:cNvSpPr>
            <a:spLocks noGrp="1"/>
          </p:cNvSpPr>
          <p:nvPr>
            <p:ph type="sldNum" sz="quarter" idx="12"/>
          </p:nvPr>
        </p:nvSpPr>
        <p:spPr/>
        <p:txBody>
          <a:bodyPr/>
          <a:lstStyle/>
          <a:p>
            <a:fld id="{A99D720A-4AD5-4DCF-885F-DE5297996123}" type="slidenum">
              <a:rPr kumimoji="1" lang="ja-JP" altLang="en-US" smtClean="0"/>
              <a:t>8</a:t>
            </a:fld>
            <a:endParaRPr kumimoji="1" lang="ja-JP" altLang="en-US"/>
          </a:p>
        </p:txBody>
      </p:sp>
      <p:pic>
        <p:nvPicPr>
          <p:cNvPr id="5" name="図 4">
            <a:extLst>
              <a:ext uri="{FF2B5EF4-FFF2-40B4-BE49-F238E27FC236}">
                <a16:creationId xmlns:a16="http://schemas.microsoft.com/office/drawing/2014/main" id="{1D82FE09-13FA-459B-8500-89914F51F738}"/>
              </a:ext>
            </a:extLst>
          </p:cNvPr>
          <p:cNvPicPr>
            <a:picLocks noChangeAspect="1"/>
          </p:cNvPicPr>
          <p:nvPr/>
        </p:nvPicPr>
        <p:blipFill>
          <a:blip r:embed="rId3"/>
          <a:stretch>
            <a:fillRect/>
          </a:stretch>
        </p:blipFill>
        <p:spPr>
          <a:xfrm>
            <a:off x="1334283" y="4619165"/>
            <a:ext cx="9523433" cy="2143142"/>
          </a:xfrm>
          <a:prstGeom prst="rect">
            <a:avLst/>
          </a:prstGeom>
        </p:spPr>
      </p:pic>
      <p:sp>
        <p:nvSpPr>
          <p:cNvPr id="6" name="正方形/長方形 5">
            <a:extLst>
              <a:ext uri="{FF2B5EF4-FFF2-40B4-BE49-F238E27FC236}">
                <a16:creationId xmlns:a16="http://schemas.microsoft.com/office/drawing/2014/main" id="{B78E19DF-D6D8-4887-89A9-432F4DD3A2F4}"/>
              </a:ext>
            </a:extLst>
          </p:cNvPr>
          <p:cNvSpPr/>
          <p:nvPr/>
        </p:nvSpPr>
        <p:spPr>
          <a:xfrm>
            <a:off x="4470400" y="6455508"/>
            <a:ext cx="2008554" cy="2422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39CF399-D79F-4D8C-8A4E-030131F28EFB}"/>
              </a:ext>
            </a:extLst>
          </p:cNvPr>
          <p:cNvSpPr txBox="1"/>
          <p:nvPr/>
        </p:nvSpPr>
        <p:spPr>
          <a:xfrm>
            <a:off x="5119075" y="6392975"/>
            <a:ext cx="2172677" cy="369332"/>
          </a:xfrm>
          <a:prstGeom prst="rect">
            <a:avLst/>
          </a:prstGeom>
          <a:noFill/>
        </p:spPr>
        <p:txBody>
          <a:bodyPr wrap="square" rtlCol="0">
            <a:spAutoFit/>
          </a:bodyPr>
          <a:lstStyle/>
          <a:p>
            <a:r>
              <a:rPr kumimoji="1" lang="ja-JP" altLang="en-US" dirty="0">
                <a:latin typeface="ＭＳ Ｐゴシック" panose="020B0600070205080204" pitchFamily="50" charset="-128"/>
                <a:ea typeface="ＭＳ Ｐゴシック" panose="020B0600070205080204" pitchFamily="50" charset="-128"/>
              </a:rPr>
              <a:t>図</a:t>
            </a:r>
            <a:r>
              <a:rPr kumimoji="1" lang="en-US" altLang="ja-JP" dirty="0">
                <a:latin typeface="ＭＳ Ｐゴシック" panose="020B0600070205080204" pitchFamily="50" charset="-128"/>
                <a:ea typeface="ＭＳ Ｐゴシック" panose="020B0600070205080204" pitchFamily="50" charset="-128"/>
              </a:rPr>
              <a:t>4.</a:t>
            </a:r>
            <a:r>
              <a:rPr kumimoji="1" lang="ja-JP" altLang="en-US" dirty="0">
                <a:latin typeface="ＭＳ Ｐゴシック" panose="020B0600070205080204" pitchFamily="50" charset="-128"/>
                <a:ea typeface="ＭＳ Ｐゴシック" panose="020B0600070205080204" pitchFamily="50" charset="-128"/>
              </a:rPr>
              <a:t>処理の流れ</a:t>
            </a:r>
          </a:p>
        </p:txBody>
      </p:sp>
    </p:spTree>
    <p:extLst>
      <p:ext uri="{BB962C8B-B14F-4D97-AF65-F5344CB8AC3E}">
        <p14:creationId xmlns:p14="http://schemas.microsoft.com/office/powerpoint/2010/main" val="215840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9546A0-82DF-4F66-B46F-2FE2FA55A850}"/>
              </a:ext>
            </a:extLst>
          </p:cNvPr>
          <p:cNvSpPr>
            <a:spLocks noGrp="1"/>
          </p:cNvSpPr>
          <p:nvPr>
            <p:ph type="title"/>
          </p:nvPr>
        </p:nvSpPr>
        <p:spPr/>
        <p:txBody>
          <a:bodyPr/>
          <a:lstStyle/>
          <a:p>
            <a:r>
              <a:rPr lang="ja-JP" altLang="en-US">
                <a:ea typeface="ＭＳ Ｐゴシック"/>
                <a:cs typeface="Calibri Light"/>
              </a:rPr>
              <a:t>先行研究との違い</a:t>
            </a:r>
          </a:p>
        </p:txBody>
      </p:sp>
      <p:sp>
        <p:nvSpPr>
          <p:cNvPr id="3" name="コンテンツ プレースホルダー 2">
            <a:extLst>
              <a:ext uri="{FF2B5EF4-FFF2-40B4-BE49-F238E27FC236}">
                <a16:creationId xmlns:a16="http://schemas.microsoft.com/office/drawing/2014/main" id="{535DF744-E797-4425-B106-E5BBCF1751FA}"/>
              </a:ext>
            </a:extLst>
          </p:cNvPr>
          <p:cNvSpPr>
            <a:spLocks noGrp="1"/>
          </p:cNvSpPr>
          <p:nvPr>
            <p:ph idx="1"/>
          </p:nvPr>
        </p:nvSpPr>
        <p:spPr>
          <a:xfrm>
            <a:off x="662304" y="2225262"/>
            <a:ext cx="10776488" cy="3416300"/>
          </a:xfrm>
        </p:spPr>
        <p:txBody>
          <a:bodyPr vert="horz" lIns="91440" tIns="45720" rIns="91440" bIns="45720" rtlCol="0" anchor="t">
            <a:normAutofit/>
          </a:bodyPr>
          <a:lstStyle/>
          <a:p>
            <a:pPr marL="0" indent="0">
              <a:buNone/>
            </a:pPr>
            <a:endParaRPr lang="en-US" altLang="ja-JP" sz="2000" dirty="0">
              <a:ea typeface="ＭＳ Ｐゴシック"/>
              <a:cs typeface="Calibri"/>
            </a:endParaRPr>
          </a:p>
          <a:p>
            <a:r>
              <a:rPr lang="ja-JP" altLang="en-US" sz="2000" dirty="0">
                <a:latin typeface="ＭＳ Ｐゴシック" panose="020B0600070205080204" pitchFamily="50" charset="-128"/>
                <a:ea typeface="ＭＳ Ｐゴシック" panose="020B0600070205080204" pitchFamily="50" charset="-128"/>
                <a:cs typeface="Calibri"/>
              </a:rPr>
              <a:t>異常パケット検知機能</a:t>
            </a:r>
            <a:endParaRPr lang="en-US" altLang="ja-JP" sz="2000" dirty="0">
              <a:latin typeface="ＭＳ Ｐゴシック" panose="020B0600070205080204" pitchFamily="50" charset="-128"/>
              <a:ea typeface="ＭＳ Ｐゴシック" panose="020B0600070205080204" pitchFamily="50" charset="-128"/>
              <a:cs typeface="Calibri"/>
            </a:endParaRPr>
          </a:p>
          <a:p>
            <a:pPr lvl="1"/>
            <a:r>
              <a:rPr lang="ja-JP" altLang="en-US" sz="1800" dirty="0">
                <a:latin typeface="ＭＳ Ｐゴシック" panose="020B0600070205080204" pitchFamily="50" charset="-128"/>
                <a:ea typeface="ＭＳ Ｐゴシック" panose="020B0600070205080204" pitchFamily="50" charset="-128"/>
                <a:cs typeface="Calibri"/>
              </a:rPr>
              <a:t>先行研究</a:t>
            </a:r>
            <a:r>
              <a:rPr lang="en-US" altLang="ja-JP" sz="1800" dirty="0">
                <a:latin typeface="ＭＳ Ｐゴシック" panose="020B0600070205080204" pitchFamily="50" charset="-128"/>
                <a:ea typeface="ＭＳ Ｐゴシック" panose="020B0600070205080204" pitchFamily="50" charset="-128"/>
                <a:cs typeface="Calibri"/>
              </a:rPr>
              <a:t>:</a:t>
            </a:r>
            <a:r>
              <a:rPr lang="ja-JP" altLang="en-US" sz="1800" dirty="0">
                <a:latin typeface="ＭＳ Ｐゴシック" panose="020B0600070205080204" pitchFamily="50" charset="-128"/>
                <a:ea typeface="ＭＳ Ｐゴシック" panose="020B0600070205080204" pitchFamily="50" charset="-128"/>
                <a:cs typeface="Calibri"/>
              </a:rPr>
              <a:t>ホワイトリストのみを利用して異常パケットを検知</a:t>
            </a:r>
            <a:endParaRPr lang="en-US" altLang="ja-JP" sz="1800" dirty="0">
              <a:latin typeface="ＭＳ Ｐゴシック" panose="020B0600070205080204" pitchFamily="50" charset="-128"/>
              <a:ea typeface="ＭＳ Ｐゴシック" panose="020B0600070205080204" pitchFamily="50" charset="-128"/>
              <a:cs typeface="Calibri"/>
            </a:endParaRPr>
          </a:p>
          <a:p>
            <a:pPr lvl="1"/>
            <a:r>
              <a:rPr lang="ja-JP" altLang="en-US" sz="1800" dirty="0">
                <a:latin typeface="ＭＳ Ｐゴシック" panose="020B0600070205080204" pitchFamily="50" charset="-128"/>
                <a:ea typeface="ＭＳ Ｐゴシック" panose="020B0600070205080204" pitchFamily="50" charset="-128"/>
              </a:rPr>
              <a:t>提案システム</a:t>
            </a:r>
            <a:r>
              <a:rPr lang="en-US" altLang="ja-JP" sz="1800" dirty="0">
                <a:latin typeface="ＭＳ Ｐゴシック" panose="020B0600070205080204" pitchFamily="50" charset="-128"/>
                <a:ea typeface="ＭＳ Ｐゴシック" panose="020B0600070205080204" pitchFamily="50" charset="-128"/>
              </a:rPr>
              <a:t>:</a:t>
            </a:r>
            <a:r>
              <a:rPr lang="ja-JP" altLang="en-US" sz="1800" dirty="0">
                <a:latin typeface="ＭＳ Ｐゴシック" panose="020B0600070205080204" pitchFamily="50" charset="-128"/>
                <a:ea typeface="ＭＳ Ｐゴシック" panose="020B0600070205080204" pitchFamily="50" charset="-128"/>
              </a:rPr>
              <a:t>ブラックリストとホワイトリストを併用して異常パケットを検知</a:t>
            </a:r>
            <a:endParaRPr kumimoji="1" lang="en-US" altLang="ja-JP" sz="1800" dirty="0">
              <a:latin typeface="ＭＳ Ｐゴシック" panose="020B0600070205080204" pitchFamily="50" charset="-128"/>
              <a:ea typeface="ＭＳ Ｐゴシック" panose="020B0600070205080204" pitchFamily="50" charset="-128"/>
            </a:endParaRPr>
          </a:p>
          <a:p>
            <a:r>
              <a:rPr lang="ja-JP" altLang="en-US" sz="2000" dirty="0">
                <a:latin typeface="ＭＳ Ｐゴシック" panose="020B0600070205080204" pitchFamily="50" charset="-128"/>
                <a:ea typeface="ＭＳ Ｐゴシック" panose="020B0600070205080204" pitchFamily="50" charset="-128"/>
                <a:cs typeface="Calibri"/>
              </a:rPr>
              <a:t>パケット可視化機能</a:t>
            </a:r>
            <a:endParaRPr lang="en-US" altLang="ja-JP" sz="2000" dirty="0">
              <a:latin typeface="ＭＳ Ｐゴシック" panose="020B0600070205080204" pitchFamily="50" charset="-128"/>
              <a:ea typeface="ＭＳ Ｐゴシック" panose="020B0600070205080204" pitchFamily="50" charset="-128"/>
              <a:cs typeface="Calibri"/>
            </a:endParaRPr>
          </a:p>
          <a:p>
            <a:pPr lvl="1"/>
            <a:r>
              <a:rPr lang="ja-JP" altLang="en-US" sz="1800" dirty="0">
                <a:latin typeface="ＭＳ Ｐゴシック" panose="020B0600070205080204" pitchFamily="50" charset="-128"/>
                <a:ea typeface="ＭＳ Ｐゴシック" panose="020B0600070205080204" pitchFamily="50" charset="-128"/>
                <a:cs typeface="Calibri"/>
              </a:rPr>
              <a:t>先行研究</a:t>
            </a:r>
            <a:r>
              <a:rPr lang="en-US" altLang="ja-JP" sz="1800" dirty="0">
                <a:latin typeface="ＭＳ Ｐゴシック" panose="020B0600070205080204" pitchFamily="50" charset="-128"/>
                <a:ea typeface="ＭＳ Ｐゴシック" panose="020B0600070205080204" pitchFamily="50" charset="-128"/>
                <a:cs typeface="Calibri"/>
              </a:rPr>
              <a:t>:</a:t>
            </a:r>
            <a:r>
              <a:rPr lang="ja-JP" altLang="en-US" sz="1800" dirty="0">
                <a:latin typeface="ＭＳ Ｐゴシック" panose="020B0600070205080204" pitchFamily="50" charset="-128"/>
                <a:ea typeface="ＭＳ Ｐゴシック" panose="020B0600070205080204" pitchFamily="50" charset="-128"/>
                <a:cs typeface="Calibri"/>
              </a:rPr>
              <a:t>すべてのパケットを可視化</a:t>
            </a:r>
            <a:endParaRPr lang="en-US" altLang="ja-JP" sz="1800" dirty="0">
              <a:latin typeface="ＭＳ Ｐゴシック" panose="020B0600070205080204" pitchFamily="50" charset="-128"/>
              <a:ea typeface="ＭＳ Ｐゴシック" panose="020B0600070205080204" pitchFamily="50" charset="-128"/>
              <a:cs typeface="Calibri"/>
            </a:endParaRPr>
          </a:p>
          <a:p>
            <a:pPr lvl="1"/>
            <a:r>
              <a:rPr lang="ja-JP" altLang="en-US" sz="1800" dirty="0">
                <a:latin typeface="ＭＳ Ｐゴシック" panose="020B0600070205080204" pitchFamily="50" charset="-128"/>
                <a:ea typeface="ＭＳ Ｐゴシック" panose="020B0600070205080204" pitchFamily="50" charset="-128"/>
                <a:cs typeface="Calibri"/>
              </a:rPr>
              <a:t>提案システム</a:t>
            </a:r>
            <a:r>
              <a:rPr lang="en-US" altLang="ja-JP" sz="1800" dirty="0">
                <a:latin typeface="ＭＳ Ｐゴシック" panose="020B0600070205080204" pitchFamily="50" charset="-128"/>
                <a:ea typeface="ＭＳ Ｐゴシック" panose="020B0600070205080204" pitchFamily="50" charset="-128"/>
                <a:cs typeface="Calibri"/>
              </a:rPr>
              <a:t>:</a:t>
            </a:r>
            <a:r>
              <a:rPr lang="ja-JP" altLang="en-US" sz="1800" dirty="0">
                <a:latin typeface="ＭＳ Ｐゴシック" panose="020B0600070205080204" pitchFamily="50" charset="-128"/>
                <a:ea typeface="ＭＳ Ｐゴシック" panose="020B0600070205080204" pitchFamily="50" charset="-128"/>
                <a:cs typeface="Calibri"/>
              </a:rPr>
              <a:t>異常パケットのみを可視化</a:t>
            </a:r>
            <a:endParaRPr lang="en-US" altLang="ja-JP" sz="1800" dirty="0">
              <a:latin typeface="ＭＳ Ｐゴシック" panose="020B0600070205080204" pitchFamily="50" charset="-128"/>
              <a:ea typeface="ＭＳ Ｐゴシック" panose="020B0600070205080204" pitchFamily="50" charset="-128"/>
              <a:cs typeface="Calibri"/>
            </a:endParaRPr>
          </a:p>
          <a:p>
            <a:pPr marL="0" indent="0">
              <a:buNone/>
            </a:pPr>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B22614B2-B058-421A-8BEB-9C618244D713}"/>
              </a:ext>
            </a:extLst>
          </p:cNvPr>
          <p:cNvSpPr>
            <a:spLocks noGrp="1"/>
          </p:cNvSpPr>
          <p:nvPr>
            <p:ph type="sldNum" sz="quarter" idx="12"/>
          </p:nvPr>
        </p:nvSpPr>
        <p:spPr/>
        <p:txBody>
          <a:bodyPr/>
          <a:lstStyle/>
          <a:p>
            <a:fld id="{A99D720A-4AD5-4DCF-885F-DE5297996123}" type="slidenum">
              <a:rPr kumimoji="1" lang="ja-JP" altLang="en-US" smtClean="0"/>
              <a:t>9</a:t>
            </a:fld>
            <a:endParaRPr kumimoji="1" lang="ja-JP" altLang="en-US"/>
          </a:p>
        </p:txBody>
      </p:sp>
    </p:spTree>
    <p:extLst>
      <p:ext uri="{BB962C8B-B14F-4D97-AF65-F5344CB8AC3E}">
        <p14:creationId xmlns:p14="http://schemas.microsoft.com/office/powerpoint/2010/main" val="36767191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ボードルーム">
  <a:themeElements>
    <a:clrScheme name="イオン ボードルーム">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イオン ボードルーム">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ボードルーム">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5B5F959E6AF0EA47847C2F7501652F39" ma:contentTypeVersion="7" ma:contentTypeDescription="新しいドキュメントを作成します。" ma:contentTypeScope="" ma:versionID="f08c1eb34b2a907d898925dbe0a0f84b">
  <xsd:schema xmlns:xsd="http://www.w3.org/2001/XMLSchema" xmlns:xs="http://www.w3.org/2001/XMLSchema" xmlns:p="http://schemas.microsoft.com/office/2006/metadata/properties" xmlns:ns3="7a6ddec7-b877-4fd2-b6cb-f4ccce4d07bf" targetNamespace="http://schemas.microsoft.com/office/2006/metadata/properties" ma:root="true" ma:fieldsID="dc39e7d68832a08c3266a136b384bb53" ns3:_="">
    <xsd:import namespace="7a6ddec7-b877-4fd2-b6cb-f4ccce4d07b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6ddec7-b877-4fd2-b6cb-f4ccce4d07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3A8D5D5-E1F6-4ECF-9531-FE5475CF085F}">
  <ds:schemaRefs>
    <ds:schemaRef ds:uri="http://purl.org/dc/elements/1.1/"/>
    <ds:schemaRef ds:uri="7a6ddec7-b877-4fd2-b6cb-f4ccce4d07bf"/>
    <ds:schemaRef ds:uri="http://purl.org/dc/dcmitype/"/>
    <ds:schemaRef ds:uri="http://www.w3.org/XML/1998/namespace"/>
    <ds:schemaRef ds:uri="http://schemas.microsoft.com/office/2006/documentManagement/types"/>
    <ds:schemaRef ds:uri="http://schemas.openxmlformats.org/package/2006/metadata/core-properties"/>
    <ds:schemaRef ds:uri="http://schemas.microsoft.com/office/infopath/2007/PartnerControl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15851DBF-E216-4242-B770-8AA964EB37CD}">
  <ds:schemaRefs>
    <ds:schemaRef ds:uri="http://schemas.microsoft.com/sharepoint/v3/contenttype/forms"/>
  </ds:schemaRefs>
</ds:datastoreItem>
</file>

<file path=customXml/itemProps3.xml><?xml version="1.0" encoding="utf-8"?>
<ds:datastoreItem xmlns:ds="http://schemas.openxmlformats.org/officeDocument/2006/customXml" ds:itemID="{076645E6-3DA9-4E65-9E14-6D68F5F515DD}">
  <ds:schemaRefs>
    <ds:schemaRef ds:uri="7a6ddec7-b877-4fd2-b6cb-f4ccce4d07b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TM03457485[[fn=メッシュ]]</Template>
  <TotalTime>1058</TotalTime>
  <Words>2286</Words>
  <Application>Microsoft Office PowerPoint</Application>
  <PresentationFormat>ワイド画面</PresentationFormat>
  <Paragraphs>261</Paragraphs>
  <Slides>18</Slides>
  <Notes>18</Notes>
  <HiddenSlides>1</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18</vt:i4>
      </vt:variant>
    </vt:vector>
  </HeadingPairs>
  <TitlesOfParts>
    <vt:vector size="24" baseType="lpstr">
      <vt:lpstr>ＭＳ Ｐゴシック</vt:lpstr>
      <vt:lpstr>游ゴシック</vt:lpstr>
      <vt:lpstr>Arial</vt:lpstr>
      <vt:lpstr>Century Gothic</vt:lpstr>
      <vt:lpstr>Wingdings 3</vt:lpstr>
      <vt:lpstr>イオン ボードルーム</vt:lpstr>
      <vt:lpstr>ブラックリストを用いた パケット可視化システムの開発</vt:lpstr>
      <vt:lpstr>概要</vt:lpstr>
      <vt:lpstr>研究背景</vt:lpstr>
      <vt:lpstr>研究目的</vt:lpstr>
      <vt:lpstr>従来手法(個人PC向け)</vt:lpstr>
      <vt:lpstr>従来手法(大規模システム向け)</vt:lpstr>
      <vt:lpstr>従来手法(田村らの研究)</vt:lpstr>
      <vt:lpstr>提案システム</vt:lpstr>
      <vt:lpstr>先行研究との違い</vt:lpstr>
      <vt:lpstr>パケット情報取得</vt:lpstr>
      <vt:lpstr>異常パケット判定</vt:lpstr>
      <vt:lpstr>パケット可視化</vt:lpstr>
      <vt:lpstr>開発環境</vt:lpstr>
      <vt:lpstr>提案システムの実行結果</vt:lpstr>
      <vt:lpstr>ユーザビリティに関するテスト</vt:lpstr>
      <vt:lpstr>まとめ</vt:lpstr>
      <vt:lpstr>参考文献</vt:lpstr>
      <vt:lpstr>提案システムの設計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yasuhara</dc:creator>
  <cp:lastModifiedBy>Ren Yasuhara</cp:lastModifiedBy>
  <cp:revision>6</cp:revision>
  <dcterms:created xsi:type="dcterms:W3CDTF">2021-11-07T07:15:20Z</dcterms:created>
  <dcterms:modified xsi:type="dcterms:W3CDTF">2022-02-18T02:56:12Z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0x0101005B5F959E6AF0EA47847C2F7501652F39</vt:lpwstr>
  </property>
</Properties>
</file>