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4"/>
  </p:sldMasterIdLst>
  <p:notesMasterIdLst>
    <p:notesMasterId r:id="rId26"/>
  </p:notesMasterIdLst>
  <p:sldIdLst>
    <p:sldId id="256" r:id="rId5"/>
    <p:sldId id="257" r:id="rId6"/>
    <p:sldId id="258" r:id="rId7"/>
    <p:sldId id="264" r:id="rId8"/>
    <p:sldId id="259" r:id="rId9"/>
    <p:sldId id="297" r:id="rId10"/>
    <p:sldId id="286" r:id="rId11"/>
    <p:sldId id="267" r:id="rId12"/>
    <p:sldId id="272" r:id="rId13"/>
    <p:sldId id="265" r:id="rId14"/>
    <p:sldId id="287" r:id="rId15"/>
    <p:sldId id="290" r:id="rId16"/>
    <p:sldId id="291" r:id="rId17"/>
    <p:sldId id="275" r:id="rId18"/>
    <p:sldId id="292" r:id="rId19"/>
    <p:sldId id="294" r:id="rId20"/>
    <p:sldId id="296" r:id="rId21"/>
    <p:sldId id="293" r:id="rId22"/>
    <p:sldId id="271" r:id="rId23"/>
    <p:sldId id="285" r:id="rId24"/>
    <p:sldId id="29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DD6F7-4815-478C-BD4B-58D134E8A40E}" v="10" dt="2022-02-18T02:05:09.18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濃色スタイル 1 - アクセント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8603FDC-E32A-4AB5-989C-0864C3EAD2B8}" styleName="テーマ スタイル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テーマ スタイル 2 - アクセント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9176" autoAdjust="0"/>
  </p:normalViewPr>
  <p:slideViewPr>
    <p:cSldViewPr snapToGrid="0">
      <p:cViewPr varScale="1">
        <p:scale>
          <a:sx n="114" d="100"/>
          <a:sy n="114" d="100"/>
        </p:scale>
        <p:origin x="468"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16C22-7523-4639-AEF1-1C7B9E24C916}" type="datetimeFigureOut">
              <a:rPr kumimoji="1" lang="ja-JP" altLang="en-US" smtClean="0"/>
              <a:t>2022/2/18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BC938-9165-483C-9DCF-B7F628BEB1B0}" type="slidenum">
              <a:rPr kumimoji="1" lang="ja-JP" altLang="en-US" smtClean="0"/>
              <a:t>‹#›</a:t>
            </a:fld>
            <a:endParaRPr kumimoji="1" lang="ja-JP" altLang="en-US"/>
          </a:p>
        </p:txBody>
      </p:sp>
    </p:spTree>
    <p:extLst>
      <p:ext uri="{BB962C8B-B14F-4D97-AF65-F5344CB8AC3E}">
        <p14:creationId xmlns:p14="http://schemas.microsoft.com/office/powerpoint/2010/main" val="12300060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a:latin typeface="ＭＳ Ｐゴシック"/>
                <a:ea typeface="ＭＳ Ｐゴシック"/>
                <a:cs typeface="+mj-lt"/>
              </a:rPr>
              <a:t>A</a:t>
            </a:r>
            <a:r>
              <a:rPr lang="ja-JP" altLang="ja-JP" sz="1200" dirty="0">
                <a:latin typeface="ＭＳ Ｐゴシック"/>
                <a:ea typeface="ＭＳ Ｐゴシック"/>
                <a:cs typeface="+mj-lt"/>
              </a:rPr>
              <a:t>PIコールの</a:t>
            </a:r>
            <a:r>
              <a:rPr lang="ja-JP" altLang="ja-JP" sz="1200" b="0" i="0" dirty="0">
                <a:effectLst/>
                <a:latin typeface="ＭＳ Ｐゴシック"/>
                <a:ea typeface="ＭＳ Ｐゴシック"/>
                <a:cs typeface="+mj-lt"/>
              </a:rPr>
              <a:t>補完によるマルウェア</a:t>
            </a:r>
            <a:r>
              <a:rPr lang="ja-JP" altLang="ja-JP" sz="1200" dirty="0">
                <a:latin typeface="ＭＳ Ｐゴシック"/>
                <a:ea typeface="ＭＳ Ｐゴシック"/>
                <a:cs typeface="+mj-lt"/>
              </a:rPr>
              <a:t>の</a:t>
            </a:r>
            <a:r>
              <a:rPr lang="ja-JP" altLang="ja-JP" sz="1200" b="0" i="0" dirty="0">
                <a:effectLst/>
                <a:latin typeface="ＭＳ Ｐゴシック"/>
                <a:ea typeface="ＭＳ Ｐゴシック"/>
                <a:cs typeface="+mj-lt"/>
              </a:rPr>
              <a:t>機能推定</a:t>
            </a:r>
            <a:r>
              <a:rPr lang="ja-JP" altLang="en-US" sz="1200" b="0" i="0" dirty="0">
                <a:effectLst/>
                <a:latin typeface="ＭＳ Ｐゴシック"/>
                <a:ea typeface="ＭＳ Ｐゴシック"/>
                <a:cs typeface="+mj-lt"/>
              </a:rPr>
              <a:t>と題しましてソフトウェア研究室の開原悠</a:t>
            </a:r>
            <a:r>
              <a:rPr lang="ja-JP" altLang="en-US" sz="1200" b="0" i="0">
                <a:effectLst/>
                <a:latin typeface="ＭＳ Ｐゴシック"/>
                <a:ea typeface="ＭＳ Ｐゴシック"/>
                <a:cs typeface="+mj-lt"/>
              </a:rPr>
              <a:t>介が</a:t>
            </a:r>
            <a:r>
              <a:rPr lang="ja-JP" altLang="en-US">
                <a:latin typeface="ＭＳ Ｐゴシック"/>
                <a:ea typeface="ＭＳ Ｐゴシック"/>
                <a:cs typeface="+mj-lt"/>
              </a:rPr>
              <a:t>発表</a:t>
            </a:r>
            <a:r>
              <a:rPr lang="ja-JP" altLang="en-US" sz="1200" b="0" i="0" dirty="0">
                <a:effectLst/>
                <a:latin typeface="ＭＳ Ｐゴシック"/>
                <a:ea typeface="ＭＳ Ｐゴシック"/>
                <a:cs typeface="+mj-lt"/>
              </a:rPr>
              <a:t>を始めさせていただきます</a:t>
            </a:r>
            <a:endParaRPr lang="en-US" altLang="ja-JP" sz="1200" b="0" i="0" dirty="0">
              <a:effectLst/>
              <a:latin typeface="ＭＳ Ｐゴシック"/>
              <a:ea typeface="ＭＳ Ｐゴシック"/>
              <a:cs typeface="+mj-lt"/>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40BC938-9165-483C-9DCF-B7F628BEB1B0}" type="slidenum">
              <a:rPr kumimoji="1" lang="ja-JP" altLang="en-US" smtClean="0"/>
              <a:t>1</a:t>
            </a:fld>
            <a:endParaRPr kumimoji="1" lang="ja-JP" altLang="en-US"/>
          </a:p>
        </p:txBody>
      </p:sp>
    </p:spTree>
    <p:extLst>
      <p:ext uri="{BB962C8B-B14F-4D97-AF65-F5344CB8AC3E}">
        <p14:creationId xmlns:p14="http://schemas.microsoft.com/office/powerpoint/2010/main" val="1285180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a:ea typeface="游ゴシック"/>
                  </a:rPr>
                  <a:t>そこで、提案手法では</a:t>
                </a:r>
                <a:r>
                  <a:rPr lang="ja-JP" altLang="en-US" sz="2400" dirty="0"/>
                  <a:t>同一ファミリの検体は類似した機能を保有するという性質を考慮して</a:t>
                </a:r>
                <a:r>
                  <a:rPr lang="ja-JP" altLang="en-US" sz="1600" dirty="0">
                    <a:solidFill>
                      <a:srgbClr val="C00000"/>
                    </a:solidFill>
                    <a:ea typeface="游ゴシック"/>
                  </a:rPr>
                  <a:t>欠損した可能性が高い</a:t>
                </a:r>
                <a:r>
                  <a:rPr lang="en-US" altLang="ja-JP" sz="1600" dirty="0">
                    <a:solidFill>
                      <a:srgbClr val="C00000"/>
                    </a:solidFill>
                    <a:ea typeface="游ゴシック"/>
                  </a:rPr>
                  <a:t>API</a:t>
                </a:r>
                <a:r>
                  <a:rPr lang="ja-JP" altLang="en-US" sz="1600" dirty="0">
                    <a:ea typeface="游ゴシック"/>
                  </a:rPr>
                  <a:t>を補うことによって精度の向上を図ります。</a:t>
                </a:r>
                <a:r>
                  <a:rPr kumimoji="1" lang="ja-JP" altLang="en-US" sz="3200" dirty="0">
                    <a:latin typeface="ＭＳ Ｐゴシック" panose="020B0600070205080204" pitchFamily="50" charset="-128"/>
                    <a:ea typeface="ＭＳ Ｐゴシック" panose="020B0600070205080204" pitchFamily="50" charset="-128"/>
                  </a:rPr>
                  <a:t>実験方法についてです。まず、</a:t>
                </a:r>
                <a:r>
                  <a:rPr lang="ja-JP" altLang="en-US" sz="3200" dirty="0">
                    <a:latin typeface="ＭＳ Ｐゴシック" panose="020B0600070205080204" pitchFamily="50" charset="-128"/>
                    <a:ea typeface="ＭＳ Ｐゴシック" panose="020B0600070205080204" pitchFamily="50" charset="-128"/>
                  </a:rPr>
                  <a:t>同一ファミリ内の検体を</a:t>
                </a:r>
                <a:r>
                  <a:rPr lang="en-US" altLang="ja-JP" sz="3200" dirty="0">
                    <a:latin typeface="ＭＳ Ｐゴシック" panose="020B0600070205080204" pitchFamily="50" charset="-128"/>
                    <a:ea typeface="ＭＳ Ｐゴシック" panose="020B0600070205080204" pitchFamily="50" charset="-128"/>
                  </a:rPr>
                  <a:t>n</a:t>
                </a:r>
                <a:r>
                  <a:rPr lang="ja-JP" altLang="en-US" sz="3200" dirty="0">
                    <a:latin typeface="ＭＳ Ｐゴシック" panose="020B0600070205080204" pitchFamily="50" charset="-128"/>
                    <a:ea typeface="ＭＳ Ｐゴシック" panose="020B0600070205080204" pitchFamily="50" charset="-128"/>
                  </a:rPr>
                  <a:t>個取得します。</a:t>
                </a:r>
                <a:endParaRPr lang="en-US" altLang="ja-JP" sz="3200" dirty="0">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3200" b="0" dirty="0">
                    <a:ea typeface="ＭＳ Ｐゴシック" panose="020B0600070205080204" pitchFamily="50" charset="-128"/>
                  </a:rPr>
                  <a:t>そして、</a:t>
                </a:r>
                <a14:m>
                  <m:oMath xmlns:m="http://schemas.openxmlformats.org/officeDocument/2006/math">
                    <m:r>
                      <a:rPr lang="en-US" altLang="ja-JP" sz="3200" b="0" i="1" smtClean="0">
                        <a:latin typeface="Cambria Math" panose="02040503050406030204" pitchFamily="18" charset="0"/>
                        <a:ea typeface="ＭＳ Ｐゴシック" panose="020B0600070205080204" pitchFamily="50" charset="-128"/>
                      </a:rPr>
                      <m:t>𝑛</m:t>
                    </m:r>
                  </m:oMath>
                </a14:m>
                <a:r>
                  <a:rPr lang="ja-JP" altLang="en-US" sz="3200" dirty="0">
                    <a:latin typeface="ＭＳ Ｐゴシック" panose="020B0600070205080204" pitchFamily="50" charset="-128"/>
                    <a:ea typeface="ＭＳ Ｐゴシック" panose="020B0600070205080204" pitchFamily="50" charset="-128"/>
                  </a:rPr>
                  <a:t> 個の検体が呼び出す</a:t>
                </a:r>
                <a:r>
                  <a:rPr lang="en-US" altLang="ja-JP" sz="3200" dirty="0">
                    <a:latin typeface="ＭＳ Ｐゴシック" panose="020B0600070205080204" pitchFamily="50" charset="-128"/>
                    <a:ea typeface="ＭＳ Ｐゴシック" panose="020B0600070205080204" pitchFamily="50" charset="-128"/>
                  </a:rPr>
                  <a:t>k</a:t>
                </a:r>
                <a:r>
                  <a:rPr lang="ja-JP" altLang="en-US" sz="3200" dirty="0">
                    <a:latin typeface="ＭＳ Ｐゴシック" panose="020B0600070205080204" pitchFamily="50" charset="-128"/>
                    <a:ea typeface="ＭＳ Ｐゴシック" panose="020B0600070205080204" pitchFamily="50" charset="-128"/>
                  </a:rPr>
                  <a:t>種類の</a:t>
                </a:r>
                <a:r>
                  <a:rPr lang="en-US" altLang="ja-JP" sz="3200" dirty="0">
                    <a:latin typeface="ＭＳ Ｐゴシック" panose="020B0600070205080204" pitchFamily="50" charset="-128"/>
                    <a:ea typeface="ＭＳ Ｐゴシック" panose="020B0600070205080204" pitchFamily="50" charset="-128"/>
                  </a:rPr>
                  <a:t>API</a:t>
                </a:r>
                <a:r>
                  <a:rPr lang="ja-JP" altLang="en-US" sz="3200" dirty="0">
                    <a:latin typeface="ＭＳ Ｐゴシック" panose="020B0600070205080204" pitchFamily="50" charset="-128"/>
                    <a:ea typeface="ＭＳ Ｐゴシック" panose="020B0600070205080204" pitchFamily="50" charset="-128"/>
                  </a:rPr>
                  <a:t>コールと各</a:t>
                </a:r>
                <a:r>
                  <a:rPr lang="en-US" altLang="ja-JP" sz="3200" dirty="0">
                    <a:latin typeface="ＭＳ Ｐゴシック" panose="020B0600070205080204" pitchFamily="50" charset="-128"/>
                    <a:ea typeface="ＭＳ Ｐゴシック" panose="020B0600070205080204" pitchFamily="50" charset="-128"/>
                  </a:rPr>
                  <a:t>API</a:t>
                </a:r>
                <a:r>
                  <a:rPr lang="ja-JP" altLang="en-US" sz="3200" dirty="0">
                    <a:latin typeface="ＭＳ Ｐゴシック" panose="020B0600070205080204" pitchFamily="50" charset="-128"/>
                    <a:ea typeface="ＭＳ Ｐゴシック" panose="020B0600070205080204" pitchFamily="50" charset="-128"/>
                  </a:rPr>
                  <a:t>コールを呼び出す回数を取得します。</a:t>
                </a:r>
                <a:r>
                  <a:rPr lang="ja-JP" altLang="en-US" sz="3200" b="0" dirty="0">
                    <a:latin typeface="ＭＳ Ｐゴシック" panose="020B0600070205080204" pitchFamily="50" charset="-128"/>
                    <a:ea typeface="ＭＳ Ｐゴシック" panose="020B0600070205080204" pitchFamily="50" charset="-128"/>
                  </a:rPr>
                  <a:t>取得した情報を用いて</a:t>
                </a:r>
                <a:r>
                  <a:rPr lang="en-US" altLang="ja-JP" sz="3200" dirty="0">
                    <a:latin typeface="ＭＳ Ｐゴシック" panose="020B0600070205080204" pitchFamily="50" charset="-128"/>
                    <a:ea typeface="ＭＳ Ｐゴシック" panose="020B0600070205080204" pitchFamily="50" charset="-128"/>
                  </a:rPr>
                  <a:t>API</a:t>
                </a:r>
                <a:r>
                  <a:rPr lang="ja-JP" altLang="en-US" sz="3200" dirty="0">
                    <a:latin typeface="ＭＳ Ｐゴシック" panose="020B0600070205080204" pitchFamily="50" charset="-128"/>
                    <a:ea typeface="ＭＳ Ｐゴシック" panose="020B0600070205080204" pitchFamily="50" charset="-128"/>
                  </a:rPr>
                  <a:t>コールを補完します。</a:t>
                </a:r>
                <a:endParaRPr lang="en-US" altLang="ja-JP" sz="3200" dirty="0">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dirty="0"/>
                  <a:t>(</a:t>
                </a:r>
                <a:r>
                  <a:rPr kumimoji="1" lang="ja-JP" altLang="en-US" sz="3200" dirty="0"/>
                  <a:t>時間計測</a:t>
                </a:r>
                <a:r>
                  <a:rPr kumimoji="1" lang="en-US" altLang="ja-JP" sz="3200" dirty="0"/>
                  <a:t>) 3:30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3200" dirty="0">
                  <a:latin typeface="ＭＳ Ｐゴシック" panose="020B0600070205080204" pitchFamily="50" charset="-128"/>
                  <a:ea typeface="ＭＳ Ｐゴシック" panose="020B0600070205080204" pitchFamily="50" charset="-128"/>
                </a:endParaRPr>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a:ea typeface="游ゴシック"/>
                  </a:rPr>
                  <a:t>そこで、提案手法では</a:t>
                </a:r>
                <a:r>
                  <a:rPr lang="ja-JP" altLang="en-US" sz="1600">
                    <a:solidFill>
                      <a:srgbClr val="C00000"/>
                    </a:solidFill>
                    <a:ea typeface="游ゴシック"/>
                  </a:rPr>
                  <a:t>欠損した可能性が高い</a:t>
                </a:r>
                <a:r>
                  <a:rPr lang="en-US" altLang="ja-JP" sz="1600">
                    <a:solidFill>
                      <a:srgbClr val="C00000"/>
                    </a:solidFill>
                    <a:ea typeface="游ゴシック"/>
                  </a:rPr>
                  <a:t>API</a:t>
                </a:r>
                <a:r>
                  <a:rPr lang="ja-JP" altLang="en-US" sz="1600">
                    <a:ea typeface="游ゴシック"/>
                  </a:rPr>
                  <a:t>を補うことによって精度の向上を図ります。ここで、</a:t>
                </a:r>
                <a:r>
                  <a:rPr lang="ja-JP" altLang="en-US" sz="3200">
                    <a:latin typeface="ＭＳ Ｐゴシック" panose="020B0600070205080204" pitchFamily="50" charset="-128"/>
                    <a:ea typeface="ＭＳ Ｐゴシック" panose="020B0600070205080204" pitchFamily="50" charset="-128"/>
                  </a:rPr>
                  <a:t>同一ファミリ内の検体は同じ</a:t>
                </a:r>
                <a:r>
                  <a:rPr lang="en-US" altLang="ja-JP" sz="3200">
                    <a:latin typeface="ＭＳ Ｐゴシック" panose="020B0600070205080204" pitchFamily="50" charset="-128"/>
                    <a:ea typeface="ＭＳ Ｐゴシック" panose="020B0600070205080204" pitchFamily="50" charset="-128"/>
                  </a:rPr>
                  <a:t>API</a:t>
                </a:r>
                <a:r>
                  <a:rPr lang="ja-JP" altLang="en-US" sz="3200">
                    <a:latin typeface="ＭＳ Ｐゴシック" panose="020B0600070205080204" pitchFamily="50" charset="-128"/>
                    <a:ea typeface="ＭＳ Ｐゴシック" panose="020B0600070205080204" pitchFamily="50" charset="-128"/>
                  </a:rPr>
                  <a:t>コールを呼ぶと仮定して実験を行います。</a:t>
                </a:r>
                <a:endParaRPr lang="en-US" altLang="ja-JP" sz="3200">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a:latin typeface="ＭＳ Ｐゴシック" panose="020B0600070205080204" pitchFamily="50" charset="-128"/>
                    <a:ea typeface="ＭＳ Ｐゴシック" panose="020B0600070205080204" pitchFamily="50" charset="-128"/>
                  </a:rPr>
                  <a:t>実験方法についてです。まず、</a:t>
                </a:r>
                <a:r>
                  <a:rPr lang="ja-JP" altLang="en-US" sz="3200">
                    <a:latin typeface="ＭＳ Ｐゴシック" panose="020B0600070205080204" pitchFamily="50" charset="-128"/>
                    <a:ea typeface="ＭＳ Ｐゴシック" panose="020B0600070205080204" pitchFamily="50" charset="-128"/>
                  </a:rPr>
                  <a:t>同一ファミリ内の検体を取得します。</a:t>
                </a:r>
                <a:endParaRPr lang="en-US" altLang="ja-JP" sz="3200">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3200" b="0">
                    <a:latin typeface="ＭＳ Ｐゴシック" panose="020B0600070205080204" pitchFamily="50" charset="-128"/>
                    <a:ea typeface="ＭＳ Ｐゴシック" panose="020B0600070205080204" pitchFamily="50" charset="-128"/>
                  </a:rPr>
                  <a:t>次に</a:t>
                </a:r>
                <a:r>
                  <a:rPr lang="ja-JP" altLang="en-US" sz="3200" b="0" i="0" dirty="0">
                    <a:latin typeface="Cambria Math" panose="02040503050406030204" pitchFamily="18" charset="0"/>
                    <a:ea typeface="ＭＳ Ｐゴシック" panose="020B0600070205080204" pitchFamily="50" charset="-128"/>
                  </a:rPr>
                  <a:t>、</a:t>
                </a:r>
                <a:r>
                  <a:rPr lang="ja-JP" altLang="en-US" sz="3200">
                    <a:latin typeface="ＭＳ Ｐゴシック" panose="020B0600070205080204" pitchFamily="50" charset="-128"/>
                    <a:ea typeface="ＭＳ Ｐゴシック" panose="020B0600070205080204" pitchFamily="50" charset="-128"/>
                  </a:rPr>
                  <a:t>検体が呼び出す</a:t>
                </a:r>
                <a:r>
                  <a:rPr lang="en-US" altLang="ja-JP" sz="3200">
                    <a:latin typeface="ＭＳ Ｐゴシック" panose="020B0600070205080204" pitchFamily="50" charset="-128"/>
                    <a:ea typeface="ＭＳ Ｐゴシック" panose="020B0600070205080204" pitchFamily="50" charset="-128"/>
                  </a:rPr>
                  <a:t>API</a:t>
                </a:r>
                <a:r>
                  <a:rPr lang="ja-JP" altLang="en-US" sz="3200">
                    <a:latin typeface="ＭＳ Ｐゴシック" panose="020B0600070205080204" pitchFamily="50" charset="-128"/>
                    <a:ea typeface="ＭＳ Ｐゴシック" panose="020B0600070205080204" pitchFamily="50" charset="-128"/>
                  </a:rPr>
                  <a:t>コールを収集し、ランダムに</a:t>
                </a:r>
                <a:r>
                  <a:rPr lang="en-US" altLang="ja-JP" sz="3200">
                    <a:latin typeface="ＭＳ Ｐゴシック" panose="020B0600070205080204" pitchFamily="50" charset="-128"/>
                    <a:ea typeface="ＭＳ Ｐゴシック" panose="020B0600070205080204" pitchFamily="50" charset="-128"/>
                  </a:rPr>
                  <a:t>API</a:t>
                </a:r>
                <a:r>
                  <a:rPr lang="ja-JP" altLang="en-US" sz="3200">
                    <a:latin typeface="ＭＳ Ｐゴシック" panose="020B0600070205080204" pitchFamily="50" charset="-128"/>
                    <a:ea typeface="ＭＳ Ｐゴシック" panose="020B0600070205080204" pitchFamily="50" charset="-128"/>
                  </a:rPr>
                  <a:t>コールを補完します</a:t>
                </a:r>
                <a:endParaRPr lang="en-US" altLang="ja-JP" sz="3200">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3200">
                  <a:latin typeface="ＭＳ Ｐゴシック" panose="020B0600070205080204" pitchFamily="50" charset="-128"/>
                  <a:ea typeface="ＭＳ Ｐゴシック" panose="020B0600070205080204" pitchFamily="50" charset="-128"/>
                </a:endParaRPr>
              </a:p>
            </p:txBody>
          </p:sp>
        </mc:Fallback>
      </mc:AlternateContent>
      <p:sp>
        <p:nvSpPr>
          <p:cNvPr id="4" name="スライド番号プレースホルダー 3"/>
          <p:cNvSpPr>
            <a:spLocks noGrp="1"/>
          </p:cNvSpPr>
          <p:nvPr>
            <p:ph type="sldNum" sz="quarter" idx="5"/>
          </p:nvPr>
        </p:nvSpPr>
        <p:spPr/>
        <p:txBody>
          <a:bodyPr/>
          <a:lstStyle/>
          <a:p>
            <a:fld id="{1BA75C8F-1657-4CE6-AC6C-75DA2CD6595F}" type="slidenum">
              <a:rPr kumimoji="1" lang="ja-JP" altLang="en-US" smtClean="0"/>
              <a:t>10</a:t>
            </a:fld>
            <a:endParaRPr kumimoji="1" lang="ja-JP" altLang="en-US"/>
          </a:p>
        </p:txBody>
      </p:sp>
    </p:spTree>
    <p:extLst>
      <p:ext uri="{BB962C8B-B14F-4D97-AF65-F5344CB8AC3E}">
        <p14:creationId xmlns:p14="http://schemas.microsoft.com/office/powerpoint/2010/main" val="317124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補完の手法は</a:t>
            </a:r>
            <a:r>
              <a:rPr kumimoji="1" lang="en-US" altLang="ja-JP" dirty="0"/>
              <a:t>3</a:t>
            </a:r>
            <a:r>
              <a:rPr kumimoji="1" lang="ja-JP" altLang="en-US" dirty="0"/>
              <a:t>種類になります。一つ目は</a:t>
            </a:r>
            <a:r>
              <a:rPr kumimoji="1" lang="en-US" altLang="ja-JP" dirty="0"/>
              <a:t>k</a:t>
            </a:r>
            <a:r>
              <a:rPr kumimoji="1" lang="ja-JP" altLang="en-US" dirty="0"/>
              <a:t>種類の</a:t>
            </a:r>
            <a:r>
              <a:rPr lang="en-US" altLang="ja-JP" sz="1200" dirty="0">
                <a:latin typeface="ＭＳ Ｐゴシック" panose="020B0600070205080204" pitchFamily="50" charset="-128"/>
                <a:ea typeface="ＭＳ Ｐゴシック" panose="020B0600070205080204" pitchFamily="50" charset="-128"/>
              </a:rPr>
              <a:t>API</a:t>
            </a:r>
            <a:r>
              <a:rPr lang="ja-JP" altLang="en-US" sz="1200" dirty="0">
                <a:latin typeface="ＭＳ Ｐゴシック" panose="020B0600070205080204" pitchFamily="50" charset="-128"/>
                <a:ea typeface="ＭＳ Ｐゴシック" panose="020B0600070205080204" pitchFamily="50" charset="-128"/>
              </a:rPr>
              <a:t>コールから</a:t>
            </a:r>
            <a:r>
              <a:rPr lang="ja-JP" altLang="en-US" dirty="0">
                <a:latin typeface="ＭＳ Ｐゴシック" panose="020B0600070205080204" pitchFamily="50" charset="-128"/>
                <a:ea typeface="ＭＳ Ｐゴシック" panose="020B0600070205080204" pitchFamily="50" charset="-128"/>
              </a:rPr>
              <a:t>等確率でランダムに</a:t>
            </a:r>
            <a:r>
              <a:rPr lang="en-US" altLang="ja-JP" dirty="0">
                <a:latin typeface="ＭＳ Ｐゴシック" panose="020B0600070205080204" pitchFamily="50" charset="-128"/>
                <a:ea typeface="ＭＳ Ｐゴシック" panose="020B0600070205080204" pitchFamily="50" charset="-128"/>
              </a:rPr>
              <a:t>API</a:t>
            </a:r>
            <a:r>
              <a:rPr lang="ja-JP" altLang="en-US" dirty="0">
                <a:latin typeface="ＭＳ Ｐゴシック" panose="020B0600070205080204" pitchFamily="50" charset="-128"/>
                <a:ea typeface="ＭＳ Ｐゴシック" panose="020B0600070205080204" pitchFamily="50" charset="-128"/>
              </a:rPr>
              <a:t>を補完する手法です。</a:t>
            </a:r>
            <a:endParaRPr lang="en-US" altLang="ja-JP" dirty="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40BC938-9165-483C-9DCF-B7F628BEB1B0}" type="slidenum">
              <a:rPr kumimoji="1" lang="ja-JP" altLang="en-US" smtClean="0"/>
              <a:t>11</a:t>
            </a:fld>
            <a:endParaRPr kumimoji="1" lang="ja-JP" altLang="en-US"/>
          </a:p>
        </p:txBody>
      </p:sp>
    </p:spTree>
    <p:extLst>
      <p:ext uri="{BB962C8B-B14F-4D97-AF65-F5344CB8AC3E}">
        <p14:creationId xmlns:p14="http://schemas.microsoft.com/office/powerpoint/2010/main" val="2704507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a:t>
            </a:r>
            <a:r>
              <a:rPr kumimoji="1" lang="en-US" altLang="ja-JP" dirty="0"/>
              <a:t>k</a:t>
            </a:r>
            <a:r>
              <a:rPr kumimoji="1" lang="ja-JP" altLang="en-US" dirty="0"/>
              <a:t>種類の</a:t>
            </a:r>
            <a:r>
              <a:rPr lang="en-US" altLang="ja-JP" sz="1200" dirty="0">
                <a:latin typeface="ＭＳ Ｐゴシック" panose="020B0600070205080204" pitchFamily="50" charset="-128"/>
                <a:ea typeface="ＭＳ Ｐゴシック" panose="020B0600070205080204" pitchFamily="50" charset="-128"/>
              </a:rPr>
              <a:t>API</a:t>
            </a:r>
            <a:r>
              <a:rPr lang="ja-JP" altLang="en-US" sz="1200" dirty="0">
                <a:latin typeface="ＭＳ Ｐゴシック" panose="020B0600070205080204" pitchFamily="50" charset="-128"/>
                <a:ea typeface="ＭＳ Ｐゴシック" panose="020B0600070205080204" pitchFamily="50" charset="-128"/>
              </a:rPr>
              <a:t>コールから</a:t>
            </a:r>
            <a:r>
              <a:rPr lang="ja-JP" altLang="en-US" dirty="0">
                <a:latin typeface="ＭＳ Ｐゴシック" panose="020B0600070205080204" pitchFamily="50" charset="-128"/>
                <a:ea typeface="ＭＳ Ｐゴシック" panose="020B0600070205080204" pitchFamily="50" charset="-128"/>
              </a:rPr>
              <a:t>呼び出し回数が多い </a:t>
            </a:r>
            <a:r>
              <a:rPr lang="en-US" altLang="ja-JP" dirty="0">
                <a:latin typeface="ＭＳ Ｐゴシック" panose="020B0600070205080204" pitchFamily="50" charset="-128"/>
                <a:ea typeface="ＭＳ Ｐゴシック" panose="020B0600070205080204" pitchFamily="50" charset="-128"/>
              </a:rPr>
              <a:t>API </a:t>
            </a:r>
            <a:r>
              <a:rPr lang="ja-JP" altLang="en-US" dirty="0">
                <a:latin typeface="ＭＳ Ｐゴシック" panose="020B0600070205080204" pitchFamily="50" charset="-128"/>
                <a:ea typeface="ＭＳ Ｐゴシック" panose="020B0600070205080204" pitchFamily="50" charset="-128"/>
              </a:rPr>
              <a:t>コールを優先して補完する手法です。</a:t>
            </a:r>
            <a:endParaRPr lang="en-US" altLang="ja-JP" dirty="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40BC938-9165-483C-9DCF-B7F628BEB1B0}" type="slidenum">
              <a:rPr kumimoji="1" lang="ja-JP" altLang="en-US" smtClean="0"/>
              <a:t>12</a:t>
            </a:fld>
            <a:endParaRPr kumimoji="1" lang="ja-JP" altLang="en-US"/>
          </a:p>
        </p:txBody>
      </p:sp>
    </p:spTree>
    <p:extLst>
      <p:ext uri="{BB962C8B-B14F-4D97-AF65-F5344CB8AC3E}">
        <p14:creationId xmlns:p14="http://schemas.microsoft.com/office/powerpoint/2010/main" val="418392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つ目は</a:t>
            </a:r>
            <a:r>
              <a:rPr kumimoji="1" lang="en-US" altLang="ja-JP" dirty="0"/>
              <a:t>k</a:t>
            </a:r>
            <a:r>
              <a:rPr kumimoji="1" lang="ja-JP" altLang="en-US" dirty="0"/>
              <a:t>種類の</a:t>
            </a:r>
            <a:r>
              <a:rPr lang="en-US" altLang="ja-JP" sz="1200" dirty="0">
                <a:latin typeface="ＭＳ Ｐゴシック" panose="020B0600070205080204" pitchFamily="50" charset="-128"/>
                <a:ea typeface="ＭＳ Ｐゴシック" panose="020B0600070205080204" pitchFamily="50" charset="-128"/>
              </a:rPr>
              <a:t>API</a:t>
            </a:r>
            <a:r>
              <a:rPr lang="ja-JP" altLang="en-US" sz="1200" dirty="0">
                <a:latin typeface="ＭＳ Ｐゴシック" panose="020B0600070205080204" pitchFamily="50" charset="-128"/>
                <a:ea typeface="ＭＳ Ｐゴシック" panose="020B0600070205080204" pitchFamily="50" charset="-128"/>
              </a:rPr>
              <a:t>コールから</a:t>
            </a:r>
            <a:r>
              <a:rPr lang="ja-JP" altLang="en-US" dirty="0">
                <a:latin typeface="ＭＳ Ｐゴシック" panose="020B0600070205080204" pitchFamily="50" charset="-128"/>
                <a:ea typeface="ＭＳ Ｐゴシック" panose="020B0600070205080204" pitchFamily="50" charset="-128"/>
              </a:rPr>
              <a:t>呼び出し回数が少ない </a:t>
            </a:r>
            <a:r>
              <a:rPr lang="en-US" altLang="ja-JP" dirty="0">
                <a:latin typeface="ＭＳ Ｐゴシック" panose="020B0600070205080204" pitchFamily="50" charset="-128"/>
                <a:ea typeface="ＭＳ Ｐゴシック" panose="020B0600070205080204" pitchFamily="50" charset="-128"/>
              </a:rPr>
              <a:t>API </a:t>
            </a:r>
            <a:r>
              <a:rPr lang="ja-JP" altLang="en-US" dirty="0">
                <a:latin typeface="ＭＳ Ｐゴシック" panose="020B0600070205080204" pitchFamily="50" charset="-128"/>
                <a:ea typeface="ＭＳ Ｐゴシック" panose="020B0600070205080204" pitchFamily="50" charset="-128"/>
              </a:rPr>
              <a:t>コールを優先して補完する手法です。</a:t>
            </a:r>
            <a:endParaRPr lang="en-US" altLang="ja-JP" dirty="0">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時間計測</a:t>
            </a:r>
            <a:r>
              <a:rPr kumimoji="1" lang="en-US" altLang="ja-JP" dirty="0"/>
              <a:t>) 4:03</a:t>
            </a:r>
          </a:p>
          <a:p>
            <a:endParaRPr kumimoji="1" lang="ja-JP" altLang="en-US" dirty="0"/>
          </a:p>
        </p:txBody>
      </p:sp>
      <p:sp>
        <p:nvSpPr>
          <p:cNvPr id="4" name="スライド番号プレースホルダー 3"/>
          <p:cNvSpPr>
            <a:spLocks noGrp="1"/>
          </p:cNvSpPr>
          <p:nvPr>
            <p:ph type="sldNum" sz="quarter" idx="5"/>
          </p:nvPr>
        </p:nvSpPr>
        <p:spPr/>
        <p:txBody>
          <a:bodyPr/>
          <a:lstStyle/>
          <a:p>
            <a:fld id="{240BC938-9165-483C-9DCF-B7F628BEB1B0}" type="slidenum">
              <a:rPr kumimoji="1" lang="ja-JP" altLang="en-US" smtClean="0"/>
              <a:t>13</a:t>
            </a:fld>
            <a:endParaRPr kumimoji="1" lang="ja-JP" altLang="en-US"/>
          </a:p>
        </p:txBody>
      </p:sp>
    </p:spTree>
    <p:extLst>
      <p:ext uri="{BB962C8B-B14F-4D97-AF65-F5344CB8AC3E}">
        <p14:creationId xmlns:p14="http://schemas.microsoft.com/office/powerpoint/2010/main" val="3672765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こちらが提案手法の実験内容をまとめたものになります．</a:t>
            </a:r>
            <a:endParaRPr kumimoji="1" lang="en-US" altLang="ja-JP" dirty="0"/>
          </a:p>
          <a:p>
            <a:r>
              <a:rPr kumimoji="1" lang="ja-JP" altLang="en-US" dirty="0"/>
              <a:t>まず，マルウェアの動的解析結果から各検体のファミリ名を抽出します．</a:t>
            </a:r>
            <a:endParaRPr kumimoji="1" lang="en-US" altLang="ja-JP" dirty="0"/>
          </a:p>
          <a:p>
            <a:r>
              <a:rPr kumimoji="1" lang="ja-JP" altLang="en-US" dirty="0"/>
              <a:t>次に，検体の呼び出す</a:t>
            </a:r>
            <a:r>
              <a:rPr kumimoji="1" lang="en-US" altLang="ja-JP" dirty="0"/>
              <a:t>API</a:t>
            </a:r>
            <a:r>
              <a:rPr kumimoji="1" lang="ja-JP" altLang="en-US" dirty="0"/>
              <a:t>を特徴として特徴ベクトルを作成します．特徴ベクトルについては提案手法で述べた３つの手法で作成しています．</a:t>
            </a:r>
            <a:endParaRPr kumimoji="1" lang="en-US" altLang="ja-JP" dirty="0"/>
          </a:p>
          <a:p>
            <a:endParaRPr kumimoji="1" lang="en-US" altLang="ja-JP" dirty="0"/>
          </a:p>
          <a:p>
            <a:r>
              <a:rPr kumimoji="1" lang="en-US" altLang="ja-JP" dirty="0"/>
              <a:t>(</a:t>
            </a:r>
            <a:r>
              <a:rPr kumimoji="1" lang="ja-JP" altLang="en-US" dirty="0"/>
              <a:t>時間計測</a:t>
            </a:r>
            <a:r>
              <a:rPr kumimoji="1" lang="en-US" altLang="ja-JP" dirty="0"/>
              <a:t>) 4:20</a:t>
            </a:r>
          </a:p>
        </p:txBody>
      </p:sp>
      <p:sp>
        <p:nvSpPr>
          <p:cNvPr id="4" name="スライド番号プレースホルダー 3"/>
          <p:cNvSpPr>
            <a:spLocks noGrp="1"/>
          </p:cNvSpPr>
          <p:nvPr>
            <p:ph type="sldNum" sz="quarter" idx="5"/>
          </p:nvPr>
        </p:nvSpPr>
        <p:spPr/>
        <p:txBody>
          <a:bodyPr/>
          <a:lstStyle/>
          <a:p>
            <a:fld id="{13641663-1229-4412-9E1A-CB5029ABEC86}" type="slidenum">
              <a:rPr kumimoji="1" lang="ja-JP" altLang="en-US" smtClean="0"/>
              <a:t>14</a:t>
            </a:fld>
            <a:endParaRPr kumimoji="1" lang="ja-JP" altLang="en-US"/>
          </a:p>
        </p:txBody>
      </p:sp>
    </p:spTree>
    <p:extLst>
      <p:ext uri="{BB962C8B-B14F-4D97-AF65-F5344CB8AC3E}">
        <p14:creationId xmlns:p14="http://schemas.microsoft.com/office/powerpoint/2010/main" val="2398263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次に検体の保有する機能からラベルを作成します．各推定機能を保有するまたは保有しないかをラベリングしています．</a:t>
            </a:r>
            <a:endParaRPr kumimoji="1" lang="en-US" altLang="ja-JP" dirty="0"/>
          </a:p>
          <a:p>
            <a:r>
              <a:rPr kumimoji="1" lang="ja-JP" altLang="en-US" dirty="0"/>
              <a:t>最後に，特徴ベクトルとラベル、機械学習のモデルを用いて</a:t>
            </a:r>
            <a:r>
              <a:rPr kumimoji="1" lang="en-US" altLang="ja-JP" dirty="0"/>
              <a:t>10</a:t>
            </a:r>
            <a:r>
              <a:rPr kumimoji="1" lang="ja-JP" altLang="en-US" dirty="0"/>
              <a:t>分割交差検証を行うことによりモデルの学習と評価を行います．モデルは推定する機能の数だけ用意しています．また，機械学習アルゴリズムに</a:t>
            </a:r>
            <a:r>
              <a:rPr kumimoji="1" lang="en-US" altLang="ja-JP" dirty="0"/>
              <a:t>SVM</a:t>
            </a:r>
            <a:r>
              <a:rPr kumimoji="1" lang="ja-JP" altLang="en-US" dirty="0"/>
              <a:t>を採用しています．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時間計測</a:t>
            </a:r>
            <a:r>
              <a:rPr kumimoji="1" lang="en-US" altLang="ja-JP" dirty="0"/>
              <a:t>) 4:59</a:t>
            </a:r>
          </a:p>
          <a:p>
            <a:endParaRPr kumimoji="1" lang="ja-JP" altLang="en-US" dirty="0"/>
          </a:p>
        </p:txBody>
      </p:sp>
      <p:sp>
        <p:nvSpPr>
          <p:cNvPr id="4" name="スライド番号プレースホルダー 3"/>
          <p:cNvSpPr>
            <a:spLocks noGrp="1"/>
          </p:cNvSpPr>
          <p:nvPr>
            <p:ph type="sldNum" sz="quarter" idx="5"/>
          </p:nvPr>
        </p:nvSpPr>
        <p:spPr/>
        <p:txBody>
          <a:bodyPr/>
          <a:lstStyle/>
          <a:p>
            <a:fld id="{240BC938-9165-483C-9DCF-B7F628BEB1B0}" type="slidenum">
              <a:rPr kumimoji="1" lang="ja-JP" altLang="en-US" smtClean="0"/>
              <a:t>15</a:t>
            </a:fld>
            <a:endParaRPr kumimoji="1" lang="ja-JP" altLang="en-US"/>
          </a:p>
        </p:txBody>
      </p:sp>
    </p:spTree>
    <p:extLst>
      <p:ext uri="{BB962C8B-B14F-4D97-AF65-F5344CB8AC3E}">
        <p14:creationId xmlns:p14="http://schemas.microsoft.com/office/powerpoint/2010/main" val="2774001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本実験で使用した機械学習アルゴリズムを紹介します．</a:t>
            </a:r>
            <a:endParaRPr kumimoji="1" lang="en-US" altLang="ja-JP" dirty="0"/>
          </a:p>
          <a:p>
            <a:r>
              <a:rPr kumimoji="1" lang="ja-JP" altLang="en-US" dirty="0"/>
              <a:t>本実験では</a:t>
            </a:r>
            <a:r>
              <a:rPr kumimoji="1" lang="en-US" altLang="ja-JP" dirty="0"/>
              <a:t>SVM</a:t>
            </a:r>
            <a:r>
              <a:rPr kumimoji="1" lang="ja-JP" altLang="en-US" dirty="0"/>
              <a:t>を使用しました。．</a:t>
            </a:r>
            <a:endParaRPr kumimoji="1" lang="en-US" altLang="ja-JP" dirty="0"/>
          </a:p>
          <a:p>
            <a:r>
              <a:rPr kumimoji="1" lang="ja-JP" altLang="en-US" dirty="0"/>
              <a:t>実装には</a:t>
            </a:r>
            <a:r>
              <a:rPr kumimoji="1" lang="en-US" altLang="ja-JP" dirty="0"/>
              <a:t>scikit-learn</a:t>
            </a:r>
            <a:r>
              <a:rPr kumimoji="1" lang="ja-JP" altLang="en-US" dirty="0"/>
              <a:t>の公開するモジュールを使用しています．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時間計測</a:t>
            </a:r>
            <a:r>
              <a:rPr kumimoji="1" lang="en-US" altLang="ja-JP" dirty="0"/>
              <a:t>) 5:10</a:t>
            </a:r>
          </a:p>
          <a:p>
            <a:endParaRPr kumimoji="1" lang="ja-JP" altLang="en-US" dirty="0"/>
          </a:p>
        </p:txBody>
      </p:sp>
      <p:sp>
        <p:nvSpPr>
          <p:cNvPr id="4" name="スライド番号プレースホルダー 3"/>
          <p:cNvSpPr>
            <a:spLocks noGrp="1"/>
          </p:cNvSpPr>
          <p:nvPr>
            <p:ph type="sldNum" sz="quarter" idx="5"/>
          </p:nvPr>
        </p:nvSpPr>
        <p:spPr/>
        <p:txBody>
          <a:bodyPr/>
          <a:lstStyle/>
          <a:p>
            <a:fld id="{240BC938-9165-483C-9DCF-B7F628BEB1B0}" type="slidenum">
              <a:rPr kumimoji="1" lang="ja-JP" altLang="en-US" smtClean="0"/>
              <a:t>16</a:t>
            </a:fld>
            <a:endParaRPr kumimoji="1" lang="ja-JP" altLang="en-US"/>
          </a:p>
        </p:txBody>
      </p:sp>
    </p:spTree>
    <p:extLst>
      <p:ext uri="{BB962C8B-B14F-4D97-AF65-F5344CB8AC3E}">
        <p14:creationId xmlns:p14="http://schemas.microsoft.com/office/powerpoint/2010/main" val="3228194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本実験では実際に動的解析時の欠損が確認されたファミリ名</a:t>
            </a:r>
            <a:r>
              <a:rPr kumimoji="1" lang="en-US" altLang="ja-JP" dirty="0">
                <a:latin typeface="ＭＳ Ｐゴシック" panose="020B0600070205080204" pitchFamily="50" charset="-128"/>
                <a:ea typeface="ＭＳ Ｐゴシック" panose="020B0600070205080204" pitchFamily="50" charset="-128"/>
              </a:rPr>
              <a:t>Backdoor.Win32.Androm</a:t>
            </a:r>
            <a:r>
              <a:rPr kumimoji="1" lang="ja-JP" altLang="en-US" dirty="0">
                <a:latin typeface="ＭＳ Ｐゴシック" panose="020B0600070205080204" pitchFamily="50" charset="-128"/>
                <a:ea typeface="ＭＳ Ｐゴシック" panose="020B0600070205080204" pitchFamily="50" charset="-128"/>
              </a:rPr>
              <a:t>を使用しました。また、取得する検体数は</a:t>
            </a:r>
            <a:r>
              <a:rPr kumimoji="1" lang="en-US" altLang="ja-JP" dirty="0">
                <a:latin typeface="ＭＳ Ｐゴシック" panose="020B0600070205080204" pitchFamily="50" charset="-128"/>
                <a:ea typeface="ＭＳ Ｐゴシック" panose="020B0600070205080204" pitchFamily="50" charset="-128"/>
              </a:rPr>
              <a:t>10</a:t>
            </a:r>
            <a:r>
              <a:rPr kumimoji="1" lang="ja-JP" altLang="en-US" dirty="0">
                <a:latin typeface="ＭＳ Ｐゴシック" panose="020B0600070205080204" pitchFamily="50" charset="-128"/>
                <a:ea typeface="ＭＳ Ｐゴシック" panose="020B0600070205080204" pitchFamily="50" charset="-128"/>
              </a:rPr>
              <a:t>、補完する</a:t>
            </a:r>
            <a:r>
              <a:rPr kumimoji="1" lang="en-US" altLang="ja-JP" dirty="0">
                <a:latin typeface="ＭＳ Ｐゴシック" panose="020B0600070205080204" pitchFamily="50" charset="-128"/>
                <a:ea typeface="ＭＳ Ｐゴシック" panose="020B0600070205080204" pitchFamily="50" charset="-128"/>
              </a:rPr>
              <a:t>API</a:t>
            </a:r>
            <a:r>
              <a:rPr kumimoji="1" lang="ja-JP" altLang="en-US" dirty="0">
                <a:latin typeface="ＭＳ Ｐゴシック" panose="020B0600070205080204" pitchFamily="50" charset="-128"/>
                <a:ea typeface="ＭＳ Ｐゴシック" panose="020B0600070205080204" pitchFamily="50" charset="-128"/>
              </a:rPr>
              <a:t>数は</a:t>
            </a:r>
            <a:r>
              <a:rPr kumimoji="1" lang="en-US" altLang="ja-JP" dirty="0">
                <a:latin typeface="ＭＳ Ｐゴシック" panose="020B0600070205080204" pitchFamily="50" charset="-128"/>
                <a:ea typeface="ＭＳ Ｐゴシック" panose="020B0600070205080204" pitchFamily="50" charset="-128"/>
              </a:rPr>
              <a:t>3</a:t>
            </a:r>
            <a:r>
              <a:rPr kumimoji="1" lang="ja-JP" altLang="en-US" dirty="0">
                <a:latin typeface="ＭＳ Ｐゴシック" panose="020B0600070205080204" pitchFamily="50" charset="-128"/>
                <a:ea typeface="ＭＳ Ｐゴシック" panose="020B0600070205080204" pitchFamily="50" charset="-128"/>
              </a:rPr>
              <a:t>で実験を行いました。。</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dirty="0"/>
              <a:t>530</a:t>
            </a:r>
            <a:endParaRPr kumimoji="1" lang="ja-JP" altLang="en-US" dirty="0"/>
          </a:p>
        </p:txBody>
      </p:sp>
      <p:sp>
        <p:nvSpPr>
          <p:cNvPr id="4" name="スライド番号プレースホルダー 3"/>
          <p:cNvSpPr>
            <a:spLocks noGrp="1"/>
          </p:cNvSpPr>
          <p:nvPr>
            <p:ph type="sldNum" sz="quarter" idx="5"/>
          </p:nvPr>
        </p:nvSpPr>
        <p:spPr/>
        <p:txBody>
          <a:bodyPr/>
          <a:lstStyle/>
          <a:p>
            <a:fld id="{240BC938-9165-483C-9DCF-B7F628BEB1B0}" type="slidenum">
              <a:rPr kumimoji="1" lang="ja-JP" altLang="en-US" smtClean="0"/>
              <a:t>17</a:t>
            </a:fld>
            <a:endParaRPr kumimoji="1" lang="ja-JP" altLang="en-US"/>
          </a:p>
        </p:txBody>
      </p:sp>
    </p:spTree>
    <p:extLst>
      <p:ext uri="{BB962C8B-B14F-4D97-AF65-F5344CB8AC3E}">
        <p14:creationId xmlns:p14="http://schemas.microsoft.com/office/powerpoint/2010/main" val="371570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特徴ベクトルの作成方法について説明します．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特徴ベクトルは、</a:t>
            </a:r>
            <a:r>
              <a:rPr kumimoji="1" lang="en-US" altLang="ja-JP" dirty="0"/>
              <a:t>API</a:t>
            </a:r>
            <a:r>
              <a:rPr kumimoji="1" lang="ja-JP" altLang="en-US" dirty="0"/>
              <a:t>が呼び出されたかどうかを基に作成します．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ここで，検体の動的解析結果を調べると，</a:t>
            </a:r>
            <a:r>
              <a:rPr kumimoji="1" lang="en-US" altLang="ja-JP" dirty="0"/>
              <a:t>204</a:t>
            </a:r>
            <a:r>
              <a:rPr kumimoji="1" lang="ja-JP" altLang="en-US" dirty="0"/>
              <a:t>種類の</a:t>
            </a:r>
            <a:r>
              <a:rPr kumimoji="1" lang="en-US" altLang="ja-JP" dirty="0"/>
              <a:t>API</a:t>
            </a:r>
            <a:r>
              <a:rPr kumimoji="1" lang="ja-JP" altLang="en-US" dirty="0"/>
              <a:t>が呼び出されていたことから，ベクトルの次元数を</a:t>
            </a:r>
            <a:r>
              <a:rPr kumimoji="1" lang="en-US" altLang="ja-JP" dirty="0"/>
              <a:t>204</a:t>
            </a:r>
            <a:r>
              <a:rPr kumimoji="1" lang="ja-JP" altLang="en-US" dirty="0"/>
              <a:t>次元としています．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時間計測</a:t>
            </a:r>
            <a:r>
              <a:rPr kumimoji="1" lang="en-US" altLang="ja-JP" dirty="0"/>
              <a:t>)5 :50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240BC938-9165-483C-9DCF-B7F628BEB1B0}" type="slidenum">
              <a:rPr kumimoji="1" lang="ja-JP" altLang="en-US" smtClean="0"/>
              <a:t>18</a:t>
            </a:fld>
            <a:endParaRPr kumimoji="1" lang="ja-JP" altLang="en-US"/>
          </a:p>
        </p:txBody>
      </p:sp>
    </p:spTree>
    <p:extLst>
      <p:ext uri="{BB962C8B-B14F-4D97-AF65-F5344CB8AC3E}">
        <p14:creationId xmlns:p14="http://schemas.microsoft.com/office/powerpoint/2010/main" val="1884156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次に，機能推定精度を数値化する評価指標について紹介します．</a:t>
            </a:r>
            <a:endParaRPr kumimoji="1" lang="en-US" altLang="ja-JP" dirty="0"/>
          </a:p>
          <a:p>
            <a:r>
              <a:rPr kumimoji="1" lang="ja-JP" altLang="en-US" dirty="0"/>
              <a:t>本実験では，評価指標に正解率・再現率・適合率・</a:t>
            </a:r>
            <a:r>
              <a:rPr kumimoji="1" lang="en-US" altLang="ja-JP" dirty="0"/>
              <a:t>F</a:t>
            </a:r>
            <a:r>
              <a:rPr kumimoji="1" lang="ja-JP" altLang="en-US" dirty="0"/>
              <a:t>値を使用しました．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時間計測</a:t>
            </a:r>
            <a:r>
              <a:rPr kumimoji="1" lang="en-US" altLang="ja-JP" dirty="0"/>
              <a:t>)6:21</a:t>
            </a:r>
          </a:p>
          <a:p>
            <a:endParaRPr kumimoji="1" lang="en-US" altLang="ja-JP" dirty="0"/>
          </a:p>
          <a:p>
            <a:r>
              <a:rPr kumimoji="1" lang="ja-JP" altLang="en-US" dirty="0"/>
              <a:t>正解率の値により推定結果が正しいパターンの割合を表します．</a:t>
            </a:r>
            <a:endParaRPr kumimoji="1" lang="en-US" altLang="ja-JP" dirty="0"/>
          </a:p>
          <a:p>
            <a:r>
              <a:rPr kumimoji="1" lang="ja-JP" altLang="en-US" dirty="0"/>
              <a:t>再現率と適合率の値により偽陰性と偽陽性の割合を表します．</a:t>
            </a:r>
            <a:endParaRPr kumimoji="1" lang="en-US" altLang="ja-JP" dirty="0"/>
          </a:p>
          <a:p>
            <a:r>
              <a:rPr lang="en-US" altLang="ja-JP" b="0" i="0" dirty="0">
                <a:solidFill>
                  <a:srgbClr val="000000"/>
                </a:solidFill>
                <a:effectLst/>
                <a:latin typeface="ＭＳ 明朝" panose="02020609040205080304" pitchFamily="17" charset="-128"/>
                <a:ea typeface="ＭＳ 明朝" panose="02020609040205080304" pitchFamily="17" charset="-128"/>
              </a:rPr>
              <a:t>F</a:t>
            </a:r>
            <a:r>
              <a:rPr lang="ja-JP" altLang="en-US" b="0" i="0" dirty="0">
                <a:solidFill>
                  <a:srgbClr val="000000"/>
                </a:solidFill>
                <a:effectLst/>
                <a:latin typeface="ＭＳ 明朝" panose="02020609040205080304" pitchFamily="17" charset="-128"/>
                <a:ea typeface="ＭＳ 明朝" panose="02020609040205080304" pitchFamily="17" charset="-128"/>
              </a:rPr>
              <a:t>値により、適合率と再現率の調和平均を表します</a:t>
            </a:r>
            <a:endParaRPr kumimoji="1" lang="en-US" altLang="ja-JP" dirty="0"/>
          </a:p>
        </p:txBody>
      </p:sp>
      <p:sp>
        <p:nvSpPr>
          <p:cNvPr id="4" name="スライド番号プレースホルダー 3"/>
          <p:cNvSpPr>
            <a:spLocks noGrp="1"/>
          </p:cNvSpPr>
          <p:nvPr>
            <p:ph type="sldNum" sz="quarter" idx="10"/>
          </p:nvPr>
        </p:nvSpPr>
        <p:spPr/>
        <p:txBody>
          <a:bodyPr/>
          <a:lstStyle/>
          <a:p>
            <a:fld id="{13641663-1229-4412-9E1A-CB5029ABEC86}" type="slidenum">
              <a:rPr kumimoji="1" lang="ja-JP" altLang="en-US" smtClean="0"/>
              <a:t>19</a:t>
            </a:fld>
            <a:endParaRPr kumimoji="1" lang="ja-JP" altLang="en-US"/>
          </a:p>
        </p:txBody>
      </p:sp>
    </p:spTree>
    <p:extLst>
      <p:ext uri="{BB962C8B-B14F-4D97-AF65-F5344CB8AC3E}">
        <p14:creationId xmlns:p14="http://schemas.microsoft.com/office/powerpoint/2010/main" val="949592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ea typeface="游ゴシック"/>
              </a:rPr>
              <a:t>研究背景として、図のように近年、インターネットの普及に伴いマルウェアが急増しており、マルウェアによる被害が深刻化しています</a:t>
            </a:r>
            <a:r>
              <a:rPr lang="ja-JP" altLang="en-US" dirty="0">
                <a:ea typeface="游ゴシック"/>
              </a:rPr>
              <a:t>。この問題の原因として、現在のマルウェアの多くがツールによって自動的に生成された既存のマルウェアの亜種であることが挙げられます。</a:t>
            </a:r>
            <a:endParaRPr lang="en-US" altLang="ja-JP" dirty="0">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時間計測</a:t>
            </a:r>
            <a:r>
              <a:rPr kumimoji="1" lang="en-US" altLang="ja-JP" dirty="0"/>
              <a:t>) 26</a:t>
            </a:r>
          </a:p>
          <a:p>
            <a:endParaRPr kumimoji="1" lang="en-US" altLang="ja-JP" dirty="0"/>
          </a:p>
        </p:txBody>
      </p:sp>
      <p:sp>
        <p:nvSpPr>
          <p:cNvPr id="4" name="スライド番号プレースホルダー 3"/>
          <p:cNvSpPr>
            <a:spLocks noGrp="1"/>
          </p:cNvSpPr>
          <p:nvPr>
            <p:ph type="sldNum" sz="quarter" idx="5"/>
          </p:nvPr>
        </p:nvSpPr>
        <p:spPr/>
        <p:txBody>
          <a:bodyPr/>
          <a:lstStyle/>
          <a:p>
            <a:fld id="{205527C0-FEA6-4F69-9BAA-B85B74C73414}" type="slidenum">
              <a:rPr kumimoji="1" lang="ja-JP" altLang="en-US" smtClean="0"/>
              <a:t>2</a:t>
            </a:fld>
            <a:endParaRPr kumimoji="1" lang="ja-JP" altLang="en-US"/>
          </a:p>
        </p:txBody>
      </p:sp>
    </p:spTree>
    <p:extLst>
      <p:ext uri="{BB962C8B-B14F-4D97-AF65-F5344CB8AC3E}">
        <p14:creationId xmlns:p14="http://schemas.microsoft.com/office/powerpoint/2010/main" val="3126920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従来手法の結果と，それぞれの特徴ベクトルを用いた場合の実験結果がこちらです</a:t>
            </a:r>
            <a:endParaRPr kumimoji="1" lang="en-US" altLang="ja-JP" dirty="0"/>
          </a:p>
          <a:p>
            <a:r>
              <a:rPr kumimoji="1" lang="ja-JP" altLang="en-US" dirty="0"/>
              <a:t>各機能の推定結果から正解率，再現率，適合率・</a:t>
            </a:r>
            <a:r>
              <a:rPr kumimoji="1" lang="en-US" altLang="ja-JP" dirty="0"/>
              <a:t>F</a:t>
            </a:r>
            <a:r>
              <a:rPr kumimoji="1" lang="ja-JP" altLang="en-US" dirty="0"/>
              <a:t>値を算出しました．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特に、</a:t>
            </a:r>
            <a:r>
              <a:rPr kumimoji="1" lang="en-US" altLang="ja-JP" dirty="0"/>
              <a:t>F</a:t>
            </a:r>
            <a:r>
              <a:rPr kumimoji="1" lang="ja-JP" altLang="en-US" dirty="0"/>
              <a:t>値は</a:t>
            </a:r>
            <a:r>
              <a:rPr lang="en-US" altLang="ja-JP" sz="1200" dirty="0">
                <a:solidFill>
                  <a:srgbClr val="FF0000"/>
                </a:solidFill>
              </a:rPr>
              <a:t>87.01</a:t>
            </a:r>
            <a:r>
              <a:rPr kumimoji="1" lang="ja-JP" altLang="en-US" dirty="0"/>
              <a:t>と</a:t>
            </a:r>
            <a:r>
              <a:rPr lang="ja-JP" altLang="en-US" dirty="0"/>
              <a:t>従来手法と比べて提案手法が高い </a:t>
            </a:r>
            <a:r>
              <a:rPr lang="en-US" altLang="ja-JP" dirty="0"/>
              <a:t>F </a:t>
            </a:r>
            <a:r>
              <a:rPr lang="ja-JP" altLang="en-US" dirty="0"/>
              <a:t>値でマルウェアの機能推定を行えることが分かりました。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時間計測</a:t>
            </a:r>
            <a:r>
              <a:rPr kumimoji="1" lang="en-US" altLang="ja-JP" dirty="0"/>
              <a:t>) 6:42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240BC938-9165-483C-9DCF-B7F628BEB1B0}" type="slidenum">
              <a:rPr kumimoji="1" lang="ja-JP" altLang="en-US" smtClean="0"/>
              <a:t>20</a:t>
            </a:fld>
            <a:endParaRPr kumimoji="1" lang="ja-JP" altLang="en-US"/>
          </a:p>
        </p:txBody>
      </p:sp>
    </p:spTree>
    <p:extLst>
      <p:ext uri="{BB962C8B-B14F-4D97-AF65-F5344CB8AC3E}">
        <p14:creationId xmlns:p14="http://schemas.microsoft.com/office/powerpoint/2010/main" val="3810014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まとめとして，本研究では，</a:t>
            </a: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同一ファミリから欠損した可能性が高い </a:t>
            </a:r>
            <a:r>
              <a:rPr lang="en-US" altLang="ja-JP" dirty="0">
                <a:latin typeface="ＭＳ Ｐゴシック" panose="020B0600070205080204" pitchFamily="50" charset="-128"/>
                <a:ea typeface="ＭＳ Ｐゴシック" panose="020B0600070205080204" pitchFamily="50" charset="-128"/>
              </a:rPr>
              <a:t>API </a:t>
            </a:r>
            <a:r>
              <a:rPr lang="ja-JP" altLang="en-US" dirty="0">
                <a:latin typeface="ＭＳ Ｐゴシック" panose="020B0600070205080204" pitchFamily="50" charset="-128"/>
                <a:ea typeface="ＭＳ Ｐゴシック" panose="020B0600070205080204" pitchFamily="50" charset="-128"/>
              </a:rPr>
              <a:t>コールを補い</a:t>
            </a:r>
            <a:r>
              <a:rPr lang="en-US" altLang="ja-JP" dirty="0">
                <a:latin typeface="ＭＳ Ｐゴシック" panose="020B0600070205080204" pitchFamily="50" charset="-128"/>
                <a:ea typeface="ＭＳ Ｐゴシック" panose="020B0600070205080204" pitchFamily="50" charset="-128"/>
              </a:rPr>
              <a:t>,SVM </a:t>
            </a:r>
            <a:r>
              <a:rPr lang="ja-JP" altLang="en-US" dirty="0">
                <a:latin typeface="ＭＳ Ｐゴシック" panose="020B0600070205080204" pitchFamily="50" charset="-128"/>
                <a:ea typeface="ＭＳ Ｐゴシック" panose="020B0600070205080204" pitchFamily="50" charset="-128"/>
              </a:rPr>
              <a:t>を用いて機械学習することにより</a:t>
            </a:r>
            <a:r>
              <a:rPr lang="ja-JP" altLang="en-US" dirty="0"/>
              <a:t>，従来手法よりも高い</a:t>
            </a:r>
            <a:r>
              <a:rPr lang="en-US" altLang="ja-JP" dirty="0"/>
              <a:t>F</a:t>
            </a:r>
            <a:r>
              <a:rPr lang="ja-JP" altLang="en-US" dirty="0"/>
              <a:t>値を得ることができました．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今後の課題としましては、ほかファミリを用いての比較・検討とします．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以上で発表を終わります．</a:t>
            </a:r>
            <a:endParaRPr lang="en-US" altLang="ja-JP" dirty="0"/>
          </a:p>
          <a:p>
            <a:r>
              <a:rPr kumimoji="1" lang="en-US" altLang="ja-JP" dirty="0"/>
              <a:t>7:00</a:t>
            </a:r>
          </a:p>
          <a:p>
            <a:endParaRPr kumimoji="1" lang="en-US" altLang="ja-JP" dirty="0"/>
          </a:p>
          <a:p>
            <a:endParaRPr kumimoji="1" lang="ja-JP" altLang="en-US" dirty="0"/>
          </a:p>
          <a:p>
            <a:r>
              <a:rPr kumimoji="1" lang="ja-JP" altLang="en-US" dirty="0"/>
              <a:t> </a:t>
            </a:r>
            <a:r>
              <a:rPr kumimoji="1" lang="en-US" altLang="ja-JP" dirty="0"/>
              <a:t>API </a:t>
            </a:r>
            <a:r>
              <a:rPr kumimoji="1" lang="ja-JP" altLang="en-US" dirty="0"/>
              <a:t>コールを補完することにより、補完前の </a:t>
            </a:r>
            <a:r>
              <a:rPr kumimoji="1" lang="en-US" altLang="ja-JP" dirty="0"/>
              <a:t>API </a:t>
            </a:r>
            <a:r>
              <a:rPr kumimoji="1" lang="ja-JP" altLang="en-US" dirty="0"/>
              <a:t>コール列と比べ保有機能の特徴をとらえているため</a:t>
            </a:r>
            <a:r>
              <a:rPr kumimoji="1" lang="en-US" altLang="ja-JP" dirty="0"/>
              <a:t>,F</a:t>
            </a:r>
            <a:r>
              <a:rPr kumimoji="1" lang="ja-JP" altLang="en-US" dirty="0"/>
              <a:t>値が上昇したと考えられます。</a:t>
            </a:r>
          </a:p>
        </p:txBody>
      </p:sp>
      <p:sp>
        <p:nvSpPr>
          <p:cNvPr id="4" name="スライド番号プレースホルダー 3"/>
          <p:cNvSpPr>
            <a:spLocks noGrp="1"/>
          </p:cNvSpPr>
          <p:nvPr>
            <p:ph type="sldNum" sz="quarter" idx="5"/>
          </p:nvPr>
        </p:nvSpPr>
        <p:spPr/>
        <p:txBody>
          <a:bodyPr/>
          <a:lstStyle/>
          <a:p>
            <a:fld id="{240BC938-9165-483C-9DCF-B7F628BEB1B0}" type="slidenum">
              <a:rPr kumimoji="1" lang="ja-JP" altLang="en-US" smtClean="0"/>
              <a:t>21</a:t>
            </a:fld>
            <a:endParaRPr kumimoji="1" lang="ja-JP" altLang="en-US"/>
          </a:p>
        </p:txBody>
      </p:sp>
    </p:spTree>
    <p:extLst>
      <p:ext uri="{BB962C8B-B14F-4D97-AF65-F5344CB8AC3E}">
        <p14:creationId xmlns:p14="http://schemas.microsoft.com/office/powerpoint/2010/main" val="1844914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大量の亜種を効率的に解析するには，事前にマルウェアの機能を推定することが効果的であり，重要な研究課題の</a:t>
            </a:r>
            <a:r>
              <a:rPr kumimoji="1" lang="en-US" altLang="ja-JP" dirty="0"/>
              <a:t>1</a:t>
            </a:r>
            <a:r>
              <a:rPr kumimoji="1" lang="ja-JP" altLang="en-US" dirty="0"/>
              <a:t>つとなっています．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そこで本研究では発見されたマルウェアの機能の推定を</a:t>
            </a:r>
            <a:r>
              <a:rPr lang="ja-JP" altLang="en-US" dirty="0"/>
              <a:t>高精度で推定可能な手法の提案をおこないます。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時間計測</a:t>
            </a:r>
            <a:r>
              <a:rPr kumimoji="1" lang="en-US" altLang="ja-JP" dirty="0"/>
              <a:t>)44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205527C0-FEA6-4F69-9BAA-B85B74C73414}" type="slidenum">
              <a:rPr kumimoji="1" lang="ja-JP" altLang="en-US" smtClean="0"/>
              <a:t>3</a:t>
            </a:fld>
            <a:endParaRPr kumimoji="1" lang="ja-JP" altLang="en-US"/>
          </a:p>
        </p:txBody>
      </p:sp>
    </p:spTree>
    <p:extLst>
      <p:ext uri="{BB962C8B-B14F-4D97-AF65-F5344CB8AC3E}">
        <p14:creationId xmlns:p14="http://schemas.microsoft.com/office/powerpoint/2010/main" val="3818456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マルウェアの機能を推定するためには</a:t>
            </a:r>
            <a:r>
              <a:rPr lang="ja-JP" altLang="en-US" dirty="0"/>
              <a:t>、まずマルウェアの解析を行う必要があります。マルウェアの解析手法には、表層解析、静的解析、動的解析があります。</a:t>
            </a:r>
            <a:endParaRPr lang="en-US" altLang="ja-JP" dirty="0"/>
          </a:p>
          <a:p>
            <a:pPr marL="0" algn="l" rtl="0" eaLnBrk="1" latinLnBrk="0" hangingPunct="1">
              <a:spcBef>
                <a:spcPts val="0"/>
              </a:spcBef>
              <a:spcAft>
                <a:spcPts val="0"/>
              </a:spcAft>
            </a:pPr>
            <a:r>
              <a:rPr kumimoji="1" lang="ja-JP" altLang="en-US" dirty="0"/>
              <a:t>本研究では動的解析により得られる情報を使用してマルウェアの機能推定を行い</a:t>
            </a:r>
            <a:r>
              <a:rPr lang="ja-JP" altLang="en-US" dirty="0"/>
              <a:t>ます。</a:t>
            </a:r>
            <a:r>
              <a:rPr kumimoji="1" lang="ja-JP" altLang="ja-JP" sz="1800" kern="1200" dirty="0">
                <a:solidFill>
                  <a:srgbClr val="000000"/>
                </a:solidFill>
                <a:effectLst/>
                <a:latin typeface="游ゴシック" panose="020B0400000000000000" pitchFamily="50" charset="-128"/>
                <a:ea typeface="游ゴシック" panose="020B0400000000000000" pitchFamily="50" charset="-128"/>
                <a:cs typeface="+mn-cs"/>
              </a:rPr>
              <a:t>動的解析とはマルウェアを実際に動作させその挙動からマルウェアを解析する解析手法となります。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時間計測</a:t>
            </a:r>
            <a:r>
              <a:rPr kumimoji="1" lang="en-US" altLang="ja-JP" dirty="0"/>
              <a:t>) 1:12</a:t>
            </a:r>
          </a:p>
          <a:p>
            <a:r>
              <a:rPr kumimoji="1" lang="ja-JP" altLang="en-US" dirty="0">
                <a:ea typeface="游ゴシック"/>
              </a:rPr>
              <a:t>　</a:t>
            </a:r>
            <a:endParaRPr kumimoji="1" lang="en-US" altLang="ja-JP" dirty="0">
              <a:ea typeface="游ゴシック"/>
            </a:endParaRPr>
          </a:p>
        </p:txBody>
      </p:sp>
      <p:sp>
        <p:nvSpPr>
          <p:cNvPr id="4" name="スライド番号プレースホルダー 3"/>
          <p:cNvSpPr>
            <a:spLocks noGrp="1"/>
          </p:cNvSpPr>
          <p:nvPr>
            <p:ph type="sldNum" sz="quarter" idx="5"/>
          </p:nvPr>
        </p:nvSpPr>
        <p:spPr/>
        <p:txBody>
          <a:bodyPr/>
          <a:lstStyle/>
          <a:p>
            <a:fld id="{205527C0-FEA6-4F69-9BAA-B85B74C73414}" type="slidenum">
              <a:rPr kumimoji="1" lang="ja-JP" altLang="en-US" smtClean="0"/>
              <a:t>4</a:t>
            </a:fld>
            <a:endParaRPr kumimoji="1" lang="ja-JP" altLang="en-US"/>
          </a:p>
        </p:txBody>
      </p:sp>
    </p:spTree>
    <p:extLst>
      <p:ext uri="{BB962C8B-B14F-4D97-AF65-F5344CB8AC3E}">
        <p14:creationId xmlns:p14="http://schemas.microsoft.com/office/powerpoint/2010/main" val="2996971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本研究では、マルウェアの動的解析結果として研究用に配布されている</a:t>
            </a:r>
            <a:r>
              <a:rPr kumimoji="1" lang="en-US" altLang="ja-JP" dirty="0"/>
              <a:t>FFRI</a:t>
            </a:r>
            <a:r>
              <a:rPr kumimoji="1" lang="ja-JP" altLang="en-US" dirty="0"/>
              <a:t>　　</a:t>
            </a:r>
            <a:r>
              <a:rPr kumimoji="1" lang="en-US" altLang="ja-JP" dirty="0"/>
              <a:t>Dataset</a:t>
            </a:r>
            <a:r>
              <a:rPr kumimoji="1" lang="ja-JP" altLang="en-US" dirty="0"/>
              <a:t>を使用しています。</a:t>
            </a:r>
            <a:endParaRPr kumimoji="1" lang="en-US" altLang="ja-JP" dirty="0"/>
          </a:p>
          <a:p>
            <a:r>
              <a:rPr lang="ja-JP" altLang="en-US" dirty="0"/>
              <a:t>こちらのデータセットは</a:t>
            </a:r>
            <a:r>
              <a:rPr lang="en-US" altLang="ja-JP" dirty="0"/>
              <a:t>FFRI</a:t>
            </a:r>
            <a:r>
              <a:rPr lang="ja-JP" altLang="en-US" dirty="0"/>
              <a:t>社が独自に収集して解析環境上で実行したマルウェアの動的解析ログになります。</a:t>
            </a:r>
            <a:endParaRPr lang="en-US" altLang="ja-JP" dirty="0"/>
          </a:p>
          <a:p>
            <a:r>
              <a:rPr kumimoji="1" lang="ja-JP" altLang="en-US" dirty="0"/>
              <a:t>本研究では</a:t>
            </a:r>
            <a:r>
              <a:rPr kumimoji="1" lang="en-US" altLang="ja-JP" dirty="0"/>
              <a:t>2016</a:t>
            </a:r>
            <a:r>
              <a:rPr kumimoji="1" lang="ja-JP" altLang="en-US" dirty="0"/>
              <a:t>年</a:t>
            </a:r>
            <a:r>
              <a:rPr kumimoji="1" lang="en-US" altLang="ja-JP" dirty="0"/>
              <a:t>2017</a:t>
            </a:r>
            <a:r>
              <a:rPr kumimoji="1" lang="ja-JP" altLang="en-US" dirty="0"/>
              <a:t>年の合計約</a:t>
            </a:r>
            <a:r>
              <a:rPr lang="en-US" altLang="ja-JP" dirty="0"/>
              <a:t>140</a:t>
            </a:r>
            <a:r>
              <a:rPr kumimoji="1" lang="en-US" altLang="ja-JP" dirty="0"/>
              <a:t>00</a:t>
            </a:r>
            <a:r>
              <a:rPr kumimoji="1" lang="ja-JP" altLang="en-US" dirty="0"/>
              <a:t>検体分のマルウェアの動的解析結果を使用します。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時間計測</a:t>
            </a:r>
            <a:r>
              <a:rPr kumimoji="1" lang="en-US" altLang="ja-JP" dirty="0"/>
              <a:t>) 1:37</a:t>
            </a:r>
          </a:p>
          <a:p>
            <a:endParaRPr kumimoji="1" lang="ja-JP" altLang="en-US" dirty="0"/>
          </a:p>
        </p:txBody>
      </p:sp>
      <p:sp>
        <p:nvSpPr>
          <p:cNvPr id="4" name="スライド番号プレースホルダー 3"/>
          <p:cNvSpPr>
            <a:spLocks noGrp="1"/>
          </p:cNvSpPr>
          <p:nvPr>
            <p:ph type="sldNum" sz="quarter" idx="5"/>
          </p:nvPr>
        </p:nvSpPr>
        <p:spPr/>
        <p:txBody>
          <a:bodyPr/>
          <a:lstStyle/>
          <a:p>
            <a:fld id="{205527C0-FEA6-4F69-9BAA-B85B74C73414}" type="slidenum">
              <a:rPr kumimoji="1" lang="ja-JP" altLang="en-US" smtClean="0"/>
              <a:t>5</a:t>
            </a:fld>
            <a:endParaRPr kumimoji="1" lang="ja-JP" altLang="en-US"/>
          </a:p>
        </p:txBody>
      </p:sp>
    </p:spTree>
    <p:extLst>
      <p:ext uri="{BB962C8B-B14F-4D97-AF65-F5344CB8AC3E}">
        <p14:creationId xmlns:p14="http://schemas.microsoft.com/office/powerpoint/2010/main" val="3634134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解析結果は</a:t>
            </a:r>
            <a:r>
              <a:rPr kumimoji="1" lang="en-US" altLang="ja-JP" dirty="0"/>
              <a:t>JSON</a:t>
            </a:r>
            <a:r>
              <a:rPr kumimoji="1" lang="ja-JP" altLang="en-US" dirty="0"/>
              <a:t>形式のファイルに出力されていて，こちらがある検体の解析結果の一部になります．</a:t>
            </a:r>
            <a:endParaRPr kumimoji="1" lang="en-US" altLang="ja-JP" dirty="0"/>
          </a:p>
          <a:p>
            <a:r>
              <a:rPr kumimoji="1" lang="ja-JP" altLang="en-US" dirty="0"/>
              <a:t>検体のファミリ名や検体が呼び出した</a:t>
            </a:r>
            <a:r>
              <a:rPr kumimoji="1" lang="en-US" altLang="ja-JP" dirty="0"/>
              <a:t>API</a:t>
            </a:r>
            <a:r>
              <a:rPr kumimoji="1" lang="ja-JP" altLang="en-US" dirty="0"/>
              <a:t>関数名，動作概要などが出力されています．</a:t>
            </a:r>
            <a:endParaRPr kumimoji="1" lang="en-US" altLang="ja-JP" dirty="0"/>
          </a:p>
          <a:p>
            <a:r>
              <a:rPr kumimoji="1" lang="ja-JP" altLang="en-US" dirty="0">
                <a:ea typeface="游ゴシック"/>
              </a:rPr>
              <a:t>ここで，動作概要に出力されているものを本研究では検体が保有する機能として定義しています．</a:t>
            </a:r>
            <a:endParaRPr kumimoji="1" lang="en-US" altLang="ja-JP" dirty="0">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時間計測</a:t>
            </a:r>
            <a:r>
              <a:rPr kumimoji="1" lang="en-US" altLang="ja-JP" dirty="0"/>
              <a:t>)2 :00</a:t>
            </a:r>
          </a:p>
          <a:p>
            <a:r>
              <a:rPr kumimoji="1" lang="ja-JP" altLang="en-US" dirty="0">
                <a:ea typeface="游ゴシック"/>
              </a:rPr>
              <a:t>この検体だと</a:t>
            </a:r>
            <a:r>
              <a:rPr lang="en-US" altLang="ja-JP" sz="1200" dirty="0" err="1">
                <a:solidFill>
                  <a:srgbClr val="FF0000"/>
                </a:solidFill>
                <a:latin typeface="游ゴシック" panose="020B0400000000000000" pitchFamily="50" charset="-128"/>
                <a:ea typeface="游ゴシック" panose="020B0400000000000000" pitchFamily="50" charset="-128"/>
              </a:rPr>
              <a:t>file_created</a:t>
            </a:r>
            <a:r>
              <a:rPr kumimoji="1" lang="en-US" altLang="ja-JP" dirty="0">
                <a:ea typeface="游ゴシック"/>
              </a:rPr>
              <a:t>, </a:t>
            </a:r>
            <a:r>
              <a:rPr lang="en-US" altLang="ja-JP" sz="1200" dirty="0" err="1">
                <a:solidFill>
                  <a:srgbClr val="FF0000"/>
                </a:solidFill>
                <a:latin typeface="游ゴシック" panose="020B0400000000000000" pitchFamily="50" charset="-128"/>
                <a:ea typeface="游ゴシック" panose="020B0400000000000000" pitchFamily="50" charset="-128"/>
              </a:rPr>
              <a:t>file_recreated</a:t>
            </a:r>
            <a:r>
              <a:rPr lang="en-US" altLang="ja-JP" sz="1200" dirty="0">
                <a:solidFill>
                  <a:srgbClr val="FF0000"/>
                </a:solidFill>
                <a:latin typeface="游ゴシック" panose="020B0400000000000000" pitchFamily="50" charset="-128"/>
                <a:ea typeface="游ゴシック" panose="020B0400000000000000" pitchFamily="50" charset="-128"/>
              </a:rPr>
              <a:t>, </a:t>
            </a:r>
            <a:r>
              <a:rPr lang="en-US" altLang="ja-JP" sz="1200" dirty="0" err="1">
                <a:solidFill>
                  <a:srgbClr val="FF0000"/>
                </a:solidFill>
                <a:latin typeface="游ゴシック" panose="020B0400000000000000" pitchFamily="50" charset="-128"/>
                <a:ea typeface="游ゴシック" panose="020B0400000000000000" pitchFamily="50" charset="-128"/>
              </a:rPr>
              <a:t>directry_created</a:t>
            </a:r>
            <a:r>
              <a:rPr lang="en-US" altLang="ja-JP" sz="1200" dirty="0">
                <a:solidFill>
                  <a:srgbClr val="FF0000"/>
                </a:solidFill>
                <a:latin typeface="游ゴシック" panose="020B0400000000000000" pitchFamily="50" charset="-128"/>
                <a:ea typeface="游ゴシック" panose="020B0400000000000000" pitchFamily="50" charset="-128"/>
              </a:rPr>
              <a:t>, </a:t>
            </a:r>
            <a:r>
              <a:rPr lang="en-US" altLang="ja-JP" sz="1200" dirty="0" err="1">
                <a:solidFill>
                  <a:srgbClr val="FF0000"/>
                </a:solidFill>
                <a:latin typeface="游ゴシック" panose="020B0400000000000000" pitchFamily="50" charset="-128"/>
                <a:ea typeface="游ゴシック" panose="020B0400000000000000" pitchFamily="50" charset="-128"/>
              </a:rPr>
              <a:t>dll_loaded</a:t>
            </a:r>
            <a:r>
              <a:rPr kumimoji="1" lang="ja-JP" altLang="en-US" dirty="0">
                <a:ea typeface="游ゴシック"/>
              </a:rPr>
              <a:t>という</a:t>
            </a:r>
            <a:r>
              <a:rPr kumimoji="1" lang="en-US" altLang="ja-JP" dirty="0">
                <a:ea typeface="游ゴシック"/>
              </a:rPr>
              <a:t>4</a:t>
            </a:r>
            <a:r>
              <a:rPr kumimoji="1" lang="ja-JP" altLang="en-US" dirty="0">
                <a:ea typeface="游ゴシック"/>
              </a:rPr>
              <a:t>つの機能を保有していると定義します．</a:t>
            </a:r>
            <a:endParaRPr lang="en-US" altLang="ja-JP" dirty="0">
              <a:ea typeface="游ゴシック"/>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40BC938-9165-483C-9DCF-B7F628BEB1B0}" type="slidenum">
              <a:rPr kumimoji="1" lang="ja-JP" altLang="en-US" smtClean="0"/>
              <a:t>6</a:t>
            </a:fld>
            <a:endParaRPr kumimoji="1" lang="ja-JP" altLang="en-US"/>
          </a:p>
        </p:txBody>
      </p:sp>
    </p:spTree>
    <p:extLst>
      <p:ext uri="{BB962C8B-B14F-4D97-AF65-F5344CB8AC3E}">
        <p14:creationId xmlns:p14="http://schemas.microsoft.com/office/powerpoint/2010/main" val="353238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動的解析結果から，すべての検体の保有する機能を取得したところ，</a:t>
            </a:r>
            <a:r>
              <a:rPr kumimoji="1" lang="en-US" altLang="ja-JP" dirty="0"/>
              <a:t>26</a:t>
            </a:r>
            <a:r>
              <a:rPr kumimoji="1" lang="ja-JP" altLang="en-US" dirty="0"/>
              <a:t>種類の機能を保有していました．</a:t>
            </a:r>
            <a:endParaRPr kumimoji="1" lang="en-US" altLang="ja-JP" dirty="0"/>
          </a:p>
          <a:p>
            <a:r>
              <a:rPr kumimoji="1" lang="ja-JP" altLang="en-US" dirty="0"/>
              <a:t>本研究では表に示す</a:t>
            </a:r>
            <a:r>
              <a:rPr kumimoji="1" lang="en-US" altLang="ja-JP" dirty="0"/>
              <a:t>26</a:t>
            </a:r>
            <a:r>
              <a:rPr kumimoji="1" lang="ja-JP" altLang="en-US" dirty="0"/>
              <a:t>種類の機能を推定する機能として定義しました．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時間計測</a:t>
            </a:r>
            <a:r>
              <a:rPr kumimoji="1" lang="en-US" altLang="ja-JP" dirty="0"/>
              <a:t>) 2:20</a:t>
            </a:r>
          </a:p>
          <a:p>
            <a:endParaRPr kumimoji="1" lang="ja-JP" altLang="en-US" dirty="0"/>
          </a:p>
        </p:txBody>
      </p:sp>
      <p:sp>
        <p:nvSpPr>
          <p:cNvPr id="4" name="スライド番号プレースホルダー 3"/>
          <p:cNvSpPr>
            <a:spLocks noGrp="1"/>
          </p:cNvSpPr>
          <p:nvPr>
            <p:ph type="sldNum" sz="quarter" idx="5"/>
          </p:nvPr>
        </p:nvSpPr>
        <p:spPr/>
        <p:txBody>
          <a:bodyPr/>
          <a:lstStyle/>
          <a:p>
            <a:fld id="{240BC938-9165-483C-9DCF-B7F628BEB1B0}" type="slidenum">
              <a:rPr kumimoji="1" lang="ja-JP" altLang="en-US" smtClean="0"/>
              <a:t>7</a:t>
            </a:fld>
            <a:endParaRPr kumimoji="1" lang="ja-JP" altLang="en-US"/>
          </a:p>
        </p:txBody>
      </p:sp>
    </p:spTree>
    <p:extLst>
      <p:ext uri="{BB962C8B-B14F-4D97-AF65-F5344CB8AC3E}">
        <p14:creationId xmlns:p14="http://schemas.microsoft.com/office/powerpoint/2010/main" val="3667036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既存手法について説明します．</a:t>
            </a:r>
            <a:endParaRPr kumimoji="1" lang="en-US" altLang="ja-JP" dirty="0"/>
          </a:p>
          <a:p>
            <a:r>
              <a:rPr lang="ja-JP" altLang="en-US" dirty="0">
                <a:latin typeface="ＭＳ Ｐゴシック" panose="020B0600070205080204" pitchFamily="50" charset="-128"/>
                <a:ea typeface="ＭＳ Ｐゴシック" panose="020B0600070205080204" pitchFamily="50" charset="-128"/>
              </a:rPr>
              <a:t>マルウェアの動的解析結果を用いた手法では動的解析結果から得られる</a:t>
            </a:r>
            <a:r>
              <a:rPr lang="en-US" altLang="ja-JP" dirty="0">
                <a:latin typeface="ＭＳ Ｐゴシック" panose="020B0600070205080204" pitchFamily="50" charset="-128"/>
                <a:ea typeface="ＭＳ Ｐゴシック" panose="020B0600070205080204" pitchFamily="50" charset="-128"/>
              </a:rPr>
              <a:t>API </a:t>
            </a:r>
            <a:r>
              <a:rPr lang="ja-JP" altLang="en-US" dirty="0">
                <a:latin typeface="ＭＳ Ｐゴシック" panose="020B0600070205080204" pitchFamily="50" charset="-128"/>
                <a:ea typeface="ＭＳ Ｐゴシック" panose="020B0600070205080204" pitchFamily="50" charset="-128"/>
              </a:rPr>
              <a:t>コー ル列と保有機能の関係を学習し機能推定を行います</a:t>
            </a:r>
            <a:endParaRPr lang="en-US" altLang="ja-JP" dirty="0">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ea typeface="游ゴシック"/>
              </a:rPr>
              <a:t>この手法では、</a:t>
            </a:r>
            <a:r>
              <a:rPr lang="en-US" altLang="ja-JP" dirty="0" err="1">
                <a:latin typeface="ＭＳ Ｐゴシック"/>
                <a:ea typeface="ＭＳ Ｐゴシック"/>
              </a:rPr>
              <a:t>動的解析は動作環境によって挙動が変わってくる場合があるためAPI</a:t>
            </a:r>
            <a:r>
              <a:rPr lang="ja-JP" altLang="en-US" dirty="0">
                <a:latin typeface="ＭＳ Ｐゴシック"/>
                <a:ea typeface="ＭＳ Ｐゴシック"/>
              </a:rPr>
              <a:t>コール</a:t>
            </a:r>
            <a:r>
              <a:rPr lang="en-US" altLang="ja-JP" dirty="0" err="1">
                <a:latin typeface="ＭＳ Ｐゴシック"/>
                <a:ea typeface="ＭＳ Ｐゴシック"/>
              </a:rPr>
              <a:t>が呼び出</a:t>
            </a:r>
            <a:r>
              <a:rPr lang="ja-JP" altLang="en-US" dirty="0">
                <a:latin typeface="ＭＳ Ｐゴシック"/>
                <a:ea typeface="ＭＳ Ｐゴシック"/>
              </a:rPr>
              <a:t>されない場合</a:t>
            </a:r>
            <a:r>
              <a:rPr lang="en-US" altLang="ja-JP" dirty="0" err="1">
                <a:latin typeface="ＭＳ Ｐゴシック"/>
                <a:ea typeface="ＭＳ Ｐゴシック"/>
              </a:rPr>
              <a:t>があ</a:t>
            </a:r>
            <a:r>
              <a:rPr lang="ja-JP" altLang="en-US" dirty="0">
                <a:latin typeface="ＭＳ Ｐゴシック"/>
                <a:ea typeface="ＭＳ Ｐゴシック"/>
              </a:rPr>
              <a:t>ります</a:t>
            </a:r>
            <a:endParaRPr lang="en-US" altLang="ja-JP" sz="1050" dirty="0">
              <a:latin typeface="ＭＳ Ｐゴシック"/>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時間計測</a:t>
            </a:r>
            <a:r>
              <a:rPr kumimoji="1" lang="en-US" altLang="ja-JP" dirty="0"/>
              <a:t>) 2:40</a:t>
            </a:r>
          </a:p>
          <a:p>
            <a:endParaRPr lang="en-US" altLang="ja-JP" dirty="0">
              <a:ea typeface="游ゴシック"/>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40BC938-9165-483C-9DCF-B7F628BEB1B0}" type="slidenum">
              <a:rPr kumimoji="1" lang="ja-JP" altLang="en-US" smtClean="0"/>
              <a:t>8</a:t>
            </a:fld>
            <a:endParaRPr kumimoji="1" lang="ja-JP" altLang="en-US"/>
          </a:p>
        </p:txBody>
      </p:sp>
    </p:spTree>
    <p:extLst>
      <p:ext uri="{BB962C8B-B14F-4D97-AF65-F5344CB8AC3E}">
        <p14:creationId xmlns:p14="http://schemas.microsoft.com/office/powerpoint/2010/main" val="2421582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ea typeface="游ゴシック"/>
              </a:rPr>
              <a:t>次は、動的解析結果の</a:t>
            </a:r>
            <a:r>
              <a:rPr lang="ja-JP" altLang="en-US" dirty="0">
                <a:ea typeface="游ゴシック"/>
              </a:rPr>
              <a:t>挙動が変わる</a:t>
            </a:r>
            <a:r>
              <a:rPr kumimoji="1" lang="ja-JP" altLang="en-US" dirty="0">
                <a:ea typeface="游ゴシック"/>
              </a:rPr>
              <a:t>例についてです。</a:t>
            </a:r>
            <a:endParaRPr kumimoji="1" lang="en-US" altLang="ja-JP" dirty="0">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ＭＳ Ｐゴシック"/>
                <a:ea typeface="ＭＳ Ｐゴシック"/>
              </a:rPr>
              <a:t>同じファミリ内のある</a:t>
            </a:r>
            <a:r>
              <a:rPr lang="en-US" altLang="ja-JP" dirty="0">
                <a:latin typeface="ＭＳ Ｐゴシック"/>
                <a:ea typeface="ＭＳ Ｐゴシック"/>
              </a:rPr>
              <a:t>2</a:t>
            </a:r>
            <a:r>
              <a:rPr lang="ja-JP" altLang="en-US" dirty="0">
                <a:latin typeface="ＭＳ Ｐゴシック"/>
                <a:ea typeface="ＭＳ Ｐゴシック"/>
              </a:rPr>
              <a:t>検体の</a:t>
            </a:r>
            <a:r>
              <a:rPr lang="en-US" altLang="ja-JP" dirty="0">
                <a:latin typeface="ＭＳ Ｐゴシック"/>
                <a:ea typeface="ＭＳ Ｐゴシック"/>
              </a:rPr>
              <a:t>API</a:t>
            </a:r>
            <a:r>
              <a:rPr lang="ja-JP" altLang="en-US" dirty="0">
                <a:latin typeface="ＭＳ Ｐゴシック"/>
                <a:ea typeface="ＭＳ Ｐゴシック"/>
              </a:rPr>
              <a:t>コールグラフです。</a:t>
            </a:r>
            <a:r>
              <a:rPr lang="en-US" altLang="ja-JP" dirty="0">
                <a:latin typeface="ＭＳ Ｐゴシック"/>
                <a:ea typeface="ＭＳ Ｐゴシック"/>
              </a:rPr>
              <a:t>API</a:t>
            </a:r>
            <a:r>
              <a:rPr lang="ja-JP" altLang="en-US" dirty="0">
                <a:latin typeface="ＭＳ Ｐゴシック"/>
                <a:ea typeface="ＭＳ Ｐゴシック"/>
              </a:rPr>
              <a:t>コールグラフについて左図では</a:t>
            </a:r>
            <a:r>
              <a:rPr lang="en-US" altLang="ja-JP" dirty="0">
                <a:latin typeface="ＭＳ Ｐゴシック"/>
                <a:ea typeface="ＭＳ Ｐゴシック"/>
              </a:rPr>
              <a:t>API</a:t>
            </a:r>
            <a:r>
              <a:rPr lang="ja-JP" altLang="en-US" dirty="0">
                <a:latin typeface="ＭＳ Ｐゴシック"/>
                <a:ea typeface="ＭＳ Ｐゴシック"/>
              </a:rPr>
              <a:t>コール</a:t>
            </a:r>
            <a:r>
              <a:rPr lang="en-US" altLang="ja-JP" dirty="0" err="1">
                <a:latin typeface="ＭＳ Ｐゴシック"/>
                <a:ea typeface="ＭＳ Ｐゴシック"/>
              </a:rPr>
              <a:t>NtCreateFile</a:t>
            </a:r>
            <a:r>
              <a:rPr lang="ja-JP" altLang="en-US" dirty="0">
                <a:latin typeface="ＭＳ Ｐゴシック"/>
                <a:ea typeface="ＭＳ Ｐゴシック"/>
              </a:rPr>
              <a:t>が呼び出されているのに対して、右図では呼び出されていません。</a:t>
            </a:r>
            <a:endParaRPr lang="en-US" altLang="ja-JP" dirty="0">
              <a:latin typeface="ＭＳ Ｐゴシック"/>
              <a:ea typeface="ＭＳ Ｐ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時間計測</a:t>
            </a:r>
            <a:r>
              <a:rPr kumimoji="1" lang="en-US" altLang="ja-JP" dirty="0"/>
              <a:t>) 2:56</a:t>
            </a:r>
          </a:p>
          <a:p>
            <a:endParaRPr kumimoji="1" lang="ja-JP" altLang="en-US" dirty="0"/>
          </a:p>
        </p:txBody>
      </p:sp>
      <p:sp>
        <p:nvSpPr>
          <p:cNvPr id="4" name="スライド番号プレースホルダー 3"/>
          <p:cNvSpPr>
            <a:spLocks noGrp="1"/>
          </p:cNvSpPr>
          <p:nvPr>
            <p:ph type="sldNum" sz="quarter" idx="5"/>
          </p:nvPr>
        </p:nvSpPr>
        <p:spPr/>
        <p:txBody>
          <a:bodyPr/>
          <a:lstStyle/>
          <a:p>
            <a:fld id="{240BC938-9165-483C-9DCF-B7F628BEB1B0}" type="slidenum">
              <a:rPr kumimoji="1" lang="ja-JP" altLang="en-US" smtClean="0"/>
              <a:t>9</a:t>
            </a:fld>
            <a:endParaRPr kumimoji="1" lang="ja-JP" altLang="en-US"/>
          </a:p>
        </p:txBody>
      </p:sp>
    </p:spTree>
    <p:extLst>
      <p:ext uri="{BB962C8B-B14F-4D97-AF65-F5344CB8AC3E}">
        <p14:creationId xmlns:p14="http://schemas.microsoft.com/office/powerpoint/2010/main" val="1152802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a:t>マスター タイトルの書式設定</a:t>
            </a:r>
            <a:endParaRPr lang="en-US"/>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a:p>
        </p:txBody>
      </p:sp>
      <p:sp>
        <p:nvSpPr>
          <p:cNvPr id="4" name="Date Placeholder 3"/>
          <p:cNvSpPr>
            <a:spLocks noGrp="1"/>
          </p:cNvSpPr>
          <p:nvPr>
            <p:ph type="dt" sz="half" idx="10"/>
          </p:nvPr>
        </p:nvSpPr>
        <p:spPr>
          <a:xfrm>
            <a:off x="7983232" y="5037663"/>
            <a:ext cx="897467" cy="279400"/>
          </a:xfrm>
        </p:spPr>
        <p:txBody>
          <a:bodyPr/>
          <a:lstStyle/>
          <a:p>
            <a:fld id="{54F349EB-1BF4-4709-99FB-9C84AA778FAD}" type="datetime1">
              <a:rPr kumimoji="1" lang="ja-JP" altLang="en-US" smtClean="0"/>
              <a:t>2022/2/18</a:t>
            </a:fld>
            <a:endParaRPr kumimoji="1" lang="ja-JP" altLang="en-US"/>
          </a:p>
        </p:txBody>
      </p:sp>
      <p:sp>
        <p:nvSpPr>
          <p:cNvPr id="5" name="Footer Placeholder 4"/>
          <p:cNvSpPr>
            <a:spLocks noGrp="1"/>
          </p:cNvSpPr>
          <p:nvPr>
            <p:ph type="ftr" sz="quarter" idx="11"/>
          </p:nvPr>
        </p:nvSpPr>
        <p:spPr>
          <a:xfrm>
            <a:off x="2692397" y="5037663"/>
            <a:ext cx="5214635" cy="279400"/>
          </a:xfrm>
        </p:spPr>
        <p:txBody>
          <a:bodyPr/>
          <a:lstStyle/>
          <a:p>
            <a:endParaRPr kumimoji="1" lang="ja-JP" altLang="en-US"/>
          </a:p>
        </p:txBody>
      </p:sp>
      <p:sp>
        <p:nvSpPr>
          <p:cNvPr id="6" name="Slide Number Placeholder 5"/>
          <p:cNvSpPr>
            <a:spLocks noGrp="1"/>
          </p:cNvSpPr>
          <p:nvPr>
            <p:ph type="sldNum" sz="quarter" idx="12"/>
          </p:nvPr>
        </p:nvSpPr>
        <p:spPr>
          <a:xfrm>
            <a:off x="8956900" y="5037663"/>
            <a:ext cx="551167" cy="279400"/>
          </a:xfrm>
        </p:spPr>
        <p:txBody>
          <a:bodyPr/>
          <a:lstStyle/>
          <a:p>
            <a:fld id="{ED7B1F3B-36B7-4AC7-B553-9C4E9B49FCE0}" type="slidenum">
              <a:rPr kumimoji="1" lang="ja-JP" altLang="en-US" smtClean="0"/>
              <a:t>‹#›</a:t>
            </a:fld>
            <a:endParaRPr kumimoji="1" lang="ja-JP" alt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6794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52A087D-A497-41DE-95F8-8056260FA413}" type="datetime1">
              <a:rPr kumimoji="1" lang="ja-JP" altLang="en-US" smtClean="0"/>
              <a:t>2022/2/18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D7B1F3B-36B7-4AC7-B553-9C4E9B49FCE0}" type="slidenum">
              <a:rPr kumimoji="1" lang="ja-JP" altLang="en-US" smtClean="0"/>
              <a:t>‹#›</a:t>
            </a:fld>
            <a:endParaRPr kumimoji="1" lang="ja-JP" altLang="en-US"/>
          </a:p>
        </p:txBody>
      </p:sp>
    </p:spTree>
    <p:extLst>
      <p:ext uri="{BB962C8B-B14F-4D97-AF65-F5344CB8AC3E}">
        <p14:creationId xmlns:p14="http://schemas.microsoft.com/office/powerpoint/2010/main" val="274869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B513A9-F7DE-448D-B08E-8003188F1ED0}"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7B1F3B-36B7-4AC7-B553-9C4E9B49FCE0}" type="slidenum">
              <a:rPr kumimoji="1" lang="ja-JP" altLang="en-US" smtClean="0"/>
              <a:t>‹#›</a:t>
            </a:fld>
            <a:endParaRPr kumimoji="1" lang="ja-JP" alt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1211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F1A7738-930D-446D-94C2-333E64046DC0}"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7B1F3B-36B7-4AC7-B553-9C4E9B49FCE0}" type="slidenum">
              <a:rPr kumimoji="1" lang="ja-JP" altLang="en-US" smtClean="0"/>
              <a:t>‹#›</a:t>
            </a:fld>
            <a:endParaRPr kumimoji="1" lang="ja-JP"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528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FD589D8-24DA-43C8-9775-E13F06C8D8C2}"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7B1F3B-36B7-4AC7-B553-9C4E9B49FCE0}" type="slidenum">
              <a:rPr kumimoji="1" lang="ja-JP" altLang="en-US" smtClean="0"/>
              <a:t>‹#›</a:t>
            </a:fld>
            <a:endParaRPr kumimoji="1" lang="ja-JP" altLang="en-US"/>
          </a:p>
        </p:txBody>
      </p:sp>
    </p:spTree>
    <p:extLst>
      <p:ext uri="{BB962C8B-B14F-4D97-AF65-F5344CB8AC3E}">
        <p14:creationId xmlns:p14="http://schemas.microsoft.com/office/powerpoint/2010/main" val="2664429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F2B36D-B3F3-4AF2-97A8-A964B13B0C23}"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7B1F3B-36B7-4AC7-B553-9C4E9B49FCE0}"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1102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CB70A0F-AB6D-4BA1-8592-74CBA83C6CB2}"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7B1F3B-36B7-4AC7-B553-9C4E9B49FCE0}"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332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48001002-DAEC-407B-AD6D-CAB7679A567C}"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7B1F3B-36B7-4AC7-B553-9C4E9B49FCE0}"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0442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BF3FA01-82EC-441D-818A-5A2A5A6ACA4D}"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7B1F3B-36B7-4AC7-B553-9C4E9B49FCE0}" type="slidenum">
              <a:rPr kumimoji="1" lang="ja-JP" altLang="en-US" smtClean="0"/>
              <a:t>‹#›</a:t>
            </a:fld>
            <a:endParaRPr kumimoji="1" lang="ja-JP" alt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3892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17C8F58-F08B-46DF-B599-9ED03738E8ED}"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7B1F3B-36B7-4AC7-B553-9C4E9B49FCE0}" type="slidenum">
              <a:rPr kumimoji="1" lang="ja-JP" altLang="en-US" smtClean="0"/>
              <a:t>‹#›</a:t>
            </a:fld>
            <a:endParaRPr kumimoji="1" lang="ja-JP" altLang="en-US"/>
          </a:p>
        </p:txBody>
      </p:sp>
    </p:spTree>
    <p:extLst>
      <p:ext uri="{BB962C8B-B14F-4D97-AF65-F5344CB8AC3E}">
        <p14:creationId xmlns:p14="http://schemas.microsoft.com/office/powerpoint/2010/main" val="311157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AFE2728-51E2-4DBA-AFE2-FB73F2241324}"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7B1F3B-36B7-4AC7-B553-9C4E9B49FCE0}" type="slidenum">
              <a:rPr kumimoji="1" lang="ja-JP" altLang="en-US" smtClean="0"/>
              <a:t>‹#›</a:t>
            </a:fld>
            <a:endParaRPr kumimoji="1" lang="ja-JP" alt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656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BCD05FB4-F189-44F0-8DBF-1F11679D9308}" type="datetime1">
              <a:rPr kumimoji="1" lang="ja-JP" altLang="en-US" smtClean="0"/>
              <a:t>2022/2/18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D7B1F3B-36B7-4AC7-B553-9C4E9B49FCE0}" type="slidenum">
              <a:rPr kumimoji="1" lang="ja-JP" altLang="en-US" smtClean="0"/>
              <a:t>‹#›</a:t>
            </a:fld>
            <a:endParaRPr kumimoji="1" lang="ja-JP" altLang="en-US"/>
          </a:p>
        </p:txBody>
      </p:sp>
    </p:spTree>
    <p:extLst>
      <p:ext uri="{BB962C8B-B14F-4D97-AF65-F5344CB8AC3E}">
        <p14:creationId xmlns:p14="http://schemas.microsoft.com/office/powerpoint/2010/main" val="350189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2A2C7A51-5311-41EF-8894-709B8C5837F4}" type="datetime1">
              <a:rPr kumimoji="1" lang="ja-JP" altLang="en-US" smtClean="0"/>
              <a:t>2022/2/18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D7B1F3B-36B7-4AC7-B553-9C4E9B49FCE0}" type="slidenum">
              <a:rPr kumimoji="1" lang="ja-JP" altLang="en-US" smtClean="0"/>
              <a:t>‹#›</a:t>
            </a:fld>
            <a:endParaRPr kumimoji="1" lang="ja-JP" alt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674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038A073F-7C8C-466F-AF92-B0A4A14DD8FC}" type="datetime1">
              <a:rPr kumimoji="1" lang="ja-JP" altLang="en-US" smtClean="0"/>
              <a:t>2022/2/18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D7B1F3B-36B7-4AC7-B553-9C4E9B49FCE0}"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097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717C2D-0FBE-4E01-B67A-09C3B6D336E1}" type="datetime1">
              <a:rPr kumimoji="1" lang="ja-JP" altLang="en-US" smtClean="0"/>
              <a:t>2022/2/18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D7B1F3B-36B7-4AC7-B553-9C4E9B49FCE0}" type="slidenum">
              <a:rPr kumimoji="1" lang="ja-JP" altLang="en-US" smtClean="0"/>
              <a:t>‹#›</a:t>
            </a:fld>
            <a:endParaRPr kumimoji="1" lang="ja-JP" altLang="en-US"/>
          </a:p>
        </p:txBody>
      </p:sp>
    </p:spTree>
    <p:extLst>
      <p:ext uri="{BB962C8B-B14F-4D97-AF65-F5344CB8AC3E}">
        <p14:creationId xmlns:p14="http://schemas.microsoft.com/office/powerpoint/2010/main" val="265661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a:t>マスター タイトルの書式設定</a:t>
            </a:r>
            <a:endParaRPr lang="en-US"/>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BD10C39-30EF-44BA-88B8-48DC17CA1286}" type="datetime1">
              <a:rPr kumimoji="1" lang="ja-JP" altLang="en-US" smtClean="0"/>
              <a:t>2022/2/18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D7B1F3B-36B7-4AC7-B553-9C4E9B49FCE0}" type="slidenum">
              <a:rPr kumimoji="1" lang="ja-JP" altLang="en-US" smtClean="0"/>
              <a:t>‹#›</a:t>
            </a:fld>
            <a:endParaRPr kumimoji="1" lang="ja-JP" alt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6644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a:t>マスター タイトルの書式設定</a:t>
            </a:r>
            <a:endParaRPr lang="en-US"/>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E729C2-1034-4D44-A803-2854FFA572B7}" type="datetime1">
              <a:rPr kumimoji="1" lang="ja-JP" altLang="en-US" smtClean="0"/>
              <a:t>2022/2/18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D7B1F3B-36B7-4AC7-B553-9C4E9B49FCE0}" type="slidenum">
              <a:rPr kumimoji="1" lang="ja-JP" altLang="en-US" smtClean="0"/>
              <a:t>‹#›</a:t>
            </a:fld>
            <a:endParaRPr kumimoji="1" lang="ja-JP" altLang="en-US"/>
          </a:p>
        </p:txBody>
      </p:sp>
    </p:spTree>
    <p:extLst>
      <p:ext uri="{BB962C8B-B14F-4D97-AF65-F5344CB8AC3E}">
        <p14:creationId xmlns:p14="http://schemas.microsoft.com/office/powerpoint/2010/main" val="1457034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19F50B-F756-477C-8047-E79EC3EDFE99}" type="datetime1">
              <a:rPr kumimoji="1" lang="ja-JP" altLang="en-US" smtClean="0"/>
              <a:t>2022/2/18</a:t>
            </a:fld>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7B1F3B-36B7-4AC7-B553-9C4E9B49FCE0}" type="slidenum">
              <a:rPr kumimoji="1" lang="ja-JP" altLang="en-US" smtClean="0"/>
              <a:t>‹#›</a:t>
            </a:fld>
            <a:endParaRPr kumimoji="1" lang="ja-JP" altLang="en-US"/>
          </a:p>
        </p:txBody>
      </p:sp>
    </p:spTree>
    <p:extLst>
      <p:ext uri="{BB962C8B-B14F-4D97-AF65-F5344CB8AC3E}">
        <p14:creationId xmlns:p14="http://schemas.microsoft.com/office/powerpoint/2010/main" val="7618337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E821FF-7DA2-4801-8854-0319EFA2BE8D}"/>
              </a:ext>
            </a:extLst>
          </p:cNvPr>
          <p:cNvSpPr>
            <a:spLocks noGrp="1"/>
          </p:cNvSpPr>
          <p:nvPr>
            <p:ph type="ctrTitle"/>
          </p:nvPr>
        </p:nvSpPr>
        <p:spPr/>
        <p:txBody>
          <a:bodyPr>
            <a:normAutofit/>
          </a:bodyPr>
          <a:lstStyle/>
          <a:p>
            <a:r>
              <a:rPr lang="en-US" altLang="ja-JP" sz="4400" dirty="0">
                <a:latin typeface="ＭＳ Ｐゴシック" panose="020B0600070205080204" pitchFamily="50" charset="-128"/>
                <a:ea typeface="ＭＳ Ｐゴシック" panose="020B0600070205080204" pitchFamily="50" charset="-128"/>
                <a:cs typeface="+mj-lt"/>
              </a:rPr>
              <a:t>A</a:t>
            </a:r>
            <a:r>
              <a:rPr lang="ja-JP" sz="4400" dirty="0">
                <a:latin typeface="ＭＳ Ｐゴシック" panose="020B0600070205080204" pitchFamily="50" charset="-128"/>
                <a:ea typeface="ＭＳ Ｐゴシック" panose="020B0600070205080204" pitchFamily="50" charset="-128"/>
                <a:cs typeface="+mj-lt"/>
              </a:rPr>
              <a:t>PIコールの</a:t>
            </a:r>
            <a:r>
              <a:rPr lang="ja-JP" sz="4400" b="0" i="0" dirty="0">
                <a:effectLst/>
                <a:latin typeface="ＭＳ Ｐゴシック" panose="020B0600070205080204" pitchFamily="50" charset="-128"/>
                <a:ea typeface="ＭＳ Ｐゴシック" panose="020B0600070205080204" pitchFamily="50" charset="-128"/>
                <a:cs typeface="+mj-lt"/>
              </a:rPr>
              <a:t>補完による</a:t>
            </a:r>
            <a:br>
              <a:rPr lang="ja-JP" altLang="en-US" sz="4400" dirty="0">
                <a:latin typeface="ＭＳ Ｐゴシック" panose="020B0600070205080204" pitchFamily="50" charset="-128"/>
                <a:ea typeface="ＭＳ Ｐゴシック" panose="020B0600070205080204" pitchFamily="50" charset="-128"/>
                <a:cs typeface="+mj-lt"/>
              </a:rPr>
            </a:br>
            <a:r>
              <a:rPr lang="ja-JP" sz="4400" b="0" i="0" dirty="0">
                <a:effectLst/>
                <a:latin typeface="ＭＳ Ｐゴシック" panose="020B0600070205080204" pitchFamily="50" charset="-128"/>
                <a:ea typeface="ＭＳ Ｐゴシック" panose="020B0600070205080204" pitchFamily="50" charset="-128"/>
                <a:cs typeface="+mj-lt"/>
              </a:rPr>
              <a:t>マルウェア</a:t>
            </a:r>
            <a:r>
              <a:rPr lang="ja-JP" sz="4400" dirty="0">
                <a:latin typeface="ＭＳ Ｐゴシック" panose="020B0600070205080204" pitchFamily="50" charset="-128"/>
                <a:ea typeface="ＭＳ Ｐゴシック" panose="020B0600070205080204" pitchFamily="50" charset="-128"/>
                <a:cs typeface="+mj-lt"/>
              </a:rPr>
              <a:t>の</a:t>
            </a:r>
            <a:r>
              <a:rPr lang="ja-JP" sz="4400" b="0" i="0" dirty="0">
                <a:effectLst/>
                <a:latin typeface="ＭＳ Ｐゴシック" panose="020B0600070205080204" pitchFamily="50" charset="-128"/>
                <a:ea typeface="ＭＳ Ｐゴシック" panose="020B0600070205080204" pitchFamily="50" charset="-128"/>
                <a:cs typeface="+mj-lt"/>
              </a:rPr>
              <a:t>機能推定</a:t>
            </a:r>
            <a:endParaRPr lang="ja-JP" dirty="0">
              <a:latin typeface="ＭＳ Ｐゴシック" panose="020B0600070205080204" pitchFamily="50" charset="-128"/>
              <a:ea typeface="ＭＳ Ｐゴシック" panose="020B0600070205080204" pitchFamily="50" charset="-128"/>
              <a:cs typeface="+mj-lt"/>
            </a:endParaRPr>
          </a:p>
        </p:txBody>
      </p:sp>
      <p:sp>
        <p:nvSpPr>
          <p:cNvPr id="3" name="字幕 2">
            <a:extLst>
              <a:ext uri="{FF2B5EF4-FFF2-40B4-BE49-F238E27FC236}">
                <a16:creationId xmlns:a16="http://schemas.microsoft.com/office/drawing/2014/main" id="{9FC0CCE5-776B-48C0-B27E-E60B9E07C953}"/>
              </a:ext>
            </a:extLst>
          </p:cNvPr>
          <p:cNvSpPr>
            <a:spLocks noGrp="1"/>
          </p:cNvSpPr>
          <p:nvPr>
            <p:ph type="subTitle" idx="1"/>
          </p:nvPr>
        </p:nvSpPr>
        <p:spPr>
          <a:xfrm>
            <a:off x="2692398" y="3618186"/>
            <a:ext cx="6815669" cy="1608083"/>
          </a:xfrm>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愛媛大学工学部情報工学科</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計算機</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ソフトウェアシステム分野</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dirty="0">
                <a:latin typeface="ＭＳ Ｐゴシック" panose="020B0600070205080204" pitchFamily="50" charset="-128"/>
                <a:ea typeface="ＭＳ Ｐゴシック" panose="020B0600070205080204" pitchFamily="50" charset="-128"/>
              </a:rPr>
              <a:t>8535019c </a:t>
            </a:r>
            <a:r>
              <a:rPr kumimoji="1" lang="ja-JP" altLang="en-US" dirty="0">
                <a:latin typeface="ＭＳ Ｐゴシック" panose="020B0600070205080204" pitchFamily="50" charset="-128"/>
                <a:ea typeface="ＭＳ Ｐゴシック" panose="020B0600070205080204" pitchFamily="50" charset="-128"/>
              </a:rPr>
              <a:t>開原　悠介</a:t>
            </a:r>
            <a:endParaRPr kumimoji="1"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915795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D44E4-77A7-4665-96D8-F736556E3EEF}"/>
              </a:ext>
            </a:extLst>
          </p:cNvPr>
          <p:cNvSpPr>
            <a:spLocks noGrp="1"/>
          </p:cNvSpPr>
          <p:nvPr>
            <p:ph type="title"/>
          </p:nvPr>
        </p:nvSpPr>
        <p:spPr/>
        <p:txBody>
          <a:bodyPr/>
          <a:lstStyle/>
          <a:p>
            <a:r>
              <a:rPr lang="ja-JP" altLang="en-US"/>
              <a:t>提案手法</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E8A5088-3363-4FEE-8348-3AC1CA683487}"/>
                  </a:ext>
                </a:extLst>
              </p:cNvPr>
              <p:cNvSpPr>
                <a:spLocks noGrp="1"/>
              </p:cNvSpPr>
              <p:nvPr>
                <p:ph idx="1"/>
              </p:nvPr>
            </p:nvSpPr>
            <p:spPr>
              <a:xfrm>
                <a:off x="1295402" y="2535809"/>
                <a:ext cx="9601197" cy="3641153"/>
              </a:xfrm>
            </p:spPr>
            <p:txBody>
              <a:bodyPr vert="horz" lIns="91440" tIns="45720" rIns="91440" bIns="45720" rtlCol="0" anchor="t">
                <a:normAutofit/>
              </a:bodyPr>
              <a:lstStyle/>
              <a:p>
                <a:r>
                  <a:rPr lang="ja-JP" altLang="en-US" sz="2200" dirty="0">
                    <a:latin typeface="ＭＳ Ｐゴシック" panose="020B0600070205080204" pitchFamily="50" charset="-128"/>
                    <a:ea typeface="ＭＳ Ｐゴシック" panose="020B0600070205080204" pitchFamily="50" charset="-128"/>
                  </a:rPr>
                  <a:t>提案手法</a:t>
                </a:r>
                <a:endParaRPr lang="en-US" altLang="ja-JP" sz="2200" dirty="0">
                  <a:latin typeface="ＭＳ Ｐゴシック" panose="020B0600070205080204" pitchFamily="50" charset="-128"/>
                  <a:ea typeface="ＭＳ Ｐゴシック" panose="020B0600070205080204" pitchFamily="50" charset="-128"/>
                </a:endParaRPr>
              </a:p>
              <a:p>
                <a:pPr lvl="1"/>
                <a:r>
                  <a:rPr lang="ja-JP" altLang="en-US" sz="1700" dirty="0">
                    <a:solidFill>
                      <a:srgbClr val="C00000"/>
                    </a:solidFill>
                    <a:latin typeface="ＭＳ Ｐゴシック" panose="020B0600070205080204" pitchFamily="50" charset="-128"/>
                    <a:ea typeface="ＭＳ Ｐゴシック" panose="020B0600070205080204" pitchFamily="50" charset="-128"/>
                  </a:rPr>
                  <a:t>欠損した可能性が高い</a:t>
                </a:r>
                <a:r>
                  <a:rPr lang="en-US" altLang="ja-JP" sz="1700" dirty="0">
                    <a:solidFill>
                      <a:srgbClr val="C00000"/>
                    </a:solidFill>
                    <a:latin typeface="ＭＳ Ｐゴシック" panose="020B0600070205080204" pitchFamily="50" charset="-128"/>
                    <a:ea typeface="ＭＳ Ｐゴシック" panose="020B0600070205080204" pitchFamily="50" charset="-128"/>
                  </a:rPr>
                  <a:t>API</a:t>
                </a:r>
                <a:r>
                  <a:rPr lang="ja-JP" altLang="en-US" sz="1700" dirty="0">
                    <a:solidFill>
                      <a:srgbClr val="C00000"/>
                    </a:solidFill>
                    <a:latin typeface="ＭＳ Ｐゴシック" panose="020B0600070205080204" pitchFamily="50" charset="-128"/>
                    <a:ea typeface="ＭＳ Ｐゴシック" panose="020B0600070205080204" pitchFamily="50" charset="-128"/>
                  </a:rPr>
                  <a:t>コール</a:t>
                </a:r>
                <a:r>
                  <a:rPr lang="ja-JP" altLang="en-US" sz="1700" dirty="0">
                    <a:latin typeface="ＭＳ Ｐゴシック" panose="020B0600070205080204" pitchFamily="50" charset="-128"/>
                    <a:ea typeface="ＭＳ Ｐゴシック" panose="020B0600070205080204" pitchFamily="50" charset="-128"/>
                  </a:rPr>
                  <a:t>を補うことによって</a:t>
                </a:r>
                <a:br>
                  <a:rPr lang="en-US" altLang="ja-JP" sz="1700" dirty="0">
                    <a:latin typeface="ＭＳ Ｐゴシック" panose="020B0600070205080204" pitchFamily="50" charset="-128"/>
                    <a:ea typeface="ＭＳ Ｐゴシック" panose="020B0600070205080204" pitchFamily="50" charset="-128"/>
                  </a:rPr>
                </a:br>
                <a:r>
                  <a:rPr lang="ja-JP" altLang="en-US" sz="1700" dirty="0">
                    <a:latin typeface="ＭＳ Ｐゴシック" panose="020B0600070205080204" pitchFamily="50" charset="-128"/>
                    <a:ea typeface="ＭＳ Ｐゴシック" panose="020B0600070205080204" pitchFamily="50" charset="-128"/>
                  </a:rPr>
                  <a:t>機能推定の精度の向上を図る</a:t>
                </a:r>
                <a:endParaRPr lang="en-US" altLang="ja-JP" sz="1700" dirty="0">
                  <a:latin typeface="ＭＳ Ｐゴシック" panose="020B0600070205080204" pitchFamily="50" charset="-128"/>
                  <a:ea typeface="ＭＳ Ｐゴシック" panose="020B0600070205080204" pitchFamily="50" charset="-128"/>
                </a:endParaRPr>
              </a:p>
              <a:p>
                <a:pPr lvl="1"/>
                <a:r>
                  <a:rPr lang="ja-JP" altLang="en-US" sz="1700" dirty="0">
                    <a:latin typeface="+mj-ea"/>
                    <a:ea typeface="+mj-ea"/>
                  </a:rPr>
                  <a:t>同一ファミリの検体は類似した機能を保有する</a:t>
                </a:r>
                <a:endParaRPr lang="en-US" altLang="ja-JP" sz="1700" dirty="0">
                  <a:latin typeface="+mj-ea"/>
                  <a:ea typeface="+mj-ea"/>
                </a:endParaRPr>
              </a:p>
              <a:p>
                <a:r>
                  <a:rPr lang="ja-JP" altLang="en-US" sz="2200" dirty="0">
                    <a:latin typeface="ＭＳ Ｐゴシック" panose="020B0600070205080204" pitchFamily="50" charset="-128"/>
                    <a:ea typeface="ＭＳ Ｐゴシック" panose="020B0600070205080204" pitchFamily="50" charset="-128"/>
                  </a:rPr>
                  <a:t>実験方法</a:t>
                </a:r>
                <a:endParaRPr lang="en-US" altLang="ja-JP" sz="2200" dirty="0">
                  <a:latin typeface="ＭＳ Ｐゴシック" panose="020B0600070205080204" pitchFamily="50" charset="-128"/>
                  <a:ea typeface="ＭＳ Ｐゴシック" panose="020B0600070205080204" pitchFamily="50" charset="-128"/>
                </a:endParaRPr>
              </a:p>
              <a:p>
                <a:pPr lvl="1"/>
                <a:r>
                  <a:rPr lang="ja-JP" altLang="en-US" sz="1700" dirty="0">
                    <a:latin typeface="ＭＳ Ｐゴシック" panose="020B0600070205080204" pitchFamily="50" charset="-128"/>
                    <a:ea typeface="ＭＳ Ｐゴシック" panose="020B0600070205080204" pitchFamily="50" charset="-128"/>
                  </a:rPr>
                  <a:t>同一ファミリ内の検体を取得（</a:t>
                </a:r>
                <a14:m>
                  <m:oMath xmlns:m="http://schemas.openxmlformats.org/officeDocument/2006/math">
                    <m:r>
                      <a:rPr lang="en-US" altLang="ja-JP" sz="1700" b="0" i="1" smtClean="0">
                        <a:latin typeface="Cambria Math" panose="02040503050406030204" pitchFamily="18" charset="0"/>
                        <a:ea typeface="ＭＳ Ｐゴシック" panose="020B0600070205080204" pitchFamily="50" charset="-128"/>
                      </a:rPr>
                      <m:t>𝑛</m:t>
                    </m:r>
                  </m:oMath>
                </a14:m>
                <a:r>
                  <a:rPr lang="ja-JP" altLang="en-US" sz="1700" dirty="0">
                    <a:latin typeface="ＭＳ Ｐゴシック" panose="020B0600070205080204" pitchFamily="50" charset="-128"/>
                    <a:ea typeface="ＭＳ Ｐゴシック" panose="020B0600070205080204" pitchFamily="50" charset="-128"/>
                  </a:rPr>
                  <a:t> 個の検体）</a:t>
                </a:r>
                <a:endParaRPr lang="en-US" altLang="ja-JP" sz="1700" dirty="0">
                  <a:latin typeface="ＭＳ Ｐゴシック" panose="020B0600070205080204" pitchFamily="50" charset="-128"/>
                  <a:ea typeface="ＭＳ Ｐゴシック" panose="020B0600070205080204" pitchFamily="50" charset="-128"/>
                </a:endParaRPr>
              </a:p>
              <a:p>
                <a:pPr lvl="1"/>
                <a14:m>
                  <m:oMath xmlns:m="http://schemas.openxmlformats.org/officeDocument/2006/math">
                    <m:r>
                      <a:rPr lang="en-US" altLang="ja-JP" sz="1700" b="0" i="1" smtClean="0">
                        <a:latin typeface="Cambria Math" panose="02040503050406030204" pitchFamily="18" charset="0"/>
                        <a:ea typeface="ＭＳ Ｐゴシック" panose="020B0600070205080204" pitchFamily="50" charset="-128"/>
                      </a:rPr>
                      <m:t>𝑛</m:t>
                    </m:r>
                  </m:oMath>
                </a14:m>
                <a:r>
                  <a:rPr lang="ja-JP" altLang="en-US" sz="1700" dirty="0">
                    <a:latin typeface="ＭＳ Ｐゴシック" panose="020B0600070205080204" pitchFamily="50" charset="-128"/>
                    <a:ea typeface="ＭＳ Ｐゴシック" panose="020B0600070205080204" pitchFamily="50" charset="-128"/>
                  </a:rPr>
                  <a:t> 個の検体が呼び出す</a:t>
                </a:r>
                <a:r>
                  <a:rPr lang="en-US" altLang="ja-JP" sz="1700" dirty="0">
                    <a:latin typeface="ＭＳ Ｐゴシック" panose="020B0600070205080204" pitchFamily="50" charset="-128"/>
                    <a:ea typeface="ＭＳ Ｐゴシック" panose="020B0600070205080204" pitchFamily="50" charset="-128"/>
                  </a:rPr>
                  <a:t>k</a:t>
                </a:r>
                <a:r>
                  <a:rPr lang="ja-JP" altLang="en-US" sz="1700" dirty="0">
                    <a:latin typeface="ＭＳ Ｐゴシック" panose="020B0600070205080204" pitchFamily="50" charset="-128"/>
                    <a:ea typeface="ＭＳ Ｐゴシック" panose="020B0600070205080204" pitchFamily="50" charset="-128"/>
                  </a:rPr>
                  <a:t>種類の</a:t>
                </a:r>
                <a:r>
                  <a:rPr lang="en-US" altLang="ja-JP" sz="1700" dirty="0">
                    <a:latin typeface="ＭＳ Ｐゴシック" panose="020B0600070205080204" pitchFamily="50" charset="-128"/>
                    <a:ea typeface="ＭＳ Ｐゴシック" panose="020B0600070205080204" pitchFamily="50" charset="-128"/>
                  </a:rPr>
                  <a:t>API</a:t>
                </a:r>
                <a:r>
                  <a:rPr lang="ja-JP" altLang="en-US" sz="1700" dirty="0">
                    <a:latin typeface="ＭＳ Ｐゴシック" panose="020B0600070205080204" pitchFamily="50" charset="-128"/>
                    <a:ea typeface="ＭＳ Ｐゴシック" panose="020B0600070205080204" pitchFamily="50" charset="-128"/>
                  </a:rPr>
                  <a:t>コールを取得</a:t>
                </a:r>
                <a:r>
                  <a:rPr lang="en-US" altLang="ja-JP" sz="1700" dirty="0">
                    <a:latin typeface="ＭＳ Ｐゴシック" panose="020B0600070205080204" pitchFamily="50" charset="-128"/>
                    <a:ea typeface="ＭＳ Ｐゴシック" panose="020B0600070205080204" pitchFamily="50" charset="-128"/>
                  </a:rPr>
                  <a:t>(</a:t>
                </a:r>
                <a14:m>
                  <m:oMath xmlns:m="http://schemas.openxmlformats.org/officeDocument/2006/math">
                    <m:sSub>
                      <m:sSubPr>
                        <m:ctrlPr>
                          <a:rPr lang="en-US" altLang="ja-JP" sz="1700" i="1">
                            <a:latin typeface="Cambria Math" panose="02040503050406030204" pitchFamily="18" charset="0"/>
                            <a:ea typeface="ＭＳ Ｐゴシック" panose="020B0600070205080204" pitchFamily="50" charset="-128"/>
                          </a:rPr>
                        </m:ctrlPr>
                      </m:sSubPr>
                      <m:e>
                        <m:r>
                          <a:rPr lang="en-US" altLang="ja-JP" sz="1700" i="1">
                            <a:latin typeface="Cambria Math" panose="02040503050406030204" pitchFamily="18" charset="0"/>
                            <a:ea typeface="ＭＳ Ｐゴシック" panose="020B0600070205080204" pitchFamily="50" charset="-128"/>
                          </a:rPr>
                          <m:t>𝑎</m:t>
                        </m:r>
                      </m:e>
                      <m:sub>
                        <m:r>
                          <a:rPr lang="en-US" altLang="ja-JP" sz="1700" i="1">
                            <a:latin typeface="Cambria Math" panose="02040503050406030204" pitchFamily="18" charset="0"/>
                            <a:ea typeface="ＭＳ Ｐゴシック" panose="020B0600070205080204" pitchFamily="50" charset="-128"/>
                          </a:rPr>
                          <m:t>1</m:t>
                        </m:r>
                      </m:sub>
                    </m:sSub>
                  </m:oMath>
                </a14:m>
                <a:r>
                  <a:rPr lang="ja-JP" altLang="en-US" sz="1700" dirty="0">
                    <a:latin typeface="ＭＳ Ｐゴシック" panose="020B0600070205080204" pitchFamily="50" charset="-128"/>
                    <a:ea typeface="ＭＳ Ｐゴシック" panose="020B0600070205080204" pitchFamily="50" charset="-128"/>
                  </a:rPr>
                  <a:t>から</a:t>
                </a:r>
                <a14:m>
                  <m:oMath xmlns:m="http://schemas.openxmlformats.org/officeDocument/2006/math">
                    <m:sSub>
                      <m:sSubPr>
                        <m:ctrlPr>
                          <a:rPr lang="en-US" altLang="ja-JP" sz="1700" i="1">
                            <a:latin typeface="Cambria Math" panose="02040503050406030204" pitchFamily="18" charset="0"/>
                            <a:ea typeface="ＭＳ Ｐゴシック" panose="020B0600070205080204" pitchFamily="50" charset="-128"/>
                          </a:rPr>
                        </m:ctrlPr>
                      </m:sSubPr>
                      <m:e>
                        <m:r>
                          <a:rPr lang="en-US" altLang="ja-JP" sz="1700" i="1">
                            <a:latin typeface="Cambria Math" panose="02040503050406030204" pitchFamily="18" charset="0"/>
                            <a:ea typeface="ＭＳ Ｐゴシック" panose="020B0600070205080204" pitchFamily="50" charset="-128"/>
                          </a:rPr>
                          <m:t>𝑎</m:t>
                        </m:r>
                      </m:e>
                      <m:sub>
                        <m:r>
                          <a:rPr lang="en-US" altLang="ja-JP" sz="1700" b="0" i="1" smtClean="0">
                            <a:latin typeface="Cambria Math" panose="02040503050406030204" pitchFamily="18" charset="0"/>
                            <a:ea typeface="ＭＳ Ｐゴシック" panose="020B0600070205080204" pitchFamily="50" charset="-128"/>
                          </a:rPr>
                          <m:t>𝑘</m:t>
                        </m:r>
                      </m:sub>
                    </m:sSub>
                  </m:oMath>
                </a14:m>
                <a:r>
                  <a:rPr lang="en-US" altLang="ja-JP" sz="1700" b="0" dirty="0">
                    <a:latin typeface="ＭＳ Ｐゴシック" panose="020B0600070205080204" pitchFamily="50" charset="-128"/>
                    <a:ea typeface="ＭＳ Ｐゴシック" panose="020B0600070205080204" pitchFamily="50" charset="-128"/>
                  </a:rPr>
                  <a:t>)</a:t>
                </a:r>
              </a:p>
              <a:p>
                <a:pPr lvl="1"/>
                <a:r>
                  <a:rPr lang="ja-JP" altLang="en-US" sz="1700" dirty="0">
                    <a:latin typeface="ＭＳ Ｐゴシック" panose="020B0600070205080204" pitchFamily="50" charset="-128"/>
                    <a:ea typeface="ＭＳ Ｐゴシック" panose="020B0600070205080204" pitchFamily="50" charset="-128"/>
                  </a:rPr>
                  <a:t>各</a:t>
                </a:r>
                <a:r>
                  <a:rPr lang="en-US" altLang="ja-JP" sz="1700" dirty="0">
                    <a:latin typeface="ＭＳ Ｐゴシック" panose="020B0600070205080204" pitchFamily="50" charset="-128"/>
                    <a:ea typeface="ＭＳ Ｐゴシック" panose="020B0600070205080204" pitchFamily="50" charset="-128"/>
                  </a:rPr>
                  <a:t>API</a:t>
                </a:r>
                <a:r>
                  <a:rPr lang="ja-JP" altLang="en-US" sz="1700" dirty="0">
                    <a:latin typeface="ＭＳ Ｐゴシック" panose="020B0600070205080204" pitchFamily="50" charset="-128"/>
                    <a:ea typeface="ＭＳ Ｐゴシック" panose="020B0600070205080204" pitchFamily="50" charset="-128"/>
                  </a:rPr>
                  <a:t>コールを呼び出す回数を取得</a:t>
                </a:r>
                <a:r>
                  <a:rPr lang="en-US" altLang="ja-JP" sz="1700" dirty="0">
                    <a:latin typeface="ＭＳ Ｐゴシック" panose="020B0600070205080204" pitchFamily="50" charset="-128"/>
                    <a:ea typeface="ＭＳ Ｐゴシック" panose="020B0600070205080204" pitchFamily="50" charset="-128"/>
                  </a:rPr>
                  <a:t>(</a:t>
                </a:r>
                <a14:m>
                  <m:oMath xmlns:m="http://schemas.openxmlformats.org/officeDocument/2006/math">
                    <m:sSub>
                      <m:sSubPr>
                        <m:ctrlPr>
                          <a:rPr lang="en-US" altLang="ja-JP" sz="1700" i="1" smtClean="0">
                            <a:latin typeface="Cambria Math" panose="02040503050406030204" pitchFamily="18" charset="0"/>
                            <a:ea typeface="ＭＳ Ｐゴシック" panose="020B0600070205080204" pitchFamily="50" charset="-128"/>
                          </a:rPr>
                        </m:ctrlPr>
                      </m:sSubPr>
                      <m:e>
                        <m:r>
                          <a:rPr lang="en-US" altLang="ja-JP" sz="1700" b="0" i="1" smtClean="0">
                            <a:latin typeface="Cambria Math" panose="02040503050406030204" pitchFamily="18" charset="0"/>
                            <a:ea typeface="ＭＳ Ｐゴシック" panose="020B0600070205080204" pitchFamily="50" charset="-128"/>
                          </a:rPr>
                          <m:t>𝑏</m:t>
                        </m:r>
                      </m:e>
                      <m:sub>
                        <m:r>
                          <a:rPr lang="en-US" altLang="ja-JP" sz="1700" i="1">
                            <a:latin typeface="Cambria Math" panose="02040503050406030204" pitchFamily="18" charset="0"/>
                            <a:ea typeface="ＭＳ Ｐゴシック" panose="020B0600070205080204" pitchFamily="50" charset="-128"/>
                          </a:rPr>
                          <m:t>1</m:t>
                        </m:r>
                      </m:sub>
                    </m:sSub>
                  </m:oMath>
                </a14:m>
                <a:r>
                  <a:rPr lang="ja-JP" altLang="en-US" sz="1700" dirty="0">
                    <a:latin typeface="ＭＳ Ｐゴシック" panose="020B0600070205080204" pitchFamily="50" charset="-128"/>
                    <a:ea typeface="ＭＳ Ｐゴシック" panose="020B0600070205080204" pitchFamily="50" charset="-128"/>
                  </a:rPr>
                  <a:t>から</a:t>
                </a:r>
                <a14:m>
                  <m:oMath xmlns:m="http://schemas.openxmlformats.org/officeDocument/2006/math">
                    <m:sSub>
                      <m:sSubPr>
                        <m:ctrlPr>
                          <a:rPr lang="en-US" altLang="ja-JP" sz="1700" i="1">
                            <a:latin typeface="Cambria Math" panose="02040503050406030204" pitchFamily="18" charset="0"/>
                            <a:ea typeface="ＭＳ Ｐゴシック" panose="020B0600070205080204" pitchFamily="50" charset="-128"/>
                          </a:rPr>
                        </m:ctrlPr>
                      </m:sSubPr>
                      <m:e>
                        <m:r>
                          <a:rPr lang="en-US" altLang="ja-JP" sz="1700" b="0" i="1" smtClean="0">
                            <a:latin typeface="Cambria Math" panose="02040503050406030204" pitchFamily="18" charset="0"/>
                            <a:ea typeface="ＭＳ Ｐゴシック" panose="020B0600070205080204" pitchFamily="50" charset="-128"/>
                          </a:rPr>
                          <m:t>𝑏</m:t>
                        </m:r>
                      </m:e>
                      <m:sub>
                        <m:r>
                          <a:rPr lang="en-US" altLang="ja-JP" sz="1700" i="1">
                            <a:latin typeface="Cambria Math" panose="02040503050406030204" pitchFamily="18" charset="0"/>
                            <a:ea typeface="ＭＳ Ｐゴシック" panose="020B0600070205080204" pitchFamily="50" charset="-128"/>
                          </a:rPr>
                          <m:t>𝑘</m:t>
                        </m:r>
                      </m:sub>
                    </m:sSub>
                  </m:oMath>
                </a14:m>
                <a:r>
                  <a:rPr lang="en-US" altLang="ja-JP" sz="1700" dirty="0">
                    <a:latin typeface="ＭＳ Ｐゴシック" panose="020B0600070205080204" pitchFamily="50" charset="-128"/>
                    <a:ea typeface="ＭＳ Ｐゴシック" panose="020B0600070205080204" pitchFamily="50" charset="-128"/>
                  </a:rPr>
                  <a:t>)</a:t>
                </a:r>
              </a:p>
              <a:p>
                <a:pPr lvl="1"/>
                <a:r>
                  <a:rPr lang="en-US" altLang="ja-JP" sz="1700" dirty="0">
                    <a:latin typeface="ＭＳ Ｐゴシック" panose="020B0600070205080204" pitchFamily="50" charset="-128"/>
                    <a:ea typeface="ＭＳ Ｐゴシック" panose="020B0600070205080204" pitchFamily="50" charset="-128"/>
                  </a:rPr>
                  <a:t>3</a:t>
                </a:r>
                <a:r>
                  <a:rPr lang="ja-JP" altLang="en-US" sz="1700" dirty="0">
                    <a:latin typeface="ＭＳ Ｐゴシック" panose="020B0600070205080204" pitchFamily="50" charset="-128"/>
                    <a:ea typeface="ＭＳ Ｐゴシック" panose="020B0600070205080204" pitchFamily="50" charset="-128"/>
                  </a:rPr>
                  <a:t>つの手法を用いて</a:t>
                </a:r>
                <a:r>
                  <a:rPr lang="en-US" altLang="ja-JP" sz="1700" dirty="0">
                    <a:latin typeface="ＭＳ Ｐゴシック" panose="020B0600070205080204" pitchFamily="50" charset="-128"/>
                    <a:ea typeface="ＭＳ Ｐゴシック" panose="020B0600070205080204" pitchFamily="50" charset="-128"/>
                  </a:rPr>
                  <a:t>API</a:t>
                </a:r>
                <a:r>
                  <a:rPr lang="ja-JP" altLang="en-US" sz="1700" dirty="0">
                    <a:latin typeface="ＭＳ Ｐゴシック" panose="020B0600070205080204" pitchFamily="50" charset="-128"/>
                    <a:ea typeface="ＭＳ Ｐゴシック" panose="020B0600070205080204" pitchFamily="50" charset="-128"/>
                  </a:rPr>
                  <a:t>コールを補完</a:t>
                </a:r>
                <a:endParaRPr lang="en-US" altLang="ja-JP" sz="1700" dirty="0">
                  <a:latin typeface="ＭＳ Ｐゴシック" panose="020B0600070205080204" pitchFamily="50" charset="-128"/>
                  <a:ea typeface="ＭＳ Ｐゴシック" panose="020B0600070205080204" pitchFamily="50" charset="-128"/>
                </a:endParaRPr>
              </a:p>
              <a:p>
                <a:pPr marL="914400" lvl="2" indent="0">
                  <a:buNone/>
                </a:pPr>
                <a:endParaRPr lang="ja-JP" altLang="en-US" dirty="0">
                  <a:ea typeface="ＭＳ Ｐ明朝"/>
                </a:endParaRPr>
              </a:p>
              <a:p>
                <a:pPr lvl="1"/>
                <a:endParaRPr lang="en-US" altLang="ja-JP" dirty="0"/>
              </a:p>
              <a:p>
                <a:pPr lvl="1"/>
                <a:endParaRPr lang="en-US" altLang="ja-JP" dirty="0"/>
              </a:p>
              <a:p>
                <a:pPr marL="457200" lvl="1" indent="0">
                  <a:buNone/>
                </a:pPr>
                <a:endParaRPr lang="ja-JP" altLang="en-US" dirty="0"/>
              </a:p>
            </p:txBody>
          </p:sp>
        </mc:Choice>
        <mc:Fallback xmlns="">
          <p:sp>
            <p:nvSpPr>
              <p:cNvPr id="3" name="コンテンツ プレースホルダー 2">
                <a:extLst>
                  <a:ext uri="{FF2B5EF4-FFF2-40B4-BE49-F238E27FC236}">
                    <a16:creationId xmlns:a16="http://schemas.microsoft.com/office/drawing/2014/main" id="{5E8A5088-3363-4FEE-8348-3AC1CA683487}"/>
                  </a:ext>
                </a:extLst>
              </p:cNvPr>
              <p:cNvSpPr>
                <a:spLocks noGrp="1" noRot="1" noChangeAspect="1" noMove="1" noResize="1" noEditPoints="1" noAdjustHandles="1" noChangeArrowheads="1" noChangeShapeType="1" noTextEdit="1"/>
              </p:cNvSpPr>
              <p:nvPr>
                <p:ph idx="1"/>
              </p:nvPr>
            </p:nvSpPr>
            <p:spPr>
              <a:xfrm>
                <a:off x="1295402" y="2535809"/>
                <a:ext cx="9601197" cy="3641153"/>
              </a:xfrm>
              <a:blipFill>
                <a:blip r:embed="rId3"/>
                <a:stretch>
                  <a:fillRect l="-953" t="-150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A55EE76-66EE-423C-925A-7E29C324B92D}"/>
              </a:ext>
            </a:extLst>
          </p:cNvPr>
          <p:cNvSpPr>
            <a:spLocks noGrp="1"/>
          </p:cNvSpPr>
          <p:nvPr>
            <p:ph type="sldNum" sz="quarter" idx="12"/>
          </p:nvPr>
        </p:nvSpPr>
        <p:spPr/>
        <p:txBody>
          <a:bodyPr/>
          <a:lstStyle/>
          <a:p>
            <a:fld id="{ED7B1F3B-36B7-4AC7-B553-9C4E9B49FCE0}" type="slidenum">
              <a:rPr kumimoji="1" lang="ja-JP" altLang="en-US" smtClean="0"/>
              <a:t>10</a:t>
            </a:fld>
            <a:endParaRPr kumimoji="1" lang="ja-JP" altLang="en-US"/>
          </a:p>
        </p:txBody>
      </p:sp>
    </p:spTree>
    <p:extLst>
      <p:ext uri="{BB962C8B-B14F-4D97-AF65-F5344CB8AC3E}">
        <p14:creationId xmlns:p14="http://schemas.microsoft.com/office/powerpoint/2010/main" val="335324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62C58-7738-4422-B26F-4B65B908A225}"/>
              </a:ext>
            </a:extLst>
          </p:cNvPr>
          <p:cNvSpPr>
            <a:spLocks noGrp="1"/>
          </p:cNvSpPr>
          <p:nvPr>
            <p:ph type="title"/>
          </p:nvPr>
        </p:nvSpPr>
        <p:spPr/>
        <p:txBody>
          <a:bodyPr/>
          <a:lstStyle/>
          <a:p>
            <a:r>
              <a:rPr lang="ja-JP" altLang="en-US" dirty="0"/>
              <a:t>提案</a:t>
            </a:r>
            <a:r>
              <a:rPr kumimoji="1" lang="ja-JP" altLang="en-US" dirty="0"/>
              <a:t>手法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787CE66-5E30-4EDD-A8B2-2752F7D04C44}"/>
                  </a:ext>
                </a:extLst>
              </p:cNvPr>
              <p:cNvSpPr>
                <a:spLocks noGrp="1"/>
              </p:cNvSpPr>
              <p:nvPr>
                <p:ph idx="1"/>
              </p:nvPr>
            </p:nvSpPr>
            <p:spPr/>
            <p:txBody>
              <a:bodyPr/>
              <a:lstStyle/>
              <a:p>
                <a:r>
                  <a:rPr lang="ja-JP" altLang="en-US" dirty="0">
                    <a:latin typeface="ＭＳ Ｐゴシック" panose="020B0600070205080204" pitchFamily="50" charset="-128"/>
                    <a:ea typeface="ＭＳ Ｐゴシック" panose="020B0600070205080204" pitchFamily="50" charset="-128"/>
                  </a:rPr>
                  <a:t>提案</a:t>
                </a:r>
                <a:r>
                  <a:rPr kumimoji="1" lang="ja-JP" altLang="en-US" dirty="0">
                    <a:latin typeface="ＭＳ Ｐゴシック" panose="020B0600070205080204" pitchFamily="50" charset="-128"/>
                    <a:ea typeface="ＭＳ Ｐゴシック" panose="020B0600070205080204" pitchFamily="50" charset="-128"/>
                  </a:rPr>
                  <a:t>手法①</a:t>
                </a:r>
                <a:endParaRPr kumimoji="1" lang="en-US" altLang="ja-JP" dirty="0">
                  <a:latin typeface="ＭＳ Ｐゴシック" panose="020B0600070205080204" pitchFamily="50" charset="-128"/>
                  <a:ea typeface="ＭＳ Ｐゴシック" panose="020B0600070205080204" pitchFamily="50" charset="-128"/>
                </a:endParaRPr>
              </a:p>
              <a:p>
                <a:pPr lvl="1"/>
                <a14:m>
                  <m:oMath xmlns:m="http://schemas.openxmlformats.org/officeDocument/2006/math">
                    <m:sSub>
                      <m:sSubPr>
                        <m:ctrlPr>
                          <a:rPr lang="en-US" altLang="ja-JP" i="1" smtClean="0">
                            <a:latin typeface="Cambria Math" panose="02040503050406030204" pitchFamily="18" charset="0"/>
                            <a:ea typeface="ＭＳ Ｐゴシック" panose="020B0600070205080204" pitchFamily="50" charset="-128"/>
                          </a:rPr>
                        </m:ctrlPr>
                      </m:sSubPr>
                      <m:e>
                        <m:r>
                          <a:rPr lang="en-US" altLang="ja-JP" i="1">
                            <a:latin typeface="Cambria Math" panose="02040503050406030204" pitchFamily="18" charset="0"/>
                            <a:ea typeface="ＭＳ Ｐゴシック" panose="020B0600070205080204" pitchFamily="50" charset="-128"/>
                          </a:rPr>
                          <m:t>𝑎</m:t>
                        </m:r>
                      </m:e>
                      <m:sub>
                        <m:r>
                          <a:rPr lang="en-US" altLang="ja-JP" i="1">
                            <a:latin typeface="Cambria Math" panose="02040503050406030204" pitchFamily="18" charset="0"/>
                            <a:ea typeface="ＭＳ Ｐゴシック" panose="020B0600070205080204" pitchFamily="50" charset="-128"/>
                          </a:rPr>
                          <m:t>1</m:t>
                        </m:r>
                      </m:sub>
                    </m:sSub>
                  </m:oMath>
                </a14:m>
                <a:r>
                  <a:rPr lang="ja-JP" altLang="en-US" dirty="0">
                    <a:latin typeface="ＭＳ Ｐゴシック" panose="020B0600070205080204" pitchFamily="50" charset="-128"/>
                    <a:ea typeface="ＭＳ Ｐゴシック" panose="020B0600070205080204" pitchFamily="50" charset="-128"/>
                  </a:rPr>
                  <a:t>から</a:t>
                </a:r>
                <a14:m>
                  <m:oMath xmlns:m="http://schemas.openxmlformats.org/officeDocument/2006/math">
                    <m:sSub>
                      <m:sSubPr>
                        <m:ctrlPr>
                          <a:rPr lang="en-US" altLang="ja-JP" i="1">
                            <a:latin typeface="Cambria Math" panose="02040503050406030204" pitchFamily="18" charset="0"/>
                            <a:ea typeface="ＭＳ Ｐゴシック" panose="020B0600070205080204" pitchFamily="50" charset="-128"/>
                          </a:rPr>
                        </m:ctrlPr>
                      </m:sSubPr>
                      <m:e>
                        <m:r>
                          <a:rPr lang="en-US" altLang="ja-JP" i="1">
                            <a:latin typeface="Cambria Math" panose="02040503050406030204" pitchFamily="18" charset="0"/>
                            <a:ea typeface="ＭＳ Ｐゴシック" panose="020B0600070205080204" pitchFamily="50" charset="-128"/>
                          </a:rPr>
                          <m:t>𝑎</m:t>
                        </m:r>
                      </m:e>
                      <m:sub>
                        <m:r>
                          <a:rPr lang="en-US" altLang="ja-JP" b="0" i="1" smtClean="0">
                            <a:latin typeface="Cambria Math" panose="02040503050406030204" pitchFamily="18" charset="0"/>
                            <a:ea typeface="ＭＳ Ｐゴシック" panose="020B0600070205080204" pitchFamily="50" charset="-128"/>
                          </a:rPr>
                          <m:t>𝑘</m:t>
                        </m:r>
                      </m:sub>
                    </m:sSub>
                  </m:oMath>
                </a14:m>
                <a:r>
                  <a:rPr lang="ja-JP" altLang="en-US" dirty="0">
                    <a:latin typeface="ＭＳ Ｐゴシック" panose="020B0600070205080204" pitchFamily="50" charset="-128"/>
                    <a:ea typeface="ＭＳ Ｐゴシック" panose="020B0600070205080204" pitchFamily="50" charset="-128"/>
                  </a:rPr>
                  <a:t>から等確率でランダムに</a:t>
                </a:r>
                <a:r>
                  <a:rPr lang="en-US" altLang="ja-JP" dirty="0">
                    <a:latin typeface="ＭＳ Ｐゴシック" panose="020B0600070205080204" pitchFamily="50" charset="-128"/>
                    <a:ea typeface="ＭＳ Ｐゴシック" panose="020B0600070205080204" pitchFamily="50" charset="-128"/>
                  </a:rPr>
                  <a:t>API</a:t>
                </a:r>
                <a:r>
                  <a:rPr lang="ja-JP" altLang="en-US" dirty="0">
                    <a:latin typeface="ＭＳ Ｐゴシック" panose="020B0600070205080204" pitchFamily="50" charset="-128"/>
                    <a:ea typeface="ＭＳ Ｐゴシック" panose="020B0600070205080204" pitchFamily="50" charset="-128"/>
                  </a:rPr>
                  <a:t>を補完する</a:t>
                </a:r>
                <a:endParaRPr lang="en-US" altLang="ja-JP" dirty="0">
                  <a:latin typeface="ＭＳ Ｐゴシック" panose="020B0600070205080204" pitchFamily="50" charset="-128"/>
                  <a:ea typeface="ＭＳ Ｐゴシック" panose="020B0600070205080204" pitchFamily="50" charset="-128"/>
                </a:endParaRPr>
              </a:p>
              <a:p>
                <a:pPr lvl="1"/>
                <a:r>
                  <a:rPr kumimoji="1" lang="en-US" altLang="ja-JP" dirty="0">
                    <a:latin typeface="ＭＳ Ｐゴシック" panose="020B0600070205080204" pitchFamily="50" charset="-128"/>
                    <a:ea typeface="ＭＳ Ｐゴシック" panose="020B0600070205080204" pitchFamily="50" charset="-128"/>
                  </a:rPr>
                  <a:t>K=4</a:t>
                </a:r>
                <a:r>
                  <a:rPr kumimoji="1" lang="ja-JP" altLang="en-US" dirty="0">
                    <a:latin typeface="ＭＳ Ｐゴシック" panose="020B0600070205080204" pitchFamily="50" charset="-128"/>
                    <a:ea typeface="ＭＳ Ｐゴシック" panose="020B0600070205080204" pitchFamily="50" charset="-128"/>
                  </a:rPr>
                  <a:t>について</a:t>
                </a:r>
              </a:p>
            </p:txBody>
          </p:sp>
        </mc:Choice>
        <mc:Fallback xmlns="">
          <p:sp>
            <p:nvSpPr>
              <p:cNvPr id="3" name="コンテンツ プレースホルダー 2">
                <a:extLst>
                  <a:ext uri="{FF2B5EF4-FFF2-40B4-BE49-F238E27FC236}">
                    <a16:creationId xmlns:a16="http://schemas.microsoft.com/office/drawing/2014/main" id="{5787CE66-5E30-4EDD-A8B2-2752F7D04C44}"/>
                  </a:ext>
                </a:extLst>
              </p:cNvPr>
              <p:cNvSpPr>
                <a:spLocks noGrp="1" noRot="1" noChangeAspect="1" noMove="1" noResize="1" noEditPoints="1" noAdjustHandles="1" noChangeArrowheads="1" noChangeShapeType="1" noTextEdit="1"/>
              </p:cNvSpPr>
              <p:nvPr>
                <p:ph idx="1"/>
              </p:nvPr>
            </p:nvSpPr>
            <p:spPr>
              <a:blipFill>
                <a:blip r:embed="rId3"/>
                <a:stretch>
                  <a:fillRect l="-1144" t="-183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B3A01CBA-D381-497C-8B28-4E8D98D0559E}"/>
              </a:ext>
            </a:extLst>
          </p:cNvPr>
          <p:cNvSpPr>
            <a:spLocks noGrp="1"/>
          </p:cNvSpPr>
          <p:nvPr>
            <p:ph type="sldNum" sz="quarter" idx="12"/>
          </p:nvPr>
        </p:nvSpPr>
        <p:spPr/>
        <p:txBody>
          <a:bodyPr/>
          <a:lstStyle/>
          <a:p>
            <a:fld id="{ED7B1F3B-36B7-4AC7-B553-9C4E9B49FCE0}" type="slidenum">
              <a:rPr kumimoji="1" lang="ja-JP" altLang="en-US" smtClean="0"/>
              <a:t>11</a:t>
            </a:fld>
            <a:endParaRPr kumimoji="1" lang="ja-JP" altLang="en-US"/>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B1901890-77AA-4C33-A078-2769939459E6}"/>
                  </a:ext>
                </a:extLst>
              </p:cNvPr>
              <p:cNvGraphicFramePr>
                <a:graphicFrameLocks noGrp="1"/>
              </p:cNvGraphicFramePr>
              <p:nvPr>
                <p:extLst>
                  <p:ext uri="{D42A27DB-BD31-4B8C-83A1-F6EECF244321}">
                    <p14:modId xmlns:p14="http://schemas.microsoft.com/office/powerpoint/2010/main" val="1488121506"/>
                  </p:ext>
                </p:extLst>
              </p:nvPr>
            </p:nvGraphicFramePr>
            <p:xfrm>
              <a:off x="3193143" y="4063460"/>
              <a:ext cx="5805715" cy="970788"/>
            </p:xfrm>
            <a:graphic>
              <a:graphicData uri="http://schemas.openxmlformats.org/drawingml/2006/table">
                <a:tbl>
                  <a:tblPr firstRow="1" bandRow="1">
                    <a:tableStyleId>{69CF1AB2-1976-4502-BF36-3FF5EA218861}</a:tableStyleId>
                  </a:tblPr>
                  <a:tblGrid>
                    <a:gridCol w="1161143">
                      <a:extLst>
                        <a:ext uri="{9D8B030D-6E8A-4147-A177-3AD203B41FA5}">
                          <a16:colId xmlns:a16="http://schemas.microsoft.com/office/drawing/2014/main" val="425681200"/>
                        </a:ext>
                      </a:extLst>
                    </a:gridCol>
                    <a:gridCol w="1161143">
                      <a:extLst>
                        <a:ext uri="{9D8B030D-6E8A-4147-A177-3AD203B41FA5}">
                          <a16:colId xmlns:a16="http://schemas.microsoft.com/office/drawing/2014/main" val="1263488540"/>
                        </a:ext>
                      </a:extLst>
                    </a:gridCol>
                    <a:gridCol w="1161143">
                      <a:extLst>
                        <a:ext uri="{9D8B030D-6E8A-4147-A177-3AD203B41FA5}">
                          <a16:colId xmlns:a16="http://schemas.microsoft.com/office/drawing/2014/main" val="2003601714"/>
                        </a:ext>
                      </a:extLst>
                    </a:gridCol>
                    <a:gridCol w="1161143">
                      <a:extLst>
                        <a:ext uri="{9D8B030D-6E8A-4147-A177-3AD203B41FA5}">
                          <a16:colId xmlns:a16="http://schemas.microsoft.com/office/drawing/2014/main" val="2788570884"/>
                        </a:ext>
                      </a:extLst>
                    </a:gridCol>
                    <a:gridCol w="1161143">
                      <a:extLst>
                        <a:ext uri="{9D8B030D-6E8A-4147-A177-3AD203B41FA5}">
                          <a16:colId xmlns:a16="http://schemas.microsoft.com/office/drawing/2014/main" val="238799903"/>
                        </a:ext>
                      </a:extLst>
                    </a:gridCol>
                  </a:tblGrid>
                  <a:tr h="146197">
                    <a:tc>
                      <a:txBody>
                        <a:bodyPr/>
                        <a:lstStyle/>
                        <a:p>
                          <a:pPr algn="ctr"/>
                          <a:r>
                            <a:rPr kumimoji="1" lang="en-US" altLang="ja-JP" b="1" dirty="0"/>
                            <a: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𝟏</m:t>
                                    </m:r>
                                  </m:sub>
                                </m:sSub>
                              </m:oMath>
                            </m:oMathPara>
                          </a14:m>
                          <a:endParaRPr kumimoji="1" lang="en-US" altLang="ja-JP"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𝟐</m:t>
                                    </m:r>
                                  </m:sub>
                                </m:sSub>
                              </m:oMath>
                            </m:oMathPara>
                          </a14:m>
                          <a:endParaRPr kumimoji="1" lang="en-US" altLang="ja-JP"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𝟑</m:t>
                                    </m:r>
                                  </m:sub>
                                </m:sSub>
                              </m:oMath>
                            </m:oMathPara>
                          </a14:m>
                          <a:endParaRPr kumimoji="1" lang="en-US" altLang="ja-JP"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𝟒</m:t>
                                    </m:r>
                                  </m:sub>
                                </m:sSub>
                              </m:oMath>
                            </m:oMathPara>
                          </a14:m>
                          <a:endParaRPr kumimoji="1" lang="en-US" altLang="ja-JP" b="1" dirty="0"/>
                        </a:p>
                      </a:txBody>
                      <a:tcPr/>
                    </a:tc>
                    <a:extLst>
                      <a:ext uri="{0D108BD9-81ED-4DB2-BD59-A6C34878D82A}">
                        <a16:rowId xmlns:a16="http://schemas.microsoft.com/office/drawing/2014/main" val="1798836560"/>
                      </a:ext>
                    </a:extLst>
                  </a:tr>
                  <a:tr h="370840">
                    <a:tc>
                      <a:txBody>
                        <a:bodyPr/>
                        <a:lstStyle/>
                        <a:p>
                          <a:pPr algn="ctr"/>
                          <a:r>
                            <a:rPr kumimoji="1" lang="ja-JP" altLang="en-US" dirty="0"/>
                            <a:t>補完確率</a:t>
                          </a:r>
                        </a:p>
                      </a:txBody>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4</m:t>
                                    </m:r>
                                  </m:den>
                                </m:f>
                              </m:oMath>
                            </m:oMathPara>
                          </a14:m>
                          <a:endParaRPr kumimoji="1" lang="en-US" altLang="ja-JP" b="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4</m:t>
                                    </m:r>
                                  </m:den>
                                </m:f>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4</m:t>
                                    </m:r>
                                  </m:den>
                                </m:f>
                              </m:oMath>
                            </m:oMathPara>
                          </a14:m>
                          <a:endParaRPr kumimoji="1" lang="ja-JP" altLang="en-US" dirty="0"/>
                        </a:p>
                      </a:txBody>
                      <a:tcPr/>
                    </a:tc>
                    <a:tc>
                      <a:txBody>
                        <a:bodyPr/>
                        <a:lstStyle/>
                        <a:p>
                          <a:pPr algn="ctr"/>
                          <a14:m>
                            <m:oMathPara xmlns:m="http://schemas.openxmlformats.org/officeDocument/2006/math">
                              <m:oMathParaPr>
                                <m:jc m:val="center"/>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4</m:t>
                                    </m:r>
                                  </m:den>
                                </m:f>
                              </m:oMath>
                            </m:oMathPara>
                          </a14:m>
                          <a:endParaRPr kumimoji="1" lang="ja-JP" altLang="en-US" dirty="0"/>
                        </a:p>
                      </a:txBody>
                      <a:tcPr/>
                    </a:tc>
                    <a:extLst>
                      <a:ext uri="{0D108BD9-81ED-4DB2-BD59-A6C34878D82A}">
                        <a16:rowId xmlns:a16="http://schemas.microsoft.com/office/drawing/2014/main" val="895130873"/>
                      </a:ext>
                    </a:extLst>
                  </a:tr>
                </a:tbl>
              </a:graphicData>
            </a:graphic>
          </p:graphicFrame>
        </mc:Choice>
        <mc:Fallback xmlns="">
          <p:graphicFrame>
            <p:nvGraphicFramePr>
              <p:cNvPr id="8" name="表 7">
                <a:extLst>
                  <a:ext uri="{FF2B5EF4-FFF2-40B4-BE49-F238E27FC236}">
                    <a16:creationId xmlns:a16="http://schemas.microsoft.com/office/drawing/2014/main" id="{B1901890-77AA-4C33-A078-2769939459E6}"/>
                  </a:ext>
                </a:extLst>
              </p:cNvPr>
              <p:cNvGraphicFramePr>
                <a:graphicFrameLocks noGrp="1"/>
              </p:cNvGraphicFramePr>
              <p:nvPr>
                <p:extLst>
                  <p:ext uri="{D42A27DB-BD31-4B8C-83A1-F6EECF244321}">
                    <p14:modId xmlns:p14="http://schemas.microsoft.com/office/powerpoint/2010/main" val="1488121506"/>
                  </p:ext>
                </p:extLst>
              </p:nvPr>
            </p:nvGraphicFramePr>
            <p:xfrm>
              <a:off x="3193143" y="4063460"/>
              <a:ext cx="5805715" cy="970788"/>
            </p:xfrm>
            <a:graphic>
              <a:graphicData uri="http://schemas.openxmlformats.org/drawingml/2006/table">
                <a:tbl>
                  <a:tblPr firstRow="1" bandRow="1">
                    <a:tableStyleId>{69CF1AB2-1976-4502-BF36-3FF5EA218861}</a:tableStyleId>
                  </a:tblPr>
                  <a:tblGrid>
                    <a:gridCol w="1161143">
                      <a:extLst>
                        <a:ext uri="{9D8B030D-6E8A-4147-A177-3AD203B41FA5}">
                          <a16:colId xmlns:a16="http://schemas.microsoft.com/office/drawing/2014/main" val="425681200"/>
                        </a:ext>
                      </a:extLst>
                    </a:gridCol>
                    <a:gridCol w="1161143">
                      <a:extLst>
                        <a:ext uri="{9D8B030D-6E8A-4147-A177-3AD203B41FA5}">
                          <a16:colId xmlns:a16="http://schemas.microsoft.com/office/drawing/2014/main" val="1263488540"/>
                        </a:ext>
                      </a:extLst>
                    </a:gridCol>
                    <a:gridCol w="1161143">
                      <a:extLst>
                        <a:ext uri="{9D8B030D-6E8A-4147-A177-3AD203B41FA5}">
                          <a16:colId xmlns:a16="http://schemas.microsoft.com/office/drawing/2014/main" val="2003601714"/>
                        </a:ext>
                      </a:extLst>
                    </a:gridCol>
                    <a:gridCol w="1161143">
                      <a:extLst>
                        <a:ext uri="{9D8B030D-6E8A-4147-A177-3AD203B41FA5}">
                          <a16:colId xmlns:a16="http://schemas.microsoft.com/office/drawing/2014/main" val="2788570884"/>
                        </a:ext>
                      </a:extLst>
                    </a:gridCol>
                    <a:gridCol w="1161143">
                      <a:extLst>
                        <a:ext uri="{9D8B030D-6E8A-4147-A177-3AD203B41FA5}">
                          <a16:colId xmlns:a16="http://schemas.microsoft.com/office/drawing/2014/main" val="238799903"/>
                        </a:ext>
                      </a:extLst>
                    </a:gridCol>
                  </a:tblGrid>
                  <a:tr h="365760">
                    <a:tc>
                      <a:txBody>
                        <a:bodyPr/>
                        <a:lstStyle/>
                        <a:p>
                          <a:pPr algn="ctr"/>
                          <a:r>
                            <a:rPr kumimoji="1" lang="en-US" altLang="ja-JP" b="1" dirty="0"/>
                            <a:t>/</a:t>
                          </a:r>
                        </a:p>
                      </a:txBody>
                      <a:tcPr/>
                    </a:tc>
                    <a:tc>
                      <a:txBody>
                        <a:bodyPr/>
                        <a:lstStyle/>
                        <a:p>
                          <a:endParaRPr lang="ja-JP"/>
                        </a:p>
                      </a:txBody>
                      <a:tcPr>
                        <a:blipFill>
                          <a:blip r:embed="rId4"/>
                          <a:stretch>
                            <a:fillRect l="-100524" t="-8333" r="-300524" b="-170000"/>
                          </a:stretch>
                        </a:blipFill>
                      </a:tcPr>
                    </a:tc>
                    <a:tc>
                      <a:txBody>
                        <a:bodyPr/>
                        <a:lstStyle/>
                        <a:p>
                          <a:endParaRPr lang="ja-JP"/>
                        </a:p>
                      </a:txBody>
                      <a:tcPr>
                        <a:blipFill>
                          <a:blip r:embed="rId4"/>
                          <a:stretch>
                            <a:fillRect l="-201579" t="-8333" r="-202105" b="-170000"/>
                          </a:stretch>
                        </a:blipFill>
                      </a:tcPr>
                    </a:tc>
                    <a:tc>
                      <a:txBody>
                        <a:bodyPr/>
                        <a:lstStyle/>
                        <a:p>
                          <a:endParaRPr lang="ja-JP"/>
                        </a:p>
                      </a:txBody>
                      <a:tcPr>
                        <a:blipFill>
                          <a:blip r:embed="rId4"/>
                          <a:stretch>
                            <a:fillRect l="-300000" t="-8333" r="-101047" b="-170000"/>
                          </a:stretch>
                        </a:blipFill>
                      </a:tcPr>
                    </a:tc>
                    <a:tc>
                      <a:txBody>
                        <a:bodyPr/>
                        <a:lstStyle/>
                        <a:p>
                          <a:endParaRPr lang="ja-JP"/>
                        </a:p>
                      </a:txBody>
                      <a:tcPr>
                        <a:blipFill>
                          <a:blip r:embed="rId4"/>
                          <a:stretch>
                            <a:fillRect l="-400000" t="-8333" r="-1047" b="-170000"/>
                          </a:stretch>
                        </a:blipFill>
                      </a:tcPr>
                    </a:tc>
                    <a:extLst>
                      <a:ext uri="{0D108BD9-81ED-4DB2-BD59-A6C34878D82A}">
                        <a16:rowId xmlns:a16="http://schemas.microsoft.com/office/drawing/2014/main" val="1798836560"/>
                      </a:ext>
                    </a:extLst>
                  </a:tr>
                  <a:tr h="605028">
                    <a:tc>
                      <a:txBody>
                        <a:bodyPr/>
                        <a:lstStyle/>
                        <a:p>
                          <a:pPr algn="ctr"/>
                          <a:r>
                            <a:rPr kumimoji="1" lang="ja-JP" altLang="en-US" dirty="0"/>
                            <a:t>補完確率</a:t>
                          </a:r>
                        </a:p>
                      </a:txBody>
                      <a:tcPr/>
                    </a:tc>
                    <a:tc>
                      <a:txBody>
                        <a:bodyPr/>
                        <a:lstStyle/>
                        <a:p>
                          <a:endParaRPr lang="ja-JP"/>
                        </a:p>
                      </a:txBody>
                      <a:tcPr>
                        <a:blipFill>
                          <a:blip r:embed="rId4"/>
                          <a:stretch>
                            <a:fillRect l="-100524" t="-65000" r="-300524" b="-2000"/>
                          </a:stretch>
                        </a:blipFill>
                      </a:tcPr>
                    </a:tc>
                    <a:tc>
                      <a:txBody>
                        <a:bodyPr/>
                        <a:lstStyle/>
                        <a:p>
                          <a:endParaRPr lang="ja-JP"/>
                        </a:p>
                      </a:txBody>
                      <a:tcPr>
                        <a:blipFill>
                          <a:blip r:embed="rId4"/>
                          <a:stretch>
                            <a:fillRect l="-201579" t="-65000" r="-202105" b="-2000"/>
                          </a:stretch>
                        </a:blipFill>
                      </a:tcPr>
                    </a:tc>
                    <a:tc>
                      <a:txBody>
                        <a:bodyPr/>
                        <a:lstStyle/>
                        <a:p>
                          <a:endParaRPr lang="ja-JP"/>
                        </a:p>
                      </a:txBody>
                      <a:tcPr>
                        <a:blipFill>
                          <a:blip r:embed="rId4"/>
                          <a:stretch>
                            <a:fillRect l="-300000" t="-65000" r="-101047" b="-2000"/>
                          </a:stretch>
                        </a:blipFill>
                      </a:tcPr>
                    </a:tc>
                    <a:tc>
                      <a:txBody>
                        <a:bodyPr/>
                        <a:lstStyle/>
                        <a:p>
                          <a:endParaRPr lang="ja-JP"/>
                        </a:p>
                      </a:txBody>
                      <a:tcPr>
                        <a:blipFill>
                          <a:blip r:embed="rId4"/>
                          <a:stretch>
                            <a:fillRect l="-400000" t="-65000" r="-1047" b="-2000"/>
                          </a:stretch>
                        </a:blipFill>
                      </a:tcPr>
                    </a:tc>
                    <a:extLst>
                      <a:ext uri="{0D108BD9-81ED-4DB2-BD59-A6C34878D82A}">
                        <a16:rowId xmlns:a16="http://schemas.microsoft.com/office/drawing/2014/main" val="895130873"/>
                      </a:ext>
                    </a:extLst>
                  </a:tr>
                </a:tbl>
              </a:graphicData>
            </a:graphic>
          </p:graphicFrame>
        </mc:Fallback>
      </mc:AlternateContent>
    </p:spTree>
    <p:extLst>
      <p:ext uri="{BB962C8B-B14F-4D97-AF65-F5344CB8AC3E}">
        <p14:creationId xmlns:p14="http://schemas.microsoft.com/office/powerpoint/2010/main" val="1535801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62C58-7738-4422-B26F-4B65B908A225}"/>
              </a:ext>
            </a:extLst>
          </p:cNvPr>
          <p:cNvSpPr>
            <a:spLocks noGrp="1"/>
          </p:cNvSpPr>
          <p:nvPr>
            <p:ph type="title"/>
          </p:nvPr>
        </p:nvSpPr>
        <p:spPr/>
        <p:txBody>
          <a:bodyPr/>
          <a:lstStyle/>
          <a:p>
            <a:r>
              <a:rPr kumimoji="1" lang="ja-JP" altLang="en-US" dirty="0"/>
              <a:t>提案手法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787CE66-5E30-4EDD-A8B2-2752F7D04C44}"/>
                  </a:ext>
                </a:extLst>
              </p:cNvPr>
              <p:cNvSpPr>
                <a:spLocks noGrp="1"/>
              </p:cNvSpPr>
              <p:nvPr>
                <p:ph idx="1"/>
              </p:nvPr>
            </p:nvSpPr>
            <p:spPr/>
            <p:txBody>
              <a:bodyPr/>
              <a:lstStyle/>
              <a:p>
                <a:r>
                  <a:rPr lang="ja-JP" altLang="en-US" dirty="0">
                    <a:latin typeface="ＭＳ Ｐゴシック" panose="020B0600070205080204" pitchFamily="50" charset="-128"/>
                    <a:ea typeface="ＭＳ Ｐゴシック" panose="020B0600070205080204" pitchFamily="50" charset="-128"/>
                  </a:rPr>
                  <a:t>提案</a:t>
                </a:r>
                <a:r>
                  <a:rPr kumimoji="1" lang="ja-JP" altLang="en-US" dirty="0">
                    <a:latin typeface="ＭＳ Ｐゴシック" panose="020B0600070205080204" pitchFamily="50" charset="-128"/>
                    <a:ea typeface="ＭＳ Ｐゴシック" panose="020B0600070205080204" pitchFamily="50" charset="-128"/>
                  </a:rPr>
                  <a:t>手法②</a:t>
                </a:r>
                <a:endParaRPr kumimoji="1" lang="en-US" altLang="ja-JP" dirty="0">
                  <a:latin typeface="ＭＳ Ｐゴシック" panose="020B0600070205080204" pitchFamily="50" charset="-128"/>
                  <a:ea typeface="ＭＳ Ｐゴシック" panose="020B0600070205080204" pitchFamily="50" charset="-128"/>
                </a:endParaRPr>
              </a:p>
              <a:p>
                <a:pPr lvl="1"/>
                <a14:m>
                  <m:oMath xmlns:m="http://schemas.openxmlformats.org/officeDocument/2006/math">
                    <m:r>
                      <a:rPr lang="en-US" altLang="ja-JP" b="0" i="1" smtClean="0">
                        <a:latin typeface="Cambria Math" panose="02040503050406030204" pitchFamily="18" charset="0"/>
                      </a:rPr>
                      <m:t>𝐵</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𝑘</m:t>
                        </m:r>
                      </m:sub>
                    </m:sSub>
                  </m:oMath>
                </a14:m>
                <a:r>
                  <a:rPr lang="en-US" altLang="ja-JP" dirty="0"/>
                  <a:t> </a:t>
                </a:r>
                <a:r>
                  <a:rPr lang="ja-JP" altLang="en-US" dirty="0">
                    <a:latin typeface="ＭＳ Ｐゴシック" panose="020B0600070205080204" pitchFamily="50" charset="-128"/>
                    <a:ea typeface="ＭＳ Ｐゴシック" panose="020B0600070205080204" pitchFamily="50" charset="-128"/>
                  </a:rPr>
                  <a:t>とすると</a:t>
                </a:r>
                <a:r>
                  <a:rPr lang="en-US" altLang="ja-JP" dirty="0"/>
                  <a:t>,</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𝐵</m:t>
                    </m:r>
                  </m:oMath>
                </a14:m>
                <a:r>
                  <a:rPr lang="en-US" altLang="ja-JP" dirty="0"/>
                  <a:t> </a:t>
                </a:r>
                <a:r>
                  <a:rPr lang="ja-JP" altLang="en-US" dirty="0">
                    <a:latin typeface="ＭＳ Ｐゴシック" panose="020B0600070205080204" pitchFamily="50" charset="-128"/>
                    <a:ea typeface="ＭＳ Ｐゴシック" panose="020B0600070205080204" pitchFamily="50" charset="-128"/>
                  </a:rPr>
                  <a:t>の確率で</a:t>
                </a:r>
                <a:r>
                  <a:rPr lang="ja-JP" altLang="en-US"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𝑖</m:t>
                        </m:r>
                      </m:sub>
                    </m:sSub>
                  </m:oMath>
                </a14:m>
                <a:r>
                  <a:rPr lang="en-US" altLang="ja-JP" dirty="0"/>
                  <a:t> </a:t>
                </a:r>
                <a:r>
                  <a:rPr lang="ja-JP" altLang="en-US" dirty="0">
                    <a:latin typeface="ＭＳ Ｐゴシック" panose="020B0600070205080204" pitchFamily="50" charset="-128"/>
                    <a:ea typeface="ＭＳ Ｐゴシック" panose="020B0600070205080204" pitchFamily="50" charset="-128"/>
                  </a:rPr>
                  <a:t>を補完する</a:t>
                </a:r>
                <a:r>
                  <a:rPr lang="en-US" altLang="ja-JP" dirty="0">
                    <a:latin typeface="ＭＳ Ｐゴシック" panose="020B0600070205080204" pitchFamily="50" charset="-128"/>
                    <a:ea typeface="ＭＳ Ｐゴシック" panose="020B0600070205080204" pitchFamily="50" charset="-128"/>
                  </a:rPr>
                  <a:t>.</a:t>
                </a:r>
                <a:endParaRPr kumimoji="1" lang="en-US" altLang="ja-JP" dirty="0">
                  <a:latin typeface="ＭＳ Ｐゴシック" panose="020B0600070205080204" pitchFamily="50" charset="-128"/>
                  <a:ea typeface="ＭＳ Ｐゴシック" panose="020B0600070205080204" pitchFamily="50" charset="-128"/>
                </a:endParaRPr>
              </a:p>
              <a:p>
                <a:pPr lvl="1"/>
                <a:endParaRPr kumimoji="1" lang="en-US" altLang="ja-JP" dirty="0">
                  <a:latin typeface="ＭＳ Ｐゴシック" panose="020B0600070205080204" pitchFamily="50" charset="-128"/>
                  <a:ea typeface="ＭＳ Ｐゴシック" panose="020B0600070205080204" pitchFamily="50" charset="-128"/>
                </a:endParaRPr>
              </a:p>
              <a:p>
                <a:pPr lvl="1"/>
                <a:endParaRPr lang="en-US" altLang="ja-JP" sz="1600" dirty="0">
                  <a:latin typeface="ＭＳ Ｐゴシック" panose="020B0600070205080204" pitchFamily="50" charset="-128"/>
                  <a:ea typeface="ＭＳ Ｐゴシック" panose="020B0600070205080204" pitchFamily="50" charset="-128"/>
                </a:endParaRPr>
              </a:p>
              <a:p>
                <a:pPr lvl="1"/>
                <a:r>
                  <a:rPr kumimoji="1" lang="en-US" altLang="ja-JP" dirty="0">
                    <a:latin typeface="ＭＳ Ｐゴシック" panose="020B0600070205080204" pitchFamily="50" charset="-128"/>
                    <a:ea typeface="ＭＳ Ｐゴシック" panose="020B0600070205080204" pitchFamily="50" charset="-128"/>
                  </a:rPr>
                  <a:t>K=4</a:t>
                </a:r>
                <a:r>
                  <a:rPr kumimoji="1" lang="ja-JP" altLang="en-US" dirty="0">
                    <a:latin typeface="ＭＳ Ｐゴシック" panose="020B0600070205080204" pitchFamily="50" charset="-128"/>
                    <a:ea typeface="ＭＳ Ｐゴシック" panose="020B0600070205080204" pitchFamily="50" charset="-128"/>
                  </a:rPr>
                  <a:t>について</a:t>
                </a:r>
              </a:p>
            </p:txBody>
          </p:sp>
        </mc:Choice>
        <mc:Fallback xmlns="">
          <p:sp>
            <p:nvSpPr>
              <p:cNvPr id="3" name="コンテンツ プレースホルダー 2">
                <a:extLst>
                  <a:ext uri="{FF2B5EF4-FFF2-40B4-BE49-F238E27FC236}">
                    <a16:creationId xmlns:a16="http://schemas.microsoft.com/office/drawing/2014/main" id="{5787CE66-5E30-4EDD-A8B2-2752F7D04C44}"/>
                  </a:ext>
                </a:extLst>
              </p:cNvPr>
              <p:cNvSpPr>
                <a:spLocks noGrp="1" noRot="1" noChangeAspect="1" noMove="1" noResize="1" noEditPoints="1" noAdjustHandles="1" noChangeArrowheads="1" noChangeShapeType="1" noTextEdit="1"/>
              </p:cNvSpPr>
              <p:nvPr>
                <p:ph idx="1"/>
              </p:nvPr>
            </p:nvSpPr>
            <p:spPr>
              <a:blipFill>
                <a:blip r:embed="rId3"/>
                <a:stretch>
                  <a:fillRect l="-1144" t="-183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B3A01CBA-D381-497C-8B28-4E8D98D0559E}"/>
              </a:ext>
            </a:extLst>
          </p:cNvPr>
          <p:cNvSpPr>
            <a:spLocks noGrp="1"/>
          </p:cNvSpPr>
          <p:nvPr>
            <p:ph type="sldNum" sz="quarter" idx="12"/>
          </p:nvPr>
        </p:nvSpPr>
        <p:spPr/>
        <p:txBody>
          <a:bodyPr/>
          <a:lstStyle/>
          <a:p>
            <a:fld id="{ED7B1F3B-36B7-4AC7-B553-9C4E9B49FCE0}"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graphicFrame>
            <p:nvGraphicFramePr>
              <p:cNvPr id="7" name="表 7">
                <a:extLst>
                  <a:ext uri="{FF2B5EF4-FFF2-40B4-BE49-F238E27FC236}">
                    <a16:creationId xmlns:a16="http://schemas.microsoft.com/office/drawing/2014/main" id="{4C714B60-78FF-4182-B6C8-189CE8EAEBCC}"/>
                  </a:ext>
                </a:extLst>
              </p:cNvPr>
              <p:cNvGraphicFramePr>
                <a:graphicFrameLocks noGrp="1"/>
              </p:cNvGraphicFramePr>
              <p:nvPr>
                <p:extLst>
                  <p:ext uri="{D42A27DB-BD31-4B8C-83A1-F6EECF244321}">
                    <p14:modId xmlns:p14="http://schemas.microsoft.com/office/powerpoint/2010/main" val="1687423815"/>
                  </p:ext>
                </p:extLst>
              </p:nvPr>
            </p:nvGraphicFramePr>
            <p:xfrm>
              <a:off x="3193143" y="3479800"/>
              <a:ext cx="5805715" cy="739775"/>
            </p:xfrm>
            <a:graphic>
              <a:graphicData uri="http://schemas.openxmlformats.org/drawingml/2006/table">
                <a:tbl>
                  <a:tblPr firstRow="1" bandRow="1">
                    <a:tableStyleId>{69CF1AB2-1976-4502-BF36-3FF5EA218861}</a:tableStyleId>
                  </a:tblPr>
                  <a:tblGrid>
                    <a:gridCol w="1161143">
                      <a:extLst>
                        <a:ext uri="{9D8B030D-6E8A-4147-A177-3AD203B41FA5}">
                          <a16:colId xmlns:a16="http://schemas.microsoft.com/office/drawing/2014/main" val="425681200"/>
                        </a:ext>
                      </a:extLst>
                    </a:gridCol>
                    <a:gridCol w="1161143">
                      <a:extLst>
                        <a:ext uri="{9D8B030D-6E8A-4147-A177-3AD203B41FA5}">
                          <a16:colId xmlns:a16="http://schemas.microsoft.com/office/drawing/2014/main" val="1263488540"/>
                        </a:ext>
                      </a:extLst>
                    </a:gridCol>
                    <a:gridCol w="1166558">
                      <a:extLst>
                        <a:ext uri="{9D8B030D-6E8A-4147-A177-3AD203B41FA5}">
                          <a16:colId xmlns:a16="http://schemas.microsoft.com/office/drawing/2014/main" val="2003601714"/>
                        </a:ext>
                      </a:extLst>
                    </a:gridCol>
                    <a:gridCol w="1155728">
                      <a:extLst>
                        <a:ext uri="{9D8B030D-6E8A-4147-A177-3AD203B41FA5}">
                          <a16:colId xmlns:a16="http://schemas.microsoft.com/office/drawing/2014/main" val="2788570884"/>
                        </a:ext>
                      </a:extLst>
                    </a:gridCol>
                    <a:gridCol w="1161143">
                      <a:extLst>
                        <a:ext uri="{9D8B030D-6E8A-4147-A177-3AD203B41FA5}">
                          <a16:colId xmlns:a16="http://schemas.microsoft.com/office/drawing/2014/main" val="238799903"/>
                        </a:ext>
                      </a:extLst>
                    </a:gridCol>
                  </a:tblGrid>
                  <a:tr h="226323">
                    <a:tc>
                      <a:txBody>
                        <a:bodyPr/>
                        <a:lstStyle/>
                        <a:p>
                          <a:pPr algn="ctr"/>
                          <a:r>
                            <a:rPr kumimoji="1" lang="en-US" altLang="ja-JP" b="1" dirty="0"/>
                            <a:t>/</a:t>
                          </a:r>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𝟏</m:t>
                                    </m:r>
                                  </m:sub>
                                </m:sSub>
                              </m:oMath>
                            </m:oMathPara>
                          </a14:m>
                          <a:endParaRPr kumimoji="1" lang="en-US" altLang="ja-JP"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𝟐</m:t>
                                    </m:r>
                                  </m:sub>
                                </m:sSub>
                              </m:oMath>
                            </m:oMathPara>
                          </a14:m>
                          <a:endParaRPr kumimoji="1" lang="en-US" altLang="ja-JP"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𝟑</m:t>
                                    </m:r>
                                  </m:sub>
                                </m:sSub>
                              </m:oMath>
                            </m:oMathPara>
                          </a14:m>
                          <a:endParaRPr kumimoji="1" lang="en-US" altLang="ja-JP"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𝟒</m:t>
                                    </m:r>
                                  </m:sub>
                                </m:sSub>
                              </m:oMath>
                            </m:oMathPara>
                          </a14:m>
                          <a:endParaRPr kumimoji="1" lang="en-US" altLang="ja-JP" b="1" dirty="0"/>
                        </a:p>
                      </a:txBody>
                      <a:tcPr/>
                    </a:tc>
                    <a:extLst>
                      <a:ext uri="{0D108BD9-81ED-4DB2-BD59-A6C34878D82A}">
                        <a16:rowId xmlns:a16="http://schemas.microsoft.com/office/drawing/2014/main" val="1798836560"/>
                      </a:ext>
                    </a:extLst>
                  </a:tr>
                  <a:tr h="374015">
                    <a:tc>
                      <a:txBody>
                        <a:bodyPr/>
                        <a:lstStyle/>
                        <a:p>
                          <a:r>
                            <a:rPr kumimoji="1" lang="ja-JP" altLang="en-US" dirty="0">
                              <a:latin typeface="ＭＳ Ｐゴシック" panose="020B0600070205080204" pitchFamily="50" charset="-128"/>
                              <a:ea typeface="ＭＳ Ｐゴシック" panose="020B0600070205080204" pitchFamily="50" charset="-128"/>
                            </a:rPr>
                            <a:t>存在数</a:t>
                          </a: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1</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1</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2</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3</m:t>
                                </m:r>
                              </m:oMath>
                            </m:oMathPara>
                          </a14:m>
                          <a:endParaRPr kumimoji="1" lang="ja-JP" altLang="en-US" dirty="0"/>
                        </a:p>
                      </a:txBody>
                      <a:tcPr/>
                    </a:tc>
                    <a:extLst>
                      <a:ext uri="{0D108BD9-81ED-4DB2-BD59-A6C34878D82A}">
                        <a16:rowId xmlns:a16="http://schemas.microsoft.com/office/drawing/2014/main" val="895130873"/>
                      </a:ext>
                    </a:extLst>
                  </a:tr>
                </a:tbl>
              </a:graphicData>
            </a:graphic>
          </p:graphicFrame>
        </mc:Choice>
        <mc:Fallback xmlns="">
          <p:graphicFrame>
            <p:nvGraphicFramePr>
              <p:cNvPr id="7" name="表 7">
                <a:extLst>
                  <a:ext uri="{FF2B5EF4-FFF2-40B4-BE49-F238E27FC236}">
                    <a16:creationId xmlns:a16="http://schemas.microsoft.com/office/drawing/2014/main" id="{4C714B60-78FF-4182-B6C8-189CE8EAEBCC}"/>
                  </a:ext>
                </a:extLst>
              </p:cNvPr>
              <p:cNvGraphicFramePr>
                <a:graphicFrameLocks noGrp="1"/>
              </p:cNvGraphicFramePr>
              <p:nvPr>
                <p:extLst>
                  <p:ext uri="{D42A27DB-BD31-4B8C-83A1-F6EECF244321}">
                    <p14:modId xmlns:p14="http://schemas.microsoft.com/office/powerpoint/2010/main" val="1687423815"/>
                  </p:ext>
                </p:extLst>
              </p:nvPr>
            </p:nvGraphicFramePr>
            <p:xfrm>
              <a:off x="3193143" y="3479800"/>
              <a:ext cx="5805715" cy="739775"/>
            </p:xfrm>
            <a:graphic>
              <a:graphicData uri="http://schemas.openxmlformats.org/drawingml/2006/table">
                <a:tbl>
                  <a:tblPr firstRow="1" bandRow="1">
                    <a:tableStyleId>{69CF1AB2-1976-4502-BF36-3FF5EA218861}</a:tableStyleId>
                  </a:tblPr>
                  <a:tblGrid>
                    <a:gridCol w="1161143">
                      <a:extLst>
                        <a:ext uri="{9D8B030D-6E8A-4147-A177-3AD203B41FA5}">
                          <a16:colId xmlns:a16="http://schemas.microsoft.com/office/drawing/2014/main" val="425681200"/>
                        </a:ext>
                      </a:extLst>
                    </a:gridCol>
                    <a:gridCol w="1161143">
                      <a:extLst>
                        <a:ext uri="{9D8B030D-6E8A-4147-A177-3AD203B41FA5}">
                          <a16:colId xmlns:a16="http://schemas.microsoft.com/office/drawing/2014/main" val="1263488540"/>
                        </a:ext>
                      </a:extLst>
                    </a:gridCol>
                    <a:gridCol w="1166558">
                      <a:extLst>
                        <a:ext uri="{9D8B030D-6E8A-4147-A177-3AD203B41FA5}">
                          <a16:colId xmlns:a16="http://schemas.microsoft.com/office/drawing/2014/main" val="2003601714"/>
                        </a:ext>
                      </a:extLst>
                    </a:gridCol>
                    <a:gridCol w="1155728">
                      <a:extLst>
                        <a:ext uri="{9D8B030D-6E8A-4147-A177-3AD203B41FA5}">
                          <a16:colId xmlns:a16="http://schemas.microsoft.com/office/drawing/2014/main" val="2788570884"/>
                        </a:ext>
                      </a:extLst>
                    </a:gridCol>
                    <a:gridCol w="1161143">
                      <a:extLst>
                        <a:ext uri="{9D8B030D-6E8A-4147-A177-3AD203B41FA5}">
                          <a16:colId xmlns:a16="http://schemas.microsoft.com/office/drawing/2014/main" val="238799903"/>
                        </a:ext>
                      </a:extLst>
                    </a:gridCol>
                  </a:tblGrid>
                  <a:tr h="365760">
                    <a:tc>
                      <a:txBody>
                        <a:bodyPr/>
                        <a:lstStyle/>
                        <a:p>
                          <a:pPr algn="ctr"/>
                          <a:r>
                            <a:rPr kumimoji="1" lang="en-US" altLang="ja-JP" b="1" dirty="0"/>
                            <a:t>/</a:t>
                          </a:r>
                        </a:p>
                      </a:txBody>
                      <a:tcPr/>
                    </a:tc>
                    <a:tc>
                      <a:txBody>
                        <a:bodyPr/>
                        <a:lstStyle/>
                        <a:p>
                          <a:endParaRPr lang="ja-JP"/>
                        </a:p>
                      </a:txBody>
                      <a:tcPr>
                        <a:blipFill>
                          <a:blip r:embed="rId4"/>
                          <a:stretch>
                            <a:fillRect l="-100524" t="-8197" r="-300524" b="-124590"/>
                          </a:stretch>
                        </a:blipFill>
                      </a:tcPr>
                    </a:tc>
                    <a:tc>
                      <a:txBody>
                        <a:bodyPr/>
                        <a:lstStyle/>
                        <a:p>
                          <a:endParaRPr lang="ja-JP"/>
                        </a:p>
                      </a:txBody>
                      <a:tcPr>
                        <a:blipFill>
                          <a:blip r:embed="rId4"/>
                          <a:stretch>
                            <a:fillRect l="-200524" t="-8197" r="-200524" b="-124590"/>
                          </a:stretch>
                        </a:blipFill>
                      </a:tcPr>
                    </a:tc>
                    <a:tc>
                      <a:txBody>
                        <a:bodyPr/>
                        <a:lstStyle/>
                        <a:p>
                          <a:endParaRPr lang="ja-JP"/>
                        </a:p>
                      </a:txBody>
                      <a:tcPr>
                        <a:blipFill>
                          <a:blip r:embed="rId4"/>
                          <a:stretch>
                            <a:fillRect l="-302105" t="-8197" r="-101579" b="-124590"/>
                          </a:stretch>
                        </a:blipFill>
                      </a:tcPr>
                    </a:tc>
                    <a:tc>
                      <a:txBody>
                        <a:bodyPr/>
                        <a:lstStyle/>
                        <a:p>
                          <a:endParaRPr lang="ja-JP"/>
                        </a:p>
                      </a:txBody>
                      <a:tcPr>
                        <a:blipFill>
                          <a:blip r:embed="rId4"/>
                          <a:stretch>
                            <a:fillRect l="-400000" t="-8197" r="-1047" b="-124590"/>
                          </a:stretch>
                        </a:blipFill>
                      </a:tcPr>
                    </a:tc>
                    <a:extLst>
                      <a:ext uri="{0D108BD9-81ED-4DB2-BD59-A6C34878D82A}">
                        <a16:rowId xmlns:a16="http://schemas.microsoft.com/office/drawing/2014/main" val="1798836560"/>
                      </a:ext>
                    </a:extLst>
                  </a:tr>
                  <a:tr h="374015">
                    <a:tc>
                      <a:txBody>
                        <a:bodyPr/>
                        <a:lstStyle/>
                        <a:p>
                          <a:r>
                            <a:rPr kumimoji="1" lang="ja-JP" altLang="en-US" dirty="0">
                              <a:latin typeface="ＭＳ Ｐゴシック" panose="020B0600070205080204" pitchFamily="50" charset="-128"/>
                              <a:ea typeface="ＭＳ Ｐゴシック" panose="020B0600070205080204" pitchFamily="50" charset="-128"/>
                            </a:rPr>
                            <a:t>存在数</a:t>
                          </a:r>
                        </a:p>
                      </a:txBody>
                      <a:tcPr/>
                    </a:tc>
                    <a:tc>
                      <a:txBody>
                        <a:bodyPr/>
                        <a:lstStyle/>
                        <a:p>
                          <a:endParaRPr lang="ja-JP"/>
                        </a:p>
                      </a:txBody>
                      <a:tcPr>
                        <a:blipFill>
                          <a:blip r:embed="rId4"/>
                          <a:stretch>
                            <a:fillRect l="-100524" t="-106452" r="-300524" b="-22581"/>
                          </a:stretch>
                        </a:blipFill>
                      </a:tcPr>
                    </a:tc>
                    <a:tc>
                      <a:txBody>
                        <a:bodyPr/>
                        <a:lstStyle/>
                        <a:p>
                          <a:endParaRPr lang="ja-JP"/>
                        </a:p>
                      </a:txBody>
                      <a:tcPr>
                        <a:blipFill>
                          <a:blip r:embed="rId4"/>
                          <a:stretch>
                            <a:fillRect l="-200524" t="-106452" r="-200524" b="-22581"/>
                          </a:stretch>
                        </a:blipFill>
                      </a:tcPr>
                    </a:tc>
                    <a:tc>
                      <a:txBody>
                        <a:bodyPr/>
                        <a:lstStyle/>
                        <a:p>
                          <a:endParaRPr lang="ja-JP"/>
                        </a:p>
                      </a:txBody>
                      <a:tcPr>
                        <a:blipFill>
                          <a:blip r:embed="rId4"/>
                          <a:stretch>
                            <a:fillRect l="-302105" t="-106452" r="-101579" b="-22581"/>
                          </a:stretch>
                        </a:blipFill>
                      </a:tcPr>
                    </a:tc>
                    <a:tc>
                      <a:txBody>
                        <a:bodyPr/>
                        <a:lstStyle/>
                        <a:p>
                          <a:endParaRPr lang="ja-JP"/>
                        </a:p>
                      </a:txBody>
                      <a:tcPr>
                        <a:blipFill>
                          <a:blip r:embed="rId4"/>
                          <a:stretch>
                            <a:fillRect l="-400000" t="-106452" r="-1047" b="-22581"/>
                          </a:stretch>
                        </a:blipFill>
                      </a:tcPr>
                    </a:tc>
                    <a:extLst>
                      <a:ext uri="{0D108BD9-81ED-4DB2-BD59-A6C34878D82A}">
                        <a16:rowId xmlns:a16="http://schemas.microsoft.com/office/drawing/2014/main" val="89513087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B1901890-77AA-4C33-A078-2769939459E6}"/>
                  </a:ext>
                </a:extLst>
              </p:cNvPr>
              <p:cNvGraphicFramePr>
                <a:graphicFrameLocks noGrp="1"/>
              </p:cNvGraphicFramePr>
              <p:nvPr>
                <p:extLst>
                  <p:ext uri="{D42A27DB-BD31-4B8C-83A1-F6EECF244321}">
                    <p14:modId xmlns:p14="http://schemas.microsoft.com/office/powerpoint/2010/main" val="1577361048"/>
                  </p:ext>
                </p:extLst>
              </p:nvPr>
            </p:nvGraphicFramePr>
            <p:xfrm>
              <a:off x="3193143" y="4864006"/>
              <a:ext cx="5805715" cy="971614"/>
            </p:xfrm>
            <a:graphic>
              <a:graphicData uri="http://schemas.openxmlformats.org/drawingml/2006/table">
                <a:tbl>
                  <a:tblPr firstRow="1" bandRow="1">
                    <a:tableStyleId>{69CF1AB2-1976-4502-BF36-3FF5EA218861}</a:tableStyleId>
                  </a:tblPr>
                  <a:tblGrid>
                    <a:gridCol w="1161143">
                      <a:extLst>
                        <a:ext uri="{9D8B030D-6E8A-4147-A177-3AD203B41FA5}">
                          <a16:colId xmlns:a16="http://schemas.microsoft.com/office/drawing/2014/main" val="425681200"/>
                        </a:ext>
                      </a:extLst>
                    </a:gridCol>
                    <a:gridCol w="1161143">
                      <a:extLst>
                        <a:ext uri="{9D8B030D-6E8A-4147-A177-3AD203B41FA5}">
                          <a16:colId xmlns:a16="http://schemas.microsoft.com/office/drawing/2014/main" val="1263488540"/>
                        </a:ext>
                      </a:extLst>
                    </a:gridCol>
                    <a:gridCol w="1161143">
                      <a:extLst>
                        <a:ext uri="{9D8B030D-6E8A-4147-A177-3AD203B41FA5}">
                          <a16:colId xmlns:a16="http://schemas.microsoft.com/office/drawing/2014/main" val="2003601714"/>
                        </a:ext>
                      </a:extLst>
                    </a:gridCol>
                    <a:gridCol w="1161143">
                      <a:extLst>
                        <a:ext uri="{9D8B030D-6E8A-4147-A177-3AD203B41FA5}">
                          <a16:colId xmlns:a16="http://schemas.microsoft.com/office/drawing/2014/main" val="2788570884"/>
                        </a:ext>
                      </a:extLst>
                    </a:gridCol>
                    <a:gridCol w="1161143">
                      <a:extLst>
                        <a:ext uri="{9D8B030D-6E8A-4147-A177-3AD203B41FA5}">
                          <a16:colId xmlns:a16="http://schemas.microsoft.com/office/drawing/2014/main" val="238799903"/>
                        </a:ext>
                      </a:extLst>
                    </a:gridCol>
                  </a:tblGrid>
                  <a:tr h="361610">
                    <a:tc>
                      <a:txBody>
                        <a:bodyPr/>
                        <a:lstStyle/>
                        <a:p>
                          <a:pPr algn="ctr"/>
                          <a:r>
                            <a:rPr kumimoji="1" lang="en-US" altLang="ja-JP" b="1" dirty="0"/>
                            <a:t>/</a:t>
                          </a:r>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𝟏</m:t>
                                    </m:r>
                                  </m:sub>
                                </m:sSub>
                              </m:oMath>
                            </m:oMathPara>
                          </a14:m>
                          <a:endParaRPr kumimoji="1" lang="en-US" altLang="ja-JP"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𝟐</m:t>
                                    </m:r>
                                  </m:sub>
                                </m:sSub>
                              </m:oMath>
                            </m:oMathPara>
                          </a14:m>
                          <a:endParaRPr kumimoji="1" lang="en-US" altLang="ja-JP"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𝟑</m:t>
                                    </m:r>
                                  </m:sub>
                                </m:sSub>
                              </m:oMath>
                            </m:oMathPara>
                          </a14:m>
                          <a:endParaRPr kumimoji="1" lang="en-US" altLang="ja-JP"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𝟒</m:t>
                                    </m:r>
                                  </m:sub>
                                </m:sSub>
                              </m:oMath>
                            </m:oMathPara>
                          </a14:m>
                          <a:endParaRPr kumimoji="1" lang="en-US" altLang="ja-JP" b="1" dirty="0"/>
                        </a:p>
                      </a:txBody>
                      <a:tcPr/>
                    </a:tc>
                    <a:extLst>
                      <a:ext uri="{0D108BD9-81ED-4DB2-BD59-A6C34878D82A}">
                        <a16:rowId xmlns:a16="http://schemas.microsoft.com/office/drawing/2014/main" val="1798836560"/>
                      </a:ext>
                    </a:extLst>
                  </a:tr>
                  <a:tr h="370840">
                    <a:tc>
                      <a:txBody>
                        <a:bodyPr/>
                        <a:lstStyle/>
                        <a:p>
                          <a:r>
                            <a:rPr kumimoji="1" lang="ja-JP" altLang="en-US" dirty="0">
                              <a:latin typeface="ＭＳ Ｐゴシック" panose="020B0600070205080204" pitchFamily="50" charset="-128"/>
                              <a:ea typeface="ＭＳ Ｐゴシック" panose="020B0600070205080204" pitchFamily="50" charset="-128"/>
                            </a:rPr>
                            <a:t>補完確率</a:t>
                          </a:r>
                        </a:p>
                      </a:txBody>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7</m:t>
                                    </m:r>
                                  </m:den>
                                </m:f>
                              </m:oMath>
                            </m:oMathPara>
                          </a14:m>
                          <a:endParaRPr kumimoji="1" lang="en-US" altLang="ja-JP" b="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7</m:t>
                                    </m:r>
                                  </m:den>
                                </m:f>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num>
                                  <m:den>
                                    <m:r>
                                      <a:rPr kumimoji="1" lang="en-US" altLang="ja-JP" b="0" i="1" smtClean="0">
                                        <a:latin typeface="Cambria Math" panose="02040503050406030204" pitchFamily="18" charset="0"/>
                                      </a:rPr>
                                      <m:t>7</m:t>
                                    </m:r>
                                  </m:den>
                                </m:f>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3</m:t>
                                    </m:r>
                                  </m:num>
                                  <m:den>
                                    <m:r>
                                      <a:rPr kumimoji="1" lang="en-US" altLang="ja-JP" b="0" i="1" smtClean="0">
                                        <a:latin typeface="Cambria Math" panose="02040503050406030204" pitchFamily="18" charset="0"/>
                                      </a:rPr>
                                      <m:t>7</m:t>
                                    </m:r>
                                  </m:den>
                                </m:f>
                              </m:oMath>
                            </m:oMathPara>
                          </a14:m>
                          <a:endParaRPr kumimoji="1" lang="ja-JP" altLang="en-US" dirty="0"/>
                        </a:p>
                      </a:txBody>
                      <a:tcPr/>
                    </a:tc>
                    <a:extLst>
                      <a:ext uri="{0D108BD9-81ED-4DB2-BD59-A6C34878D82A}">
                        <a16:rowId xmlns:a16="http://schemas.microsoft.com/office/drawing/2014/main" val="895130873"/>
                      </a:ext>
                    </a:extLst>
                  </a:tr>
                </a:tbl>
              </a:graphicData>
            </a:graphic>
          </p:graphicFrame>
        </mc:Choice>
        <mc:Fallback xmlns="">
          <p:graphicFrame>
            <p:nvGraphicFramePr>
              <p:cNvPr id="8" name="表 7">
                <a:extLst>
                  <a:ext uri="{FF2B5EF4-FFF2-40B4-BE49-F238E27FC236}">
                    <a16:creationId xmlns:a16="http://schemas.microsoft.com/office/drawing/2014/main" id="{B1901890-77AA-4C33-A078-2769939459E6}"/>
                  </a:ext>
                </a:extLst>
              </p:cNvPr>
              <p:cNvGraphicFramePr>
                <a:graphicFrameLocks noGrp="1"/>
              </p:cNvGraphicFramePr>
              <p:nvPr>
                <p:extLst>
                  <p:ext uri="{D42A27DB-BD31-4B8C-83A1-F6EECF244321}">
                    <p14:modId xmlns:p14="http://schemas.microsoft.com/office/powerpoint/2010/main" val="1577361048"/>
                  </p:ext>
                </p:extLst>
              </p:nvPr>
            </p:nvGraphicFramePr>
            <p:xfrm>
              <a:off x="3193143" y="4864006"/>
              <a:ext cx="5805715" cy="971614"/>
            </p:xfrm>
            <a:graphic>
              <a:graphicData uri="http://schemas.openxmlformats.org/drawingml/2006/table">
                <a:tbl>
                  <a:tblPr firstRow="1" bandRow="1">
                    <a:tableStyleId>{69CF1AB2-1976-4502-BF36-3FF5EA218861}</a:tableStyleId>
                  </a:tblPr>
                  <a:tblGrid>
                    <a:gridCol w="1161143">
                      <a:extLst>
                        <a:ext uri="{9D8B030D-6E8A-4147-A177-3AD203B41FA5}">
                          <a16:colId xmlns:a16="http://schemas.microsoft.com/office/drawing/2014/main" val="425681200"/>
                        </a:ext>
                      </a:extLst>
                    </a:gridCol>
                    <a:gridCol w="1161143">
                      <a:extLst>
                        <a:ext uri="{9D8B030D-6E8A-4147-A177-3AD203B41FA5}">
                          <a16:colId xmlns:a16="http://schemas.microsoft.com/office/drawing/2014/main" val="1263488540"/>
                        </a:ext>
                      </a:extLst>
                    </a:gridCol>
                    <a:gridCol w="1161143">
                      <a:extLst>
                        <a:ext uri="{9D8B030D-6E8A-4147-A177-3AD203B41FA5}">
                          <a16:colId xmlns:a16="http://schemas.microsoft.com/office/drawing/2014/main" val="2003601714"/>
                        </a:ext>
                      </a:extLst>
                    </a:gridCol>
                    <a:gridCol w="1161143">
                      <a:extLst>
                        <a:ext uri="{9D8B030D-6E8A-4147-A177-3AD203B41FA5}">
                          <a16:colId xmlns:a16="http://schemas.microsoft.com/office/drawing/2014/main" val="2788570884"/>
                        </a:ext>
                      </a:extLst>
                    </a:gridCol>
                    <a:gridCol w="1161143">
                      <a:extLst>
                        <a:ext uri="{9D8B030D-6E8A-4147-A177-3AD203B41FA5}">
                          <a16:colId xmlns:a16="http://schemas.microsoft.com/office/drawing/2014/main" val="238799903"/>
                        </a:ext>
                      </a:extLst>
                    </a:gridCol>
                  </a:tblGrid>
                  <a:tr h="365760">
                    <a:tc>
                      <a:txBody>
                        <a:bodyPr/>
                        <a:lstStyle/>
                        <a:p>
                          <a:pPr algn="ctr"/>
                          <a:r>
                            <a:rPr kumimoji="1" lang="en-US" altLang="ja-JP" b="1" dirty="0"/>
                            <a:t>/</a:t>
                          </a:r>
                        </a:p>
                      </a:txBody>
                      <a:tcPr/>
                    </a:tc>
                    <a:tc>
                      <a:txBody>
                        <a:bodyPr/>
                        <a:lstStyle/>
                        <a:p>
                          <a:endParaRPr lang="ja-JP"/>
                        </a:p>
                      </a:txBody>
                      <a:tcPr>
                        <a:blipFill>
                          <a:blip r:embed="rId5"/>
                          <a:stretch>
                            <a:fillRect l="-100524" t="-8197" r="-300524" b="-167213"/>
                          </a:stretch>
                        </a:blipFill>
                      </a:tcPr>
                    </a:tc>
                    <a:tc>
                      <a:txBody>
                        <a:bodyPr/>
                        <a:lstStyle/>
                        <a:p>
                          <a:endParaRPr lang="ja-JP"/>
                        </a:p>
                      </a:txBody>
                      <a:tcPr>
                        <a:blipFill>
                          <a:blip r:embed="rId5"/>
                          <a:stretch>
                            <a:fillRect l="-201579" t="-8197" r="-202105" b="-167213"/>
                          </a:stretch>
                        </a:blipFill>
                      </a:tcPr>
                    </a:tc>
                    <a:tc>
                      <a:txBody>
                        <a:bodyPr/>
                        <a:lstStyle/>
                        <a:p>
                          <a:endParaRPr lang="ja-JP"/>
                        </a:p>
                      </a:txBody>
                      <a:tcPr>
                        <a:blipFill>
                          <a:blip r:embed="rId5"/>
                          <a:stretch>
                            <a:fillRect l="-300000" t="-8197" r="-101047" b="-167213"/>
                          </a:stretch>
                        </a:blipFill>
                      </a:tcPr>
                    </a:tc>
                    <a:tc>
                      <a:txBody>
                        <a:bodyPr/>
                        <a:lstStyle/>
                        <a:p>
                          <a:endParaRPr lang="ja-JP"/>
                        </a:p>
                      </a:txBody>
                      <a:tcPr>
                        <a:blipFill>
                          <a:blip r:embed="rId5"/>
                          <a:stretch>
                            <a:fillRect l="-400000" t="-8197" r="-1047" b="-167213"/>
                          </a:stretch>
                        </a:blipFill>
                      </a:tcPr>
                    </a:tc>
                    <a:extLst>
                      <a:ext uri="{0D108BD9-81ED-4DB2-BD59-A6C34878D82A}">
                        <a16:rowId xmlns:a16="http://schemas.microsoft.com/office/drawing/2014/main" val="1798836560"/>
                      </a:ext>
                    </a:extLst>
                  </a:tr>
                  <a:tr h="605854">
                    <a:tc>
                      <a:txBody>
                        <a:bodyPr/>
                        <a:lstStyle/>
                        <a:p>
                          <a:r>
                            <a:rPr kumimoji="1" lang="ja-JP" altLang="en-US" dirty="0">
                              <a:latin typeface="ＭＳ Ｐゴシック" panose="020B0600070205080204" pitchFamily="50" charset="-128"/>
                              <a:ea typeface="ＭＳ Ｐゴシック" panose="020B0600070205080204" pitchFamily="50" charset="-128"/>
                            </a:rPr>
                            <a:t>補完確率</a:t>
                          </a:r>
                        </a:p>
                      </a:txBody>
                      <a:tcPr/>
                    </a:tc>
                    <a:tc>
                      <a:txBody>
                        <a:bodyPr/>
                        <a:lstStyle/>
                        <a:p>
                          <a:endParaRPr lang="ja-JP"/>
                        </a:p>
                      </a:txBody>
                      <a:tcPr>
                        <a:blipFill>
                          <a:blip r:embed="rId5"/>
                          <a:stretch>
                            <a:fillRect l="-100524" t="-66000" r="-300524" b="-2000"/>
                          </a:stretch>
                        </a:blipFill>
                      </a:tcPr>
                    </a:tc>
                    <a:tc>
                      <a:txBody>
                        <a:bodyPr/>
                        <a:lstStyle/>
                        <a:p>
                          <a:endParaRPr lang="ja-JP"/>
                        </a:p>
                      </a:txBody>
                      <a:tcPr>
                        <a:blipFill>
                          <a:blip r:embed="rId5"/>
                          <a:stretch>
                            <a:fillRect l="-201579" t="-66000" r="-202105" b="-2000"/>
                          </a:stretch>
                        </a:blipFill>
                      </a:tcPr>
                    </a:tc>
                    <a:tc>
                      <a:txBody>
                        <a:bodyPr/>
                        <a:lstStyle/>
                        <a:p>
                          <a:endParaRPr lang="ja-JP"/>
                        </a:p>
                      </a:txBody>
                      <a:tcPr>
                        <a:blipFill>
                          <a:blip r:embed="rId5"/>
                          <a:stretch>
                            <a:fillRect l="-300000" t="-66000" r="-101047" b="-2000"/>
                          </a:stretch>
                        </a:blipFill>
                      </a:tcPr>
                    </a:tc>
                    <a:tc>
                      <a:txBody>
                        <a:bodyPr/>
                        <a:lstStyle/>
                        <a:p>
                          <a:endParaRPr lang="ja-JP"/>
                        </a:p>
                      </a:txBody>
                      <a:tcPr>
                        <a:blipFill>
                          <a:blip r:embed="rId5"/>
                          <a:stretch>
                            <a:fillRect l="-400000" t="-66000" r="-1047" b="-2000"/>
                          </a:stretch>
                        </a:blipFill>
                      </a:tcPr>
                    </a:tc>
                    <a:extLst>
                      <a:ext uri="{0D108BD9-81ED-4DB2-BD59-A6C34878D82A}">
                        <a16:rowId xmlns:a16="http://schemas.microsoft.com/office/drawing/2014/main" val="895130873"/>
                      </a:ext>
                    </a:extLst>
                  </a:tr>
                </a:tbl>
              </a:graphicData>
            </a:graphic>
          </p:graphicFrame>
        </mc:Fallback>
      </mc:AlternateContent>
    </p:spTree>
    <p:extLst>
      <p:ext uri="{BB962C8B-B14F-4D97-AF65-F5344CB8AC3E}">
        <p14:creationId xmlns:p14="http://schemas.microsoft.com/office/powerpoint/2010/main" val="210379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62C58-7738-4422-B26F-4B65B908A225}"/>
              </a:ext>
            </a:extLst>
          </p:cNvPr>
          <p:cNvSpPr>
            <a:spLocks noGrp="1"/>
          </p:cNvSpPr>
          <p:nvPr>
            <p:ph type="title"/>
          </p:nvPr>
        </p:nvSpPr>
        <p:spPr/>
        <p:txBody>
          <a:bodyPr/>
          <a:lstStyle/>
          <a:p>
            <a:r>
              <a:rPr lang="ja-JP" altLang="en-US" dirty="0"/>
              <a:t>提案</a:t>
            </a:r>
            <a:r>
              <a:rPr kumimoji="1" lang="ja-JP" altLang="en-US" dirty="0"/>
              <a:t>手法</a:t>
            </a:r>
          </a:p>
        </p:txBody>
      </p:sp>
      <p:sp>
        <p:nvSpPr>
          <p:cNvPr id="3" name="コンテンツ プレースホルダー 2">
            <a:extLst>
              <a:ext uri="{FF2B5EF4-FFF2-40B4-BE49-F238E27FC236}">
                <a16:creationId xmlns:a16="http://schemas.microsoft.com/office/drawing/2014/main" id="{5787CE66-5E30-4EDD-A8B2-2752F7D04C44}"/>
              </a:ext>
            </a:extLst>
          </p:cNvPr>
          <p:cNvSpPr>
            <a:spLocks noGrp="1"/>
          </p:cNvSpPr>
          <p:nvPr>
            <p:ph idx="1"/>
          </p:nvPr>
        </p:nvSpPr>
        <p:spPr/>
        <p:txBody>
          <a:bodyPr/>
          <a:lstStyle/>
          <a:p>
            <a:r>
              <a:rPr lang="ja-JP" altLang="en-US" dirty="0">
                <a:latin typeface="ＭＳ Ｐゴシック" panose="020B0600070205080204" pitchFamily="50" charset="-128"/>
                <a:ea typeface="ＭＳ Ｐゴシック" panose="020B0600070205080204" pitchFamily="50" charset="-128"/>
              </a:rPr>
              <a:t>提案</a:t>
            </a:r>
            <a:r>
              <a:rPr kumimoji="1" lang="ja-JP" altLang="en-US" dirty="0">
                <a:latin typeface="ＭＳ Ｐゴシック" panose="020B0600070205080204" pitchFamily="50" charset="-128"/>
                <a:ea typeface="ＭＳ Ｐゴシック" panose="020B0600070205080204" pitchFamily="50" charset="-128"/>
              </a:rPr>
              <a:t>手法③</a:t>
            </a:r>
            <a:endParaRPr kumimoji="1" lang="en-US" altLang="ja-JP" dirty="0">
              <a:latin typeface="ＭＳ Ｐゴシック" panose="020B0600070205080204" pitchFamily="50" charset="-128"/>
              <a:ea typeface="ＭＳ Ｐゴシック" panose="020B0600070205080204" pitchFamily="50" charset="-128"/>
            </a:endParaRPr>
          </a:p>
          <a:p>
            <a:pPr lvl="1"/>
            <a:r>
              <a:rPr lang="ja-JP" altLang="en-US" dirty="0">
                <a:latin typeface="ＭＳ Ｐゴシック" panose="020B0600070205080204" pitchFamily="50" charset="-128"/>
                <a:ea typeface="ＭＳ Ｐゴシック" panose="020B0600070205080204" pitchFamily="50" charset="-128"/>
              </a:rPr>
              <a:t>考え方は補完手法 </a:t>
            </a:r>
            <a:r>
              <a:rPr lang="en-US" altLang="ja-JP" dirty="0">
                <a:latin typeface="ＭＳ Ｐゴシック" panose="020B0600070205080204" pitchFamily="50" charset="-128"/>
                <a:ea typeface="ＭＳ Ｐゴシック" panose="020B0600070205080204" pitchFamily="50" charset="-128"/>
              </a:rPr>
              <a:t>2 </a:t>
            </a:r>
            <a:r>
              <a:rPr lang="ja-JP" altLang="en-US" dirty="0">
                <a:latin typeface="ＭＳ Ｐゴシック" panose="020B0600070205080204" pitchFamily="50" charset="-128"/>
                <a:ea typeface="ＭＳ Ｐゴシック" panose="020B0600070205080204" pitchFamily="50" charset="-128"/>
              </a:rPr>
              <a:t>と同様であるが</a:t>
            </a: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呼び出し回数が少ない </a:t>
            </a:r>
            <a:r>
              <a:rPr lang="en-US" altLang="ja-JP" dirty="0">
                <a:latin typeface="ＭＳ Ｐゴシック" panose="020B0600070205080204" pitchFamily="50" charset="-128"/>
                <a:ea typeface="ＭＳ Ｐゴシック" panose="020B0600070205080204" pitchFamily="50" charset="-128"/>
              </a:rPr>
              <a:t>API </a:t>
            </a:r>
            <a:r>
              <a:rPr lang="ja-JP" altLang="en-US" dirty="0">
                <a:latin typeface="ＭＳ Ｐゴシック" panose="020B0600070205080204" pitchFamily="50" charset="-128"/>
                <a:ea typeface="ＭＳ Ｐゴシック" panose="020B0600070205080204" pitchFamily="50" charset="-128"/>
              </a:rPr>
              <a:t>コールを優先して補完する</a:t>
            </a:r>
            <a:endParaRPr kumimoji="1" lang="en-US" altLang="ja-JP" dirty="0">
              <a:latin typeface="ＭＳ Ｐゴシック" panose="020B0600070205080204" pitchFamily="50" charset="-128"/>
              <a:ea typeface="ＭＳ Ｐゴシック" panose="020B0600070205080204" pitchFamily="50" charset="-128"/>
            </a:endParaRPr>
          </a:p>
          <a:p>
            <a:pPr lvl="1"/>
            <a:endParaRPr kumimoji="1" lang="en-US" altLang="ja-JP" sz="1600" dirty="0">
              <a:latin typeface="ＭＳ Ｐゴシック" panose="020B0600070205080204" pitchFamily="50" charset="-128"/>
              <a:ea typeface="ＭＳ Ｐゴシック" panose="020B0600070205080204" pitchFamily="50" charset="-128"/>
            </a:endParaRPr>
          </a:p>
          <a:p>
            <a:pPr marL="457200" lvl="1" indent="0">
              <a:buNone/>
            </a:pPr>
            <a:endParaRPr lang="en-US" altLang="ja-JP" sz="1600" dirty="0">
              <a:latin typeface="ＭＳ Ｐゴシック" panose="020B0600070205080204" pitchFamily="50" charset="-128"/>
              <a:ea typeface="ＭＳ Ｐゴシック" panose="020B0600070205080204" pitchFamily="50" charset="-128"/>
            </a:endParaRPr>
          </a:p>
          <a:p>
            <a:pPr lvl="1"/>
            <a:r>
              <a:rPr kumimoji="1" lang="en-US" altLang="ja-JP" dirty="0">
                <a:latin typeface="ＭＳ Ｐゴシック" panose="020B0600070205080204" pitchFamily="50" charset="-128"/>
                <a:ea typeface="ＭＳ Ｐゴシック" panose="020B0600070205080204" pitchFamily="50" charset="-128"/>
              </a:rPr>
              <a:t>K=4</a:t>
            </a:r>
            <a:r>
              <a:rPr kumimoji="1" lang="ja-JP" altLang="en-US" dirty="0">
                <a:latin typeface="ＭＳ Ｐゴシック" panose="020B0600070205080204" pitchFamily="50" charset="-128"/>
                <a:ea typeface="ＭＳ Ｐゴシック" panose="020B0600070205080204" pitchFamily="50" charset="-128"/>
              </a:rPr>
              <a:t>について</a:t>
            </a:r>
          </a:p>
        </p:txBody>
      </p:sp>
      <p:sp>
        <p:nvSpPr>
          <p:cNvPr id="4" name="スライド番号プレースホルダー 3">
            <a:extLst>
              <a:ext uri="{FF2B5EF4-FFF2-40B4-BE49-F238E27FC236}">
                <a16:creationId xmlns:a16="http://schemas.microsoft.com/office/drawing/2014/main" id="{B3A01CBA-D381-497C-8B28-4E8D98D0559E}"/>
              </a:ext>
            </a:extLst>
          </p:cNvPr>
          <p:cNvSpPr>
            <a:spLocks noGrp="1"/>
          </p:cNvSpPr>
          <p:nvPr>
            <p:ph type="sldNum" sz="quarter" idx="12"/>
          </p:nvPr>
        </p:nvSpPr>
        <p:spPr/>
        <p:txBody>
          <a:bodyPr/>
          <a:lstStyle/>
          <a:p>
            <a:fld id="{ED7B1F3B-36B7-4AC7-B553-9C4E9B49FCE0}"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graphicFrame>
            <p:nvGraphicFramePr>
              <p:cNvPr id="7" name="表 7">
                <a:extLst>
                  <a:ext uri="{FF2B5EF4-FFF2-40B4-BE49-F238E27FC236}">
                    <a16:creationId xmlns:a16="http://schemas.microsoft.com/office/drawing/2014/main" id="{4C714B60-78FF-4182-B6C8-189CE8EAEBCC}"/>
                  </a:ext>
                </a:extLst>
              </p:cNvPr>
              <p:cNvGraphicFramePr>
                <a:graphicFrameLocks noGrp="1"/>
              </p:cNvGraphicFramePr>
              <p:nvPr>
                <p:extLst>
                  <p:ext uri="{D42A27DB-BD31-4B8C-83A1-F6EECF244321}">
                    <p14:modId xmlns:p14="http://schemas.microsoft.com/office/powerpoint/2010/main" val="2740015938"/>
                  </p:ext>
                </p:extLst>
              </p:nvPr>
            </p:nvGraphicFramePr>
            <p:xfrm>
              <a:off x="3171825" y="3759199"/>
              <a:ext cx="5827033" cy="736600"/>
            </p:xfrm>
            <a:graphic>
              <a:graphicData uri="http://schemas.openxmlformats.org/drawingml/2006/table">
                <a:tbl>
                  <a:tblPr firstRow="1" bandRow="1">
                    <a:tableStyleId>{69CF1AB2-1976-4502-BF36-3FF5EA218861}</a:tableStyleId>
                  </a:tblPr>
                  <a:tblGrid>
                    <a:gridCol w="1182461">
                      <a:extLst>
                        <a:ext uri="{9D8B030D-6E8A-4147-A177-3AD203B41FA5}">
                          <a16:colId xmlns:a16="http://schemas.microsoft.com/office/drawing/2014/main" val="425681200"/>
                        </a:ext>
                      </a:extLst>
                    </a:gridCol>
                    <a:gridCol w="1159454">
                      <a:extLst>
                        <a:ext uri="{9D8B030D-6E8A-4147-A177-3AD203B41FA5}">
                          <a16:colId xmlns:a16="http://schemas.microsoft.com/office/drawing/2014/main" val="1263488540"/>
                        </a:ext>
                      </a:extLst>
                    </a:gridCol>
                    <a:gridCol w="1168247">
                      <a:extLst>
                        <a:ext uri="{9D8B030D-6E8A-4147-A177-3AD203B41FA5}">
                          <a16:colId xmlns:a16="http://schemas.microsoft.com/office/drawing/2014/main" val="2003601714"/>
                        </a:ext>
                      </a:extLst>
                    </a:gridCol>
                    <a:gridCol w="1155728">
                      <a:extLst>
                        <a:ext uri="{9D8B030D-6E8A-4147-A177-3AD203B41FA5}">
                          <a16:colId xmlns:a16="http://schemas.microsoft.com/office/drawing/2014/main" val="2788570884"/>
                        </a:ext>
                      </a:extLst>
                    </a:gridCol>
                    <a:gridCol w="1161143">
                      <a:extLst>
                        <a:ext uri="{9D8B030D-6E8A-4147-A177-3AD203B41FA5}">
                          <a16:colId xmlns:a16="http://schemas.microsoft.com/office/drawing/2014/main" val="238799903"/>
                        </a:ext>
                      </a:extLst>
                    </a:gridCol>
                  </a:tblGrid>
                  <a:tr h="226323">
                    <a:tc>
                      <a:txBody>
                        <a:bodyPr/>
                        <a:lstStyle/>
                        <a:p>
                          <a:pPr algn="ctr"/>
                          <a:r>
                            <a:rPr kumimoji="1" lang="en-US" altLang="ja-JP" b="1" dirty="0"/>
                            <a:t>/</a:t>
                          </a:r>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𝟏</m:t>
                                    </m:r>
                                  </m:sub>
                                </m:sSub>
                              </m:oMath>
                            </m:oMathPara>
                          </a14:m>
                          <a:endParaRPr kumimoji="1" lang="en-US" altLang="ja-JP"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𝟐</m:t>
                                    </m:r>
                                  </m:sub>
                                </m:sSub>
                              </m:oMath>
                            </m:oMathPara>
                          </a14:m>
                          <a:endParaRPr kumimoji="1" lang="en-US" altLang="ja-JP"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𝟑</m:t>
                                    </m:r>
                                  </m:sub>
                                </m:sSub>
                              </m:oMath>
                            </m:oMathPara>
                          </a14:m>
                          <a:endParaRPr kumimoji="1" lang="en-US" altLang="ja-JP"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𝟒</m:t>
                                    </m:r>
                                  </m:sub>
                                </m:sSub>
                              </m:oMath>
                            </m:oMathPara>
                          </a14:m>
                          <a:endParaRPr kumimoji="1" lang="en-US" altLang="ja-JP" b="1" dirty="0"/>
                        </a:p>
                      </a:txBody>
                      <a:tcPr/>
                    </a:tc>
                    <a:extLst>
                      <a:ext uri="{0D108BD9-81ED-4DB2-BD59-A6C34878D82A}">
                        <a16:rowId xmlns:a16="http://schemas.microsoft.com/office/drawing/2014/main" val="1798836560"/>
                      </a:ext>
                    </a:extLst>
                  </a:tr>
                  <a:tr h="370840">
                    <a:tc>
                      <a:txBody>
                        <a:bodyPr/>
                        <a:lstStyle/>
                        <a:p>
                          <a:r>
                            <a:rPr kumimoji="1" lang="ja-JP" altLang="en-US" dirty="0">
                              <a:latin typeface="ＭＳ Ｐゴシック" panose="020B0600070205080204" pitchFamily="50" charset="-128"/>
                              <a:ea typeface="ＭＳ Ｐゴシック" panose="020B0600070205080204" pitchFamily="50" charset="-128"/>
                            </a:rPr>
                            <a:t>存在数</a:t>
                          </a: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1</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1</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2</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3</m:t>
                                </m:r>
                              </m:oMath>
                            </m:oMathPara>
                          </a14:m>
                          <a:endParaRPr kumimoji="1" lang="ja-JP" altLang="en-US" dirty="0"/>
                        </a:p>
                      </a:txBody>
                      <a:tcPr/>
                    </a:tc>
                    <a:extLst>
                      <a:ext uri="{0D108BD9-81ED-4DB2-BD59-A6C34878D82A}">
                        <a16:rowId xmlns:a16="http://schemas.microsoft.com/office/drawing/2014/main" val="895130873"/>
                      </a:ext>
                    </a:extLst>
                  </a:tr>
                </a:tbl>
              </a:graphicData>
            </a:graphic>
          </p:graphicFrame>
        </mc:Choice>
        <mc:Fallback xmlns="">
          <p:graphicFrame>
            <p:nvGraphicFramePr>
              <p:cNvPr id="7" name="表 7">
                <a:extLst>
                  <a:ext uri="{FF2B5EF4-FFF2-40B4-BE49-F238E27FC236}">
                    <a16:creationId xmlns:a16="http://schemas.microsoft.com/office/drawing/2014/main" id="{4C714B60-78FF-4182-B6C8-189CE8EAEBCC}"/>
                  </a:ext>
                </a:extLst>
              </p:cNvPr>
              <p:cNvGraphicFramePr>
                <a:graphicFrameLocks noGrp="1"/>
              </p:cNvGraphicFramePr>
              <p:nvPr>
                <p:extLst>
                  <p:ext uri="{D42A27DB-BD31-4B8C-83A1-F6EECF244321}">
                    <p14:modId xmlns:p14="http://schemas.microsoft.com/office/powerpoint/2010/main" val="2740015938"/>
                  </p:ext>
                </p:extLst>
              </p:nvPr>
            </p:nvGraphicFramePr>
            <p:xfrm>
              <a:off x="3171825" y="3759199"/>
              <a:ext cx="5827033" cy="736600"/>
            </p:xfrm>
            <a:graphic>
              <a:graphicData uri="http://schemas.openxmlformats.org/drawingml/2006/table">
                <a:tbl>
                  <a:tblPr firstRow="1" bandRow="1">
                    <a:tableStyleId>{69CF1AB2-1976-4502-BF36-3FF5EA218861}</a:tableStyleId>
                  </a:tblPr>
                  <a:tblGrid>
                    <a:gridCol w="1182461">
                      <a:extLst>
                        <a:ext uri="{9D8B030D-6E8A-4147-A177-3AD203B41FA5}">
                          <a16:colId xmlns:a16="http://schemas.microsoft.com/office/drawing/2014/main" val="425681200"/>
                        </a:ext>
                      </a:extLst>
                    </a:gridCol>
                    <a:gridCol w="1159454">
                      <a:extLst>
                        <a:ext uri="{9D8B030D-6E8A-4147-A177-3AD203B41FA5}">
                          <a16:colId xmlns:a16="http://schemas.microsoft.com/office/drawing/2014/main" val="1263488540"/>
                        </a:ext>
                      </a:extLst>
                    </a:gridCol>
                    <a:gridCol w="1168247">
                      <a:extLst>
                        <a:ext uri="{9D8B030D-6E8A-4147-A177-3AD203B41FA5}">
                          <a16:colId xmlns:a16="http://schemas.microsoft.com/office/drawing/2014/main" val="2003601714"/>
                        </a:ext>
                      </a:extLst>
                    </a:gridCol>
                    <a:gridCol w="1155728">
                      <a:extLst>
                        <a:ext uri="{9D8B030D-6E8A-4147-A177-3AD203B41FA5}">
                          <a16:colId xmlns:a16="http://schemas.microsoft.com/office/drawing/2014/main" val="2788570884"/>
                        </a:ext>
                      </a:extLst>
                    </a:gridCol>
                    <a:gridCol w="1161143">
                      <a:extLst>
                        <a:ext uri="{9D8B030D-6E8A-4147-A177-3AD203B41FA5}">
                          <a16:colId xmlns:a16="http://schemas.microsoft.com/office/drawing/2014/main" val="238799903"/>
                        </a:ext>
                      </a:extLst>
                    </a:gridCol>
                  </a:tblGrid>
                  <a:tr h="365760">
                    <a:tc>
                      <a:txBody>
                        <a:bodyPr/>
                        <a:lstStyle/>
                        <a:p>
                          <a:pPr algn="ctr"/>
                          <a:r>
                            <a:rPr kumimoji="1" lang="en-US" altLang="ja-JP" b="1" dirty="0"/>
                            <a:t>/</a:t>
                          </a:r>
                        </a:p>
                      </a:txBody>
                      <a:tcPr/>
                    </a:tc>
                    <a:tc>
                      <a:txBody>
                        <a:bodyPr/>
                        <a:lstStyle/>
                        <a:p>
                          <a:endParaRPr lang="ja-JP"/>
                        </a:p>
                      </a:txBody>
                      <a:tcPr>
                        <a:blipFill>
                          <a:blip r:embed="rId3"/>
                          <a:stretch>
                            <a:fillRect l="-102094" t="-8197" r="-300524" b="-124590"/>
                          </a:stretch>
                        </a:blipFill>
                      </a:tcPr>
                    </a:tc>
                    <a:tc>
                      <a:txBody>
                        <a:bodyPr/>
                        <a:lstStyle/>
                        <a:p>
                          <a:endParaRPr lang="ja-JP"/>
                        </a:p>
                      </a:txBody>
                      <a:tcPr>
                        <a:blipFill>
                          <a:blip r:embed="rId3"/>
                          <a:stretch>
                            <a:fillRect l="-202094" t="-8197" r="-200524" b="-124590"/>
                          </a:stretch>
                        </a:blipFill>
                      </a:tcPr>
                    </a:tc>
                    <a:tc>
                      <a:txBody>
                        <a:bodyPr/>
                        <a:lstStyle/>
                        <a:p>
                          <a:endParaRPr lang="ja-JP"/>
                        </a:p>
                      </a:txBody>
                      <a:tcPr>
                        <a:blipFill>
                          <a:blip r:embed="rId3"/>
                          <a:stretch>
                            <a:fillRect l="-303684" t="-8197" r="-101579" b="-124590"/>
                          </a:stretch>
                        </a:blipFill>
                      </a:tcPr>
                    </a:tc>
                    <a:tc>
                      <a:txBody>
                        <a:bodyPr/>
                        <a:lstStyle/>
                        <a:p>
                          <a:endParaRPr lang="ja-JP"/>
                        </a:p>
                      </a:txBody>
                      <a:tcPr>
                        <a:blipFill>
                          <a:blip r:embed="rId3"/>
                          <a:stretch>
                            <a:fillRect l="-401571" t="-8197" r="-1047" b="-124590"/>
                          </a:stretch>
                        </a:blipFill>
                      </a:tcPr>
                    </a:tc>
                    <a:extLst>
                      <a:ext uri="{0D108BD9-81ED-4DB2-BD59-A6C34878D82A}">
                        <a16:rowId xmlns:a16="http://schemas.microsoft.com/office/drawing/2014/main" val="1798836560"/>
                      </a:ext>
                    </a:extLst>
                  </a:tr>
                  <a:tr h="370840">
                    <a:tc>
                      <a:txBody>
                        <a:bodyPr/>
                        <a:lstStyle/>
                        <a:p>
                          <a:r>
                            <a:rPr kumimoji="1" lang="ja-JP" altLang="en-US" dirty="0">
                              <a:latin typeface="ＭＳ Ｐゴシック" panose="020B0600070205080204" pitchFamily="50" charset="-128"/>
                              <a:ea typeface="ＭＳ Ｐゴシック" panose="020B0600070205080204" pitchFamily="50" charset="-128"/>
                            </a:rPr>
                            <a:t>存在数</a:t>
                          </a:r>
                        </a:p>
                      </a:txBody>
                      <a:tcPr/>
                    </a:tc>
                    <a:tc>
                      <a:txBody>
                        <a:bodyPr/>
                        <a:lstStyle/>
                        <a:p>
                          <a:endParaRPr lang="ja-JP"/>
                        </a:p>
                      </a:txBody>
                      <a:tcPr>
                        <a:blipFill>
                          <a:blip r:embed="rId3"/>
                          <a:stretch>
                            <a:fillRect l="-102094" t="-108197" r="-300524" b="-24590"/>
                          </a:stretch>
                        </a:blipFill>
                      </a:tcPr>
                    </a:tc>
                    <a:tc>
                      <a:txBody>
                        <a:bodyPr/>
                        <a:lstStyle/>
                        <a:p>
                          <a:endParaRPr lang="ja-JP"/>
                        </a:p>
                      </a:txBody>
                      <a:tcPr>
                        <a:blipFill>
                          <a:blip r:embed="rId3"/>
                          <a:stretch>
                            <a:fillRect l="-202094" t="-108197" r="-200524" b="-24590"/>
                          </a:stretch>
                        </a:blipFill>
                      </a:tcPr>
                    </a:tc>
                    <a:tc>
                      <a:txBody>
                        <a:bodyPr/>
                        <a:lstStyle/>
                        <a:p>
                          <a:endParaRPr lang="ja-JP"/>
                        </a:p>
                      </a:txBody>
                      <a:tcPr>
                        <a:blipFill>
                          <a:blip r:embed="rId3"/>
                          <a:stretch>
                            <a:fillRect l="-303684" t="-108197" r="-101579" b="-24590"/>
                          </a:stretch>
                        </a:blipFill>
                      </a:tcPr>
                    </a:tc>
                    <a:tc>
                      <a:txBody>
                        <a:bodyPr/>
                        <a:lstStyle/>
                        <a:p>
                          <a:endParaRPr lang="ja-JP"/>
                        </a:p>
                      </a:txBody>
                      <a:tcPr>
                        <a:blipFill>
                          <a:blip r:embed="rId3"/>
                          <a:stretch>
                            <a:fillRect l="-401571" t="-108197" r="-1047" b="-24590"/>
                          </a:stretch>
                        </a:blipFill>
                      </a:tcPr>
                    </a:tc>
                    <a:extLst>
                      <a:ext uri="{0D108BD9-81ED-4DB2-BD59-A6C34878D82A}">
                        <a16:rowId xmlns:a16="http://schemas.microsoft.com/office/drawing/2014/main" val="895130873"/>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 name="表 7">
                <a:extLst>
                  <a:ext uri="{FF2B5EF4-FFF2-40B4-BE49-F238E27FC236}">
                    <a16:creationId xmlns:a16="http://schemas.microsoft.com/office/drawing/2014/main" id="{B1901890-77AA-4C33-A078-2769939459E6}"/>
                  </a:ext>
                </a:extLst>
              </p:cNvPr>
              <p:cNvGraphicFramePr>
                <a:graphicFrameLocks noGrp="1"/>
              </p:cNvGraphicFramePr>
              <p:nvPr>
                <p:extLst>
                  <p:ext uri="{D42A27DB-BD31-4B8C-83A1-F6EECF244321}">
                    <p14:modId xmlns:p14="http://schemas.microsoft.com/office/powerpoint/2010/main" val="2863881967"/>
                  </p:ext>
                </p:extLst>
              </p:nvPr>
            </p:nvGraphicFramePr>
            <p:xfrm>
              <a:off x="3193143" y="4997386"/>
              <a:ext cx="5805715" cy="971614"/>
            </p:xfrm>
            <a:graphic>
              <a:graphicData uri="http://schemas.openxmlformats.org/drawingml/2006/table">
                <a:tbl>
                  <a:tblPr firstRow="1" bandRow="1">
                    <a:tableStyleId>{69CF1AB2-1976-4502-BF36-3FF5EA218861}</a:tableStyleId>
                  </a:tblPr>
                  <a:tblGrid>
                    <a:gridCol w="1161143">
                      <a:extLst>
                        <a:ext uri="{9D8B030D-6E8A-4147-A177-3AD203B41FA5}">
                          <a16:colId xmlns:a16="http://schemas.microsoft.com/office/drawing/2014/main" val="425681200"/>
                        </a:ext>
                      </a:extLst>
                    </a:gridCol>
                    <a:gridCol w="1161143">
                      <a:extLst>
                        <a:ext uri="{9D8B030D-6E8A-4147-A177-3AD203B41FA5}">
                          <a16:colId xmlns:a16="http://schemas.microsoft.com/office/drawing/2014/main" val="1263488540"/>
                        </a:ext>
                      </a:extLst>
                    </a:gridCol>
                    <a:gridCol w="1161143">
                      <a:extLst>
                        <a:ext uri="{9D8B030D-6E8A-4147-A177-3AD203B41FA5}">
                          <a16:colId xmlns:a16="http://schemas.microsoft.com/office/drawing/2014/main" val="2003601714"/>
                        </a:ext>
                      </a:extLst>
                    </a:gridCol>
                    <a:gridCol w="1161143">
                      <a:extLst>
                        <a:ext uri="{9D8B030D-6E8A-4147-A177-3AD203B41FA5}">
                          <a16:colId xmlns:a16="http://schemas.microsoft.com/office/drawing/2014/main" val="2788570884"/>
                        </a:ext>
                      </a:extLst>
                    </a:gridCol>
                    <a:gridCol w="1161143">
                      <a:extLst>
                        <a:ext uri="{9D8B030D-6E8A-4147-A177-3AD203B41FA5}">
                          <a16:colId xmlns:a16="http://schemas.microsoft.com/office/drawing/2014/main" val="238799903"/>
                        </a:ext>
                      </a:extLst>
                    </a:gridCol>
                  </a:tblGrid>
                  <a:tr h="361610">
                    <a:tc>
                      <a:txBody>
                        <a:bodyPr/>
                        <a:lstStyle/>
                        <a:p>
                          <a:pPr algn="ctr"/>
                          <a:r>
                            <a:rPr kumimoji="1" lang="en-US" altLang="ja-JP" b="1" dirty="0"/>
                            <a:t>/</a:t>
                          </a:r>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𝟏</m:t>
                                    </m:r>
                                  </m:sub>
                                </m:sSub>
                              </m:oMath>
                            </m:oMathPara>
                          </a14:m>
                          <a:endParaRPr kumimoji="1" lang="en-US" altLang="ja-JP"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𝟐</m:t>
                                    </m:r>
                                  </m:sub>
                                </m:sSub>
                              </m:oMath>
                            </m:oMathPara>
                          </a14:m>
                          <a:endParaRPr kumimoji="1" lang="en-US" altLang="ja-JP"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𝟑</m:t>
                                    </m:r>
                                  </m:sub>
                                </m:sSub>
                              </m:oMath>
                            </m:oMathPara>
                          </a14:m>
                          <a:endParaRPr kumimoji="1" lang="en-US" altLang="ja-JP"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𝟒</m:t>
                                    </m:r>
                                  </m:sub>
                                </m:sSub>
                              </m:oMath>
                            </m:oMathPara>
                          </a14:m>
                          <a:endParaRPr kumimoji="1" lang="en-US" altLang="ja-JP" b="1" dirty="0"/>
                        </a:p>
                      </a:txBody>
                      <a:tcPr/>
                    </a:tc>
                    <a:extLst>
                      <a:ext uri="{0D108BD9-81ED-4DB2-BD59-A6C34878D82A}">
                        <a16:rowId xmlns:a16="http://schemas.microsoft.com/office/drawing/2014/main" val="1798836560"/>
                      </a:ext>
                    </a:extLst>
                  </a:tr>
                  <a:tr h="370840">
                    <a:tc>
                      <a:txBody>
                        <a:bodyPr/>
                        <a:lstStyle/>
                        <a:p>
                          <a:r>
                            <a:rPr kumimoji="1" lang="ja-JP" altLang="en-US" dirty="0">
                              <a:latin typeface="ＭＳ Ｐゴシック" panose="020B0600070205080204" pitchFamily="50" charset="-128"/>
                              <a:ea typeface="ＭＳ Ｐゴシック" panose="020B0600070205080204" pitchFamily="50" charset="-128"/>
                            </a:rPr>
                            <a:t>補完確率</a:t>
                          </a:r>
                        </a:p>
                      </a:txBody>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3</m:t>
                                    </m:r>
                                  </m:num>
                                  <m:den>
                                    <m:r>
                                      <a:rPr kumimoji="1" lang="en-US" altLang="ja-JP" b="0" i="1" smtClean="0">
                                        <a:latin typeface="Cambria Math" panose="02040503050406030204" pitchFamily="18" charset="0"/>
                                      </a:rPr>
                                      <m:t>7</m:t>
                                    </m:r>
                                  </m:den>
                                </m:f>
                              </m:oMath>
                            </m:oMathPara>
                          </a14:m>
                          <a:endParaRPr kumimoji="1" lang="en-US" altLang="ja-JP" b="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3</m:t>
                                    </m:r>
                                  </m:num>
                                  <m:den>
                                    <m:r>
                                      <a:rPr kumimoji="1" lang="en-US" altLang="ja-JP" b="0" i="1" smtClean="0">
                                        <a:latin typeface="Cambria Math" panose="02040503050406030204" pitchFamily="18" charset="0"/>
                                      </a:rPr>
                                      <m:t>7</m:t>
                                    </m:r>
                                  </m:den>
                                </m:f>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num>
                                  <m:den>
                                    <m:r>
                                      <a:rPr kumimoji="1" lang="en-US" altLang="ja-JP" b="0" i="1" smtClean="0">
                                        <a:latin typeface="Cambria Math" panose="02040503050406030204" pitchFamily="18" charset="0"/>
                                      </a:rPr>
                                      <m:t>7</m:t>
                                    </m:r>
                                  </m:den>
                                </m:f>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7</m:t>
                                    </m:r>
                                  </m:den>
                                </m:f>
                              </m:oMath>
                            </m:oMathPara>
                          </a14:m>
                          <a:endParaRPr kumimoji="1" lang="ja-JP" altLang="en-US" dirty="0"/>
                        </a:p>
                      </a:txBody>
                      <a:tcPr/>
                    </a:tc>
                    <a:extLst>
                      <a:ext uri="{0D108BD9-81ED-4DB2-BD59-A6C34878D82A}">
                        <a16:rowId xmlns:a16="http://schemas.microsoft.com/office/drawing/2014/main" val="895130873"/>
                      </a:ext>
                    </a:extLst>
                  </a:tr>
                </a:tbl>
              </a:graphicData>
            </a:graphic>
          </p:graphicFrame>
        </mc:Choice>
        <mc:Fallback>
          <p:graphicFrame>
            <p:nvGraphicFramePr>
              <p:cNvPr id="8" name="表 7">
                <a:extLst>
                  <a:ext uri="{FF2B5EF4-FFF2-40B4-BE49-F238E27FC236}">
                    <a16:creationId xmlns:a16="http://schemas.microsoft.com/office/drawing/2014/main" id="{B1901890-77AA-4C33-A078-2769939459E6}"/>
                  </a:ext>
                </a:extLst>
              </p:cNvPr>
              <p:cNvGraphicFramePr>
                <a:graphicFrameLocks noGrp="1"/>
              </p:cNvGraphicFramePr>
              <p:nvPr>
                <p:extLst>
                  <p:ext uri="{D42A27DB-BD31-4B8C-83A1-F6EECF244321}">
                    <p14:modId xmlns:p14="http://schemas.microsoft.com/office/powerpoint/2010/main" val="2863881967"/>
                  </p:ext>
                </p:extLst>
              </p:nvPr>
            </p:nvGraphicFramePr>
            <p:xfrm>
              <a:off x="3193143" y="4997386"/>
              <a:ext cx="5805715" cy="971614"/>
            </p:xfrm>
            <a:graphic>
              <a:graphicData uri="http://schemas.openxmlformats.org/drawingml/2006/table">
                <a:tbl>
                  <a:tblPr firstRow="1" bandRow="1">
                    <a:tableStyleId>{69CF1AB2-1976-4502-BF36-3FF5EA218861}</a:tableStyleId>
                  </a:tblPr>
                  <a:tblGrid>
                    <a:gridCol w="1161143">
                      <a:extLst>
                        <a:ext uri="{9D8B030D-6E8A-4147-A177-3AD203B41FA5}">
                          <a16:colId xmlns:a16="http://schemas.microsoft.com/office/drawing/2014/main" val="425681200"/>
                        </a:ext>
                      </a:extLst>
                    </a:gridCol>
                    <a:gridCol w="1161143">
                      <a:extLst>
                        <a:ext uri="{9D8B030D-6E8A-4147-A177-3AD203B41FA5}">
                          <a16:colId xmlns:a16="http://schemas.microsoft.com/office/drawing/2014/main" val="1263488540"/>
                        </a:ext>
                      </a:extLst>
                    </a:gridCol>
                    <a:gridCol w="1161143">
                      <a:extLst>
                        <a:ext uri="{9D8B030D-6E8A-4147-A177-3AD203B41FA5}">
                          <a16:colId xmlns:a16="http://schemas.microsoft.com/office/drawing/2014/main" val="2003601714"/>
                        </a:ext>
                      </a:extLst>
                    </a:gridCol>
                    <a:gridCol w="1161143">
                      <a:extLst>
                        <a:ext uri="{9D8B030D-6E8A-4147-A177-3AD203B41FA5}">
                          <a16:colId xmlns:a16="http://schemas.microsoft.com/office/drawing/2014/main" val="2788570884"/>
                        </a:ext>
                      </a:extLst>
                    </a:gridCol>
                    <a:gridCol w="1161143">
                      <a:extLst>
                        <a:ext uri="{9D8B030D-6E8A-4147-A177-3AD203B41FA5}">
                          <a16:colId xmlns:a16="http://schemas.microsoft.com/office/drawing/2014/main" val="238799903"/>
                        </a:ext>
                      </a:extLst>
                    </a:gridCol>
                  </a:tblGrid>
                  <a:tr h="365760">
                    <a:tc>
                      <a:txBody>
                        <a:bodyPr/>
                        <a:lstStyle/>
                        <a:p>
                          <a:pPr algn="ctr"/>
                          <a:r>
                            <a:rPr kumimoji="1" lang="en-US" altLang="ja-JP" b="1" dirty="0"/>
                            <a:t>/</a:t>
                          </a:r>
                        </a:p>
                      </a:txBody>
                      <a:tcPr/>
                    </a:tc>
                    <a:tc>
                      <a:txBody>
                        <a:bodyPr/>
                        <a:lstStyle/>
                        <a:p>
                          <a:endParaRPr lang="ja-JP"/>
                        </a:p>
                      </a:txBody>
                      <a:tcPr>
                        <a:blipFill>
                          <a:blip r:embed="rId4"/>
                          <a:stretch>
                            <a:fillRect l="-100524" t="-8197" r="-300524" b="-167213"/>
                          </a:stretch>
                        </a:blipFill>
                      </a:tcPr>
                    </a:tc>
                    <a:tc>
                      <a:txBody>
                        <a:bodyPr/>
                        <a:lstStyle/>
                        <a:p>
                          <a:endParaRPr lang="ja-JP"/>
                        </a:p>
                      </a:txBody>
                      <a:tcPr>
                        <a:blipFill>
                          <a:blip r:embed="rId4"/>
                          <a:stretch>
                            <a:fillRect l="-201579" t="-8197" r="-202105" b="-167213"/>
                          </a:stretch>
                        </a:blipFill>
                      </a:tcPr>
                    </a:tc>
                    <a:tc>
                      <a:txBody>
                        <a:bodyPr/>
                        <a:lstStyle/>
                        <a:p>
                          <a:endParaRPr lang="ja-JP"/>
                        </a:p>
                      </a:txBody>
                      <a:tcPr>
                        <a:blipFill>
                          <a:blip r:embed="rId4"/>
                          <a:stretch>
                            <a:fillRect l="-300000" t="-8197" r="-101047" b="-167213"/>
                          </a:stretch>
                        </a:blipFill>
                      </a:tcPr>
                    </a:tc>
                    <a:tc>
                      <a:txBody>
                        <a:bodyPr/>
                        <a:lstStyle/>
                        <a:p>
                          <a:endParaRPr lang="ja-JP"/>
                        </a:p>
                      </a:txBody>
                      <a:tcPr>
                        <a:blipFill>
                          <a:blip r:embed="rId4"/>
                          <a:stretch>
                            <a:fillRect l="-400000" t="-8197" r="-1047" b="-167213"/>
                          </a:stretch>
                        </a:blipFill>
                      </a:tcPr>
                    </a:tc>
                    <a:extLst>
                      <a:ext uri="{0D108BD9-81ED-4DB2-BD59-A6C34878D82A}">
                        <a16:rowId xmlns:a16="http://schemas.microsoft.com/office/drawing/2014/main" val="1798836560"/>
                      </a:ext>
                    </a:extLst>
                  </a:tr>
                  <a:tr h="605854">
                    <a:tc>
                      <a:txBody>
                        <a:bodyPr/>
                        <a:lstStyle/>
                        <a:p>
                          <a:r>
                            <a:rPr kumimoji="1" lang="ja-JP" altLang="en-US" dirty="0">
                              <a:latin typeface="ＭＳ Ｐゴシック" panose="020B0600070205080204" pitchFamily="50" charset="-128"/>
                              <a:ea typeface="ＭＳ Ｐゴシック" panose="020B0600070205080204" pitchFamily="50" charset="-128"/>
                            </a:rPr>
                            <a:t>補完確率</a:t>
                          </a:r>
                        </a:p>
                      </a:txBody>
                      <a:tcPr/>
                    </a:tc>
                    <a:tc>
                      <a:txBody>
                        <a:bodyPr/>
                        <a:lstStyle/>
                        <a:p>
                          <a:endParaRPr lang="ja-JP"/>
                        </a:p>
                      </a:txBody>
                      <a:tcPr>
                        <a:blipFill>
                          <a:blip r:embed="rId4"/>
                          <a:stretch>
                            <a:fillRect l="-100524" t="-66000" r="-300524" b="-2000"/>
                          </a:stretch>
                        </a:blipFill>
                      </a:tcPr>
                    </a:tc>
                    <a:tc>
                      <a:txBody>
                        <a:bodyPr/>
                        <a:lstStyle/>
                        <a:p>
                          <a:endParaRPr lang="ja-JP"/>
                        </a:p>
                      </a:txBody>
                      <a:tcPr>
                        <a:blipFill>
                          <a:blip r:embed="rId4"/>
                          <a:stretch>
                            <a:fillRect l="-201579" t="-66000" r="-202105" b="-2000"/>
                          </a:stretch>
                        </a:blipFill>
                      </a:tcPr>
                    </a:tc>
                    <a:tc>
                      <a:txBody>
                        <a:bodyPr/>
                        <a:lstStyle/>
                        <a:p>
                          <a:endParaRPr lang="ja-JP"/>
                        </a:p>
                      </a:txBody>
                      <a:tcPr>
                        <a:blipFill>
                          <a:blip r:embed="rId4"/>
                          <a:stretch>
                            <a:fillRect l="-300000" t="-66000" r="-101047" b="-2000"/>
                          </a:stretch>
                        </a:blipFill>
                      </a:tcPr>
                    </a:tc>
                    <a:tc>
                      <a:txBody>
                        <a:bodyPr/>
                        <a:lstStyle/>
                        <a:p>
                          <a:endParaRPr lang="ja-JP"/>
                        </a:p>
                      </a:txBody>
                      <a:tcPr>
                        <a:blipFill>
                          <a:blip r:embed="rId4"/>
                          <a:stretch>
                            <a:fillRect l="-400000" t="-66000" r="-1047" b="-2000"/>
                          </a:stretch>
                        </a:blipFill>
                      </a:tcPr>
                    </a:tc>
                    <a:extLst>
                      <a:ext uri="{0D108BD9-81ED-4DB2-BD59-A6C34878D82A}">
                        <a16:rowId xmlns:a16="http://schemas.microsoft.com/office/drawing/2014/main" val="895130873"/>
                      </a:ext>
                    </a:extLst>
                  </a:tr>
                </a:tbl>
              </a:graphicData>
            </a:graphic>
          </p:graphicFrame>
        </mc:Fallback>
      </mc:AlternateContent>
    </p:spTree>
    <p:extLst>
      <p:ext uri="{BB962C8B-B14F-4D97-AF65-F5344CB8AC3E}">
        <p14:creationId xmlns:p14="http://schemas.microsoft.com/office/powerpoint/2010/main" val="2524221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1719509-A3AA-4244-9317-9D4877F6AB32}"/>
              </a:ext>
            </a:extLst>
          </p:cNvPr>
          <p:cNvSpPr>
            <a:spLocks noGrp="1"/>
          </p:cNvSpPr>
          <p:nvPr>
            <p:ph type="title"/>
          </p:nvPr>
        </p:nvSpPr>
        <p:spPr/>
        <p:txBody>
          <a:bodyPr/>
          <a:lstStyle/>
          <a:p>
            <a:r>
              <a:rPr lang="ja-JP" altLang="en-US" dirty="0"/>
              <a:t>提案手法の</a:t>
            </a:r>
            <a:r>
              <a:rPr kumimoji="1" lang="ja-JP" altLang="en-US" dirty="0"/>
              <a:t>実験</a:t>
            </a:r>
          </a:p>
        </p:txBody>
      </p:sp>
      <p:sp>
        <p:nvSpPr>
          <p:cNvPr id="4" name="フッター プレースホルダー 3">
            <a:extLst>
              <a:ext uri="{FF2B5EF4-FFF2-40B4-BE49-F238E27FC236}">
                <a16:creationId xmlns:a16="http://schemas.microsoft.com/office/drawing/2014/main" id="{71AD8F58-1AC4-4044-A3E6-3432C02DD289}"/>
              </a:ext>
            </a:extLst>
          </p:cNvPr>
          <p:cNvSpPr>
            <a:spLocks noGrp="1"/>
          </p:cNvSpPr>
          <p:nvPr>
            <p:ph type="ftr" sz="quarter" idx="11"/>
          </p:nvPr>
        </p:nvSpPr>
        <p:spPr/>
        <p:txBody>
          <a:bodyPr/>
          <a:lstStyle/>
          <a:p>
            <a:r>
              <a:rPr lang="en-US" altLang="ja-JP"/>
              <a:t>SOFTWARE SYSTEM.</a:t>
            </a:r>
            <a:endParaRPr lang="ja-JP" altLang="en-US" dirty="0"/>
          </a:p>
        </p:txBody>
      </p:sp>
      <p:sp>
        <p:nvSpPr>
          <p:cNvPr id="5" name="スライド番号プレースホルダー 4">
            <a:extLst>
              <a:ext uri="{FF2B5EF4-FFF2-40B4-BE49-F238E27FC236}">
                <a16:creationId xmlns:a16="http://schemas.microsoft.com/office/drawing/2014/main" id="{EA3167C3-8711-4394-8CD9-357DE44445EA}"/>
              </a:ext>
            </a:extLst>
          </p:cNvPr>
          <p:cNvSpPr>
            <a:spLocks noGrp="1"/>
          </p:cNvSpPr>
          <p:nvPr>
            <p:ph type="sldNum" sz="quarter" idx="12"/>
          </p:nvPr>
        </p:nvSpPr>
        <p:spPr/>
        <p:txBody>
          <a:bodyPr/>
          <a:lstStyle/>
          <a:p>
            <a:fld id="{FB203D22-902B-4C1B-88BA-E41F9A59A8CE}" type="slidenum">
              <a:rPr lang="ja-JP" altLang="en-US" smtClean="0"/>
              <a:pPr/>
              <a:t>14</a:t>
            </a:fld>
            <a:endParaRPr lang="ja-JP" altLang="en-US" dirty="0"/>
          </a:p>
        </p:txBody>
      </p:sp>
      <p:sp>
        <p:nvSpPr>
          <p:cNvPr id="6" name="正方形/長方形 5">
            <a:extLst>
              <a:ext uri="{FF2B5EF4-FFF2-40B4-BE49-F238E27FC236}">
                <a16:creationId xmlns:a16="http://schemas.microsoft.com/office/drawing/2014/main" id="{24347951-17E8-4C48-B432-F9BB2AFFD3A1}"/>
              </a:ext>
            </a:extLst>
          </p:cNvPr>
          <p:cNvSpPr/>
          <p:nvPr/>
        </p:nvSpPr>
        <p:spPr>
          <a:xfrm>
            <a:off x="2421714" y="2951343"/>
            <a:ext cx="1653543" cy="472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游ゴシック" panose="020B0400000000000000" pitchFamily="50" charset="-128"/>
                <a:ea typeface="游ゴシック" panose="020B0400000000000000" pitchFamily="50" charset="-128"/>
              </a:rPr>
              <a:t>FFRI Dataset</a:t>
            </a:r>
            <a:endParaRPr kumimoji="1" lang="ja-JP" altLang="en-US" dirty="0">
              <a:latin typeface="游ゴシック" panose="020B0400000000000000" pitchFamily="50" charset="-128"/>
              <a:ea typeface="游ゴシック" panose="020B0400000000000000" pitchFamily="50" charset="-128"/>
            </a:endParaRPr>
          </a:p>
        </p:txBody>
      </p:sp>
      <p:sp>
        <p:nvSpPr>
          <p:cNvPr id="7" name="正方形/長方形 6">
            <a:extLst>
              <a:ext uri="{FF2B5EF4-FFF2-40B4-BE49-F238E27FC236}">
                <a16:creationId xmlns:a16="http://schemas.microsoft.com/office/drawing/2014/main" id="{417DF993-3D05-4F41-B6BE-63456C4D3304}"/>
              </a:ext>
            </a:extLst>
          </p:cNvPr>
          <p:cNvSpPr/>
          <p:nvPr/>
        </p:nvSpPr>
        <p:spPr>
          <a:xfrm>
            <a:off x="4868096" y="2951619"/>
            <a:ext cx="2007873" cy="4721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dirty="0">
                <a:latin typeface="游ゴシック" panose="020B0400000000000000" pitchFamily="50" charset="-128"/>
                <a:ea typeface="游ゴシック" panose="020B0400000000000000" pitchFamily="50" charset="-128"/>
              </a:rPr>
              <a:t>ファミリ名</a:t>
            </a:r>
            <a:endParaRPr lang="en-US" altLang="ja-JP" dirty="0">
              <a:latin typeface="游ゴシック" panose="020B0400000000000000" pitchFamily="50" charset="-128"/>
              <a:ea typeface="游ゴシック" panose="020B0400000000000000" pitchFamily="50" charset="-128"/>
            </a:endParaRPr>
          </a:p>
        </p:txBody>
      </p:sp>
      <p:sp>
        <p:nvSpPr>
          <p:cNvPr id="8" name="正方形/長方形 7">
            <a:extLst>
              <a:ext uri="{FF2B5EF4-FFF2-40B4-BE49-F238E27FC236}">
                <a16:creationId xmlns:a16="http://schemas.microsoft.com/office/drawing/2014/main" id="{8487E84B-CBE7-4166-9547-A6989E96C740}"/>
              </a:ext>
            </a:extLst>
          </p:cNvPr>
          <p:cNvSpPr/>
          <p:nvPr/>
        </p:nvSpPr>
        <p:spPr>
          <a:xfrm>
            <a:off x="4824662" y="4758087"/>
            <a:ext cx="2007870" cy="4775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dirty="0">
                <a:latin typeface="游ゴシック" panose="020B0400000000000000" pitchFamily="50" charset="-128"/>
                <a:ea typeface="游ゴシック" panose="020B0400000000000000" pitchFamily="50" charset="-128"/>
              </a:rPr>
              <a:t>保有機能</a:t>
            </a:r>
          </a:p>
        </p:txBody>
      </p:sp>
      <p:sp>
        <p:nvSpPr>
          <p:cNvPr id="9" name="正方形/長方形 8">
            <a:extLst>
              <a:ext uri="{FF2B5EF4-FFF2-40B4-BE49-F238E27FC236}">
                <a16:creationId xmlns:a16="http://schemas.microsoft.com/office/drawing/2014/main" id="{FE759DE2-E529-4AD8-8B6F-AFEDDBE8831C}"/>
              </a:ext>
            </a:extLst>
          </p:cNvPr>
          <p:cNvSpPr/>
          <p:nvPr/>
        </p:nvSpPr>
        <p:spPr>
          <a:xfrm>
            <a:off x="4824661" y="3811243"/>
            <a:ext cx="2007871" cy="4721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a:latin typeface="游ゴシック" panose="020B0400000000000000" pitchFamily="50" charset="-128"/>
                <a:ea typeface="游ゴシック" panose="020B0400000000000000" pitchFamily="50" charset="-128"/>
              </a:rPr>
              <a:t>API</a:t>
            </a:r>
            <a:endParaRPr kumimoji="1" lang="ja-JP" altLang="en-US" dirty="0">
              <a:latin typeface="游ゴシック" panose="020B0400000000000000" pitchFamily="50" charset="-128"/>
              <a:ea typeface="游ゴシック" panose="020B0400000000000000" pitchFamily="50" charset="-128"/>
            </a:endParaRPr>
          </a:p>
        </p:txBody>
      </p:sp>
      <p:cxnSp>
        <p:nvCxnSpPr>
          <p:cNvPr id="10" name="直線矢印コネクタ 9">
            <a:extLst>
              <a:ext uri="{FF2B5EF4-FFF2-40B4-BE49-F238E27FC236}">
                <a16:creationId xmlns:a16="http://schemas.microsoft.com/office/drawing/2014/main" id="{00E84A37-A99A-4945-BC95-7FBC2B795930}"/>
              </a:ext>
            </a:extLst>
          </p:cNvPr>
          <p:cNvCxnSpPr>
            <a:cxnSpLocks/>
            <a:stCxn id="6" idx="3"/>
            <a:endCxn id="7" idx="1"/>
          </p:cNvCxnSpPr>
          <p:nvPr/>
        </p:nvCxnSpPr>
        <p:spPr>
          <a:xfrm>
            <a:off x="4075257" y="3187563"/>
            <a:ext cx="792839" cy="13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カギ線コネクタ 39">
            <a:extLst>
              <a:ext uri="{FF2B5EF4-FFF2-40B4-BE49-F238E27FC236}">
                <a16:creationId xmlns:a16="http://schemas.microsoft.com/office/drawing/2014/main" id="{F05A694D-FF3C-494B-B725-601D42E96A45}"/>
              </a:ext>
            </a:extLst>
          </p:cNvPr>
          <p:cNvCxnSpPr>
            <a:cxnSpLocks/>
            <a:stCxn id="6" idx="3"/>
            <a:endCxn id="9" idx="1"/>
          </p:cNvCxnSpPr>
          <p:nvPr/>
        </p:nvCxnSpPr>
        <p:spPr>
          <a:xfrm>
            <a:off x="4075257" y="3187563"/>
            <a:ext cx="749404" cy="859762"/>
          </a:xfrm>
          <a:prstGeom prst="bentConnector3">
            <a:avLst>
              <a:gd name="adj1" fmla="val 170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カギ線コネクタ 43">
            <a:extLst>
              <a:ext uri="{FF2B5EF4-FFF2-40B4-BE49-F238E27FC236}">
                <a16:creationId xmlns:a16="http://schemas.microsoft.com/office/drawing/2014/main" id="{A8AA9BBE-8A95-4D2D-93CB-C0D4E1F8115A}"/>
              </a:ext>
            </a:extLst>
          </p:cNvPr>
          <p:cNvCxnSpPr>
            <a:cxnSpLocks/>
            <a:endCxn id="8" idx="1"/>
          </p:cNvCxnSpPr>
          <p:nvPr/>
        </p:nvCxnSpPr>
        <p:spPr>
          <a:xfrm rot="16200000" flipH="1">
            <a:off x="3548915" y="3721116"/>
            <a:ext cx="1814118" cy="737376"/>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80843D92-F58C-4595-B0DB-F9E96779EB52}"/>
              </a:ext>
            </a:extLst>
          </p:cNvPr>
          <p:cNvSpPr/>
          <p:nvPr/>
        </p:nvSpPr>
        <p:spPr>
          <a:xfrm>
            <a:off x="7294101" y="3811243"/>
            <a:ext cx="1655589" cy="4721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latin typeface="游ゴシック" panose="020B0400000000000000" pitchFamily="50" charset="-128"/>
                <a:ea typeface="游ゴシック" panose="020B0400000000000000" pitchFamily="50" charset="-128"/>
              </a:rPr>
              <a:t>特徴ベクトル</a:t>
            </a:r>
          </a:p>
        </p:txBody>
      </p:sp>
      <p:sp>
        <p:nvSpPr>
          <p:cNvPr id="14" name="正方形/長方形 13">
            <a:extLst>
              <a:ext uri="{FF2B5EF4-FFF2-40B4-BE49-F238E27FC236}">
                <a16:creationId xmlns:a16="http://schemas.microsoft.com/office/drawing/2014/main" id="{767C768F-71CC-496D-86EE-603917504A72}"/>
              </a:ext>
            </a:extLst>
          </p:cNvPr>
          <p:cNvSpPr/>
          <p:nvPr/>
        </p:nvSpPr>
        <p:spPr>
          <a:xfrm>
            <a:off x="7294102" y="4759637"/>
            <a:ext cx="1655589" cy="4721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latin typeface="游ゴシック" panose="020B0400000000000000" pitchFamily="50" charset="-128"/>
                <a:ea typeface="游ゴシック" panose="020B0400000000000000" pitchFamily="50" charset="-128"/>
              </a:rPr>
              <a:t>ラベル</a:t>
            </a:r>
          </a:p>
        </p:txBody>
      </p:sp>
      <p:cxnSp>
        <p:nvCxnSpPr>
          <p:cNvPr id="15" name="直線矢印コネクタ 14">
            <a:extLst>
              <a:ext uri="{FF2B5EF4-FFF2-40B4-BE49-F238E27FC236}">
                <a16:creationId xmlns:a16="http://schemas.microsoft.com/office/drawing/2014/main" id="{8896E04C-1C51-44BA-A58C-FDDFD5345FEE}"/>
              </a:ext>
            </a:extLst>
          </p:cNvPr>
          <p:cNvCxnSpPr>
            <a:cxnSpLocks/>
            <a:stCxn id="9" idx="3"/>
            <a:endCxn id="13" idx="1"/>
          </p:cNvCxnSpPr>
          <p:nvPr/>
        </p:nvCxnSpPr>
        <p:spPr>
          <a:xfrm>
            <a:off x="6832532" y="4047325"/>
            <a:ext cx="461569"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34B43387-87C5-4CEB-B72F-1209BF9D3FE2}"/>
              </a:ext>
            </a:extLst>
          </p:cNvPr>
          <p:cNvCxnSpPr>
            <a:cxnSpLocks/>
            <a:stCxn id="8" idx="3"/>
            <a:endCxn id="14" idx="1"/>
          </p:cNvCxnSpPr>
          <p:nvPr/>
        </p:nvCxnSpPr>
        <p:spPr>
          <a:xfrm flipV="1">
            <a:off x="6832532" y="4995719"/>
            <a:ext cx="461570" cy="114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1452266" y="2699840"/>
            <a:ext cx="738664" cy="1872162"/>
          </a:xfrm>
          <a:prstGeom prst="rect">
            <a:avLst/>
          </a:prstGeom>
          <a:noFill/>
          <a:ln>
            <a:solidFill>
              <a:schemeClr val="bg2">
                <a:lumMod val="90000"/>
              </a:schemeClr>
            </a:solidFill>
          </a:ln>
        </p:spPr>
        <p:txBody>
          <a:bodyPr vert="eaVert" wrap="square" rtlCol="0">
            <a:spAutoFit/>
          </a:bodyPr>
          <a:lstStyle/>
          <a:p>
            <a:pPr algn="ctr"/>
            <a:r>
              <a:rPr lang="ja-JP" altLang="en-US" dirty="0">
                <a:latin typeface="ＭＳ Ｐゴシック" panose="020B0600070205080204" pitchFamily="50" charset="-128"/>
                <a:ea typeface="ＭＳ Ｐゴシック" panose="020B0600070205080204" pitchFamily="50" charset="-128"/>
              </a:rPr>
              <a:t>データ取得</a:t>
            </a:r>
            <a:endParaRPr lang="en-US" altLang="ja-JP" dirty="0">
              <a:latin typeface="ＭＳ Ｐゴシック" panose="020B0600070205080204" pitchFamily="50" charset="-128"/>
              <a:ea typeface="ＭＳ Ｐゴシック" panose="020B0600070205080204" pitchFamily="50" charset="-128"/>
            </a:endParaRPr>
          </a:p>
          <a:p>
            <a:pPr algn="ctr"/>
            <a:r>
              <a:rPr kumimoji="1" lang="ja-JP" altLang="en-US" dirty="0">
                <a:latin typeface="ＭＳ Ｐゴシック" panose="020B0600070205080204" pitchFamily="50" charset="-128"/>
                <a:ea typeface="ＭＳ Ｐゴシック" panose="020B0600070205080204" pitchFamily="50" charset="-128"/>
              </a:rPr>
              <a:t>特徴ベクトル</a:t>
            </a:r>
          </a:p>
        </p:txBody>
      </p:sp>
    </p:spTree>
    <p:extLst>
      <p:ext uri="{BB962C8B-B14F-4D97-AF65-F5344CB8AC3E}">
        <p14:creationId xmlns:p14="http://schemas.microsoft.com/office/powerpoint/2010/main" val="1434871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EE9F3E-E905-484B-9A4B-7EC445ECC9E3}"/>
              </a:ext>
            </a:extLst>
          </p:cNvPr>
          <p:cNvSpPr>
            <a:spLocks noGrp="1"/>
          </p:cNvSpPr>
          <p:nvPr>
            <p:ph type="title"/>
          </p:nvPr>
        </p:nvSpPr>
        <p:spPr/>
        <p:txBody>
          <a:bodyPr/>
          <a:lstStyle/>
          <a:p>
            <a:r>
              <a:rPr lang="ja-JP" altLang="en-US" dirty="0"/>
              <a:t>提案手法の</a:t>
            </a:r>
            <a:r>
              <a:rPr kumimoji="1" lang="ja-JP" altLang="en-US" dirty="0"/>
              <a:t>実験</a:t>
            </a:r>
          </a:p>
        </p:txBody>
      </p:sp>
      <p:sp>
        <p:nvSpPr>
          <p:cNvPr id="4" name="スライド番号プレースホルダー 3">
            <a:extLst>
              <a:ext uri="{FF2B5EF4-FFF2-40B4-BE49-F238E27FC236}">
                <a16:creationId xmlns:a16="http://schemas.microsoft.com/office/drawing/2014/main" id="{3D992FF2-A515-4F14-A1C1-886186F2FDAD}"/>
              </a:ext>
            </a:extLst>
          </p:cNvPr>
          <p:cNvSpPr>
            <a:spLocks noGrp="1"/>
          </p:cNvSpPr>
          <p:nvPr>
            <p:ph type="sldNum" sz="quarter" idx="12"/>
          </p:nvPr>
        </p:nvSpPr>
        <p:spPr/>
        <p:txBody>
          <a:bodyPr/>
          <a:lstStyle/>
          <a:p>
            <a:fld id="{ED7B1F3B-36B7-4AC7-B553-9C4E9B49FCE0}" type="slidenum">
              <a:rPr kumimoji="1" lang="ja-JP" altLang="en-US" smtClean="0"/>
              <a:t>15</a:t>
            </a:fld>
            <a:endParaRPr kumimoji="1" lang="ja-JP" altLang="en-US"/>
          </a:p>
        </p:txBody>
      </p:sp>
      <p:sp>
        <p:nvSpPr>
          <p:cNvPr id="20" name="正方形/長方形 19">
            <a:extLst>
              <a:ext uri="{FF2B5EF4-FFF2-40B4-BE49-F238E27FC236}">
                <a16:creationId xmlns:a16="http://schemas.microsoft.com/office/drawing/2014/main" id="{F1855F92-94B5-4A4D-BFF0-C1D0A7368A32}"/>
              </a:ext>
            </a:extLst>
          </p:cNvPr>
          <p:cNvSpPr/>
          <p:nvPr/>
        </p:nvSpPr>
        <p:spPr>
          <a:xfrm>
            <a:off x="3156440" y="4944411"/>
            <a:ext cx="1783080" cy="5638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a:latin typeface="游ゴシック" panose="020B0400000000000000" pitchFamily="50" charset="-128"/>
                <a:ea typeface="游ゴシック" panose="020B0400000000000000" pitchFamily="50" charset="-128"/>
              </a:rPr>
              <a:t>SVM</a:t>
            </a:r>
          </a:p>
          <a:p>
            <a:pPr algn="ctr"/>
            <a:r>
              <a:rPr kumimoji="1" lang="ja-JP" altLang="en-US" dirty="0">
                <a:latin typeface="游ゴシック" panose="020B0400000000000000" pitchFamily="50" charset="-128"/>
                <a:ea typeface="游ゴシック" panose="020B0400000000000000" pitchFamily="50" charset="-128"/>
              </a:rPr>
              <a:t>機能 </a:t>
            </a:r>
            <a:r>
              <a:rPr kumimoji="1" lang="en-US" altLang="ja-JP" dirty="0">
                <a:latin typeface="游ゴシック" panose="020B0400000000000000" pitchFamily="50" charset="-128"/>
                <a:ea typeface="游ゴシック" panose="020B0400000000000000" pitchFamily="50" charset="-128"/>
              </a:rPr>
              <a:t>(1)</a:t>
            </a:r>
          </a:p>
        </p:txBody>
      </p:sp>
      <p:sp>
        <p:nvSpPr>
          <p:cNvPr id="21" name="正方形/長方形 20">
            <a:extLst>
              <a:ext uri="{FF2B5EF4-FFF2-40B4-BE49-F238E27FC236}">
                <a16:creationId xmlns:a16="http://schemas.microsoft.com/office/drawing/2014/main" id="{EEA8B066-93D5-4C8C-B045-3741FF459F54}"/>
              </a:ext>
            </a:extLst>
          </p:cNvPr>
          <p:cNvSpPr/>
          <p:nvPr/>
        </p:nvSpPr>
        <p:spPr>
          <a:xfrm>
            <a:off x="5105254" y="4944411"/>
            <a:ext cx="1783080" cy="5638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a:latin typeface="游ゴシック" panose="020B0400000000000000" pitchFamily="50" charset="-128"/>
                <a:ea typeface="游ゴシック" panose="020B0400000000000000" pitchFamily="50" charset="-128"/>
              </a:rPr>
              <a:t>SVM</a:t>
            </a:r>
            <a:endParaRPr kumimoji="1" lang="en-US" altLang="ja-JP" dirty="0">
              <a:latin typeface="游ゴシック" panose="020B0400000000000000" pitchFamily="50" charset="-128"/>
              <a:ea typeface="游ゴシック" panose="020B0400000000000000" pitchFamily="50" charset="-128"/>
            </a:endParaRPr>
          </a:p>
          <a:p>
            <a:pPr algn="ctr"/>
            <a:r>
              <a:rPr kumimoji="1" lang="ja-JP" altLang="en-US" dirty="0">
                <a:latin typeface="游ゴシック" panose="020B0400000000000000" pitchFamily="50" charset="-128"/>
                <a:ea typeface="游ゴシック" panose="020B0400000000000000" pitchFamily="50" charset="-128"/>
              </a:rPr>
              <a:t>機能 </a:t>
            </a:r>
            <a:r>
              <a:rPr kumimoji="1" lang="en-US" altLang="ja-JP" dirty="0">
                <a:latin typeface="游ゴシック" panose="020B0400000000000000" pitchFamily="50" charset="-128"/>
                <a:ea typeface="游ゴシック" panose="020B0400000000000000" pitchFamily="50" charset="-128"/>
              </a:rPr>
              <a:t>(2)</a:t>
            </a:r>
          </a:p>
        </p:txBody>
      </p:sp>
      <p:sp>
        <p:nvSpPr>
          <p:cNvPr id="22" name="正方形/長方形 21">
            <a:extLst>
              <a:ext uri="{FF2B5EF4-FFF2-40B4-BE49-F238E27FC236}">
                <a16:creationId xmlns:a16="http://schemas.microsoft.com/office/drawing/2014/main" id="{4707F99C-786F-4E41-A06E-E1B5DF5A632C}"/>
              </a:ext>
            </a:extLst>
          </p:cNvPr>
          <p:cNvSpPr/>
          <p:nvPr/>
        </p:nvSpPr>
        <p:spPr>
          <a:xfrm>
            <a:off x="7398877" y="4944411"/>
            <a:ext cx="1783080" cy="5638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a:latin typeface="游ゴシック" panose="020B0400000000000000" pitchFamily="50" charset="-128"/>
                <a:ea typeface="游ゴシック" panose="020B0400000000000000" pitchFamily="50" charset="-128"/>
              </a:rPr>
              <a:t>SVM</a:t>
            </a:r>
          </a:p>
          <a:p>
            <a:pPr algn="ctr"/>
            <a:r>
              <a:rPr kumimoji="1" lang="ja-JP" altLang="en-US" dirty="0">
                <a:latin typeface="游ゴシック" panose="020B0400000000000000" pitchFamily="50" charset="-128"/>
                <a:ea typeface="游ゴシック" panose="020B0400000000000000" pitchFamily="50" charset="-128"/>
              </a:rPr>
              <a:t>機能 </a:t>
            </a:r>
            <a:r>
              <a:rPr kumimoji="1" lang="en-US" altLang="ja-JP" dirty="0">
                <a:latin typeface="游ゴシック" panose="020B0400000000000000" pitchFamily="50" charset="-128"/>
                <a:ea typeface="游ゴシック" panose="020B0400000000000000" pitchFamily="50" charset="-128"/>
              </a:rPr>
              <a:t>(</a:t>
            </a:r>
            <a:r>
              <a:rPr lang="en-US" altLang="ja-JP" dirty="0">
                <a:latin typeface="游ゴシック" panose="020B0400000000000000" pitchFamily="50" charset="-128"/>
                <a:ea typeface="游ゴシック" panose="020B0400000000000000" pitchFamily="50" charset="-128"/>
              </a:rPr>
              <a:t>26</a:t>
            </a:r>
            <a:r>
              <a:rPr kumimoji="1" lang="en-US" altLang="ja-JP" dirty="0">
                <a:latin typeface="游ゴシック" panose="020B0400000000000000" pitchFamily="50" charset="-128"/>
                <a:ea typeface="游ゴシック" panose="020B0400000000000000" pitchFamily="50" charset="-128"/>
              </a:rPr>
              <a:t>)</a:t>
            </a:r>
          </a:p>
        </p:txBody>
      </p:sp>
      <p:sp>
        <p:nvSpPr>
          <p:cNvPr id="23" name="正方形/長方形 22">
            <a:extLst>
              <a:ext uri="{FF2B5EF4-FFF2-40B4-BE49-F238E27FC236}">
                <a16:creationId xmlns:a16="http://schemas.microsoft.com/office/drawing/2014/main" id="{0A8005B7-AF32-4BE2-B005-E73568E2CE9C}"/>
              </a:ext>
            </a:extLst>
          </p:cNvPr>
          <p:cNvSpPr/>
          <p:nvPr/>
        </p:nvSpPr>
        <p:spPr>
          <a:xfrm>
            <a:off x="6991205" y="4944411"/>
            <a:ext cx="304801"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游ゴシック" panose="020B0400000000000000" pitchFamily="50" charset="-128"/>
                <a:ea typeface="游ゴシック" panose="020B0400000000000000" pitchFamily="50" charset="-128"/>
              </a:rPr>
              <a:t>…</a:t>
            </a:r>
          </a:p>
        </p:txBody>
      </p:sp>
      <p:sp>
        <p:nvSpPr>
          <p:cNvPr id="24" name="正方形/長方形 23">
            <a:extLst>
              <a:ext uri="{FF2B5EF4-FFF2-40B4-BE49-F238E27FC236}">
                <a16:creationId xmlns:a16="http://schemas.microsoft.com/office/drawing/2014/main" id="{0B598AE9-3431-4275-8457-8606DFD9F3B5}"/>
              </a:ext>
            </a:extLst>
          </p:cNvPr>
          <p:cNvSpPr/>
          <p:nvPr/>
        </p:nvSpPr>
        <p:spPr>
          <a:xfrm>
            <a:off x="3156440" y="3567412"/>
            <a:ext cx="1783080" cy="8953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latin typeface="游ゴシック" panose="020B0400000000000000" pitchFamily="50" charset="-128"/>
                <a:ea typeface="游ゴシック" panose="020B0400000000000000" pitchFamily="50" charset="-128"/>
              </a:rPr>
              <a:t>ラベル</a:t>
            </a:r>
            <a:endParaRPr kumimoji="1" lang="en-US" altLang="ja-JP" dirty="0">
              <a:latin typeface="游ゴシック" panose="020B0400000000000000" pitchFamily="50" charset="-128"/>
              <a:ea typeface="游ゴシック" panose="020B0400000000000000" pitchFamily="50" charset="-128"/>
            </a:endParaRPr>
          </a:p>
          <a:p>
            <a:pPr algn="ctr"/>
            <a:r>
              <a:rPr kumimoji="1" lang="ja-JP" altLang="en-US" dirty="0">
                <a:latin typeface="游ゴシック" panose="020B0400000000000000" pitchFamily="50" charset="-128"/>
                <a:ea typeface="游ゴシック" panose="020B0400000000000000" pitchFamily="50" charset="-128"/>
              </a:rPr>
              <a:t>機能 </a:t>
            </a:r>
            <a:r>
              <a:rPr kumimoji="1" lang="en-US" altLang="ja-JP" dirty="0">
                <a:latin typeface="游ゴシック" panose="020B0400000000000000" pitchFamily="50" charset="-128"/>
                <a:ea typeface="游ゴシック" panose="020B0400000000000000" pitchFamily="50" charset="-128"/>
              </a:rPr>
              <a:t>(1)</a:t>
            </a:r>
          </a:p>
          <a:p>
            <a:pPr algn="ctr"/>
            <a:r>
              <a:rPr lang="ja-JP" altLang="en-US" dirty="0">
                <a:latin typeface="游ゴシック" panose="020B0400000000000000" pitchFamily="50" charset="-128"/>
                <a:ea typeface="游ゴシック" panose="020B0400000000000000" pitchFamily="50" charset="-128"/>
              </a:rPr>
              <a:t>保有 </a:t>
            </a:r>
            <a:r>
              <a:rPr lang="en-US" altLang="ja-JP" dirty="0">
                <a:latin typeface="游ゴシック" panose="020B0400000000000000" pitchFamily="50" charset="-128"/>
                <a:ea typeface="游ゴシック" panose="020B0400000000000000" pitchFamily="50" charset="-128"/>
              </a:rPr>
              <a:t>or </a:t>
            </a:r>
            <a:r>
              <a:rPr lang="ja-JP" altLang="en-US" dirty="0">
                <a:latin typeface="游ゴシック" panose="020B0400000000000000" pitchFamily="50" charset="-128"/>
                <a:ea typeface="游ゴシック" panose="020B0400000000000000" pitchFamily="50" charset="-128"/>
              </a:rPr>
              <a:t>未保有</a:t>
            </a:r>
            <a:endParaRPr kumimoji="1" lang="ja-JP" altLang="en-US" dirty="0">
              <a:latin typeface="游ゴシック" panose="020B0400000000000000" pitchFamily="50" charset="-128"/>
              <a:ea typeface="游ゴシック" panose="020B0400000000000000" pitchFamily="50" charset="-128"/>
            </a:endParaRPr>
          </a:p>
        </p:txBody>
      </p:sp>
      <p:sp>
        <p:nvSpPr>
          <p:cNvPr id="25" name="正方形/長方形 24">
            <a:extLst>
              <a:ext uri="{FF2B5EF4-FFF2-40B4-BE49-F238E27FC236}">
                <a16:creationId xmlns:a16="http://schemas.microsoft.com/office/drawing/2014/main" id="{741525D6-8A24-462A-B4DF-473FB9F63622}"/>
              </a:ext>
            </a:extLst>
          </p:cNvPr>
          <p:cNvSpPr/>
          <p:nvPr/>
        </p:nvSpPr>
        <p:spPr>
          <a:xfrm>
            <a:off x="3156440" y="2981305"/>
            <a:ext cx="1783080" cy="4476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latin typeface="游ゴシック" panose="020B0400000000000000" pitchFamily="50" charset="-128"/>
                <a:ea typeface="游ゴシック" panose="020B0400000000000000" pitchFamily="50" charset="-128"/>
              </a:rPr>
              <a:t>特徴ベクトル</a:t>
            </a:r>
          </a:p>
        </p:txBody>
      </p:sp>
      <p:sp>
        <p:nvSpPr>
          <p:cNvPr id="26" name="正方形/長方形 25">
            <a:extLst>
              <a:ext uri="{FF2B5EF4-FFF2-40B4-BE49-F238E27FC236}">
                <a16:creationId xmlns:a16="http://schemas.microsoft.com/office/drawing/2014/main" id="{3B64655A-4BEB-4706-B10D-561036E4A058}"/>
              </a:ext>
            </a:extLst>
          </p:cNvPr>
          <p:cNvSpPr/>
          <p:nvPr/>
        </p:nvSpPr>
        <p:spPr>
          <a:xfrm>
            <a:off x="5105254" y="3567412"/>
            <a:ext cx="1783080" cy="8953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latin typeface="游ゴシック" panose="020B0400000000000000" pitchFamily="50" charset="-128"/>
                <a:ea typeface="游ゴシック" panose="020B0400000000000000" pitchFamily="50" charset="-128"/>
              </a:rPr>
              <a:t>ラベル</a:t>
            </a:r>
            <a:endParaRPr kumimoji="1" lang="en-US" altLang="ja-JP" dirty="0">
              <a:latin typeface="游ゴシック" panose="020B0400000000000000" pitchFamily="50" charset="-128"/>
              <a:ea typeface="游ゴシック" panose="020B0400000000000000" pitchFamily="50" charset="-128"/>
            </a:endParaRPr>
          </a:p>
          <a:p>
            <a:pPr algn="ctr"/>
            <a:r>
              <a:rPr kumimoji="1" lang="ja-JP" altLang="en-US" dirty="0">
                <a:latin typeface="游ゴシック" panose="020B0400000000000000" pitchFamily="50" charset="-128"/>
                <a:ea typeface="游ゴシック" panose="020B0400000000000000" pitchFamily="50" charset="-128"/>
              </a:rPr>
              <a:t>機能 </a:t>
            </a:r>
            <a:r>
              <a:rPr kumimoji="1" lang="en-US" altLang="ja-JP" dirty="0">
                <a:latin typeface="游ゴシック" panose="020B0400000000000000" pitchFamily="50" charset="-128"/>
                <a:ea typeface="游ゴシック" panose="020B0400000000000000" pitchFamily="50" charset="-128"/>
              </a:rPr>
              <a:t>(2)</a:t>
            </a:r>
          </a:p>
          <a:p>
            <a:pPr algn="ctr"/>
            <a:r>
              <a:rPr lang="ja-JP" altLang="en-US" dirty="0">
                <a:latin typeface="游ゴシック" panose="020B0400000000000000" pitchFamily="50" charset="-128"/>
                <a:ea typeface="游ゴシック" panose="020B0400000000000000" pitchFamily="50" charset="-128"/>
              </a:rPr>
              <a:t>保有 </a:t>
            </a:r>
            <a:r>
              <a:rPr lang="en-US" altLang="ja-JP" dirty="0">
                <a:latin typeface="游ゴシック" panose="020B0400000000000000" pitchFamily="50" charset="-128"/>
                <a:ea typeface="游ゴシック" panose="020B0400000000000000" pitchFamily="50" charset="-128"/>
              </a:rPr>
              <a:t>or </a:t>
            </a:r>
            <a:r>
              <a:rPr lang="ja-JP" altLang="en-US" dirty="0">
                <a:latin typeface="游ゴシック" panose="020B0400000000000000" pitchFamily="50" charset="-128"/>
                <a:ea typeface="游ゴシック" panose="020B0400000000000000" pitchFamily="50" charset="-128"/>
              </a:rPr>
              <a:t>未保有</a:t>
            </a:r>
            <a:endParaRPr kumimoji="1" lang="ja-JP" altLang="en-US" dirty="0">
              <a:latin typeface="游ゴシック" panose="020B0400000000000000" pitchFamily="50" charset="-128"/>
              <a:ea typeface="游ゴシック" panose="020B0400000000000000" pitchFamily="50" charset="-128"/>
            </a:endParaRPr>
          </a:p>
        </p:txBody>
      </p:sp>
      <p:sp>
        <p:nvSpPr>
          <p:cNvPr id="27" name="正方形/長方形 26">
            <a:extLst>
              <a:ext uri="{FF2B5EF4-FFF2-40B4-BE49-F238E27FC236}">
                <a16:creationId xmlns:a16="http://schemas.microsoft.com/office/drawing/2014/main" id="{FF3AFE4B-A23D-48B1-98F7-10C2F2481F42}"/>
              </a:ext>
            </a:extLst>
          </p:cNvPr>
          <p:cNvSpPr/>
          <p:nvPr/>
        </p:nvSpPr>
        <p:spPr>
          <a:xfrm>
            <a:off x="5105254" y="2981305"/>
            <a:ext cx="1783080" cy="4476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latin typeface="游ゴシック" panose="020B0400000000000000" pitchFamily="50" charset="-128"/>
                <a:ea typeface="游ゴシック" panose="020B0400000000000000" pitchFamily="50" charset="-128"/>
              </a:rPr>
              <a:t>特徴ベクトル</a:t>
            </a:r>
          </a:p>
        </p:txBody>
      </p:sp>
      <p:sp>
        <p:nvSpPr>
          <p:cNvPr id="28" name="正方形/長方形 27">
            <a:extLst>
              <a:ext uri="{FF2B5EF4-FFF2-40B4-BE49-F238E27FC236}">
                <a16:creationId xmlns:a16="http://schemas.microsoft.com/office/drawing/2014/main" id="{C15C18B7-A079-4063-AF88-41A86AE12AFF}"/>
              </a:ext>
            </a:extLst>
          </p:cNvPr>
          <p:cNvSpPr/>
          <p:nvPr/>
        </p:nvSpPr>
        <p:spPr>
          <a:xfrm>
            <a:off x="7398877" y="3567412"/>
            <a:ext cx="1783080" cy="8953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latin typeface="游ゴシック" panose="020B0400000000000000" pitchFamily="50" charset="-128"/>
                <a:ea typeface="游ゴシック" panose="020B0400000000000000" pitchFamily="50" charset="-128"/>
              </a:rPr>
              <a:t>ラベル</a:t>
            </a:r>
            <a:endParaRPr kumimoji="1" lang="en-US" altLang="ja-JP" dirty="0">
              <a:latin typeface="游ゴシック" panose="020B0400000000000000" pitchFamily="50" charset="-128"/>
              <a:ea typeface="游ゴシック" panose="020B0400000000000000" pitchFamily="50" charset="-128"/>
            </a:endParaRPr>
          </a:p>
          <a:p>
            <a:pPr algn="ctr"/>
            <a:r>
              <a:rPr kumimoji="1" lang="ja-JP" altLang="en-US" dirty="0">
                <a:latin typeface="游ゴシック" panose="020B0400000000000000" pitchFamily="50" charset="-128"/>
                <a:ea typeface="游ゴシック" panose="020B0400000000000000" pitchFamily="50" charset="-128"/>
              </a:rPr>
              <a:t>機能 </a:t>
            </a:r>
            <a:r>
              <a:rPr kumimoji="1" lang="en-US" altLang="ja-JP" dirty="0">
                <a:latin typeface="游ゴシック" panose="020B0400000000000000" pitchFamily="50" charset="-128"/>
                <a:ea typeface="游ゴシック" panose="020B0400000000000000" pitchFamily="50" charset="-128"/>
              </a:rPr>
              <a:t>(</a:t>
            </a:r>
            <a:r>
              <a:rPr lang="en-US" altLang="ja-JP" dirty="0">
                <a:latin typeface="游ゴシック" panose="020B0400000000000000" pitchFamily="50" charset="-128"/>
                <a:ea typeface="游ゴシック" panose="020B0400000000000000" pitchFamily="50" charset="-128"/>
              </a:rPr>
              <a:t>26</a:t>
            </a:r>
            <a:r>
              <a:rPr kumimoji="1" lang="en-US" altLang="ja-JP" dirty="0">
                <a:latin typeface="游ゴシック" panose="020B0400000000000000" pitchFamily="50" charset="-128"/>
                <a:ea typeface="游ゴシック" panose="020B0400000000000000" pitchFamily="50" charset="-128"/>
              </a:rPr>
              <a:t>)</a:t>
            </a:r>
          </a:p>
          <a:p>
            <a:pPr algn="ctr"/>
            <a:r>
              <a:rPr lang="ja-JP" altLang="en-US" dirty="0">
                <a:latin typeface="游ゴシック" panose="020B0400000000000000" pitchFamily="50" charset="-128"/>
                <a:ea typeface="游ゴシック" panose="020B0400000000000000" pitchFamily="50" charset="-128"/>
              </a:rPr>
              <a:t>保有 </a:t>
            </a:r>
            <a:r>
              <a:rPr lang="en-US" altLang="ja-JP" dirty="0">
                <a:latin typeface="游ゴシック" panose="020B0400000000000000" pitchFamily="50" charset="-128"/>
                <a:ea typeface="游ゴシック" panose="020B0400000000000000" pitchFamily="50" charset="-128"/>
              </a:rPr>
              <a:t>or </a:t>
            </a:r>
            <a:r>
              <a:rPr lang="ja-JP" altLang="en-US" dirty="0">
                <a:latin typeface="游ゴシック" panose="020B0400000000000000" pitchFamily="50" charset="-128"/>
                <a:ea typeface="游ゴシック" panose="020B0400000000000000" pitchFamily="50" charset="-128"/>
              </a:rPr>
              <a:t>未保有</a:t>
            </a:r>
            <a:endParaRPr kumimoji="1" lang="ja-JP" altLang="en-US" dirty="0">
              <a:latin typeface="游ゴシック" panose="020B0400000000000000" pitchFamily="50" charset="-128"/>
              <a:ea typeface="游ゴシック" panose="020B0400000000000000" pitchFamily="50" charset="-128"/>
            </a:endParaRPr>
          </a:p>
        </p:txBody>
      </p:sp>
      <p:sp>
        <p:nvSpPr>
          <p:cNvPr id="29" name="正方形/長方形 28">
            <a:extLst>
              <a:ext uri="{FF2B5EF4-FFF2-40B4-BE49-F238E27FC236}">
                <a16:creationId xmlns:a16="http://schemas.microsoft.com/office/drawing/2014/main" id="{B83C734B-A868-4B0B-B8CD-2452E7ABF94E}"/>
              </a:ext>
            </a:extLst>
          </p:cNvPr>
          <p:cNvSpPr/>
          <p:nvPr/>
        </p:nvSpPr>
        <p:spPr>
          <a:xfrm>
            <a:off x="7398877" y="2981305"/>
            <a:ext cx="1783080" cy="4476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latin typeface="游ゴシック" panose="020B0400000000000000" pitchFamily="50" charset="-128"/>
                <a:ea typeface="游ゴシック" panose="020B0400000000000000" pitchFamily="50" charset="-128"/>
              </a:rPr>
              <a:t>特徴ベクトル</a:t>
            </a:r>
          </a:p>
        </p:txBody>
      </p:sp>
      <p:cxnSp>
        <p:nvCxnSpPr>
          <p:cNvPr id="30" name="直線矢印コネクタ 29">
            <a:extLst>
              <a:ext uri="{FF2B5EF4-FFF2-40B4-BE49-F238E27FC236}">
                <a16:creationId xmlns:a16="http://schemas.microsoft.com/office/drawing/2014/main" id="{022BE7C6-36C4-4D46-95A8-1F37DAA2C8D9}"/>
              </a:ext>
            </a:extLst>
          </p:cNvPr>
          <p:cNvCxnSpPr>
            <a:cxnSpLocks/>
            <a:stCxn id="24" idx="2"/>
            <a:endCxn id="20" idx="0"/>
          </p:cNvCxnSpPr>
          <p:nvPr/>
        </p:nvCxnSpPr>
        <p:spPr>
          <a:xfrm>
            <a:off x="4047980" y="4462803"/>
            <a:ext cx="0" cy="48160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C2A782D6-AD8D-42FA-85F2-EB7A3EBEB4D9}"/>
              </a:ext>
            </a:extLst>
          </p:cNvPr>
          <p:cNvCxnSpPr>
            <a:stCxn id="26" idx="2"/>
            <a:endCxn id="21" idx="0"/>
          </p:cNvCxnSpPr>
          <p:nvPr/>
        </p:nvCxnSpPr>
        <p:spPr>
          <a:xfrm>
            <a:off x="5996794" y="4462803"/>
            <a:ext cx="0" cy="48160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332645DD-19F1-444C-B0EC-67C8F52E2DC5}"/>
              </a:ext>
            </a:extLst>
          </p:cNvPr>
          <p:cNvCxnSpPr>
            <a:stCxn id="28" idx="2"/>
            <a:endCxn id="22" idx="0"/>
          </p:cNvCxnSpPr>
          <p:nvPr/>
        </p:nvCxnSpPr>
        <p:spPr>
          <a:xfrm>
            <a:off x="8290417" y="4462803"/>
            <a:ext cx="0" cy="48160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43FB01BE-9590-4FD6-9304-319082820BF0}"/>
              </a:ext>
            </a:extLst>
          </p:cNvPr>
          <p:cNvSpPr/>
          <p:nvPr/>
        </p:nvSpPr>
        <p:spPr>
          <a:xfrm>
            <a:off x="4809983" y="4479759"/>
            <a:ext cx="2617470" cy="447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pc="600" dirty="0">
                <a:solidFill>
                  <a:schemeClr val="tx1"/>
                </a:solidFill>
                <a:latin typeface="游ゴシック" panose="020B0400000000000000" pitchFamily="50" charset="-128"/>
                <a:ea typeface="游ゴシック" panose="020B0400000000000000" pitchFamily="50" charset="-128"/>
              </a:rPr>
              <a:t>10</a:t>
            </a:r>
            <a:r>
              <a:rPr kumimoji="1" lang="ja-JP" altLang="en-US" spc="600" dirty="0">
                <a:solidFill>
                  <a:schemeClr val="tx1"/>
                </a:solidFill>
                <a:latin typeface="游ゴシック" panose="020B0400000000000000" pitchFamily="50" charset="-128"/>
                <a:ea typeface="游ゴシック" panose="020B0400000000000000" pitchFamily="50" charset="-128"/>
              </a:rPr>
              <a:t>分割交差検証</a:t>
            </a:r>
          </a:p>
        </p:txBody>
      </p:sp>
      <p:sp>
        <p:nvSpPr>
          <p:cNvPr id="34" name="正方形/長方形 33">
            <a:extLst>
              <a:ext uri="{FF2B5EF4-FFF2-40B4-BE49-F238E27FC236}">
                <a16:creationId xmlns:a16="http://schemas.microsoft.com/office/drawing/2014/main" id="{42CA38BD-CB0E-4B55-AC23-1225A34C996D}"/>
              </a:ext>
            </a:extLst>
          </p:cNvPr>
          <p:cNvSpPr/>
          <p:nvPr/>
        </p:nvSpPr>
        <p:spPr>
          <a:xfrm>
            <a:off x="6991204" y="3733167"/>
            <a:ext cx="304801"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游ゴシック" panose="020B0400000000000000" pitchFamily="50" charset="-128"/>
                <a:ea typeface="游ゴシック" panose="020B0400000000000000" pitchFamily="50" charset="-128"/>
              </a:rPr>
              <a:t>…</a:t>
            </a:r>
          </a:p>
        </p:txBody>
      </p:sp>
      <p:sp>
        <p:nvSpPr>
          <p:cNvPr id="36" name="テキスト ボックス 35">
            <a:extLst>
              <a:ext uri="{FF2B5EF4-FFF2-40B4-BE49-F238E27FC236}">
                <a16:creationId xmlns:a16="http://schemas.microsoft.com/office/drawing/2014/main" id="{88A24BB1-7616-40E8-BA9B-6E68F340346B}"/>
              </a:ext>
            </a:extLst>
          </p:cNvPr>
          <p:cNvSpPr txBox="1"/>
          <p:nvPr/>
        </p:nvSpPr>
        <p:spPr>
          <a:xfrm>
            <a:off x="1993733" y="3292747"/>
            <a:ext cx="461665" cy="1847306"/>
          </a:xfrm>
          <a:prstGeom prst="rect">
            <a:avLst/>
          </a:prstGeom>
          <a:noFill/>
          <a:ln>
            <a:solidFill>
              <a:schemeClr val="bg2">
                <a:lumMod val="90000"/>
              </a:schemeClr>
            </a:solidFill>
          </a:ln>
        </p:spPr>
        <p:txBody>
          <a:bodyPr vert="eaVert" wrap="square" rtlCol="0">
            <a:spAutoFit/>
          </a:bodyPr>
          <a:lstStyle/>
          <a:p>
            <a:pPr algn="ctr"/>
            <a:r>
              <a:rPr lang="ja-JP" altLang="en-US" dirty="0">
                <a:latin typeface="ＭＳ Ｐゴシック" panose="020B0600070205080204" pitchFamily="50" charset="-128"/>
                <a:ea typeface="ＭＳ Ｐゴシック" panose="020B0600070205080204" pitchFamily="50" charset="-128"/>
              </a:rPr>
              <a:t>機械学習</a:t>
            </a:r>
            <a:endParaRPr kumimoji="1" lang="ja-JP" altLang="en-US"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208785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4EEE8-1DE8-4FAB-A7D9-8D9AA79ECA37}"/>
              </a:ext>
            </a:extLst>
          </p:cNvPr>
          <p:cNvSpPr>
            <a:spLocks noGrp="1"/>
          </p:cNvSpPr>
          <p:nvPr>
            <p:ph type="title"/>
          </p:nvPr>
        </p:nvSpPr>
        <p:spPr/>
        <p:txBody>
          <a:bodyPr/>
          <a:lstStyle/>
          <a:p>
            <a:r>
              <a:rPr kumimoji="1" lang="ja-JP" altLang="en-US" dirty="0"/>
              <a:t>機械学習アルゴリズム</a:t>
            </a:r>
          </a:p>
        </p:txBody>
      </p:sp>
      <p:sp>
        <p:nvSpPr>
          <p:cNvPr id="3" name="コンテンツ プレースホルダー 2">
            <a:extLst>
              <a:ext uri="{FF2B5EF4-FFF2-40B4-BE49-F238E27FC236}">
                <a16:creationId xmlns:a16="http://schemas.microsoft.com/office/drawing/2014/main" id="{8712FEB8-64C0-40FB-B735-88D1C231E8E0}"/>
              </a:ext>
            </a:extLst>
          </p:cNvPr>
          <p:cNvSpPr>
            <a:spLocks noGrp="1"/>
          </p:cNvSpPr>
          <p:nvPr>
            <p:ph idx="1"/>
          </p:nvPr>
        </p:nvSpPr>
        <p:spPr/>
        <p:txBody>
          <a:bodyPr/>
          <a:lstStyle/>
          <a:p>
            <a:r>
              <a:rPr kumimoji="1" lang="en-US" altLang="ja-JP" dirty="0">
                <a:latin typeface="ＭＳ Ｐゴシック" panose="020B0600070205080204" pitchFamily="50" charset="-128"/>
                <a:ea typeface="ＭＳ Ｐゴシック" panose="020B0600070205080204" pitchFamily="50" charset="-128"/>
              </a:rPr>
              <a:t>SVM</a:t>
            </a:r>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Support Vector Machine</a:t>
            </a:r>
            <a:r>
              <a:rPr kumimoji="1" lang="ja-JP" altLang="en-US" dirty="0">
                <a:latin typeface="ＭＳ Ｐゴシック" panose="020B0600070205080204" pitchFamily="50" charset="-128"/>
                <a:ea typeface="ＭＳ Ｐゴシック" panose="020B0600070205080204" pitchFamily="50" charset="-128"/>
              </a:rPr>
              <a:t>）</a:t>
            </a:r>
            <a:endParaRPr kumimoji="1" lang="en-US" altLang="ja-JP" dirty="0">
              <a:latin typeface="ＭＳ Ｐゴシック" panose="020B0600070205080204" pitchFamily="50" charset="-128"/>
              <a:ea typeface="ＭＳ Ｐゴシック" panose="020B0600070205080204" pitchFamily="50" charset="-128"/>
            </a:endParaRPr>
          </a:p>
          <a:p>
            <a:pPr lvl="1"/>
            <a:r>
              <a:rPr lang="ja-JP" altLang="en-US" dirty="0">
                <a:latin typeface="ＭＳ Ｐゴシック" panose="020B0600070205080204" pitchFamily="50" charset="-128"/>
                <a:ea typeface="ＭＳ Ｐゴシック" panose="020B0600070205080204" pitchFamily="50" charset="-128"/>
              </a:rPr>
              <a:t>分類，回帰，および外れ値の検出に使用される教師あり学習</a:t>
            </a:r>
            <a:endParaRPr kumimoji="1" lang="en-US" altLang="ja-JP" dirty="0">
              <a:latin typeface="ＭＳ Ｐゴシック" panose="020B0600070205080204" pitchFamily="50" charset="-128"/>
              <a:ea typeface="ＭＳ Ｐゴシック" panose="020B0600070205080204" pitchFamily="50" charset="-128"/>
            </a:endParaRPr>
          </a:p>
          <a:p>
            <a:pPr marL="342900" lvl="1" indent="0">
              <a:buNone/>
            </a:pPr>
            <a:r>
              <a:rPr lang="ja-JP" altLang="en-US" dirty="0">
                <a:latin typeface="ＭＳ Ｐゴシック" panose="020B0600070205080204" pitchFamily="50" charset="-128"/>
                <a:ea typeface="ＭＳ Ｐゴシック" panose="020B0600070205080204" pitchFamily="50" charset="-128"/>
              </a:rPr>
              <a:t>実装</a:t>
            </a:r>
            <a:endParaRPr lang="en-US" altLang="ja-JP" dirty="0">
              <a:latin typeface="ＭＳ Ｐゴシック" panose="020B0600070205080204" pitchFamily="50" charset="-128"/>
              <a:ea typeface="ＭＳ Ｐゴシック" panose="020B0600070205080204" pitchFamily="50" charset="-128"/>
            </a:endParaRPr>
          </a:p>
          <a:p>
            <a:pPr lvl="2"/>
            <a:r>
              <a:rPr lang="en-US" altLang="ja-JP" sz="2000" dirty="0">
                <a:latin typeface="ＭＳ Ｐゴシック" panose="020B0600070205080204" pitchFamily="50" charset="-128"/>
                <a:ea typeface="ＭＳ Ｐゴシック" panose="020B0600070205080204" pitchFamily="50" charset="-128"/>
              </a:rPr>
              <a:t>scikit-</a:t>
            </a:r>
            <a:r>
              <a:rPr kumimoji="1" lang="en-US" altLang="ja-JP" sz="2000" dirty="0">
                <a:latin typeface="ＭＳ Ｐゴシック" panose="020B0600070205080204" pitchFamily="50" charset="-128"/>
                <a:ea typeface="ＭＳ Ｐゴシック" panose="020B0600070205080204" pitchFamily="50" charset="-128"/>
              </a:rPr>
              <a:t>learn – </a:t>
            </a:r>
            <a:r>
              <a:rPr kumimoji="1" lang="en-US" altLang="ja-JP" sz="2000" dirty="0" err="1">
                <a:latin typeface="ＭＳ Ｐゴシック" panose="020B0600070205080204" pitchFamily="50" charset="-128"/>
                <a:ea typeface="ＭＳ Ｐゴシック" panose="020B0600070205080204" pitchFamily="50" charset="-128"/>
              </a:rPr>
              <a:t>sklearn.svm.SVC</a:t>
            </a:r>
            <a:endParaRPr kumimoji="1" lang="en-US" altLang="ja-JP" sz="2000" dirty="0">
              <a:latin typeface="ＭＳ Ｐゴシック" panose="020B0600070205080204" pitchFamily="50" charset="-128"/>
              <a:ea typeface="ＭＳ Ｐゴシック" panose="020B0600070205080204" pitchFamily="50" charset="-128"/>
            </a:endParaRPr>
          </a:p>
          <a:p>
            <a:pPr lvl="2"/>
            <a:r>
              <a:rPr lang="ja-JP" altLang="en-US" sz="2000" dirty="0">
                <a:latin typeface="ＭＳ Ｐゴシック" panose="020B0600070205080204" pitchFamily="50" charset="-128"/>
                <a:ea typeface="ＭＳ Ｐゴシック" panose="020B0600070205080204" pitchFamily="50" charset="-128"/>
              </a:rPr>
              <a:t>カーネル</a:t>
            </a:r>
            <a:r>
              <a:rPr lang="en-US" altLang="ja-JP" sz="2000" dirty="0">
                <a:latin typeface="ＭＳ Ｐゴシック" panose="020B0600070205080204" pitchFamily="50" charset="-128"/>
                <a:ea typeface="ＭＳ Ｐゴシック" panose="020B0600070205080204" pitchFamily="50" charset="-128"/>
              </a:rPr>
              <a:t> : RBF(default)</a:t>
            </a:r>
          </a:p>
          <a:p>
            <a:pPr lvl="2"/>
            <a:r>
              <a:rPr kumimoji="1" lang="en-US" altLang="ja-JP" sz="2000" dirty="0">
                <a:latin typeface="ＭＳ Ｐゴシック" panose="020B0600070205080204" pitchFamily="50" charset="-128"/>
                <a:ea typeface="ＭＳ Ｐゴシック" panose="020B0600070205080204" pitchFamily="50" charset="-128"/>
              </a:rPr>
              <a:t>C, gamma : 1.0, scale(default)</a:t>
            </a: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7DB34089-89DA-48EB-BE99-2A671BD94EB7}"/>
              </a:ext>
            </a:extLst>
          </p:cNvPr>
          <p:cNvSpPr>
            <a:spLocks noGrp="1"/>
          </p:cNvSpPr>
          <p:nvPr>
            <p:ph type="sldNum" sz="quarter" idx="12"/>
          </p:nvPr>
        </p:nvSpPr>
        <p:spPr/>
        <p:txBody>
          <a:bodyPr/>
          <a:lstStyle/>
          <a:p>
            <a:fld id="{ED7B1F3B-36B7-4AC7-B553-9C4E9B49FCE0}" type="slidenum">
              <a:rPr kumimoji="1" lang="ja-JP" altLang="en-US" smtClean="0"/>
              <a:t>16</a:t>
            </a:fld>
            <a:endParaRPr kumimoji="1" lang="ja-JP" altLang="en-US"/>
          </a:p>
        </p:txBody>
      </p:sp>
    </p:spTree>
    <p:extLst>
      <p:ext uri="{BB962C8B-B14F-4D97-AF65-F5344CB8AC3E}">
        <p14:creationId xmlns:p14="http://schemas.microsoft.com/office/powerpoint/2010/main" val="668867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A0D6BD-F769-4481-A421-C998DF956759}"/>
              </a:ext>
            </a:extLst>
          </p:cNvPr>
          <p:cNvSpPr>
            <a:spLocks noGrp="1"/>
          </p:cNvSpPr>
          <p:nvPr>
            <p:ph type="title"/>
          </p:nvPr>
        </p:nvSpPr>
        <p:spPr/>
        <p:txBody>
          <a:bodyPr/>
          <a:lstStyle/>
          <a:p>
            <a:r>
              <a:rPr lang="ja-JP" altLang="en-US" dirty="0"/>
              <a:t>検体の取得・データセットの作成</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E5BB115-C45C-4A01-82BD-5AF2D65596E0}"/>
                  </a:ext>
                </a:extLst>
              </p:cNvPr>
              <p:cNvSpPr>
                <a:spLocks noGrp="1"/>
              </p:cNvSpPr>
              <p:nvPr>
                <p:ph idx="1"/>
              </p:nvPr>
            </p:nvSpPr>
            <p:spPr/>
            <p:txBody>
              <a:bodyPr>
                <a:normAutofit/>
              </a:bodyPr>
              <a:lstStyle/>
              <a:p>
                <a:r>
                  <a:rPr lang="ja-JP" altLang="en-US" dirty="0">
                    <a:latin typeface="ＭＳ Ｐゴシック" panose="020B0600070205080204" pitchFamily="50" charset="-128"/>
                    <a:ea typeface="ＭＳ Ｐゴシック" panose="020B0600070205080204" pitchFamily="50" charset="-128"/>
                  </a:rPr>
                  <a:t>使用したファミリ</a:t>
                </a:r>
                <a:endParaRPr lang="en-US" altLang="ja-JP" dirty="0">
                  <a:latin typeface="ＭＳ Ｐゴシック" panose="020B0600070205080204" pitchFamily="50" charset="-128"/>
                  <a:ea typeface="ＭＳ Ｐゴシック" panose="020B0600070205080204" pitchFamily="50" charset="-128"/>
                </a:endParaRPr>
              </a:p>
              <a:p>
                <a:pPr lvl="1"/>
                <a:r>
                  <a:rPr kumimoji="1" lang="en-US" altLang="ja-JP" dirty="0">
                    <a:latin typeface="ＭＳ Ｐゴシック" panose="020B0600070205080204" pitchFamily="50" charset="-128"/>
                    <a:ea typeface="ＭＳ Ｐゴシック" panose="020B0600070205080204" pitchFamily="50" charset="-128"/>
                  </a:rPr>
                  <a:t>Backdoor.Win32.Androm</a:t>
                </a:r>
              </a:p>
              <a:p>
                <a:r>
                  <a:rPr lang="ja-JP" altLang="en-US" dirty="0">
                    <a:latin typeface="ＭＳ Ｐゴシック" panose="020B0600070205080204" pitchFamily="50" charset="-128"/>
                    <a:ea typeface="ＭＳ Ｐゴシック" panose="020B0600070205080204" pitchFamily="50" charset="-128"/>
                  </a:rPr>
                  <a:t>取得した検体数　</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t> </a:t>
                </a: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rPr>
                      <m:t>=10</m:t>
                    </m:r>
                  </m:oMath>
                </a14:m>
                <a:endParaRPr lang="en-US" altLang="ja-JP" dirty="0"/>
              </a:p>
              <a:p>
                <a:r>
                  <a:rPr lang="ja-JP" altLang="en-US" dirty="0">
                    <a:latin typeface="ＭＳ Ｐゴシック" panose="020B0600070205080204" pitchFamily="50" charset="-128"/>
                    <a:ea typeface="ＭＳ Ｐゴシック" panose="020B0600070205080204" pitchFamily="50" charset="-128"/>
                  </a:rPr>
                  <a:t>補完した</a:t>
                </a:r>
                <a:r>
                  <a:rPr lang="en-US" altLang="ja-JP" dirty="0">
                    <a:latin typeface="ＭＳ Ｐゴシック" panose="020B0600070205080204" pitchFamily="50" charset="-128"/>
                    <a:ea typeface="ＭＳ Ｐゴシック" panose="020B0600070205080204" pitchFamily="50" charset="-128"/>
                  </a:rPr>
                  <a:t>API </a:t>
                </a:r>
                <a:r>
                  <a:rPr lang="ja-JP" altLang="en-US" dirty="0">
                    <a:latin typeface="ＭＳ Ｐゴシック" panose="020B0600070205080204" pitchFamily="50" charset="-128"/>
                    <a:ea typeface="ＭＳ Ｐゴシック" panose="020B0600070205080204" pitchFamily="50" charset="-128"/>
                  </a:rPr>
                  <a:t>の個数</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t> </a:t>
                </a:r>
                <a14:m>
                  <m:oMath xmlns:m="http://schemas.openxmlformats.org/officeDocument/2006/math">
                    <m:r>
                      <a:rPr lang="en-US" altLang="ja-JP" b="0" i="1" smtClean="0">
                        <a:latin typeface="Cambria Math" panose="02040503050406030204" pitchFamily="18" charset="0"/>
                      </a:rPr>
                      <m:t>𝑖</m:t>
                    </m:r>
                    <m:r>
                      <a:rPr lang="en-US" altLang="ja-JP" b="0" i="1" smtClean="0">
                        <a:latin typeface="Cambria Math" panose="02040503050406030204" pitchFamily="18" charset="0"/>
                      </a:rPr>
                      <m:t>=3</m:t>
                    </m:r>
                  </m:oMath>
                </a14:m>
                <a:r>
                  <a:rPr lang="en-US" altLang="ja-JP" dirty="0"/>
                  <a:t> </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E5BB115-C45C-4A01-82BD-5AF2D65596E0}"/>
                  </a:ext>
                </a:extLst>
              </p:cNvPr>
              <p:cNvSpPr>
                <a:spLocks noGrp="1" noRot="1" noChangeAspect="1" noMove="1" noResize="1" noEditPoints="1" noAdjustHandles="1" noChangeArrowheads="1" noChangeShapeType="1" noTextEdit="1"/>
              </p:cNvSpPr>
              <p:nvPr>
                <p:ph idx="1"/>
              </p:nvPr>
            </p:nvSpPr>
            <p:spPr>
              <a:blipFill>
                <a:blip r:embed="rId3"/>
                <a:stretch>
                  <a:fillRect l="-1144" t="-183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24BC88A-33F4-46BE-B6B8-7AF581998655}"/>
              </a:ext>
            </a:extLst>
          </p:cNvPr>
          <p:cNvSpPr>
            <a:spLocks noGrp="1"/>
          </p:cNvSpPr>
          <p:nvPr>
            <p:ph type="sldNum" sz="quarter" idx="12"/>
          </p:nvPr>
        </p:nvSpPr>
        <p:spPr/>
        <p:txBody>
          <a:bodyPr/>
          <a:lstStyle/>
          <a:p>
            <a:fld id="{ED7B1F3B-36B7-4AC7-B553-9C4E9B49FCE0}" type="slidenum">
              <a:rPr kumimoji="1" lang="ja-JP" altLang="en-US" smtClean="0"/>
              <a:t>17</a:t>
            </a:fld>
            <a:endParaRPr kumimoji="1" lang="ja-JP" altLang="en-US"/>
          </a:p>
        </p:txBody>
      </p:sp>
    </p:spTree>
    <p:extLst>
      <p:ext uri="{BB962C8B-B14F-4D97-AF65-F5344CB8AC3E}">
        <p14:creationId xmlns:p14="http://schemas.microsoft.com/office/powerpoint/2010/main" val="2720520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F52AA2-F161-4B89-B22D-59E45EDC95ED}"/>
              </a:ext>
            </a:extLst>
          </p:cNvPr>
          <p:cNvSpPr>
            <a:spLocks noGrp="1"/>
          </p:cNvSpPr>
          <p:nvPr>
            <p:ph type="title"/>
          </p:nvPr>
        </p:nvSpPr>
        <p:spPr/>
        <p:txBody>
          <a:bodyPr/>
          <a:lstStyle/>
          <a:p>
            <a:r>
              <a:rPr kumimoji="1" lang="ja-JP" altLang="en-US" dirty="0"/>
              <a:t>特徴ベクトル</a:t>
            </a:r>
          </a:p>
        </p:txBody>
      </p:sp>
      <p:sp>
        <p:nvSpPr>
          <p:cNvPr id="3" name="コンテンツ プレースホルダー 2">
            <a:extLst>
              <a:ext uri="{FF2B5EF4-FFF2-40B4-BE49-F238E27FC236}">
                <a16:creationId xmlns:a16="http://schemas.microsoft.com/office/drawing/2014/main" id="{95D25257-D147-43D4-8FA1-1152A9ED824E}"/>
              </a:ext>
            </a:extLst>
          </p:cNvPr>
          <p:cNvSpPr>
            <a:spLocks noGrp="1"/>
          </p:cNvSpPr>
          <p:nvPr>
            <p:ph idx="1"/>
          </p:nvPr>
        </p:nvSpPr>
        <p:spPr/>
        <p:txBody>
          <a:bodyPr/>
          <a:lstStyle/>
          <a:p>
            <a:r>
              <a:rPr lang="ja-JP" altLang="en-US" dirty="0">
                <a:latin typeface="ＭＳ Ｐゴシック" panose="020B0600070205080204" pitchFamily="50" charset="-128"/>
                <a:ea typeface="ＭＳ Ｐゴシック" panose="020B0600070205080204" pitchFamily="50" charset="-128"/>
              </a:rPr>
              <a:t>特徴ベクトル</a:t>
            </a:r>
            <a:endParaRPr lang="en-US" altLang="ja-JP" dirty="0">
              <a:latin typeface="ＭＳ Ｐゴシック" panose="020B0600070205080204" pitchFamily="50" charset="-128"/>
              <a:ea typeface="ＭＳ Ｐゴシック" panose="020B0600070205080204" pitchFamily="50" charset="-128"/>
            </a:endParaRPr>
          </a:p>
          <a:p>
            <a:pPr lvl="1"/>
            <a:r>
              <a:rPr lang="en-US" altLang="ja-JP" dirty="0">
                <a:latin typeface="ＭＳ Ｐゴシック" panose="020B0600070205080204" pitchFamily="50" charset="-128"/>
                <a:ea typeface="ＭＳ Ｐゴシック" panose="020B0600070205080204" pitchFamily="50" charset="-128"/>
              </a:rPr>
              <a:t>API</a:t>
            </a:r>
            <a:r>
              <a:rPr lang="ja-JP" altLang="en-US" dirty="0">
                <a:latin typeface="ＭＳ Ｐゴシック" panose="020B0600070205080204" pitchFamily="50" charset="-128"/>
                <a:ea typeface="ＭＳ Ｐゴシック" panose="020B0600070205080204" pitchFamily="50" charset="-128"/>
              </a:rPr>
              <a:t>が呼び出されている場合</a:t>
            </a:r>
            <a:r>
              <a:rPr lang="en-US" altLang="ja-JP" dirty="0">
                <a:latin typeface="ＭＳ Ｐゴシック" panose="020B0600070205080204" pitchFamily="50" charset="-128"/>
                <a:ea typeface="ＭＳ Ｐゴシック" panose="020B0600070205080204" pitchFamily="50" charset="-128"/>
              </a:rPr>
              <a:t> 1 </a:t>
            </a:r>
            <a:r>
              <a:rPr lang="ja-JP" altLang="en-US" dirty="0">
                <a:latin typeface="ＭＳ Ｐゴシック" panose="020B0600070205080204" pitchFamily="50" charset="-128"/>
                <a:ea typeface="ＭＳ Ｐゴシック" panose="020B0600070205080204" pitchFamily="50" charset="-128"/>
              </a:rPr>
              <a:t>，呼び出されていない場合 </a:t>
            </a:r>
            <a:r>
              <a:rPr lang="en-US" altLang="ja-JP" dirty="0">
                <a:latin typeface="ＭＳ Ｐゴシック" panose="020B0600070205080204" pitchFamily="50" charset="-128"/>
                <a:ea typeface="ＭＳ Ｐゴシック" panose="020B0600070205080204" pitchFamily="50" charset="-128"/>
              </a:rPr>
              <a:t>0</a:t>
            </a:r>
          </a:p>
          <a:p>
            <a:pPr lvl="1"/>
            <a:r>
              <a:rPr lang="en-US" altLang="ja-JP" dirty="0">
                <a:latin typeface="ＭＳ Ｐゴシック" panose="020B0600070205080204" pitchFamily="50" charset="-128"/>
                <a:ea typeface="ＭＳ Ｐゴシック" panose="020B0600070205080204" pitchFamily="50" charset="-128"/>
              </a:rPr>
              <a:t> 204</a:t>
            </a:r>
            <a:r>
              <a:rPr lang="ja-JP" altLang="en-US" dirty="0">
                <a:latin typeface="ＭＳ Ｐゴシック" panose="020B0600070205080204" pitchFamily="50" charset="-128"/>
                <a:ea typeface="ＭＳ Ｐゴシック" panose="020B0600070205080204" pitchFamily="50" charset="-128"/>
              </a:rPr>
              <a:t> 次元のベクトル</a:t>
            </a:r>
            <a:endParaRPr lang="en-US" altLang="ja-JP" dirty="0">
              <a:latin typeface="ＭＳ Ｐゴシック" panose="020B0600070205080204" pitchFamily="50" charset="-128"/>
              <a:ea typeface="ＭＳ Ｐゴシック" panose="020B0600070205080204" pitchFamily="50" charset="-128"/>
            </a:endParaRPr>
          </a:p>
          <a:p>
            <a:r>
              <a:rPr lang="en-US" altLang="ja-JP" dirty="0">
                <a:latin typeface="ＭＳ Ｐゴシック" panose="020B0600070205080204" pitchFamily="50" charset="-128"/>
                <a:ea typeface="ＭＳ Ｐゴシック" panose="020B0600070205080204" pitchFamily="50" charset="-128"/>
              </a:rPr>
              <a:t>API</a:t>
            </a:r>
            <a:r>
              <a:rPr lang="ja-JP" altLang="en-US" dirty="0">
                <a:latin typeface="ＭＳ Ｐゴシック" panose="020B0600070205080204" pitchFamily="50" charset="-128"/>
                <a:ea typeface="ＭＳ Ｐゴシック" panose="020B0600070205080204" pitchFamily="50" charset="-128"/>
              </a:rPr>
              <a:t>の種類</a:t>
            </a:r>
            <a:endParaRPr lang="en-US" altLang="ja-JP" dirty="0">
              <a:latin typeface="ＭＳ Ｐゴシック" panose="020B0600070205080204" pitchFamily="50" charset="-128"/>
              <a:ea typeface="ＭＳ Ｐゴシック" panose="020B0600070205080204" pitchFamily="50" charset="-128"/>
            </a:endParaRPr>
          </a:p>
          <a:p>
            <a:pPr lvl="1"/>
            <a:r>
              <a:rPr lang="en-US" altLang="ja-JP" dirty="0">
                <a:latin typeface="ＭＳ Ｐゴシック" panose="020B0600070205080204" pitchFamily="50" charset="-128"/>
                <a:ea typeface="ＭＳ Ｐゴシック" panose="020B0600070205080204" pitchFamily="50" charset="-128"/>
              </a:rPr>
              <a:t>204</a:t>
            </a:r>
            <a:r>
              <a:rPr lang="ja-JP" altLang="en-US" dirty="0">
                <a:latin typeface="ＭＳ Ｐゴシック" panose="020B0600070205080204" pitchFamily="50" charset="-128"/>
                <a:ea typeface="ＭＳ Ｐゴシック" panose="020B0600070205080204" pitchFamily="50" charset="-128"/>
              </a:rPr>
              <a:t>種類</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endParaRPr kumimoji="1" lang="en-US" altLang="ja-JP" dirty="0"/>
          </a:p>
        </p:txBody>
      </p:sp>
      <p:sp>
        <p:nvSpPr>
          <p:cNvPr id="4" name="スライド番号プレースホルダー 3">
            <a:extLst>
              <a:ext uri="{FF2B5EF4-FFF2-40B4-BE49-F238E27FC236}">
                <a16:creationId xmlns:a16="http://schemas.microsoft.com/office/drawing/2014/main" id="{45AA1402-EB14-4017-B994-42746393B2D5}"/>
              </a:ext>
            </a:extLst>
          </p:cNvPr>
          <p:cNvSpPr>
            <a:spLocks noGrp="1"/>
          </p:cNvSpPr>
          <p:nvPr>
            <p:ph type="sldNum" sz="quarter" idx="12"/>
          </p:nvPr>
        </p:nvSpPr>
        <p:spPr/>
        <p:txBody>
          <a:bodyPr/>
          <a:lstStyle/>
          <a:p>
            <a:fld id="{ED7B1F3B-36B7-4AC7-B553-9C4E9B49FCE0}" type="slidenum">
              <a:rPr kumimoji="1" lang="ja-JP" altLang="en-US" smtClean="0"/>
              <a:t>18</a:t>
            </a:fld>
            <a:endParaRPr kumimoji="1" lang="ja-JP" altLang="en-US"/>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79F8C813-A6BC-4F79-BB1D-DA275395799E}"/>
                  </a:ext>
                </a:extLst>
              </p:cNvPr>
              <p:cNvGraphicFramePr>
                <a:graphicFrameLocks/>
              </p:cNvGraphicFramePr>
              <p:nvPr>
                <p:extLst>
                  <p:ext uri="{D42A27DB-BD31-4B8C-83A1-F6EECF244321}">
                    <p14:modId xmlns:p14="http://schemas.microsoft.com/office/powerpoint/2010/main" val="3046070495"/>
                  </p:ext>
                </p:extLst>
              </p:nvPr>
            </p:nvGraphicFramePr>
            <p:xfrm>
              <a:off x="2699181" y="4804795"/>
              <a:ext cx="6793639" cy="1443605"/>
            </p:xfrm>
            <a:graphic>
              <a:graphicData uri="http://schemas.openxmlformats.org/drawingml/2006/table">
                <a:tbl>
                  <a:tblPr>
                    <a:tableStyleId>{5C22544A-7EE6-4342-B048-85BDC9FD1C3A}</a:tableStyleId>
                  </a:tblPr>
                  <a:tblGrid>
                    <a:gridCol w="1286335">
                      <a:extLst>
                        <a:ext uri="{9D8B030D-6E8A-4147-A177-3AD203B41FA5}">
                          <a16:colId xmlns:a16="http://schemas.microsoft.com/office/drawing/2014/main" val="2631944552"/>
                        </a:ext>
                      </a:extLst>
                    </a:gridCol>
                    <a:gridCol w="917884">
                      <a:extLst>
                        <a:ext uri="{9D8B030D-6E8A-4147-A177-3AD203B41FA5}">
                          <a16:colId xmlns:a16="http://schemas.microsoft.com/office/drawing/2014/main" val="3836067875"/>
                        </a:ext>
                      </a:extLst>
                    </a:gridCol>
                    <a:gridCol w="917884">
                      <a:extLst>
                        <a:ext uri="{9D8B030D-6E8A-4147-A177-3AD203B41FA5}">
                          <a16:colId xmlns:a16="http://schemas.microsoft.com/office/drawing/2014/main" val="1830630695"/>
                        </a:ext>
                      </a:extLst>
                    </a:gridCol>
                    <a:gridCol w="917884">
                      <a:extLst>
                        <a:ext uri="{9D8B030D-6E8A-4147-A177-3AD203B41FA5}">
                          <a16:colId xmlns:a16="http://schemas.microsoft.com/office/drawing/2014/main" val="520541772"/>
                        </a:ext>
                      </a:extLst>
                    </a:gridCol>
                    <a:gridCol w="917884">
                      <a:extLst>
                        <a:ext uri="{9D8B030D-6E8A-4147-A177-3AD203B41FA5}">
                          <a16:colId xmlns:a16="http://schemas.microsoft.com/office/drawing/2014/main" val="1586772936"/>
                        </a:ext>
                      </a:extLst>
                    </a:gridCol>
                    <a:gridCol w="917884">
                      <a:extLst>
                        <a:ext uri="{9D8B030D-6E8A-4147-A177-3AD203B41FA5}">
                          <a16:colId xmlns:a16="http://schemas.microsoft.com/office/drawing/2014/main" val="3065452326"/>
                        </a:ext>
                      </a:extLst>
                    </a:gridCol>
                    <a:gridCol w="917884">
                      <a:extLst>
                        <a:ext uri="{9D8B030D-6E8A-4147-A177-3AD203B41FA5}">
                          <a16:colId xmlns:a16="http://schemas.microsoft.com/office/drawing/2014/main" val="1929213725"/>
                        </a:ext>
                      </a:extLst>
                    </a:gridCol>
                  </a:tblGrid>
                  <a:tr h="288721">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𝐴𝑃</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𝐼</m:t>
                                    </m:r>
                                  </m:e>
                                  <m:sub>
                                    <m:r>
                                      <a:rPr kumimoji="1" lang="en-US" altLang="ja-JP" sz="1200" b="0" i="1" smtClean="0">
                                        <a:latin typeface="Cambria Math" panose="02040503050406030204" pitchFamily="18" charset="0"/>
                                      </a:rPr>
                                      <m:t>1</m:t>
                                    </m:r>
                                  </m:sub>
                                </m:sSub>
                              </m:oMath>
                            </m:oMathPara>
                          </a14:m>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𝐴𝑃</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𝐼</m:t>
                                    </m:r>
                                  </m:e>
                                  <m:sub>
                                    <m:r>
                                      <a:rPr kumimoji="1" lang="en-US" altLang="ja-JP" sz="1200" b="0" i="1" smtClean="0">
                                        <a:latin typeface="Cambria Math" panose="02040503050406030204" pitchFamily="18" charset="0"/>
                                      </a:rPr>
                                      <m:t>2</m:t>
                                    </m:r>
                                  </m:sub>
                                </m:sSub>
                              </m:oMath>
                            </m:oMathPara>
                          </a14:m>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𝐴𝑃</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𝐼</m:t>
                                    </m:r>
                                  </m:e>
                                  <m:sub>
                                    <m:r>
                                      <a:rPr kumimoji="1" lang="en-US" altLang="ja-JP" sz="1200" b="0" i="1" smtClean="0">
                                        <a:latin typeface="Cambria Math" panose="02040503050406030204" pitchFamily="18" charset="0"/>
                                      </a:rPr>
                                      <m:t>3</m:t>
                                    </m:r>
                                  </m:sub>
                                </m:sSub>
                              </m:oMath>
                            </m:oMathPara>
                          </a14:m>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60000"/>
                            <a:lumOff val="4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𝐴𝑃</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𝐼</m:t>
                                    </m:r>
                                  </m:e>
                                  <m:sub>
                                    <m:r>
                                      <a:rPr kumimoji="1" lang="en-US" altLang="ja-JP" sz="1200" b="0" i="1" smtClean="0">
                                        <a:latin typeface="Cambria Math" panose="02040503050406030204" pitchFamily="18" charset="0"/>
                                      </a:rPr>
                                      <m:t>203</m:t>
                                    </m:r>
                                  </m:sub>
                                </m:sSub>
                              </m:oMath>
                            </m:oMathPara>
                          </a14:m>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𝐴𝑃</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𝐼</m:t>
                                    </m:r>
                                  </m:e>
                                  <m:sub>
                                    <m:r>
                                      <a:rPr kumimoji="1" lang="en-US" altLang="ja-JP" sz="1200" b="0" i="1" smtClean="0">
                                        <a:latin typeface="Cambria Math" panose="02040503050406030204" pitchFamily="18" charset="0"/>
                                      </a:rPr>
                                      <m:t>204</m:t>
                                    </m:r>
                                  </m:sub>
                                </m:sSub>
                              </m:oMath>
                            </m:oMathPara>
                          </a14:m>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60000"/>
                            <a:lumOff val="40000"/>
                          </a:schemeClr>
                        </a:solidFill>
                      </a:tcPr>
                    </a:tc>
                    <a:extLst>
                      <a:ext uri="{0D108BD9-81ED-4DB2-BD59-A6C34878D82A}">
                        <a16:rowId xmlns:a16="http://schemas.microsoft.com/office/drawing/2014/main" val="3429316854"/>
                      </a:ext>
                    </a:extLst>
                  </a:tr>
                  <a:tr h="288721">
                    <a:tc>
                      <a:txBody>
                        <a:bodyPr/>
                        <a:lstStyle/>
                        <a:p>
                          <a:r>
                            <a:rPr kumimoji="1" lang="en-US" altLang="ja-JP" sz="1200" i="1" dirty="0">
                              <a:latin typeface="游明朝" panose="02020400000000000000" pitchFamily="18" charset="-128"/>
                              <a:ea typeface="游明朝" panose="02020400000000000000" pitchFamily="18" charset="-128"/>
                            </a:rPr>
                            <a:t>Malware 1</a:t>
                          </a:r>
                          <a:endParaRPr kumimoji="1" lang="ja-JP" altLang="en-US" sz="1200" i="1" dirty="0">
                            <a:latin typeface="游明朝" panose="02020400000000000000" pitchFamily="18" charset="-128"/>
                            <a:ea typeface="游明朝" panose="02020400000000000000" pitchFamily="18" charset="-128"/>
                          </a:endParaRPr>
                        </a:p>
                      </a:txBody>
                      <a:tcPr>
                        <a:solidFill>
                          <a:schemeClr val="accent1">
                            <a:lumMod val="60000"/>
                            <a:lumOff val="4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0</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3737807636"/>
                      </a:ext>
                    </a:extLst>
                  </a:tr>
                  <a:tr h="288721">
                    <a:tc>
                      <a:txBody>
                        <a:bodyPr/>
                        <a:lstStyle/>
                        <a:p>
                          <a:r>
                            <a:rPr kumimoji="1" lang="en-US" altLang="ja-JP" sz="1200" i="1" dirty="0">
                              <a:latin typeface="游明朝" panose="02020400000000000000" pitchFamily="18" charset="-128"/>
                              <a:ea typeface="游明朝" panose="02020400000000000000" pitchFamily="18" charset="-128"/>
                            </a:rPr>
                            <a:t>Malware 2</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60000"/>
                            <a:lumOff val="4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0</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3181931074"/>
                      </a:ext>
                    </a:extLst>
                  </a:tr>
                  <a:tr h="288721">
                    <a:tc>
                      <a:txBody>
                        <a:bodyPr/>
                        <a:lstStyle/>
                        <a:p>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60000"/>
                            <a:lumOff val="4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3838489469"/>
                      </a:ext>
                    </a:extLst>
                  </a:tr>
                  <a:tr h="288721">
                    <a:tc>
                      <a:txBody>
                        <a:bodyPr/>
                        <a:lstStyle/>
                        <a:p>
                          <a:r>
                            <a:rPr kumimoji="1" lang="en-US" altLang="ja-JP" sz="1200" i="1">
                              <a:latin typeface="游明朝" panose="02020400000000000000" pitchFamily="18" charset="-128"/>
                              <a:ea typeface="游明朝" panose="02020400000000000000" pitchFamily="18" charset="-128"/>
                            </a:rPr>
                            <a:t>Malware428</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60000"/>
                            <a:lumOff val="4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594368197"/>
                      </a:ext>
                    </a:extLst>
                  </a:tr>
                </a:tbl>
              </a:graphicData>
            </a:graphic>
          </p:graphicFrame>
        </mc:Choice>
        <mc:Fallback xmlns="">
          <p:graphicFrame>
            <p:nvGraphicFramePr>
              <p:cNvPr id="5" name="表 4">
                <a:extLst>
                  <a:ext uri="{FF2B5EF4-FFF2-40B4-BE49-F238E27FC236}">
                    <a16:creationId xmlns:a16="http://schemas.microsoft.com/office/drawing/2014/main" id="{79F8C813-A6BC-4F79-BB1D-DA275395799E}"/>
                  </a:ext>
                </a:extLst>
              </p:cNvPr>
              <p:cNvGraphicFramePr>
                <a:graphicFrameLocks/>
              </p:cNvGraphicFramePr>
              <p:nvPr>
                <p:extLst>
                  <p:ext uri="{D42A27DB-BD31-4B8C-83A1-F6EECF244321}">
                    <p14:modId xmlns:p14="http://schemas.microsoft.com/office/powerpoint/2010/main" val="3046070495"/>
                  </p:ext>
                </p:extLst>
              </p:nvPr>
            </p:nvGraphicFramePr>
            <p:xfrm>
              <a:off x="2699181" y="4804795"/>
              <a:ext cx="6793639" cy="1443605"/>
            </p:xfrm>
            <a:graphic>
              <a:graphicData uri="http://schemas.openxmlformats.org/drawingml/2006/table">
                <a:tbl>
                  <a:tblPr>
                    <a:tableStyleId>{5C22544A-7EE6-4342-B048-85BDC9FD1C3A}</a:tableStyleId>
                  </a:tblPr>
                  <a:tblGrid>
                    <a:gridCol w="1286335">
                      <a:extLst>
                        <a:ext uri="{9D8B030D-6E8A-4147-A177-3AD203B41FA5}">
                          <a16:colId xmlns:a16="http://schemas.microsoft.com/office/drawing/2014/main" val="2631944552"/>
                        </a:ext>
                      </a:extLst>
                    </a:gridCol>
                    <a:gridCol w="917884">
                      <a:extLst>
                        <a:ext uri="{9D8B030D-6E8A-4147-A177-3AD203B41FA5}">
                          <a16:colId xmlns:a16="http://schemas.microsoft.com/office/drawing/2014/main" val="3836067875"/>
                        </a:ext>
                      </a:extLst>
                    </a:gridCol>
                    <a:gridCol w="917884">
                      <a:extLst>
                        <a:ext uri="{9D8B030D-6E8A-4147-A177-3AD203B41FA5}">
                          <a16:colId xmlns:a16="http://schemas.microsoft.com/office/drawing/2014/main" val="1830630695"/>
                        </a:ext>
                      </a:extLst>
                    </a:gridCol>
                    <a:gridCol w="917884">
                      <a:extLst>
                        <a:ext uri="{9D8B030D-6E8A-4147-A177-3AD203B41FA5}">
                          <a16:colId xmlns:a16="http://schemas.microsoft.com/office/drawing/2014/main" val="520541772"/>
                        </a:ext>
                      </a:extLst>
                    </a:gridCol>
                    <a:gridCol w="917884">
                      <a:extLst>
                        <a:ext uri="{9D8B030D-6E8A-4147-A177-3AD203B41FA5}">
                          <a16:colId xmlns:a16="http://schemas.microsoft.com/office/drawing/2014/main" val="1586772936"/>
                        </a:ext>
                      </a:extLst>
                    </a:gridCol>
                    <a:gridCol w="917884">
                      <a:extLst>
                        <a:ext uri="{9D8B030D-6E8A-4147-A177-3AD203B41FA5}">
                          <a16:colId xmlns:a16="http://schemas.microsoft.com/office/drawing/2014/main" val="3065452326"/>
                        </a:ext>
                      </a:extLst>
                    </a:gridCol>
                    <a:gridCol w="917884">
                      <a:extLst>
                        <a:ext uri="{9D8B030D-6E8A-4147-A177-3AD203B41FA5}">
                          <a16:colId xmlns:a16="http://schemas.microsoft.com/office/drawing/2014/main" val="1929213725"/>
                        </a:ext>
                      </a:extLst>
                    </a:gridCol>
                  </a:tblGrid>
                  <a:tr h="288721">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60000"/>
                            <a:lumOff val="40000"/>
                          </a:schemeClr>
                        </a:solidFill>
                      </a:tcPr>
                    </a:tc>
                    <a:tc>
                      <a:txBody>
                        <a:bodyPr/>
                        <a:lstStyle/>
                        <a:p>
                          <a:endParaRPr lang="ja-JP"/>
                        </a:p>
                      </a:txBody>
                      <a:tcPr>
                        <a:blipFill>
                          <a:blip r:embed="rId3"/>
                          <a:stretch>
                            <a:fillRect l="-140397" t="-2128" r="-500662" b="-417021"/>
                          </a:stretch>
                        </a:blipFill>
                      </a:tcPr>
                    </a:tc>
                    <a:tc>
                      <a:txBody>
                        <a:bodyPr/>
                        <a:lstStyle/>
                        <a:p>
                          <a:endParaRPr lang="ja-JP"/>
                        </a:p>
                      </a:txBody>
                      <a:tcPr>
                        <a:blipFill>
                          <a:blip r:embed="rId3"/>
                          <a:stretch>
                            <a:fillRect l="-240397" t="-2128" r="-400662" b="-417021"/>
                          </a:stretch>
                        </a:blipFill>
                      </a:tcPr>
                    </a:tc>
                    <a:tc>
                      <a:txBody>
                        <a:bodyPr/>
                        <a:lstStyle/>
                        <a:p>
                          <a:endParaRPr lang="ja-JP"/>
                        </a:p>
                      </a:txBody>
                      <a:tcPr>
                        <a:blipFill>
                          <a:blip r:embed="rId3"/>
                          <a:stretch>
                            <a:fillRect l="-340397" t="-2128" r="-300662" b="-417021"/>
                          </a:stretch>
                        </a:blip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60000"/>
                            <a:lumOff val="40000"/>
                          </a:schemeClr>
                        </a:solidFill>
                      </a:tcPr>
                    </a:tc>
                    <a:tc>
                      <a:txBody>
                        <a:bodyPr/>
                        <a:lstStyle/>
                        <a:p>
                          <a:endParaRPr lang="ja-JP"/>
                        </a:p>
                      </a:txBody>
                      <a:tcPr>
                        <a:blipFill>
                          <a:blip r:embed="rId3"/>
                          <a:stretch>
                            <a:fillRect l="-539735" t="-2128" r="-101325" b="-417021"/>
                          </a:stretch>
                        </a:blipFill>
                      </a:tcPr>
                    </a:tc>
                    <a:tc>
                      <a:txBody>
                        <a:bodyPr/>
                        <a:lstStyle/>
                        <a:p>
                          <a:endParaRPr lang="ja-JP"/>
                        </a:p>
                      </a:txBody>
                      <a:tcPr>
                        <a:blipFill>
                          <a:blip r:embed="rId3"/>
                          <a:stretch>
                            <a:fillRect l="-639735" t="-2128" r="-1325" b="-417021"/>
                          </a:stretch>
                        </a:blipFill>
                      </a:tcPr>
                    </a:tc>
                    <a:extLst>
                      <a:ext uri="{0D108BD9-81ED-4DB2-BD59-A6C34878D82A}">
                        <a16:rowId xmlns:a16="http://schemas.microsoft.com/office/drawing/2014/main" val="3429316854"/>
                      </a:ext>
                    </a:extLst>
                  </a:tr>
                  <a:tr h="288721">
                    <a:tc>
                      <a:txBody>
                        <a:bodyPr/>
                        <a:lstStyle/>
                        <a:p>
                          <a:r>
                            <a:rPr kumimoji="1" lang="en-US" altLang="ja-JP" sz="1200" i="1" dirty="0">
                              <a:latin typeface="游明朝" panose="02020400000000000000" pitchFamily="18" charset="-128"/>
                              <a:ea typeface="游明朝" panose="02020400000000000000" pitchFamily="18" charset="-128"/>
                            </a:rPr>
                            <a:t>Malware 1</a:t>
                          </a:r>
                          <a:endParaRPr kumimoji="1" lang="ja-JP" altLang="en-US" sz="1200" i="1" dirty="0">
                            <a:latin typeface="游明朝" panose="02020400000000000000" pitchFamily="18" charset="-128"/>
                            <a:ea typeface="游明朝" panose="02020400000000000000" pitchFamily="18" charset="-128"/>
                          </a:endParaRPr>
                        </a:p>
                      </a:txBody>
                      <a:tcPr>
                        <a:solidFill>
                          <a:schemeClr val="accent1">
                            <a:lumMod val="60000"/>
                            <a:lumOff val="4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0</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3737807636"/>
                      </a:ext>
                    </a:extLst>
                  </a:tr>
                  <a:tr h="288721">
                    <a:tc>
                      <a:txBody>
                        <a:bodyPr/>
                        <a:lstStyle/>
                        <a:p>
                          <a:r>
                            <a:rPr kumimoji="1" lang="en-US" altLang="ja-JP" sz="1200" i="1" dirty="0">
                              <a:latin typeface="游明朝" panose="02020400000000000000" pitchFamily="18" charset="-128"/>
                              <a:ea typeface="游明朝" panose="02020400000000000000" pitchFamily="18" charset="-128"/>
                            </a:rPr>
                            <a:t>Malware 2</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60000"/>
                            <a:lumOff val="4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0</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3181931074"/>
                      </a:ext>
                    </a:extLst>
                  </a:tr>
                  <a:tr h="288721">
                    <a:tc>
                      <a:txBody>
                        <a:bodyPr/>
                        <a:lstStyle/>
                        <a:p>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60000"/>
                            <a:lumOff val="4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3838489469"/>
                      </a:ext>
                    </a:extLst>
                  </a:tr>
                  <a:tr h="288721">
                    <a:tc>
                      <a:txBody>
                        <a:bodyPr/>
                        <a:lstStyle/>
                        <a:p>
                          <a:r>
                            <a:rPr kumimoji="1" lang="en-US" altLang="ja-JP" sz="1200" i="1" dirty="0">
                              <a:latin typeface="游明朝" panose="02020400000000000000" pitchFamily="18" charset="-128"/>
                              <a:ea typeface="游明朝" panose="02020400000000000000" pitchFamily="18" charset="-128"/>
                            </a:rPr>
                            <a:t>Malware428</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60000"/>
                            <a:lumOff val="4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tc>
                      <a:txBody>
                        <a:bodyPr/>
                        <a:lstStyle/>
                        <a:p>
                          <a:pPr algn="ctr"/>
                          <a:r>
                            <a:rPr kumimoji="1" lang="en-US" altLang="ja-JP" sz="1200" dirty="0">
                              <a:latin typeface="游明朝" panose="02020400000000000000" pitchFamily="18" charset="-128"/>
                              <a:ea typeface="游明朝" panose="02020400000000000000" pitchFamily="18" charset="-128"/>
                            </a:rPr>
                            <a:t>1</a:t>
                          </a:r>
                          <a:endParaRPr kumimoji="1" lang="ja-JP" altLang="en-US" sz="1200" dirty="0">
                            <a:latin typeface="游明朝" panose="02020400000000000000" pitchFamily="18" charset="-128"/>
                            <a:ea typeface="游明朝" panose="02020400000000000000" pitchFamily="18" charset="-128"/>
                          </a:endParaRPr>
                        </a:p>
                      </a:txBody>
                      <a:tcPr>
                        <a:solidFill>
                          <a:schemeClr val="accent1">
                            <a:lumMod val="20000"/>
                            <a:lumOff val="80000"/>
                          </a:schemeClr>
                        </a:solidFill>
                      </a:tcPr>
                    </a:tc>
                    <a:extLst>
                      <a:ext uri="{0D108BD9-81ED-4DB2-BD59-A6C34878D82A}">
                        <a16:rowId xmlns:a16="http://schemas.microsoft.com/office/drawing/2014/main" val="594368197"/>
                      </a:ext>
                    </a:extLst>
                  </a:tr>
                </a:tbl>
              </a:graphicData>
            </a:graphic>
          </p:graphicFrame>
        </mc:Fallback>
      </mc:AlternateContent>
    </p:spTree>
    <p:extLst>
      <p:ext uri="{BB962C8B-B14F-4D97-AF65-F5344CB8AC3E}">
        <p14:creationId xmlns:p14="http://schemas.microsoft.com/office/powerpoint/2010/main" val="1241302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評価指標</a:t>
            </a:r>
          </a:p>
        </p:txBody>
      </p:sp>
      <p:sp>
        <p:nvSpPr>
          <p:cNvPr id="4" name="フッター プレースホルダー 3"/>
          <p:cNvSpPr>
            <a:spLocks noGrp="1"/>
          </p:cNvSpPr>
          <p:nvPr>
            <p:ph type="ftr" sz="quarter" idx="11"/>
          </p:nvPr>
        </p:nvSpPr>
        <p:spPr/>
        <p:txBody>
          <a:bodyPr/>
          <a:lstStyle/>
          <a:p>
            <a:r>
              <a:rPr lang="en-US" altLang="ja-JP"/>
              <a:t>SOFTWARE SYSTEM.</a:t>
            </a:r>
            <a:endParaRPr lang="ja-JP" altLang="en-US" dirty="0"/>
          </a:p>
        </p:txBody>
      </p:sp>
      <p:sp>
        <p:nvSpPr>
          <p:cNvPr id="5" name="スライド番号プレースホルダー 4"/>
          <p:cNvSpPr>
            <a:spLocks noGrp="1"/>
          </p:cNvSpPr>
          <p:nvPr>
            <p:ph type="sldNum" sz="quarter" idx="12"/>
          </p:nvPr>
        </p:nvSpPr>
        <p:spPr/>
        <p:txBody>
          <a:bodyPr/>
          <a:lstStyle/>
          <a:p>
            <a:fld id="{FB203D22-902B-4C1B-88BA-E41F9A59A8CE}" type="slidenum">
              <a:rPr lang="ja-JP" altLang="en-US" smtClean="0"/>
              <a:pPr/>
              <a:t>19</a:t>
            </a:fld>
            <a:endParaRPr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4166294858"/>
              </p:ext>
            </p:extLst>
          </p:nvPr>
        </p:nvGraphicFramePr>
        <p:xfrm>
          <a:off x="4476750" y="3606800"/>
          <a:ext cx="6782129" cy="2269068"/>
        </p:xfrm>
        <a:graphic>
          <a:graphicData uri="http://schemas.openxmlformats.org/drawingml/2006/table">
            <a:tbl>
              <a:tblPr>
                <a:tableStyleId>{5C22544A-7EE6-4342-B048-85BDC9FD1C3A}</a:tableStyleId>
              </a:tblPr>
              <a:tblGrid>
                <a:gridCol w="721726">
                  <a:extLst>
                    <a:ext uri="{9D8B030D-6E8A-4147-A177-3AD203B41FA5}">
                      <a16:colId xmlns:a16="http://schemas.microsoft.com/office/drawing/2014/main" val="20000"/>
                    </a:ext>
                  </a:extLst>
                </a:gridCol>
                <a:gridCol w="1715373">
                  <a:extLst>
                    <a:ext uri="{9D8B030D-6E8A-4147-A177-3AD203B41FA5}">
                      <a16:colId xmlns:a16="http://schemas.microsoft.com/office/drawing/2014/main" val="20001"/>
                    </a:ext>
                  </a:extLst>
                </a:gridCol>
                <a:gridCol w="2172515">
                  <a:extLst>
                    <a:ext uri="{9D8B030D-6E8A-4147-A177-3AD203B41FA5}">
                      <a16:colId xmlns:a16="http://schemas.microsoft.com/office/drawing/2014/main" val="20002"/>
                    </a:ext>
                  </a:extLst>
                </a:gridCol>
                <a:gridCol w="2172515">
                  <a:extLst>
                    <a:ext uri="{9D8B030D-6E8A-4147-A177-3AD203B41FA5}">
                      <a16:colId xmlns:a16="http://schemas.microsoft.com/office/drawing/2014/main" val="20003"/>
                    </a:ext>
                  </a:extLst>
                </a:gridCol>
              </a:tblGrid>
              <a:tr h="541524">
                <a:tc rowSpan="2" gridSpan="2">
                  <a:txBody>
                    <a:bodyPr/>
                    <a:lstStyle/>
                    <a:p>
                      <a:endParaRPr kumimoji="1" lang="ja-JP" altLang="en-US" sz="1400" b="0" dirty="0">
                        <a:latin typeface="游明朝" panose="02020400000000000000" pitchFamily="18" charset="-128"/>
                        <a:ea typeface="游明朝" panose="02020400000000000000" pitchFamily="18" charset="-128"/>
                      </a:endParaRPr>
                    </a:p>
                  </a:txBody>
                  <a:tcPr anchor="ctr">
                    <a:noFill/>
                  </a:tcPr>
                </a:tc>
                <a:tc rowSpan="2" hMerge="1">
                  <a:txBody>
                    <a:bodyPr/>
                    <a:lstStyle/>
                    <a:p>
                      <a:endParaRPr kumimoji="1" lang="ja-JP" altLang="en-US" dirty="0">
                        <a:latin typeface="游明朝" panose="02020400000000000000" pitchFamily="18" charset="-128"/>
                        <a:ea typeface="游明朝" panose="02020400000000000000" pitchFamily="18" charset="-128"/>
                      </a:endParaRPr>
                    </a:p>
                  </a:txBody>
                  <a:tcPr/>
                </a:tc>
                <a:tc gridSpan="2">
                  <a:txBody>
                    <a:bodyPr/>
                    <a:lstStyle/>
                    <a:p>
                      <a:pPr algn="ctr"/>
                      <a:r>
                        <a:rPr kumimoji="1" lang="ja-JP" altLang="en-US" sz="1400" b="1" dirty="0">
                          <a:latin typeface="BIZ UDP明朝 Medium" panose="02020500000000000000" pitchFamily="18" charset="-128"/>
                          <a:ea typeface="BIZ UDP明朝 Medium" panose="02020500000000000000" pitchFamily="18" charset="-128"/>
                        </a:rPr>
                        <a:t>機能</a:t>
                      </a:r>
                      <a:r>
                        <a:rPr kumimoji="1" lang="en-US" altLang="ja-JP" sz="1400" b="1" dirty="0">
                          <a:latin typeface="BIZ UDP明朝 Medium" panose="02020500000000000000" pitchFamily="18" charset="-128"/>
                          <a:ea typeface="BIZ UDP明朝 Medium" panose="02020500000000000000" pitchFamily="18" charset="-128"/>
                        </a:rPr>
                        <a:t>F</a:t>
                      </a:r>
                      <a:r>
                        <a:rPr kumimoji="1" lang="ja-JP" altLang="en-US" sz="1400" b="1" dirty="0">
                          <a:latin typeface="BIZ UDP明朝 Medium" panose="02020500000000000000" pitchFamily="18" charset="-128"/>
                          <a:ea typeface="BIZ UDP明朝 Medium" panose="02020500000000000000" pitchFamily="18" charset="-128"/>
                        </a:rPr>
                        <a:t>の有無</a:t>
                      </a:r>
                    </a:p>
                  </a:txBody>
                  <a:tcPr anchor="ctr">
                    <a:solidFill>
                      <a:schemeClr val="accent1">
                        <a:lumMod val="60000"/>
                        <a:lumOff val="40000"/>
                      </a:schemeClr>
                    </a:solidFill>
                  </a:tcPr>
                </a:tc>
                <a:tc hMerge="1">
                  <a:txBody>
                    <a:bodyPr/>
                    <a:lstStyle/>
                    <a:p>
                      <a:endParaRPr kumimoji="1" lang="ja-JP" altLang="en-US" dirty="0">
                        <a:latin typeface="游明朝" panose="02020400000000000000" pitchFamily="18" charset="-128"/>
                        <a:ea typeface="游明朝" panose="02020400000000000000" pitchFamily="18" charset="-128"/>
                      </a:endParaRPr>
                    </a:p>
                  </a:txBody>
                  <a:tcPr/>
                </a:tc>
                <a:extLst>
                  <a:ext uri="{0D108BD9-81ED-4DB2-BD59-A6C34878D82A}">
                    <a16:rowId xmlns:a16="http://schemas.microsoft.com/office/drawing/2014/main" val="10000"/>
                  </a:ext>
                </a:extLst>
              </a:tr>
              <a:tr h="541524">
                <a:tc gridSpan="2" vMerge="1">
                  <a:txBody>
                    <a:bodyPr/>
                    <a:lstStyle/>
                    <a:p>
                      <a:endParaRPr kumimoji="1" lang="ja-JP" altLang="en-US" dirty="0">
                        <a:latin typeface="游明朝" panose="02020400000000000000" pitchFamily="18" charset="-128"/>
                        <a:ea typeface="游明朝" panose="02020400000000000000" pitchFamily="18" charset="-128"/>
                      </a:endParaRPr>
                    </a:p>
                  </a:txBody>
                  <a:tcPr/>
                </a:tc>
                <a:tc hMerge="1" vMerge="1">
                  <a:txBody>
                    <a:bodyPr/>
                    <a:lstStyle/>
                    <a:p>
                      <a:endParaRPr kumimoji="1" lang="ja-JP" altLang="en-US" dirty="0">
                        <a:latin typeface="游明朝" panose="02020400000000000000" pitchFamily="18" charset="-128"/>
                        <a:ea typeface="游明朝" panose="02020400000000000000" pitchFamily="18" charset="-128"/>
                      </a:endParaRPr>
                    </a:p>
                  </a:txBody>
                  <a:tcPr/>
                </a:tc>
                <a:tc>
                  <a:txBody>
                    <a:bodyPr/>
                    <a:lstStyle/>
                    <a:p>
                      <a:pPr algn="ctr"/>
                      <a:r>
                        <a:rPr kumimoji="1" lang="en-US" altLang="ja-JP" sz="1400" b="1" dirty="0">
                          <a:latin typeface="BIZ UDP明朝 Medium" panose="02020500000000000000" pitchFamily="18" charset="-128"/>
                          <a:ea typeface="BIZ UDP明朝 Medium" panose="02020500000000000000" pitchFamily="18" charset="-128"/>
                        </a:rPr>
                        <a:t>positive</a:t>
                      </a:r>
                      <a:endParaRPr kumimoji="1" lang="ja-JP" altLang="en-US" sz="1400" b="1" dirty="0">
                        <a:latin typeface="BIZ UDP明朝 Medium" panose="02020500000000000000" pitchFamily="18" charset="-128"/>
                        <a:ea typeface="BIZ UDP明朝 Medium" panose="02020500000000000000" pitchFamily="18" charset="-128"/>
                      </a:endParaRPr>
                    </a:p>
                  </a:txBody>
                  <a:tcPr anchor="ctr">
                    <a:solidFill>
                      <a:schemeClr val="accent1">
                        <a:lumMod val="40000"/>
                        <a:lumOff val="60000"/>
                      </a:schemeClr>
                    </a:solidFill>
                  </a:tcPr>
                </a:tc>
                <a:tc>
                  <a:txBody>
                    <a:bodyPr/>
                    <a:lstStyle/>
                    <a:p>
                      <a:pPr algn="ctr"/>
                      <a:r>
                        <a:rPr kumimoji="1" lang="en-US" altLang="ja-JP" sz="1400" b="1" dirty="0">
                          <a:latin typeface="BIZ UDP明朝 Medium" panose="02020500000000000000" pitchFamily="18" charset="-128"/>
                          <a:ea typeface="BIZ UDP明朝 Medium" panose="02020500000000000000" pitchFamily="18" charset="-128"/>
                        </a:rPr>
                        <a:t>negative</a:t>
                      </a:r>
                      <a:endParaRPr kumimoji="1" lang="ja-JP" altLang="en-US" sz="1400" b="1" dirty="0">
                        <a:latin typeface="BIZ UDP明朝 Medium" panose="02020500000000000000" pitchFamily="18" charset="-128"/>
                        <a:ea typeface="BIZ UDP明朝 Medium" panose="02020500000000000000" pitchFamily="18" charset="-128"/>
                      </a:endParaRPr>
                    </a:p>
                  </a:txBody>
                  <a:tcPr anchor="ctr">
                    <a:solidFill>
                      <a:schemeClr val="accent1">
                        <a:lumMod val="40000"/>
                        <a:lumOff val="60000"/>
                      </a:schemeClr>
                    </a:solidFill>
                  </a:tcPr>
                </a:tc>
                <a:extLst>
                  <a:ext uri="{0D108BD9-81ED-4DB2-BD59-A6C34878D82A}">
                    <a16:rowId xmlns:a16="http://schemas.microsoft.com/office/drawing/2014/main" val="10001"/>
                  </a:ext>
                </a:extLst>
              </a:tr>
              <a:tr h="593010">
                <a:tc rowSpan="2">
                  <a:txBody>
                    <a:bodyPr/>
                    <a:lstStyle/>
                    <a:p>
                      <a:pPr algn="ctr"/>
                      <a:r>
                        <a:rPr kumimoji="1" lang="ja-JP" altLang="en-US" sz="1400" b="1" dirty="0">
                          <a:latin typeface="BIZ UDP明朝 Medium" panose="02020500000000000000" pitchFamily="18" charset="-128"/>
                          <a:ea typeface="BIZ UDP明朝 Medium" panose="02020500000000000000" pitchFamily="18" charset="-128"/>
                        </a:rPr>
                        <a:t>機械学習</a:t>
                      </a:r>
                      <a:endParaRPr kumimoji="1" lang="en-US" altLang="ja-JP" sz="1400" b="1" dirty="0">
                        <a:latin typeface="BIZ UDP明朝 Medium" panose="02020500000000000000" pitchFamily="18" charset="-128"/>
                        <a:ea typeface="BIZ UDP明朝 Medium" panose="02020500000000000000" pitchFamily="18" charset="-128"/>
                      </a:endParaRPr>
                    </a:p>
                    <a:p>
                      <a:pPr algn="ctr"/>
                      <a:r>
                        <a:rPr kumimoji="1" lang="ja-JP" altLang="en-US" sz="1400" b="1" dirty="0">
                          <a:latin typeface="BIZ UDP明朝 Medium" panose="02020500000000000000" pitchFamily="18" charset="-128"/>
                          <a:ea typeface="BIZ UDP明朝 Medium" panose="02020500000000000000" pitchFamily="18" charset="-128"/>
                        </a:rPr>
                        <a:t>モデルの予測</a:t>
                      </a:r>
                    </a:p>
                  </a:txBody>
                  <a:tcPr vert="eaVert" anchor="ctr">
                    <a:solidFill>
                      <a:schemeClr val="accent1">
                        <a:lumMod val="60000"/>
                        <a:lumOff val="40000"/>
                      </a:schemeClr>
                    </a:solidFill>
                  </a:tcPr>
                </a:tc>
                <a:tc>
                  <a:txBody>
                    <a:bodyPr/>
                    <a:lstStyle/>
                    <a:p>
                      <a:pPr algn="ctr"/>
                      <a:r>
                        <a:rPr kumimoji="1" lang="en-US" altLang="ja-JP" sz="1400" b="1" dirty="0">
                          <a:latin typeface="BIZ UDP明朝 Medium" panose="02020500000000000000" pitchFamily="18" charset="-128"/>
                          <a:ea typeface="BIZ UDP明朝 Medium" panose="02020500000000000000" pitchFamily="18" charset="-128"/>
                        </a:rPr>
                        <a:t>positive</a:t>
                      </a:r>
                      <a:endParaRPr kumimoji="1" lang="ja-JP" altLang="en-US" sz="1400" b="1" dirty="0">
                        <a:latin typeface="BIZ UDP明朝 Medium" panose="02020500000000000000" pitchFamily="18" charset="-128"/>
                        <a:ea typeface="BIZ UDP明朝 Medium" panose="02020500000000000000" pitchFamily="18" charset="-128"/>
                      </a:endParaRPr>
                    </a:p>
                  </a:txBody>
                  <a:tcPr anchor="ctr">
                    <a:solidFill>
                      <a:schemeClr val="accent1">
                        <a:lumMod val="40000"/>
                        <a:lumOff val="60000"/>
                      </a:schemeClr>
                    </a:solidFill>
                  </a:tcPr>
                </a:tc>
                <a:tc>
                  <a:txBody>
                    <a:bodyPr/>
                    <a:lstStyle/>
                    <a:p>
                      <a:pPr algn="ctr"/>
                      <a:r>
                        <a:rPr kumimoji="1" lang="en-US" altLang="ja-JP" sz="1400" b="0" dirty="0">
                          <a:latin typeface="游明朝" panose="02020400000000000000" pitchFamily="18" charset="-128"/>
                          <a:ea typeface="游明朝" panose="02020400000000000000" pitchFamily="18" charset="-128"/>
                        </a:rPr>
                        <a:t>True Positive</a:t>
                      </a:r>
                      <a:r>
                        <a:rPr kumimoji="1" lang="ja-JP" altLang="en-US" sz="1400" b="0" dirty="0">
                          <a:latin typeface="游明朝" panose="02020400000000000000" pitchFamily="18" charset="-128"/>
                          <a:ea typeface="游明朝" panose="02020400000000000000" pitchFamily="18" charset="-128"/>
                        </a:rPr>
                        <a:t>（</a:t>
                      </a:r>
                      <a:r>
                        <a:rPr kumimoji="1" lang="en-US" altLang="ja-JP" sz="1400" b="0" dirty="0">
                          <a:latin typeface="游明朝" panose="02020400000000000000" pitchFamily="18" charset="-128"/>
                          <a:ea typeface="游明朝" panose="02020400000000000000" pitchFamily="18" charset="-128"/>
                        </a:rPr>
                        <a:t>TP</a:t>
                      </a:r>
                      <a:r>
                        <a:rPr kumimoji="1" lang="ja-JP" altLang="en-US" sz="1400" b="0" dirty="0">
                          <a:latin typeface="游明朝" panose="02020400000000000000" pitchFamily="18" charset="-128"/>
                          <a:ea typeface="游明朝" panose="02020400000000000000" pitchFamily="18" charset="-128"/>
                        </a:rPr>
                        <a:t>）</a:t>
                      </a:r>
                    </a:p>
                  </a:txBody>
                  <a:tcPr anchor="ctr"/>
                </a:tc>
                <a:tc>
                  <a:txBody>
                    <a:bodyPr/>
                    <a:lstStyle/>
                    <a:p>
                      <a:pPr algn="ctr"/>
                      <a:r>
                        <a:rPr kumimoji="1" lang="en-US" altLang="ja-JP" sz="1400" b="0" dirty="0">
                          <a:latin typeface="游明朝" panose="02020400000000000000" pitchFamily="18" charset="-128"/>
                          <a:ea typeface="游明朝" panose="02020400000000000000" pitchFamily="18" charset="-128"/>
                        </a:rPr>
                        <a:t>False Positive(FP)</a:t>
                      </a:r>
                      <a:endParaRPr kumimoji="1" lang="ja-JP" altLang="en-US" sz="1400" b="0" dirty="0">
                        <a:latin typeface="游明朝" panose="02020400000000000000" pitchFamily="18" charset="-128"/>
                        <a:ea typeface="游明朝" panose="02020400000000000000" pitchFamily="18" charset="-128"/>
                      </a:endParaRPr>
                    </a:p>
                  </a:txBody>
                  <a:tcPr anchor="ctr"/>
                </a:tc>
                <a:extLst>
                  <a:ext uri="{0D108BD9-81ED-4DB2-BD59-A6C34878D82A}">
                    <a16:rowId xmlns:a16="http://schemas.microsoft.com/office/drawing/2014/main" val="10002"/>
                  </a:ext>
                </a:extLst>
              </a:tr>
              <a:tr h="593010">
                <a:tc vMerge="1">
                  <a:txBody>
                    <a:bodyPr/>
                    <a:lstStyle/>
                    <a:p>
                      <a:endParaRPr kumimoji="1" lang="ja-JP" altLang="en-US" dirty="0">
                        <a:latin typeface="游明朝" panose="02020400000000000000" pitchFamily="18" charset="-128"/>
                        <a:ea typeface="游明朝" panose="02020400000000000000" pitchFamily="18" charset="-128"/>
                      </a:endParaRPr>
                    </a:p>
                  </a:txBody>
                  <a:tcPr/>
                </a:tc>
                <a:tc>
                  <a:txBody>
                    <a:bodyPr/>
                    <a:lstStyle/>
                    <a:p>
                      <a:pPr algn="ctr"/>
                      <a:r>
                        <a:rPr kumimoji="1" lang="en-US" altLang="ja-JP" sz="1400" b="1" dirty="0">
                          <a:latin typeface="BIZ UDP明朝 Medium" panose="02020500000000000000" pitchFamily="18" charset="-128"/>
                          <a:ea typeface="BIZ UDP明朝 Medium" panose="02020500000000000000" pitchFamily="18" charset="-128"/>
                        </a:rPr>
                        <a:t>negative</a:t>
                      </a:r>
                      <a:endParaRPr kumimoji="1" lang="ja-JP" altLang="en-US" sz="1400" b="1" dirty="0">
                        <a:latin typeface="BIZ UDP明朝 Medium" panose="02020500000000000000" pitchFamily="18" charset="-128"/>
                        <a:ea typeface="BIZ UDP明朝 Medium" panose="02020500000000000000" pitchFamily="18" charset="-128"/>
                      </a:endParaRPr>
                    </a:p>
                  </a:txBody>
                  <a:tcPr anchor="ctr">
                    <a:solidFill>
                      <a:schemeClr val="accent1">
                        <a:lumMod val="40000"/>
                        <a:lumOff val="60000"/>
                      </a:schemeClr>
                    </a:solidFill>
                  </a:tcPr>
                </a:tc>
                <a:tc>
                  <a:txBody>
                    <a:bodyPr/>
                    <a:lstStyle/>
                    <a:p>
                      <a:pPr algn="ctr"/>
                      <a:r>
                        <a:rPr kumimoji="1" lang="en-US" altLang="ja-JP" sz="1400" b="0" dirty="0">
                          <a:latin typeface="游明朝" panose="02020400000000000000" pitchFamily="18" charset="-128"/>
                          <a:ea typeface="游明朝" panose="02020400000000000000" pitchFamily="18" charset="-128"/>
                        </a:rPr>
                        <a:t>False Negative(FN)</a:t>
                      </a:r>
                      <a:endParaRPr kumimoji="1" lang="ja-JP" altLang="en-US" sz="1400" b="0" dirty="0">
                        <a:latin typeface="游明朝" panose="02020400000000000000" pitchFamily="18" charset="-128"/>
                        <a:ea typeface="游明朝" panose="02020400000000000000" pitchFamily="18" charset="-128"/>
                      </a:endParaRPr>
                    </a:p>
                  </a:txBody>
                  <a:tcPr anchor="ctr"/>
                </a:tc>
                <a:tc>
                  <a:txBody>
                    <a:bodyPr/>
                    <a:lstStyle/>
                    <a:p>
                      <a:pPr algn="ctr"/>
                      <a:r>
                        <a:rPr kumimoji="1" lang="en-US" altLang="ja-JP" sz="1400" b="0" dirty="0">
                          <a:latin typeface="游明朝" panose="02020400000000000000" pitchFamily="18" charset="-128"/>
                          <a:ea typeface="游明朝" panose="02020400000000000000" pitchFamily="18" charset="-128"/>
                        </a:rPr>
                        <a:t>True Negative(TN)</a:t>
                      </a:r>
                      <a:endParaRPr kumimoji="1" lang="ja-JP" altLang="en-US" sz="1400" b="0" dirty="0">
                        <a:latin typeface="游明朝" panose="02020400000000000000" pitchFamily="18" charset="-128"/>
                        <a:ea typeface="游明朝" panose="02020400000000000000" pitchFamily="18" charset="-128"/>
                      </a:endParaRPr>
                    </a:p>
                  </a:txBody>
                  <a:tcPr anchor="ct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9" name="コンテンツ プレースホルダー 8">
                <a:extLst>
                  <a:ext uri="{FF2B5EF4-FFF2-40B4-BE49-F238E27FC236}">
                    <a16:creationId xmlns:a16="http://schemas.microsoft.com/office/drawing/2014/main" id="{443FC60E-A45E-4896-AB25-95EBCE9AB8D6}"/>
                  </a:ext>
                </a:extLst>
              </p:cNvPr>
              <p:cNvSpPr>
                <a:spLocks noGrp="1"/>
              </p:cNvSpPr>
              <p:nvPr>
                <p:ph idx="1"/>
              </p:nvPr>
            </p:nvSpPr>
            <p:spPr>
              <a:xfrm>
                <a:off x="1295401" y="2556932"/>
                <a:ext cx="9601196" cy="3479884"/>
              </a:xfrm>
            </p:spPr>
            <p:txBody>
              <a:bodyPr/>
              <a:lstStyle/>
              <a:p>
                <a:r>
                  <a:rPr lang="ja-JP" altLang="en-US" dirty="0">
                    <a:latin typeface="ＭＳ Ｐゴシック" panose="020B0600070205080204" pitchFamily="50" charset="-128"/>
                    <a:ea typeface="ＭＳ Ｐゴシック" panose="020B0600070205080204" pitchFamily="50" charset="-128"/>
                  </a:rPr>
                  <a:t>評価指標</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latin typeface="ＭＳ Ｐゴシック" panose="020B0600070205080204" pitchFamily="50" charset="-128"/>
                    <a:ea typeface="ＭＳ Ｐゴシック" panose="020B0600070205080204" pitchFamily="50" charset="-128"/>
                  </a:rPr>
                  <a:t>正解率 </a:t>
                </a:r>
                <a:r>
                  <a:rPr lang="en-US" altLang="ja-JP" dirty="0">
                    <a:latin typeface="ＭＳ Ｐゴシック" panose="020B0600070205080204" pitchFamily="50" charset="-128"/>
                    <a:ea typeface="ＭＳ Ｐゴシック" panose="020B0600070205080204" pitchFamily="50" charset="-128"/>
                  </a:rPr>
                  <a:t>(Accuracy)</a:t>
                </a:r>
                <a:r>
                  <a:rPr lang="ja-JP" altLang="en-US" dirty="0">
                    <a:latin typeface="ＭＳ Ｐゴシック" panose="020B0600070205080204" pitchFamily="50" charset="-128"/>
                    <a:ea typeface="ＭＳ Ｐゴシック" panose="020B0600070205080204" pitchFamily="50" charset="-128"/>
                  </a:rPr>
                  <a:t>，再現率 </a:t>
                </a:r>
                <a:r>
                  <a:rPr lang="en-US" altLang="ja-JP" dirty="0">
                    <a:latin typeface="ＭＳ Ｐゴシック" panose="020B0600070205080204" pitchFamily="50" charset="-128"/>
                    <a:ea typeface="ＭＳ Ｐゴシック" panose="020B0600070205080204" pitchFamily="50" charset="-128"/>
                  </a:rPr>
                  <a:t>(Recall)</a:t>
                </a:r>
                <a:r>
                  <a:rPr lang="ja-JP" altLang="en-US" dirty="0">
                    <a:latin typeface="ＭＳ Ｐゴシック" panose="020B0600070205080204" pitchFamily="50" charset="-128"/>
                    <a:ea typeface="ＭＳ Ｐゴシック" panose="020B0600070205080204" pitchFamily="50" charset="-128"/>
                  </a:rPr>
                  <a:t>，適合率 </a:t>
                </a:r>
                <a:r>
                  <a:rPr lang="en-US" altLang="ja-JP" dirty="0">
                    <a:latin typeface="ＭＳ Ｐゴシック" panose="020B0600070205080204" pitchFamily="50" charset="-128"/>
                    <a:ea typeface="ＭＳ Ｐゴシック" panose="020B0600070205080204" pitchFamily="50" charset="-128"/>
                  </a:rPr>
                  <a:t>(Precision),F </a:t>
                </a:r>
                <a:r>
                  <a:rPr lang="ja-JP" altLang="en-US" dirty="0">
                    <a:latin typeface="ＭＳ Ｐゴシック" panose="020B0600070205080204" pitchFamily="50" charset="-128"/>
                    <a:ea typeface="ＭＳ Ｐゴシック" panose="020B0600070205080204" pitchFamily="50" charset="-128"/>
                  </a:rPr>
                  <a:t>値 </a:t>
                </a:r>
                <a:r>
                  <a:rPr lang="en-US" altLang="ja-JP" dirty="0">
                    <a:latin typeface="ＭＳ Ｐゴシック" panose="020B0600070205080204" pitchFamily="50" charset="-128"/>
                    <a:ea typeface="ＭＳ Ｐゴシック" panose="020B0600070205080204" pitchFamily="50" charset="-128"/>
                  </a:rPr>
                  <a:t>(F−measure)</a:t>
                </a:r>
              </a:p>
              <a:p>
                <a:pPr marL="457200" lvl="1" indent="0">
                  <a:buNone/>
                </a:pPr>
                <a:r>
                  <a:rPr kumimoji="1" lang="en-US" altLang="ja-JP" sz="1800" b="0" dirty="0"/>
                  <a:t>	</a:t>
                </a:r>
                <a14:m>
                  <m:oMath xmlns:m="http://schemas.openxmlformats.org/officeDocument/2006/math">
                    <m:r>
                      <a:rPr kumimoji="1" lang="en-US" altLang="ja-JP" sz="1800" b="0" i="1" smtClean="0">
                        <a:latin typeface="Cambria Math" panose="02040503050406030204" pitchFamily="18" charset="0"/>
                      </a:rPr>
                      <m:t>𝐴𝑐𝑐𝑢𝑟𝑎𝑐𝑦</m:t>
                    </m:r>
                    <m:r>
                      <a:rPr kumimoji="1" lang="en-US" altLang="ja-JP" sz="1800" b="0" i="1" smtClean="0">
                        <a:latin typeface="Cambria Math" panose="02040503050406030204" pitchFamily="18" charset="0"/>
                      </a:rPr>
                      <m:t>=</m:t>
                    </m:r>
                    <m:f>
                      <m:fPr>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𝑇𝑃</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𝑇𝑁</m:t>
                        </m:r>
                      </m:num>
                      <m:den>
                        <m:r>
                          <a:rPr kumimoji="1" lang="en-US" altLang="ja-JP" sz="1800" b="0" i="1" smtClean="0">
                            <a:latin typeface="Cambria Math" panose="02040503050406030204" pitchFamily="18" charset="0"/>
                          </a:rPr>
                          <m:t>𝑇𝑃</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𝐹𝑃</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𝑇𝑁</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𝐹𝑁</m:t>
                        </m:r>
                      </m:den>
                    </m:f>
                  </m:oMath>
                </a14:m>
                <a:endParaRPr lang="en-US" altLang="ja-JP" sz="1600" dirty="0"/>
              </a:p>
              <a:p>
                <a:pPr marL="457200" lvl="1" indent="0">
                  <a:buNone/>
                </a:pPr>
                <a:r>
                  <a:rPr kumimoji="1" lang="en-US" altLang="ja-JP" sz="1800" b="0" dirty="0"/>
                  <a:t>	</a:t>
                </a:r>
                <a14:m>
                  <m:oMath xmlns:m="http://schemas.openxmlformats.org/officeDocument/2006/math">
                    <m:r>
                      <a:rPr kumimoji="1" lang="en-US" altLang="ja-JP" sz="1800" b="0" i="1" smtClean="0">
                        <a:latin typeface="Cambria Math" panose="02040503050406030204" pitchFamily="18" charset="0"/>
                      </a:rPr>
                      <m:t>𝑅𝑒𝑐𝑎𝑙𝑙</m:t>
                    </m:r>
                    <m:r>
                      <a:rPr kumimoji="1" lang="en-US" altLang="ja-JP" sz="1800" b="0" i="1" smtClean="0">
                        <a:latin typeface="Cambria Math" panose="02040503050406030204" pitchFamily="18" charset="0"/>
                      </a:rPr>
                      <m:t>=</m:t>
                    </m:r>
                    <m:f>
                      <m:fPr>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𝑇𝑃</m:t>
                        </m:r>
                      </m:num>
                      <m:den>
                        <m:r>
                          <a:rPr kumimoji="1" lang="en-US" altLang="ja-JP" sz="1800" b="0" i="1" smtClean="0">
                            <a:latin typeface="Cambria Math" panose="02040503050406030204" pitchFamily="18" charset="0"/>
                          </a:rPr>
                          <m:t>𝑇𝑃</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𝐹𝑁</m:t>
                        </m:r>
                      </m:den>
                    </m:f>
                  </m:oMath>
                </a14:m>
                <a:endParaRPr lang="en-US" altLang="ja-JP" sz="1600" dirty="0"/>
              </a:p>
              <a:p>
                <a:pPr marL="457200" lvl="1" indent="0">
                  <a:buNone/>
                </a:pPr>
                <a:r>
                  <a:rPr kumimoji="1" lang="en-US" altLang="ja-JP" sz="1800" b="0" dirty="0"/>
                  <a:t>	</a:t>
                </a:r>
                <a14:m>
                  <m:oMath xmlns:m="http://schemas.openxmlformats.org/officeDocument/2006/math">
                    <m:r>
                      <a:rPr kumimoji="1" lang="en-US" altLang="ja-JP" sz="1800" b="0" i="1" smtClean="0">
                        <a:latin typeface="Cambria Math" panose="02040503050406030204" pitchFamily="18" charset="0"/>
                      </a:rPr>
                      <m:t>𝑃𝑟𝑒𝑐𝑖𝑠𝑖𝑜𝑛</m:t>
                    </m:r>
                    <m:r>
                      <a:rPr kumimoji="1" lang="en-US" altLang="ja-JP" sz="1800" b="0" i="1" smtClean="0">
                        <a:latin typeface="Cambria Math" panose="02040503050406030204" pitchFamily="18" charset="0"/>
                      </a:rPr>
                      <m:t>=</m:t>
                    </m:r>
                    <m:f>
                      <m:fPr>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𝑇𝑃</m:t>
                        </m:r>
                      </m:num>
                      <m:den>
                        <m:r>
                          <a:rPr kumimoji="1" lang="en-US" altLang="ja-JP" sz="1800" b="0" i="1" smtClean="0">
                            <a:latin typeface="Cambria Math" panose="02040503050406030204" pitchFamily="18" charset="0"/>
                          </a:rPr>
                          <m:t>𝑇𝑃</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𝐹𝑃</m:t>
                        </m:r>
                      </m:den>
                    </m:f>
                  </m:oMath>
                </a14:m>
                <a:endParaRPr lang="en-US" altLang="ja-JP" sz="1600" dirty="0"/>
              </a:p>
              <a:p>
                <a:pPr marL="457200" lvl="1" indent="0">
                  <a:buNone/>
                </a:pPr>
                <a:r>
                  <a:rPr lang="en-US" altLang="ja-JP" sz="1800" b="0" dirty="0"/>
                  <a:t>	</a:t>
                </a:r>
                <a14:m>
                  <m:oMath xmlns:m="http://schemas.openxmlformats.org/officeDocument/2006/math">
                    <m:r>
                      <a:rPr lang="en-US" altLang="ja-JP" sz="1800" b="0" i="1" smtClean="0">
                        <a:latin typeface="Cambria Math" panose="02040503050406030204" pitchFamily="18" charset="0"/>
                      </a:rPr>
                      <m:t>𝐹</m:t>
                    </m:r>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rPr>
                          <m:t>2∗</m:t>
                        </m:r>
                        <m:r>
                          <a:rPr lang="en-US" altLang="ja-JP" sz="1800" i="1">
                            <a:latin typeface="Cambria Math" panose="02040503050406030204" pitchFamily="18" charset="0"/>
                          </a:rPr>
                          <m:t>𝑟𝑒𝑐𝑎𝑙𝑙</m:t>
                        </m:r>
                        <m:r>
                          <a:rPr lang="en-US" altLang="ja-JP" sz="1800" i="1">
                            <a:latin typeface="Cambria Math" panose="02040503050406030204" pitchFamily="18" charset="0"/>
                          </a:rPr>
                          <m:t>∗</m:t>
                        </m:r>
                        <m:r>
                          <a:rPr lang="en-US" altLang="ja-JP" sz="1800" b="0" i="1" smtClean="0">
                            <a:latin typeface="Cambria Math" panose="02040503050406030204" pitchFamily="18" charset="0"/>
                          </a:rPr>
                          <m:t>𝑝𝑟𝑒𝑐𝑖𝑠𝑖𝑜𝑛</m:t>
                        </m:r>
                      </m:num>
                      <m:den>
                        <m:r>
                          <a:rPr lang="en-US" altLang="ja-JP" sz="1800" i="1">
                            <a:latin typeface="Cambria Math" panose="02040503050406030204" pitchFamily="18" charset="0"/>
                          </a:rPr>
                          <m:t>𝑟𝑒𝑐𝑎𝑙𝑙</m:t>
                        </m:r>
                        <m:r>
                          <a:rPr lang="en-US" altLang="ja-JP" sz="1800" i="1">
                            <a:latin typeface="Cambria Math" panose="02040503050406030204" pitchFamily="18" charset="0"/>
                          </a:rPr>
                          <m:t>+</m:t>
                        </m:r>
                        <m:r>
                          <a:rPr lang="en-US" altLang="ja-JP" sz="1800" i="1">
                            <a:latin typeface="Cambria Math" panose="02040503050406030204" pitchFamily="18" charset="0"/>
                          </a:rPr>
                          <m:t>𝑝𝑟𝑒𝑐𝑖𝑠𝑖𝑜𝑛</m:t>
                        </m:r>
                      </m:den>
                    </m:f>
                  </m:oMath>
                </a14:m>
                <a:endParaRPr lang="ja-JP" altLang="en-US" sz="1800" dirty="0"/>
              </a:p>
            </p:txBody>
          </p:sp>
        </mc:Choice>
        <mc:Fallback xmlns="">
          <p:sp>
            <p:nvSpPr>
              <p:cNvPr id="9" name="コンテンツ プレースホルダー 8">
                <a:extLst>
                  <a:ext uri="{FF2B5EF4-FFF2-40B4-BE49-F238E27FC236}">
                    <a16:creationId xmlns:a16="http://schemas.microsoft.com/office/drawing/2014/main" id="{443FC60E-A45E-4896-AB25-95EBCE9AB8D6}"/>
                  </a:ext>
                </a:extLst>
              </p:cNvPr>
              <p:cNvSpPr>
                <a:spLocks noGrp="1" noRot="1" noChangeAspect="1" noMove="1" noResize="1" noEditPoints="1" noAdjustHandles="1" noChangeArrowheads="1" noChangeShapeType="1" noTextEdit="1"/>
              </p:cNvSpPr>
              <p:nvPr>
                <p:ph idx="1"/>
              </p:nvPr>
            </p:nvSpPr>
            <p:spPr>
              <a:xfrm>
                <a:off x="1295401" y="2556932"/>
                <a:ext cx="9601196" cy="3479884"/>
              </a:xfrm>
              <a:blipFill>
                <a:blip r:embed="rId3"/>
                <a:stretch>
                  <a:fillRect l="-1144" t="-17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5831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7796D7-F5B8-4F6F-8266-23059675800B}"/>
              </a:ext>
            </a:extLst>
          </p:cNvPr>
          <p:cNvSpPr>
            <a:spLocks noGrp="1"/>
          </p:cNvSpPr>
          <p:nvPr>
            <p:ph type="title"/>
          </p:nvPr>
        </p:nvSpPr>
        <p:spPr/>
        <p:txBody>
          <a:bodyPr/>
          <a:lstStyle/>
          <a:p>
            <a:r>
              <a:rPr lang="ja-JP" altLang="en-US" dirty="0"/>
              <a:t>研究背景</a:t>
            </a:r>
            <a:endParaRPr kumimoji="1" lang="ja-JP" altLang="en-US" dirty="0"/>
          </a:p>
        </p:txBody>
      </p:sp>
      <p:sp>
        <p:nvSpPr>
          <p:cNvPr id="3" name="コンテンツ プレースホルダー 2">
            <a:extLst>
              <a:ext uri="{FF2B5EF4-FFF2-40B4-BE49-F238E27FC236}">
                <a16:creationId xmlns:a16="http://schemas.microsoft.com/office/drawing/2014/main" id="{DA8FC827-22C4-4723-82D2-E640ECD9B1D7}"/>
              </a:ext>
            </a:extLst>
          </p:cNvPr>
          <p:cNvSpPr>
            <a:spLocks noGrp="1"/>
          </p:cNvSpPr>
          <p:nvPr>
            <p:ph idx="1"/>
          </p:nvPr>
        </p:nvSpPr>
        <p:spPr/>
        <p:txBody>
          <a:bodyPr/>
          <a:lstStyle/>
          <a:p>
            <a:pPr>
              <a:lnSpc>
                <a:spcPct val="150000"/>
              </a:lnSpc>
            </a:pPr>
            <a:r>
              <a:rPr lang="ja-JP" altLang="en-US" sz="2000" dirty="0">
                <a:latin typeface="ＭＳ Ｐゴシック" panose="020B0600070205080204" pitchFamily="50" charset="-128"/>
                <a:ea typeface="ＭＳ Ｐゴシック" panose="020B0600070205080204" pitchFamily="50" charset="-128"/>
              </a:rPr>
              <a:t>近年、マルウェアの増加による被害が深刻化している</a:t>
            </a:r>
            <a:endParaRPr kumimoji="1" lang="en-US" altLang="ja-JP" sz="2000" dirty="0">
              <a:latin typeface="ＭＳ Ｐゴシック" panose="020B0600070205080204" pitchFamily="50" charset="-128"/>
              <a:ea typeface="ＭＳ Ｐゴシック" panose="020B0600070205080204" pitchFamily="50" charset="-128"/>
            </a:endParaRPr>
          </a:p>
          <a:p>
            <a:pPr>
              <a:lnSpc>
                <a:spcPct val="150000"/>
              </a:lnSpc>
            </a:pPr>
            <a:r>
              <a:rPr lang="ja-JP" altLang="en-US" sz="2000" dirty="0">
                <a:latin typeface="ＭＳ Ｐゴシック" panose="020B0600070205080204" pitchFamily="50" charset="-128"/>
                <a:ea typeface="ＭＳ Ｐゴシック" panose="020B0600070205080204" pitchFamily="50" charset="-128"/>
              </a:rPr>
              <a:t>多くのマルウェアがツールによって自動的に</a:t>
            </a:r>
            <a:br>
              <a:rPr lang="en-US" altLang="ja-JP" sz="2000" dirty="0">
                <a:latin typeface="ＭＳ Ｐゴシック" panose="020B0600070205080204" pitchFamily="50" charset="-128"/>
                <a:ea typeface="ＭＳ Ｐゴシック" panose="020B0600070205080204" pitchFamily="50" charset="-128"/>
              </a:rPr>
            </a:br>
            <a:r>
              <a:rPr lang="ja-JP" altLang="en-US" sz="2000" dirty="0">
                <a:latin typeface="ＭＳ Ｐゴシック" panose="020B0600070205080204" pitchFamily="50" charset="-128"/>
                <a:ea typeface="ＭＳ Ｐゴシック" panose="020B0600070205080204" pitchFamily="50" charset="-128"/>
              </a:rPr>
              <a:t>生成された既存のマルウェアの亜種</a:t>
            </a:r>
            <a:endParaRPr lang="en-US" altLang="ja-JP" dirty="0">
              <a:latin typeface="ＭＳ Ｐゴシック" panose="020B0600070205080204" pitchFamily="50" charset="-128"/>
              <a:ea typeface="ＭＳ Ｐゴシック" panose="020B0600070205080204" pitchFamily="50" charset="-128"/>
            </a:endParaRPr>
          </a:p>
          <a:p>
            <a:pPr marL="0" indent="0">
              <a:lnSpc>
                <a:spcPct val="150000"/>
              </a:lnSpc>
              <a:buNone/>
            </a:pPr>
            <a:endParaRPr kumimoji="1" lang="en-US" altLang="ja-JP" dirty="0"/>
          </a:p>
        </p:txBody>
      </p:sp>
      <p:sp>
        <p:nvSpPr>
          <p:cNvPr id="4" name="スライド番号プレースホルダー 3">
            <a:extLst>
              <a:ext uri="{FF2B5EF4-FFF2-40B4-BE49-F238E27FC236}">
                <a16:creationId xmlns:a16="http://schemas.microsoft.com/office/drawing/2014/main" id="{B073319E-FD13-4442-A7B6-9FE4CD9D3364}"/>
              </a:ext>
            </a:extLst>
          </p:cNvPr>
          <p:cNvSpPr>
            <a:spLocks noGrp="1"/>
          </p:cNvSpPr>
          <p:nvPr>
            <p:ph type="sldNum" sz="quarter" idx="12"/>
          </p:nvPr>
        </p:nvSpPr>
        <p:spPr/>
        <p:txBody>
          <a:bodyPr/>
          <a:lstStyle/>
          <a:p>
            <a:fld id="{E8B18FF4-7D26-4F87-86A7-6C41E385213B}" type="slidenum">
              <a:rPr kumimoji="1" lang="ja-JP" altLang="en-US" smtClean="0"/>
              <a:t>2</a:t>
            </a:fld>
            <a:endParaRPr kumimoji="1" lang="ja-JP" altLang="en-US"/>
          </a:p>
        </p:txBody>
      </p:sp>
      <p:pic>
        <p:nvPicPr>
          <p:cNvPr id="9" name="図 8">
            <a:extLst>
              <a:ext uri="{FF2B5EF4-FFF2-40B4-BE49-F238E27FC236}">
                <a16:creationId xmlns:a16="http://schemas.microsoft.com/office/drawing/2014/main" id="{08258344-C4D5-47A4-8D1B-73B20A7C8894}"/>
              </a:ext>
            </a:extLst>
          </p:cNvPr>
          <p:cNvPicPr>
            <a:picLocks noChangeAspect="1"/>
          </p:cNvPicPr>
          <p:nvPr/>
        </p:nvPicPr>
        <p:blipFill>
          <a:blip r:embed="rId3"/>
          <a:stretch>
            <a:fillRect/>
          </a:stretch>
        </p:blipFill>
        <p:spPr>
          <a:xfrm>
            <a:off x="6592048" y="3400425"/>
            <a:ext cx="4439270" cy="2048161"/>
          </a:xfrm>
          <a:prstGeom prst="rect">
            <a:avLst/>
          </a:prstGeom>
        </p:spPr>
      </p:pic>
    </p:spTree>
    <p:extLst>
      <p:ext uri="{BB962C8B-B14F-4D97-AF65-F5344CB8AC3E}">
        <p14:creationId xmlns:p14="http://schemas.microsoft.com/office/powerpoint/2010/main" val="803312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483DC4-2EC1-4BED-AD4D-ED70CDEBACE0}"/>
              </a:ext>
            </a:extLst>
          </p:cNvPr>
          <p:cNvSpPr>
            <a:spLocks noGrp="1"/>
          </p:cNvSpPr>
          <p:nvPr>
            <p:ph type="title"/>
          </p:nvPr>
        </p:nvSpPr>
        <p:spPr/>
        <p:txBody>
          <a:bodyPr/>
          <a:lstStyle/>
          <a:p>
            <a:r>
              <a:rPr lang="ja-JP" altLang="en-US">
                <a:ea typeface="ＭＳ Ｐゴシック"/>
              </a:rPr>
              <a:t>実験結果</a:t>
            </a:r>
            <a:endParaRPr lang="ja-JP" altLang="en-US"/>
          </a:p>
        </p:txBody>
      </p:sp>
      <p:sp>
        <p:nvSpPr>
          <p:cNvPr id="4" name="スライド番号プレースホルダー 3">
            <a:extLst>
              <a:ext uri="{FF2B5EF4-FFF2-40B4-BE49-F238E27FC236}">
                <a16:creationId xmlns:a16="http://schemas.microsoft.com/office/drawing/2014/main" id="{4A97CB72-EC8E-402C-8796-E051D7131835}"/>
              </a:ext>
            </a:extLst>
          </p:cNvPr>
          <p:cNvSpPr>
            <a:spLocks noGrp="1"/>
          </p:cNvSpPr>
          <p:nvPr>
            <p:ph type="sldNum" sz="quarter" idx="12"/>
          </p:nvPr>
        </p:nvSpPr>
        <p:spPr/>
        <p:txBody>
          <a:bodyPr/>
          <a:lstStyle/>
          <a:p>
            <a:fld id="{ED7B1F3B-36B7-4AC7-B553-9C4E9B49FCE0}" type="slidenum">
              <a:rPr kumimoji="1" lang="ja-JP" altLang="en-US" smtClean="0"/>
              <a:t>20</a:t>
            </a:fld>
            <a:endParaRPr kumimoji="1" lang="ja-JP" altLang="en-US"/>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21FB9B94-A47C-4B6D-B7B2-169E83D8B002}"/>
                  </a:ext>
                </a:extLst>
              </p:cNvPr>
              <p:cNvGraphicFramePr>
                <a:graphicFrameLocks noGrp="1"/>
              </p:cNvGraphicFramePr>
              <p:nvPr>
                <p:extLst>
                  <p:ext uri="{D42A27DB-BD31-4B8C-83A1-F6EECF244321}">
                    <p14:modId xmlns:p14="http://schemas.microsoft.com/office/powerpoint/2010/main" val="2218986716"/>
                  </p:ext>
                </p:extLst>
              </p:nvPr>
            </p:nvGraphicFramePr>
            <p:xfrm>
              <a:off x="1600088" y="2762250"/>
              <a:ext cx="8991825" cy="2552700"/>
            </p:xfrm>
            <a:graphic>
              <a:graphicData uri="http://schemas.openxmlformats.org/drawingml/2006/table">
                <a:tbl>
                  <a:tblPr>
                    <a:tableStyleId>{5C22544A-7EE6-4342-B048-85BDC9FD1C3A}</a:tableStyleId>
                  </a:tblPr>
                  <a:tblGrid>
                    <a:gridCol w="1256641">
                      <a:extLst>
                        <a:ext uri="{9D8B030D-6E8A-4147-A177-3AD203B41FA5}">
                          <a16:colId xmlns:a16="http://schemas.microsoft.com/office/drawing/2014/main" val="357344404"/>
                        </a:ext>
                      </a:extLst>
                    </a:gridCol>
                    <a:gridCol w="1933796">
                      <a:extLst>
                        <a:ext uri="{9D8B030D-6E8A-4147-A177-3AD203B41FA5}">
                          <a16:colId xmlns:a16="http://schemas.microsoft.com/office/drawing/2014/main" val="2933204282"/>
                        </a:ext>
                      </a:extLst>
                    </a:gridCol>
                    <a:gridCol w="1933796">
                      <a:extLst>
                        <a:ext uri="{9D8B030D-6E8A-4147-A177-3AD203B41FA5}">
                          <a16:colId xmlns:a16="http://schemas.microsoft.com/office/drawing/2014/main" val="3265222389"/>
                        </a:ext>
                      </a:extLst>
                    </a:gridCol>
                    <a:gridCol w="1933796">
                      <a:extLst>
                        <a:ext uri="{9D8B030D-6E8A-4147-A177-3AD203B41FA5}">
                          <a16:colId xmlns:a16="http://schemas.microsoft.com/office/drawing/2014/main" val="2753490663"/>
                        </a:ext>
                      </a:extLst>
                    </a:gridCol>
                    <a:gridCol w="1933796">
                      <a:extLst>
                        <a:ext uri="{9D8B030D-6E8A-4147-A177-3AD203B41FA5}">
                          <a16:colId xmlns:a16="http://schemas.microsoft.com/office/drawing/2014/main" val="19813448"/>
                        </a:ext>
                      </a:extLst>
                    </a:gridCol>
                  </a:tblGrid>
                  <a:tr h="510540">
                    <a:tc>
                      <a:txBody>
                        <a:bodyPr/>
                        <a:lstStyle/>
                        <a:p>
                          <a:pPr algn="ctr"/>
                          <a:r>
                            <a:rPr kumimoji="1" lang="en-US" altLang="ja-JP" sz="1600" dirty="0">
                              <a:latin typeface="游明朝" panose="02020400000000000000" pitchFamily="18" charset="-128"/>
                              <a:ea typeface="游明朝" panose="02020400000000000000" pitchFamily="18" charset="-128"/>
                            </a:rPr>
                            <a:t>/</a:t>
                          </a:r>
                          <a:endParaRPr kumimoji="1" lang="ja-JP" altLang="en-US" sz="1600" dirty="0">
                            <a:latin typeface="游明朝" panose="02020400000000000000" pitchFamily="18" charset="-128"/>
                            <a:ea typeface="游明朝" panose="02020400000000000000" pitchFamily="18" charset="-128"/>
                          </a:endParaRPr>
                        </a:p>
                      </a:txBody>
                      <a:tcPr marL="101511" marR="101511">
                        <a:solidFill>
                          <a:schemeClr val="accent1">
                            <a:lumMod val="60000"/>
                            <a:lumOff val="40000"/>
                          </a:schemeClr>
                        </a:solidFill>
                      </a:tcPr>
                    </a:tc>
                    <a:tc>
                      <a:txBody>
                        <a:bodyPr/>
                        <a:lstStyle/>
                        <a:p>
                          <a:pPr algn="ctr"/>
                          <a:r>
                            <a:rPr kumimoji="1" lang="en-US" altLang="ja-JP" sz="1600" dirty="0">
                              <a:latin typeface="游明朝" panose="02020400000000000000" pitchFamily="18" charset="-128"/>
                              <a:ea typeface="游明朝" panose="02020400000000000000" pitchFamily="18" charset="-128"/>
                            </a:rPr>
                            <a:t>Accuracy (%)</a:t>
                          </a:r>
                          <a:endParaRPr kumimoji="1" lang="ja-JP" altLang="en-US" sz="1600" dirty="0">
                            <a:latin typeface="游明朝" panose="02020400000000000000" pitchFamily="18" charset="-128"/>
                            <a:ea typeface="游明朝" panose="02020400000000000000" pitchFamily="18" charset="-128"/>
                          </a:endParaRPr>
                        </a:p>
                      </a:txBody>
                      <a:tcPr marL="101511" marR="101511">
                        <a:solidFill>
                          <a:schemeClr val="accent1">
                            <a:lumMod val="60000"/>
                            <a:lumOff val="40000"/>
                          </a:schemeClr>
                        </a:solidFill>
                      </a:tcPr>
                    </a:tc>
                    <a:tc>
                      <a:txBody>
                        <a:bodyPr/>
                        <a:lstStyle/>
                        <a:p>
                          <a:pPr algn="ctr"/>
                          <a:r>
                            <a:rPr kumimoji="1" lang="en-US" altLang="ja-JP" sz="1600" dirty="0">
                              <a:latin typeface="游明朝" panose="02020400000000000000" pitchFamily="18" charset="-128"/>
                              <a:ea typeface="游明朝" panose="02020400000000000000" pitchFamily="18" charset="-128"/>
                            </a:rPr>
                            <a:t>Recall</a:t>
                          </a:r>
                          <a:r>
                            <a:rPr kumimoji="1" lang="en-US" altLang="ja-JP" sz="1600" baseline="0" dirty="0">
                              <a:latin typeface="游明朝" panose="02020400000000000000" pitchFamily="18" charset="-128"/>
                              <a:ea typeface="游明朝" panose="02020400000000000000" pitchFamily="18" charset="-128"/>
                            </a:rPr>
                            <a:t> (%)</a:t>
                          </a:r>
                          <a:endParaRPr kumimoji="1" lang="ja-JP" altLang="en-US" sz="1600" dirty="0">
                            <a:latin typeface="游明朝" panose="02020400000000000000" pitchFamily="18" charset="-128"/>
                            <a:ea typeface="游明朝" panose="02020400000000000000" pitchFamily="18" charset="-128"/>
                          </a:endParaRPr>
                        </a:p>
                      </a:txBody>
                      <a:tcPr marL="101511" marR="101511">
                        <a:solidFill>
                          <a:schemeClr val="accent1">
                            <a:lumMod val="60000"/>
                            <a:lumOff val="40000"/>
                          </a:schemeClr>
                        </a:solidFill>
                      </a:tcPr>
                    </a:tc>
                    <a:tc>
                      <a:txBody>
                        <a:bodyPr/>
                        <a:lstStyle/>
                        <a:p>
                          <a:pPr algn="ctr"/>
                          <a:r>
                            <a:rPr kumimoji="1" lang="en-US" altLang="ja-JP" sz="1600" dirty="0">
                              <a:latin typeface="游明朝" panose="02020400000000000000" pitchFamily="18" charset="-128"/>
                              <a:ea typeface="游明朝" panose="02020400000000000000" pitchFamily="18" charset="-128"/>
                            </a:rPr>
                            <a:t>Precision (%)</a:t>
                          </a:r>
                          <a:endParaRPr kumimoji="1" lang="ja-JP" altLang="en-US" sz="1600" dirty="0">
                            <a:latin typeface="游明朝" panose="02020400000000000000" pitchFamily="18" charset="-128"/>
                            <a:ea typeface="游明朝" panose="02020400000000000000" pitchFamily="18" charset="-128"/>
                          </a:endParaRPr>
                        </a:p>
                      </a:txBody>
                      <a:tcPr marL="101511" marR="101511">
                        <a:solidFill>
                          <a:schemeClr val="accent1">
                            <a:lumMod val="60000"/>
                            <a:lumOff val="40000"/>
                          </a:schemeClr>
                        </a:solidFill>
                      </a:tcPr>
                    </a:tc>
                    <a:tc>
                      <a:txBody>
                        <a:bodyPr/>
                        <a:lstStyle/>
                        <a:p>
                          <a:pPr algn="ctr"/>
                          <a:r>
                            <a:rPr kumimoji="1" lang="en-US" altLang="ja-JP" sz="1600" dirty="0">
                              <a:latin typeface="游明朝" panose="02020400000000000000" pitchFamily="18" charset="-128"/>
                              <a:ea typeface="游明朝" panose="02020400000000000000" pitchFamily="18" charset="-128"/>
                            </a:rPr>
                            <a:t>F-measure(%)</a:t>
                          </a:r>
                          <a:endParaRPr kumimoji="1" lang="ja-JP" altLang="en-US" sz="1600" dirty="0">
                            <a:latin typeface="游明朝" panose="02020400000000000000" pitchFamily="18" charset="-128"/>
                            <a:ea typeface="游明朝" panose="02020400000000000000" pitchFamily="18" charset="-128"/>
                          </a:endParaRPr>
                        </a:p>
                      </a:txBody>
                      <a:tcPr marL="101511" marR="101511">
                        <a:solidFill>
                          <a:schemeClr val="accent1">
                            <a:lumMod val="60000"/>
                            <a:lumOff val="40000"/>
                          </a:schemeClr>
                        </a:solidFill>
                      </a:tcPr>
                    </a:tc>
                    <a:extLst>
                      <a:ext uri="{0D108BD9-81ED-4DB2-BD59-A6C34878D82A}">
                        <a16:rowId xmlns:a16="http://schemas.microsoft.com/office/drawing/2014/main" val="1419602204"/>
                      </a:ext>
                    </a:extLst>
                  </a:tr>
                  <a:tr h="510540">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従来手法</a:t>
                          </a:r>
                        </a:p>
                      </a:txBody>
                      <a:tcPr marL="101511" marR="101511">
                        <a:solidFill>
                          <a:schemeClr val="accent1">
                            <a:lumMod val="60000"/>
                            <a:lumOff val="40000"/>
                          </a:schemeClr>
                        </a:solidFill>
                      </a:tcPr>
                    </a:tc>
                    <a:tc>
                      <a:txBody>
                        <a:bodyPr/>
                        <a:lstStyle/>
                        <a:p>
                          <a:pPr algn="r"/>
                          <a:r>
                            <a:rPr lang="en-US" altLang="ja-JP" sz="1800" dirty="0">
                              <a:solidFill>
                                <a:srgbClr val="FF0000"/>
                              </a:solidFill>
                            </a:rPr>
                            <a:t>89.26</a:t>
                          </a:r>
                          <a:endParaRPr lang="ja-JP" altLang="en-US" sz="1800" dirty="0">
                            <a:solidFill>
                              <a:srgbClr val="FF0000"/>
                            </a:solidFill>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86.62</a:t>
                          </a:r>
                          <a:endParaRPr lang="ja-JP" altLang="en-US" sz="1800" dirty="0">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86.57</a:t>
                          </a:r>
                          <a:endParaRPr lang="ja-JP" altLang="en-US" sz="1800" dirty="0">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86.93</a:t>
                          </a:r>
                          <a:endParaRPr lang="ja-JP" altLang="en-US" sz="1800" dirty="0">
                            <a:latin typeface="游明朝" panose="02020400000000000000" pitchFamily="18" charset="-128"/>
                            <a:ea typeface="游明朝" panose="02020400000000000000" pitchFamily="18" charset="-128"/>
                          </a:endParaRPr>
                        </a:p>
                      </a:txBody>
                      <a:tcPr marL="101511" marR="101511"/>
                    </a:tc>
                    <a:extLst>
                      <a:ext uri="{0D108BD9-81ED-4DB2-BD59-A6C34878D82A}">
                        <a16:rowId xmlns:a16="http://schemas.microsoft.com/office/drawing/2014/main" val="971654032"/>
                      </a:ext>
                    </a:extLst>
                  </a:tr>
                  <a:tr h="5105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𝑉</m:t>
                                    </m:r>
                                  </m:e>
                                  <m:sub>
                                    <m:r>
                                      <a:rPr kumimoji="1" lang="en-US" altLang="ja-JP" sz="1600" b="0" i="1" smtClean="0">
                                        <a:latin typeface="Cambria Math" panose="02040503050406030204" pitchFamily="18" charset="0"/>
                                      </a:rPr>
                                      <m:t>1</m:t>
                                    </m:r>
                                  </m:sub>
                                </m:sSub>
                              </m:oMath>
                            </m:oMathPara>
                          </a14:m>
                          <a:endParaRPr kumimoji="1" lang="ja-JP" altLang="en-US" sz="1600" dirty="0">
                            <a:latin typeface="游明朝" panose="02020400000000000000" pitchFamily="18" charset="-128"/>
                            <a:ea typeface="游明朝" panose="02020400000000000000" pitchFamily="18" charset="-128"/>
                          </a:endParaRPr>
                        </a:p>
                      </a:txBody>
                      <a:tcPr marL="101511" marR="101511">
                        <a:solidFill>
                          <a:schemeClr val="accent1">
                            <a:lumMod val="60000"/>
                            <a:lumOff val="40000"/>
                          </a:schemeClr>
                        </a:solidFill>
                      </a:tcPr>
                    </a:tc>
                    <a:tc>
                      <a:txBody>
                        <a:bodyPr/>
                        <a:lstStyle/>
                        <a:p>
                          <a:pPr algn="r"/>
                          <a:r>
                            <a:rPr lang="en-US" altLang="ja-JP" sz="1800" dirty="0"/>
                            <a:t>88.85 </a:t>
                          </a:r>
                          <a:endParaRPr kumimoji="1" lang="ja-JP" altLang="en-US" sz="1800" dirty="0">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86.16</a:t>
                          </a:r>
                          <a:endParaRPr kumimoji="1" lang="ja-JP" altLang="en-US" sz="1800" dirty="0">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86.93 </a:t>
                          </a:r>
                          <a:endParaRPr kumimoji="1" lang="ja-JP" altLang="en-US" sz="1800" dirty="0">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86.54</a:t>
                          </a:r>
                          <a:endParaRPr kumimoji="1" lang="ja-JP" altLang="en-US" sz="1800" dirty="0">
                            <a:latin typeface="游明朝" panose="02020400000000000000" pitchFamily="18" charset="-128"/>
                            <a:ea typeface="游明朝" panose="02020400000000000000" pitchFamily="18" charset="-128"/>
                          </a:endParaRPr>
                        </a:p>
                      </a:txBody>
                      <a:tcPr marL="101511" marR="101511"/>
                    </a:tc>
                    <a:extLst>
                      <a:ext uri="{0D108BD9-81ED-4DB2-BD59-A6C34878D82A}">
                        <a16:rowId xmlns:a16="http://schemas.microsoft.com/office/drawing/2014/main" val="3010454887"/>
                      </a:ext>
                    </a:extLst>
                  </a:tr>
                  <a:tr h="5105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𝑉</m:t>
                                    </m:r>
                                  </m:e>
                                  <m:sub>
                                    <m:r>
                                      <a:rPr kumimoji="1" lang="en-US" altLang="ja-JP" sz="1600" b="0" i="1" smtClean="0">
                                        <a:latin typeface="Cambria Math" panose="02040503050406030204" pitchFamily="18" charset="0"/>
                                      </a:rPr>
                                      <m:t>2</m:t>
                                    </m:r>
                                  </m:sub>
                                </m:sSub>
                              </m:oMath>
                            </m:oMathPara>
                          </a14:m>
                          <a:endParaRPr kumimoji="1" lang="ja-JP" altLang="en-US" sz="1600" dirty="0">
                            <a:latin typeface="游明朝" panose="02020400000000000000" pitchFamily="18" charset="-128"/>
                            <a:ea typeface="游明朝" panose="02020400000000000000" pitchFamily="18" charset="-128"/>
                          </a:endParaRPr>
                        </a:p>
                      </a:txBody>
                      <a:tcPr marL="101511" marR="101511">
                        <a:solidFill>
                          <a:schemeClr val="accent1">
                            <a:lumMod val="60000"/>
                            <a:lumOff val="40000"/>
                          </a:schemeClr>
                        </a:solidFill>
                      </a:tcPr>
                    </a:tc>
                    <a:tc>
                      <a:txBody>
                        <a:bodyPr/>
                        <a:lstStyle/>
                        <a:p>
                          <a:pPr algn="r"/>
                          <a:r>
                            <a:rPr lang="en-US" altLang="ja-JP" sz="1800" dirty="0"/>
                            <a:t>89.25</a:t>
                          </a:r>
                          <a:endParaRPr kumimoji="1" lang="ja-JP" altLang="en-US" sz="1800" dirty="0">
                            <a:solidFill>
                              <a:srgbClr val="FF0000"/>
                            </a:solidFill>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solidFill>
                                <a:srgbClr val="FF0000"/>
                              </a:solidFill>
                            </a:rPr>
                            <a:t>86.67</a:t>
                          </a:r>
                          <a:endParaRPr kumimoji="1" lang="ja-JP" altLang="en-US" sz="1800" dirty="0">
                            <a:solidFill>
                              <a:srgbClr val="FF0000"/>
                            </a:solidFill>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solidFill>
                                <a:srgbClr val="FF0000"/>
                              </a:solidFill>
                            </a:rPr>
                            <a:t>87.36</a:t>
                          </a:r>
                          <a:endParaRPr kumimoji="1" lang="ja-JP" altLang="en-US" sz="1800" dirty="0">
                            <a:solidFill>
                              <a:srgbClr val="FF0000"/>
                            </a:solidFill>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solidFill>
                                <a:srgbClr val="FF0000"/>
                              </a:solidFill>
                            </a:rPr>
                            <a:t>87.01</a:t>
                          </a:r>
                          <a:endParaRPr kumimoji="1" lang="ja-JP" altLang="en-US" sz="1800" dirty="0">
                            <a:solidFill>
                              <a:srgbClr val="FF0000"/>
                            </a:solidFill>
                            <a:latin typeface="游明朝" panose="02020400000000000000" pitchFamily="18" charset="-128"/>
                            <a:ea typeface="游明朝" panose="02020400000000000000" pitchFamily="18" charset="-128"/>
                          </a:endParaRPr>
                        </a:p>
                      </a:txBody>
                      <a:tcPr marL="101511" marR="101511"/>
                    </a:tc>
                    <a:extLst>
                      <a:ext uri="{0D108BD9-81ED-4DB2-BD59-A6C34878D82A}">
                        <a16:rowId xmlns:a16="http://schemas.microsoft.com/office/drawing/2014/main" val="2057569236"/>
                      </a:ext>
                    </a:extLst>
                  </a:tr>
                  <a:tr h="5105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𝑉</m:t>
                                    </m:r>
                                  </m:e>
                                  <m:sub>
                                    <m:r>
                                      <a:rPr kumimoji="1" lang="en-US" altLang="ja-JP" sz="1600" b="0" i="1" smtClean="0">
                                        <a:latin typeface="Cambria Math" panose="02040503050406030204" pitchFamily="18" charset="0"/>
                                      </a:rPr>
                                      <m:t>3</m:t>
                                    </m:r>
                                  </m:sub>
                                </m:sSub>
                              </m:oMath>
                            </m:oMathPara>
                          </a14:m>
                          <a:endParaRPr kumimoji="1" lang="ja-JP" altLang="en-US" sz="1600" dirty="0">
                            <a:latin typeface="游明朝" panose="02020400000000000000" pitchFamily="18" charset="-128"/>
                            <a:ea typeface="游明朝" panose="02020400000000000000" pitchFamily="18" charset="-128"/>
                          </a:endParaRPr>
                        </a:p>
                      </a:txBody>
                      <a:tcPr marL="101511" marR="101511">
                        <a:solidFill>
                          <a:schemeClr val="accent1">
                            <a:lumMod val="60000"/>
                            <a:lumOff val="40000"/>
                          </a:schemeClr>
                        </a:solidFill>
                      </a:tcPr>
                    </a:tc>
                    <a:tc>
                      <a:txBody>
                        <a:bodyPr/>
                        <a:lstStyle/>
                        <a:p>
                          <a:pPr algn="r"/>
                          <a:r>
                            <a:rPr lang="en-US" altLang="ja-JP" sz="1800" dirty="0"/>
                            <a:t>88.74</a:t>
                          </a:r>
                          <a:endParaRPr kumimoji="1" lang="ja-JP" altLang="en-US" sz="1800" dirty="0">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85.95</a:t>
                          </a:r>
                          <a:endParaRPr kumimoji="1" lang="ja-JP" altLang="en-US" sz="1800" dirty="0">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86.94</a:t>
                          </a:r>
                          <a:endParaRPr kumimoji="1" lang="ja-JP" altLang="en-US" sz="1800" dirty="0">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86.44 </a:t>
                          </a:r>
                          <a:endParaRPr kumimoji="1" lang="ja-JP" altLang="en-US" sz="1800" dirty="0">
                            <a:latin typeface="游明朝" panose="02020400000000000000" pitchFamily="18" charset="-128"/>
                            <a:ea typeface="游明朝" panose="02020400000000000000" pitchFamily="18" charset="-128"/>
                          </a:endParaRPr>
                        </a:p>
                      </a:txBody>
                      <a:tcPr marL="101511" marR="101511"/>
                    </a:tc>
                    <a:extLst>
                      <a:ext uri="{0D108BD9-81ED-4DB2-BD59-A6C34878D82A}">
                        <a16:rowId xmlns:a16="http://schemas.microsoft.com/office/drawing/2014/main" val="393620816"/>
                      </a:ext>
                    </a:extLst>
                  </a:tr>
                </a:tbl>
              </a:graphicData>
            </a:graphic>
          </p:graphicFrame>
        </mc:Choice>
        <mc:Fallback xmlns="">
          <p:graphicFrame>
            <p:nvGraphicFramePr>
              <p:cNvPr id="5" name="表 4">
                <a:extLst>
                  <a:ext uri="{FF2B5EF4-FFF2-40B4-BE49-F238E27FC236}">
                    <a16:creationId xmlns:a16="http://schemas.microsoft.com/office/drawing/2014/main" id="{21FB9B94-A47C-4B6D-B7B2-169E83D8B002}"/>
                  </a:ext>
                </a:extLst>
              </p:cNvPr>
              <p:cNvGraphicFramePr>
                <a:graphicFrameLocks noGrp="1"/>
              </p:cNvGraphicFramePr>
              <p:nvPr>
                <p:extLst>
                  <p:ext uri="{D42A27DB-BD31-4B8C-83A1-F6EECF244321}">
                    <p14:modId xmlns:p14="http://schemas.microsoft.com/office/powerpoint/2010/main" val="2218986716"/>
                  </p:ext>
                </p:extLst>
              </p:nvPr>
            </p:nvGraphicFramePr>
            <p:xfrm>
              <a:off x="1600088" y="2762250"/>
              <a:ext cx="8991825" cy="2552700"/>
            </p:xfrm>
            <a:graphic>
              <a:graphicData uri="http://schemas.openxmlformats.org/drawingml/2006/table">
                <a:tbl>
                  <a:tblPr>
                    <a:tableStyleId>{5C22544A-7EE6-4342-B048-85BDC9FD1C3A}</a:tableStyleId>
                  </a:tblPr>
                  <a:tblGrid>
                    <a:gridCol w="1256641">
                      <a:extLst>
                        <a:ext uri="{9D8B030D-6E8A-4147-A177-3AD203B41FA5}">
                          <a16:colId xmlns:a16="http://schemas.microsoft.com/office/drawing/2014/main" val="357344404"/>
                        </a:ext>
                      </a:extLst>
                    </a:gridCol>
                    <a:gridCol w="1933796">
                      <a:extLst>
                        <a:ext uri="{9D8B030D-6E8A-4147-A177-3AD203B41FA5}">
                          <a16:colId xmlns:a16="http://schemas.microsoft.com/office/drawing/2014/main" val="2933204282"/>
                        </a:ext>
                      </a:extLst>
                    </a:gridCol>
                    <a:gridCol w="1933796">
                      <a:extLst>
                        <a:ext uri="{9D8B030D-6E8A-4147-A177-3AD203B41FA5}">
                          <a16:colId xmlns:a16="http://schemas.microsoft.com/office/drawing/2014/main" val="3265222389"/>
                        </a:ext>
                      </a:extLst>
                    </a:gridCol>
                    <a:gridCol w="1933796">
                      <a:extLst>
                        <a:ext uri="{9D8B030D-6E8A-4147-A177-3AD203B41FA5}">
                          <a16:colId xmlns:a16="http://schemas.microsoft.com/office/drawing/2014/main" val="2753490663"/>
                        </a:ext>
                      </a:extLst>
                    </a:gridCol>
                    <a:gridCol w="1933796">
                      <a:extLst>
                        <a:ext uri="{9D8B030D-6E8A-4147-A177-3AD203B41FA5}">
                          <a16:colId xmlns:a16="http://schemas.microsoft.com/office/drawing/2014/main" val="19813448"/>
                        </a:ext>
                      </a:extLst>
                    </a:gridCol>
                  </a:tblGrid>
                  <a:tr h="510540">
                    <a:tc>
                      <a:txBody>
                        <a:bodyPr/>
                        <a:lstStyle/>
                        <a:p>
                          <a:pPr algn="ctr"/>
                          <a:r>
                            <a:rPr kumimoji="1" lang="en-US" altLang="ja-JP" sz="1600" dirty="0">
                              <a:latin typeface="游明朝" panose="02020400000000000000" pitchFamily="18" charset="-128"/>
                              <a:ea typeface="游明朝" panose="02020400000000000000" pitchFamily="18" charset="-128"/>
                            </a:rPr>
                            <a:t>/</a:t>
                          </a:r>
                          <a:endParaRPr kumimoji="1" lang="ja-JP" altLang="en-US" sz="1600" dirty="0">
                            <a:latin typeface="游明朝" panose="02020400000000000000" pitchFamily="18" charset="-128"/>
                            <a:ea typeface="游明朝" panose="02020400000000000000" pitchFamily="18" charset="-128"/>
                          </a:endParaRPr>
                        </a:p>
                      </a:txBody>
                      <a:tcPr marL="101511" marR="101511">
                        <a:solidFill>
                          <a:schemeClr val="accent1">
                            <a:lumMod val="60000"/>
                            <a:lumOff val="40000"/>
                          </a:schemeClr>
                        </a:solidFill>
                      </a:tcPr>
                    </a:tc>
                    <a:tc>
                      <a:txBody>
                        <a:bodyPr/>
                        <a:lstStyle/>
                        <a:p>
                          <a:pPr algn="ctr"/>
                          <a:r>
                            <a:rPr kumimoji="1" lang="en-US" altLang="ja-JP" sz="1600" dirty="0">
                              <a:latin typeface="游明朝" panose="02020400000000000000" pitchFamily="18" charset="-128"/>
                              <a:ea typeface="游明朝" panose="02020400000000000000" pitchFamily="18" charset="-128"/>
                            </a:rPr>
                            <a:t>Accuracy (%)</a:t>
                          </a:r>
                          <a:endParaRPr kumimoji="1" lang="ja-JP" altLang="en-US" sz="1600" dirty="0">
                            <a:latin typeface="游明朝" panose="02020400000000000000" pitchFamily="18" charset="-128"/>
                            <a:ea typeface="游明朝" panose="02020400000000000000" pitchFamily="18" charset="-128"/>
                          </a:endParaRPr>
                        </a:p>
                      </a:txBody>
                      <a:tcPr marL="101511" marR="101511">
                        <a:solidFill>
                          <a:schemeClr val="accent1">
                            <a:lumMod val="60000"/>
                            <a:lumOff val="40000"/>
                          </a:schemeClr>
                        </a:solidFill>
                      </a:tcPr>
                    </a:tc>
                    <a:tc>
                      <a:txBody>
                        <a:bodyPr/>
                        <a:lstStyle/>
                        <a:p>
                          <a:pPr algn="ctr"/>
                          <a:r>
                            <a:rPr kumimoji="1" lang="en-US" altLang="ja-JP" sz="1600" dirty="0">
                              <a:latin typeface="游明朝" panose="02020400000000000000" pitchFamily="18" charset="-128"/>
                              <a:ea typeface="游明朝" panose="02020400000000000000" pitchFamily="18" charset="-128"/>
                            </a:rPr>
                            <a:t>Recall</a:t>
                          </a:r>
                          <a:r>
                            <a:rPr kumimoji="1" lang="en-US" altLang="ja-JP" sz="1600" baseline="0" dirty="0">
                              <a:latin typeface="游明朝" panose="02020400000000000000" pitchFamily="18" charset="-128"/>
                              <a:ea typeface="游明朝" panose="02020400000000000000" pitchFamily="18" charset="-128"/>
                            </a:rPr>
                            <a:t> (%)</a:t>
                          </a:r>
                          <a:endParaRPr kumimoji="1" lang="ja-JP" altLang="en-US" sz="1600" dirty="0">
                            <a:latin typeface="游明朝" panose="02020400000000000000" pitchFamily="18" charset="-128"/>
                            <a:ea typeface="游明朝" panose="02020400000000000000" pitchFamily="18" charset="-128"/>
                          </a:endParaRPr>
                        </a:p>
                      </a:txBody>
                      <a:tcPr marL="101511" marR="101511">
                        <a:solidFill>
                          <a:schemeClr val="accent1">
                            <a:lumMod val="60000"/>
                            <a:lumOff val="40000"/>
                          </a:schemeClr>
                        </a:solidFill>
                      </a:tcPr>
                    </a:tc>
                    <a:tc>
                      <a:txBody>
                        <a:bodyPr/>
                        <a:lstStyle/>
                        <a:p>
                          <a:pPr algn="ctr"/>
                          <a:r>
                            <a:rPr kumimoji="1" lang="en-US" altLang="ja-JP" sz="1600" dirty="0">
                              <a:latin typeface="游明朝" panose="02020400000000000000" pitchFamily="18" charset="-128"/>
                              <a:ea typeface="游明朝" panose="02020400000000000000" pitchFamily="18" charset="-128"/>
                            </a:rPr>
                            <a:t>Precision (%)</a:t>
                          </a:r>
                          <a:endParaRPr kumimoji="1" lang="ja-JP" altLang="en-US" sz="1600" dirty="0">
                            <a:latin typeface="游明朝" panose="02020400000000000000" pitchFamily="18" charset="-128"/>
                            <a:ea typeface="游明朝" panose="02020400000000000000" pitchFamily="18" charset="-128"/>
                          </a:endParaRPr>
                        </a:p>
                      </a:txBody>
                      <a:tcPr marL="101511" marR="101511">
                        <a:solidFill>
                          <a:schemeClr val="accent1">
                            <a:lumMod val="60000"/>
                            <a:lumOff val="40000"/>
                          </a:schemeClr>
                        </a:solidFill>
                      </a:tcPr>
                    </a:tc>
                    <a:tc>
                      <a:txBody>
                        <a:bodyPr/>
                        <a:lstStyle/>
                        <a:p>
                          <a:pPr algn="ctr"/>
                          <a:r>
                            <a:rPr kumimoji="1" lang="en-US" altLang="ja-JP" sz="1600" dirty="0">
                              <a:latin typeface="游明朝" panose="02020400000000000000" pitchFamily="18" charset="-128"/>
                              <a:ea typeface="游明朝" panose="02020400000000000000" pitchFamily="18" charset="-128"/>
                            </a:rPr>
                            <a:t>F-measure(%)</a:t>
                          </a:r>
                          <a:endParaRPr kumimoji="1" lang="ja-JP" altLang="en-US" sz="1600" dirty="0">
                            <a:latin typeface="游明朝" panose="02020400000000000000" pitchFamily="18" charset="-128"/>
                            <a:ea typeface="游明朝" panose="02020400000000000000" pitchFamily="18" charset="-128"/>
                          </a:endParaRPr>
                        </a:p>
                      </a:txBody>
                      <a:tcPr marL="101511" marR="101511">
                        <a:solidFill>
                          <a:schemeClr val="accent1">
                            <a:lumMod val="60000"/>
                            <a:lumOff val="40000"/>
                          </a:schemeClr>
                        </a:solidFill>
                      </a:tcPr>
                    </a:tc>
                    <a:extLst>
                      <a:ext uri="{0D108BD9-81ED-4DB2-BD59-A6C34878D82A}">
                        <a16:rowId xmlns:a16="http://schemas.microsoft.com/office/drawing/2014/main" val="1419602204"/>
                      </a:ext>
                    </a:extLst>
                  </a:tr>
                  <a:tr h="510540">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従来手法</a:t>
                          </a:r>
                        </a:p>
                      </a:txBody>
                      <a:tcPr marL="101511" marR="101511">
                        <a:solidFill>
                          <a:schemeClr val="accent1">
                            <a:lumMod val="60000"/>
                            <a:lumOff val="40000"/>
                          </a:schemeClr>
                        </a:solidFill>
                      </a:tcPr>
                    </a:tc>
                    <a:tc>
                      <a:txBody>
                        <a:bodyPr/>
                        <a:lstStyle/>
                        <a:p>
                          <a:pPr algn="r"/>
                          <a:r>
                            <a:rPr lang="en-US" altLang="ja-JP" sz="1800" dirty="0">
                              <a:solidFill>
                                <a:srgbClr val="FF0000"/>
                              </a:solidFill>
                            </a:rPr>
                            <a:t>89.26</a:t>
                          </a:r>
                          <a:endParaRPr lang="ja-JP" altLang="en-US" sz="1800" dirty="0">
                            <a:solidFill>
                              <a:srgbClr val="FF0000"/>
                            </a:solidFill>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86.62</a:t>
                          </a:r>
                          <a:endParaRPr lang="ja-JP" altLang="en-US" sz="1800" dirty="0">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86.57</a:t>
                          </a:r>
                          <a:endParaRPr lang="ja-JP" altLang="en-US" sz="1800" dirty="0">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86.93</a:t>
                          </a:r>
                          <a:endParaRPr lang="ja-JP" altLang="en-US" sz="1800" dirty="0">
                            <a:latin typeface="游明朝" panose="02020400000000000000" pitchFamily="18" charset="-128"/>
                            <a:ea typeface="游明朝" panose="02020400000000000000" pitchFamily="18" charset="-128"/>
                          </a:endParaRPr>
                        </a:p>
                      </a:txBody>
                      <a:tcPr marL="101511" marR="101511"/>
                    </a:tc>
                    <a:extLst>
                      <a:ext uri="{0D108BD9-81ED-4DB2-BD59-A6C34878D82A}">
                        <a16:rowId xmlns:a16="http://schemas.microsoft.com/office/drawing/2014/main" val="971654032"/>
                      </a:ext>
                    </a:extLst>
                  </a:tr>
                  <a:tr h="510540">
                    <a:tc>
                      <a:txBody>
                        <a:bodyPr/>
                        <a:lstStyle/>
                        <a:p>
                          <a:endParaRPr lang="ja-JP"/>
                        </a:p>
                      </a:txBody>
                      <a:tcPr marL="101511" marR="101511">
                        <a:blipFill>
                          <a:blip r:embed="rId3"/>
                          <a:stretch>
                            <a:fillRect l="-485" t="-206024" r="-617476" b="-204819"/>
                          </a:stretch>
                        </a:blipFill>
                      </a:tcPr>
                    </a:tc>
                    <a:tc>
                      <a:txBody>
                        <a:bodyPr/>
                        <a:lstStyle/>
                        <a:p>
                          <a:pPr algn="r"/>
                          <a:r>
                            <a:rPr lang="en-US" altLang="ja-JP" sz="1800" dirty="0"/>
                            <a:t>88.85 </a:t>
                          </a:r>
                          <a:endParaRPr kumimoji="1" lang="ja-JP" altLang="en-US" sz="1800" dirty="0">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86.16</a:t>
                          </a:r>
                          <a:endParaRPr kumimoji="1" lang="ja-JP" altLang="en-US" sz="1800" dirty="0">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86.93 </a:t>
                          </a:r>
                          <a:endParaRPr kumimoji="1" lang="ja-JP" altLang="en-US" sz="1800" dirty="0">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86.54</a:t>
                          </a:r>
                          <a:endParaRPr kumimoji="1" lang="ja-JP" altLang="en-US" sz="1800" dirty="0">
                            <a:latin typeface="游明朝" panose="02020400000000000000" pitchFamily="18" charset="-128"/>
                            <a:ea typeface="游明朝" panose="02020400000000000000" pitchFamily="18" charset="-128"/>
                          </a:endParaRPr>
                        </a:p>
                      </a:txBody>
                      <a:tcPr marL="101511" marR="101511"/>
                    </a:tc>
                    <a:extLst>
                      <a:ext uri="{0D108BD9-81ED-4DB2-BD59-A6C34878D82A}">
                        <a16:rowId xmlns:a16="http://schemas.microsoft.com/office/drawing/2014/main" val="3010454887"/>
                      </a:ext>
                    </a:extLst>
                  </a:tr>
                  <a:tr h="510540">
                    <a:tc>
                      <a:txBody>
                        <a:bodyPr/>
                        <a:lstStyle/>
                        <a:p>
                          <a:endParaRPr lang="ja-JP"/>
                        </a:p>
                      </a:txBody>
                      <a:tcPr marL="101511" marR="101511">
                        <a:blipFill>
                          <a:blip r:embed="rId3"/>
                          <a:stretch>
                            <a:fillRect l="-485" t="-302381" r="-617476" b="-102381"/>
                          </a:stretch>
                        </a:blipFill>
                      </a:tcPr>
                    </a:tc>
                    <a:tc>
                      <a:txBody>
                        <a:bodyPr/>
                        <a:lstStyle/>
                        <a:p>
                          <a:pPr algn="r"/>
                          <a:r>
                            <a:rPr lang="en-US" altLang="ja-JP" sz="1800" dirty="0"/>
                            <a:t>89.25</a:t>
                          </a:r>
                          <a:endParaRPr kumimoji="1" lang="ja-JP" altLang="en-US" sz="1800" dirty="0">
                            <a:solidFill>
                              <a:srgbClr val="FF0000"/>
                            </a:solidFill>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solidFill>
                                <a:srgbClr val="FF0000"/>
                              </a:solidFill>
                            </a:rPr>
                            <a:t>86.67</a:t>
                          </a:r>
                          <a:endParaRPr kumimoji="1" lang="ja-JP" altLang="en-US" sz="1800" dirty="0">
                            <a:solidFill>
                              <a:srgbClr val="FF0000"/>
                            </a:solidFill>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solidFill>
                                <a:srgbClr val="FF0000"/>
                              </a:solidFill>
                            </a:rPr>
                            <a:t>87.36</a:t>
                          </a:r>
                          <a:endParaRPr kumimoji="1" lang="ja-JP" altLang="en-US" sz="1800" dirty="0">
                            <a:solidFill>
                              <a:srgbClr val="FF0000"/>
                            </a:solidFill>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solidFill>
                                <a:srgbClr val="FF0000"/>
                              </a:solidFill>
                            </a:rPr>
                            <a:t>87.01</a:t>
                          </a:r>
                          <a:endParaRPr kumimoji="1" lang="ja-JP" altLang="en-US" sz="1800" dirty="0">
                            <a:solidFill>
                              <a:srgbClr val="FF0000"/>
                            </a:solidFill>
                            <a:latin typeface="游明朝" panose="02020400000000000000" pitchFamily="18" charset="-128"/>
                            <a:ea typeface="游明朝" panose="02020400000000000000" pitchFamily="18" charset="-128"/>
                          </a:endParaRPr>
                        </a:p>
                      </a:txBody>
                      <a:tcPr marL="101511" marR="101511"/>
                    </a:tc>
                    <a:extLst>
                      <a:ext uri="{0D108BD9-81ED-4DB2-BD59-A6C34878D82A}">
                        <a16:rowId xmlns:a16="http://schemas.microsoft.com/office/drawing/2014/main" val="2057569236"/>
                      </a:ext>
                    </a:extLst>
                  </a:tr>
                  <a:tr h="510540">
                    <a:tc>
                      <a:txBody>
                        <a:bodyPr/>
                        <a:lstStyle/>
                        <a:p>
                          <a:endParaRPr lang="ja-JP"/>
                        </a:p>
                      </a:txBody>
                      <a:tcPr marL="101511" marR="101511">
                        <a:blipFill>
                          <a:blip r:embed="rId3"/>
                          <a:stretch>
                            <a:fillRect l="-485" t="-402381" r="-617476" b="-2381"/>
                          </a:stretch>
                        </a:blipFill>
                      </a:tcPr>
                    </a:tc>
                    <a:tc>
                      <a:txBody>
                        <a:bodyPr/>
                        <a:lstStyle/>
                        <a:p>
                          <a:pPr algn="r"/>
                          <a:r>
                            <a:rPr lang="en-US" altLang="ja-JP" sz="1800" dirty="0"/>
                            <a:t>88.74</a:t>
                          </a:r>
                          <a:endParaRPr kumimoji="1" lang="ja-JP" altLang="en-US" sz="1800" dirty="0">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85.95</a:t>
                          </a:r>
                          <a:endParaRPr kumimoji="1" lang="ja-JP" altLang="en-US" sz="1800" dirty="0">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86.94</a:t>
                          </a:r>
                          <a:endParaRPr kumimoji="1" lang="ja-JP" altLang="en-US" sz="1800" dirty="0">
                            <a:latin typeface="游明朝" panose="02020400000000000000" pitchFamily="18" charset="-128"/>
                            <a:ea typeface="游明朝" panose="02020400000000000000" pitchFamily="18" charset="-128"/>
                          </a:endParaRPr>
                        </a:p>
                      </a:txBody>
                      <a:tcPr marL="101511" marR="101511"/>
                    </a:tc>
                    <a:tc>
                      <a:txBody>
                        <a:bodyPr/>
                        <a:lstStyle/>
                        <a:p>
                          <a:pPr algn="r"/>
                          <a:r>
                            <a:rPr lang="en-US" altLang="ja-JP" sz="1800" dirty="0"/>
                            <a:t>86.44 </a:t>
                          </a:r>
                          <a:endParaRPr kumimoji="1" lang="ja-JP" altLang="en-US" sz="1800" dirty="0">
                            <a:latin typeface="游明朝" panose="02020400000000000000" pitchFamily="18" charset="-128"/>
                            <a:ea typeface="游明朝" panose="02020400000000000000" pitchFamily="18" charset="-128"/>
                          </a:endParaRPr>
                        </a:p>
                      </a:txBody>
                      <a:tcPr marL="101511" marR="101511"/>
                    </a:tc>
                    <a:extLst>
                      <a:ext uri="{0D108BD9-81ED-4DB2-BD59-A6C34878D82A}">
                        <a16:rowId xmlns:a16="http://schemas.microsoft.com/office/drawing/2014/main" val="393620816"/>
                      </a:ext>
                    </a:extLst>
                  </a:tr>
                </a:tbl>
              </a:graphicData>
            </a:graphic>
          </p:graphicFrame>
        </mc:Fallback>
      </mc:AlternateContent>
    </p:spTree>
    <p:extLst>
      <p:ext uri="{BB962C8B-B14F-4D97-AF65-F5344CB8AC3E}">
        <p14:creationId xmlns:p14="http://schemas.microsoft.com/office/powerpoint/2010/main" val="2212967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133741-2FC6-415B-ABCA-015BC707E7CB}"/>
              </a:ext>
            </a:extLst>
          </p:cNvPr>
          <p:cNvSpPr>
            <a:spLocks noGrp="1"/>
          </p:cNvSpPr>
          <p:nvPr>
            <p:ph type="title"/>
          </p:nvPr>
        </p:nvSpPr>
        <p:spPr/>
        <p:txBody>
          <a:bodyPr/>
          <a:lstStyle/>
          <a:p>
            <a:r>
              <a:rPr kumimoji="1" lang="ja-JP" altLang="en-US" dirty="0"/>
              <a:t>まとめと今後の課題</a:t>
            </a:r>
          </a:p>
        </p:txBody>
      </p:sp>
      <p:sp>
        <p:nvSpPr>
          <p:cNvPr id="3" name="コンテンツ プレースホルダー 2">
            <a:extLst>
              <a:ext uri="{FF2B5EF4-FFF2-40B4-BE49-F238E27FC236}">
                <a16:creationId xmlns:a16="http://schemas.microsoft.com/office/drawing/2014/main" id="{A90192D3-D6F7-4712-BC57-73DAE9B6A55B}"/>
              </a:ext>
            </a:extLst>
          </p:cNvPr>
          <p:cNvSpPr>
            <a:spLocks noGrp="1"/>
          </p:cNvSpPr>
          <p:nvPr>
            <p:ph idx="1"/>
          </p:nvPr>
        </p:nvSpPr>
        <p:spPr/>
        <p:txBody>
          <a:bodyPr/>
          <a:lstStyle/>
          <a:p>
            <a:pPr marL="0" indent="0">
              <a:buNone/>
            </a:pPr>
            <a:r>
              <a:rPr lang="ja-JP" altLang="en-US" dirty="0">
                <a:latin typeface="ＭＳ Ｐゴシック" panose="020B0600070205080204" pitchFamily="50" charset="-128"/>
                <a:ea typeface="ＭＳ Ｐゴシック" panose="020B0600070205080204" pitchFamily="50" charset="-128"/>
              </a:rPr>
              <a:t>まとめ</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latin typeface="ＭＳ Ｐゴシック" panose="020B0600070205080204" pitchFamily="50" charset="-128"/>
                <a:ea typeface="ＭＳ Ｐゴシック" panose="020B0600070205080204" pitchFamily="50" charset="-128"/>
              </a:rPr>
              <a:t>本研究では</a:t>
            </a: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同一ファミリから欠損した可能性が高い </a:t>
            </a:r>
            <a:r>
              <a:rPr lang="en-US" altLang="ja-JP" dirty="0">
                <a:latin typeface="ＭＳ Ｐゴシック" panose="020B0600070205080204" pitchFamily="50" charset="-128"/>
                <a:ea typeface="ＭＳ Ｐゴシック" panose="020B0600070205080204" pitchFamily="50" charset="-128"/>
              </a:rPr>
              <a:t>API </a:t>
            </a:r>
            <a:r>
              <a:rPr lang="ja-JP" altLang="en-US" dirty="0">
                <a:latin typeface="ＭＳ Ｐゴシック" panose="020B0600070205080204" pitchFamily="50" charset="-128"/>
                <a:ea typeface="ＭＳ Ｐゴシック" panose="020B0600070205080204" pitchFamily="50" charset="-128"/>
              </a:rPr>
              <a:t>コールを補い</a:t>
            </a:r>
            <a:r>
              <a:rPr lang="en-US" altLang="ja-JP" dirty="0">
                <a:latin typeface="ＭＳ Ｐゴシック" panose="020B0600070205080204" pitchFamily="50" charset="-128"/>
                <a:ea typeface="ＭＳ Ｐゴシック" panose="020B0600070205080204" pitchFamily="50" charset="-128"/>
              </a:rPr>
              <a:t>,SVM </a:t>
            </a:r>
            <a:r>
              <a:rPr lang="ja-JP" altLang="en-US" dirty="0">
                <a:latin typeface="ＭＳ Ｐゴシック" panose="020B0600070205080204" pitchFamily="50" charset="-128"/>
                <a:ea typeface="ＭＳ Ｐゴシック" panose="020B0600070205080204" pitchFamily="50" charset="-128"/>
              </a:rPr>
              <a:t>を用いて機械学習することにより</a:t>
            </a: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機能推定を行った</a:t>
            </a:r>
            <a:r>
              <a:rPr lang="en-US" altLang="ja-JP" dirty="0">
                <a:latin typeface="ＭＳ Ｐゴシック" panose="020B0600070205080204" pitchFamily="50" charset="-128"/>
                <a:ea typeface="ＭＳ Ｐゴシック" panose="020B0600070205080204" pitchFamily="50" charset="-128"/>
              </a:rPr>
              <a:t>.</a:t>
            </a:r>
          </a:p>
          <a:p>
            <a:pPr lvl="1"/>
            <a:r>
              <a:rPr lang="ja-JP" altLang="en-US" dirty="0">
                <a:latin typeface="ＭＳ Ｐゴシック" panose="020B0600070205080204" pitchFamily="50" charset="-128"/>
                <a:ea typeface="ＭＳ Ｐゴシック" panose="020B0600070205080204" pitchFamily="50" charset="-128"/>
              </a:rPr>
              <a:t>従来手法と比べ、高い</a:t>
            </a:r>
            <a:r>
              <a:rPr lang="en-US" altLang="ja-JP" dirty="0">
                <a:latin typeface="ＭＳ Ｐゴシック" panose="020B0600070205080204" pitchFamily="50" charset="-128"/>
                <a:ea typeface="ＭＳ Ｐゴシック" panose="020B0600070205080204" pitchFamily="50" charset="-128"/>
              </a:rPr>
              <a:t>F</a:t>
            </a:r>
            <a:r>
              <a:rPr lang="ja-JP" altLang="en-US" dirty="0">
                <a:latin typeface="ＭＳ Ｐゴシック" panose="020B0600070205080204" pitchFamily="50" charset="-128"/>
                <a:ea typeface="ＭＳ Ｐゴシック" panose="020B0600070205080204" pitchFamily="50" charset="-128"/>
              </a:rPr>
              <a:t>値を得ることができ，マルウェア機能推定の手法として有効であることを示した． </a:t>
            </a:r>
            <a:endParaRPr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今後の課題</a:t>
            </a:r>
            <a:endParaRPr kumimoji="1" lang="en-US" altLang="ja-JP" dirty="0">
              <a:latin typeface="ＭＳ Ｐゴシック" panose="020B0600070205080204" pitchFamily="50" charset="-128"/>
              <a:ea typeface="ＭＳ Ｐゴシック" panose="020B0600070205080204" pitchFamily="50" charset="-128"/>
            </a:endParaRPr>
          </a:p>
          <a:p>
            <a:pPr lvl="1"/>
            <a:r>
              <a:rPr lang="ja-JP" altLang="en-US" dirty="0">
                <a:latin typeface="ＭＳ Ｐゴシック" panose="020B0600070205080204" pitchFamily="50" charset="-128"/>
                <a:ea typeface="ＭＳ Ｐゴシック" panose="020B0600070205080204" pitchFamily="50" charset="-128"/>
              </a:rPr>
              <a:t>ほかファミリを用いての比較・検討</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09A43680-0A1A-41D7-8E03-68FC2BAAFB92}"/>
              </a:ext>
            </a:extLst>
          </p:cNvPr>
          <p:cNvSpPr>
            <a:spLocks noGrp="1"/>
          </p:cNvSpPr>
          <p:nvPr>
            <p:ph type="sldNum" sz="quarter" idx="12"/>
          </p:nvPr>
        </p:nvSpPr>
        <p:spPr/>
        <p:txBody>
          <a:bodyPr/>
          <a:lstStyle/>
          <a:p>
            <a:fld id="{ED7B1F3B-36B7-4AC7-B553-9C4E9B49FCE0}" type="slidenum">
              <a:rPr kumimoji="1" lang="ja-JP" altLang="en-US" smtClean="0"/>
              <a:t>21</a:t>
            </a:fld>
            <a:endParaRPr kumimoji="1" lang="ja-JP" altLang="en-US"/>
          </a:p>
        </p:txBody>
      </p:sp>
    </p:spTree>
    <p:extLst>
      <p:ext uri="{BB962C8B-B14F-4D97-AF65-F5344CB8AC3E}">
        <p14:creationId xmlns:p14="http://schemas.microsoft.com/office/powerpoint/2010/main" val="1533473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E269C2-A069-4CC3-A1A9-F16FB5C67C93}"/>
              </a:ext>
            </a:extLst>
          </p:cNvPr>
          <p:cNvSpPr>
            <a:spLocks noGrp="1"/>
          </p:cNvSpPr>
          <p:nvPr>
            <p:ph type="title"/>
          </p:nvPr>
        </p:nvSpPr>
        <p:spPr/>
        <p:txBody>
          <a:bodyPr/>
          <a:lstStyle/>
          <a:p>
            <a:r>
              <a:rPr kumimoji="1" lang="ja-JP" altLang="en-US" dirty="0"/>
              <a:t>研究</a:t>
            </a:r>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DEDC5813-AF22-40D3-9F50-70C33CA7E6CC}"/>
              </a:ext>
            </a:extLst>
          </p:cNvPr>
          <p:cNvSpPr>
            <a:spLocks noGrp="1"/>
          </p:cNvSpPr>
          <p:nvPr>
            <p:ph idx="1"/>
          </p:nvPr>
        </p:nvSpPr>
        <p:spPr/>
        <p:txBody>
          <a:bodyPr/>
          <a:lstStyle/>
          <a:p>
            <a:r>
              <a:rPr lang="ja-JP" altLang="en-US" dirty="0">
                <a:latin typeface="ＭＳ Ｐゴシック" panose="020B0600070205080204" pitchFamily="50" charset="-128"/>
                <a:ea typeface="ＭＳ Ｐゴシック" panose="020B0600070205080204" pitchFamily="50" charset="-128"/>
              </a:rPr>
              <a:t>研究目的</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latin typeface="ＭＳ Ｐゴシック"/>
                <a:ea typeface="ＭＳ Ｐゴシック"/>
              </a:rPr>
              <a:t>発見されたマルウェアの機能を高精度で推定可能な手法の提案</a:t>
            </a:r>
            <a:endParaRPr lang="en-US" altLang="ja-JP" dirty="0">
              <a:latin typeface="ＭＳ Ｐゴシック"/>
              <a:ea typeface="ＭＳ Ｐゴシック"/>
            </a:endParaRPr>
          </a:p>
          <a:p>
            <a:pPr marL="457200" lvl="1" indent="0">
              <a:buSzPct val="114999"/>
              <a:buNone/>
            </a:pPr>
            <a:endParaRPr lang="ja-JP" altLang="en-US" dirty="0">
              <a:latin typeface="ＭＳ Ｐゴシック" panose="020B0600070205080204" pitchFamily="50" charset="-128"/>
              <a:ea typeface="ＭＳ Ｐゴシック" panose="020B0600070205080204" pitchFamily="50" charset="-128"/>
            </a:endParaRPr>
          </a:p>
          <a:p>
            <a:pPr lvl="1">
              <a:buSzPct val="114999"/>
            </a:pPr>
            <a:endParaRPr lang="ja-JP" altLang="en-US" dirty="0">
              <a:latin typeface="ＭＳ Ｐゴシック" panose="020B0600070205080204" pitchFamily="50" charset="-128"/>
              <a:ea typeface="ＭＳ Ｐゴシック" panose="020B0600070205080204" pitchFamily="50" charset="-128"/>
            </a:endParaRPr>
          </a:p>
          <a:p>
            <a:pPr lvl="1"/>
            <a:endParaRPr lang="en-US" altLang="ja-JP" dirty="0">
              <a:latin typeface="ＭＳ Ｐゴシック" panose="020B0600070205080204" pitchFamily="50" charset="-128"/>
              <a:ea typeface="ＭＳ Ｐゴシック" panose="020B0600070205080204" pitchFamily="50" charset="-128"/>
            </a:endParaRPr>
          </a:p>
          <a:p>
            <a:pPr lvl="1"/>
            <a:endParaRPr lang="en-US" altLang="ja-JP" dirty="0"/>
          </a:p>
        </p:txBody>
      </p:sp>
      <p:sp>
        <p:nvSpPr>
          <p:cNvPr id="4" name="スライド番号プレースホルダー 3">
            <a:extLst>
              <a:ext uri="{FF2B5EF4-FFF2-40B4-BE49-F238E27FC236}">
                <a16:creationId xmlns:a16="http://schemas.microsoft.com/office/drawing/2014/main" id="{AED4144B-0EDC-4333-A8B8-469EAA5250F9}"/>
              </a:ext>
            </a:extLst>
          </p:cNvPr>
          <p:cNvSpPr>
            <a:spLocks noGrp="1"/>
          </p:cNvSpPr>
          <p:nvPr>
            <p:ph type="sldNum" sz="quarter" idx="12"/>
          </p:nvPr>
        </p:nvSpPr>
        <p:spPr/>
        <p:txBody>
          <a:bodyPr/>
          <a:lstStyle/>
          <a:p>
            <a:fld id="{E8B18FF4-7D26-4F87-86A7-6C41E385213B}" type="slidenum">
              <a:rPr kumimoji="1" lang="ja-JP" altLang="en-US" smtClean="0"/>
              <a:t>3</a:t>
            </a:fld>
            <a:endParaRPr kumimoji="1" lang="ja-JP" altLang="en-US"/>
          </a:p>
        </p:txBody>
      </p:sp>
    </p:spTree>
    <p:extLst>
      <p:ext uri="{BB962C8B-B14F-4D97-AF65-F5344CB8AC3E}">
        <p14:creationId xmlns:p14="http://schemas.microsoft.com/office/powerpoint/2010/main" val="391895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6C7D5-C411-4690-95DF-3D6F73BE70D9}"/>
              </a:ext>
            </a:extLst>
          </p:cNvPr>
          <p:cNvSpPr>
            <a:spLocks noGrp="1"/>
          </p:cNvSpPr>
          <p:nvPr>
            <p:ph type="title"/>
          </p:nvPr>
        </p:nvSpPr>
        <p:spPr/>
        <p:txBody>
          <a:bodyPr/>
          <a:lstStyle/>
          <a:p>
            <a:r>
              <a:rPr kumimoji="1" lang="ja-JP" altLang="en-US"/>
              <a:t>解析手法</a:t>
            </a:r>
          </a:p>
        </p:txBody>
      </p:sp>
      <p:sp>
        <p:nvSpPr>
          <p:cNvPr id="3" name="コンテンツ プレースホルダー 2">
            <a:extLst>
              <a:ext uri="{FF2B5EF4-FFF2-40B4-BE49-F238E27FC236}">
                <a16:creationId xmlns:a16="http://schemas.microsoft.com/office/drawing/2014/main" id="{81680354-92B9-4DFE-8FC7-477E84BED19D}"/>
              </a:ext>
            </a:extLst>
          </p:cNvPr>
          <p:cNvSpPr>
            <a:spLocks noGrp="1"/>
          </p:cNvSpPr>
          <p:nvPr>
            <p:ph idx="1"/>
          </p:nvPr>
        </p:nvSpPr>
        <p:spPr/>
        <p:txBody>
          <a:bodyPr>
            <a:normAutofit fontScale="85000" lnSpcReduction="20000"/>
          </a:bodyPr>
          <a:lstStyle/>
          <a:p>
            <a:r>
              <a:rPr lang="ja-JP" altLang="en-US" sz="2600" dirty="0">
                <a:latin typeface="ＭＳ Ｐゴシック" panose="020B0600070205080204" pitchFamily="50" charset="-128"/>
                <a:ea typeface="ＭＳ Ｐゴシック" panose="020B0600070205080204" pitchFamily="50" charset="-128"/>
              </a:rPr>
              <a:t>表層解析</a:t>
            </a:r>
            <a:endParaRPr lang="en-US" altLang="ja-JP" sz="2600" dirty="0">
              <a:latin typeface="ＭＳ Ｐゴシック" panose="020B0600070205080204" pitchFamily="50" charset="-128"/>
              <a:ea typeface="ＭＳ Ｐゴシック" panose="020B0600070205080204" pitchFamily="50" charset="-128"/>
            </a:endParaRPr>
          </a:p>
          <a:p>
            <a:pPr lvl="1"/>
            <a:r>
              <a:rPr kumimoji="1" lang="ja-JP" altLang="en-US" sz="2200" dirty="0">
                <a:latin typeface="ＭＳ Ｐゴシック" panose="020B0600070205080204" pitchFamily="50" charset="-128"/>
                <a:ea typeface="ＭＳ Ｐゴシック" panose="020B0600070205080204" pitchFamily="50" charset="-128"/>
              </a:rPr>
              <a:t>ファイル名やファイルの種類などファイルのハッシュ値などの外形的な情報から表面的な情報を調べる解析手法</a:t>
            </a:r>
            <a:endParaRPr kumimoji="1" lang="en-US" altLang="ja-JP" sz="2200" dirty="0">
              <a:latin typeface="ＭＳ Ｐゴシック" panose="020B0600070205080204" pitchFamily="50" charset="-128"/>
              <a:ea typeface="ＭＳ Ｐゴシック" panose="020B0600070205080204" pitchFamily="50" charset="-128"/>
            </a:endParaRPr>
          </a:p>
          <a:p>
            <a:pPr marL="457200" lvl="1" indent="0">
              <a:buNone/>
            </a:pPr>
            <a:endParaRPr lang="en-US" altLang="ja-JP" sz="1900" dirty="0">
              <a:latin typeface="ＭＳ Ｐゴシック" panose="020B0600070205080204" pitchFamily="50" charset="-128"/>
              <a:ea typeface="ＭＳ Ｐゴシック" panose="020B0600070205080204" pitchFamily="50" charset="-128"/>
            </a:endParaRPr>
          </a:p>
          <a:p>
            <a:r>
              <a:rPr kumimoji="1" lang="ja-JP" altLang="en-US" sz="2600" dirty="0">
                <a:latin typeface="ＭＳ Ｐゴシック" panose="020B0600070205080204" pitchFamily="50" charset="-128"/>
                <a:ea typeface="ＭＳ Ｐゴシック" panose="020B0600070205080204" pitchFamily="50" charset="-128"/>
              </a:rPr>
              <a:t>静的解析</a:t>
            </a:r>
            <a:endParaRPr kumimoji="1" lang="en-US" altLang="ja-JP" sz="2600" dirty="0">
              <a:latin typeface="ＭＳ Ｐゴシック" panose="020B0600070205080204" pitchFamily="50" charset="-128"/>
              <a:ea typeface="ＭＳ Ｐゴシック" panose="020B0600070205080204" pitchFamily="50" charset="-128"/>
            </a:endParaRPr>
          </a:p>
          <a:p>
            <a:pPr lvl="1"/>
            <a:r>
              <a:rPr lang="ja-JP" altLang="en-US" sz="2200" dirty="0">
                <a:latin typeface="ＭＳ Ｐゴシック" panose="020B0600070205080204" pitchFamily="50" charset="-128"/>
                <a:ea typeface="ＭＳ Ｐゴシック" panose="020B0600070205080204" pitchFamily="50" charset="-128"/>
              </a:rPr>
              <a:t>マルウェアは実行せず、プログラムのコードを読み解く解析手法</a:t>
            </a:r>
            <a:endParaRPr lang="en-US" altLang="ja-JP" sz="2200" dirty="0">
              <a:latin typeface="ＭＳ Ｐゴシック" panose="020B0600070205080204" pitchFamily="50" charset="-128"/>
              <a:ea typeface="ＭＳ Ｐゴシック" panose="020B0600070205080204" pitchFamily="50" charset="-128"/>
            </a:endParaRPr>
          </a:p>
          <a:p>
            <a:pPr lvl="1"/>
            <a:endParaRPr kumimoji="1" lang="en-US" altLang="ja-JP" dirty="0">
              <a:latin typeface="ＭＳ Ｐゴシック" panose="020B0600070205080204" pitchFamily="50" charset="-128"/>
              <a:ea typeface="ＭＳ Ｐゴシック" panose="020B0600070205080204" pitchFamily="50" charset="-128"/>
            </a:endParaRPr>
          </a:p>
          <a:p>
            <a:r>
              <a:rPr lang="ja-JP" altLang="en-US" sz="2600" dirty="0">
                <a:latin typeface="ＭＳ Ｐゴシック" panose="020B0600070205080204" pitchFamily="50" charset="-128"/>
                <a:ea typeface="ＭＳ Ｐゴシック" panose="020B0600070205080204" pitchFamily="50" charset="-128"/>
              </a:rPr>
              <a:t>動的解析</a:t>
            </a:r>
            <a:endParaRPr lang="en-US" altLang="ja-JP" sz="2600" dirty="0">
              <a:latin typeface="ＭＳ Ｐゴシック" panose="020B0600070205080204" pitchFamily="50" charset="-128"/>
              <a:ea typeface="ＭＳ Ｐゴシック" panose="020B0600070205080204" pitchFamily="50" charset="-128"/>
            </a:endParaRPr>
          </a:p>
          <a:p>
            <a:pPr lvl="1"/>
            <a:r>
              <a:rPr lang="ja-JP" altLang="en-US" sz="2200" dirty="0">
                <a:latin typeface="ＭＳ Ｐゴシック" panose="020B0600070205080204" pitchFamily="50" charset="-128"/>
                <a:ea typeface="ＭＳ Ｐゴシック" panose="020B0600070205080204" pitchFamily="50" charset="-128"/>
              </a:rPr>
              <a:t>マルウェアを動作させ、その挙動からマルウェアを解析する解析手法</a:t>
            </a:r>
            <a:endParaRPr lang="en-US" altLang="ja-JP" sz="2200" dirty="0">
              <a:latin typeface="ＭＳ Ｐゴシック" panose="020B0600070205080204" pitchFamily="50" charset="-128"/>
              <a:ea typeface="ＭＳ Ｐゴシック" panose="020B0600070205080204" pitchFamily="50" charset="-128"/>
            </a:endParaRPr>
          </a:p>
          <a:p>
            <a:pPr lvl="1"/>
            <a:endParaRPr kumimoji="1" lang="en-US" altLang="ja-JP" dirty="0"/>
          </a:p>
        </p:txBody>
      </p:sp>
      <p:sp>
        <p:nvSpPr>
          <p:cNvPr id="4" name="スライド番号プレースホルダー 3">
            <a:extLst>
              <a:ext uri="{FF2B5EF4-FFF2-40B4-BE49-F238E27FC236}">
                <a16:creationId xmlns:a16="http://schemas.microsoft.com/office/drawing/2014/main" id="{9BF21C44-BBFE-4225-8576-F15007824FED}"/>
              </a:ext>
            </a:extLst>
          </p:cNvPr>
          <p:cNvSpPr>
            <a:spLocks noGrp="1"/>
          </p:cNvSpPr>
          <p:nvPr>
            <p:ph type="sldNum" sz="quarter" idx="12"/>
          </p:nvPr>
        </p:nvSpPr>
        <p:spPr/>
        <p:txBody>
          <a:bodyPr/>
          <a:lstStyle/>
          <a:p>
            <a:fld id="{E8B18FF4-7D26-4F87-86A7-6C41E385213B}" type="slidenum">
              <a:rPr kumimoji="1" lang="ja-JP" altLang="en-US" smtClean="0"/>
              <a:t>4</a:t>
            </a:fld>
            <a:endParaRPr kumimoji="1" lang="ja-JP" altLang="en-US"/>
          </a:p>
        </p:txBody>
      </p:sp>
    </p:spTree>
    <p:extLst>
      <p:ext uri="{BB962C8B-B14F-4D97-AF65-F5344CB8AC3E}">
        <p14:creationId xmlns:p14="http://schemas.microsoft.com/office/powerpoint/2010/main" val="287156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4C76AC-95DE-47C9-B844-6993257C0437}"/>
              </a:ext>
            </a:extLst>
          </p:cNvPr>
          <p:cNvSpPr>
            <a:spLocks noGrp="1"/>
          </p:cNvSpPr>
          <p:nvPr>
            <p:ph type="title"/>
          </p:nvPr>
        </p:nvSpPr>
        <p:spPr/>
        <p:txBody>
          <a:bodyPr/>
          <a:lstStyle/>
          <a:p>
            <a:pPr marL="0" indent="0">
              <a:buNone/>
            </a:pPr>
            <a:r>
              <a:rPr lang="en-US" altLang="ja-JP" sz="4400" dirty="0">
                <a:latin typeface="+mj-ea"/>
              </a:rPr>
              <a:t>FFRI Dataset</a:t>
            </a:r>
          </a:p>
        </p:txBody>
      </p:sp>
      <p:sp>
        <p:nvSpPr>
          <p:cNvPr id="3" name="コンテンツ プレースホルダー 2">
            <a:extLst>
              <a:ext uri="{FF2B5EF4-FFF2-40B4-BE49-F238E27FC236}">
                <a16:creationId xmlns:a16="http://schemas.microsoft.com/office/drawing/2014/main" id="{71F673F0-668E-46A4-B5E9-12B16EE350D7}"/>
              </a:ext>
            </a:extLst>
          </p:cNvPr>
          <p:cNvSpPr>
            <a:spLocks noGrp="1"/>
          </p:cNvSpPr>
          <p:nvPr>
            <p:ph idx="1"/>
          </p:nvPr>
        </p:nvSpPr>
        <p:spPr/>
        <p:txBody>
          <a:bodyPr>
            <a:normAutofit/>
          </a:bodyPr>
          <a:lstStyle/>
          <a:p>
            <a:pPr marL="0" indent="0">
              <a:buNone/>
            </a:pPr>
            <a:r>
              <a:rPr lang="ja-JP" altLang="en-US" dirty="0">
                <a:latin typeface="ＭＳ Ｐゴシック" panose="020B0600070205080204" pitchFamily="50" charset="-128"/>
                <a:ea typeface="ＭＳ Ｐゴシック" panose="020B0600070205080204" pitchFamily="50" charset="-128"/>
              </a:rPr>
              <a:t>使用するデータセット</a:t>
            </a:r>
            <a:endParaRPr lang="en-US" altLang="ja-JP" dirty="0">
              <a:latin typeface="ＭＳ Ｐゴシック" panose="020B0600070205080204" pitchFamily="50" charset="-128"/>
              <a:ea typeface="ＭＳ Ｐゴシック" panose="020B0600070205080204" pitchFamily="50" charset="-128"/>
            </a:endParaRPr>
          </a:p>
          <a:p>
            <a:r>
              <a:rPr lang="en-US" altLang="ja-JP" dirty="0">
                <a:latin typeface="ＭＳ Ｐゴシック" panose="020B0600070205080204" pitchFamily="50" charset="-128"/>
                <a:ea typeface="ＭＳ Ｐゴシック" panose="020B0600070205080204" pitchFamily="50" charset="-128"/>
              </a:rPr>
              <a:t>FFRI Dataset</a:t>
            </a:r>
          </a:p>
          <a:p>
            <a:pPr lvl="1"/>
            <a:r>
              <a:rPr lang="en-US" altLang="ja-JP" dirty="0">
                <a:latin typeface="ＭＳ Ｐゴシック" panose="020B0600070205080204" pitchFamily="50" charset="-128"/>
                <a:ea typeface="ＭＳ Ｐゴシック" panose="020B0600070205080204" pitchFamily="50" charset="-128"/>
              </a:rPr>
              <a:t>FFRI</a:t>
            </a:r>
            <a:r>
              <a:rPr lang="ja-JP" altLang="en-US" dirty="0">
                <a:latin typeface="ＭＳ Ｐゴシック" panose="020B0600070205080204" pitchFamily="50" charset="-128"/>
                <a:ea typeface="ＭＳ Ｐゴシック" panose="020B0600070205080204" pitchFamily="50" charset="-128"/>
              </a:rPr>
              <a:t>社が収集したマルウェアの動的解析ログ</a:t>
            </a:r>
            <a:endParaRPr lang="en-US" altLang="ja-JP" dirty="0">
              <a:latin typeface="ＭＳ Ｐゴシック" panose="020B0600070205080204" pitchFamily="50" charset="-128"/>
              <a:ea typeface="ＭＳ Ｐゴシック" panose="020B0600070205080204" pitchFamily="50" charset="-128"/>
            </a:endParaRPr>
          </a:p>
          <a:p>
            <a:pPr lvl="1"/>
            <a:r>
              <a:rPr lang="en-US" altLang="ja-JP" dirty="0">
                <a:latin typeface="ＭＳ Ｐゴシック" panose="020B0600070205080204" pitchFamily="50" charset="-128"/>
                <a:ea typeface="ＭＳ Ｐゴシック" panose="020B0600070205080204" pitchFamily="50" charset="-128"/>
              </a:rPr>
              <a:t>2016</a:t>
            </a:r>
            <a:r>
              <a:rPr lang="ja-JP" altLang="en-US" dirty="0">
                <a:latin typeface="ＭＳ Ｐゴシック" panose="020B0600070205080204" pitchFamily="50" charset="-128"/>
                <a:ea typeface="ＭＳ Ｐゴシック" panose="020B0600070205080204" pitchFamily="50" charset="-128"/>
              </a:rPr>
              <a:t>年：約</a:t>
            </a:r>
            <a:r>
              <a:rPr lang="en-US" altLang="ja-JP" dirty="0">
                <a:latin typeface="ＭＳ Ｐゴシック" panose="020B0600070205080204" pitchFamily="50" charset="-128"/>
                <a:ea typeface="ＭＳ Ｐゴシック" panose="020B0600070205080204" pitchFamily="50" charset="-128"/>
              </a:rPr>
              <a:t>8,000</a:t>
            </a:r>
            <a:r>
              <a:rPr lang="ja-JP" altLang="en-US" dirty="0">
                <a:latin typeface="ＭＳ Ｐゴシック" panose="020B0600070205080204" pitchFamily="50" charset="-128"/>
                <a:ea typeface="ＭＳ Ｐゴシック" panose="020B0600070205080204" pitchFamily="50" charset="-128"/>
              </a:rPr>
              <a:t>検体分</a:t>
            </a:r>
            <a:endParaRPr lang="en-US" altLang="ja-JP" dirty="0">
              <a:latin typeface="ＭＳ Ｐゴシック" panose="020B0600070205080204" pitchFamily="50" charset="-128"/>
              <a:ea typeface="ＭＳ Ｐゴシック" panose="020B0600070205080204" pitchFamily="50" charset="-128"/>
            </a:endParaRPr>
          </a:p>
          <a:p>
            <a:pPr lvl="1"/>
            <a:r>
              <a:rPr lang="en-US" altLang="ja-JP" dirty="0">
                <a:latin typeface="ＭＳ Ｐゴシック" panose="020B0600070205080204" pitchFamily="50" charset="-128"/>
                <a:ea typeface="ＭＳ Ｐゴシック" panose="020B0600070205080204" pitchFamily="50" charset="-128"/>
              </a:rPr>
              <a:t>2017</a:t>
            </a:r>
            <a:r>
              <a:rPr lang="ja-JP" altLang="en-US" dirty="0">
                <a:latin typeface="ＭＳ Ｐゴシック" panose="020B0600070205080204" pitchFamily="50" charset="-128"/>
                <a:ea typeface="ＭＳ Ｐゴシック" panose="020B0600070205080204" pitchFamily="50" charset="-128"/>
              </a:rPr>
              <a:t>年：約</a:t>
            </a:r>
            <a:r>
              <a:rPr lang="en-US" altLang="ja-JP" dirty="0">
                <a:latin typeface="ＭＳ Ｐゴシック" panose="020B0600070205080204" pitchFamily="50" charset="-128"/>
                <a:ea typeface="ＭＳ Ｐゴシック" panose="020B0600070205080204" pitchFamily="50" charset="-128"/>
              </a:rPr>
              <a:t>6,000</a:t>
            </a:r>
            <a:r>
              <a:rPr lang="ja-JP" altLang="en-US" dirty="0">
                <a:latin typeface="ＭＳ Ｐゴシック" panose="020B0600070205080204" pitchFamily="50" charset="-128"/>
                <a:ea typeface="ＭＳ Ｐゴシック" panose="020B0600070205080204" pitchFamily="50" charset="-128"/>
              </a:rPr>
              <a:t>検体分</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合計</a:t>
            </a: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約</a:t>
            </a:r>
            <a:r>
              <a:rPr lang="en-US" altLang="ja-JP" dirty="0">
                <a:latin typeface="ＭＳ Ｐゴシック" panose="020B0600070205080204" pitchFamily="50" charset="-128"/>
                <a:ea typeface="ＭＳ Ｐゴシック" panose="020B0600070205080204" pitchFamily="50" charset="-128"/>
              </a:rPr>
              <a:t>14,000</a:t>
            </a:r>
            <a:r>
              <a:rPr lang="ja-JP" altLang="en-US" dirty="0">
                <a:latin typeface="ＭＳ Ｐゴシック" panose="020B0600070205080204" pitchFamily="50" charset="-128"/>
                <a:ea typeface="ＭＳ Ｐゴシック" panose="020B0600070205080204" pitchFamily="50" charset="-128"/>
              </a:rPr>
              <a:t>検体分の動的解析結果</a:t>
            </a:r>
            <a:endParaRPr lang="en-US" altLang="ja-JP" dirty="0">
              <a:latin typeface="ＭＳ Ｐゴシック" panose="020B0600070205080204" pitchFamily="50" charset="-128"/>
              <a:ea typeface="ＭＳ Ｐゴシック" panose="020B0600070205080204" pitchFamily="50" charset="-128"/>
            </a:endParaRPr>
          </a:p>
          <a:p>
            <a:pPr lvl="1"/>
            <a:endParaRPr lang="en-US" altLang="ja-JP" dirty="0">
              <a:latin typeface="ＭＳ Ｐゴシック" panose="020B0600070205080204" pitchFamily="50" charset="-128"/>
              <a:ea typeface="ＭＳ Ｐゴシック" panose="020B0600070205080204" pitchFamily="50" charset="-128"/>
            </a:endParaRPr>
          </a:p>
          <a:p>
            <a:pPr marL="457200" lvl="1" indent="0">
              <a:buNone/>
            </a:pPr>
            <a:endParaRPr lang="en-US" altLang="ja-JP" dirty="0">
              <a:latin typeface="+mn-ea"/>
            </a:endParaRPr>
          </a:p>
          <a:p>
            <a:pPr lvl="1"/>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B693526F-D738-4E86-9388-9648481256A2}"/>
              </a:ext>
            </a:extLst>
          </p:cNvPr>
          <p:cNvSpPr>
            <a:spLocks noGrp="1"/>
          </p:cNvSpPr>
          <p:nvPr>
            <p:ph type="sldNum" sz="quarter" idx="12"/>
          </p:nvPr>
        </p:nvSpPr>
        <p:spPr/>
        <p:txBody>
          <a:bodyPr/>
          <a:lstStyle/>
          <a:p>
            <a:fld id="{E8B18FF4-7D26-4F87-86A7-6C41E385213B}" type="slidenum">
              <a:rPr kumimoji="1" lang="ja-JP" altLang="en-US" dirty="0" smtClean="0"/>
              <a:t>5</a:t>
            </a:fld>
            <a:endParaRPr kumimoji="1" lang="ja-JP" altLang="en-US" dirty="0"/>
          </a:p>
        </p:txBody>
      </p:sp>
    </p:spTree>
    <p:extLst>
      <p:ext uri="{BB962C8B-B14F-4D97-AF65-F5344CB8AC3E}">
        <p14:creationId xmlns:p14="http://schemas.microsoft.com/office/powerpoint/2010/main" val="348598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8CA63-402D-4057-A739-1F3FE444FFF1}"/>
              </a:ext>
            </a:extLst>
          </p:cNvPr>
          <p:cNvSpPr>
            <a:spLocks noGrp="1"/>
          </p:cNvSpPr>
          <p:nvPr>
            <p:ph type="title"/>
          </p:nvPr>
        </p:nvSpPr>
        <p:spPr/>
        <p:txBody>
          <a:bodyPr/>
          <a:lstStyle/>
          <a:p>
            <a:r>
              <a:rPr kumimoji="1" lang="en-US" altLang="ja-JP" dirty="0">
                <a:latin typeface="+mj-ea"/>
              </a:rPr>
              <a:t>FFRI Dataset</a:t>
            </a:r>
            <a:endParaRPr kumimoji="1" lang="ja-JP" altLang="en-US" dirty="0">
              <a:latin typeface="+mj-ea"/>
            </a:endParaRPr>
          </a:p>
        </p:txBody>
      </p:sp>
      <p:sp>
        <p:nvSpPr>
          <p:cNvPr id="4" name="スライド番号プレースホルダー 3">
            <a:extLst>
              <a:ext uri="{FF2B5EF4-FFF2-40B4-BE49-F238E27FC236}">
                <a16:creationId xmlns:a16="http://schemas.microsoft.com/office/drawing/2014/main" id="{71DAB801-2F72-44D3-9A53-8A1236D0E92A}"/>
              </a:ext>
            </a:extLst>
          </p:cNvPr>
          <p:cNvSpPr>
            <a:spLocks noGrp="1"/>
          </p:cNvSpPr>
          <p:nvPr>
            <p:ph type="sldNum" sz="quarter" idx="12"/>
          </p:nvPr>
        </p:nvSpPr>
        <p:spPr/>
        <p:txBody>
          <a:bodyPr/>
          <a:lstStyle/>
          <a:p>
            <a:fld id="{ED7B1F3B-36B7-4AC7-B553-9C4E9B49FCE0}" type="slidenum">
              <a:rPr kumimoji="1" lang="ja-JP" altLang="en-US" smtClean="0"/>
              <a:t>6</a:t>
            </a:fld>
            <a:endParaRPr kumimoji="1" lang="ja-JP" altLang="en-US"/>
          </a:p>
        </p:txBody>
      </p:sp>
      <p:sp>
        <p:nvSpPr>
          <p:cNvPr id="5" name="テキスト ボックス 4">
            <a:extLst>
              <a:ext uri="{FF2B5EF4-FFF2-40B4-BE49-F238E27FC236}">
                <a16:creationId xmlns:a16="http://schemas.microsoft.com/office/drawing/2014/main" id="{F94D3145-AF0D-4467-991F-C3A5FA6B0E33}"/>
              </a:ext>
            </a:extLst>
          </p:cNvPr>
          <p:cNvSpPr txBox="1"/>
          <p:nvPr/>
        </p:nvSpPr>
        <p:spPr>
          <a:xfrm>
            <a:off x="1332574" y="2478253"/>
            <a:ext cx="4663067" cy="36009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defTabSz="360000"/>
            <a:r>
              <a:rPr kumimoji="1" lang="en-US" altLang="ja-JP" sz="1200" dirty="0">
                <a:latin typeface="游ゴシック" panose="020B0400000000000000" pitchFamily="50" charset="-128"/>
                <a:ea typeface="游ゴシック" panose="020B0400000000000000" pitchFamily="50" charset="-128"/>
              </a:rPr>
              <a:t>{</a:t>
            </a:r>
          </a:p>
          <a:p>
            <a:pPr defTabSz="360000"/>
            <a:r>
              <a:rPr lang="en-US" altLang="ja-JP" sz="1200" dirty="0">
                <a:latin typeface="游ゴシック" panose="020B0400000000000000" pitchFamily="50" charset="-128"/>
                <a:ea typeface="游ゴシック" panose="020B0400000000000000" pitchFamily="50" charset="-128"/>
              </a:rPr>
              <a:t>	</a:t>
            </a:r>
            <a:r>
              <a:rPr kumimoji="1" lang="en-US" altLang="ja-JP" sz="1200" dirty="0">
                <a:latin typeface="游ゴシック" panose="020B0400000000000000" pitchFamily="50" charset="-128"/>
                <a:ea typeface="游ゴシック" panose="020B0400000000000000" pitchFamily="50" charset="-128"/>
              </a:rPr>
              <a:t>“</a:t>
            </a:r>
            <a:r>
              <a:rPr kumimoji="1" lang="en-US" altLang="ja-JP" sz="1200" dirty="0" err="1">
                <a:latin typeface="游ゴシック" panose="020B0400000000000000" pitchFamily="50" charset="-128"/>
                <a:ea typeface="游ゴシック" panose="020B0400000000000000" pitchFamily="50" charset="-128"/>
              </a:rPr>
              <a:t>virustotal</a:t>
            </a:r>
            <a:r>
              <a:rPr kumimoji="1" lang="en-US" altLang="ja-JP" sz="1200" dirty="0">
                <a:latin typeface="游ゴシック" panose="020B0400000000000000" pitchFamily="50" charset="-128"/>
                <a:ea typeface="游ゴシック" panose="020B0400000000000000" pitchFamily="50" charset="-128"/>
              </a:rPr>
              <a:t>”:{</a:t>
            </a:r>
          </a:p>
          <a:p>
            <a:pPr defTabSz="360000"/>
            <a:r>
              <a:rPr lang="en-US" altLang="ja-JP" sz="1200" dirty="0">
                <a:latin typeface="游ゴシック" panose="020B0400000000000000" pitchFamily="50" charset="-128"/>
                <a:ea typeface="游ゴシック" panose="020B0400000000000000" pitchFamily="50" charset="-128"/>
              </a:rPr>
              <a:t>		“Kaspersky”:{		</a:t>
            </a:r>
          </a:p>
          <a:p>
            <a:pPr defTabSz="360000"/>
            <a:r>
              <a:rPr lang="en-US" altLang="ja-JP" sz="1200" dirty="0">
                <a:latin typeface="游ゴシック" panose="020B0400000000000000" pitchFamily="50" charset="-128"/>
                <a:ea typeface="游ゴシック" panose="020B0400000000000000" pitchFamily="50" charset="-128"/>
              </a:rPr>
              <a:t>			“</a:t>
            </a:r>
            <a:r>
              <a:rPr lang="en-US" altLang="ja-JP" sz="1200" dirty="0">
                <a:solidFill>
                  <a:srgbClr val="FF0000"/>
                </a:solidFill>
                <a:latin typeface="游ゴシック" panose="020B0400000000000000" pitchFamily="50" charset="-128"/>
                <a:ea typeface="游ゴシック" panose="020B0400000000000000" pitchFamily="50" charset="-128"/>
              </a:rPr>
              <a:t>result”:Backdoor.win32.Androm.jjcl</a:t>
            </a:r>
            <a:r>
              <a:rPr lang="en-US" altLang="ja-JP" sz="1200" dirty="0">
                <a:latin typeface="游ゴシック" panose="020B0400000000000000" pitchFamily="50" charset="-128"/>
                <a:ea typeface="游ゴシック" panose="020B0400000000000000" pitchFamily="50" charset="-128"/>
              </a:rPr>
              <a:t>”</a:t>
            </a:r>
          </a:p>
          <a:p>
            <a:pPr defTabSz="360000"/>
            <a:r>
              <a:rPr lang="en-US" altLang="ja-JP" sz="1200" dirty="0">
                <a:latin typeface="游ゴシック" panose="020B0400000000000000" pitchFamily="50" charset="-128"/>
                <a:ea typeface="游ゴシック" panose="020B0400000000000000" pitchFamily="50" charset="-128"/>
              </a:rPr>
              <a:t>			…</a:t>
            </a:r>
          </a:p>
          <a:p>
            <a:pPr defTabSz="360000"/>
            <a:r>
              <a:rPr lang="en-US" altLang="ja-JP" sz="1200" dirty="0">
                <a:latin typeface="游ゴシック" panose="020B0400000000000000" pitchFamily="50" charset="-128"/>
                <a:ea typeface="游ゴシック" panose="020B0400000000000000" pitchFamily="50" charset="-128"/>
              </a:rPr>
              <a:t>							}</a:t>
            </a:r>
          </a:p>
          <a:p>
            <a:pPr defTabSz="360000"/>
            <a:r>
              <a:rPr lang="en-US" altLang="ja-JP" sz="1200" dirty="0">
                <a:latin typeface="游ゴシック" panose="020B0400000000000000" pitchFamily="50" charset="-128"/>
                <a:ea typeface="游ゴシック" panose="020B0400000000000000" pitchFamily="50" charset="-128"/>
              </a:rPr>
              <a:t>			…</a:t>
            </a:r>
          </a:p>
          <a:p>
            <a:pPr defTabSz="360000"/>
            <a:r>
              <a:rPr lang="en-US" altLang="ja-JP" sz="1200" dirty="0">
                <a:latin typeface="游ゴシック" panose="020B0400000000000000" pitchFamily="50" charset="-128"/>
                <a:ea typeface="游ゴシック" panose="020B0400000000000000" pitchFamily="50" charset="-128"/>
              </a:rPr>
              <a:t>		}</a:t>
            </a:r>
          </a:p>
          <a:p>
            <a:pPr defTabSz="360000"/>
            <a:r>
              <a:rPr lang="en-US" altLang="ja-JP" sz="1200" dirty="0">
                <a:latin typeface="游ゴシック" panose="020B0400000000000000" pitchFamily="50" charset="-128"/>
                <a:ea typeface="游ゴシック" panose="020B0400000000000000" pitchFamily="50" charset="-128"/>
              </a:rPr>
              <a:t>	}</a:t>
            </a:r>
          </a:p>
          <a:p>
            <a:pPr defTabSz="360000"/>
            <a:r>
              <a:rPr lang="en-US" altLang="ja-JP" sz="1200" dirty="0">
                <a:latin typeface="游ゴシック" panose="020B0400000000000000" pitchFamily="50" charset="-128"/>
                <a:ea typeface="游ゴシック" panose="020B0400000000000000" pitchFamily="50" charset="-128"/>
              </a:rPr>
              <a:t>	 “behavior”:{</a:t>
            </a:r>
          </a:p>
          <a:p>
            <a:pPr defTabSz="360000"/>
            <a:r>
              <a:rPr lang="en-US" altLang="ja-JP" sz="1200" dirty="0">
                <a:latin typeface="游ゴシック" panose="020B0400000000000000" pitchFamily="50" charset="-128"/>
                <a:ea typeface="游ゴシック" panose="020B0400000000000000" pitchFamily="50" charset="-128"/>
              </a:rPr>
              <a:t>		“processes”:{</a:t>
            </a:r>
          </a:p>
          <a:p>
            <a:pPr defTabSz="360000"/>
            <a:r>
              <a:rPr lang="en-US" altLang="ja-JP" sz="1200" dirty="0">
                <a:latin typeface="游ゴシック" panose="020B0400000000000000" pitchFamily="50" charset="-128"/>
                <a:ea typeface="游ゴシック" panose="020B0400000000000000" pitchFamily="50" charset="-128"/>
              </a:rPr>
              <a:t>			{…}</a:t>
            </a:r>
          </a:p>
          <a:p>
            <a:pPr defTabSz="360000"/>
            <a:r>
              <a:rPr lang="en-US" altLang="ja-JP" sz="1200" dirty="0">
                <a:latin typeface="游ゴシック" panose="020B0400000000000000" pitchFamily="50" charset="-128"/>
                <a:ea typeface="游ゴシック" panose="020B0400000000000000" pitchFamily="50" charset="-128"/>
              </a:rPr>
              <a:t>			{</a:t>
            </a:r>
          </a:p>
          <a:p>
            <a:pPr defTabSz="360000"/>
            <a:r>
              <a:rPr lang="en-US" altLang="ja-JP" sz="1200" dirty="0">
                <a:latin typeface="游ゴシック" panose="020B0400000000000000" pitchFamily="50" charset="-128"/>
                <a:ea typeface="游ゴシック" panose="020B0400000000000000" pitchFamily="50" charset="-128"/>
              </a:rPr>
              <a:t>				“calls”:….</a:t>
            </a:r>
          </a:p>
          <a:p>
            <a:pPr defTabSz="360000"/>
            <a:r>
              <a:rPr lang="en-US" altLang="ja-JP" sz="1200" dirty="0">
                <a:latin typeface="游ゴシック" panose="020B0400000000000000" pitchFamily="50" charset="-128"/>
                <a:ea typeface="游ゴシック" panose="020B0400000000000000" pitchFamily="50" charset="-128"/>
              </a:rPr>
              <a:t>					{ “</a:t>
            </a:r>
            <a:r>
              <a:rPr lang="en-US" altLang="ja-JP" sz="1200" dirty="0" err="1">
                <a:latin typeface="游ゴシック" panose="020B0400000000000000" pitchFamily="50" charset="-128"/>
                <a:ea typeface="游ゴシック" panose="020B0400000000000000" pitchFamily="50" charset="-128"/>
              </a:rPr>
              <a:t>api</a:t>
            </a:r>
            <a:r>
              <a:rPr lang="en-US" altLang="ja-JP" sz="1200" dirty="0">
                <a:latin typeface="游ゴシック" panose="020B0400000000000000" pitchFamily="50" charset="-128"/>
                <a:ea typeface="游ゴシック" panose="020B0400000000000000" pitchFamily="50" charset="-128"/>
              </a:rPr>
              <a:t>”:”</a:t>
            </a:r>
            <a:r>
              <a:rPr lang="en-US" altLang="ja-JP" sz="1200" dirty="0" err="1">
                <a:solidFill>
                  <a:srgbClr val="FF0000"/>
                </a:solidFill>
                <a:latin typeface="游ゴシック" panose="020B0400000000000000" pitchFamily="50" charset="-128"/>
                <a:ea typeface="游ゴシック" panose="020B0400000000000000" pitchFamily="50" charset="-128"/>
              </a:rPr>
              <a:t>NtALLoocateVirtualMemory</a:t>
            </a:r>
            <a:r>
              <a:rPr lang="en-US" altLang="ja-JP" sz="1200" dirty="0">
                <a:latin typeface="游ゴシック" panose="020B0400000000000000" pitchFamily="50" charset="-128"/>
                <a:ea typeface="游ゴシック" panose="020B0400000000000000" pitchFamily="50" charset="-128"/>
              </a:rPr>
              <a:t>” },</a:t>
            </a:r>
          </a:p>
          <a:p>
            <a:pPr defTabSz="360000"/>
            <a:r>
              <a:rPr lang="en-US" altLang="ja-JP" sz="1200" dirty="0">
                <a:latin typeface="游ゴシック" panose="020B0400000000000000" pitchFamily="50" charset="-128"/>
                <a:ea typeface="游ゴシック" panose="020B0400000000000000" pitchFamily="50" charset="-128"/>
              </a:rPr>
              <a:t>					{ “</a:t>
            </a:r>
            <a:r>
              <a:rPr lang="en-US" altLang="ja-JP" sz="1200" dirty="0" err="1">
                <a:latin typeface="游ゴシック" panose="020B0400000000000000" pitchFamily="50" charset="-128"/>
                <a:ea typeface="游ゴシック" panose="020B0400000000000000" pitchFamily="50" charset="-128"/>
              </a:rPr>
              <a:t>api</a:t>
            </a:r>
            <a:r>
              <a:rPr lang="en-US" altLang="ja-JP" sz="1200" dirty="0">
                <a:latin typeface="游ゴシック" panose="020B0400000000000000" pitchFamily="50" charset="-128"/>
                <a:ea typeface="游ゴシック" panose="020B0400000000000000" pitchFamily="50" charset="-128"/>
              </a:rPr>
              <a:t>”:”</a:t>
            </a:r>
            <a:r>
              <a:rPr lang="en-US" altLang="ja-JP" sz="1200" dirty="0" err="1">
                <a:solidFill>
                  <a:srgbClr val="FF0000"/>
                </a:solidFill>
                <a:latin typeface="游ゴシック" panose="020B0400000000000000" pitchFamily="50" charset="-128"/>
                <a:ea typeface="游ゴシック" panose="020B0400000000000000" pitchFamily="50" charset="-128"/>
              </a:rPr>
              <a:t>LdrGetDllHandle</a:t>
            </a:r>
            <a:r>
              <a:rPr lang="en-US" altLang="ja-JP" sz="1200" dirty="0">
                <a:latin typeface="游ゴシック" panose="020B0400000000000000" pitchFamily="50" charset="-128"/>
                <a:ea typeface="游ゴシック" panose="020B0400000000000000" pitchFamily="50" charset="-128"/>
              </a:rPr>
              <a:t>”},</a:t>
            </a:r>
          </a:p>
          <a:p>
            <a:pPr defTabSz="360000"/>
            <a:r>
              <a:rPr lang="en-US" altLang="ja-JP" sz="1200" dirty="0">
                <a:latin typeface="游ゴシック" panose="020B0400000000000000" pitchFamily="50" charset="-128"/>
                <a:ea typeface="游ゴシック" panose="020B0400000000000000" pitchFamily="50" charset="-128"/>
              </a:rPr>
              <a:t>					…</a:t>
            </a:r>
          </a:p>
          <a:p>
            <a:pPr defTabSz="360000"/>
            <a:r>
              <a:rPr lang="en-US" altLang="ja-JP" sz="1200" dirty="0">
                <a:latin typeface="游ゴシック" panose="020B0400000000000000" pitchFamily="50" charset="-128"/>
                <a:ea typeface="游ゴシック" panose="020B0400000000000000" pitchFamily="50" charset="-128"/>
              </a:rPr>
              <a:t>				]</a:t>
            </a:r>
          </a:p>
          <a:p>
            <a:pPr defTabSz="360000"/>
            <a:r>
              <a:rPr lang="en-US" altLang="ja-JP" sz="1200" dirty="0">
                <a:latin typeface="游ゴシック" panose="020B0400000000000000" pitchFamily="50" charset="-128"/>
                <a:ea typeface="游ゴシック" panose="020B0400000000000000" pitchFamily="50" charset="-128"/>
              </a:rPr>
              <a:t>			}</a:t>
            </a:r>
          </a:p>
        </p:txBody>
      </p:sp>
      <p:sp>
        <p:nvSpPr>
          <p:cNvPr id="6" name="テキスト ボックス 5">
            <a:extLst>
              <a:ext uri="{FF2B5EF4-FFF2-40B4-BE49-F238E27FC236}">
                <a16:creationId xmlns:a16="http://schemas.microsoft.com/office/drawing/2014/main" id="{3A54CD86-230D-4CEE-B92E-16750D9FFE33}"/>
              </a:ext>
            </a:extLst>
          </p:cNvPr>
          <p:cNvSpPr txBox="1"/>
          <p:nvPr/>
        </p:nvSpPr>
        <p:spPr>
          <a:xfrm>
            <a:off x="7015968" y="2478253"/>
            <a:ext cx="3337933" cy="199338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defTabSz="360000"/>
            <a:r>
              <a:rPr lang="en-US" altLang="ja-JP" sz="1200" dirty="0">
                <a:latin typeface="游ゴシック" panose="020B0400000000000000" pitchFamily="50" charset="-128"/>
                <a:ea typeface="游ゴシック" panose="020B0400000000000000" pitchFamily="50" charset="-128"/>
              </a:rPr>
              <a:t>“summary”:{</a:t>
            </a:r>
          </a:p>
          <a:p>
            <a:pPr defTabSz="360000"/>
            <a:r>
              <a:rPr lang="en-US" altLang="ja-JP" sz="1200" dirty="0">
                <a:latin typeface="游ゴシック" panose="020B0400000000000000" pitchFamily="50" charset="-128"/>
                <a:ea typeface="游ゴシック" panose="020B0400000000000000" pitchFamily="50" charset="-128"/>
              </a:rPr>
              <a:t>			“</a:t>
            </a:r>
            <a:r>
              <a:rPr lang="en-US" altLang="ja-JP" sz="1200" dirty="0" err="1">
                <a:solidFill>
                  <a:srgbClr val="FF0000"/>
                </a:solidFill>
                <a:latin typeface="游ゴシック" panose="020B0400000000000000" pitchFamily="50" charset="-128"/>
                <a:ea typeface="游ゴシック" panose="020B0400000000000000" pitchFamily="50" charset="-128"/>
              </a:rPr>
              <a:t>file_created</a:t>
            </a:r>
            <a:r>
              <a:rPr lang="en-US" altLang="ja-JP" sz="1200" dirty="0">
                <a:latin typeface="游ゴシック" panose="020B0400000000000000" pitchFamily="50" charset="-128"/>
                <a:ea typeface="游ゴシック" panose="020B0400000000000000" pitchFamily="50" charset="-128"/>
              </a:rPr>
              <a:t>”:[…],</a:t>
            </a:r>
          </a:p>
          <a:p>
            <a:pPr defTabSz="360000"/>
            <a:r>
              <a:rPr lang="en-US" altLang="ja-JP" sz="1200" dirty="0">
                <a:latin typeface="游ゴシック" panose="020B0400000000000000" pitchFamily="50" charset="-128"/>
                <a:ea typeface="游ゴシック" panose="020B0400000000000000" pitchFamily="50" charset="-128"/>
              </a:rPr>
              <a:t>			“</a:t>
            </a:r>
            <a:r>
              <a:rPr lang="en-US" altLang="ja-JP" sz="1200" dirty="0" err="1">
                <a:solidFill>
                  <a:srgbClr val="FF0000"/>
                </a:solidFill>
                <a:latin typeface="游ゴシック" panose="020B0400000000000000" pitchFamily="50" charset="-128"/>
                <a:ea typeface="游ゴシック" panose="020B0400000000000000" pitchFamily="50" charset="-128"/>
              </a:rPr>
              <a:t>file_recreated</a:t>
            </a:r>
            <a:r>
              <a:rPr lang="en-US" altLang="ja-JP" sz="1200" dirty="0">
                <a:latin typeface="游ゴシック" panose="020B0400000000000000" pitchFamily="50" charset="-128"/>
                <a:ea typeface="游ゴシック" panose="020B0400000000000000" pitchFamily="50" charset="-128"/>
              </a:rPr>
              <a:t>”:[…]</a:t>
            </a:r>
          </a:p>
          <a:p>
            <a:pPr defTabSz="360000"/>
            <a:r>
              <a:rPr lang="en-US" altLang="ja-JP" sz="1200" dirty="0">
                <a:latin typeface="游ゴシック" panose="020B0400000000000000" pitchFamily="50" charset="-128"/>
                <a:ea typeface="游ゴシック" panose="020B0400000000000000" pitchFamily="50" charset="-128"/>
              </a:rPr>
              <a:t>			“</a:t>
            </a:r>
            <a:r>
              <a:rPr lang="en-US" altLang="ja-JP" sz="1200" dirty="0" err="1">
                <a:solidFill>
                  <a:srgbClr val="FF0000"/>
                </a:solidFill>
                <a:latin typeface="游ゴシック" panose="020B0400000000000000" pitchFamily="50" charset="-128"/>
                <a:ea typeface="游ゴシック" panose="020B0400000000000000" pitchFamily="50" charset="-128"/>
              </a:rPr>
              <a:t>directry_created</a:t>
            </a:r>
            <a:r>
              <a:rPr lang="en-US" altLang="ja-JP" sz="1200" dirty="0">
                <a:latin typeface="游ゴシック" panose="020B0400000000000000" pitchFamily="50" charset="-128"/>
                <a:ea typeface="游ゴシック" panose="020B0400000000000000" pitchFamily="50" charset="-128"/>
              </a:rPr>
              <a:t>”:[…],</a:t>
            </a:r>
          </a:p>
          <a:p>
            <a:pPr defTabSz="360000"/>
            <a:r>
              <a:rPr lang="en-US" altLang="ja-JP" sz="1200" dirty="0">
                <a:latin typeface="游ゴシック" panose="020B0400000000000000" pitchFamily="50" charset="-128"/>
                <a:ea typeface="游ゴシック" panose="020B0400000000000000" pitchFamily="50" charset="-128"/>
              </a:rPr>
              <a:t>			“</a:t>
            </a:r>
            <a:r>
              <a:rPr lang="en-US" altLang="ja-JP" sz="1200" dirty="0" err="1">
                <a:solidFill>
                  <a:srgbClr val="FF0000"/>
                </a:solidFill>
                <a:latin typeface="游ゴシック" panose="020B0400000000000000" pitchFamily="50" charset="-128"/>
                <a:ea typeface="游ゴシック" panose="020B0400000000000000" pitchFamily="50" charset="-128"/>
              </a:rPr>
              <a:t>dll_loaded</a:t>
            </a:r>
            <a:r>
              <a:rPr lang="en-US" altLang="ja-JP" sz="1200" dirty="0">
                <a:latin typeface="游ゴシック" panose="020B0400000000000000" pitchFamily="50" charset="-128"/>
                <a:ea typeface="游ゴシック" panose="020B0400000000000000" pitchFamily="50" charset="-128"/>
              </a:rPr>
              <a:t>”:[…],</a:t>
            </a:r>
          </a:p>
          <a:p>
            <a:pPr defTabSz="360000"/>
            <a:endParaRPr lang="en-US" altLang="ja-JP" sz="1200" dirty="0">
              <a:latin typeface="游ゴシック" panose="020B0400000000000000" pitchFamily="50" charset="-128"/>
              <a:ea typeface="游ゴシック" panose="020B0400000000000000" pitchFamily="50" charset="-128"/>
            </a:endParaRPr>
          </a:p>
          <a:p>
            <a:pPr defTabSz="360000"/>
            <a:r>
              <a:rPr lang="en-US" altLang="ja-JP" sz="1200" dirty="0">
                <a:latin typeface="游ゴシック" panose="020B0400000000000000" pitchFamily="50" charset="-128"/>
                <a:ea typeface="游ゴシック" panose="020B0400000000000000" pitchFamily="50" charset="-128"/>
              </a:rPr>
              <a:t>		}</a:t>
            </a:r>
          </a:p>
          <a:p>
            <a:pPr defTabSz="360000"/>
            <a:r>
              <a:rPr lang="en-US" altLang="ja-JP" sz="1200" dirty="0">
                <a:latin typeface="游ゴシック" panose="020B0400000000000000" pitchFamily="50" charset="-128"/>
                <a:ea typeface="游ゴシック" panose="020B0400000000000000" pitchFamily="50" charset="-128"/>
              </a:rPr>
              <a:t>	}</a:t>
            </a:r>
          </a:p>
          <a:p>
            <a:pPr defTabSz="360000"/>
            <a:r>
              <a:rPr lang="en-US" altLang="ja-JP" sz="1200" dirty="0">
                <a:latin typeface="游ゴシック" panose="020B0400000000000000" pitchFamily="50" charset="-128"/>
                <a:ea typeface="游ゴシック" panose="020B0400000000000000" pitchFamily="50" charset="-128"/>
              </a:rPr>
              <a:t>	…</a:t>
            </a:r>
          </a:p>
          <a:p>
            <a:pPr defTabSz="360000"/>
            <a:r>
              <a:rPr lang="en-US" altLang="ja-JP" sz="1200" dirty="0">
                <a:latin typeface="游ゴシック" panose="020B0400000000000000" pitchFamily="50" charset="-128"/>
                <a:ea typeface="游ゴシック" panose="020B0400000000000000" pitchFamily="50" charset="-128"/>
              </a:rPr>
              <a:t>}</a:t>
            </a:r>
            <a:r>
              <a:rPr lang="en-US" altLang="ja-JP" sz="1400" dirty="0">
                <a:latin typeface="游ゴシック" panose="020B0400000000000000" pitchFamily="50" charset="-128"/>
                <a:ea typeface="游ゴシック" panose="020B0400000000000000" pitchFamily="50" charset="-128"/>
              </a:rPr>
              <a:t>	</a:t>
            </a:r>
            <a:endParaRPr lang="en-US" altLang="ja-JP" sz="1200" dirty="0">
              <a:latin typeface="游ゴシック" panose="020B0400000000000000" pitchFamily="50" charset="-128"/>
              <a:ea typeface="游ゴシック" panose="020B0400000000000000" pitchFamily="50" charset="-128"/>
            </a:endParaRPr>
          </a:p>
        </p:txBody>
      </p:sp>
      <p:sp>
        <p:nvSpPr>
          <p:cNvPr id="7" name="四角形吹き出し 7">
            <a:extLst>
              <a:ext uri="{FF2B5EF4-FFF2-40B4-BE49-F238E27FC236}">
                <a16:creationId xmlns:a16="http://schemas.microsoft.com/office/drawing/2014/main" id="{1BE0BF32-96D7-4186-8750-B2465ACD18E1}"/>
              </a:ext>
            </a:extLst>
          </p:cNvPr>
          <p:cNvSpPr/>
          <p:nvPr/>
        </p:nvSpPr>
        <p:spPr>
          <a:xfrm>
            <a:off x="4100253" y="3415091"/>
            <a:ext cx="2096108" cy="492976"/>
          </a:xfrm>
          <a:prstGeom prst="wedgeRectCallout">
            <a:avLst>
              <a:gd name="adj1" fmla="val -42712"/>
              <a:gd name="adj2" fmla="val -776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マルウェアの</a:t>
            </a:r>
            <a:r>
              <a:rPr lang="ja-JP" altLang="en-US" sz="1600" dirty="0"/>
              <a:t>ファミリ名</a:t>
            </a:r>
            <a:endParaRPr kumimoji="1" lang="ja-JP" altLang="en-US" sz="1600" dirty="0"/>
          </a:p>
        </p:txBody>
      </p:sp>
      <p:sp>
        <p:nvSpPr>
          <p:cNvPr id="8" name="四角形吹き出し 8">
            <a:extLst>
              <a:ext uri="{FF2B5EF4-FFF2-40B4-BE49-F238E27FC236}">
                <a16:creationId xmlns:a16="http://schemas.microsoft.com/office/drawing/2014/main" id="{A6776499-E060-4E86-9A47-31D33909B5FC}"/>
              </a:ext>
            </a:extLst>
          </p:cNvPr>
          <p:cNvSpPr/>
          <p:nvPr/>
        </p:nvSpPr>
        <p:spPr>
          <a:xfrm>
            <a:off x="5021861" y="5476024"/>
            <a:ext cx="3179164" cy="492976"/>
          </a:xfrm>
          <a:prstGeom prst="wedgeRectCallout">
            <a:avLst>
              <a:gd name="adj1" fmla="val -43335"/>
              <a:gd name="adj2" fmla="val -759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マルウェアが呼び出す</a:t>
            </a:r>
            <a:r>
              <a:rPr lang="en-US" altLang="ja-JP" sz="1600" dirty="0"/>
              <a:t>API</a:t>
            </a:r>
            <a:r>
              <a:rPr lang="ja-JP" altLang="en-US" sz="1600" dirty="0"/>
              <a:t>関数名</a:t>
            </a:r>
            <a:endParaRPr kumimoji="1" lang="ja-JP" altLang="en-US" sz="1600" dirty="0"/>
          </a:p>
        </p:txBody>
      </p:sp>
      <p:sp>
        <p:nvSpPr>
          <p:cNvPr id="9" name="四角形吹き出し 9">
            <a:extLst>
              <a:ext uri="{FF2B5EF4-FFF2-40B4-BE49-F238E27FC236}">
                <a16:creationId xmlns:a16="http://schemas.microsoft.com/office/drawing/2014/main" id="{814B5A39-706B-46FD-8F9D-EBBECB007BFA}"/>
              </a:ext>
            </a:extLst>
          </p:cNvPr>
          <p:cNvSpPr/>
          <p:nvPr/>
        </p:nvSpPr>
        <p:spPr>
          <a:xfrm>
            <a:off x="8418194" y="3661579"/>
            <a:ext cx="2354581" cy="492976"/>
          </a:xfrm>
          <a:prstGeom prst="wedgeRectCallout">
            <a:avLst>
              <a:gd name="adj1" fmla="val -35252"/>
              <a:gd name="adj2" fmla="val -828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マルウェアの動作概要</a:t>
            </a:r>
            <a:endParaRPr lang="en-US" altLang="ja-JP" sz="1600" dirty="0"/>
          </a:p>
        </p:txBody>
      </p:sp>
    </p:spTree>
    <p:extLst>
      <p:ext uri="{BB962C8B-B14F-4D97-AF65-F5344CB8AC3E}">
        <p14:creationId xmlns:p14="http://schemas.microsoft.com/office/powerpoint/2010/main" val="3758451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2243B-43C7-4410-8A44-C332EB2441D4}"/>
              </a:ext>
            </a:extLst>
          </p:cNvPr>
          <p:cNvSpPr>
            <a:spLocks noGrp="1"/>
          </p:cNvSpPr>
          <p:nvPr>
            <p:ph type="title"/>
          </p:nvPr>
        </p:nvSpPr>
        <p:spPr/>
        <p:txBody>
          <a:bodyPr/>
          <a:lstStyle/>
          <a:p>
            <a:r>
              <a:rPr kumimoji="1" lang="ja-JP" altLang="en-US" dirty="0"/>
              <a:t>推定機能</a:t>
            </a:r>
          </a:p>
        </p:txBody>
      </p:sp>
      <p:sp>
        <p:nvSpPr>
          <p:cNvPr id="4" name="スライド番号プレースホルダー 3">
            <a:extLst>
              <a:ext uri="{FF2B5EF4-FFF2-40B4-BE49-F238E27FC236}">
                <a16:creationId xmlns:a16="http://schemas.microsoft.com/office/drawing/2014/main" id="{17CF1A9D-5FFD-440E-8814-CF5A703BD81D}"/>
              </a:ext>
            </a:extLst>
          </p:cNvPr>
          <p:cNvSpPr>
            <a:spLocks noGrp="1"/>
          </p:cNvSpPr>
          <p:nvPr>
            <p:ph type="sldNum" sz="quarter" idx="12"/>
          </p:nvPr>
        </p:nvSpPr>
        <p:spPr/>
        <p:txBody>
          <a:bodyPr/>
          <a:lstStyle/>
          <a:p>
            <a:fld id="{ED7B1F3B-36B7-4AC7-B553-9C4E9B49FCE0}" type="slidenum">
              <a:rPr kumimoji="1" lang="ja-JP" altLang="en-US" smtClean="0"/>
              <a:t>7</a:t>
            </a:fld>
            <a:endParaRPr kumimoji="1" lang="ja-JP" altLang="en-US"/>
          </a:p>
        </p:txBody>
      </p:sp>
      <p:sp>
        <p:nvSpPr>
          <p:cNvPr id="8" name="コンテンツ プレースホルダー 7">
            <a:extLst>
              <a:ext uri="{FF2B5EF4-FFF2-40B4-BE49-F238E27FC236}">
                <a16:creationId xmlns:a16="http://schemas.microsoft.com/office/drawing/2014/main" id="{BBA8ADB7-85DA-44F0-B497-D0D7343E29D7}"/>
              </a:ext>
            </a:extLst>
          </p:cNvPr>
          <p:cNvSpPr>
            <a:spLocks noGrp="1"/>
          </p:cNvSpPr>
          <p:nvPr>
            <p:ph idx="1"/>
          </p:nvPr>
        </p:nvSpPr>
        <p:spPr/>
        <p:txBody>
          <a:bodyPr/>
          <a:lstStyle/>
          <a:p>
            <a:r>
              <a:rPr lang="ja-JP" altLang="en-US" dirty="0">
                <a:latin typeface="ＭＳ Ｐゴシック" panose="020B0600070205080204" pitchFamily="50" charset="-128"/>
                <a:ea typeface="ＭＳ Ｐゴシック" panose="020B0600070205080204" pitchFamily="50" charset="-128"/>
              </a:rPr>
              <a:t>推定機能</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latin typeface="ＭＳ Ｐゴシック" panose="020B0600070205080204" pitchFamily="50" charset="-128"/>
                <a:ea typeface="ＭＳ Ｐゴシック" panose="020B0600070205080204" pitchFamily="50" charset="-128"/>
              </a:rPr>
              <a:t>動的解析結果から</a:t>
            </a:r>
            <a:r>
              <a:rPr lang="en-US" altLang="ja-JP" dirty="0">
                <a:latin typeface="ＭＳ Ｐゴシック" panose="020B0600070205080204" pitchFamily="50" charset="-128"/>
                <a:ea typeface="ＭＳ Ｐゴシック" panose="020B0600070205080204" pitchFamily="50" charset="-128"/>
              </a:rPr>
              <a:t>26</a:t>
            </a:r>
            <a:r>
              <a:rPr lang="ja-JP" altLang="en-US" dirty="0">
                <a:latin typeface="ＭＳ Ｐゴシック" panose="020B0600070205080204" pitchFamily="50" charset="-128"/>
                <a:ea typeface="ＭＳ Ｐゴシック" panose="020B0600070205080204" pitchFamily="50" charset="-128"/>
              </a:rPr>
              <a:t>種類の機能を取得</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latin typeface="ＭＳ Ｐゴシック" panose="020B0600070205080204" pitchFamily="50" charset="-128"/>
                <a:ea typeface="ＭＳ Ｐゴシック" panose="020B0600070205080204" pitchFamily="50" charset="-128"/>
              </a:rPr>
              <a:t>推定する機能として定義</a:t>
            </a:r>
            <a:endParaRPr lang="en-US" altLang="ja-JP" dirty="0">
              <a:latin typeface="ＭＳ Ｐゴシック" panose="020B0600070205080204" pitchFamily="50" charset="-128"/>
              <a:ea typeface="ＭＳ Ｐゴシック" panose="020B0600070205080204" pitchFamily="50" charset="-128"/>
            </a:endParaRPr>
          </a:p>
          <a:p>
            <a:endParaRPr lang="ja-JP" altLang="en-US" dirty="0"/>
          </a:p>
        </p:txBody>
      </p:sp>
      <p:graphicFrame>
        <p:nvGraphicFramePr>
          <p:cNvPr id="15" name="コンテンツ プレースホルダー 11">
            <a:extLst>
              <a:ext uri="{FF2B5EF4-FFF2-40B4-BE49-F238E27FC236}">
                <a16:creationId xmlns:a16="http://schemas.microsoft.com/office/drawing/2014/main" id="{8EF5E735-71E4-42D9-977D-FAF4935BEB18}"/>
              </a:ext>
            </a:extLst>
          </p:cNvPr>
          <p:cNvGraphicFramePr>
            <a:graphicFrameLocks/>
          </p:cNvGraphicFramePr>
          <p:nvPr>
            <p:extLst>
              <p:ext uri="{D42A27DB-BD31-4B8C-83A1-F6EECF244321}">
                <p14:modId xmlns:p14="http://schemas.microsoft.com/office/powerpoint/2010/main" val="3894869434"/>
              </p:ext>
            </p:extLst>
          </p:nvPr>
        </p:nvGraphicFramePr>
        <p:xfrm>
          <a:off x="2469930" y="4118014"/>
          <a:ext cx="7252140" cy="1757854"/>
        </p:xfrm>
        <a:graphic>
          <a:graphicData uri="http://schemas.openxmlformats.org/drawingml/2006/table">
            <a:tbl>
              <a:tblPr>
                <a:tableStyleId>{69CF1AB2-1976-4502-BF36-3FF5EA218861}</a:tableStyleId>
              </a:tblPr>
              <a:tblGrid>
                <a:gridCol w="1450428">
                  <a:extLst>
                    <a:ext uri="{9D8B030D-6E8A-4147-A177-3AD203B41FA5}">
                      <a16:colId xmlns:a16="http://schemas.microsoft.com/office/drawing/2014/main" val="2799056859"/>
                    </a:ext>
                  </a:extLst>
                </a:gridCol>
                <a:gridCol w="1450428">
                  <a:extLst>
                    <a:ext uri="{9D8B030D-6E8A-4147-A177-3AD203B41FA5}">
                      <a16:colId xmlns:a16="http://schemas.microsoft.com/office/drawing/2014/main" val="1011734474"/>
                    </a:ext>
                  </a:extLst>
                </a:gridCol>
                <a:gridCol w="1450428">
                  <a:extLst>
                    <a:ext uri="{9D8B030D-6E8A-4147-A177-3AD203B41FA5}">
                      <a16:colId xmlns:a16="http://schemas.microsoft.com/office/drawing/2014/main" val="372821003"/>
                    </a:ext>
                  </a:extLst>
                </a:gridCol>
                <a:gridCol w="1450428">
                  <a:extLst>
                    <a:ext uri="{9D8B030D-6E8A-4147-A177-3AD203B41FA5}">
                      <a16:colId xmlns:a16="http://schemas.microsoft.com/office/drawing/2014/main" val="3821056724"/>
                    </a:ext>
                  </a:extLst>
                </a:gridCol>
                <a:gridCol w="1450428">
                  <a:extLst>
                    <a:ext uri="{9D8B030D-6E8A-4147-A177-3AD203B41FA5}">
                      <a16:colId xmlns:a16="http://schemas.microsoft.com/office/drawing/2014/main" val="1785762191"/>
                    </a:ext>
                  </a:extLst>
                </a:gridCol>
              </a:tblGrid>
              <a:tr h="287509">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command_line</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directory_removed</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file_created</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file_opened</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a:effectLst/>
                          <a:latin typeface="游明朝" panose="02020400000000000000" pitchFamily="18" charset="-128"/>
                          <a:ea typeface="游明朝" panose="02020400000000000000" pitchFamily="18" charset="-128"/>
                        </a:rPr>
                        <a:t>mutex</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extLst>
                  <a:ext uri="{0D108BD9-81ED-4DB2-BD59-A6C34878D82A}">
                    <a16:rowId xmlns:a16="http://schemas.microsoft.com/office/drawing/2014/main" val="1314636526"/>
                  </a:ext>
                </a:extLst>
              </a:tr>
              <a:tr h="294069">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connects_host</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dll_loaded</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file_deleted</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file_read</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a:effectLst/>
                          <a:latin typeface="游明朝" panose="02020400000000000000" pitchFamily="18" charset="-128"/>
                          <a:ea typeface="游明朝" panose="02020400000000000000" pitchFamily="18" charset="-128"/>
                        </a:rPr>
                        <a:t>regkey_deleted</a:t>
                      </a:r>
                      <a:endParaRPr lang="en-US" sz="1100" b="0" i="0" u="none" strike="noStrike">
                        <a:solidFill>
                          <a:srgbClr val="000000"/>
                        </a:solidFill>
                        <a:effectLst/>
                        <a:latin typeface="游明朝" panose="02020400000000000000" pitchFamily="18" charset="-128"/>
                        <a:ea typeface="游明朝" panose="02020400000000000000" pitchFamily="18" charset="-128"/>
                      </a:endParaRPr>
                    </a:p>
                  </a:txBody>
                  <a:tcPr marL="9525" marR="9525" marT="9525" marB="0" anchor="b"/>
                </a:tc>
                <a:extLst>
                  <a:ext uri="{0D108BD9-81ED-4DB2-BD59-A6C34878D82A}">
                    <a16:rowId xmlns:a16="http://schemas.microsoft.com/office/drawing/2014/main" val="3319066441"/>
                  </a:ext>
                </a:extLst>
              </a:tr>
              <a:tr h="294069">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connects_ip</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downloads_file</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file_exists</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file_recreated</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a:effectLst/>
                          <a:latin typeface="游明朝" panose="02020400000000000000" pitchFamily="18" charset="-128"/>
                          <a:ea typeface="游明朝" panose="02020400000000000000" pitchFamily="18" charset="-128"/>
                        </a:rPr>
                        <a:t>regkey_opened</a:t>
                      </a:r>
                      <a:endParaRPr lang="en-US" sz="1100" b="0" i="0" u="none" strike="noStrike">
                        <a:solidFill>
                          <a:srgbClr val="000000"/>
                        </a:solidFill>
                        <a:effectLst/>
                        <a:latin typeface="游明朝" panose="02020400000000000000" pitchFamily="18" charset="-128"/>
                        <a:ea typeface="游明朝" panose="02020400000000000000" pitchFamily="18" charset="-128"/>
                      </a:endParaRPr>
                    </a:p>
                  </a:txBody>
                  <a:tcPr marL="9525" marR="9525" marT="9525" marB="0" anchor="b"/>
                </a:tc>
                <a:extLst>
                  <a:ext uri="{0D108BD9-81ED-4DB2-BD59-A6C34878D82A}">
                    <a16:rowId xmlns:a16="http://schemas.microsoft.com/office/drawing/2014/main" val="3451507292"/>
                  </a:ext>
                </a:extLst>
              </a:tr>
              <a:tr h="294069">
                <a:tc>
                  <a:txBody>
                    <a:bodyPr/>
                    <a:lstStyle/>
                    <a:p>
                      <a:pPr algn="ctr" fontAlgn="b"/>
                      <a:r>
                        <a:rPr lang="en-US" sz="1100" u="none" strike="noStrike">
                          <a:effectLst/>
                          <a:latin typeface="游明朝" panose="02020400000000000000" pitchFamily="18" charset="-128"/>
                          <a:ea typeface="游明朝" panose="02020400000000000000" pitchFamily="18" charset="-128"/>
                        </a:rPr>
                        <a:t>directory_created</a:t>
                      </a:r>
                      <a:endParaRPr lang="en-US" sz="1100" b="0" i="0" u="none" strike="noStrike">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fetches_url</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file_failed</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file_written</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a:effectLst/>
                          <a:latin typeface="游明朝" panose="02020400000000000000" pitchFamily="18" charset="-128"/>
                          <a:ea typeface="游明朝" panose="02020400000000000000" pitchFamily="18" charset="-128"/>
                        </a:rPr>
                        <a:t>regkey_read</a:t>
                      </a:r>
                      <a:endParaRPr lang="en-US" sz="1100" b="0" i="0" u="none" strike="noStrike">
                        <a:solidFill>
                          <a:srgbClr val="000000"/>
                        </a:solidFill>
                        <a:effectLst/>
                        <a:latin typeface="游明朝" panose="02020400000000000000" pitchFamily="18" charset="-128"/>
                        <a:ea typeface="游明朝" panose="02020400000000000000" pitchFamily="18" charset="-128"/>
                      </a:endParaRPr>
                    </a:p>
                  </a:txBody>
                  <a:tcPr marL="9525" marR="9525" marT="9525" marB="0" anchor="b"/>
                </a:tc>
                <a:extLst>
                  <a:ext uri="{0D108BD9-81ED-4DB2-BD59-A6C34878D82A}">
                    <a16:rowId xmlns:a16="http://schemas.microsoft.com/office/drawing/2014/main" val="47389503"/>
                  </a:ext>
                </a:extLst>
              </a:tr>
              <a:tr h="294069">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directory_enumerated</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file_copied</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file_moved</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guid</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regkey_written</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extLst>
                  <a:ext uri="{0D108BD9-81ED-4DB2-BD59-A6C34878D82A}">
                    <a16:rowId xmlns:a16="http://schemas.microsoft.com/office/drawing/2014/main" val="500877011"/>
                  </a:ext>
                </a:extLst>
              </a:tr>
              <a:tr h="294069">
                <a:tc>
                  <a:txBody>
                    <a:bodyPr/>
                    <a:lstStyle/>
                    <a:p>
                      <a:pPr algn="ctr" fontAlgn="b"/>
                      <a:endParaRPr lang="ja-JP" altLang="en-US" sz="1100" b="0" i="0" u="none" strike="noStrike">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endParaRPr lang="ja-JP" alt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endParaRPr lang="ja-JP" alt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endParaRPr lang="ja-JP" alt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tc>
                  <a:txBody>
                    <a:bodyPr/>
                    <a:lstStyle/>
                    <a:p>
                      <a:pPr algn="ctr" fontAlgn="b"/>
                      <a:r>
                        <a:rPr lang="en-US" sz="1100" u="none" strike="noStrike" dirty="0" err="1">
                          <a:effectLst/>
                          <a:latin typeface="游明朝" panose="02020400000000000000" pitchFamily="18" charset="-128"/>
                          <a:ea typeface="游明朝" panose="02020400000000000000" pitchFamily="18" charset="-128"/>
                        </a:rPr>
                        <a:t>resolves_host</a:t>
                      </a:r>
                      <a:endParaRPr lang="en-US" sz="11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b"/>
                </a:tc>
                <a:extLst>
                  <a:ext uri="{0D108BD9-81ED-4DB2-BD59-A6C34878D82A}">
                    <a16:rowId xmlns:a16="http://schemas.microsoft.com/office/drawing/2014/main" val="1551630498"/>
                  </a:ext>
                </a:extLst>
              </a:tr>
            </a:tbl>
          </a:graphicData>
        </a:graphic>
      </p:graphicFrame>
    </p:spTree>
    <p:extLst>
      <p:ext uri="{BB962C8B-B14F-4D97-AF65-F5344CB8AC3E}">
        <p14:creationId xmlns:p14="http://schemas.microsoft.com/office/powerpoint/2010/main" val="1084028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5E10A-CEEE-4794-8D11-3EB9152282B2}"/>
              </a:ext>
            </a:extLst>
          </p:cNvPr>
          <p:cNvSpPr>
            <a:spLocks noGrp="1"/>
          </p:cNvSpPr>
          <p:nvPr>
            <p:ph type="title"/>
          </p:nvPr>
        </p:nvSpPr>
        <p:spPr/>
        <p:txBody>
          <a:bodyPr/>
          <a:lstStyle/>
          <a:p>
            <a:r>
              <a:rPr lang="ja-JP" altLang="en-US"/>
              <a:t>既存手法</a:t>
            </a:r>
            <a:endParaRPr kumimoji="1" lang="ja-JP" altLang="en-US"/>
          </a:p>
        </p:txBody>
      </p:sp>
      <p:sp>
        <p:nvSpPr>
          <p:cNvPr id="3" name="コンテンツ プレースホルダー 2">
            <a:extLst>
              <a:ext uri="{FF2B5EF4-FFF2-40B4-BE49-F238E27FC236}">
                <a16:creationId xmlns:a16="http://schemas.microsoft.com/office/drawing/2014/main" id="{5D754984-BCF8-4CC7-9C76-502ADCD2F6AC}"/>
              </a:ext>
            </a:extLst>
          </p:cNvPr>
          <p:cNvSpPr>
            <a:spLocks noGrp="1"/>
          </p:cNvSpPr>
          <p:nvPr>
            <p:ph idx="1"/>
          </p:nvPr>
        </p:nvSpPr>
        <p:spPr/>
        <p:txBody>
          <a:bodyPr>
            <a:normAutofit/>
          </a:bodyPr>
          <a:lstStyle/>
          <a:p>
            <a:r>
              <a:rPr lang="ja-JP" altLang="en-US" dirty="0">
                <a:latin typeface="ＭＳ Ｐゴシック" panose="020B0600070205080204" pitchFamily="50" charset="-128"/>
                <a:ea typeface="ＭＳ Ｐゴシック" panose="020B0600070205080204" pitchFamily="50" charset="-128"/>
              </a:rPr>
              <a:t>マルウェアの動的解析結果を用いた手法</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latin typeface="ＭＳ Ｐゴシック" panose="020B0600070205080204" pitchFamily="50" charset="-128"/>
                <a:ea typeface="ＭＳ Ｐゴシック" panose="020B0600070205080204" pitchFamily="50" charset="-128"/>
              </a:rPr>
              <a:t>動的解析結果から得られる</a:t>
            </a:r>
            <a:r>
              <a:rPr lang="en-US" altLang="ja-JP" dirty="0">
                <a:latin typeface="ＭＳ Ｐゴシック" panose="020B0600070205080204" pitchFamily="50" charset="-128"/>
                <a:ea typeface="ＭＳ Ｐゴシック" panose="020B0600070205080204" pitchFamily="50" charset="-128"/>
              </a:rPr>
              <a:t>API </a:t>
            </a:r>
            <a:r>
              <a:rPr lang="ja-JP" altLang="en-US" dirty="0">
                <a:latin typeface="ＭＳ Ｐゴシック" panose="020B0600070205080204" pitchFamily="50" charset="-128"/>
                <a:ea typeface="ＭＳ Ｐゴシック" panose="020B0600070205080204" pitchFamily="50" charset="-128"/>
              </a:rPr>
              <a:t>コール列と保有機能の関係を学習し機能推定</a:t>
            </a:r>
            <a:endParaRPr lang="en-US" altLang="ja-JP" dirty="0">
              <a:latin typeface="ＭＳ Ｐゴシック" panose="020B0600070205080204" pitchFamily="50" charset="-128"/>
              <a:ea typeface="ＭＳ Ｐゴシック" panose="020B0600070205080204" pitchFamily="50" charset="-128"/>
            </a:endParaRPr>
          </a:p>
          <a:p>
            <a:pPr marL="0" indent="0">
              <a:buNone/>
            </a:pP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既存手法における課題</a:t>
            </a:r>
            <a:endParaRPr lang="en-US" altLang="ja-JP" dirty="0">
              <a:latin typeface="ＭＳ Ｐゴシック" panose="020B0600070205080204" pitchFamily="50" charset="-128"/>
              <a:ea typeface="ＭＳ Ｐゴシック" panose="020B0600070205080204" pitchFamily="50" charset="-128"/>
            </a:endParaRPr>
          </a:p>
          <a:p>
            <a:pPr lvl="1"/>
            <a:r>
              <a:rPr lang="en-US" altLang="ja-JP" dirty="0" err="1">
                <a:latin typeface="ＭＳ Ｐゴシック"/>
                <a:ea typeface="ＭＳ Ｐゴシック"/>
              </a:rPr>
              <a:t>動的解析では動作環境によって挙動が変わってくる場合があるためAPI</a:t>
            </a:r>
            <a:r>
              <a:rPr lang="ja-JP" altLang="en-US" dirty="0">
                <a:latin typeface="ＭＳ Ｐゴシック"/>
                <a:ea typeface="ＭＳ Ｐゴシック"/>
              </a:rPr>
              <a:t>コール</a:t>
            </a:r>
            <a:r>
              <a:rPr lang="en-US" altLang="ja-JP" dirty="0" err="1">
                <a:latin typeface="ＭＳ Ｐゴシック"/>
                <a:ea typeface="ＭＳ Ｐゴシック"/>
              </a:rPr>
              <a:t>が呼び出</a:t>
            </a:r>
            <a:r>
              <a:rPr lang="ja-JP" altLang="en-US" dirty="0">
                <a:latin typeface="ＭＳ Ｐゴシック"/>
                <a:ea typeface="ＭＳ Ｐゴシック"/>
              </a:rPr>
              <a:t>されない場合</a:t>
            </a:r>
            <a:r>
              <a:rPr lang="en-US" altLang="ja-JP" dirty="0" err="1">
                <a:latin typeface="ＭＳ Ｐゴシック"/>
                <a:ea typeface="ＭＳ Ｐゴシック"/>
              </a:rPr>
              <a:t>がある</a:t>
            </a:r>
            <a:endParaRPr lang="en-US" altLang="ja-JP" dirty="0">
              <a:latin typeface="ＭＳ Ｐゴシック"/>
              <a:ea typeface="ＭＳ Ｐゴシック"/>
            </a:endParaRPr>
          </a:p>
          <a:p>
            <a:endParaRPr lang="en-US" altLang="ja-JP" dirty="0">
              <a:ea typeface="ＭＳ Ｐ明朝"/>
            </a:endParaRPr>
          </a:p>
          <a:p>
            <a:endParaRPr lang="en-US" altLang="ja-JP" dirty="0"/>
          </a:p>
        </p:txBody>
      </p:sp>
      <p:sp>
        <p:nvSpPr>
          <p:cNvPr id="8" name="テキスト ボックス 7">
            <a:extLst>
              <a:ext uri="{FF2B5EF4-FFF2-40B4-BE49-F238E27FC236}">
                <a16:creationId xmlns:a16="http://schemas.microsoft.com/office/drawing/2014/main" id="{6C77A715-9758-458A-AD12-3DA91722FB3B}"/>
              </a:ext>
            </a:extLst>
          </p:cNvPr>
          <p:cNvSpPr txBox="1"/>
          <p:nvPr/>
        </p:nvSpPr>
        <p:spPr>
          <a:xfrm>
            <a:off x="1932496" y="3593892"/>
            <a:ext cx="8795209" cy="338554"/>
          </a:xfrm>
          <a:prstGeom prst="rect">
            <a:avLst/>
          </a:prstGeom>
          <a:noFill/>
          <a:ln>
            <a:solidFill>
              <a:schemeClr val="accent1"/>
            </a:solidFill>
          </a:ln>
        </p:spPr>
        <p:txBody>
          <a:bodyPr wrap="square" rtlCol="0">
            <a:spAutoFit/>
          </a:bodyPr>
          <a:lstStyle/>
          <a:p>
            <a:r>
              <a:rPr kumimoji="1" lang="ja-JP" altLang="en-US" sz="1600" kern="1200" dirty="0">
                <a:solidFill>
                  <a:srgbClr val="262626"/>
                </a:solidFill>
                <a:effectLst/>
                <a:latin typeface="Garamond" panose="02020404030301010803" pitchFamily="18" charset="0"/>
                <a:ea typeface="ＭＳ Ｐ明朝" panose="02020600040205080304" pitchFamily="18" charset="-128"/>
                <a:cs typeface="+mn-cs"/>
              </a:rPr>
              <a:t>児玉光平</a:t>
            </a:r>
            <a:r>
              <a:rPr kumimoji="1" lang="en-US" altLang="ja-JP" sz="1600" kern="1200" dirty="0">
                <a:solidFill>
                  <a:srgbClr val="262626"/>
                </a:solidFill>
                <a:effectLst/>
                <a:latin typeface="Garamond" panose="02020404030301010803" pitchFamily="18" charset="0"/>
                <a:ea typeface="ＭＳ Ｐ明朝" panose="02020600040205080304" pitchFamily="18" charset="-128"/>
                <a:cs typeface="+mn-cs"/>
              </a:rPr>
              <a:t>:</a:t>
            </a:r>
            <a:r>
              <a:rPr kumimoji="1" lang="ja-JP" altLang="en-US" sz="1600" kern="1200" dirty="0">
                <a:solidFill>
                  <a:srgbClr val="262626"/>
                </a:solidFill>
                <a:effectLst/>
                <a:latin typeface="Garamond" panose="02020404030301010803" pitchFamily="18" charset="0"/>
                <a:ea typeface="ＭＳ Ｐ明朝" panose="02020600040205080304" pitchFamily="18" charset="-128"/>
                <a:cs typeface="+mn-cs"/>
              </a:rPr>
              <a:t>　</a:t>
            </a:r>
            <a:r>
              <a:rPr kumimoji="1" lang="ja-JP" altLang="ja-JP" sz="1600" kern="1200" dirty="0">
                <a:solidFill>
                  <a:srgbClr val="262626"/>
                </a:solidFill>
                <a:effectLst/>
                <a:latin typeface="Garamond" panose="02020404030301010803" pitchFamily="18" charset="0"/>
                <a:ea typeface="ＭＳ Ｐ明朝" panose="02020600040205080304" pitchFamily="18" charset="-128"/>
                <a:cs typeface="+mn-cs"/>
              </a:rPr>
              <a:t>機械学習を用いたマルウェア機能推定に関する研究</a:t>
            </a:r>
            <a:r>
              <a:rPr kumimoji="1" lang="ja-JP" altLang="en-US" sz="1600" kern="1200" dirty="0">
                <a:solidFill>
                  <a:srgbClr val="262626"/>
                </a:solidFill>
                <a:effectLst/>
                <a:latin typeface="Garamond" panose="02020404030301010803" pitchFamily="18" charset="0"/>
                <a:ea typeface="ＭＳ Ｐ明朝" panose="02020600040205080304" pitchFamily="18" charset="-128"/>
                <a:cs typeface="+mn-cs"/>
              </a:rPr>
              <a:t>、愛媛大学修士論文</a:t>
            </a:r>
            <a:r>
              <a:rPr kumimoji="1" lang="en-US" altLang="ja-JP" sz="1600" kern="1200" dirty="0">
                <a:solidFill>
                  <a:srgbClr val="262626"/>
                </a:solidFill>
                <a:effectLst/>
                <a:latin typeface="Garamond" panose="02020404030301010803" pitchFamily="18" charset="0"/>
                <a:ea typeface="ＭＳ Ｐ明朝" panose="02020600040205080304" pitchFamily="18" charset="-128"/>
                <a:cs typeface="+mn-cs"/>
              </a:rPr>
              <a:t>,2020.</a:t>
            </a:r>
            <a:endParaRPr lang="ja-JP" altLang="ja-JP" sz="1600" dirty="0">
              <a:effectLst/>
            </a:endParaRPr>
          </a:p>
        </p:txBody>
      </p:sp>
      <p:sp>
        <p:nvSpPr>
          <p:cNvPr id="5" name="スライド番号プレースホルダー 4">
            <a:extLst>
              <a:ext uri="{FF2B5EF4-FFF2-40B4-BE49-F238E27FC236}">
                <a16:creationId xmlns:a16="http://schemas.microsoft.com/office/drawing/2014/main" id="{65D731C2-90BD-46C3-BDDB-83728229C6CA}"/>
              </a:ext>
            </a:extLst>
          </p:cNvPr>
          <p:cNvSpPr>
            <a:spLocks noGrp="1"/>
          </p:cNvSpPr>
          <p:nvPr>
            <p:ph type="sldNum" sz="quarter" idx="12"/>
          </p:nvPr>
        </p:nvSpPr>
        <p:spPr/>
        <p:txBody>
          <a:bodyPr/>
          <a:lstStyle/>
          <a:p>
            <a:fld id="{ED7B1F3B-36B7-4AC7-B553-9C4E9B49FCE0}" type="slidenum">
              <a:rPr kumimoji="1" lang="ja-JP" altLang="en-US" smtClean="0"/>
              <a:t>8</a:t>
            </a:fld>
            <a:endParaRPr kumimoji="1" lang="ja-JP" altLang="en-US"/>
          </a:p>
        </p:txBody>
      </p:sp>
    </p:spTree>
    <p:extLst>
      <p:ext uri="{BB962C8B-B14F-4D97-AF65-F5344CB8AC3E}">
        <p14:creationId xmlns:p14="http://schemas.microsoft.com/office/powerpoint/2010/main" val="3653611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7C72F-7EA6-4910-90E7-E61F9C3F7B5C}"/>
              </a:ext>
            </a:extLst>
          </p:cNvPr>
          <p:cNvSpPr>
            <a:spLocks noGrp="1"/>
          </p:cNvSpPr>
          <p:nvPr>
            <p:ph type="title"/>
          </p:nvPr>
        </p:nvSpPr>
        <p:spPr/>
        <p:txBody>
          <a:bodyPr/>
          <a:lstStyle/>
          <a:p>
            <a:r>
              <a:rPr kumimoji="1" lang="ja-JP" altLang="en-US"/>
              <a:t>動的解析結果例</a:t>
            </a:r>
          </a:p>
        </p:txBody>
      </p:sp>
      <p:sp>
        <p:nvSpPr>
          <p:cNvPr id="3" name="コンテンツ プレースホルダー 2">
            <a:extLst>
              <a:ext uri="{FF2B5EF4-FFF2-40B4-BE49-F238E27FC236}">
                <a16:creationId xmlns:a16="http://schemas.microsoft.com/office/drawing/2014/main" id="{0C44A068-A3C1-4393-8E74-8D964C8D192B}"/>
              </a:ext>
            </a:extLst>
          </p:cNvPr>
          <p:cNvSpPr>
            <a:spLocks noGrp="1"/>
          </p:cNvSpPr>
          <p:nvPr>
            <p:ph idx="1"/>
          </p:nvPr>
        </p:nvSpPr>
        <p:spPr/>
        <p:txBody>
          <a:bodyPr/>
          <a:lstStyle/>
          <a:p>
            <a:r>
              <a:rPr lang="ja-JP" altLang="en-US" dirty="0">
                <a:latin typeface="ＭＳ Ｐゴシック" panose="020B0600070205080204" pitchFamily="50" charset="-128"/>
                <a:ea typeface="ＭＳ Ｐゴシック" panose="020B0600070205080204" pitchFamily="50" charset="-128"/>
              </a:rPr>
              <a:t>同ファミリ内の</a:t>
            </a:r>
            <a:r>
              <a:rPr lang="en-US" altLang="ja-JP" dirty="0">
                <a:latin typeface="ＭＳ Ｐゴシック" panose="020B0600070205080204" pitchFamily="50" charset="-128"/>
                <a:ea typeface="ＭＳ Ｐゴシック" panose="020B0600070205080204" pitchFamily="50" charset="-128"/>
              </a:rPr>
              <a:t>2</a:t>
            </a:r>
            <a:r>
              <a:rPr lang="ja-JP" altLang="en-US" dirty="0">
                <a:latin typeface="ＭＳ Ｐゴシック" panose="020B0600070205080204" pitchFamily="50" charset="-128"/>
                <a:ea typeface="ＭＳ Ｐゴシック" panose="020B0600070205080204" pitchFamily="50" charset="-128"/>
              </a:rPr>
              <a:t>検体の</a:t>
            </a:r>
            <a:r>
              <a:rPr lang="en-US" altLang="ja-JP" dirty="0">
                <a:latin typeface="ＭＳ Ｐゴシック" panose="020B0600070205080204" pitchFamily="50" charset="-128"/>
                <a:ea typeface="ＭＳ Ｐゴシック" panose="020B0600070205080204" pitchFamily="50" charset="-128"/>
              </a:rPr>
              <a:t>API</a:t>
            </a:r>
            <a:r>
              <a:rPr lang="ja-JP" altLang="en-US" dirty="0">
                <a:latin typeface="ＭＳ Ｐゴシック" panose="020B0600070205080204" pitchFamily="50" charset="-128"/>
                <a:ea typeface="ＭＳ Ｐゴシック" panose="020B0600070205080204" pitchFamily="50" charset="-128"/>
              </a:rPr>
              <a:t>コールグラフ</a:t>
            </a:r>
            <a:endParaRPr lang="en-US" altLang="ja-JP" dirty="0">
              <a:latin typeface="ＭＳ Ｐゴシック" panose="020B0600070205080204" pitchFamily="50" charset="-128"/>
              <a:ea typeface="ＭＳ Ｐゴシック" panose="020B0600070205080204" pitchFamily="50" charset="-128"/>
            </a:endParaRPr>
          </a:p>
          <a:p>
            <a:r>
              <a:rPr lang="en-US" altLang="ja-JP" dirty="0">
                <a:latin typeface="ＭＳ Ｐゴシック" panose="020B0600070205080204" pitchFamily="50" charset="-128"/>
                <a:ea typeface="ＭＳ Ｐゴシック" panose="020B0600070205080204" pitchFamily="50" charset="-128"/>
              </a:rPr>
              <a:t>API</a:t>
            </a:r>
            <a:r>
              <a:rPr lang="ja-JP" altLang="en-US" dirty="0">
                <a:latin typeface="ＭＳ Ｐゴシック" panose="020B0600070205080204" pitchFamily="50" charset="-128"/>
                <a:ea typeface="ＭＳ Ｐゴシック" panose="020B0600070205080204" pitchFamily="50" charset="-128"/>
              </a:rPr>
              <a:t>コール</a:t>
            </a:r>
            <a:r>
              <a:rPr lang="en-US" altLang="ja-JP" dirty="0" err="1">
                <a:latin typeface="ＭＳ Ｐゴシック" panose="020B0600070205080204" pitchFamily="50" charset="-128"/>
                <a:ea typeface="ＭＳ Ｐゴシック" panose="020B0600070205080204" pitchFamily="50" charset="-128"/>
              </a:rPr>
              <a:t>NtCreateFile</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latin typeface="ＭＳ Ｐゴシック" panose="020B0600070205080204" pitchFamily="50" charset="-128"/>
                <a:ea typeface="ＭＳ Ｐゴシック" panose="020B0600070205080204" pitchFamily="50" charset="-128"/>
              </a:rPr>
              <a:t>左図）　呼び出されている</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latin typeface="ＭＳ Ｐゴシック" panose="020B0600070205080204" pitchFamily="50" charset="-128"/>
                <a:ea typeface="ＭＳ Ｐゴシック" panose="020B0600070205080204" pitchFamily="50" charset="-128"/>
              </a:rPr>
              <a:t>右図）　呼び出されていない</a:t>
            </a:r>
            <a:endParaRPr lang="en-US" altLang="ja-JP" dirty="0">
              <a:latin typeface="ＭＳ Ｐゴシック" panose="020B0600070205080204" pitchFamily="50" charset="-128"/>
              <a:ea typeface="ＭＳ Ｐゴシック" panose="020B0600070205080204" pitchFamily="50" charset="-128"/>
            </a:endParaRPr>
          </a:p>
        </p:txBody>
      </p:sp>
      <p:pic>
        <p:nvPicPr>
          <p:cNvPr id="4" name="コンテンツ プレースホルダー 4" descr="ダイアグラム&#10;&#10;自動的に生成された説明">
            <a:extLst>
              <a:ext uri="{FF2B5EF4-FFF2-40B4-BE49-F238E27FC236}">
                <a16:creationId xmlns:a16="http://schemas.microsoft.com/office/drawing/2014/main" id="{3AC6A6F4-8C76-4099-9276-811C0806E3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166" y="2498139"/>
            <a:ext cx="1953249" cy="3470861"/>
          </a:xfrm>
          <a:prstGeom prst="rect">
            <a:avLst/>
          </a:prstGeom>
        </p:spPr>
      </p:pic>
      <p:pic>
        <p:nvPicPr>
          <p:cNvPr id="5" name="図 4" descr="ダイアグラム&#10;&#10;自動的に生成された説明">
            <a:extLst>
              <a:ext uri="{FF2B5EF4-FFF2-40B4-BE49-F238E27FC236}">
                <a16:creationId xmlns:a16="http://schemas.microsoft.com/office/drawing/2014/main" id="{256A877D-58FA-4E4F-8907-C5589A7595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080" y="2556932"/>
            <a:ext cx="1953250" cy="3140575"/>
          </a:xfrm>
          <a:prstGeom prst="rect">
            <a:avLst/>
          </a:prstGeom>
        </p:spPr>
      </p:pic>
      <p:sp>
        <p:nvSpPr>
          <p:cNvPr id="6" name="楕円 5">
            <a:extLst>
              <a:ext uri="{FF2B5EF4-FFF2-40B4-BE49-F238E27FC236}">
                <a16:creationId xmlns:a16="http://schemas.microsoft.com/office/drawing/2014/main" id="{448A9AE4-C190-483F-ABA5-11CB8F9CC2C5}"/>
              </a:ext>
            </a:extLst>
          </p:cNvPr>
          <p:cNvSpPr/>
          <p:nvPr/>
        </p:nvSpPr>
        <p:spPr>
          <a:xfrm>
            <a:off x="7256344" y="3801533"/>
            <a:ext cx="431801" cy="16086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EFE29517-39C4-4E40-945F-685FEABA5790}"/>
              </a:ext>
            </a:extLst>
          </p:cNvPr>
          <p:cNvCxnSpPr>
            <a:cxnSpLocks/>
            <a:endCxn id="6" idx="2"/>
          </p:cNvCxnSpPr>
          <p:nvPr/>
        </p:nvCxnSpPr>
        <p:spPr>
          <a:xfrm>
            <a:off x="6917678" y="3801533"/>
            <a:ext cx="338666" cy="8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7E8E0E2-8EC8-4DD8-A713-0531A64CE2F3}"/>
              </a:ext>
            </a:extLst>
          </p:cNvPr>
          <p:cNvSpPr txBox="1"/>
          <p:nvPr/>
        </p:nvSpPr>
        <p:spPr>
          <a:xfrm>
            <a:off x="6700710" y="6023727"/>
            <a:ext cx="4071371" cy="369332"/>
          </a:xfrm>
          <a:prstGeom prst="rect">
            <a:avLst/>
          </a:prstGeom>
          <a:noFill/>
        </p:spPr>
        <p:txBody>
          <a:bodyPr wrap="none" rtlCol="0">
            <a:spAutoFit/>
          </a:bodyPr>
          <a:lstStyle/>
          <a:p>
            <a:r>
              <a:rPr kumimoji="1" lang="ja-JP" altLang="en-US" dirty="0"/>
              <a:t>ファミリ</a:t>
            </a:r>
            <a:r>
              <a:rPr kumimoji="1" lang="en-US" altLang="ja-JP" dirty="0"/>
              <a:t>Backdoor.Win32.Androm</a:t>
            </a:r>
            <a:r>
              <a:rPr kumimoji="1" lang="ja-JP" altLang="en-US" dirty="0"/>
              <a:t>の</a:t>
            </a:r>
            <a:r>
              <a:rPr kumimoji="1" lang="en-US" altLang="ja-JP" dirty="0"/>
              <a:t>2</a:t>
            </a:r>
            <a:r>
              <a:rPr kumimoji="1" lang="ja-JP" altLang="en-US" dirty="0"/>
              <a:t>検体</a:t>
            </a:r>
          </a:p>
        </p:txBody>
      </p:sp>
      <p:sp>
        <p:nvSpPr>
          <p:cNvPr id="7" name="スライド番号プレースホルダー 6">
            <a:extLst>
              <a:ext uri="{FF2B5EF4-FFF2-40B4-BE49-F238E27FC236}">
                <a16:creationId xmlns:a16="http://schemas.microsoft.com/office/drawing/2014/main" id="{7C7482F5-CFEB-43CE-898E-E401F6F96F95}"/>
              </a:ext>
            </a:extLst>
          </p:cNvPr>
          <p:cNvSpPr>
            <a:spLocks noGrp="1"/>
          </p:cNvSpPr>
          <p:nvPr>
            <p:ph type="sldNum" sz="quarter" idx="12"/>
          </p:nvPr>
        </p:nvSpPr>
        <p:spPr/>
        <p:txBody>
          <a:bodyPr/>
          <a:lstStyle/>
          <a:p>
            <a:fld id="{ED7B1F3B-36B7-4AC7-B553-9C4E9B49FCE0}" type="slidenum">
              <a:rPr kumimoji="1" lang="ja-JP" altLang="en-US" smtClean="0"/>
              <a:t>9</a:t>
            </a:fld>
            <a:endParaRPr kumimoji="1" lang="ja-JP" altLang="en-US"/>
          </a:p>
        </p:txBody>
      </p:sp>
    </p:spTree>
    <p:extLst>
      <p:ext uri="{BB962C8B-B14F-4D97-AF65-F5344CB8AC3E}">
        <p14:creationId xmlns:p14="http://schemas.microsoft.com/office/powerpoint/2010/main" val="713687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オーガニック">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B5F959E6AF0EA47847C2F7501652F39" ma:contentTypeVersion="4" ma:contentTypeDescription="新しいドキュメントを作成します。" ma:contentTypeScope="" ma:versionID="a6f4d56504ad387c5a85fc1cf4a2e6dd">
  <xsd:schema xmlns:xsd="http://www.w3.org/2001/XMLSchema" xmlns:xs="http://www.w3.org/2001/XMLSchema" xmlns:p="http://schemas.microsoft.com/office/2006/metadata/properties" xmlns:ns3="7a6ddec7-b877-4fd2-b6cb-f4ccce4d07bf" targetNamespace="http://schemas.microsoft.com/office/2006/metadata/properties" ma:root="true" ma:fieldsID="b1c3294344a37437288ade1cc3676322" ns3:_="">
    <xsd:import namespace="7a6ddec7-b877-4fd2-b6cb-f4ccce4d07b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6ddec7-b877-4fd2-b6cb-f4ccce4d07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F51207-C2A7-4C5C-9C28-AF1285E2C2D1}">
  <ds:schemaRefs>
    <ds:schemaRef ds:uri="7a6ddec7-b877-4fd2-b6cb-f4ccce4d07b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D7779FF-ABA5-4F83-A832-562FB8B90E5C}">
  <ds:schemaRefs>
    <ds:schemaRef ds:uri="http://purl.org/dc/dcmitype/"/>
    <ds:schemaRef ds:uri="http://purl.org/dc/elements/1.1/"/>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http://schemas.microsoft.com/office/infopath/2007/PartnerControls"/>
    <ds:schemaRef ds:uri="7a6ddec7-b877-4fd2-b6cb-f4ccce4d07bf"/>
    <ds:schemaRef ds:uri="http://purl.org/dc/terms/"/>
  </ds:schemaRefs>
</ds:datastoreItem>
</file>

<file path=customXml/itemProps3.xml><?xml version="1.0" encoding="utf-8"?>
<ds:datastoreItem xmlns:ds="http://schemas.openxmlformats.org/officeDocument/2006/customXml" ds:itemID="{7A55B5B1-C170-49ED-BC27-1B079E32FB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622</TotalTime>
  <Words>2510</Words>
  <Application>Microsoft Office PowerPoint</Application>
  <PresentationFormat>ワイド画面</PresentationFormat>
  <Paragraphs>437</Paragraphs>
  <Slides>21</Slides>
  <Notes>21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21</vt:i4>
      </vt:variant>
    </vt:vector>
  </HeadingPairs>
  <TitlesOfParts>
    <vt:vector size="31" baseType="lpstr">
      <vt:lpstr>BIZ UDP明朝 Medium</vt:lpstr>
      <vt:lpstr>ＭＳ Ｐゴシック</vt:lpstr>
      <vt:lpstr>ＭＳ Ｐ明朝</vt:lpstr>
      <vt:lpstr>ＭＳ 明朝</vt:lpstr>
      <vt:lpstr>游ゴシック</vt:lpstr>
      <vt:lpstr>游明朝</vt:lpstr>
      <vt:lpstr>Arial</vt:lpstr>
      <vt:lpstr>Cambria Math</vt:lpstr>
      <vt:lpstr>Garamond</vt:lpstr>
      <vt:lpstr>オーガニック</vt:lpstr>
      <vt:lpstr>APIコールの補完による マルウェアの機能推定</vt:lpstr>
      <vt:lpstr>研究背景</vt:lpstr>
      <vt:lpstr>研究目的</vt:lpstr>
      <vt:lpstr>解析手法</vt:lpstr>
      <vt:lpstr>FFRI Dataset</vt:lpstr>
      <vt:lpstr>FFRI Dataset</vt:lpstr>
      <vt:lpstr>推定機能</vt:lpstr>
      <vt:lpstr>既存手法</vt:lpstr>
      <vt:lpstr>動的解析結果例</vt:lpstr>
      <vt:lpstr>提案手法</vt:lpstr>
      <vt:lpstr>提案手法</vt:lpstr>
      <vt:lpstr>提案手法</vt:lpstr>
      <vt:lpstr>提案手法</vt:lpstr>
      <vt:lpstr>提案手法の実験</vt:lpstr>
      <vt:lpstr>提案手法の実験</vt:lpstr>
      <vt:lpstr>機械学習アルゴリズム</vt:lpstr>
      <vt:lpstr>検体の取得・データセットの作成</vt:lpstr>
      <vt:lpstr>特徴ベクトル</vt:lpstr>
      <vt:lpstr>評価指標</vt:lpstr>
      <vt:lpstr>実験結果</vt:lpstr>
      <vt:lpstr>まとめと今後の課題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ファミリ名を用いた補完による マルウェア機能推定</dc:title>
  <dc:creator>Yusuke Kaihara</dc:creator>
  <cp:lastModifiedBy>Yusuke Kaihara</cp:lastModifiedBy>
  <cp:revision>67</cp:revision>
  <dcterms:created xsi:type="dcterms:W3CDTF">2021-12-04T05:50:29Z</dcterms:created>
  <dcterms:modified xsi:type="dcterms:W3CDTF">2022-02-18T02:55:53Z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0x0101005B5F959E6AF0EA47847C2F7501652F39</vt:lpwstr>
  </property>
</Properties>
</file>