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12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2BE44-9A5E-445F-A174-9331B7FE3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D905D11-E673-44F8-AE26-BD5C73D67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F40C5E-040B-45F8-A40E-144965B51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2DC6F8-9397-474E-84FA-098F6B02D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4B982-C0BD-41AF-BCA6-3BF0109A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01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9D26FD-BDE2-4389-8E84-B55148EBC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0075AE-31D7-4B2C-B6D6-8684B3A12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069C4F-24FC-4260-8ABF-42B55FB02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95A9DE-11E6-4DFE-8E3A-EEAC6BF8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07F5FC-97EC-4652-95D2-569CB3AB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69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09743C-2C4B-4845-A24D-5ACA938C2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FE1CC6-C905-4319-9E27-FB482E386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FD1BA4-D503-4FEF-A6B8-CB07954F6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F48E08-5BF7-48D5-83F3-51C5F663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F5633B-B531-4996-AF6F-F0A68254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4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7D31B-8830-4870-9142-68F3279A2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FF9AA-900E-491E-B3F9-FC1D0272E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C33F9-D614-4E0B-A05C-D6748852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D602FB-5F84-4758-A9FF-D1891CF54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F5815-0EEA-4CB0-A04C-D6AEE4F2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126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148F4-6286-4872-B12F-5C7C77D43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3D6E19-C256-47A9-8FB1-47C8F6928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605A03-8D14-45E7-B577-7A67C66A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F97BCD-6F7B-4809-9220-433A2CAEC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081E0-1C04-44D4-8E39-C58D91EC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078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C68BBB-F532-4E61-B58E-0484DF2A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FBEF93-5E05-4AAB-B5AE-DF928A718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D86DCE-AE11-4ABB-BC2C-EE074C7E7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062242-0A9B-49C9-A737-E3A7512F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7074A5-BC02-4E76-BE73-8C200B5B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FC54A2-2252-4B31-A5C2-CE9F5CDAE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63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C358B-4000-4E58-9719-DFF516E47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CCE8BD-28B6-4522-883D-BFF3DE78D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CF3BD7-550E-4AE4-8FD6-847A446E9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BFBC1D4-9DFB-4A71-A148-10FF4FC0A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6CF09BE-8182-47F4-B98B-D0B24D887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3731D53-0C50-40E6-81A8-ED041A8C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78B749-BDE2-4BC6-BF4C-8519CB57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400CE36-FDD3-461E-B300-0070175C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49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9DD6A9-CDE7-44C8-8CE0-B8DC94262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864829B-6FBF-41D4-9500-3D2783F5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F4CDB9-51AF-4AF0-A4E8-1D6EFDD6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91EF98-FE98-4039-BC4E-38548976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91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2990861-338A-4A68-AE79-2CE61ADA8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A5A9AA-36B6-460D-97A5-157C3B41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EC5299-F1B7-4B19-A32B-65A16F3D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883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8600C-701B-483A-A2DE-88B5311B0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6935EF-5BFE-47A9-813A-6E62CAEA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F9BE72-4E6A-4EF0-AA52-6EDD3AF2F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1B43B1-AF26-4ED9-8FEC-4107718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EA60B8-1361-40E2-A9BF-1160F686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36225-00DD-4409-903C-26260CD7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48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468E0-B6C0-48B0-B3DB-F2ECB284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C5FF23-9B9F-4232-958B-6B17AC25E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87E3659-F3B3-4DFB-93A3-0878F4423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A20E65-EC83-429A-8B14-6ECC40A3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E0813C-3B76-4083-9CD6-124D90AF6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AF0E7F-6109-430F-AB69-B8F85616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525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1AF809D-FEED-4A12-A077-978247D25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29854E-D1CC-43FD-9D68-C97155BDA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088B94-F381-4743-8017-65C7C7223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AA912-A962-416E-9C6F-482800CD05AF}" type="datetimeFigureOut">
              <a:rPr kumimoji="1" lang="ja-JP" altLang="en-US" smtClean="0"/>
              <a:t>2021/10/2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35FF9-6480-4D78-917A-4E7C199E1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871B4-2FCE-4F10-A4FD-891240586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9A0D7-CC00-4EBC-8BEE-A33B168D5A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832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EEA1D2-264D-4DD9-9253-5A7795F585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78" y="3081125"/>
            <a:ext cx="11056354" cy="2387600"/>
          </a:xfrm>
        </p:spPr>
        <p:txBody>
          <a:bodyPr>
            <a:noAutofit/>
          </a:bodyPr>
          <a:lstStyle/>
          <a:p>
            <a:r>
              <a:rPr kumimoji="1" lang="en-US" altLang="ja-JP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認証を用いたセキュアな</a:t>
            </a:r>
            <a:r>
              <a:rPr lang="en-US" altLang="ja-JP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JTAG</a:t>
            </a:r>
            <a:r>
              <a:rPr lang="ja-JP" altLang="en-US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設計</a:t>
            </a:r>
            <a:br>
              <a:rPr lang="en-US" altLang="ja-JP" sz="4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b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愛媛大学　高橋研究室</a:t>
            </a:r>
            <a:b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4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2021/10/02</a:t>
            </a:r>
            <a:endParaRPr kumimoji="1" lang="ja-JP" altLang="en-US" sz="4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5087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06881-D7FA-435E-B015-C931555E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926"/>
          </a:xfrm>
        </p:spPr>
        <p:txBody>
          <a:bodyPr/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IEEE 1149.1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JTAG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5CF43-877B-45DF-B3A4-4472D94B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48" y="1618372"/>
            <a:ext cx="7050588" cy="4351338"/>
          </a:xfrm>
        </p:spPr>
        <p:txBody>
          <a:bodyPr/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バウンダリスキャンアーキテクチャとそれにアクセスするためのシリアルアクセスポートの標準規格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４～５本の外部端子で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IC 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内の回路を容易にアクセスできる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故障解析、デバッグ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ファームウェアアップデート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攻撃のターゲット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IoT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システムのバックドア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5F19822-E4B9-431A-A32D-A8DE9FBF6068}"/>
              </a:ext>
            </a:extLst>
          </p:cNvPr>
          <p:cNvGrpSpPr/>
          <p:nvPr/>
        </p:nvGrpSpPr>
        <p:grpSpPr>
          <a:xfrm>
            <a:off x="7450697" y="1189237"/>
            <a:ext cx="4458188" cy="5209608"/>
            <a:chOff x="3224355" y="1320792"/>
            <a:chExt cx="4134020" cy="4095250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63907BFD-BA69-4CE0-8CA5-E31369606EF2}"/>
                </a:ext>
              </a:extLst>
            </p:cNvPr>
            <p:cNvGrpSpPr/>
            <p:nvPr/>
          </p:nvGrpSpPr>
          <p:grpSpPr>
            <a:xfrm>
              <a:off x="3224355" y="1320792"/>
              <a:ext cx="4134020" cy="4095250"/>
              <a:chOff x="3224355" y="1320792"/>
              <a:chExt cx="4134020" cy="409525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06C3774E-1A55-4E2A-9F22-05D47C73973A}"/>
                  </a:ext>
                </a:extLst>
              </p:cNvPr>
              <p:cNvSpPr/>
              <p:nvPr/>
            </p:nvSpPr>
            <p:spPr>
              <a:xfrm>
                <a:off x="3743082" y="1440263"/>
                <a:ext cx="3156359" cy="36019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60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E09D4399-8327-42E4-99FB-A2AC61F6ECC3}"/>
                  </a:ext>
                </a:extLst>
              </p:cNvPr>
              <p:cNvCxnSpPr/>
              <p:nvPr/>
            </p:nvCxnSpPr>
            <p:spPr>
              <a:xfrm>
                <a:off x="3743082" y="2259150"/>
                <a:ext cx="3168000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99812675-39A0-4D14-B3D2-19068D9CAD93}"/>
                  </a:ext>
                </a:extLst>
              </p:cNvPr>
              <p:cNvCxnSpPr/>
              <p:nvPr/>
            </p:nvCxnSpPr>
            <p:spPr>
              <a:xfrm>
                <a:off x="3743082" y="2614148"/>
                <a:ext cx="3168000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7B8DD65E-1984-415F-9A80-7F3F11EC89ED}"/>
                  </a:ext>
                </a:extLst>
              </p:cNvPr>
              <p:cNvCxnSpPr/>
              <p:nvPr/>
            </p:nvCxnSpPr>
            <p:spPr>
              <a:xfrm>
                <a:off x="3743082" y="2969146"/>
                <a:ext cx="3168000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7CA54C43-0F6A-4C74-AE37-445B8689B1E4}"/>
                  </a:ext>
                </a:extLst>
              </p:cNvPr>
              <p:cNvCxnSpPr/>
              <p:nvPr/>
            </p:nvCxnSpPr>
            <p:spPr>
              <a:xfrm>
                <a:off x="3743082" y="3324143"/>
                <a:ext cx="1908000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CDD383D2-ECB5-463B-8A07-CC83DB4F6E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5839" y="1728678"/>
                <a:ext cx="0" cy="169200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6BDF9261-EF57-445F-A720-8772DD9019FF}"/>
                  </a:ext>
                </a:extLst>
              </p:cNvPr>
              <p:cNvSpPr/>
              <p:nvPr/>
            </p:nvSpPr>
            <p:spPr>
              <a:xfrm>
                <a:off x="3859461" y="2140817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627777C2-7901-4D02-8539-49FA438B6585}"/>
                  </a:ext>
                </a:extLst>
              </p:cNvPr>
              <p:cNvSpPr/>
              <p:nvPr/>
            </p:nvSpPr>
            <p:spPr>
              <a:xfrm>
                <a:off x="3626703" y="2204361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1B15E909-9C6D-41A1-B668-4D59A065E178}"/>
                  </a:ext>
                </a:extLst>
              </p:cNvPr>
              <p:cNvSpPr/>
              <p:nvPr/>
            </p:nvSpPr>
            <p:spPr>
              <a:xfrm>
                <a:off x="3626703" y="2558431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BEE50E3F-B325-4CB4-BC39-00A3B71404CC}"/>
                  </a:ext>
                </a:extLst>
              </p:cNvPr>
              <p:cNvSpPr/>
              <p:nvPr/>
            </p:nvSpPr>
            <p:spPr>
              <a:xfrm>
                <a:off x="3626703" y="2921241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B85DE448-16C2-49BD-A38D-0DFBD1523C6E}"/>
                  </a:ext>
                </a:extLst>
              </p:cNvPr>
              <p:cNvSpPr/>
              <p:nvPr/>
            </p:nvSpPr>
            <p:spPr>
              <a:xfrm>
                <a:off x="3626703" y="3265454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0AF0190E-AC9F-4961-991B-CB4E260FA6E8}"/>
                  </a:ext>
                </a:extLst>
              </p:cNvPr>
              <p:cNvSpPr/>
              <p:nvPr/>
            </p:nvSpPr>
            <p:spPr>
              <a:xfrm>
                <a:off x="6904999" y="2204361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4A5B9E2-B404-4893-9AFD-8AE8B3B5EF84}"/>
                  </a:ext>
                </a:extLst>
              </p:cNvPr>
              <p:cNvSpPr/>
              <p:nvPr/>
            </p:nvSpPr>
            <p:spPr>
              <a:xfrm>
                <a:off x="6904999" y="2558431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880B59BC-1AC2-40CD-BC76-63CE30E1F702}"/>
                  </a:ext>
                </a:extLst>
              </p:cNvPr>
              <p:cNvSpPr/>
              <p:nvPr/>
            </p:nvSpPr>
            <p:spPr>
              <a:xfrm>
                <a:off x="6904999" y="2902987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82B24DBE-9D57-4F2C-AAD8-C78D3757DC77}"/>
                  </a:ext>
                </a:extLst>
              </p:cNvPr>
              <p:cNvCxnSpPr/>
              <p:nvPr/>
            </p:nvCxnSpPr>
            <p:spPr>
              <a:xfrm>
                <a:off x="3975837" y="1737039"/>
                <a:ext cx="2520000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6E2A70F5-C41F-4D06-AC2B-FABD7F8D2B5C}"/>
                  </a:ext>
                </a:extLst>
              </p:cNvPr>
              <p:cNvSpPr/>
              <p:nvPr/>
            </p:nvSpPr>
            <p:spPr>
              <a:xfrm>
                <a:off x="3622916" y="3946538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DF8AFEE-1C95-41E2-843D-CC98AD945600}"/>
                  </a:ext>
                </a:extLst>
              </p:cNvPr>
              <p:cNvSpPr/>
              <p:nvPr/>
            </p:nvSpPr>
            <p:spPr>
              <a:xfrm>
                <a:off x="3628074" y="4297162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37AB482-C2C4-46E8-B0FA-83B46C0F636D}"/>
                  </a:ext>
                </a:extLst>
              </p:cNvPr>
              <p:cNvSpPr txBox="1"/>
              <p:nvPr/>
            </p:nvSpPr>
            <p:spPr>
              <a:xfrm>
                <a:off x="3340814" y="3909355"/>
                <a:ext cx="25648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200" dirty="0">
                    <a:latin typeface="Times New Roman" pitchFamily="18" charset="0"/>
                    <a:cs typeface="Times New Roman" pitchFamily="18" charset="0"/>
                  </a:rPr>
                  <a:t>TDI</a:t>
                </a:r>
                <a:endParaRPr kumimoji="1" lang="ja-JP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274442A0-E3E2-4233-8602-31A5C0BD5F20}"/>
                  </a:ext>
                </a:extLst>
              </p:cNvPr>
              <p:cNvSpPr txBox="1"/>
              <p:nvPr/>
            </p:nvSpPr>
            <p:spPr>
              <a:xfrm>
                <a:off x="3286327" y="4260990"/>
                <a:ext cx="3157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200" dirty="0">
                    <a:latin typeface="Times New Roman" pitchFamily="18" charset="0"/>
                    <a:cs typeface="Times New Roman" pitchFamily="18" charset="0"/>
                  </a:rPr>
                  <a:t>TMS</a:t>
                </a:r>
                <a:endParaRPr kumimoji="1" lang="ja-JP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2A8F0180-E084-4A44-A4F3-CF6EC0016744}"/>
                  </a:ext>
                </a:extLst>
              </p:cNvPr>
              <p:cNvSpPr txBox="1"/>
              <p:nvPr/>
            </p:nvSpPr>
            <p:spPr>
              <a:xfrm>
                <a:off x="3777385" y="1454976"/>
                <a:ext cx="444032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1149.1-IC </a:t>
                </a:r>
                <a:endParaRPr lang="ja-JP" altLang="en-US" sz="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90ACA938-3874-4355-8F88-C4D67D321D5C}"/>
                  </a:ext>
                </a:extLst>
              </p:cNvPr>
              <p:cNvSpPr/>
              <p:nvPr/>
            </p:nvSpPr>
            <p:spPr>
              <a:xfrm>
                <a:off x="3859460" y="2500004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81C1329C-2851-4209-8B7B-65104AA5A58B}"/>
                  </a:ext>
                </a:extLst>
              </p:cNvPr>
              <p:cNvSpPr/>
              <p:nvPr/>
            </p:nvSpPr>
            <p:spPr>
              <a:xfrm>
                <a:off x="3854784" y="2862074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B883FD85-16BD-4B5E-9BF5-9FBEAA3B8A21}"/>
                  </a:ext>
                </a:extLst>
              </p:cNvPr>
              <p:cNvSpPr/>
              <p:nvPr/>
            </p:nvSpPr>
            <p:spPr>
              <a:xfrm>
                <a:off x="3854784" y="3211853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1621B3F1-1082-4F10-89F9-D28E38227B87}"/>
                  </a:ext>
                </a:extLst>
              </p:cNvPr>
              <p:cNvSpPr/>
              <p:nvPr/>
            </p:nvSpPr>
            <p:spPr>
              <a:xfrm>
                <a:off x="6398210" y="2131510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5355EDE9-25C9-464A-A1CF-43637743CC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25849" y="1444711"/>
                <a:ext cx="0" cy="858206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025CFB37-1C49-4DF1-8F17-C7FAE1611F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43228" y="1391636"/>
                <a:ext cx="0" cy="858206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22492B65-1650-4685-A552-B637DED5E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69396" y="1439125"/>
                <a:ext cx="0" cy="858206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BE20FDC9-717D-4653-AB8E-47BB16348D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81737" y="1450573"/>
                <a:ext cx="0" cy="858206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角丸四角形 215">
                <a:extLst>
                  <a:ext uri="{FF2B5EF4-FFF2-40B4-BE49-F238E27FC236}">
                    <a16:creationId xmlns:a16="http://schemas.microsoft.com/office/drawing/2014/main" id="{A8337CC1-C342-423D-8BDB-43B5C81E7293}"/>
                  </a:ext>
                </a:extLst>
              </p:cNvPr>
              <p:cNvSpPr/>
              <p:nvPr/>
            </p:nvSpPr>
            <p:spPr>
              <a:xfrm>
                <a:off x="4174785" y="1965055"/>
                <a:ext cx="2162434" cy="1570682"/>
              </a:xfrm>
              <a:prstGeom prst="roundRect">
                <a:avLst>
                  <a:gd name="adj" fmla="val 3890"/>
                </a:avLst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r>
                  <a:rPr lang="ja-JP" altLang="en-US" sz="12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コア</a:t>
                </a:r>
              </a:p>
            </p:txBody>
          </p:sp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3DA1AF8C-281E-4642-8607-9CFB09C77515}"/>
                  </a:ext>
                </a:extLst>
              </p:cNvPr>
              <p:cNvSpPr/>
              <p:nvPr/>
            </p:nvSpPr>
            <p:spPr>
              <a:xfrm>
                <a:off x="4307778" y="1618357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AC08E758-5844-455F-A0E2-872FDD63C193}"/>
                  </a:ext>
                </a:extLst>
              </p:cNvPr>
              <p:cNvSpPr/>
              <p:nvPr/>
            </p:nvSpPr>
            <p:spPr>
              <a:xfrm>
                <a:off x="4830398" y="1615744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485F74D0-8531-46C3-A862-D928A9C45D45}"/>
                  </a:ext>
                </a:extLst>
              </p:cNvPr>
              <p:cNvSpPr/>
              <p:nvPr/>
            </p:nvSpPr>
            <p:spPr>
              <a:xfrm>
                <a:off x="5353018" y="1618707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27F3FE0A-B93C-4BE7-AAB4-AE60F011F850}"/>
                  </a:ext>
                </a:extLst>
              </p:cNvPr>
              <p:cNvSpPr/>
              <p:nvPr/>
            </p:nvSpPr>
            <p:spPr>
              <a:xfrm>
                <a:off x="5865359" y="1618824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93CF5D12-CB61-4AB3-8EF9-7AD34890BDE0}"/>
                  </a:ext>
                </a:extLst>
              </p:cNvPr>
              <p:cNvSpPr/>
              <p:nvPr/>
            </p:nvSpPr>
            <p:spPr>
              <a:xfrm>
                <a:off x="4367445" y="1320792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13BA004F-D3F7-4656-A972-CCADAFED259A}"/>
                  </a:ext>
                </a:extLst>
              </p:cNvPr>
              <p:cNvSpPr/>
              <p:nvPr/>
            </p:nvSpPr>
            <p:spPr>
              <a:xfrm>
                <a:off x="4884527" y="1322323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10A90671-8676-40B9-935A-DDB247F6082D}"/>
                  </a:ext>
                </a:extLst>
              </p:cNvPr>
              <p:cNvSpPr/>
              <p:nvPr/>
            </p:nvSpPr>
            <p:spPr>
              <a:xfrm>
                <a:off x="5409772" y="1320792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719A0583-7891-4CFD-BBF8-0F2FF2EE4218}"/>
                  </a:ext>
                </a:extLst>
              </p:cNvPr>
              <p:cNvSpPr/>
              <p:nvPr/>
            </p:nvSpPr>
            <p:spPr>
              <a:xfrm>
                <a:off x="5921412" y="1322323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7C2103C7-CDFD-44A6-8182-4C69AF91C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4039" y="1744817"/>
                <a:ext cx="0" cy="39600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D544CA1E-42E4-40D2-BCF7-D58245D07A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10059" y="2375411"/>
                <a:ext cx="0" cy="68400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1E4FA15C-3919-4FEF-B65C-A1F0C724AE38}"/>
                  </a:ext>
                </a:extLst>
              </p:cNvPr>
              <p:cNvSpPr/>
              <p:nvPr/>
            </p:nvSpPr>
            <p:spPr>
              <a:xfrm>
                <a:off x="6398209" y="2490697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B652403A-8EA8-4306-B6FA-5160A2893F4C}"/>
                  </a:ext>
                </a:extLst>
              </p:cNvPr>
              <p:cNvSpPr/>
              <p:nvPr/>
            </p:nvSpPr>
            <p:spPr>
              <a:xfrm>
                <a:off x="3626477" y="4526065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3A76FC65-F51E-4ED4-A865-FAC64C003320}"/>
                  </a:ext>
                </a:extLst>
              </p:cNvPr>
              <p:cNvSpPr/>
              <p:nvPr/>
            </p:nvSpPr>
            <p:spPr>
              <a:xfrm>
                <a:off x="3626611" y="4773569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75A96234-AFE2-436A-B951-8B820450D2AF}"/>
                  </a:ext>
                </a:extLst>
              </p:cNvPr>
              <p:cNvSpPr txBox="1"/>
              <p:nvPr/>
            </p:nvSpPr>
            <p:spPr>
              <a:xfrm>
                <a:off x="3286107" y="4506521"/>
                <a:ext cx="30777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200" dirty="0">
                    <a:latin typeface="Times New Roman" pitchFamily="18" charset="0"/>
                    <a:cs typeface="Times New Roman" pitchFamily="18" charset="0"/>
                  </a:rPr>
                  <a:t>TCK</a:t>
                </a:r>
                <a:endParaRPr kumimoji="1" lang="ja-JP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E311E92-EADD-48E6-A254-21AB239CBF1C}"/>
                  </a:ext>
                </a:extLst>
              </p:cNvPr>
              <p:cNvSpPr txBox="1"/>
              <p:nvPr/>
            </p:nvSpPr>
            <p:spPr>
              <a:xfrm>
                <a:off x="3224355" y="4726802"/>
                <a:ext cx="376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200" dirty="0">
                    <a:latin typeface="Times New Roman" pitchFamily="18" charset="0"/>
                    <a:cs typeface="Times New Roman" pitchFamily="18" charset="0"/>
                  </a:rPr>
                  <a:t>TRST</a:t>
                </a:r>
                <a:endParaRPr kumimoji="1" lang="ja-JP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162029DB-0BD7-4039-A55E-5C5902377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2595" y="4007648"/>
                <a:ext cx="612000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カギ線コネクタ 282">
                <a:extLst>
                  <a:ext uri="{FF2B5EF4-FFF2-40B4-BE49-F238E27FC236}">
                    <a16:creationId xmlns:a16="http://schemas.microsoft.com/office/drawing/2014/main" id="{97F3C8A0-C640-4228-8545-BAE12D7226B3}"/>
                  </a:ext>
                </a:extLst>
              </p:cNvPr>
              <p:cNvCxnSpPr>
                <a:cxnSpLocks/>
                <a:stCxn id="23" idx="3"/>
              </p:cNvCxnSpPr>
              <p:nvPr/>
            </p:nvCxnSpPr>
            <p:spPr>
              <a:xfrm>
                <a:off x="3739295" y="4005705"/>
                <a:ext cx="628152" cy="243915"/>
              </a:xfrm>
              <a:prstGeom prst="bentConnector3">
                <a:avLst>
                  <a:gd name="adj1" fmla="val 34837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カギ線コネクタ 282">
                <a:extLst>
                  <a:ext uri="{FF2B5EF4-FFF2-40B4-BE49-F238E27FC236}">
                    <a16:creationId xmlns:a16="http://schemas.microsoft.com/office/drawing/2014/main" id="{076BB8C5-E5DB-46A5-8B3E-52AA299F8C1C}"/>
                  </a:ext>
                </a:extLst>
              </p:cNvPr>
              <p:cNvCxnSpPr>
                <a:cxnSpLocks/>
                <a:stCxn id="23" idx="3"/>
                <a:endCxn id="61" idx="1"/>
              </p:cNvCxnSpPr>
              <p:nvPr/>
            </p:nvCxnSpPr>
            <p:spPr>
              <a:xfrm flipV="1">
                <a:off x="3739295" y="3727416"/>
                <a:ext cx="919574" cy="278289"/>
              </a:xfrm>
              <a:prstGeom prst="bentConnector3">
                <a:avLst>
                  <a:gd name="adj1" fmla="val 54735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カギ線コネクタ 282">
                <a:extLst>
                  <a:ext uri="{FF2B5EF4-FFF2-40B4-BE49-F238E27FC236}">
                    <a16:creationId xmlns:a16="http://schemas.microsoft.com/office/drawing/2014/main" id="{F4341BD7-B7EE-44F6-9CFE-726C6613053B}"/>
                  </a:ext>
                </a:extLst>
              </p:cNvPr>
              <p:cNvCxnSpPr>
                <a:cxnSpLocks/>
                <a:stCxn id="23" idx="3"/>
                <a:endCxn id="30" idx="2"/>
              </p:cNvCxnSpPr>
              <p:nvPr/>
            </p:nvCxnSpPr>
            <p:spPr>
              <a:xfrm flipV="1">
                <a:off x="3739295" y="3448518"/>
                <a:ext cx="231868" cy="557187"/>
              </a:xfrm>
              <a:prstGeom prst="bentConnector2">
                <a:avLst/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カギ線コネクタ 282">
                <a:extLst>
                  <a:ext uri="{FF2B5EF4-FFF2-40B4-BE49-F238E27FC236}">
                    <a16:creationId xmlns:a16="http://schemas.microsoft.com/office/drawing/2014/main" id="{C18945D3-36C6-4324-BB1F-ADEA268AE672}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>
                <a:off x="3744453" y="4356329"/>
                <a:ext cx="580296" cy="205684"/>
              </a:xfrm>
              <a:prstGeom prst="bentConnector3">
                <a:avLst>
                  <a:gd name="adj1" fmla="val 50000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カギ線コネクタ 282">
                <a:extLst>
                  <a:ext uri="{FF2B5EF4-FFF2-40B4-BE49-F238E27FC236}">
                    <a16:creationId xmlns:a16="http://schemas.microsoft.com/office/drawing/2014/main" id="{B1F98547-C252-4D98-9CD5-6B4762306F07}"/>
                  </a:ext>
                </a:extLst>
              </p:cNvPr>
              <p:cNvCxnSpPr>
                <a:cxnSpLocks/>
                <a:stCxn id="48" idx="3"/>
              </p:cNvCxnSpPr>
              <p:nvPr/>
            </p:nvCxnSpPr>
            <p:spPr>
              <a:xfrm>
                <a:off x="3742856" y="4585232"/>
                <a:ext cx="586692" cy="118367"/>
              </a:xfrm>
              <a:prstGeom prst="bentConnector3">
                <a:avLst>
                  <a:gd name="adj1" fmla="val 50000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カギ線コネクタ 282">
                <a:extLst>
                  <a:ext uri="{FF2B5EF4-FFF2-40B4-BE49-F238E27FC236}">
                    <a16:creationId xmlns:a16="http://schemas.microsoft.com/office/drawing/2014/main" id="{DCF99375-3DB6-439A-8988-D547AB407FDB}"/>
                  </a:ext>
                </a:extLst>
              </p:cNvPr>
              <p:cNvCxnSpPr>
                <a:cxnSpLocks/>
                <a:stCxn id="49" idx="3"/>
              </p:cNvCxnSpPr>
              <p:nvPr/>
            </p:nvCxnSpPr>
            <p:spPr>
              <a:xfrm>
                <a:off x="3742990" y="4832736"/>
                <a:ext cx="581759" cy="16091"/>
              </a:xfrm>
              <a:prstGeom prst="bentConnector3">
                <a:avLst>
                  <a:gd name="adj1" fmla="val 50000"/>
                </a:avLst>
              </a:prstGeom>
              <a:ln w="9525" cap="sq">
                <a:solidFill>
                  <a:schemeClr val="tx1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7BAC31C8-98EB-4894-AF49-38E4A5227D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72435" y="4327675"/>
                <a:ext cx="0" cy="18000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A99970D8-C2DC-4109-9A7D-A2B5E139C428}"/>
                  </a:ext>
                </a:extLst>
              </p:cNvPr>
              <p:cNvSpPr/>
              <p:nvPr/>
            </p:nvSpPr>
            <p:spPr>
              <a:xfrm>
                <a:off x="4367447" y="4156296"/>
                <a:ext cx="1553963" cy="186647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Instruction Reg.(IR)</a:t>
                </a:r>
                <a:endParaRPr kumimoji="1" lang="en-US" altLang="ja-JP" sz="1100" dirty="0">
                  <a:solidFill>
                    <a:schemeClr val="tx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EB908326-F51B-4354-ABCA-7EFF8ED30797}"/>
                  </a:ext>
                </a:extLst>
              </p:cNvPr>
              <p:cNvSpPr/>
              <p:nvPr/>
            </p:nvSpPr>
            <p:spPr>
              <a:xfrm>
                <a:off x="4658869" y="3619693"/>
                <a:ext cx="1262541" cy="21544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Bypass Reg. (1bit)</a:t>
                </a:r>
                <a:endParaRPr kumimoji="1" lang="en-US" altLang="ja-JP" sz="1100" dirty="0">
                  <a:solidFill>
                    <a:schemeClr val="tx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893E987C-F36B-4666-93B0-6FF89644F9D3}"/>
                  </a:ext>
                </a:extLst>
              </p:cNvPr>
              <p:cNvSpPr/>
              <p:nvPr/>
            </p:nvSpPr>
            <p:spPr>
              <a:xfrm>
                <a:off x="4367446" y="3917668"/>
                <a:ext cx="1547725" cy="145305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1100" dirty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ID Register</a:t>
                </a:r>
                <a:endParaRPr kumimoji="1" lang="en-US" altLang="ja-JP" sz="1100" dirty="0">
                  <a:solidFill>
                    <a:schemeClr val="tx1"/>
                  </a:solidFill>
                  <a:latin typeface="Times New Roman" pitchFamily="18" charset="0"/>
                  <a:ea typeface="+mj-ea"/>
                  <a:cs typeface="Times New Roman" pitchFamily="18" charset="0"/>
                </a:endParaRPr>
              </a:p>
            </p:txBody>
          </p:sp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38300C4-DA3E-457D-A8FD-D462B0E8DE57}"/>
                  </a:ext>
                </a:extLst>
              </p:cNvPr>
              <p:cNvSpPr/>
              <p:nvPr/>
            </p:nvSpPr>
            <p:spPr>
              <a:xfrm>
                <a:off x="4472435" y="3175363"/>
                <a:ext cx="1565356" cy="2154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DR: </a:t>
                </a:r>
                <a:r>
                  <a:rPr kumimoji="1" lang="ja-JP" altLang="en-US" sz="9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スキャンチェーン</a:t>
                </a:r>
                <a:endParaRPr kumimoji="1" lang="en-US" altLang="ja-JP" sz="9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3C8E963B-DA34-4633-9289-126AB27129F3}"/>
                  </a:ext>
                </a:extLst>
              </p:cNvPr>
              <p:cNvSpPr/>
              <p:nvPr/>
            </p:nvSpPr>
            <p:spPr>
              <a:xfrm>
                <a:off x="4472435" y="2835544"/>
                <a:ext cx="1565356" cy="2154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8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DR: BIST</a:t>
                </a:r>
                <a:r>
                  <a:rPr kumimoji="1" lang="ja-JP" altLang="en-US" sz="8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（組込自己テスト機構）</a:t>
                </a:r>
                <a:endParaRPr kumimoji="1" lang="en-US" altLang="ja-JP" sz="8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itchFamily="18" charset="0"/>
                </a:endParaRPr>
              </a:p>
            </p:txBody>
          </p:sp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71A16EC2-54CD-430F-8FED-5A7F4601BC69}"/>
                  </a:ext>
                </a:extLst>
              </p:cNvPr>
              <p:cNvSpPr/>
              <p:nvPr/>
            </p:nvSpPr>
            <p:spPr>
              <a:xfrm>
                <a:off x="4472435" y="2490507"/>
                <a:ext cx="1565356" cy="21544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9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DR: </a:t>
                </a:r>
                <a:r>
                  <a:rPr kumimoji="1" lang="ja-JP" altLang="en-US" sz="9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ファームウェア</a:t>
                </a:r>
                <a:r>
                  <a:rPr lang="ja-JP" altLang="en-US" sz="9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rPr>
                  <a:t>レジスタ</a:t>
                </a:r>
                <a:endParaRPr kumimoji="1" lang="en-US" altLang="ja-JP" sz="900" dirty="0">
                  <a:solidFill>
                    <a:schemeClr val="tx1"/>
                  </a:solidFill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Times New Roman" pitchFamily="18" charset="0"/>
                </a:endParaRPr>
              </a:p>
            </p:txBody>
          </p:sp>
          <p:cxnSp>
            <p:nvCxnSpPr>
              <p:cNvPr id="66" name="カギ線コネクタ 282">
                <a:extLst>
                  <a:ext uri="{FF2B5EF4-FFF2-40B4-BE49-F238E27FC236}">
                    <a16:creationId xmlns:a16="http://schemas.microsoft.com/office/drawing/2014/main" id="{5B90354A-F147-4999-9ED0-EBA3AB2010D8}"/>
                  </a:ext>
                </a:extLst>
              </p:cNvPr>
              <p:cNvCxnSpPr>
                <a:cxnSpLocks/>
                <a:stCxn id="61" idx="1"/>
                <a:endCxn id="65" idx="1"/>
              </p:cNvCxnSpPr>
              <p:nvPr/>
            </p:nvCxnSpPr>
            <p:spPr>
              <a:xfrm rot="10800000">
                <a:off x="4472435" y="2598230"/>
                <a:ext cx="186434" cy="1129186"/>
              </a:xfrm>
              <a:prstGeom prst="bentConnector3">
                <a:avLst>
                  <a:gd name="adj1" fmla="val 222617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カギ線コネクタ 282">
                <a:extLst>
                  <a:ext uri="{FF2B5EF4-FFF2-40B4-BE49-F238E27FC236}">
                    <a16:creationId xmlns:a16="http://schemas.microsoft.com/office/drawing/2014/main" id="{8929B6C9-B861-4469-9484-166D4262A4B8}"/>
                  </a:ext>
                </a:extLst>
              </p:cNvPr>
              <p:cNvCxnSpPr>
                <a:cxnSpLocks/>
                <a:stCxn id="61" idx="1"/>
                <a:endCxn id="64" idx="1"/>
              </p:cNvCxnSpPr>
              <p:nvPr/>
            </p:nvCxnSpPr>
            <p:spPr>
              <a:xfrm rot="10800000">
                <a:off x="4472435" y="2943268"/>
                <a:ext cx="186434" cy="784149"/>
              </a:xfrm>
              <a:prstGeom prst="bentConnector3">
                <a:avLst>
                  <a:gd name="adj1" fmla="val 222617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カギ線コネクタ 282">
                <a:extLst>
                  <a:ext uri="{FF2B5EF4-FFF2-40B4-BE49-F238E27FC236}">
                    <a16:creationId xmlns:a16="http://schemas.microsoft.com/office/drawing/2014/main" id="{09791B38-F4B6-4AF7-BC2B-AEF18B54A2A8}"/>
                  </a:ext>
                </a:extLst>
              </p:cNvPr>
              <p:cNvCxnSpPr>
                <a:cxnSpLocks/>
                <a:stCxn id="61" idx="1"/>
                <a:endCxn id="63" idx="1"/>
              </p:cNvCxnSpPr>
              <p:nvPr/>
            </p:nvCxnSpPr>
            <p:spPr>
              <a:xfrm rot="10800000">
                <a:off x="4472435" y="3283086"/>
                <a:ext cx="186434" cy="444330"/>
              </a:xfrm>
              <a:prstGeom prst="bentConnector3">
                <a:avLst>
                  <a:gd name="adj1" fmla="val 222617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6EB5974E-3189-455D-B280-4996E83A9E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47151" y="4623158"/>
                <a:ext cx="360000" cy="0"/>
              </a:xfrm>
              <a:prstGeom prst="line">
                <a:avLst/>
              </a:prstGeom>
              <a:ln w="12700" cap="sq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台形 69">
                <a:extLst>
                  <a:ext uri="{FF2B5EF4-FFF2-40B4-BE49-F238E27FC236}">
                    <a16:creationId xmlns:a16="http://schemas.microsoft.com/office/drawing/2014/main" id="{7F30D333-6154-4390-ABFA-59CF605B70BF}"/>
                  </a:ext>
                </a:extLst>
              </p:cNvPr>
              <p:cNvSpPr/>
              <p:nvPr/>
            </p:nvSpPr>
            <p:spPr>
              <a:xfrm rot="5400000">
                <a:off x="6199915" y="3920931"/>
                <a:ext cx="792390" cy="144020"/>
              </a:xfrm>
              <a:prstGeom prst="trapezoid">
                <a:avLst>
                  <a:gd name="adj" fmla="val 56746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820712FA-BBC2-4571-A1E0-A50C94D759B8}"/>
                  </a:ext>
                </a:extLst>
              </p:cNvPr>
              <p:cNvSpPr/>
              <p:nvPr/>
            </p:nvSpPr>
            <p:spPr>
              <a:xfrm>
                <a:off x="6908001" y="4563991"/>
                <a:ext cx="116379" cy="118333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72" name="カギ線コネクタ 282">
                <a:extLst>
                  <a:ext uri="{FF2B5EF4-FFF2-40B4-BE49-F238E27FC236}">
                    <a16:creationId xmlns:a16="http://schemas.microsoft.com/office/drawing/2014/main" id="{5DB563FC-43B3-4EED-827D-39EACCBD8DEE}"/>
                  </a:ext>
                </a:extLst>
              </p:cNvPr>
              <p:cNvCxnSpPr>
                <a:cxnSpLocks/>
                <a:stCxn id="88" idx="0"/>
                <a:endCxn id="70" idx="3"/>
              </p:cNvCxnSpPr>
              <p:nvPr/>
            </p:nvCxnSpPr>
            <p:spPr>
              <a:xfrm rot="5400000" flipH="1" flipV="1">
                <a:off x="5728964" y="3638453"/>
                <a:ext cx="157326" cy="1576966"/>
              </a:xfrm>
              <a:prstGeom prst="bentConnector3">
                <a:avLst>
                  <a:gd name="adj1" fmla="val 36162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カギ線コネクタ 282">
                <a:extLst>
                  <a:ext uri="{FF2B5EF4-FFF2-40B4-BE49-F238E27FC236}">
                    <a16:creationId xmlns:a16="http://schemas.microsoft.com/office/drawing/2014/main" id="{ACA37FCC-A64F-441A-B1F6-30E9F32D4021}"/>
                  </a:ext>
                </a:extLst>
              </p:cNvPr>
              <p:cNvCxnSpPr>
                <a:cxnSpLocks/>
                <a:stCxn id="60" idx="3"/>
              </p:cNvCxnSpPr>
              <p:nvPr/>
            </p:nvCxnSpPr>
            <p:spPr>
              <a:xfrm>
                <a:off x="5921409" y="4249620"/>
                <a:ext cx="612000" cy="93323"/>
              </a:xfrm>
              <a:prstGeom prst="bentConnector3">
                <a:avLst>
                  <a:gd name="adj1" fmla="val 10869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カギ線コネクタ 282">
                <a:extLst>
                  <a:ext uri="{FF2B5EF4-FFF2-40B4-BE49-F238E27FC236}">
                    <a16:creationId xmlns:a16="http://schemas.microsoft.com/office/drawing/2014/main" id="{808629F9-60AB-4A7A-B69C-95C25B0E471E}"/>
                  </a:ext>
                </a:extLst>
              </p:cNvPr>
              <p:cNvCxnSpPr>
                <a:cxnSpLocks/>
                <a:stCxn id="62" idx="3"/>
              </p:cNvCxnSpPr>
              <p:nvPr/>
            </p:nvCxnSpPr>
            <p:spPr>
              <a:xfrm>
                <a:off x="5915171" y="3990321"/>
                <a:ext cx="612000" cy="252000"/>
              </a:xfrm>
              <a:prstGeom prst="bentConnector3">
                <a:avLst>
                  <a:gd name="adj1" fmla="val 16204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カギ線コネクタ 282">
                <a:extLst>
                  <a:ext uri="{FF2B5EF4-FFF2-40B4-BE49-F238E27FC236}">
                    <a16:creationId xmlns:a16="http://schemas.microsoft.com/office/drawing/2014/main" id="{6CA0DC3D-AB2B-4A12-B5C7-36D609A6AAE5}"/>
                  </a:ext>
                </a:extLst>
              </p:cNvPr>
              <p:cNvCxnSpPr>
                <a:cxnSpLocks/>
                <a:stCxn id="61" idx="3"/>
                <a:endCxn id="70" idx="2"/>
              </p:cNvCxnSpPr>
              <p:nvPr/>
            </p:nvCxnSpPr>
            <p:spPr>
              <a:xfrm>
                <a:off x="5921410" y="3727415"/>
                <a:ext cx="602690" cy="396000"/>
              </a:xfrm>
              <a:prstGeom prst="bentConnector3">
                <a:avLst>
                  <a:gd name="adj1" fmla="val 24261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カギ線コネクタ 282">
                <a:extLst>
                  <a:ext uri="{FF2B5EF4-FFF2-40B4-BE49-F238E27FC236}">
                    <a16:creationId xmlns:a16="http://schemas.microsoft.com/office/drawing/2014/main" id="{25ED6F76-B637-4E42-BF4A-795FF33FFD0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6193006" y="3323613"/>
                <a:ext cx="648000" cy="14188"/>
              </a:xfrm>
              <a:prstGeom prst="bentConnector4">
                <a:avLst>
                  <a:gd name="adj1" fmla="val 52493"/>
                  <a:gd name="adj2" fmla="val -667247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カギ線コネクタ 282">
                <a:extLst>
                  <a:ext uri="{FF2B5EF4-FFF2-40B4-BE49-F238E27FC236}">
                    <a16:creationId xmlns:a16="http://schemas.microsoft.com/office/drawing/2014/main" id="{DDF6DEFD-8058-4853-BEB0-28EFA2C8635F}"/>
                  </a:ext>
                </a:extLst>
              </p:cNvPr>
              <p:cNvCxnSpPr>
                <a:cxnSpLocks/>
                <a:stCxn id="65" idx="3"/>
                <a:endCxn id="70" idx="2"/>
              </p:cNvCxnSpPr>
              <p:nvPr/>
            </p:nvCxnSpPr>
            <p:spPr>
              <a:xfrm>
                <a:off x="6037791" y="2598230"/>
                <a:ext cx="486309" cy="1152000"/>
              </a:xfrm>
              <a:prstGeom prst="bentConnector3">
                <a:avLst>
                  <a:gd name="adj1" fmla="val 50000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カギ線コネクタ 282">
                <a:extLst>
                  <a:ext uri="{FF2B5EF4-FFF2-40B4-BE49-F238E27FC236}">
                    <a16:creationId xmlns:a16="http://schemas.microsoft.com/office/drawing/2014/main" id="{5A551482-D7F4-441D-BA0E-DA290560FC1C}"/>
                  </a:ext>
                </a:extLst>
              </p:cNvPr>
              <p:cNvCxnSpPr>
                <a:cxnSpLocks/>
                <a:stCxn id="64" idx="3"/>
                <a:endCxn id="70" idx="2"/>
              </p:cNvCxnSpPr>
              <p:nvPr/>
            </p:nvCxnSpPr>
            <p:spPr>
              <a:xfrm>
                <a:off x="6037791" y="2943267"/>
                <a:ext cx="486309" cy="900000"/>
              </a:xfrm>
              <a:prstGeom prst="bentConnector3">
                <a:avLst>
                  <a:gd name="adj1" fmla="val 39368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カギ線コネクタ 282">
                <a:extLst>
                  <a:ext uri="{FF2B5EF4-FFF2-40B4-BE49-F238E27FC236}">
                    <a16:creationId xmlns:a16="http://schemas.microsoft.com/office/drawing/2014/main" id="{36C8F445-886D-4AE7-A3AD-2C73E02186A7}"/>
                  </a:ext>
                </a:extLst>
              </p:cNvPr>
              <p:cNvCxnSpPr>
                <a:cxnSpLocks/>
                <a:stCxn id="63" idx="3"/>
                <a:endCxn id="70" idx="2"/>
              </p:cNvCxnSpPr>
              <p:nvPr/>
            </p:nvCxnSpPr>
            <p:spPr>
              <a:xfrm>
                <a:off x="6037791" y="3283086"/>
                <a:ext cx="486309" cy="709855"/>
              </a:xfrm>
              <a:prstGeom prst="bentConnector3">
                <a:avLst>
                  <a:gd name="adj1" fmla="val 20340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正方形/長方形 79">
                <a:extLst>
                  <a:ext uri="{FF2B5EF4-FFF2-40B4-BE49-F238E27FC236}">
                    <a16:creationId xmlns:a16="http://schemas.microsoft.com/office/drawing/2014/main" id="{9CC6852E-17FB-4759-AA9C-7CE3F16234F6}"/>
                  </a:ext>
                </a:extLst>
              </p:cNvPr>
              <p:cNvSpPr/>
              <p:nvPr/>
            </p:nvSpPr>
            <p:spPr>
              <a:xfrm>
                <a:off x="6393533" y="2852767"/>
                <a:ext cx="232757" cy="236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kumimoji="1" lang="en-US" altLang="ja-JP" sz="1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</a:t>
                </a:r>
                <a:endParaRPr kumimoji="1" lang="ja-JP" altLang="en-US" sz="1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1" name="テキスト ボックス 80">
                <a:extLst>
                  <a:ext uri="{FF2B5EF4-FFF2-40B4-BE49-F238E27FC236}">
                    <a16:creationId xmlns:a16="http://schemas.microsoft.com/office/drawing/2014/main" id="{F763188C-1D2E-4E58-9CE3-EFC03BFA0E4D}"/>
                  </a:ext>
                </a:extLst>
              </p:cNvPr>
              <p:cNvSpPr txBox="1"/>
              <p:nvPr/>
            </p:nvSpPr>
            <p:spPr>
              <a:xfrm>
                <a:off x="3764038" y="5046710"/>
                <a:ext cx="30718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BS: </a:t>
                </a:r>
                <a:r>
                  <a:rPr lang="ja-JP" altLang="en-US" sz="800" dirty="0">
                    <a:latin typeface="Times New Roman" pitchFamily="18" charset="0"/>
                    <a:cs typeface="Times New Roman" pitchFamily="18" charset="0"/>
                  </a:rPr>
                  <a:t>バウンダリスキャンレジスタ　　</a:t>
                </a:r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DR: </a:t>
                </a:r>
                <a:r>
                  <a:rPr lang="ja-JP" altLang="en-US" sz="800" dirty="0">
                    <a:latin typeface="Times New Roman" pitchFamily="18" charset="0"/>
                    <a:cs typeface="Times New Roman" pitchFamily="18" charset="0"/>
                  </a:rPr>
                  <a:t>データレジスタ</a:t>
                </a:r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TDI: Test Data Input    TDO: Test Data Output</a:t>
                </a:r>
                <a:r>
                  <a:rPr lang="ja-JP" altLang="en-US" sz="800" dirty="0">
                    <a:latin typeface="Times New Roman" pitchFamily="18" charset="0"/>
                    <a:cs typeface="Times New Roman" pitchFamily="18" charset="0"/>
                  </a:rPr>
                  <a:t>　</a:t>
                </a:r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TMS: Test Mode Select   TCK: Test Clock </a:t>
                </a:r>
                <a:r>
                  <a:rPr lang="ja-JP" altLang="en-US" sz="800" dirty="0">
                    <a:latin typeface="Times New Roman" pitchFamily="18" charset="0"/>
                    <a:cs typeface="Times New Roman" pitchFamily="18" charset="0"/>
                  </a:rPr>
                  <a:t>　　 </a:t>
                </a:r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TRST: Test Reset (</a:t>
                </a:r>
                <a:r>
                  <a:rPr lang="ja-JP" altLang="en-US" sz="800" dirty="0">
                    <a:latin typeface="Times New Roman" pitchFamily="18" charset="0"/>
                    <a:cs typeface="Times New Roman" pitchFamily="18" charset="0"/>
                  </a:rPr>
                  <a:t>オプション</a:t>
                </a:r>
                <a:r>
                  <a:rPr lang="en-US" altLang="ja-JP" sz="800" dirty="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ja-JP" altLang="en-US" sz="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2" name="テキスト ボックス 81">
                <a:extLst>
                  <a:ext uri="{FF2B5EF4-FFF2-40B4-BE49-F238E27FC236}">
                    <a16:creationId xmlns:a16="http://schemas.microsoft.com/office/drawing/2014/main" id="{1042D70D-00B8-4647-8E51-720EC7FBA89F}"/>
                  </a:ext>
                </a:extLst>
              </p:cNvPr>
              <p:cNvSpPr txBox="1"/>
              <p:nvPr/>
            </p:nvSpPr>
            <p:spPr>
              <a:xfrm>
                <a:off x="7042583" y="4526880"/>
                <a:ext cx="3157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1200" dirty="0">
                    <a:latin typeface="Times New Roman" pitchFamily="18" charset="0"/>
                    <a:cs typeface="Times New Roman" pitchFamily="18" charset="0"/>
                  </a:rPr>
                  <a:t>TDO</a:t>
                </a:r>
                <a:endParaRPr kumimoji="1" lang="ja-JP" altLang="en-US" sz="1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2EE16AD3-1E3F-499E-9DC0-601F8D1DC6DA}"/>
                  </a:ext>
                </a:extLst>
              </p:cNvPr>
              <p:cNvSpPr/>
              <p:nvPr/>
            </p:nvSpPr>
            <p:spPr>
              <a:xfrm rot="5400000">
                <a:off x="6643941" y="4560158"/>
                <a:ext cx="139235" cy="126000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7AF01C60-4CC5-4DA8-9BD8-57C3C3457A79}"/>
                  </a:ext>
                </a:extLst>
              </p:cNvPr>
              <p:cNvSpPr/>
              <p:nvPr/>
            </p:nvSpPr>
            <p:spPr>
              <a:xfrm>
                <a:off x="6410425" y="4594441"/>
                <a:ext cx="157778" cy="13923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ja-JP" sz="6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DFF</a:t>
                </a:r>
                <a:endParaRPr kumimoji="1" lang="ja-JP" altLang="en-US" sz="6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85" name="カギ線コネクタ 282">
                <a:extLst>
                  <a:ext uri="{FF2B5EF4-FFF2-40B4-BE49-F238E27FC236}">
                    <a16:creationId xmlns:a16="http://schemas.microsoft.com/office/drawing/2014/main" id="{0A52880B-825C-4A41-8282-639F2314C1A7}"/>
                  </a:ext>
                </a:extLst>
              </p:cNvPr>
              <p:cNvCxnSpPr>
                <a:cxnSpLocks/>
                <a:stCxn id="70" idx="0"/>
                <a:endCxn id="84" idx="1"/>
              </p:cNvCxnSpPr>
              <p:nvPr/>
            </p:nvCxnSpPr>
            <p:spPr>
              <a:xfrm flipH="1">
                <a:off x="6410425" y="3992941"/>
                <a:ext cx="257695" cy="671118"/>
              </a:xfrm>
              <a:prstGeom prst="bentConnector5">
                <a:avLst>
                  <a:gd name="adj1" fmla="val -32738"/>
                  <a:gd name="adj2" fmla="val 78563"/>
                  <a:gd name="adj3" fmla="val 188710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カギ線コネクタ 282">
                <a:extLst>
                  <a:ext uri="{FF2B5EF4-FFF2-40B4-BE49-F238E27FC236}">
                    <a16:creationId xmlns:a16="http://schemas.microsoft.com/office/drawing/2014/main" id="{2A46508E-61E8-440A-ACEF-C17E4B199604}"/>
                  </a:ext>
                </a:extLst>
              </p:cNvPr>
              <p:cNvCxnSpPr>
                <a:cxnSpLocks/>
                <a:endCxn id="84" idx="2"/>
              </p:cNvCxnSpPr>
              <p:nvPr/>
            </p:nvCxnSpPr>
            <p:spPr>
              <a:xfrm>
                <a:off x="5708739" y="4703599"/>
                <a:ext cx="780575" cy="30077"/>
              </a:xfrm>
              <a:prstGeom prst="bentConnector4">
                <a:avLst>
                  <a:gd name="adj1" fmla="val 44947"/>
                  <a:gd name="adj2" fmla="val 253819"/>
                </a:avLst>
              </a:prstGeom>
              <a:ln w="9525" cap="sq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カギ線コネクタ 282">
                <a:extLst>
                  <a:ext uri="{FF2B5EF4-FFF2-40B4-BE49-F238E27FC236}">
                    <a16:creationId xmlns:a16="http://schemas.microsoft.com/office/drawing/2014/main" id="{A63D2F59-48DC-4DBC-9CE7-A75C8050D0BD}"/>
                  </a:ext>
                </a:extLst>
              </p:cNvPr>
              <p:cNvCxnSpPr>
                <a:cxnSpLocks/>
                <a:endCxn id="83" idx="5"/>
              </p:cNvCxnSpPr>
              <p:nvPr/>
            </p:nvCxnSpPr>
            <p:spPr>
              <a:xfrm flipV="1">
                <a:off x="5690406" y="4657967"/>
                <a:ext cx="1023153" cy="200540"/>
              </a:xfrm>
              <a:prstGeom prst="bentConnector2">
                <a:avLst/>
              </a:prstGeom>
              <a:ln w="9525" cap="sq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244616D3-6AD2-4324-A80C-5156B3C01E74}"/>
                  </a:ext>
                </a:extLst>
              </p:cNvPr>
              <p:cNvSpPr/>
              <p:nvPr/>
            </p:nvSpPr>
            <p:spPr>
              <a:xfrm>
                <a:off x="4329548" y="4505599"/>
                <a:ext cx="1379191" cy="3959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1100" dirty="0">
                    <a:solidFill>
                      <a:schemeClr val="tx1"/>
                    </a:solidFill>
                    <a:latin typeface="Times New Roman" pitchFamily="18" charset="0"/>
                    <a:ea typeface="+mj-ea"/>
                    <a:cs typeface="Times New Roman" pitchFamily="18" charset="0"/>
                  </a:rPr>
                  <a:t>TAP Controller</a:t>
                </a:r>
              </a:p>
            </p:txBody>
          </p:sp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9A574E7B-3CBC-43D7-96D1-47275A6E6287}"/>
                  </a:ext>
                </a:extLst>
              </p:cNvPr>
              <p:cNvSpPr txBox="1"/>
              <p:nvPr/>
            </p:nvSpPr>
            <p:spPr>
              <a:xfrm>
                <a:off x="5844677" y="4579095"/>
                <a:ext cx="20839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kumimoji="1" lang="en-US" altLang="ja-JP" sz="700" dirty="0">
                    <a:latin typeface="Times New Roman" pitchFamily="18" charset="0"/>
                    <a:cs typeface="Times New Roman" pitchFamily="18" charset="0"/>
                  </a:rPr>
                  <a:t>!TCK</a:t>
                </a:r>
                <a:endParaRPr kumimoji="1" lang="ja-JP" altLang="en-US" sz="7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4E444BED-502F-438A-8ACA-745A460EBBBE}"/>
                </a:ext>
              </a:extLst>
            </p:cNvPr>
            <p:cNvSpPr/>
            <p:nvPr/>
          </p:nvSpPr>
          <p:spPr>
            <a:xfrm>
              <a:off x="3916022" y="3946992"/>
              <a:ext cx="92271" cy="931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564DC80-7E74-49BC-9B2C-B81C9CDC7A92}"/>
                </a:ext>
              </a:extLst>
            </p:cNvPr>
            <p:cNvSpPr/>
            <p:nvPr/>
          </p:nvSpPr>
          <p:spPr>
            <a:xfrm>
              <a:off x="4186546" y="3943644"/>
              <a:ext cx="92271" cy="931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41116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06881-D7FA-435E-B015-C931555E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44"/>
            <a:ext cx="10515600" cy="1050926"/>
          </a:xfrm>
        </p:spPr>
        <p:txBody>
          <a:bodyPr/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JTAG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のセキュリティー強化対策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5CF43-877B-45DF-B3A4-4472D94B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80" y="1649693"/>
            <a:ext cx="7050588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認証機構の導入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DES</a:t>
            </a:r>
            <a:r>
              <a:rPr lang="ja-JP" altLang="en-US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AES</a:t>
            </a:r>
            <a:r>
              <a:rPr lang="ja-JP" altLang="en-US" dirty="0" err="1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ECC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などの暗号回路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SHA-256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ハッシュ関数による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C/R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PUF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による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ID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コストが高い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認証機構が複雑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回路面積増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IoT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のエッジデバイスに向かない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低コストのマイコンはほとんど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軽量化認証機構の導入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が望ましい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C628CDF-F12F-4E6F-A2D9-DE7DC816B591}"/>
              </a:ext>
            </a:extLst>
          </p:cNvPr>
          <p:cNvGrpSpPr/>
          <p:nvPr/>
        </p:nvGrpSpPr>
        <p:grpSpPr>
          <a:xfrm>
            <a:off x="6684556" y="1293647"/>
            <a:ext cx="5257073" cy="5063429"/>
            <a:chOff x="2526213" y="673342"/>
            <a:chExt cx="4553733" cy="4429421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9B2EDCC7-CEED-46CA-A1EB-1C59EEA590F0}"/>
                </a:ext>
              </a:extLst>
            </p:cNvPr>
            <p:cNvGrpSpPr/>
            <p:nvPr/>
          </p:nvGrpSpPr>
          <p:grpSpPr>
            <a:xfrm>
              <a:off x="2526213" y="697150"/>
              <a:ext cx="4553733" cy="4405613"/>
              <a:chOff x="2464294" y="687624"/>
              <a:chExt cx="4553733" cy="4405613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8A42EEE-977D-40C1-ABCE-1C00CF371202}"/>
                  </a:ext>
                </a:extLst>
              </p:cNvPr>
              <p:cNvGrpSpPr/>
              <p:nvPr/>
            </p:nvGrpSpPr>
            <p:grpSpPr>
              <a:xfrm>
                <a:off x="2464294" y="687624"/>
                <a:ext cx="4553733" cy="4405613"/>
                <a:chOff x="2464294" y="687624"/>
                <a:chExt cx="4553733" cy="4405613"/>
              </a:xfrm>
            </p:grpSpPr>
            <p:sp>
              <p:nvSpPr>
                <p:cNvPr id="95" name="四角形: 角を丸くする 94">
                  <a:extLst>
                    <a:ext uri="{FF2B5EF4-FFF2-40B4-BE49-F238E27FC236}">
                      <a16:creationId xmlns:a16="http://schemas.microsoft.com/office/drawing/2014/main" id="{6CDF48BD-7C86-4D76-88FC-B02BE64AF5D9}"/>
                    </a:ext>
                  </a:extLst>
                </p:cNvPr>
                <p:cNvSpPr/>
                <p:nvPr/>
              </p:nvSpPr>
              <p:spPr>
                <a:xfrm>
                  <a:off x="2812389" y="687624"/>
                  <a:ext cx="2927466" cy="155568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6" name="四角形: 角を丸くする 95">
                  <a:extLst>
                    <a:ext uri="{FF2B5EF4-FFF2-40B4-BE49-F238E27FC236}">
                      <a16:creationId xmlns:a16="http://schemas.microsoft.com/office/drawing/2014/main" id="{5EE00CDA-A032-4141-A069-17EDD2C605E2}"/>
                    </a:ext>
                  </a:extLst>
                </p:cNvPr>
                <p:cNvSpPr/>
                <p:nvPr/>
              </p:nvSpPr>
              <p:spPr>
                <a:xfrm>
                  <a:off x="3448295" y="2541337"/>
                  <a:ext cx="1880189" cy="602107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BE29C61-E727-4382-8CD6-ABCD59B210C7}"/>
                    </a:ext>
                  </a:extLst>
                </p:cNvPr>
                <p:cNvSpPr/>
                <p:nvPr/>
              </p:nvSpPr>
              <p:spPr>
                <a:xfrm>
                  <a:off x="2739734" y="3495520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C5217393-C826-4B2A-930F-62DE104E5954}"/>
                    </a:ext>
                  </a:extLst>
                </p:cNvPr>
                <p:cNvSpPr txBox="1"/>
                <p:nvPr/>
              </p:nvSpPr>
              <p:spPr>
                <a:xfrm>
                  <a:off x="2464294" y="3458293"/>
                  <a:ext cx="2292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TDI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A7B2781E-E545-45C8-860F-5F7F5D1476EF}"/>
                    </a:ext>
                  </a:extLst>
                </p:cNvPr>
                <p:cNvGrpSpPr/>
                <p:nvPr/>
              </p:nvGrpSpPr>
              <p:grpSpPr>
                <a:xfrm>
                  <a:off x="3525224" y="2702333"/>
                  <a:ext cx="1748058" cy="240029"/>
                  <a:chOff x="3544527" y="1348482"/>
                  <a:chExt cx="1748058" cy="240029"/>
                </a:xfrm>
              </p:grpSpPr>
              <p:cxnSp>
                <p:nvCxnSpPr>
                  <p:cNvPr id="155" name="直線コネクタ 154">
                    <a:extLst>
                      <a:ext uri="{FF2B5EF4-FFF2-40B4-BE49-F238E27FC236}">
                        <a16:creationId xmlns:a16="http://schemas.microsoft.com/office/drawing/2014/main" id="{6DA4B5F5-4D4B-40E4-9DFA-E6F0A6A46532}"/>
                      </a:ext>
                    </a:extLst>
                  </p:cNvPr>
                  <p:cNvCxnSpPr/>
                  <p:nvPr/>
                </p:nvCxnSpPr>
                <p:spPr>
                  <a:xfrm>
                    <a:off x="3579654" y="1469921"/>
                    <a:ext cx="1656000" cy="0"/>
                  </a:xfrm>
                  <a:prstGeom prst="line">
                    <a:avLst/>
                  </a:prstGeom>
                  <a:ln w="1270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正方形/長方形 155">
                    <a:extLst>
                      <a:ext uri="{FF2B5EF4-FFF2-40B4-BE49-F238E27FC236}">
                        <a16:creationId xmlns:a16="http://schemas.microsoft.com/office/drawing/2014/main" id="{501E995F-EBB0-4CC4-AE13-1AA97351162E}"/>
                      </a:ext>
                    </a:extLst>
                  </p:cNvPr>
                  <p:cNvSpPr/>
                  <p:nvPr/>
                </p:nvSpPr>
                <p:spPr>
                  <a:xfrm>
                    <a:off x="3544527" y="1351098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A68D3BEE-792B-4CE4-9A7C-A9D6DB35E67E}"/>
                      </a:ext>
                    </a:extLst>
                  </p:cNvPr>
                  <p:cNvSpPr/>
                  <p:nvPr/>
                </p:nvSpPr>
                <p:spPr>
                  <a:xfrm>
                    <a:off x="4054805" y="1348482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8" name="正方形/長方形 157">
                    <a:extLst>
                      <a:ext uri="{FF2B5EF4-FFF2-40B4-BE49-F238E27FC236}">
                        <a16:creationId xmlns:a16="http://schemas.microsoft.com/office/drawing/2014/main" id="{0F86F890-D739-4A93-8AA0-D2B2CAD42B09}"/>
                      </a:ext>
                    </a:extLst>
                  </p:cNvPr>
                  <p:cNvSpPr/>
                  <p:nvPr/>
                </p:nvSpPr>
                <p:spPr>
                  <a:xfrm>
                    <a:off x="4565083" y="1351449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9" name="正方形/長方形 158">
                    <a:extLst>
                      <a:ext uri="{FF2B5EF4-FFF2-40B4-BE49-F238E27FC236}">
                        <a16:creationId xmlns:a16="http://schemas.microsoft.com/office/drawing/2014/main" id="{78FA1428-9DAA-49E7-8B31-82B6CF9E92E3}"/>
                      </a:ext>
                    </a:extLst>
                  </p:cNvPr>
                  <p:cNvSpPr/>
                  <p:nvPr/>
                </p:nvSpPr>
                <p:spPr>
                  <a:xfrm>
                    <a:off x="5065325" y="1351566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100" name="カギ線コネクタ 282">
                  <a:extLst>
                    <a:ext uri="{FF2B5EF4-FFF2-40B4-BE49-F238E27FC236}">
                      <a16:creationId xmlns:a16="http://schemas.microsoft.com/office/drawing/2014/main" id="{1016DC28-40DA-45B4-B517-4490CD09B553}"/>
                    </a:ext>
                  </a:extLst>
                </p:cNvPr>
                <p:cNvCxnSpPr>
                  <a:cxnSpLocks/>
                  <a:stCxn id="97" idx="3"/>
                  <a:endCxn id="103" idx="1"/>
                </p:cNvCxnSpPr>
                <p:nvPr/>
              </p:nvCxnSpPr>
              <p:spPr>
                <a:xfrm>
                  <a:off x="2853365" y="3554757"/>
                  <a:ext cx="749422" cy="419092"/>
                </a:xfrm>
                <a:prstGeom prst="bentConnector3">
                  <a:avLst>
                    <a:gd name="adj1" fmla="val 23273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カギ線コネクタ 282">
                  <a:extLst>
                    <a:ext uri="{FF2B5EF4-FFF2-40B4-BE49-F238E27FC236}">
                      <a16:creationId xmlns:a16="http://schemas.microsoft.com/office/drawing/2014/main" id="{77FC03CA-CF22-40ED-AE70-D81691E47394}"/>
                    </a:ext>
                  </a:extLst>
                </p:cNvPr>
                <p:cNvCxnSpPr>
                  <a:cxnSpLocks/>
                  <a:stCxn id="97" idx="3"/>
                  <a:endCxn id="104" idx="1"/>
                </p:cNvCxnSpPr>
                <p:nvPr/>
              </p:nvCxnSpPr>
              <p:spPr>
                <a:xfrm flipV="1">
                  <a:off x="2853365" y="3286137"/>
                  <a:ext cx="1147594" cy="268620"/>
                </a:xfrm>
                <a:prstGeom prst="bentConnector3">
                  <a:avLst>
                    <a:gd name="adj1" fmla="val 51897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5649F31A-9C91-4CE8-A5FB-7F410B069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5295" y="4063623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B8E70942-5A27-45F0-9E3E-783645D3290D}"/>
                    </a:ext>
                  </a:extLst>
                </p:cNvPr>
                <p:cNvSpPr/>
                <p:nvPr/>
              </p:nvSpPr>
              <p:spPr>
                <a:xfrm>
                  <a:off x="3602787" y="3868789"/>
                  <a:ext cx="1517266" cy="2101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Instruction Reg.(IR)</a:t>
                  </a:r>
                  <a:endParaRPr kumimoji="1" lang="en-US" altLang="ja-JP" sz="11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65F9B3D2-B8A0-4356-BC42-601532F48A53}"/>
                    </a:ext>
                  </a:extLst>
                </p:cNvPr>
                <p:cNvSpPr/>
                <p:nvPr/>
              </p:nvSpPr>
              <p:spPr>
                <a:xfrm>
                  <a:off x="4000959" y="3178287"/>
                  <a:ext cx="1232726" cy="2157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Bypass Reg. (1bit)</a:t>
                  </a:r>
                  <a:endParaRPr kumimoji="1" lang="en-US" altLang="ja-JP" sz="9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B478C1E1-2F59-40BC-A9B0-199F58ED238C}"/>
                    </a:ext>
                  </a:extLst>
                </p:cNvPr>
                <p:cNvSpPr/>
                <p:nvPr/>
              </p:nvSpPr>
              <p:spPr>
                <a:xfrm>
                  <a:off x="3592306" y="3457254"/>
                  <a:ext cx="1654659" cy="19108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ID Register</a:t>
                  </a:r>
                </a:p>
              </p:txBody>
            </p: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5446F7DF-71F9-495F-91B7-18824CA21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6302" y="3255625"/>
                  <a:ext cx="351499" cy="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台形 106">
                  <a:extLst>
                    <a:ext uri="{FF2B5EF4-FFF2-40B4-BE49-F238E27FC236}">
                      <a16:creationId xmlns:a16="http://schemas.microsoft.com/office/drawing/2014/main" id="{1D965FEC-9AD4-467F-9567-138328F3DF5E}"/>
                    </a:ext>
                  </a:extLst>
                </p:cNvPr>
                <p:cNvSpPr/>
                <p:nvPr/>
              </p:nvSpPr>
              <p:spPr>
                <a:xfrm rot="5400000">
                  <a:off x="5397855" y="3177109"/>
                  <a:ext cx="684000" cy="140619"/>
                </a:xfrm>
                <a:prstGeom prst="trapezoid">
                  <a:avLst>
                    <a:gd name="adj" fmla="val 5674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C4ED0DE0-D344-4E22-8AD1-7555A826DE17}"/>
                    </a:ext>
                  </a:extLst>
                </p:cNvPr>
                <p:cNvSpPr/>
                <p:nvPr/>
              </p:nvSpPr>
              <p:spPr>
                <a:xfrm>
                  <a:off x="6498630" y="3143444"/>
                  <a:ext cx="113631" cy="19318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09" name="カギ線コネクタ 282">
                  <a:extLst>
                    <a:ext uri="{FF2B5EF4-FFF2-40B4-BE49-F238E27FC236}">
                      <a16:creationId xmlns:a16="http://schemas.microsoft.com/office/drawing/2014/main" id="{B9EC9E5F-256A-47C3-99D3-AB981FC5B0DD}"/>
                    </a:ext>
                  </a:extLst>
                </p:cNvPr>
                <p:cNvCxnSpPr>
                  <a:cxnSpLocks/>
                  <a:stCxn id="116" idx="3"/>
                  <a:endCxn id="107" idx="3"/>
                </p:cNvCxnSpPr>
                <p:nvPr/>
              </p:nvCxnSpPr>
              <p:spPr>
                <a:xfrm flipV="1">
                  <a:off x="4912404" y="3549521"/>
                  <a:ext cx="827451" cy="890470"/>
                </a:xfrm>
                <a:prstGeom prst="bentConnector2">
                  <a:avLst/>
                </a:prstGeom>
                <a:ln w="9525" cap="sq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カギ線コネクタ 282">
                  <a:extLst>
                    <a:ext uri="{FF2B5EF4-FFF2-40B4-BE49-F238E27FC236}">
                      <a16:creationId xmlns:a16="http://schemas.microsoft.com/office/drawing/2014/main" id="{5CF14326-A26B-4ADD-935A-F625F1DBD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0053" y="3369336"/>
                  <a:ext cx="1025413" cy="612000"/>
                </a:xfrm>
                <a:prstGeom prst="bentConnector3">
                  <a:avLst>
                    <a:gd name="adj1" fmla="val 82697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カギ線コネクタ 282">
                  <a:extLst>
                    <a:ext uri="{FF2B5EF4-FFF2-40B4-BE49-F238E27FC236}">
                      <a16:creationId xmlns:a16="http://schemas.microsoft.com/office/drawing/2014/main" id="{239926A5-1825-4526-8A34-9C0149BF7044}"/>
                    </a:ext>
                  </a:extLst>
                </p:cNvPr>
                <p:cNvCxnSpPr>
                  <a:cxnSpLocks/>
                  <a:stCxn id="105" idx="3"/>
                </p:cNvCxnSpPr>
                <p:nvPr/>
              </p:nvCxnSpPr>
              <p:spPr>
                <a:xfrm flipV="1">
                  <a:off x="5246965" y="3438053"/>
                  <a:ext cx="421421" cy="114746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カギ線コネクタ 282">
                  <a:extLst>
                    <a:ext uri="{FF2B5EF4-FFF2-40B4-BE49-F238E27FC236}">
                      <a16:creationId xmlns:a16="http://schemas.microsoft.com/office/drawing/2014/main" id="{76F96508-8ADD-4521-AC23-B9CE1A4E1EFA}"/>
                    </a:ext>
                  </a:extLst>
                </p:cNvPr>
                <p:cNvCxnSpPr>
                  <a:cxnSpLocks/>
                  <a:stCxn id="104" idx="3"/>
                  <a:endCxn id="107" idx="2"/>
                </p:cNvCxnSpPr>
                <p:nvPr/>
              </p:nvCxnSpPr>
              <p:spPr>
                <a:xfrm flipV="1">
                  <a:off x="5233685" y="3247419"/>
                  <a:ext cx="435861" cy="38718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カギ線コネクタ 282">
                  <a:extLst>
                    <a:ext uri="{FF2B5EF4-FFF2-40B4-BE49-F238E27FC236}">
                      <a16:creationId xmlns:a16="http://schemas.microsoft.com/office/drawing/2014/main" id="{2FBD3108-ECBF-44A3-A8B5-EE946348EB79}"/>
                    </a:ext>
                  </a:extLst>
                </p:cNvPr>
                <p:cNvCxnSpPr>
                  <a:cxnSpLocks/>
                  <a:stCxn id="159" idx="3"/>
                </p:cNvCxnSpPr>
                <p:nvPr/>
              </p:nvCxnSpPr>
              <p:spPr>
                <a:xfrm>
                  <a:off x="5273282" y="2823890"/>
                  <a:ext cx="405659" cy="243792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1DC82077-418D-4E3C-8241-EC844B807D4C}"/>
                    </a:ext>
                  </a:extLst>
                </p:cNvPr>
                <p:cNvSpPr txBox="1"/>
                <p:nvPr/>
              </p:nvSpPr>
              <p:spPr>
                <a:xfrm>
                  <a:off x="6709693" y="3032889"/>
                  <a:ext cx="308334" cy="1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TDO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15" name="カギ線コネクタ 282">
                  <a:extLst>
                    <a:ext uri="{FF2B5EF4-FFF2-40B4-BE49-F238E27FC236}">
                      <a16:creationId xmlns:a16="http://schemas.microsoft.com/office/drawing/2014/main" id="{7D37BC30-C92A-4904-8E4D-4FA704E5104E}"/>
                    </a:ext>
                  </a:extLst>
                </p:cNvPr>
                <p:cNvCxnSpPr>
                  <a:cxnSpLocks/>
                  <a:stCxn id="116" idx="3"/>
                  <a:endCxn id="137" idx="3"/>
                </p:cNvCxnSpPr>
                <p:nvPr/>
              </p:nvCxnSpPr>
              <p:spPr>
                <a:xfrm flipV="1">
                  <a:off x="4912404" y="3488777"/>
                  <a:ext cx="1298822" cy="951214"/>
                </a:xfrm>
                <a:prstGeom prst="bentConnector2">
                  <a:avLst/>
                </a:prstGeom>
                <a:ln w="9525" cap="sq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F4F2DE44-1B27-4071-AA5C-55B2B05723F1}"/>
                    </a:ext>
                  </a:extLst>
                </p:cNvPr>
                <p:cNvSpPr/>
                <p:nvPr/>
              </p:nvSpPr>
              <p:spPr>
                <a:xfrm>
                  <a:off x="3565783" y="4241757"/>
                  <a:ext cx="1346621" cy="3964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1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TAP Controller</a:t>
                  </a:r>
                </a:p>
              </p:txBody>
            </p:sp>
            <p:cxnSp>
              <p:nvCxnSpPr>
                <p:cNvPr id="117" name="カギ線コネクタ 282">
                  <a:extLst>
                    <a:ext uri="{FF2B5EF4-FFF2-40B4-BE49-F238E27FC236}">
                      <a16:creationId xmlns:a16="http://schemas.microsoft.com/office/drawing/2014/main" id="{5263B106-9C1B-42CF-8F10-0A2EF4DA492D}"/>
                    </a:ext>
                  </a:extLst>
                </p:cNvPr>
                <p:cNvCxnSpPr>
                  <a:cxnSpLocks/>
                  <a:stCxn id="97" idx="3"/>
                  <a:endCxn id="105" idx="1"/>
                </p:cNvCxnSpPr>
                <p:nvPr/>
              </p:nvCxnSpPr>
              <p:spPr>
                <a:xfrm flipV="1">
                  <a:off x="2853365" y="3552799"/>
                  <a:ext cx="738941" cy="1958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64685B89-F4A8-42A4-8479-598592E1C13C}"/>
                    </a:ext>
                  </a:extLst>
                </p:cNvPr>
                <p:cNvSpPr/>
                <p:nvPr/>
              </p:nvSpPr>
              <p:spPr>
                <a:xfrm>
                  <a:off x="3506956" y="2277044"/>
                  <a:ext cx="1654659" cy="1910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b="1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Access provider</a:t>
                  </a:r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B16AD57-BF74-4A6F-A5AD-0A2553EDD4FD}"/>
                    </a:ext>
                  </a:extLst>
                </p:cNvPr>
                <p:cNvSpPr/>
                <p:nvPr/>
              </p:nvSpPr>
              <p:spPr>
                <a:xfrm>
                  <a:off x="3515333" y="1878488"/>
                  <a:ext cx="1654659" cy="31758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AAM Register</a:t>
                  </a:r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26E9E47E-9AF6-458E-96D0-3766A868346B}"/>
                    </a:ext>
                  </a:extLst>
                </p:cNvPr>
                <p:cNvSpPr/>
                <p:nvPr/>
              </p:nvSpPr>
              <p:spPr>
                <a:xfrm>
                  <a:off x="3263675" y="948481"/>
                  <a:ext cx="2176974" cy="23499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AES Module (</a:t>
                  </a:r>
                  <a:r>
                    <a:rPr kumimoji="1" lang="ja-JP" altLang="en-US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暗号化</a:t>
                  </a:r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/</a:t>
                  </a:r>
                  <a:r>
                    <a:rPr kumimoji="1" lang="ja-JP" altLang="en-US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複号化回路</a:t>
                  </a:r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984810F6-3A94-44C7-BECC-B2CE4D959A6F}"/>
                    </a:ext>
                  </a:extLst>
                </p:cNvPr>
                <p:cNvSpPr/>
                <p:nvPr/>
              </p:nvSpPr>
              <p:spPr>
                <a:xfrm>
                  <a:off x="3534090" y="1360494"/>
                  <a:ext cx="1654659" cy="32964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Privilege Management </a:t>
                  </a:r>
                </a:p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(</a:t>
                  </a:r>
                  <a:r>
                    <a:rPr lang="ja-JP" altLang="en-US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権限管理</a:t>
                  </a:r>
                  <a:r>
                    <a:rPr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)</a:t>
                  </a:r>
                  <a:endParaRPr kumimoji="1" lang="en-US" altLang="ja-JP" sz="105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22" name="カギ線コネクタ 282">
                  <a:extLst>
                    <a:ext uri="{FF2B5EF4-FFF2-40B4-BE49-F238E27FC236}">
                      <a16:creationId xmlns:a16="http://schemas.microsoft.com/office/drawing/2014/main" id="{FA42FB35-F338-4854-A330-20AC7D5B21FA}"/>
                    </a:ext>
                  </a:extLst>
                </p:cNvPr>
                <p:cNvCxnSpPr>
                  <a:cxnSpLocks/>
                  <a:stCxn id="97" idx="3"/>
                  <a:endCxn id="120" idx="1"/>
                </p:cNvCxnSpPr>
                <p:nvPr/>
              </p:nvCxnSpPr>
              <p:spPr>
                <a:xfrm flipV="1">
                  <a:off x="2853365" y="1065976"/>
                  <a:ext cx="410310" cy="2488781"/>
                </a:xfrm>
                <a:prstGeom prst="bentConnector3">
                  <a:avLst>
                    <a:gd name="adj1" fmla="val 43036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カギ線コネクタ 282">
                  <a:extLst>
                    <a:ext uri="{FF2B5EF4-FFF2-40B4-BE49-F238E27FC236}">
                      <a16:creationId xmlns:a16="http://schemas.microsoft.com/office/drawing/2014/main" id="{62548B60-544F-4377-B3C3-D95FFF950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3365" y="1433879"/>
                  <a:ext cx="680725" cy="2124000"/>
                </a:xfrm>
                <a:prstGeom prst="bentConnector3">
                  <a:avLst>
                    <a:gd name="adj1" fmla="val 24993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カギ線コネクタ 282">
                  <a:extLst>
                    <a:ext uri="{FF2B5EF4-FFF2-40B4-BE49-F238E27FC236}">
                      <a16:creationId xmlns:a16="http://schemas.microsoft.com/office/drawing/2014/main" id="{E0117DC2-CEC1-42B3-BC26-A984F34C2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3365" y="1963256"/>
                  <a:ext cx="661968" cy="1584000"/>
                </a:xfrm>
                <a:prstGeom prst="bentConnector3">
                  <a:avLst>
                    <a:gd name="adj1" fmla="val 25662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カギ線コネクタ 282">
                  <a:extLst>
                    <a:ext uri="{FF2B5EF4-FFF2-40B4-BE49-F238E27FC236}">
                      <a16:creationId xmlns:a16="http://schemas.microsoft.com/office/drawing/2014/main" id="{339A1D4A-EA1E-4E24-801F-0114DE942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515333" y="2123786"/>
                  <a:ext cx="50450" cy="2412000"/>
                </a:xfrm>
                <a:prstGeom prst="bentConnector3">
                  <a:avLst>
                    <a:gd name="adj1" fmla="val 768892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075C8CCD-DE3E-4838-802D-F2726C4AF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5295" y="4632673"/>
                  <a:ext cx="0" cy="180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42001C2-D64B-4860-85FA-FA7BA2CD2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850" y="4632673"/>
                  <a:ext cx="0" cy="180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35C41A56-419B-4A5C-B1A2-21D19038E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3245" y="4645387"/>
                  <a:ext cx="0" cy="180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BF2A8DCA-0628-42B9-A4E6-D375A00CA365}"/>
                    </a:ext>
                  </a:extLst>
                </p:cNvPr>
                <p:cNvSpPr/>
                <p:nvPr/>
              </p:nvSpPr>
              <p:spPr>
                <a:xfrm>
                  <a:off x="3651043" y="4780015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54443E4D-4112-403A-B649-1F7F5DB447C1}"/>
                    </a:ext>
                  </a:extLst>
                </p:cNvPr>
                <p:cNvSpPr txBox="1"/>
                <p:nvPr/>
              </p:nvSpPr>
              <p:spPr>
                <a:xfrm>
                  <a:off x="3484687" y="4908352"/>
                  <a:ext cx="308334" cy="1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TMS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1" name="正方形/長方形 130">
                  <a:extLst>
                    <a:ext uri="{FF2B5EF4-FFF2-40B4-BE49-F238E27FC236}">
                      <a16:creationId xmlns:a16="http://schemas.microsoft.com/office/drawing/2014/main" id="{170A607E-9556-4DB7-A8C7-B994966C85B9}"/>
                    </a:ext>
                  </a:extLst>
                </p:cNvPr>
                <p:cNvSpPr/>
                <p:nvPr/>
              </p:nvSpPr>
              <p:spPr>
                <a:xfrm>
                  <a:off x="4115035" y="4789985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2" name="正方形/長方形 131">
                  <a:extLst>
                    <a:ext uri="{FF2B5EF4-FFF2-40B4-BE49-F238E27FC236}">
                      <a16:creationId xmlns:a16="http://schemas.microsoft.com/office/drawing/2014/main" id="{72A74578-E094-4EDE-AE9D-FC7C7964E88D}"/>
                    </a:ext>
                  </a:extLst>
                </p:cNvPr>
                <p:cNvSpPr/>
                <p:nvPr/>
              </p:nvSpPr>
              <p:spPr>
                <a:xfrm>
                  <a:off x="4593164" y="4793909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7DB13340-2766-4636-8350-F82885DD99FD}"/>
                    </a:ext>
                  </a:extLst>
                </p:cNvPr>
                <p:cNvSpPr txBox="1"/>
                <p:nvPr/>
              </p:nvSpPr>
              <p:spPr>
                <a:xfrm>
                  <a:off x="4032762" y="4903293"/>
                  <a:ext cx="28533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TCK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340E9640-8A35-4732-A711-C7BABD1D74B6}"/>
                    </a:ext>
                  </a:extLst>
                </p:cNvPr>
                <p:cNvSpPr txBox="1"/>
                <p:nvPr/>
              </p:nvSpPr>
              <p:spPr>
                <a:xfrm>
                  <a:off x="4509715" y="4901601"/>
                  <a:ext cx="37189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TRST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35" name="カギ線コネクタ 282">
                  <a:extLst>
                    <a:ext uri="{FF2B5EF4-FFF2-40B4-BE49-F238E27FC236}">
                      <a16:creationId xmlns:a16="http://schemas.microsoft.com/office/drawing/2014/main" id="{419FCD56-FC84-4EFE-B772-CC6AFF20C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506957" y="2375779"/>
                  <a:ext cx="58827" cy="2160000"/>
                </a:xfrm>
                <a:prstGeom prst="bentConnector3">
                  <a:avLst>
                    <a:gd name="adj1" fmla="val 666242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カギ線コネクタ 282">
                  <a:extLst>
                    <a:ext uri="{FF2B5EF4-FFF2-40B4-BE49-F238E27FC236}">
                      <a16:creationId xmlns:a16="http://schemas.microsoft.com/office/drawing/2014/main" id="{66E178C4-88E5-4241-92D0-6E087DE7CA85}"/>
                    </a:ext>
                  </a:extLst>
                </p:cNvPr>
                <p:cNvCxnSpPr>
                  <a:cxnSpLocks/>
                  <a:stCxn id="121" idx="3"/>
                  <a:endCxn id="118" idx="3"/>
                </p:cNvCxnSpPr>
                <p:nvPr/>
              </p:nvCxnSpPr>
              <p:spPr>
                <a:xfrm flipH="1">
                  <a:off x="5161615" y="1525319"/>
                  <a:ext cx="27134" cy="847270"/>
                </a:xfrm>
                <a:prstGeom prst="bentConnector3">
                  <a:avLst>
                    <a:gd name="adj1" fmla="val -842485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台形 136">
                  <a:extLst>
                    <a:ext uri="{FF2B5EF4-FFF2-40B4-BE49-F238E27FC236}">
                      <a16:creationId xmlns:a16="http://schemas.microsoft.com/office/drawing/2014/main" id="{80F01E09-A5C5-416A-A38A-D2E33331F2A7}"/>
                    </a:ext>
                  </a:extLst>
                </p:cNvPr>
                <p:cNvSpPr/>
                <p:nvPr/>
              </p:nvSpPr>
              <p:spPr>
                <a:xfrm rot="5400000">
                  <a:off x="5932552" y="3181658"/>
                  <a:ext cx="557349" cy="131521"/>
                </a:xfrm>
                <a:prstGeom prst="trapezoid">
                  <a:avLst>
                    <a:gd name="adj" fmla="val 5674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38" name="カギ線コネクタ 282">
                  <a:extLst>
                    <a:ext uri="{FF2B5EF4-FFF2-40B4-BE49-F238E27FC236}">
                      <a16:creationId xmlns:a16="http://schemas.microsoft.com/office/drawing/2014/main" id="{DD9F4E6D-5E9B-4815-A74C-F5B7FC95C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534089" y="1635492"/>
                  <a:ext cx="31693" cy="2700000"/>
                </a:xfrm>
                <a:prstGeom prst="bentConnector3">
                  <a:avLst>
                    <a:gd name="adj1" fmla="val -66634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1A7D323B-AEAE-440E-9907-3B67A38C5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64674" y="167925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729D28DD-407E-483D-9D98-2F78F9D53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3637" y="1680343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B1FE96CE-CC0C-4AA0-9EF7-6F4E488B8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5089" y="167925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F7B38DD0-45E3-4E60-976E-FA5D2AE25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3245" y="1676714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EB5CD85A-AD1A-45BE-8F8D-D2322A28C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83355" y="114703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B98FAC9-6911-4836-B7E2-02D238A2E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82318" y="1148123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32209003-D24F-4D36-A941-73BFF2DB8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63770" y="114703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7F150AB8-1BFB-41AD-89CD-07F4E61BF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61926" y="1144494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290DAEAA-795F-4AFE-A970-F762B4333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28787" y="2480713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7B157364-75EE-46D7-89D0-059047AF6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49132" y="2488380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7944EF53-C77B-4B2A-AF86-15000686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9979" y="2495879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C610007-3A78-43D6-9FBE-F7D5284B2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20052" y="2495879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カギ線コネクタ 282">
                  <a:extLst>
                    <a:ext uri="{FF2B5EF4-FFF2-40B4-BE49-F238E27FC236}">
                      <a16:creationId xmlns:a16="http://schemas.microsoft.com/office/drawing/2014/main" id="{840E2828-70D7-4AA7-9FAB-6662356D69CE}"/>
                    </a:ext>
                  </a:extLst>
                </p:cNvPr>
                <p:cNvCxnSpPr>
                  <a:cxnSpLocks/>
                  <a:stCxn id="97" idx="3"/>
                  <a:endCxn id="96" idx="1"/>
                </p:cNvCxnSpPr>
                <p:nvPr/>
              </p:nvCxnSpPr>
              <p:spPr>
                <a:xfrm flipV="1">
                  <a:off x="2853365" y="2842391"/>
                  <a:ext cx="594930" cy="712366"/>
                </a:xfrm>
                <a:prstGeom prst="bentConnector3">
                  <a:avLst>
                    <a:gd name="adj1" fmla="val 27128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カギ線コネクタ 282">
                  <a:extLst>
                    <a:ext uri="{FF2B5EF4-FFF2-40B4-BE49-F238E27FC236}">
                      <a16:creationId xmlns:a16="http://schemas.microsoft.com/office/drawing/2014/main" id="{F40D48D3-9025-430A-9C13-9C4CA4D1A4AA}"/>
                    </a:ext>
                  </a:extLst>
                </p:cNvPr>
                <p:cNvCxnSpPr>
                  <a:cxnSpLocks/>
                  <a:stCxn id="119" idx="3"/>
                  <a:endCxn id="137" idx="2"/>
                </p:cNvCxnSpPr>
                <p:nvPr/>
              </p:nvCxnSpPr>
              <p:spPr>
                <a:xfrm>
                  <a:off x="5169992" y="2037279"/>
                  <a:ext cx="975474" cy="1044000"/>
                </a:xfrm>
                <a:prstGeom prst="bentConnector3">
                  <a:avLst>
                    <a:gd name="adj1" fmla="val 80354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コネクタ 152">
                  <a:extLst>
                    <a:ext uri="{FF2B5EF4-FFF2-40B4-BE49-F238E27FC236}">
                      <a16:creationId xmlns:a16="http://schemas.microsoft.com/office/drawing/2014/main" id="{14814C47-2AEB-4463-A605-931264D68532}"/>
                    </a:ext>
                  </a:extLst>
                </p:cNvPr>
                <p:cNvCxnSpPr/>
                <p:nvPr/>
              </p:nvCxnSpPr>
              <p:spPr>
                <a:xfrm>
                  <a:off x="5810165" y="3253748"/>
                  <a:ext cx="324000" cy="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B536A92E-783C-40D2-BD64-E038DC2628C8}"/>
                    </a:ext>
                  </a:extLst>
                </p:cNvPr>
                <p:cNvSpPr txBox="1"/>
                <p:nvPr/>
              </p:nvSpPr>
              <p:spPr>
                <a:xfrm>
                  <a:off x="4239093" y="2967044"/>
                  <a:ext cx="2612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ja-JP" altLang="en-US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コア</a:t>
                  </a:r>
                </a:p>
              </p:txBody>
            </p:sp>
          </p:grp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285B4A4C-4D3A-4C62-AA16-C73AD9E37700}"/>
                  </a:ext>
                </a:extLst>
              </p:cNvPr>
              <p:cNvSpPr/>
              <p:nvPr/>
            </p:nvSpPr>
            <p:spPr>
              <a:xfrm>
                <a:off x="2978632" y="3511443"/>
                <a:ext cx="92271" cy="931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469CEE1-A548-4D98-B53C-7B690AF22625}"/>
                </a:ext>
              </a:extLst>
            </p:cNvPr>
            <p:cNvSpPr/>
            <p:nvPr/>
          </p:nvSpPr>
          <p:spPr>
            <a:xfrm>
              <a:off x="2903288" y="673342"/>
              <a:ext cx="28184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kern="1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Authentication and Authorization Module</a:t>
              </a:r>
              <a:endParaRPr lang="ja-JP" altLang="en-US" sz="1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26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06881-D7FA-435E-B015-C931555E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1944"/>
            <a:ext cx="10515600" cy="1050926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を用いたセキュアな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JTAG</a:t>
            </a:r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設計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35CF43-877B-45DF-B3A4-4472D94BE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161" y="1826150"/>
            <a:ext cx="7050588" cy="4351338"/>
          </a:xfrm>
        </p:spPr>
        <p:txBody>
          <a:bodyPr>
            <a:normAutofit/>
          </a:bodyPr>
          <a:lstStyle/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セキュリティが強い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ワンタイムパスワード方式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ハードウエアリソースが少ない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排他的論理和演算２、３回程度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加算２，３回程度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AC628CDF-F12F-4E6F-A2D9-DE7DC816B591}"/>
              </a:ext>
            </a:extLst>
          </p:cNvPr>
          <p:cNvGrpSpPr/>
          <p:nvPr/>
        </p:nvGrpSpPr>
        <p:grpSpPr>
          <a:xfrm>
            <a:off x="6684556" y="1293647"/>
            <a:ext cx="5257073" cy="5063429"/>
            <a:chOff x="2526213" y="673342"/>
            <a:chExt cx="4553733" cy="4429421"/>
          </a:xfrm>
        </p:grpSpPr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9B2EDCC7-CEED-46CA-A1EB-1C59EEA590F0}"/>
                </a:ext>
              </a:extLst>
            </p:cNvPr>
            <p:cNvGrpSpPr/>
            <p:nvPr/>
          </p:nvGrpSpPr>
          <p:grpSpPr>
            <a:xfrm>
              <a:off x="2526213" y="697150"/>
              <a:ext cx="4553733" cy="4405613"/>
              <a:chOff x="2464294" y="687624"/>
              <a:chExt cx="4553733" cy="4405613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8A42EEE-977D-40C1-ABCE-1C00CF371202}"/>
                  </a:ext>
                </a:extLst>
              </p:cNvPr>
              <p:cNvGrpSpPr/>
              <p:nvPr/>
            </p:nvGrpSpPr>
            <p:grpSpPr>
              <a:xfrm>
                <a:off x="2464294" y="687624"/>
                <a:ext cx="4553733" cy="4405613"/>
                <a:chOff x="2464294" y="687624"/>
                <a:chExt cx="4553733" cy="4405613"/>
              </a:xfrm>
            </p:grpSpPr>
            <p:sp>
              <p:nvSpPr>
                <p:cNvPr id="95" name="四角形: 角を丸くする 94">
                  <a:extLst>
                    <a:ext uri="{FF2B5EF4-FFF2-40B4-BE49-F238E27FC236}">
                      <a16:creationId xmlns:a16="http://schemas.microsoft.com/office/drawing/2014/main" id="{6CDF48BD-7C86-4D76-88FC-B02BE64AF5D9}"/>
                    </a:ext>
                  </a:extLst>
                </p:cNvPr>
                <p:cNvSpPr/>
                <p:nvPr/>
              </p:nvSpPr>
              <p:spPr>
                <a:xfrm>
                  <a:off x="2812389" y="687624"/>
                  <a:ext cx="2927466" cy="1555681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6" name="四角形: 角を丸くする 95">
                  <a:extLst>
                    <a:ext uri="{FF2B5EF4-FFF2-40B4-BE49-F238E27FC236}">
                      <a16:creationId xmlns:a16="http://schemas.microsoft.com/office/drawing/2014/main" id="{5EE00CDA-A032-4141-A069-17EDD2C605E2}"/>
                    </a:ext>
                  </a:extLst>
                </p:cNvPr>
                <p:cNvSpPr/>
                <p:nvPr/>
              </p:nvSpPr>
              <p:spPr>
                <a:xfrm>
                  <a:off x="3448295" y="2541337"/>
                  <a:ext cx="1880189" cy="602107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7" name="正方形/長方形 96">
                  <a:extLst>
                    <a:ext uri="{FF2B5EF4-FFF2-40B4-BE49-F238E27FC236}">
                      <a16:creationId xmlns:a16="http://schemas.microsoft.com/office/drawing/2014/main" id="{6BE29C61-E727-4382-8CD6-ABCD59B210C7}"/>
                    </a:ext>
                  </a:extLst>
                </p:cNvPr>
                <p:cNvSpPr/>
                <p:nvPr/>
              </p:nvSpPr>
              <p:spPr>
                <a:xfrm>
                  <a:off x="2739734" y="3495520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98" name="テキスト ボックス 97">
                  <a:extLst>
                    <a:ext uri="{FF2B5EF4-FFF2-40B4-BE49-F238E27FC236}">
                      <a16:creationId xmlns:a16="http://schemas.microsoft.com/office/drawing/2014/main" id="{C5217393-C826-4B2A-930F-62DE104E5954}"/>
                    </a:ext>
                  </a:extLst>
                </p:cNvPr>
                <p:cNvSpPr txBox="1"/>
                <p:nvPr/>
              </p:nvSpPr>
              <p:spPr>
                <a:xfrm>
                  <a:off x="2464294" y="3458293"/>
                  <a:ext cx="22923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TDI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grpSp>
              <p:nvGrpSpPr>
                <p:cNvPr id="99" name="グループ化 98">
                  <a:extLst>
                    <a:ext uri="{FF2B5EF4-FFF2-40B4-BE49-F238E27FC236}">
                      <a16:creationId xmlns:a16="http://schemas.microsoft.com/office/drawing/2014/main" id="{A7B2781E-E545-45C8-860F-5F7F5D1476EF}"/>
                    </a:ext>
                  </a:extLst>
                </p:cNvPr>
                <p:cNvGrpSpPr/>
                <p:nvPr/>
              </p:nvGrpSpPr>
              <p:grpSpPr>
                <a:xfrm>
                  <a:off x="3525224" y="2702333"/>
                  <a:ext cx="1748058" cy="240029"/>
                  <a:chOff x="3544527" y="1348482"/>
                  <a:chExt cx="1748058" cy="240029"/>
                </a:xfrm>
              </p:grpSpPr>
              <p:cxnSp>
                <p:nvCxnSpPr>
                  <p:cNvPr id="155" name="直線コネクタ 154">
                    <a:extLst>
                      <a:ext uri="{FF2B5EF4-FFF2-40B4-BE49-F238E27FC236}">
                        <a16:creationId xmlns:a16="http://schemas.microsoft.com/office/drawing/2014/main" id="{6DA4B5F5-4D4B-40E4-9DFA-E6F0A6A46532}"/>
                      </a:ext>
                    </a:extLst>
                  </p:cNvPr>
                  <p:cNvCxnSpPr/>
                  <p:nvPr/>
                </p:nvCxnSpPr>
                <p:spPr>
                  <a:xfrm>
                    <a:off x="3579654" y="1469921"/>
                    <a:ext cx="1656000" cy="0"/>
                  </a:xfrm>
                  <a:prstGeom prst="line">
                    <a:avLst/>
                  </a:prstGeom>
                  <a:ln w="12700" cap="sq">
                    <a:solidFill>
                      <a:schemeClr val="tx1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正方形/長方形 155">
                    <a:extLst>
                      <a:ext uri="{FF2B5EF4-FFF2-40B4-BE49-F238E27FC236}">
                        <a16:creationId xmlns:a16="http://schemas.microsoft.com/office/drawing/2014/main" id="{501E995F-EBB0-4CC4-AE13-1AA97351162E}"/>
                      </a:ext>
                    </a:extLst>
                  </p:cNvPr>
                  <p:cNvSpPr/>
                  <p:nvPr/>
                </p:nvSpPr>
                <p:spPr>
                  <a:xfrm>
                    <a:off x="3544527" y="1351098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7" name="正方形/長方形 156">
                    <a:extLst>
                      <a:ext uri="{FF2B5EF4-FFF2-40B4-BE49-F238E27FC236}">
                        <a16:creationId xmlns:a16="http://schemas.microsoft.com/office/drawing/2014/main" id="{A68D3BEE-792B-4CE4-9A7C-A9D6DB35E67E}"/>
                      </a:ext>
                    </a:extLst>
                  </p:cNvPr>
                  <p:cNvSpPr/>
                  <p:nvPr/>
                </p:nvSpPr>
                <p:spPr>
                  <a:xfrm>
                    <a:off x="4054805" y="1348482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8" name="正方形/長方形 157">
                    <a:extLst>
                      <a:ext uri="{FF2B5EF4-FFF2-40B4-BE49-F238E27FC236}">
                        <a16:creationId xmlns:a16="http://schemas.microsoft.com/office/drawing/2014/main" id="{0F86F890-D739-4A93-8AA0-D2B2CAD42B09}"/>
                      </a:ext>
                    </a:extLst>
                  </p:cNvPr>
                  <p:cNvSpPr/>
                  <p:nvPr/>
                </p:nvSpPr>
                <p:spPr>
                  <a:xfrm>
                    <a:off x="4565083" y="1351449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  <p:sp>
                <p:nvSpPr>
                  <p:cNvPr id="159" name="正方形/長方形 158">
                    <a:extLst>
                      <a:ext uri="{FF2B5EF4-FFF2-40B4-BE49-F238E27FC236}">
                        <a16:creationId xmlns:a16="http://schemas.microsoft.com/office/drawing/2014/main" id="{78FA1428-9DAA-49E7-8B31-82B6CF9E92E3}"/>
                      </a:ext>
                    </a:extLst>
                  </p:cNvPr>
                  <p:cNvSpPr/>
                  <p:nvPr/>
                </p:nvSpPr>
                <p:spPr>
                  <a:xfrm>
                    <a:off x="5065325" y="1351566"/>
                    <a:ext cx="227260" cy="236945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B</a:t>
                    </a:r>
                    <a:r>
                      <a:rPr kumimoji="1" lang="en-US" altLang="ja-JP" sz="10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  <a:cs typeface="Times New Roman" pitchFamily="18" charset="0"/>
                      </a:rPr>
                      <a:t>S</a:t>
                    </a:r>
                    <a:endParaRPr kumimoji="1" lang="ja-JP" altLang="en-US" sz="10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endParaRPr>
                  </a:p>
                </p:txBody>
              </p:sp>
            </p:grpSp>
            <p:cxnSp>
              <p:nvCxnSpPr>
                <p:cNvPr id="100" name="カギ線コネクタ 282">
                  <a:extLst>
                    <a:ext uri="{FF2B5EF4-FFF2-40B4-BE49-F238E27FC236}">
                      <a16:creationId xmlns:a16="http://schemas.microsoft.com/office/drawing/2014/main" id="{1016DC28-40DA-45B4-B517-4490CD09B553}"/>
                    </a:ext>
                  </a:extLst>
                </p:cNvPr>
                <p:cNvCxnSpPr>
                  <a:cxnSpLocks/>
                  <a:stCxn id="97" idx="3"/>
                  <a:endCxn id="103" idx="1"/>
                </p:cNvCxnSpPr>
                <p:nvPr/>
              </p:nvCxnSpPr>
              <p:spPr>
                <a:xfrm>
                  <a:off x="2853365" y="3554757"/>
                  <a:ext cx="749422" cy="419092"/>
                </a:xfrm>
                <a:prstGeom prst="bentConnector3">
                  <a:avLst>
                    <a:gd name="adj1" fmla="val 23273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カギ線コネクタ 282">
                  <a:extLst>
                    <a:ext uri="{FF2B5EF4-FFF2-40B4-BE49-F238E27FC236}">
                      <a16:creationId xmlns:a16="http://schemas.microsoft.com/office/drawing/2014/main" id="{77FC03CA-CF22-40ED-AE70-D81691E47394}"/>
                    </a:ext>
                  </a:extLst>
                </p:cNvPr>
                <p:cNvCxnSpPr>
                  <a:cxnSpLocks/>
                  <a:stCxn id="97" idx="3"/>
                  <a:endCxn id="104" idx="1"/>
                </p:cNvCxnSpPr>
                <p:nvPr/>
              </p:nvCxnSpPr>
              <p:spPr>
                <a:xfrm flipV="1">
                  <a:off x="2853365" y="3286137"/>
                  <a:ext cx="1147594" cy="268620"/>
                </a:xfrm>
                <a:prstGeom prst="bentConnector3">
                  <a:avLst>
                    <a:gd name="adj1" fmla="val 51897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直線コネクタ 101">
                  <a:extLst>
                    <a:ext uri="{FF2B5EF4-FFF2-40B4-BE49-F238E27FC236}">
                      <a16:creationId xmlns:a16="http://schemas.microsoft.com/office/drawing/2014/main" id="{5649F31A-9C91-4CE8-A5FB-7F410B069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5295" y="4063623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正方形/長方形 102">
                  <a:extLst>
                    <a:ext uri="{FF2B5EF4-FFF2-40B4-BE49-F238E27FC236}">
                      <a16:creationId xmlns:a16="http://schemas.microsoft.com/office/drawing/2014/main" id="{B8E70942-5A27-45F0-9E3E-783645D3290D}"/>
                    </a:ext>
                  </a:extLst>
                </p:cNvPr>
                <p:cNvSpPr/>
                <p:nvPr/>
              </p:nvSpPr>
              <p:spPr>
                <a:xfrm>
                  <a:off x="3602787" y="3868789"/>
                  <a:ext cx="1517266" cy="21011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11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Instruction Reg.(IR)</a:t>
                  </a:r>
                  <a:endParaRPr kumimoji="1" lang="en-US" altLang="ja-JP" sz="11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04" name="正方形/長方形 103">
                  <a:extLst>
                    <a:ext uri="{FF2B5EF4-FFF2-40B4-BE49-F238E27FC236}">
                      <a16:creationId xmlns:a16="http://schemas.microsoft.com/office/drawing/2014/main" id="{65F9B3D2-B8A0-4356-BC42-601532F48A53}"/>
                    </a:ext>
                  </a:extLst>
                </p:cNvPr>
                <p:cNvSpPr/>
                <p:nvPr/>
              </p:nvSpPr>
              <p:spPr>
                <a:xfrm>
                  <a:off x="4000959" y="3178287"/>
                  <a:ext cx="1232726" cy="2157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9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Bypass Reg. (1bit)</a:t>
                  </a:r>
                  <a:endParaRPr kumimoji="1" lang="en-US" altLang="ja-JP" sz="90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05" name="正方形/長方形 104">
                  <a:extLst>
                    <a:ext uri="{FF2B5EF4-FFF2-40B4-BE49-F238E27FC236}">
                      <a16:creationId xmlns:a16="http://schemas.microsoft.com/office/drawing/2014/main" id="{B478C1E1-2F59-40BC-A9B0-199F58ED238C}"/>
                    </a:ext>
                  </a:extLst>
                </p:cNvPr>
                <p:cNvSpPr/>
                <p:nvPr/>
              </p:nvSpPr>
              <p:spPr>
                <a:xfrm>
                  <a:off x="3592306" y="3457254"/>
                  <a:ext cx="1654659" cy="19108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ID Register</a:t>
                  </a:r>
                </a:p>
              </p:txBody>
            </p:sp>
            <p:cxnSp>
              <p:nvCxnSpPr>
                <p:cNvPr id="106" name="直線コネクタ 105">
                  <a:extLst>
                    <a:ext uri="{FF2B5EF4-FFF2-40B4-BE49-F238E27FC236}">
                      <a16:creationId xmlns:a16="http://schemas.microsoft.com/office/drawing/2014/main" id="{5446F7DF-71F9-495F-91B7-18824CA21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46302" y="3255625"/>
                  <a:ext cx="351499" cy="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台形 106">
                  <a:extLst>
                    <a:ext uri="{FF2B5EF4-FFF2-40B4-BE49-F238E27FC236}">
                      <a16:creationId xmlns:a16="http://schemas.microsoft.com/office/drawing/2014/main" id="{1D965FEC-9AD4-467F-9567-138328F3DF5E}"/>
                    </a:ext>
                  </a:extLst>
                </p:cNvPr>
                <p:cNvSpPr/>
                <p:nvPr/>
              </p:nvSpPr>
              <p:spPr>
                <a:xfrm rot="5400000">
                  <a:off x="5397855" y="3177109"/>
                  <a:ext cx="684000" cy="140619"/>
                </a:xfrm>
                <a:prstGeom prst="trapezoid">
                  <a:avLst>
                    <a:gd name="adj" fmla="val 5674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8" name="正方形/長方形 107">
                  <a:extLst>
                    <a:ext uri="{FF2B5EF4-FFF2-40B4-BE49-F238E27FC236}">
                      <a16:creationId xmlns:a16="http://schemas.microsoft.com/office/drawing/2014/main" id="{C4ED0DE0-D344-4E22-8AD1-7555A826DE17}"/>
                    </a:ext>
                  </a:extLst>
                </p:cNvPr>
                <p:cNvSpPr/>
                <p:nvPr/>
              </p:nvSpPr>
              <p:spPr>
                <a:xfrm>
                  <a:off x="6498630" y="3143444"/>
                  <a:ext cx="113631" cy="19318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09" name="カギ線コネクタ 282">
                  <a:extLst>
                    <a:ext uri="{FF2B5EF4-FFF2-40B4-BE49-F238E27FC236}">
                      <a16:creationId xmlns:a16="http://schemas.microsoft.com/office/drawing/2014/main" id="{B9EC9E5F-256A-47C3-99D3-AB981FC5B0DD}"/>
                    </a:ext>
                  </a:extLst>
                </p:cNvPr>
                <p:cNvCxnSpPr>
                  <a:cxnSpLocks/>
                  <a:stCxn id="116" idx="3"/>
                  <a:endCxn id="107" idx="3"/>
                </p:cNvCxnSpPr>
                <p:nvPr/>
              </p:nvCxnSpPr>
              <p:spPr>
                <a:xfrm flipV="1">
                  <a:off x="4912404" y="3549521"/>
                  <a:ext cx="827451" cy="890470"/>
                </a:xfrm>
                <a:prstGeom prst="bentConnector2">
                  <a:avLst/>
                </a:prstGeom>
                <a:ln w="9525" cap="sq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カギ線コネクタ 282">
                  <a:extLst>
                    <a:ext uri="{FF2B5EF4-FFF2-40B4-BE49-F238E27FC236}">
                      <a16:creationId xmlns:a16="http://schemas.microsoft.com/office/drawing/2014/main" id="{5CF14326-A26B-4ADD-935A-F625F1DBD8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120053" y="3369336"/>
                  <a:ext cx="1025413" cy="612000"/>
                </a:xfrm>
                <a:prstGeom prst="bentConnector3">
                  <a:avLst>
                    <a:gd name="adj1" fmla="val 82697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カギ線コネクタ 282">
                  <a:extLst>
                    <a:ext uri="{FF2B5EF4-FFF2-40B4-BE49-F238E27FC236}">
                      <a16:creationId xmlns:a16="http://schemas.microsoft.com/office/drawing/2014/main" id="{239926A5-1825-4526-8A34-9C0149BF7044}"/>
                    </a:ext>
                  </a:extLst>
                </p:cNvPr>
                <p:cNvCxnSpPr>
                  <a:cxnSpLocks/>
                  <a:stCxn id="105" idx="3"/>
                </p:cNvCxnSpPr>
                <p:nvPr/>
              </p:nvCxnSpPr>
              <p:spPr>
                <a:xfrm flipV="1">
                  <a:off x="5246965" y="3438053"/>
                  <a:ext cx="421421" cy="114746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カギ線コネクタ 282">
                  <a:extLst>
                    <a:ext uri="{FF2B5EF4-FFF2-40B4-BE49-F238E27FC236}">
                      <a16:creationId xmlns:a16="http://schemas.microsoft.com/office/drawing/2014/main" id="{76F96508-8ADD-4521-AC23-B9CE1A4E1EFA}"/>
                    </a:ext>
                  </a:extLst>
                </p:cNvPr>
                <p:cNvCxnSpPr>
                  <a:cxnSpLocks/>
                  <a:stCxn id="104" idx="3"/>
                  <a:endCxn id="107" idx="2"/>
                </p:cNvCxnSpPr>
                <p:nvPr/>
              </p:nvCxnSpPr>
              <p:spPr>
                <a:xfrm flipV="1">
                  <a:off x="5233685" y="3247419"/>
                  <a:ext cx="435861" cy="38718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カギ線コネクタ 282">
                  <a:extLst>
                    <a:ext uri="{FF2B5EF4-FFF2-40B4-BE49-F238E27FC236}">
                      <a16:creationId xmlns:a16="http://schemas.microsoft.com/office/drawing/2014/main" id="{2FBD3108-ECBF-44A3-A8B5-EE946348EB79}"/>
                    </a:ext>
                  </a:extLst>
                </p:cNvPr>
                <p:cNvCxnSpPr>
                  <a:cxnSpLocks/>
                  <a:stCxn id="159" idx="3"/>
                </p:cNvCxnSpPr>
                <p:nvPr/>
              </p:nvCxnSpPr>
              <p:spPr>
                <a:xfrm>
                  <a:off x="5273282" y="2823890"/>
                  <a:ext cx="405659" cy="243792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4" name="テキスト ボックス 113">
                  <a:extLst>
                    <a:ext uri="{FF2B5EF4-FFF2-40B4-BE49-F238E27FC236}">
                      <a16:creationId xmlns:a16="http://schemas.microsoft.com/office/drawing/2014/main" id="{1DC82077-418D-4E3C-8241-EC844B807D4C}"/>
                    </a:ext>
                  </a:extLst>
                </p:cNvPr>
                <p:cNvSpPr txBox="1"/>
                <p:nvPr/>
              </p:nvSpPr>
              <p:spPr>
                <a:xfrm>
                  <a:off x="6709693" y="3032889"/>
                  <a:ext cx="308334" cy="1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TDO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15" name="カギ線コネクタ 282">
                  <a:extLst>
                    <a:ext uri="{FF2B5EF4-FFF2-40B4-BE49-F238E27FC236}">
                      <a16:creationId xmlns:a16="http://schemas.microsoft.com/office/drawing/2014/main" id="{7D37BC30-C92A-4904-8E4D-4FA704E5104E}"/>
                    </a:ext>
                  </a:extLst>
                </p:cNvPr>
                <p:cNvCxnSpPr>
                  <a:cxnSpLocks/>
                  <a:stCxn id="116" idx="3"/>
                  <a:endCxn id="137" idx="3"/>
                </p:cNvCxnSpPr>
                <p:nvPr/>
              </p:nvCxnSpPr>
              <p:spPr>
                <a:xfrm flipV="1">
                  <a:off x="4912404" y="3488777"/>
                  <a:ext cx="1298822" cy="951214"/>
                </a:xfrm>
                <a:prstGeom prst="bentConnector2">
                  <a:avLst/>
                </a:prstGeom>
                <a:ln w="9525" cap="sq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正方形/長方形 115">
                  <a:extLst>
                    <a:ext uri="{FF2B5EF4-FFF2-40B4-BE49-F238E27FC236}">
                      <a16:creationId xmlns:a16="http://schemas.microsoft.com/office/drawing/2014/main" id="{F4F2DE44-1B27-4071-AA5C-55B2B05723F1}"/>
                    </a:ext>
                  </a:extLst>
                </p:cNvPr>
                <p:cNvSpPr/>
                <p:nvPr/>
              </p:nvSpPr>
              <p:spPr>
                <a:xfrm>
                  <a:off x="3565783" y="4241757"/>
                  <a:ext cx="1346621" cy="39646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10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TAP Controller</a:t>
                  </a:r>
                </a:p>
              </p:txBody>
            </p:sp>
            <p:cxnSp>
              <p:nvCxnSpPr>
                <p:cNvPr id="117" name="カギ線コネクタ 282">
                  <a:extLst>
                    <a:ext uri="{FF2B5EF4-FFF2-40B4-BE49-F238E27FC236}">
                      <a16:creationId xmlns:a16="http://schemas.microsoft.com/office/drawing/2014/main" id="{5263B106-9C1B-42CF-8F10-0A2EF4DA492D}"/>
                    </a:ext>
                  </a:extLst>
                </p:cNvPr>
                <p:cNvCxnSpPr>
                  <a:cxnSpLocks/>
                  <a:stCxn id="97" idx="3"/>
                  <a:endCxn id="105" idx="1"/>
                </p:cNvCxnSpPr>
                <p:nvPr/>
              </p:nvCxnSpPr>
              <p:spPr>
                <a:xfrm flipV="1">
                  <a:off x="2853365" y="3552799"/>
                  <a:ext cx="738941" cy="1958"/>
                </a:xfrm>
                <a:prstGeom prst="bentConnector3">
                  <a:avLst>
                    <a:gd name="adj1" fmla="val 5000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正方形/長方形 117">
                  <a:extLst>
                    <a:ext uri="{FF2B5EF4-FFF2-40B4-BE49-F238E27FC236}">
                      <a16:creationId xmlns:a16="http://schemas.microsoft.com/office/drawing/2014/main" id="{64685B89-F4A8-42A4-8479-598592E1C13C}"/>
                    </a:ext>
                  </a:extLst>
                </p:cNvPr>
                <p:cNvSpPr/>
                <p:nvPr/>
              </p:nvSpPr>
              <p:spPr>
                <a:xfrm>
                  <a:off x="3506956" y="2277044"/>
                  <a:ext cx="1654659" cy="191089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b="1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Access provider</a:t>
                  </a:r>
                </a:p>
              </p:txBody>
            </p:sp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3B16AD57-BF74-4A6F-A5AD-0A2553EDD4FD}"/>
                    </a:ext>
                  </a:extLst>
                </p:cNvPr>
                <p:cNvSpPr/>
                <p:nvPr/>
              </p:nvSpPr>
              <p:spPr>
                <a:xfrm>
                  <a:off x="3515333" y="1878488"/>
                  <a:ext cx="1654659" cy="317582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AAM Register</a:t>
                  </a:r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26E9E47E-9AF6-458E-96D0-3766A868346B}"/>
                    </a:ext>
                  </a:extLst>
                </p:cNvPr>
                <p:cNvSpPr/>
                <p:nvPr/>
              </p:nvSpPr>
              <p:spPr>
                <a:xfrm>
                  <a:off x="3263675" y="948481"/>
                  <a:ext cx="2176974" cy="23499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AES Module (</a:t>
                  </a:r>
                  <a:r>
                    <a:rPr kumimoji="1" lang="ja-JP" altLang="en-US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暗号化</a:t>
                  </a:r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/</a:t>
                  </a:r>
                  <a:r>
                    <a:rPr kumimoji="1" lang="ja-JP" altLang="en-US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複号化回路</a:t>
                  </a:r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)</a:t>
                  </a:r>
                </a:p>
              </p:txBody>
            </p:sp>
            <p:sp>
              <p:nvSpPr>
                <p:cNvPr id="121" name="正方形/長方形 120">
                  <a:extLst>
                    <a:ext uri="{FF2B5EF4-FFF2-40B4-BE49-F238E27FC236}">
                      <a16:creationId xmlns:a16="http://schemas.microsoft.com/office/drawing/2014/main" id="{984810F6-3A94-44C7-BECC-B2CE4D959A6F}"/>
                    </a:ext>
                  </a:extLst>
                </p:cNvPr>
                <p:cNvSpPr/>
                <p:nvPr/>
              </p:nvSpPr>
              <p:spPr>
                <a:xfrm>
                  <a:off x="3534090" y="1360494"/>
                  <a:ext cx="1654659" cy="329649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Privilege Management </a:t>
                  </a:r>
                </a:p>
                <a:p>
                  <a:pPr algn="ctr"/>
                  <a:r>
                    <a:rPr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(</a:t>
                  </a:r>
                  <a:r>
                    <a:rPr lang="ja-JP" altLang="en-US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権限管理</a:t>
                  </a:r>
                  <a:r>
                    <a:rPr lang="en-US" altLang="ja-JP" sz="1050" dirty="0">
                      <a:solidFill>
                        <a:schemeClr val="tx1"/>
                      </a:solidFill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)</a:t>
                  </a:r>
                  <a:endParaRPr kumimoji="1" lang="en-US" altLang="ja-JP" sz="1050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22" name="カギ線コネクタ 282">
                  <a:extLst>
                    <a:ext uri="{FF2B5EF4-FFF2-40B4-BE49-F238E27FC236}">
                      <a16:creationId xmlns:a16="http://schemas.microsoft.com/office/drawing/2014/main" id="{FA42FB35-F338-4854-A330-20AC7D5B21FA}"/>
                    </a:ext>
                  </a:extLst>
                </p:cNvPr>
                <p:cNvCxnSpPr>
                  <a:cxnSpLocks/>
                  <a:stCxn id="97" idx="3"/>
                  <a:endCxn id="120" idx="1"/>
                </p:cNvCxnSpPr>
                <p:nvPr/>
              </p:nvCxnSpPr>
              <p:spPr>
                <a:xfrm flipV="1">
                  <a:off x="2853365" y="1065976"/>
                  <a:ext cx="410310" cy="2488781"/>
                </a:xfrm>
                <a:prstGeom prst="bentConnector3">
                  <a:avLst>
                    <a:gd name="adj1" fmla="val 43036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カギ線コネクタ 282">
                  <a:extLst>
                    <a:ext uri="{FF2B5EF4-FFF2-40B4-BE49-F238E27FC236}">
                      <a16:creationId xmlns:a16="http://schemas.microsoft.com/office/drawing/2014/main" id="{62548B60-544F-4377-B3C3-D95FFF950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3365" y="1433879"/>
                  <a:ext cx="680725" cy="2124000"/>
                </a:xfrm>
                <a:prstGeom prst="bentConnector3">
                  <a:avLst>
                    <a:gd name="adj1" fmla="val 24993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カギ線コネクタ 282">
                  <a:extLst>
                    <a:ext uri="{FF2B5EF4-FFF2-40B4-BE49-F238E27FC236}">
                      <a16:creationId xmlns:a16="http://schemas.microsoft.com/office/drawing/2014/main" id="{E0117DC2-CEC1-42B3-BC26-A984F34C2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53365" y="1963256"/>
                  <a:ext cx="661968" cy="1584000"/>
                </a:xfrm>
                <a:prstGeom prst="bentConnector3">
                  <a:avLst>
                    <a:gd name="adj1" fmla="val 25662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カギ線コネクタ 282">
                  <a:extLst>
                    <a:ext uri="{FF2B5EF4-FFF2-40B4-BE49-F238E27FC236}">
                      <a16:creationId xmlns:a16="http://schemas.microsoft.com/office/drawing/2014/main" id="{339A1D4A-EA1E-4E24-801F-0114DE942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515333" y="2123786"/>
                  <a:ext cx="50450" cy="2412000"/>
                </a:xfrm>
                <a:prstGeom prst="bentConnector3">
                  <a:avLst>
                    <a:gd name="adj1" fmla="val 768892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コネクタ 125">
                  <a:extLst>
                    <a:ext uri="{FF2B5EF4-FFF2-40B4-BE49-F238E27FC236}">
                      <a16:creationId xmlns:a16="http://schemas.microsoft.com/office/drawing/2014/main" id="{075C8CCD-DE3E-4838-802D-F2726C4AFE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05295" y="4632673"/>
                  <a:ext cx="0" cy="180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直線コネクタ 126">
                  <a:extLst>
                    <a:ext uri="{FF2B5EF4-FFF2-40B4-BE49-F238E27FC236}">
                      <a16:creationId xmlns:a16="http://schemas.microsoft.com/office/drawing/2014/main" id="{742001C2-D64B-4860-85FA-FA7BA2CD2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850" y="4632673"/>
                  <a:ext cx="0" cy="180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コネクタ 127">
                  <a:extLst>
                    <a:ext uri="{FF2B5EF4-FFF2-40B4-BE49-F238E27FC236}">
                      <a16:creationId xmlns:a16="http://schemas.microsoft.com/office/drawing/2014/main" id="{35C41A56-419B-4A5C-B1A2-21D19038E7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3245" y="4645387"/>
                  <a:ext cx="0" cy="180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9" name="正方形/長方形 128">
                  <a:extLst>
                    <a:ext uri="{FF2B5EF4-FFF2-40B4-BE49-F238E27FC236}">
                      <a16:creationId xmlns:a16="http://schemas.microsoft.com/office/drawing/2014/main" id="{BF2A8DCA-0628-42B9-A4E6-D375A00CA365}"/>
                    </a:ext>
                  </a:extLst>
                </p:cNvPr>
                <p:cNvSpPr/>
                <p:nvPr/>
              </p:nvSpPr>
              <p:spPr>
                <a:xfrm>
                  <a:off x="3651043" y="4780015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0" name="テキスト ボックス 129">
                  <a:extLst>
                    <a:ext uri="{FF2B5EF4-FFF2-40B4-BE49-F238E27FC236}">
                      <a16:creationId xmlns:a16="http://schemas.microsoft.com/office/drawing/2014/main" id="{54443E4D-4112-403A-B649-1F7F5DB447C1}"/>
                    </a:ext>
                  </a:extLst>
                </p:cNvPr>
                <p:cNvSpPr txBox="1"/>
                <p:nvPr/>
              </p:nvSpPr>
              <p:spPr>
                <a:xfrm>
                  <a:off x="3484687" y="4908352"/>
                  <a:ext cx="308334" cy="1848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TMS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1" name="正方形/長方形 130">
                  <a:extLst>
                    <a:ext uri="{FF2B5EF4-FFF2-40B4-BE49-F238E27FC236}">
                      <a16:creationId xmlns:a16="http://schemas.microsoft.com/office/drawing/2014/main" id="{170A607E-9556-4DB7-A8C7-B994966C85B9}"/>
                    </a:ext>
                  </a:extLst>
                </p:cNvPr>
                <p:cNvSpPr/>
                <p:nvPr/>
              </p:nvSpPr>
              <p:spPr>
                <a:xfrm>
                  <a:off x="4115035" y="4789985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2" name="正方形/長方形 131">
                  <a:extLst>
                    <a:ext uri="{FF2B5EF4-FFF2-40B4-BE49-F238E27FC236}">
                      <a16:creationId xmlns:a16="http://schemas.microsoft.com/office/drawing/2014/main" id="{72A74578-E094-4EDE-AE9D-FC7C7964E88D}"/>
                    </a:ext>
                  </a:extLst>
                </p:cNvPr>
                <p:cNvSpPr/>
                <p:nvPr/>
              </p:nvSpPr>
              <p:spPr>
                <a:xfrm>
                  <a:off x="4593164" y="4793909"/>
                  <a:ext cx="113631" cy="118473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chemeClr val="tx1"/>
                    </a:solidFill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3" name="テキスト ボックス 132">
                  <a:extLst>
                    <a:ext uri="{FF2B5EF4-FFF2-40B4-BE49-F238E27FC236}">
                      <a16:creationId xmlns:a16="http://schemas.microsoft.com/office/drawing/2014/main" id="{7DB13340-2766-4636-8350-F82885DD99FD}"/>
                    </a:ext>
                  </a:extLst>
                </p:cNvPr>
                <p:cNvSpPr txBox="1"/>
                <p:nvPr/>
              </p:nvSpPr>
              <p:spPr>
                <a:xfrm>
                  <a:off x="4032762" y="4903293"/>
                  <a:ext cx="28533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TCK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sp>
              <p:nvSpPr>
                <p:cNvPr id="134" name="テキスト ボックス 133">
                  <a:extLst>
                    <a:ext uri="{FF2B5EF4-FFF2-40B4-BE49-F238E27FC236}">
                      <a16:creationId xmlns:a16="http://schemas.microsoft.com/office/drawing/2014/main" id="{340E9640-8A35-4732-A711-C7BABD1D74B6}"/>
                    </a:ext>
                  </a:extLst>
                </p:cNvPr>
                <p:cNvSpPr txBox="1"/>
                <p:nvPr/>
              </p:nvSpPr>
              <p:spPr>
                <a:xfrm>
                  <a:off x="4509715" y="4901601"/>
                  <a:ext cx="37189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en-US" altLang="ja-JP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TRST</a:t>
                  </a:r>
                  <a:endParaRPr kumimoji="1" lang="ja-JP" altLang="en-US" sz="1200" dirty="0">
                    <a:latin typeface="ＭＳ Ｐゴシック" panose="020B0600070205080204" pitchFamily="50" charset="-128"/>
                    <a:ea typeface="ＭＳ Ｐゴシック" panose="020B0600070205080204" pitchFamily="50" charset="-128"/>
                    <a:cs typeface="Times New Roman" pitchFamily="18" charset="0"/>
                  </a:endParaRPr>
                </a:p>
              </p:txBody>
            </p:sp>
            <p:cxnSp>
              <p:nvCxnSpPr>
                <p:cNvPr id="135" name="カギ線コネクタ 282">
                  <a:extLst>
                    <a:ext uri="{FF2B5EF4-FFF2-40B4-BE49-F238E27FC236}">
                      <a16:creationId xmlns:a16="http://schemas.microsoft.com/office/drawing/2014/main" id="{419FCD56-FC84-4EFE-B772-CC6AFF20C7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3506957" y="2375779"/>
                  <a:ext cx="58827" cy="2160000"/>
                </a:xfrm>
                <a:prstGeom prst="bentConnector3">
                  <a:avLst>
                    <a:gd name="adj1" fmla="val 666242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カギ線コネクタ 282">
                  <a:extLst>
                    <a:ext uri="{FF2B5EF4-FFF2-40B4-BE49-F238E27FC236}">
                      <a16:creationId xmlns:a16="http://schemas.microsoft.com/office/drawing/2014/main" id="{66E178C4-88E5-4241-92D0-6E087DE7CA85}"/>
                    </a:ext>
                  </a:extLst>
                </p:cNvPr>
                <p:cNvCxnSpPr>
                  <a:cxnSpLocks/>
                  <a:stCxn id="121" idx="3"/>
                  <a:endCxn id="118" idx="3"/>
                </p:cNvCxnSpPr>
                <p:nvPr/>
              </p:nvCxnSpPr>
              <p:spPr>
                <a:xfrm flipH="1">
                  <a:off x="5161615" y="1525319"/>
                  <a:ext cx="27134" cy="847270"/>
                </a:xfrm>
                <a:prstGeom prst="bentConnector3">
                  <a:avLst>
                    <a:gd name="adj1" fmla="val -842485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台形 136">
                  <a:extLst>
                    <a:ext uri="{FF2B5EF4-FFF2-40B4-BE49-F238E27FC236}">
                      <a16:creationId xmlns:a16="http://schemas.microsoft.com/office/drawing/2014/main" id="{80F01E09-A5C5-416A-A38A-D2E33331F2A7}"/>
                    </a:ext>
                  </a:extLst>
                </p:cNvPr>
                <p:cNvSpPr/>
                <p:nvPr/>
              </p:nvSpPr>
              <p:spPr>
                <a:xfrm rot="5400000">
                  <a:off x="5932552" y="3181658"/>
                  <a:ext cx="557349" cy="131521"/>
                </a:xfrm>
                <a:prstGeom prst="trapezoid">
                  <a:avLst>
                    <a:gd name="adj" fmla="val 56746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ＭＳ Ｐゴシック" panose="020B0600070205080204" pitchFamily="50" charset="-128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38" name="カギ線コネクタ 282">
                  <a:extLst>
                    <a:ext uri="{FF2B5EF4-FFF2-40B4-BE49-F238E27FC236}">
                      <a16:creationId xmlns:a16="http://schemas.microsoft.com/office/drawing/2014/main" id="{DD9F4E6D-5E9B-4815-A74C-F5B7FC95C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 flipV="1">
                  <a:off x="3534089" y="1635492"/>
                  <a:ext cx="31693" cy="2700000"/>
                </a:xfrm>
                <a:prstGeom prst="bentConnector3">
                  <a:avLst>
                    <a:gd name="adj1" fmla="val -666340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直線コネクタ 138">
                  <a:extLst>
                    <a:ext uri="{FF2B5EF4-FFF2-40B4-BE49-F238E27FC236}">
                      <a16:creationId xmlns:a16="http://schemas.microsoft.com/office/drawing/2014/main" id="{1A7D323B-AEAE-440E-9907-3B67A38C59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64674" y="167925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直線コネクタ 139">
                  <a:extLst>
                    <a:ext uri="{FF2B5EF4-FFF2-40B4-BE49-F238E27FC236}">
                      <a16:creationId xmlns:a16="http://schemas.microsoft.com/office/drawing/2014/main" id="{729D28DD-407E-483D-9D98-2F78F9D536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63637" y="1680343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直線コネクタ 140">
                  <a:extLst>
                    <a:ext uri="{FF2B5EF4-FFF2-40B4-BE49-F238E27FC236}">
                      <a16:creationId xmlns:a16="http://schemas.microsoft.com/office/drawing/2014/main" id="{B1FE96CE-CC0C-4AA0-9EF7-6F4E488B8A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45089" y="167925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直線コネクタ 141">
                  <a:extLst>
                    <a:ext uri="{FF2B5EF4-FFF2-40B4-BE49-F238E27FC236}">
                      <a16:creationId xmlns:a16="http://schemas.microsoft.com/office/drawing/2014/main" id="{F7B38DD0-45E3-4E60-976E-FA5D2AE256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43245" y="1676714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線コネクタ 142">
                  <a:extLst>
                    <a:ext uri="{FF2B5EF4-FFF2-40B4-BE49-F238E27FC236}">
                      <a16:creationId xmlns:a16="http://schemas.microsoft.com/office/drawing/2014/main" id="{EB5CD85A-AD1A-45BE-8F8D-D2322A28C0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83355" y="114703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線コネクタ 143">
                  <a:extLst>
                    <a:ext uri="{FF2B5EF4-FFF2-40B4-BE49-F238E27FC236}">
                      <a16:creationId xmlns:a16="http://schemas.microsoft.com/office/drawing/2014/main" id="{4B98FAC9-6911-4836-B7E2-02D238A2E7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82318" y="1148123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線コネクタ 144">
                  <a:extLst>
                    <a:ext uri="{FF2B5EF4-FFF2-40B4-BE49-F238E27FC236}">
                      <a16:creationId xmlns:a16="http://schemas.microsoft.com/office/drawing/2014/main" id="{32209003-D24F-4D36-A941-73BFF2DB80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363770" y="1147038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線コネクタ 145">
                  <a:extLst>
                    <a:ext uri="{FF2B5EF4-FFF2-40B4-BE49-F238E27FC236}">
                      <a16:creationId xmlns:a16="http://schemas.microsoft.com/office/drawing/2014/main" id="{7F150AB8-1BFB-41AD-89CD-07F4E61BF6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61926" y="1144494"/>
                  <a:ext cx="0" cy="21600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線コネクタ 146">
                  <a:extLst>
                    <a:ext uri="{FF2B5EF4-FFF2-40B4-BE49-F238E27FC236}">
                      <a16:creationId xmlns:a16="http://schemas.microsoft.com/office/drawing/2014/main" id="{290DAEAA-795F-4AFE-A970-F762B4333D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28787" y="2480713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コネクタ 147">
                  <a:extLst>
                    <a:ext uri="{FF2B5EF4-FFF2-40B4-BE49-F238E27FC236}">
                      <a16:creationId xmlns:a16="http://schemas.microsoft.com/office/drawing/2014/main" id="{7B157364-75EE-46D7-89D0-059047AF6D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49132" y="2488380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コネクタ 148">
                  <a:extLst>
                    <a:ext uri="{FF2B5EF4-FFF2-40B4-BE49-F238E27FC236}">
                      <a16:creationId xmlns:a16="http://schemas.microsoft.com/office/drawing/2014/main" id="{7944EF53-C77B-4B2A-AF86-150006863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649979" y="2495879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直線コネクタ 149">
                  <a:extLst>
                    <a:ext uri="{FF2B5EF4-FFF2-40B4-BE49-F238E27FC236}">
                      <a16:creationId xmlns:a16="http://schemas.microsoft.com/office/drawing/2014/main" id="{8C610007-3A78-43D6-9FBE-F7D5284B2A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120052" y="2495879"/>
                  <a:ext cx="0" cy="180213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カギ線コネクタ 282">
                  <a:extLst>
                    <a:ext uri="{FF2B5EF4-FFF2-40B4-BE49-F238E27FC236}">
                      <a16:creationId xmlns:a16="http://schemas.microsoft.com/office/drawing/2014/main" id="{840E2828-70D7-4AA7-9FAB-6662356D69CE}"/>
                    </a:ext>
                  </a:extLst>
                </p:cNvPr>
                <p:cNvCxnSpPr>
                  <a:cxnSpLocks/>
                  <a:stCxn id="97" idx="3"/>
                  <a:endCxn id="96" idx="1"/>
                </p:cNvCxnSpPr>
                <p:nvPr/>
              </p:nvCxnSpPr>
              <p:spPr>
                <a:xfrm flipV="1">
                  <a:off x="2853365" y="2842391"/>
                  <a:ext cx="594930" cy="712366"/>
                </a:xfrm>
                <a:prstGeom prst="bentConnector3">
                  <a:avLst>
                    <a:gd name="adj1" fmla="val 27128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カギ線コネクタ 282">
                  <a:extLst>
                    <a:ext uri="{FF2B5EF4-FFF2-40B4-BE49-F238E27FC236}">
                      <a16:creationId xmlns:a16="http://schemas.microsoft.com/office/drawing/2014/main" id="{F40D48D3-9025-430A-9C13-9C4CA4D1A4AA}"/>
                    </a:ext>
                  </a:extLst>
                </p:cNvPr>
                <p:cNvCxnSpPr>
                  <a:cxnSpLocks/>
                  <a:stCxn id="119" idx="3"/>
                  <a:endCxn id="137" idx="2"/>
                </p:cNvCxnSpPr>
                <p:nvPr/>
              </p:nvCxnSpPr>
              <p:spPr>
                <a:xfrm>
                  <a:off x="5169992" y="2037279"/>
                  <a:ext cx="975474" cy="1044000"/>
                </a:xfrm>
                <a:prstGeom prst="bentConnector3">
                  <a:avLst>
                    <a:gd name="adj1" fmla="val 80354"/>
                  </a:avLst>
                </a:prstGeom>
                <a:ln w="9525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線コネクタ 152">
                  <a:extLst>
                    <a:ext uri="{FF2B5EF4-FFF2-40B4-BE49-F238E27FC236}">
                      <a16:creationId xmlns:a16="http://schemas.microsoft.com/office/drawing/2014/main" id="{14814C47-2AEB-4463-A605-931264D68532}"/>
                    </a:ext>
                  </a:extLst>
                </p:cNvPr>
                <p:cNvCxnSpPr/>
                <p:nvPr/>
              </p:nvCxnSpPr>
              <p:spPr>
                <a:xfrm>
                  <a:off x="5810165" y="3253748"/>
                  <a:ext cx="324000" cy="0"/>
                </a:xfrm>
                <a:prstGeom prst="line">
                  <a:avLst/>
                </a:prstGeom>
                <a:ln w="12700" cap="sq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テキスト ボックス 153">
                  <a:extLst>
                    <a:ext uri="{FF2B5EF4-FFF2-40B4-BE49-F238E27FC236}">
                      <a16:creationId xmlns:a16="http://schemas.microsoft.com/office/drawing/2014/main" id="{B536A92E-783C-40D2-BD64-E038DC2628C8}"/>
                    </a:ext>
                  </a:extLst>
                </p:cNvPr>
                <p:cNvSpPr txBox="1"/>
                <p:nvPr/>
              </p:nvSpPr>
              <p:spPr>
                <a:xfrm>
                  <a:off x="4239093" y="2967044"/>
                  <a:ext cx="26129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kumimoji="1" lang="ja-JP" altLang="en-US" sz="1200" dirty="0">
                      <a:latin typeface="ＭＳ Ｐゴシック" panose="020B0600070205080204" pitchFamily="50" charset="-128"/>
                      <a:ea typeface="ＭＳ Ｐゴシック" panose="020B0600070205080204" pitchFamily="50" charset="-128"/>
                      <a:cs typeface="Times New Roman" pitchFamily="18" charset="0"/>
                    </a:rPr>
                    <a:t>コア</a:t>
                  </a:r>
                </a:p>
              </p:txBody>
            </p:sp>
          </p:grp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285B4A4C-4D3A-4C62-AA16-C73AD9E37700}"/>
                  </a:ext>
                </a:extLst>
              </p:cNvPr>
              <p:cNvSpPr/>
              <p:nvPr/>
            </p:nvSpPr>
            <p:spPr>
              <a:xfrm>
                <a:off x="2978632" y="3511443"/>
                <a:ext cx="92271" cy="9314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400">
                  <a:latin typeface="ＭＳ Ｐゴシック" panose="020B0600070205080204" pitchFamily="50" charset="-128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F469CEE1-A548-4D98-B53C-7B690AF22625}"/>
                </a:ext>
              </a:extLst>
            </p:cNvPr>
            <p:cNvSpPr/>
            <p:nvPr/>
          </p:nvSpPr>
          <p:spPr>
            <a:xfrm>
              <a:off x="2903288" y="673342"/>
              <a:ext cx="28184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1200" b="1" kern="100" dirty="0">
                  <a:latin typeface="ＭＳ Ｐゴシック" panose="020B0600070205080204" pitchFamily="50" charset="-128"/>
                  <a:ea typeface="ＭＳ Ｐゴシック" panose="020B0600070205080204" pitchFamily="50" charset="-128"/>
                </a:rPr>
                <a:t>Authentication and Authorization Module</a:t>
              </a:r>
              <a:endParaRPr lang="ja-JP" altLang="en-US" sz="1200" b="1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4D3C11D-A9B9-4473-B1AB-93DAE9D6A05C}"/>
              </a:ext>
            </a:extLst>
          </p:cNvPr>
          <p:cNvSpPr/>
          <p:nvPr/>
        </p:nvSpPr>
        <p:spPr>
          <a:xfrm>
            <a:off x="7082289" y="1306460"/>
            <a:ext cx="3352423" cy="184197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lang="ja-JP" altLang="en-US" sz="3200" b="1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認証機構</a:t>
            </a:r>
            <a:endParaRPr kumimoji="1" lang="ja-JP" altLang="en-US" sz="3200" b="1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553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A1D5A-EB41-4394-ABDA-0E5F4FDB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今年度の卒業研究テーマ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AC5E15-81D4-4644-9A59-1F75459DE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14" y="1956254"/>
            <a:ext cx="10515600" cy="4351338"/>
          </a:xfrm>
        </p:spPr>
        <p:txBody>
          <a:bodyPr/>
          <a:lstStyle/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を利用したセキュアな組込システム開発（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名）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認証を導入した疑似的な小規模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IoT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システム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ラズベリーパイをエッジサーバ、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Arduino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をエッジデバイス（センサー付け）、センシングデータを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暗号化にして受送信を行う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FPGA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における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暗号回路の設計と実装（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名）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目標：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SAS</a:t>
            </a: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認証を用いたセキュアな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JTAG</a:t>
            </a:r>
          </a:p>
        </p:txBody>
      </p:sp>
    </p:spTree>
    <p:extLst>
      <p:ext uri="{BB962C8B-B14F-4D97-AF65-F5344CB8AC3E}">
        <p14:creationId xmlns:p14="http://schemas.microsoft.com/office/powerpoint/2010/main" val="365110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402</Words>
  <Application>Microsoft Office PowerPoint</Application>
  <PresentationFormat>ワイド画面</PresentationFormat>
  <Paragraphs>104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游ゴシック</vt:lpstr>
      <vt:lpstr>游ゴシック Light</vt:lpstr>
      <vt:lpstr>Arial</vt:lpstr>
      <vt:lpstr>Times New Roman</vt:lpstr>
      <vt:lpstr>Office テーマ</vt:lpstr>
      <vt:lpstr>SAS認証を用いたセキュアなJTAG設計  愛媛大学　高橋研究室 2021/10/02</vt:lpstr>
      <vt:lpstr>IEEE 1149.1 （JTAG）</vt:lpstr>
      <vt:lpstr>JTAGのセキュリティー強化対策</vt:lpstr>
      <vt:lpstr>SASを用いたセキュアなJTAG設計</vt:lpstr>
      <vt:lpstr>今年度の卒業研究テーマ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SAS認証を用いたセキュアなJTAG設計</dc:title>
  <dc:creator>王森レイ</dc:creator>
  <cp:lastModifiedBy>王森レイ</cp:lastModifiedBy>
  <cp:revision>8</cp:revision>
  <cp:lastPrinted>2021-10-02T00:51:20Z</cp:lastPrinted>
  <dcterms:created xsi:type="dcterms:W3CDTF">2021-10-01T10:15:24Z</dcterms:created>
  <dcterms:modified xsi:type="dcterms:W3CDTF">2021-10-02T03:44:37Z</dcterms:modified>
</cp:coreProperties>
</file>