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6" r:id="rId2"/>
    <p:sldId id="317" r:id="rId3"/>
    <p:sldId id="318" r:id="rId4"/>
    <p:sldId id="320" r:id="rId5"/>
    <p:sldId id="319" r:id="rId6"/>
    <p:sldId id="321" r:id="rId7"/>
    <p:sldId id="322" r:id="rId8"/>
    <p:sldId id="325" r:id="rId9"/>
    <p:sldId id="326" r:id="rId10"/>
  </p:sldIdLst>
  <p:sldSz cx="6858000" cy="9144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CC9900"/>
    <a:srgbClr val="FF99CC"/>
    <a:srgbClr val="FFCCFF"/>
    <a:srgbClr val="FFFFCC"/>
    <a:srgbClr val="FFCCCC"/>
    <a:srgbClr val="FFFF99"/>
    <a:srgbClr val="CC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6" autoAdjust="0"/>
    <p:restoredTop sz="94660"/>
  </p:normalViewPr>
  <p:slideViewPr>
    <p:cSldViewPr>
      <p:cViewPr varScale="1">
        <p:scale>
          <a:sx n="46" d="100"/>
          <a:sy n="46" d="100"/>
        </p:scale>
        <p:origin x="1725" y="4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885895A9-CED2-4288-B408-378225811056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58564177-4B12-4EC1-9D89-6CDB762D97A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2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9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1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99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308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4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9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9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07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3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35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BA54-CC35-4060-B778-70E0D32EE6B1}" type="datetimeFigureOut">
              <a:rPr kumimoji="1" lang="ja-JP" altLang="en-US" smtClean="0"/>
              <a:pPr/>
              <a:t>2021/12/8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DBD6-C65D-4438-92C3-ADE4E9F96F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245266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TSV</a:t>
            </a:r>
            <a:r>
              <a:rPr lang="ja-JP" altLang="en-US" sz="2800" dirty="0"/>
              <a:t>抵抗精密計測評価</a:t>
            </a:r>
            <a:r>
              <a:rPr lang="en-US" altLang="ja-JP" sz="2800" dirty="0"/>
              <a:t>TEG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42900" y="755471"/>
            <a:ext cx="6172200" cy="7412748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基本機能</a:t>
            </a:r>
            <a:endParaRPr lang="en-US" altLang="ja-JP" sz="1800" dirty="0"/>
          </a:p>
          <a:p>
            <a:pPr lvl="1"/>
            <a:r>
              <a:rPr kumimoji="1" lang="en-US" altLang="ja-JP" sz="1400" dirty="0"/>
              <a:t>IEEE 1149.4 </a:t>
            </a:r>
            <a:r>
              <a:rPr kumimoji="1" lang="ja-JP" altLang="en-US" sz="1400" dirty="0"/>
              <a:t>アナログバウンダリスキャン規格をベースにして、</a:t>
            </a:r>
            <a:r>
              <a:rPr kumimoji="1" lang="en-US" altLang="ja-JP" sz="1400" dirty="0"/>
              <a:t>3D-IC</a:t>
            </a:r>
            <a:r>
              <a:rPr kumimoji="1" lang="ja-JP" altLang="en-US" sz="1400" dirty="0"/>
              <a:t>における</a:t>
            </a:r>
            <a:r>
              <a:rPr kumimoji="1" lang="en-US" altLang="ja-JP" sz="1400" dirty="0"/>
              <a:t>TSV</a:t>
            </a:r>
            <a:r>
              <a:rPr kumimoji="1" lang="ja-JP" altLang="en-US" sz="1400" dirty="0"/>
              <a:t>の抵抗値（</a:t>
            </a:r>
            <a:r>
              <a:rPr lang="en-US" altLang="ja-JP" sz="1400" dirty="0"/>
              <a:t>100mΩ</a:t>
            </a:r>
            <a:r>
              <a:rPr lang="ja-JP" altLang="en-US" sz="1400" dirty="0"/>
              <a:t>ほど</a:t>
            </a:r>
            <a:r>
              <a:rPr kumimoji="1" lang="ja-JP" altLang="en-US" sz="1400" dirty="0"/>
              <a:t>）を精密的に計測する。</a:t>
            </a:r>
            <a:endParaRPr kumimoji="1" lang="en-US" altLang="ja-JP" sz="1400" dirty="0"/>
          </a:p>
          <a:p>
            <a:pPr lvl="1"/>
            <a:r>
              <a:rPr kumimoji="1" lang="ja-JP" altLang="en-US" sz="1400" dirty="0"/>
              <a:t>被測定</a:t>
            </a:r>
            <a:r>
              <a:rPr kumimoji="1" lang="en-US" altLang="ja-JP" sz="1400" dirty="0"/>
              <a:t>TSV</a:t>
            </a:r>
            <a:r>
              <a:rPr kumimoji="1" lang="ja-JP" altLang="en-US" sz="1400" dirty="0"/>
              <a:t>の両端の電圧をフローティング計測できる機能回路を構成する。</a:t>
            </a:r>
            <a:endParaRPr kumimoji="1" lang="en-US" altLang="ja-JP" sz="1400" dirty="0"/>
          </a:p>
          <a:p>
            <a:pPr lvl="1"/>
            <a:r>
              <a:rPr lang="ja-JP" altLang="en-US" sz="1400" dirty="0"/>
              <a:t>電流印加経路と電圧測定回路を完全分離する。</a:t>
            </a:r>
            <a:endParaRPr lang="en-US" altLang="ja-JP" sz="1400" dirty="0"/>
          </a:p>
          <a:p>
            <a:pPr lvl="1"/>
            <a:r>
              <a:rPr lang="ja-JP" altLang="en-US" sz="1400" dirty="0"/>
              <a:t>各</a:t>
            </a:r>
            <a:r>
              <a:rPr lang="en-US" altLang="ja-JP" sz="1400" dirty="0"/>
              <a:t>TSV</a:t>
            </a:r>
            <a:r>
              <a:rPr lang="ja-JP" altLang="en-US" sz="1400" dirty="0"/>
              <a:t>に一つの</a:t>
            </a:r>
            <a:r>
              <a:rPr lang="en-US" altLang="ja-JP" sz="1400" dirty="0"/>
              <a:t>ABM</a:t>
            </a:r>
            <a:r>
              <a:rPr lang="ja-JP" altLang="en-US" sz="1400" dirty="0"/>
              <a:t>を配置する。</a:t>
            </a:r>
            <a:endParaRPr lang="en-US" altLang="ja-JP" sz="1400" dirty="0"/>
          </a:p>
          <a:p>
            <a:pPr lvl="1"/>
            <a:r>
              <a:rPr lang="ja-JP" altLang="en-US" sz="1400" dirty="0"/>
              <a:t>アナログスイッチ</a:t>
            </a:r>
            <a:r>
              <a:rPr lang="en-US" altLang="ja-JP" sz="1400" dirty="0"/>
              <a:t>(A-SW)</a:t>
            </a:r>
            <a:r>
              <a:rPr lang="ja-JP" altLang="en-US" sz="1400" dirty="0"/>
              <a:t>のリーク電流の影響を抑えるため、内部パスを</a:t>
            </a:r>
            <a:r>
              <a:rPr lang="ja-JP" altLang="en-US" sz="1400" dirty="0" err="1"/>
              <a:t>ｍ</a:t>
            </a:r>
            <a:r>
              <a:rPr lang="ja-JP" altLang="en-US" sz="1400" dirty="0"/>
              <a:t>分割し、</a:t>
            </a:r>
            <a:r>
              <a:rPr lang="en-US" altLang="ja-JP" sz="1400" dirty="0"/>
              <a:t>n</a:t>
            </a:r>
            <a:r>
              <a:rPr lang="ja-JP" altLang="en-US" sz="1400" dirty="0"/>
              <a:t>個の</a:t>
            </a:r>
            <a:r>
              <a:rPr lang="en-US" altLang="ja-JP" sz="1400" dirty="0"/>
              <a:t>ABM</a:t>
            </a:r>
            <a:r>
              <a:rPr lang="ja-JP" altLang="en-US" sz="1400" dirty="0"/>
              <a:t>をグループにする。グループ毎には一つの</a:t>
            </a:r>
            <a:r>
              <a:rPr lang="en-US" altLang="ja-JP" sz="1400" dirty="0"/>
              <a:t>TBIC</a:t>
            </a:r>
            <a:r>
              <a:rPr lang="ja-JP" altLang="en-US" sz="1400" dirty="0"/>
              <a:t>を経由して外部アナログパスと繋がる。</a:t>
            </a:r>
            <a:endParaRPr lang="en-US" altLang="ja-JP" sz="1400" dirty="0"/>
          </a:p>
          <a:p>
            <a:pPr lvl="1"/>
            <a:r>
              <a:rPr lang="en-US" altLang="ja-JP" sz="1400" dirty="0"/>
              <a:t>TAP</a:t>
            </a:r>
            <a:r>
              <a:rPr lang="ja-JP" altLang="en-US" sz="1400" dirty="0"/>
              <a:t>制御回路によって</a:t>
            </a:r>
            <a:r>
              <a:rPr lang="en-US" altLang="ja-JP" sz="1400" dirty="0"/>
              <a:t>n</a:t>
            </a:r>
            <a:r>
              <a:rPr lang="ja-JP" altLang="en-US" sz="1400" dirty="0"/>
              <a:t>グループの</a:t>
            </a:r>
            <a:r>
              <a:rPr lang="en-US" altLang="ja-JP" sz="1400" dirty="0"/>
              <a:t>ABM</a:t>
            </a:r>
            <a:r>
              <a:rPr lang="ja-JP" altLang="en-US" sz="1400" dirty="0"/>
              <a:t>を制御する。</a:t>
            </a:r>
            <a:endParaRPr lang="en-US" altLang="ja-JP" sz="1400" dirty="0"/>
          </a:p>
          <a:p>
            <a:pPr lvl="1"/>
            <a:r>
              <a:rPr lang="ja-JP" altLang="en-US" sz="1400" dirty="0">
                <a:solidFill>
                  <a:srgbClr val="0000FF"/>
                </a:solidFill>
              </a:rPr>
              <a:t>動作モード：</a:t>
            </a:r>
            <a:endParaRPr lang="en-US" altLang="ja-JP" sz="1400" dirty="0">
              <a:solidFill>
                <a:srgbClr val="0000FF"/>
              </a:solidFill>
            </a:endParaRPr>
          </a:p>
          <a:p>
            <a:pPr lvl="2"/>
            <a:r>
              <a:rPr lang="ja-JP" altLang="en-US" sz="1200" dirty="0">
                <a:solidFill>
                  <a:srgbClr val="0000FF"/>
                </a:solidFill>
              </a:rPr>
              <a:t>スキャンモード：テストデータの印加、制御信号の設定</a:t>
            </a:r>
            <a:endParaRPr lang="en-US" altLang="ja-JP" sz="1200" dirty="0">
              <a:solidFill>
                <a:srgbClr val="0000FF"/>
              </a:solidFill>
            </a:endParaRPr>
          </a:p>
          <a:p>
            <a:pPr lvl="2"/>
            <a:r>
              <a:rPr lang="ja-JP" altLang="en-US" sz="1200" dirty="0">
                <a:solidFill>
                  <a:srgbClr val="0000FF"/>
                </a:solidFill>
              </a:rPr>
              <a:t>計測モード：内部状態維持、外部測定</a:t>
            </a:r>
            <a:endParaRPr lang="en-US" altLang="ja-JP" sz="1200" dirty="0">
              <a:solidFill>
                <a:srgbClr val="0000FF"/>
              </a:solidFill>
            </a:endParaRPr>
          </a:p>
          <a:p>
            <a:pPr lvl="1"/>
            <a:r>
              <a:rPr lang="ja-JP" altLang="en-US" sz="1600" dirty="0"/>
              <a:t>その他？</a:t>
            </a:r>
            <a:endParaRPr lang="en-US" altLang="ja-JP" sz="1600" dirty="0"/>
          </a:p>
          <a:p>
            <a:endParaRPr lang="en-US" altLang="ja-JP" sz="1800" dirty="0"/>
          </a:p>
          <a:p>
            <a:r>
              <a:rPr lang="ja-JP" altLang="en-US" sz="1800" dirty="0"/>
              <a:t>基本仕様</a:t>
            </a:r>
            <a:endParaRPr lang="en-US" altLang="ja-JP" sz="1800" dirty="0"/>
          </a:p>
          <a:p>
            <a:pPr lvl="1"/>
            <a:r>
              <a:rPr lang="ja-JP" altLang="en-US" sz="1400" dirty="0"/>
              <a:t>プロセス：　</a:t>
            </a:r>
            <a:r>
              <a:rPr lang="en-US" altLang="ja-JP" sz="1400" dirty="0"/>
              <a:t>180nmCMOS</a:t>
            </a:r>
          </a:p>
          <a:p>
            <a:pPr lvl="1"/>
            <a:r>
              <a:rPr lang="ja-JP" altLang="en-US" sz="1400" dirty="0"/>
              <a:t>ダイサイズ：　</a:t>
            </a:r>
            <a:r>
              <a:rPr lang="en-US" altLang="ja-JP" sz="1400" dirty="0"/>
              <a:t>5mm×5mm</a:t>
            </a:r>
          </a:p>
          <a:p>
            <a:pPr lvl="1"/>
            <a:r>
              <a:rPr lang="en-US" altLang="ja-JP" sz="1400" dirty="0"/>
              <a:t>TSV</a:t>
            </a:r>
            <a:r>
              <a:rPr lang="ja-JP" altLang="en-US" sz="1400" dirty="0"/>
              <a:t>ピン数＆</a:t>
            </a:r>
            <a:r>
              <a:rPr lang="en-US" altLang="ja-JP" sz="1400" dirty="0"/>
              <a:t>ABM</a:t>
            </a:r>
            <a:r>
              <a:rPr lang="ja-JP" altLang="en-US" sz="1400" dirty="0"/>
              <a:t>数：　</a:t>
            </a:r>
            <a:r>
              <a:rPr lang="en-US" altLang="ja-JP" sz="1400" dirty="0"/>
              <a:t>10,000</a:t>
            </a:r>
            <a:r>
              <a:rPr lang="ja-JP" altLang="en-US" sz="1400" dirty="0"/>
              <a:t>個</a:t>
            </a:r>
            <a:endParaRPr lang="en-US" altLang="ja-JP" sz="1400" dirty="0"/>
          </a:p>
          <a:p>
            <a:pPr lvl="1"/>
            <a:r>
              <a:rPr lang="en-US" altLang="ja-JP" sz="1400" dirty="0"/>
              <a:t>ABM</a:t>
            </a:r>
            <a:r>
              <a:rPr lang="ja-JP" altLang="en-US" sz="1400" dirty="0"/>
              <a:t>配置間隔：　</a:t>
            </a:r>
            <a:r>
              <a:rPr lang="en-US" altLang="ja-JP" sz="1400" dirty="0"/>
              <a:t>4um grid</a:t>
            </a:r>
          </a:p>
          <a:p>
            <a:pPr lvl="1"/>
            <a:r>
              <a:rPr lang="ja-JP" altLang="en-US" sz="1400" dirty="0"/>
              <a:t>電流パス</a:t>
            </a:r>
            <a:r>
              <a:rPr lang="en-US" altLang="ja-JP" sz="1400" dirty="0"/>
              <a:t>A-SW</a:t>
            </a:r>
            <a:r>
              <a:rPr lang="ja-JP" altLang="en-US" sz="1400" dirty="0"/>
              <a:t>の抵抗値（</a:t>
            </a:r>
            <a:r>
              <a:rPr lang="en-US" altLang="ja-JP" sz="1400" dirty="0"/>
              <a:t>R</a:t>
            </a:r>
            <a:r>
              <a:rPr lang="en-US" altLang="ja-JP" sz="1400" baseline="-25000" dirty="0"/>
              <a:t>SB1</a:t>
            </a:r>
            <a:r>
              <a:rPr lang="ja-JP" altLang="en-US" sz="1400" dirty="0"/>
              <a:t>）：　</a:t>
            </a:r>
            <a:r>
              <a:rPr lang="en-US" altLang="ja-JP" sz="1400" dirty="0"/>
              <a:t>100Ω</a:t>
            </a:r>
          </a:p>
          <a:p>
            <a:pPr lvl="1"/>
            <a:r>
              <a:rPr lang="ja-JP" altLang="en-US" sz="1400" dirty="0"/>
              <a:t>電圧パス</a:t>
            </a:r>
            <a:r>
              <a:rPr lang="en-US" altLang="ja-JP" sz="1400" dirty="0"/>
              <a:t>A-SW</a:t>
            </a:r>
            <a:r>
              <a:rPr lang="ja-JP" altLang="en-US" sz="1400" dirty="0"/>
              <a:t>の抵抗値（</a:t>
            </a:r>
            <a:r>
              <a:rPr lang="en-US" altLang="ja-JP" sz="1400" dirty="0"/>
              <a:t>R</a:t>
            </a:r>
            <a:r>
              <a:rPr lang="en-US" altLang="ja-JP" sz="1400" baseline="-25000" dirty="0"/>
              <a:t>SB2</a:t>
            </a:r>
            <a:r>
              <a:rPr lang="ja-JP" altLang="en-US" sz="1400" dirty="0"/>
              <a:t>）：　</a:t>
            </a:r>
            <a:r>
              <a:rPr lang="en-US" altLang="ja-JP" sz="1400" dirty="0"/>
              <a:t>1kΩ</a:t>
            </a:r>
          </a:p>
          <a:p>
            <a:pPr lvl="1"/>
            <a:r>
              <a:rPr lang="en-US" altLang="ja-JP" sz="1400" dirty="0"/>
              <a:t>Is &amp; </a:t>
            </a:r>
            <a:r>
              <a:rPr lang="en-US" altLang="ja-JP" sz="1400" dirty="0" err="1"/>
              <a:t>Vss</a:t>
            </a:r>
            <a:r>
              <a:rPr lang="ja-JP" altLang="en-US" sz="1400" dirty="0"/>
              <a:t>：　</a:t>
            </a:r>
            <a:r>
              <a:rPr lang="en-US" altLang="ja-JP" sz="1400" dirty="0"/>
              <a:t>1mA &amp; 3.3v</a:t>
            </a:r>
          </a:p>
          <a:p>
            <a:pPr lvl="1"/>
            <a:r>
              <a:rPr lang="ja-JP" altLang="en-US" sz="1400" dirty="0"/>
              <a:t>パケージ：　</a:t>
            </a:r>
            <a:r>
              <a:rPr lang="ja-JP" altLang="en-US" sz="1400" dirty="0" err="1"/>
              <a:t>無し</a:t>
            </a:r>
            <a:endParaRPr lang="en-US" altLang="ja-JP" sz="1400" dirty="0"/>
          </a:p>
          <a:p>
            <a:pPr lvl="1"/>
            <a:r>
              <a:rPr lang="en-US" altLang="ja-JP" sz="1400" dirty="0"/>
              <a:t>IO</a:t>
            </a:r>
            <a:r>
              <a:rPr lang="ja-JP" altLang="en-US" sz="1400" dirty="0"/>
              <a:t>ピン：　マイクロバンプパッド</a:t>
            </a:r>
            <a:endParaRPr lang="en-US" altLang="ja-JP" sz="1400" dirty="0"/>
          </a:p>
          <a:p>
            <a:pPr lvl="1"/>
            <a:r>
              <a:rPr lang="ja-JP" altLang="en-US" sz="1400" dirty="0">
                <a:solidFill>
                  <a:srgbClr val="0000FF"/>
                </a:solidFill>
              </a:rPr>
              <a:t>動作周波数（バウンダリスキャン）：</a:t>
            </a:r>
            <a:r>
              <a:rPr lang="en-US" altLang="ja-JP" sz="1400" dirty="0">
                <a:solidFill>
                  <a:srgbClr val="0000FF"/>
                </a:solidFill>
              </a:rPr>
              <a:t>25MHz</a:t>
            </a:r>
            <a:r>
              <a:rPr lang="ja-JP" altLang="en-US" sz="1400" dirty="0">
                <a:solidFill>
                  <a:srgbClr val="0000FF"/>
                </a:solidFill>
              </a:rPr>
              <a:t>か</a:t>
            </a:r>
            <a:r>
              <a:rPr lang="en-US" altLang="ja-JP" sz="1400" dirty="0">
                <a:solidFill>
                  <a:srgbClr val="0000FF"/>
                </a:solidFill>
              </a:rPr>
              <a:t>50MHz?</a:t>
            </a:r>
          </a:p>
          <a:p>
            <a:pPr lvl="1"/>
            <a:r>
              <a:rPr lang="ja-JP" altLang="en-US" sz="1400" dirty="0"/>
              <a:t>その他？</a:t>
            </a:r>
            <a:endParaRPr lang="en-US" altLang="ja-JP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245266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ダイ</a:t>
            </a:r>
            <a:r>
              <a:rPr kumimoji="1" lang="ja-JP" altLang="en-US" sz="2800" dirty="0"/>
              <a:t>内部の基本構成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88550" y="755470"/>
            <a:ext cx="5822480" cy="838853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1800" dirty="0"/>
              <a:t>TAP</a:t>
            </a:r>
            <a:r>
              <a:rPr lang="ja-JP" altLang="en-US" sz="1800" dirty="0"/>
              <a:t>制御回路部→</a:t>
            </a:r>
            <a:r>
              <a:rPr lang="en-US" altLang="ja-JP" sz="1800" dirty="0" err="1"/>
              <a:t>TAP_CTRl</a:t>
            </a:r>
            <a:endParaRPr lang="en-US" altLang="ja-JP" sz="1800" dirty="0"/>
          </a:p>
          <a:p>
            <a:pPr lvl="1"/>
            <a:r>
              <a:rPr lang="ja-JP" altLang="en-US" sz="1500" dirty="0"/>
              <a:t>動作モードの制御</a:t>
            </a:r>
            <a:endParaRPr lang="en-US" altLang="ja-JP" sz="1500" dirty="0"/>
          </a:p>
          <a:p>
            <a:pPr lvl="1"/>
            <a:r>
              <a:rPr lang="ja-JP" altLang="en-US" sz="1500" dirty="0"/>
              <a:t>すべての</a:t>
            </a:r>
            <a:r>
              <a:rPr lang="en-US" altLang="ja-JP" sz="1500" dirty="0"/>
              <a:t>ABM</a:t>
            </a:r>
            <a:r>
              <a:rPr lang="ja-JP" altLang="en-US" sz="1500" dirty="0"/>
              <a:t>を制御する</a:t>
            </a:r>
            <a:endParaRPr lang="en-US" altLang="ja-JP" sz="1500" dirty="0"/>
          </a:p>
          <a:p>
            <a:r>
              <a:rPr lang="en-US" altLang="ja-JP" sz="1800" dirty="0"/>
              <a:t>ABM</a:t>
            </a:r>
            <a:r>
              <a:rPr lang="ja-JP" altLang="en-US" sz="1800" dirty="0"/>
              <a:t>グループモジュール</a:t>
            </a:r>
            <a:r>
              <a:rPr lang="en-US" altLang="ja-JP" sz="1800" dirty="0"/>
              <a:t>(ABM_GROUP)</a:t>
            </a:r>
          </a:p>
          <a:p>
            <a:pPr lvl="1"/>
            <a:r>
              <a:rPr lang="ja-JP" altLang="en-US" sz="1500" dirty="0"/>
              <a:t>一つの</a:t>
            </a:r>
            <a:r>
              <a:rPr lang="en-US" altLang="ja-JP" sz="1500" dirty="0"/>
              <a:t>TBIC</a:t>
            </a:r>
            <a:r>
              <a:rPr lang="ja-JP" altLang="en-US" sz="1500" dirty="0"/>
              <a:t>と</a:t>
            </a:r>
            <a:r>
              <a:rPr lang="en-US" altLang="ja-JP" sz="1500" dirty="0"/>
              <a:t>100</a:t>
            </a:r>
            <a:r>
              <a:rPr lang="ja-JP" altLang="en-US" sz="1500" dirty="0"/>
              <a:t>個の</a:t>
            </a:r>
            <a:r>
              <a:rPr lang="en-US" altLang="ja-JP" sz="1500" dirty="0"/>
              <a:t>ABM</a:t>
            </a:r>
          </a:p>
          <a:p>
            <a:pPr lvl="1"/>
            <a:r>
              <a:rPr lang="en-US" altLang="ja-JP" sz="1500" dirty="0"/>
              <a:t>TBIC</a:t>
            </a:r>
            <a:r>
              <a:rPr lang="ja-JP" altLang="en-US" sz="1500" dirty="0"/>
              <a:t>：グループ毎のアナログバスを制御</a:t>
            </a:r>
            <a:endParaRPr lang="en-US" altLang="ja-JP" sz="1500" dirty="0"/>
          </a:p>
          <a:p>
            <a:r>
              <a:rPr lang="ja-JP" altLang="en-US" sz="1900" dirty="0"/>
              <a:t>バウンダリスキャンチェン本数＝１本</a:t>
            </a:r>
            <a:endParaRPr lang="en-US" altLang="ja-JP" sz="19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pPr lvl="1"/>
            <a:endParaRPr lang="en-US" altLang="ja-JP" sz="1500" dirty="0"/>
          </a:p>
          <a:p>
            <a:r>
              <a:rPr lang="ja-JP" altLang="en-US" sz="1900" dirty="0">
                <a:solidFill>
                  <a:srgbClr val="0000FF"/>
                </a:solidFill>
              </a:rPr>
              <a:t>バウンダリスキャンチェンを</a:t>
            </a:r>
            <a:r>
              <a:rPr lang="en-US" altLang="ja-JP" sz="1900" dirty="0">
                <a:solidFill>
                  <a:srgbClr val="0000FF"/>
                </a:solidFill>
              </a:rPr>
              <a:t>100</a:t>
            </a:r>
            <a:r>
              <a:rPr lang="ja-JP" altLang="en-US" sz="1900" dirty="0">
                <a:solidFill>
                  <a:srgbClr val="0000FF"/>
                </a:solidFill>
              </a:rPr>
              <a:t>本にすれば、テスト時間が短縮できるでしょうか？</a:t>
            </a:r>
            <a:endParaRPr lang="en-US" altLang="ja-JP" sz="1900" dirty="0">
              <a:solidFill>
                <a:srgbClr val="0000FF"/>
              </a:solidFill>
            </a:endParaRPr>
          </a:p>
          <a:p>
            <a:pPr lvl="1"/>
            <a:r>
              <a:rPr lang="ja-JP" altLang="en-US" sz="1500" dirty="0">
                <a:solidFill>
                  <a:srgbClr val="0000FF"/>
                </a:solidFill>
              </a:rPr>
              <a:t>一回のテストで一つの</a:t>
            </a:r>
            <a:r>
              <a:rPr lang="en-US" altLang="ja-JP" sz="1500" dirty="0">
                <a:solidFill>
                  <a:srgbClr val="0000FF"/>
                </a:solidFill>
              </a:rPr>
              <a:t>TSV</a:t>
            </a:r>
            <a:r>
              <a:rPr lang="ja-JP" altLang="en-US" sz="1500" dirty="0">
                <a:solidFill>
                  <a:srgbClr val="0000FF"/>
                </a:solidFill>
              </a:rPr>
              <a:t>しか測定できない、スキャンチェンが長過ぎると、テストデータ入力時間が長い</a:t>
            </a:r>
            <a:endParaRPr lang="en-US" altLang="ja-JP" sz="1500" dirty="0">
              <a:solidFill>
                <a:srgbClr val="0000FF"/>
              </a:solidFill>
            </a:endParaRPr>
          </a:p>
          <a:p>
            <a:pPr lvl="1"/>
            <a:r>
              <a:rPr lang="ja-JP" altLang="en-US" sz="1500" dirty="0">
                <a:solidFill>
                  <a:srgbClr val="0000FF"/>
                </a:solidFill>
              </a:rPr>
              <a:t>グループ毎に一本のスキャンチェンを設計すれば、テスト設定の時間が</a:t>
            </a:r>
            <a:r>
              <a:rPr lang="en-US" altLang="ja-JP" sz="1500" dirty="0">
                <a:solidFill>
                  <a:srgbClr val="0000FF"/>
                </a:solidFill>
              </a:rPr>
              <a:t>100</a:t>
            </a:r>
            <a:r>
              <a:rPr lang="ja-JP" altLang="en-US" sz="1500" dirty="0">
                <a:solidFill>
                  <a:srgbClr val="0000FF"/>
                </a:solidFill>
              </a:rPr>
              <a:t>分の</a:t>
            </a:r>
            <a:r>
              <a:rPr lang="en-US" altLang="ja-JP" sz="1500" dirty="0">
                <a:solidFill>
                  <a:srgbClr val="0000FF"/>
                </a:solidFill>
              </a:rPr>
              <a:t>1</a:t>
            </a:r>
            <a:r>
              <a:rPr lang="ja-JP" altLang="en-US" sz="1500" dirty="0">
                <a:solidFill>
                  <a:srgbClr val="0000FF"/>
                </a:solidFill>
              </a:rPr>
              <a:t>になるわけでしょうか。</a:t>
            </a:r>
            <a:endParaRPr lang="en-US" altLang="ja-JP" sz="1500" dirty="0">
              <a:solidFill>
                <a:srgbClr val="0000FF"/>
              </a:solidFill>
            </a:endParaRPr>
          </a:p>
          <a:p>
            <a:pPr lvl="1"/>
            <a:r>
              <a:rPr lang="ja-JP" altLang="en-US" sz="1500" dirty="0">
                <a:solidFill>
                  <a:srgbClr val="0000FF"/>
                </a:solidFill>
              </a:rPr>
              <a:t>マルチプレクサで</a:t>
            </a:r>
            <a:r>
              <a:rPr lang="en-US" altLang="ja-JP" sz="1500" dirty="0">
                <a:solidFill>
                  <a:srgbClr val="0000FF"/>
                </a:solidFill>
              </a:rPr>
              <a:t>100</a:t>
            </a:r>
            <a:r>
              <a:rPr lang="ja-JP" altLang="en-US" sz="1500" dirty="0">
                <a:solidFill>
                  <a:srgbClr val="0000FF"/>
                </a:solidFill>
              </a:rPr>
              <a:t>グループのテストデータ入出力を制御する</a:t>
            </a:r>
            <a:endParaRPr lang="en-US" altLang="ja-JP" sz="1500" dirty="0">
              <a:solidFill>
                <a:srgbClr val="0000FF"/>
              </a:solidFill>
            </a:endParaRPr>
          </a:p>
          <a:p>
            <a:pPr lvl="1"/>
            <a:endParaRPr lang="en-US" altLang="ja-JP" sz="1500" dirty="0"/>
          </a:p>
        </p:txBody>
      </p:sp>
      <p:grpSp>
        <p:nvGrpSpPr>
          <p:cNvPr id="108" name="グループ化 107"/>
          <p:cNvGrpSpPr/>
          <p:nvPr/>
        </p:nvGrpSpPr>
        <p:grpSpPr>
          <a:xfrm>
            <a:off x="692620" y="3247813"/>
            <a:ext cx="4752660" cy="3700517"/>
            <a:chOff x="476590" y="2987780"/>
            <a:chExt cx="5184720" cy="4281001"/>
          </a:xfrm>
        </p:grpSpPr>
        <p:sp>
          <p:nvSpPr>
            <p:cNvPr id="4" name="正方形/長方形 3"/>
            <p:cNvSpPr/>
            <p:nvPr/>
          </p:nvSpPr>
          <p:spPr>
            <a:xfrm>
              <a:off x="1052670" y="2987780"/>
              <a:ext cx="4608640" cy="38885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988800" y="3347830"/>
              <a:ext cx="2664370" cy="576080"/>
              <a:chOff x="2204830" y="5148080"/>
              <a:chExt cx="2664370" cy="576080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314096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ABM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204830" y="5148080"/>
                <a:ext cx="2664370" cy="57608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378905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……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436513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ABM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242086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TBIC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1988800" y="4139940"/>
              <a:ext cx="2664370" cy="576080"/>
              <a:chOff x="2204830" y="5148080"/>
              <a:chExt cx="2664370" cy="576080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314096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ABM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2204830" y="5148080"/>
                <a:ext cx="2664370" cy="57608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378905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……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436513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ABM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42086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TBIC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34" name="グループ化 33"/>
            <p:cNvGrpSpPr/>
            <p:nvPr/>
          </p:nvGrpSpPr>
          <p:grpSpPr>
            <a:xfrm>
              <a:off x="1988800" y="5220090"/>
              <a:ext cx="2664370" cy="576080"/>
              <a:chOff x="2204830" y="5148080"/>
              <a:chExt cx="2664370" cy="576080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314096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ABM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2204830" y="5148080"/>
                <a:ext cx="2664370" cy="57608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378905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……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436513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ABM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2420860" y="5292100"/>
                <a:ext cx="360050" cy="288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200" dirty="0">
                    <a:solidFill>
                      <a:srgbClr val="002060"/>
                    </a:solidFill>
                  </a:rPr>
                  <a:t>TBIC</a:t>
                </a:r>
                <a:endParaRPr lang="ja-JP" altLang="en-US" sz="12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2852920" y="3204396"/>
              <a:ext cx="1008140" cy="1920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00" dirty="0"/>
                <a:t>ABM_GROUP</a:t>
              </a:r>
              <a:endParaRPr kumimoji="1" lang="ja-JP" altLang="en-US" sz="12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3129822" y="4788030"/>
              <a:ext cx="443198" cy="3600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1600" dirty="0"/>
                <a:t>…..</a:t>
              </a:r>
              <a:endParaRPr kumimoji="1" lang="ja-JP" altLang="en-US" sz="1600" dirty="0"/>
            </a:p>
          </p:txBody>
        </p:sp>
        <p:sp>
          <p:nvSpPr>
            <p:cNvPr id="43" name="フローチャート : 他ページ結合子 42"/>
            <p:cNvSpPr/>
            <p:nvPr/>
          </p:nvSpPr>
          <p:spPr>
            <a:xfrm rot="5400000">
              <a:off x="908650" y="3203810"/>
              <a:ext cx="144020" cy="288040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フローチャート : 他ページ結合子 43"/>
            <p:cNvSpPr/>
            <p:nvPr/>
          </p:nvSpPr>
          <p:spPr>
            <a:xfrm rot="5400000">
              <a:off x="908650" y="3498710"/>
              <a:ext cx="144020" cy="288040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5" name="フローチャート : 他ページ結合子 44"/>
            <p:cNvSpPr/>
            <p:nvPr/>
          </p:nvSpPr>
          <p:spPr>
            <a:xfrm>
              <a:off x="2339030" y="6804310"/>
              <a:ext cx="180025" cy="180024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" name="フローチャート : 他ページ結合子 45"/>
            <p:cNvSpPr/>
            <p:nvPr/>
          </p:nvSpPr>
          <p:spPr>
            <a:xfrm>
              <a:off x="2744905" y="6804310"/>
              <a:ext cx="180025" cy="180025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7" name="フローチャート : 他ページ結合子 46"/>
            <p:cNvSpPr/>
            <p:nvPr/>
          </p:nvSpPr>
          <p:spPr>
            <a:xfrm>
              <a:off x="3176965" y="6804310"/>
              <a:ext cx="180025" cy="180025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8" name="フローチャート : 他ページ結合子 47"/>
            <p:cNvSpPr/>
            <p:nvPr/>
          </p:nvSpPr>
          <p:spPr>
            <a:xfrm>
              <a:off x="3609025" y="6804310"/>
              <a:ext cx="180025" cy="180025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1340710" y="6948330"/>
              <a:ext cx="3960550" cy="32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TDI     TMS    TCK   TRST     TDO</a:t>
              </a:r>
              <a:endParaRPr kumimoji="1" lang="ja-JP" altLang="en-US" sz="1200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76590" y="3203810"/>
              <a:ext cx="576080" cy="67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AT1</a:t>
              </a:r>
            </a:p>
            <a:p>
              <a:endParaRPr kumimoji="1" lang="en-US" altLang="ja-JP" sz="1200" dirty="0"/>
            </a:p>
            <a:p>
              <a:r>
                <a:rPr lang="en-US" altLang="ja-JP" sz="1200" dirty="0"/>
                <a:t>AT2</a:t>
              </a:r>
              <a:endParaRPr kumimoji="1" lang="ja-JP" altLang="en-US" sz="1200" dirty="0"/>
            </a:p>
          </p:txBody>
        </p:sp>
        <p:cxnSp>
          <p:nvCxnSpPr>
            <p:cNvPr id="54" name="直線コネクタ 53"/>
            <p:cNvCxnSpPr/>
            <p:nvPr/>
          </p:nvCxnSpPr>
          <p:spPr>
            <a:xfrm flipV="1">
              <a:off x="2852920" y="6516270"/>
              <a:ext cx="0" cy="288040"/>
            </a:xfrm>
            <a:prstGeom prst="line">
              <a:avLst/>
            </a:prstGeom>
            <a:ln w="190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3266978" y="6516270"/>
              <a:ext cx="0" cy="288040"/>
            </a:xfrm>
            <a:prstGeom prst="line">
              <a:avLst/>
            </a:prstGeom>
            <a:ln w="190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V="1">
              <a:off x="3717040" y="6516270"/>
              <a:ext cx="0" cy="288040"/>
            </a:xfrm>
            <a:prstGeom prst="line">
              <a:avLst/>
            </a:prstGeom>
            <a:ln w="190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図形 64"/>
            <p:cNvCxnSpPr>
              <a:stCxn id="30" idx="1"/>
              <a:endCxn id="36" idx="3"/>
            </p:cNvCxnSpPr>
            <p:nvPr/>
          </p:nvCxnSpPr>
          <p:spPr>
            <a:xfrm rot="10800000" flipH="1" flipV="1">
              <a:off x="1989170" y="4608130"/>
              <a:ext cx="2664000" cy="900000"/>
            </a:xfrm>
            <a:prstGeom prst="bentConnector5">
              <a:avLst>
                <a:gd name="adj1" fmla="val -8580"/>
                <a:gd name="adj2" fmla="val 38824"/>
                <a:gd name="adj3" fmla="val 108580"/>
              </a:avLst>
            </a:prstGeom>
            <a:ln w="19050" cap="sq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図形 67"/>
            <p:cNvCxnSpPr/>
            <p:nvPr/>
          </p:nvCxnSpPr>
          <p:spPr>
            <a:xfrm flipH="1" flipV="1">
              <a:off x="1988800" y="3789034"/>
              <a:ext cx="2664370" cy="648000"/>
            </a:xfrm>
            <a:prstGeom prst="bentConnector5">
              <a:avLst>
                <a:gd name="adj1" fmla="val -8580"/>
                <a:gd name="adj2" fmla="val 59878"/>
                <a:gd name="adj3" fmla="val 108580"/>
              </a:avLst>
            </a:prstGeom>
            <a:ln w="190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カギ線コネクタ 74"/>
            <p:cNvCxnSpPr>
              <a:stCxn id="43" idx="0"/>
              <a:endCxn id="21" idx="1"/>
            </p:cNvCxnSpPr>
            <p:nvPr/>
          </p:nvCxnSpPr>
          <p:spPr>
            <a:xfrm>
              <a:off x="1124680" y="3347830"/>
              <a:ext cx="864120" cy="144000"/>
            </a:xfrm>
            <a:prstGeom prst="bentConnector3">
              <a:avLst>
                <a:gd name="adj1" fmla="val 51058"/>
              </a:avLst>
            </a:prstGeom>
            <a:ln w="28575" cap="sq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カギ線コネクタ 75"/>
            <p:cNvCxnSpPr>
              <a:stCxn id="44" idx="0"/>
              <a:endCxn id="21" idx="1"/>
            </p:cNvCxnSpPr>
            <p:nvPr/>
          </p:nvCxnSpPr>
          <p:spPr>
            <a:xfrm flipV="1">
              <a:off x="1124680" y="3635870"/>
              <a:ext cx="864120" cy="6860"/>
            </a:xfrm>
            <a:prstGeom prst="bentConnector3">
              <a:avLst>
                <a:gd name="adj1" fmla="val 50000"/>
              </a:avLst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カギ線コネクタ 82"/>
            <p:cNvCxnSpPr>
              <a:stCxn id="44" idx="0"/>
              <a:endCxn id="30" idx="1"/>
            </p:cNvCxnSpPr>
            <p:nvPr/>
          </p:nvCxnSpPr>
          <p:spPr>
            <a:xfrm>
              <a:off x="1124680" y="3642730"/>
              <a:ext cx="864120" cy="785250"/>
            </a:xfrm>
            <a:prstGeom prst="bentConnector3">
              <a:avLst>
                <a:gd name="adj1" fmla="val 29894"/>
              </a:avLst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カギ線コネクタ 86"/>
            <p:cNvCxnSpPr>
              <a:stCxn id="44" idx="0"/>
              <a:endCxn id="36" idx="1"/>
            </p:cNvCxnSpPr>
            <p:nvPr/>
          </p:nvCxnSpPr>
          <p:spPr>
            <a:xfrm>
              <a:off x="1124680" y="3642730"/>
              <a:ext cx="864120" cy="1865400"/>
            </a:xfrm>
            <a:prstGeom prst="bentConnector3">
              <a:avLst>
                <a:gd name="adj1" fmla="val 28836"/>
              </a:avLst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カギ線コネクタ 90"/>
            <p:cNvCxnSpPr>
              <a:stCxn id="43" idx="0"/>
              <a:endCxn id="30" idx="1"/>
            </p:cNvCxnSpPr>
            <p:nvPr/>
          </p:nvCxnSpPr>
          <p:spPr>
            <a:xfrm>
              <a:off x="1124680" y="3347830"/>
              <a:ext cx="864120" cy="900000"/>
            </a:xfrm>
            <a:prstGeom prst="bentConnector3">
              <a:avLst>
                <a:gd name="adj1" fmla="val 50000"/>
              </a:avLst>
            </a:prstGeom>
            <a:ln w="28575" cap="sq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カギ線コネクタ 93"/>
            <p:cNvCxnSpPr>
              <a:stCxn id="43" idx="0"/>
              <a:endCxn id="36" idx="1"/>
            </p:cNvCxnSpPr>
            <p:nvPr/>
          </p:nvCxnSpPr>
          <p:spPr>
            <a:xfrm>
              <a:off x="1124680" y="3347830"/>
              <a:ext cx="864120" cy="1980000"/>
            </a:xfrm>
            <a:prstGeom prst="bentConnector3">
              <a:avLst>
                <a:gd name="adj1" fmla="val 50000"/>
              </a:avLst>
            </a:prstGeom>
            <a:ln w="28575" cap="sq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図形 100"/>
            <p:cNvCxnSpPr>
              <a:endCxn id="21" idx="3"/>
            </p:cNvCxnSpPr>
            <p:nvPr/>
          </p:nvCxnSpPr>
          <p:spPr>
            <a:xfrm flipV="1">
              <a:off x="4509150" y="3635870"/>
              <a:ext cx="144020" cy="2700375"/>
            </a:xfrm>
            <a:prstGeom prst="bentConnector3">
              <a:avLst>
                <a:gd name="adj1" fmla="val 557137"/>
              </a:avLst>
            </a:prstGeom>
            <a:ln w="28575" cap="sq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4653170" y="4572000"/>
              <a:ext cx="648090" cy="0"/>
            </a:xfrm>
            <a:prstGeom prst="line">
              <a:avLst/>
            </a:prstGeom>
            <a:ln w="19050" cap="sq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>
              <a:off x="4653170" y="5652150"/>
              <a:ext cx="648090" cy="0"/>
            </a:xfrm>
            <a:prstGeom prst="line">
              <a:avLst/>
            </a:prstGeom>
            <a:ln w="19050" cap="sq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グループ化 168"/>
          <p:cNvGrpSpPr/>
          <p:nvPr/>
        </p:nvGrpSpPr>
        <p:grpSpPr>
          <a:xfrm>
            <a:off x="4581159" y="1115520"/>
            <a:ext cx="2232311" cy="1803673"/>
            <a:chOff x="1556740" y="5076070"/>
            <a:chExt cx="3240450" cy="2953335"/>
          </a:xfrm>
        </p:grpSpPr>
        <p:sp>
          <p:nvSpPr>
            <p:cNvPr id="109" name="正方形/長方形 108"/>
            <p:cNvSpPr/>
            <p:nvPr/>
          </p:nvSpPr>
          <p:spPr>
            <a:xfrm>
              <a:off x="1556740" y="5076070"/>
              <a:ext cx="3240450" cy="2880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/>
            </a:p>
          </p:txBody>
        </p:sp>
        <p:sp>
          <p:nvSpPr>
            <p:cNvPr id="110" name="フローチャート : 和接合 109"/>
            <p:cNvSpPr/>
            <p:nvPr/>
          </p:nvSpPr>
          <p:spPr>
            <a:xfrm>
              <a:off x="1772770" y="522009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1" name="フローチャート : 和接合 110"/>
            <p:cNvSpPr/>
            <p:nvPr/>
          </p:nvSpPr>
          <p:spPr>
            <a:xfrm>
              <a:off x="2204830" y="522009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12" name="フローチャート : 和接合 111"/>
            <p:cNvSpPr/>
            <p:nvPr/>
          </p:nvSpPr>
          <p:spPr>
            <a:xfrm>
              <a:off x="2636890" y="522009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フローチャート : 和接合 114"/>
            <p:cNvSpPr/>
            <p:nvPr/>
          </p:nvSpPr>
          <p:spPr>
            <a:xfrm>
              <a:off x="3405185" y="522009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6" name="フローチャート : 和接合 115"/>
            <p:cNvSpPr/>
            <p:nvPr/>
          </p:nvSpPr>
          <p:spPr>
            <a:xfrm>
              <a:off x="3837245" y="522009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7" name="フローチャート : 和接合 116"/>
            <p:cNvSpPr/>
            <p:nvPr/>
          </p:nvSpPr>
          <p:spPr>
            <a:xfrm>
              <a:off x="4269305" y="522009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 rot="5400000">
              <a:off x="2889986" y="5258083"/>
              <a:ext cx="478756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23" name="フローチャート : 和接合 122"/>
            <p:cNvSpPr/>
            <p:nvPr/>
          </p:nvSpPr>
          <p:spPr>
            <a:xfrm>
              <a:off x="1772770" y="608421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25" name="フローチャート : 和接合 124"/>
            <p:cNvSpPr/>
            <p:nvPr/>
          </p:nvSpPr>
          <p:spPr>
            <a:xfrm>
              <a:off x="1772770" y="673230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26" name="フローチャート : 和接合 125"/>
            <p:cNvSpPr/>
            <p:nvPr/>
          </p:nvSpPr>
          <p:spPr>
            <a:xfrm>
              <a:off x="1772770" y="716436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27" name="フローチャート : 和接合 126"/>
            <p:cNvSpPr/>
            <p:nvPr/>
          </p:nvSpPr>
          <p:spPr>
            <a:xfrm>
              <a:off x="1772770" y="759642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708882" y="6372251"/>
              <a:ext cx="424434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29" name="フローチャート : 和接合 128"/>
            <p:cNvSpPr/>
            <p:nvPr/>
          </p:nvSpPr>
          <p:spPr>
            <a:xfrm>
              <a:off x="1772770" y="565215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0" name="フローチャート : 和接合 129"/>
            <p:cNvSpPr/>
            <p:nvPr/>
          </p:nvSpPr>
          <p:spPr>
            <a:xfrm>
              <a:off x="2204830" y="565215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31" name="フローチャート : 和接合 130"/>
            <p:cNvSpPr/>
            <p:nvPr/>
          </p:nvSpPr>
          <p:spPr>
            <a:xfrm>
              <a:off x="2636890" y="565215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フローチャート : 和接合 131"/>
            <p:cNvSpPr/>
            <p:nvPr/>
          </p:nvSpPr>
          <p:spPr>
            <a:xfrm>
              <a:off x="3405185" y="565215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フローチャート : 和接合 132"/>
            <p:cNvSpPr/>
            <p:nvPr/>
          </p:nvSpPr>
          <p:spPr>
            <a:xfrm>
              <a:off x="3837245" y="565215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4" name="フローチャート : 和接合 133"/>
            <p:cNvSpPr/>
            <p:nvPr/>
          </p:nvSpPr>
          <p:spPr>
            <a:xfrm>
              <a:off x="4269305" y="565215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 rot="5400000">
              <a:off x="2889986" y="5690144"/>
              <a:ext cx="478756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36" name="フローチャート : 和接合 135"/>
            <p:cNvSpPr/>
            <p:nvPr/>
          </p:nvSpPr>
          <p:spPr>
            <a:xfrm>
              <a:off x="1772770" y="608421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7" name="フローチャート : 和接合 136"/>
            <p:cNvSpPr/>
            <p:nvPr/>
          </p:nvSpPr>
          <p:spPr>
            <a:xfrm>
              <a:off x="2204830" y="608421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38" name="フローチャート : 和接合 137"/>
            <p:cNvSpPr/>
            <p:nvPr/>
          </p:nvSpPr>
          <p:spPr>
            <a:xfrm>
              <a:off x="2636890" y="608421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9" name="フローチャート : 和接合 138"/>
            <p:cNvSpPr/>
            <p:nvPr/>
          </p:nvSpPr>
          <p:spPr>
            <a:xfrm>
              <a:off x="3405185" y="608421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0" name="フローチャート : 和接合 139"/>
            <p:cNvSpPr/>
            <p:nvPr/>
          </p:nvSpPr>
          <p:spPr>
            <a:xfrm>
              <a:off x="3837245" y="608421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1" name="フローチャート : 和接合 140"/>
            <p:cNvSpPr/>
            <p:nvPr/>
          </p:nvSpPr>
          <p:spPr>
            <a:xfrm>
              <a:off x="4269305" y="608421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 rot="5400000">
              <a:off x="2889986" y="6122204"/>
              <a:ext cx="478756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43" name="フローチャート : 和接合 142"/>
            <p:cNvSpPr/>
            <p:nvPr/>
          </p:nvSpPr>
          <p:spPr>
            <a:xfrm>
              <a:off x="1772770" y="673230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4" name="フローチャート : 和接合 143"/>
            <p:cNvSpPr/>
            <p:nvPr/>
          </p:nvSpPr>
          <p:spPr>
            <a:xfrm>
              <a:off x="2204830" y="673230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45" name="フローチャート : 和接合 144"/>
            <p:cNvSpPr/>
            <p:nvPr/>
          </p:nvSpPr>
          <p:spPr>
            <a:xfrm>
              <a:off x="2636890" y="673230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6" name="フローチャート : 和接合 145"/>
            <p:cNvSpPr/>
            <p:nvPr/>
          </p:nvSpPr>
          <p:spPr>
            <a:xfrm>
              <a:off x="3405185" y="673230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7" name="フローチャート : 和接合 146"/>
            <p:cNvSpPr/>
            <p:nvPr/>
          </p:nvSpPr>
          <p:spPr>
            <a:xfrm>
              <a:off x="3837245" y="673230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8" name="フローチャート : 和接合 147"/>
            <p:cNvSpPr/>
            <p:nvPr/>
          </p:nvSpPr>
          <p:spPr>
            <a:xfrm>
              <a:off x="4269305" y="673230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49" name="テキスト ボックス 148"/>
            <p:cNvSpPr txBox="1"/>
            <p:nvPr/>
          </p:nvSpPr>
          <p:spPr>
            <a:xfrm rot="5400000">
              <a:off x="2889986" y="6770292"/>
              <a:ext cx="478756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50" name="フローチャート : 和接合 149"/>
            <p:cNvSpPr/>
            <p:nvPr/>
          </p:nvSpPr>
          <p:spPr>
            <a:xfrm>
              <a:off x="1772770" y="716436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1" name="フローチャート : 和接合 150"/>
            <p:cNvSpPr/>
            <p:nvPr/>
          </p:nvSpPr>
          <p:spPr>
            <a:xfrm>
              <a:off x="2204830" y="716436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52" name="フローチャート : 和接合 151"/>
            <p:cNvSpPr/>
            <p:nvPr/>
          </p:nvSpPr>
          <p:spPr>
            <a:xfrm>
              <a:off x="2636890" y="716436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3" name="フローチャート : 和接合 152"/>
            <p:cNvSpPr/>
            <p:nvPr/>
          </p:nvSpPr>
          <p:spPr>
            <a:xfrm>
              <a:off x="3405185" y="716436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4" name="フローチャート : 和接合 153"/>
            <p:cNvSpPr/>
            <p:nvPr/>
          </p:nvSpPr>
          <p:spPr>
            <a:xfrm>
              <a:off x="3837245" y="716436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5" name="フローチャート : 和接合 154"/>
            <p:cNvSpPr/>
            <p:nvPr/>
          </p:nvSpPr>
          <p:spPr>
            <a:xfrm>
              <a:off x="4269305" y="716436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56" name="テキスト ボックス 155"/>
            <p:cNvSpPr txBox="1"/>
            <p:nvPr/>
          </p:nvSpPr>
          <p:spPr>
            <a:xfrm rot="5400000">
              <a:off x="2889986" y="7202353"/>
              <a:ext cx="478756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57" name="フローチャート : 和接合 156"/>
            <p:cNvSpPr/>
            <p:nvPr/>
          </p:nvSpPr>
          <p:spPr>
            <a:xfrm>
              <a:off x="1772770" y="759642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8" name="フローチャート : 和接合 157"/>
            <p:cNvSpPr/>
            <p:nvPr/>
          </p:nvSpPr>
          <p:spPr>
            <a:xfrm>
              <a:off x="2204830" y="759642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59" name="フローチャート : 和接合 158"/>
            <p:cNvSpPr/>
            <p:nvPr/>
          </p:nvSpPr>
          <p:spPr>
            <a:xfrm>
              <a:off x="2636890" y="759642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フローチャート : 和接合 159"/>
            <p:cNvSpPr/>
            <p:nvPr/>
          </p:nvSpPr>
          <p:spPr>
            <a:xfrm>
              <a:off x="3405185" y="759642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1" name="フローチャート : 和接合 160"/>
            <p:cNvSpPr/>
            <p:nvPr/>
          </p:nvSpPr>
          <p:spPr>
            <a:xfrm>
              <a:off x="3837245" y="759642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2" name="フローチャート : 和接合 161"/>
            <p:cNvSpPr/>
            <p:nvPr/>
          </p:nvSpPr>
          <p:spPr>
            <a:xfrm>
              <a:off x="4269305" y="7596420"/>
              <a:ext cx="216030" cy="216030"/>
            </a:xfrm>
            <a:prstGeom prst="flowChartSummingJunc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b="1" dirty="0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 rot="5400000">
              <a:off x="2889986" y="7634412"/>
              <a:ext cx="478756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>
              <a:off x="2159117" y="6372251"/>
              <a:ext cx="424434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2603482" y="6372251"/>
              <a:ext cx="424434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3358747" y="6372251"/>
              <a:ext cx="424434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>
              <a:off x="3808982" y="6372251"/>
              <a:ext cx="424434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4253348" y="6372251"/>
              <a:ext cx="424434" cy="311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700" dirty="0"/>
                <a:t>…..</a:t>
              </a:r>
              <a:endParaRPr kumimoji="1" lang="ja-JP" altLang="en-US" sz="700" dirty="0"/>
            </a:p>
          </p:txBody>
        </p:sp>
      </p:grpSp>
      <p:sp>
        <p:nvSpPr>
          <p:cNvPr id="170" name="テキスト ボックス 169"/>
          <p:cNvSpPr txBox="1"/>
          <p:nvPr/>
        </p:nvSpPr>
        <p:spPr>
          <a:xfrm>
            <a:off x="4941209" y="2843760"/>
            <a:ext cx="165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ダイの裏面</a:t>
            </a:r>
            <a:r>
              <a:rPr lang="en-US" altLang="ja-JP" sz="1400" dirty="0"/>
              <a:t>TSV</a:t>
            </a:r>
            <a:r>
              <a:rPr lang="ja-JP" altLang="en-US" sz="1400" dirty="0"/>
              <a:t>行列</a:t>
            </a:r>
            <a:endParaRPr kumimoji="1" lang="ja-JP" altLang="en-US" sz="1400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2708900" y="2987780"/>
            <a:ext cx="165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全体の回路構成</a:t>
            </a:r>
          </a:p>
        </p:txBody>
      </p:sp>
      <p:sp>
        <p:nvSpPr>
          <p:cNvPr id="175" name="フローチャート : 他ページ結合子 174"/>
          <p:cNvSpPr/>
          <p:nvPr/>
        </p:nvSpPr>
        <p:spPr>
          <a:xfrm>
            <a:off x="4005080" y="6546839"/>
            <a:ext cx="165023" cy="155614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179" name="直線コネクタ 178"/>
          <p:cNvCxnSpPr/>
          <p:nvPr/>
        </p:nvCxnSpPr>
        <p:spPr>
          <a:xfrm flipV="1">
            <a:off x="2474582" y="6300240"/>
            <a:ext cx="0" cy="248983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正方形/長方形 179"/>
          <p:cNvSpPr/>
          <p:nvPr/>
        </p:nvSpPr>
        <p:spPr>
          <a:xfrm>
            <a:off x="2276840" y="5924381"/>
            <a:ext cx="2112293" cy="435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002060"/>
                </a:solidFill>
              </a:rPr>
              <a:t>TAP</a:t>
            </a:r>
            <a:r>
              <a:rPr lang="ja-JP" altLang="en-US" sz="1400" dirty="0">
                <a:solidFill>
                  <a:srgbClr val="002060"/>
                </a:solidFill>
              </a:rPr>
              <a:t>制御部（</a:t>
            </a:r>
            <a:r>
              <a:rPr lang="en-US" altLang="ja-JP" sz="1400" dirty="0">
                <a:solidFill>
                  <a:srgbClr val="002060"/>
                </a:solidFill>
              </a:rPr>
              <a:t>TAP_CTRL)</a:t>
            </a:r>
            <a:endParaRPr lang="ja-JP" altLang="en-US" sz="1400" dirty="0">
              <a:solidFill>
                <a:srgbClr val="002060"/>
              </a:solidFill>
            </a:endParaRP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476590" y="2843760"/>
            <a:ext cx="165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電流印加バス</a:t>
            </a: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4530" y="4480253"/>
            <a:ext cx="165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電圧測定バス</a:t>
            </a:r>
          </a:p>
        </p:txBody>
      </p:sp>
      <p:cxnSp>
        <p:nvCxnSpPr>
          <p:cNvPr id="185" name="直線矢印コネクタ 184"/>
          <p:cNvCxnSpPr/>
          <p:nvPr/>
        </p:nvCxnSpPr>
        <p:spPr>
          <a:xfrm>
            <a:off x="1052670" y="3131800"/>
            <a:ext cx="432060" cy="360050"/>
          </a:xfrm>
          <a:prstGeom prst="straightConnector1">
            <a:avLst/>
          </a:prstGeom>
          <a:ln w="19050" cap="sq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>
            <a:stCxn id="183" idx="0"/>
          </p:cNvCxnSpPr>
          <p:nvPr/>
        </p:nvCxnSpPr>
        <p:spPr>
          <a:xfrm flipV="1">
            <a:off x="872645" y="4283960"/>
            <a:ext cx="612085" cy="196293"/>
          </a:xfrm>
          <a:prstGeom prst="straightConnector1">
            <a:avLst/>
          </a:prstGeom>
          <a:ln w="19050" cap="sq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図形 190"/>
          <p:cNvCxnSpPr/>
          <p:nvPr/>
        </p:nvCxnSpPr>
        <p:spPr>
          <a:xfrm rot="16200000" flipV="1">
            <a:off x="1794591" y="5859061"/>
            <a:ext cx="972000" cy="403556"/>
          </a:xfrm>
          <a:prstGeom prst="bentConnector4">
            <a:avLst>
              <a:gd name="adj1" fmla="val 27600"/>
              <a:gd name="adj2" fmla="val 156646"/>
            </a:avLst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図形 191"/>
          <p:cNvCxnSpPr/>
          <p:nvPr/>
        </p:nvCxnSpPr>
        <p:spPr>
          <a:xfrm rot="5400000" flipH="1" flipV="1">
            <a:off x="2991152" y="5058280"/>
            <a:ext cx="2628000" cy="432000"/>
          </a:xfrm>
          <a:prstGeom prst="bentConnector4">
            <a:avLst>
              <a:gd name="adj1" fmla="val 12107"/>
              <a:gd name="adj2" fmla="val 188580"/>
            </a:avLst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245266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ピン設置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88550" y="755470"/>
            <a:ext cx="5822480" cy="8388530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バウンダリスキャンチェンが一本の場合（</a:t>
            </a:r>
            <a:r>
              <a:rPr lang="en-US" altLang="ja-JP" sz="1800" dirty="0"/>
              <a:t>7</a:t>
            </a:r>
            <a:r>
              <a:rPr lang="ja-JP" altLang="en-US" sz="1800" dirty="0"/>
              <a:t>ピン）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rgbClr val="0000FF"/>
                </a:solidFill>
              </a:rPr>
              <a:t>仮に</a:t>
            </a:r>
            <a:r>
              <a:rPr lang="en-US" altLang="ja-JP" sz="1800" dirty="0">
                <a:solidFill>
                  <a:srgbClr val="0000FF"/>
                </a:solidFill>
              </a:rPr>
              <a:t>100</a:t>
            </a:r>
            <a:r>
              <a:rPr lang="ja-JP" altLang="en-US" sz="1800" dirty="0">
                <a:solidFill>
                  <a:srgbClr val="0000FF"/>
                </a:solidFill>
              </a:rPr>
              <a:t>本のバウンダリスキャンチェンの場合（</a:t>
            </a:r>
            <a:r>
              <a:rPr lang="en-US" altLang="ja-JP" sz="1800" dirty="0">
                <a:solidFill>
                  <a:srgbClr val="0000FF"/>
                </a:solidFill>
              </a:rPr>
              <a:t>14</a:t>
            </a:r>
            <a:r>
              <a:rPr lang="ja-JP" altLang="en-US" sz="1800" dirty="0">
                <a:solidFill>
                  <a:srgbClr val="0000FF"/>
                </a:solidFill>
              </a:rPr>
              <a:t>ピン）</a:t>
            </a:r>
            <a:endParaRPr lang="en-US" altLang="ja-JP" sz="1800" dirty="0">
              <a:solidFill>
                <a:srgbClr val="0000FF"/>
              </a:solidFill>
            </a:endParaRPr>
          </a:p>
          <a:p>
            <a:pPr lvl="1"/>
            <a:endParaRPr lang="en-US" altLang="ja-JP" sz="1500" dirty="0"/>
          </a:p>
        </p:txBody>
      </p:sp>
      <p:graphicFrame>
        <p:nvGraphicFramePr>
          <p:cNvPr id="113" name="表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68704"/>
              </p:ext>
            </p:extLst>
          </p:nvPr>
        </p:nvGraphicFramePr>
        <p:xfrm>
          <a:off x="620610" y="1115520"/>
          <a:ext cx="590482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4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信号名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IN/OUT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TDI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テストデータ入力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TMS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動作モード指定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=0: </a:t>
                      </a:r>
                      <a:r>
                        <a:rPr kumimoji="1" lang="ja-JP" altLang="en-US" sz="1400" dirty="0"/>
                        <a:t>計測モード、</a:t>
                      </a:r>
                      <a:r>
                        <a:rPr kumimoji="1" lang="en-US" altLang="ja-JP" sz="1400" dirty="0"/>
                        <a:t>=1:</a:t>
                      </a:r>
                      <a:r>
                        <a:rPr lang="ja-JP" altLang="en-US" sz="1400" dirty="0">
                          <a:solidFill>
                            <a:srgbClr val="0000FF"/>
                          </a:solidFill>
                        </a:rPr>
                        <a:t>スキャンモード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TCK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システムクロック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=1: </a:t>
                      </a:r>
                      <a:r>
                        <a:rPr kumimoji="1" lang="ja-JP" altLang="en-US" sz="1400" dirty="0"/>
                        <a:t>初期化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TDO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テストデータ出力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AT1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IN-OUT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電流印加ピン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AT2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IN-OUT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電圧計測ピン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4" name="表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68704"/>
              </p:ext>
            </p:extLst>
          </p:nvPr>
        </p:nvGraphicFramePr>
        <p:xfrm>
          <a:off x="620610" y="4644010"/>
          <a:ext cx="590482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4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信号名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IN/OUT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TDI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テストデータ入力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TMS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動作モード指定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=0: </a:t>
                      </a:r>
                      <a:r>
                        <a:rPr kumimoji="1" lang="ja-JP" altLang="en-US" sz="1400" dirty="0"/>
                        <a:t>計測モード、</a:t>
                      </a:r>
                      <a:r>
                        <a:rPr kumimoji="1" lang="en-US" altLang="ja-JP" sz="1400" dirty="0"/>
                        <a:t>=1:</a:t>
                      </a:r>
                      <a:r>
                        <a:rPr lang="ja-JP" altLang="en-US" sz="1400" dirty="0">
                          <a:solidFill>
                            <a:srgbClr val="0000FF"/>
                          </a:solidFill>
                        </a:rPr>
                        <a:t>スキャンモード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TCK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システムクロック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=1: </a:t>
                      </a:r>
                      <a:r>
                        <a:rPr kumimoji="1" lang="ja-JP" altLang="en-US" sz="1400" dirty="0"/>
                        <a:t>初期化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0000FF"/>
                          </a:solidFill>
                        </a:rPr>
                        <a:t>TSEL[0:6]</a:t>
                      </a:r>
                      <a:endParaRPr kumimoji="1" lang="ja-JP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0000FF"/>
                          </a:solidFill>
                        </a:rPr>
                        <a:t>IN</a:t>
                      </a:r>
                      <a:endParaRPr kumimoji="1" lang="ja-JP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0000FF"/>
                          </a:solidFill>
                        </a:rPr>
                        <a:t>ABM</a:t>
                      </a:r>
                      <a:r>
                        <a:rPr kumimoji="1" lang="ja-JP" altLang="en-US" sz="1400" dirty="0">
                          <a:solidFill>
                            <a:srgbClr val="0000FF"/>
                          </a:solidFill>
                        </a:rPr>
                        <a:t>グループを選択</a:t>
                      </a:r>
                      <a:r>
                        <a:rPr kumimoji="1" lang="en-US" altLang="ja-JP" sz="1400" dirty="0">
                          <a:solidFill>
                            <a:srgbClr val="0000FF"/>
                          </a:solidFill>
                        </a:rPr>
                        <a:t>,</a:t>
                      </a:r>
                    </a:p>
                    <a:p>
                      <a:r>
                        <a:rPr kumimoji="1" lang="en-US" altLang="ja-JP" sz="1400" baseline="0" dirty="0">
                          <a:solidFill>
                            <a:srgbClr val="0000FF"/>
                          </a:solidFill>
                        </a:rPr>
                        <a:t>=0000001:</a:t>
                      </a:r>
                      <a:r>
                        <a:rPr kumimoji="1" lang="ja-JP" altLang="en-US" sz="1400" baseline="0" dirty="0">
                          <a:solidFill>
                            <a:srgbClr val="0000FF"/>
                          </a:solidFill>
                        </a:rPr>
                        <a:t>グループ１を選択</a:t>
                      </a:r>
                      <a:endParaRPr kumimoji="1" lang="ja-JP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TDO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テストデータ出力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AT1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IN-OUT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電流印加ピン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AT2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IN-OUT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電圧計測ピン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245266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TAP</a:t>
            </a:r>
            <a:r>
              <a:rPr lang="ja-JP" altLang="en-US" sz="2800" dirty="0"/>
              <a:t>制御回路（</a:t>
            </a:r>
            <a:r>
              <a:rPr lang="en-US" altLang="ja-JP" sz="2800" dirty="0"/>
              <a:t>TAP_CTRL</a:t>
            </a:r>
            <a:r>
              <a:rPr lang="ja-JP" altLang="en-US" sz="2800" dirty="0"/>
              <a:t>）</a:t>
            </a:r>
            <a:endParaRPr lang="en-US" altLang="ja-JP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88550" y="755470"/>
            <a:ext cx="5822480" cy="8388530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バウンダリスキャンチェンが一本の場合（</a:t>
            </a:r>
            <a:r>
              <a:rPr lang="en-US" altLang="ja-JP" sz="1800" dirty="0"/>
              <a:t>7</a:t>
            </a:r>
            <a:r>
              <a:rPr lang="ja-JP" altLang="en-US" sz="1800" dirty="0"/>
              <a:t>ピン）</a:t>
            </a:r>
            <a:endParaRPr lang="en-US" altLang="ja-JP" sz="1800" dirty="0"/>
          </a:p>
          <a:p>
            <a:endParaRPr lang="en-US" altLang="ja-JP" sz="1800" dirty="0"/>
          </a:p>
        </p:txBody>
      </p:sp>
      <p:sp>
        <p:nvSpPr>
          <p:cNvPr id="50" name="正方形/長方形 49"/>
          <p:cNvSpPr/>
          <p:nvPr/>
        </p:nvSpPr>
        <p:spPr>
          <a:xfrm>
            <a:off x="1772770" y="1331550"/>
            <a:ext cx="3024420" cy="1008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TAP_CTRL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フローチャート : 他ページ結合子 59"/>
          <p:cNvSpPr/>
          <p:nvPr/>
        </p:nvSpPr>
        <p:spPr>
          <a:xfrm rot="5400000">
            <a:off x="1698522" y="1388749"/>
            <a:ext cx="124492" cy="264037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1" name="フローチャート : 他ページ結合子 70"/>
          <p:cNvSpPr/>
          <p:nvPr/>
        </p:nvSpPr>
        <p:spPr>
          <a:xfrm rot="5400000">
            <a:off x="1698522" y="1676789"/>
            <a:ext cx="124492" cy="264037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96690" y="1366984"/>
            <a:ext cx="528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TMS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96690" y="1655024"/>
            <a:ext cx="528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TCLK</a:t>
            </a:r>
            <a:endParaRPr kumimoji="1" lang="ja-JP" altLang="en-US" sz="1200" dirty="0"/>
          </a:p>
        </p:txBody>
      </p:sp>
      <p:sp>
        <p:nvSpPr>
          <p:cNvPr id="64" name="フローチャート : 他ページ結合子 63"/>
          <p:cNvSpPr/>
          <p:nvPr/>
        </p:nvSpPr>
        <p:spPr>
          <a:xfrm rot="5400000">
            <a:off x="1698522" y="2036839"/>
            <a:ext cx="124492" cy="264037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196690" y="2015074"/>
            <a:ext cx="528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TRST</a:t>
            </a:r>
            <a:endParaRPr kumimoji="1" lang="ja-JP" altLang="en-US" sz="1200" dirty="0"/>
          </a:p>
        </p:txBody>
      </p:sp>
      <p:sp>
        <p:nvSpPr>
          <p:cNvPr id="68" name="フローチャート : 他ページ結合子 67"/>
          <p:cNvSpPr/>
          <p:nvPr/>
        </p:nvSpPr>
        <p:spPr>
          <a:xfrm rot="16200000">
            <a:off x="4731982" y="1432192"/>
            <a:ext cx="130418" cy="288041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2" name="フローチャート : 他ページ結合子 81"/>
          <p:cNvSpPr/>
          <p:nvPr/>
        </p:nvSpPr>
        <p:spPr>
          <a:xfrm rot="16200000">
            <a:off x="4731982" y="1936262"/>
            <a:ext cx="130418" cy="288041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941210" y="1438994"/>
            <a:ext cx="108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Updata_DR</a:t>
            </a:r>
            <a:endParaRPr kumimoji="1" lang="ja-JP" altLang="en-US" sz="12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941210" y="1943064"/>
            <a:ext cx="93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Shift_DR</a:t>
            </a:r>
            <a:endParaRPr kumimoji="1" lang="ja-JP" altLang="en-US" sz="1200" dirty="0"/>
          </a:p>
        </p:txBody>
      </p:sp>
      <p:graphicFrame>
        <p:nvGraphicFramePr>
          <p:cNvPr id="86" name="表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68704"/>
              </p:ext>
            </p:extLst>
          </p:nvPr>
        </p:nvGraphicFramePr>
        <p:xfrm>
          <a:off x="476590" y="2627730"/>
          <a:ext cx="59048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4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信号名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IN/OUT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TMS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動作モード指定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=0: </a:t>
                      </a:r>
                      <a:r>
                        <a:rPr kumimoji="1" lang="ja-JP" altLang="en-US" sz="1400" dirty="0"/>
                        <a:t>計測モード、</a:t>
                      </a:r>
                      <a:r>
                        <a:rPr kumimoji="1" lang="en-US" altLang="ja-JP" sz="1400" dirty="0"/>
                        <a:t>=1:</a:t>
                      </a:r>
                      <a:r>
                        <a:rPr lang="ja-JP" altLang="en-US" sz="1400" dirty="0">
                          <a:solidFill>
                            <a:srgbClr val="0000FF"/>
                          </a:solidFill>
                        </a:rPr>
                        <a:t>スキャンモード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TCK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システムクロック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=1: </a:t>
                      </a:r>
                      <a:r>
                        <a:rPr kumimoji="1" lang="ja-JP" altLang="en-US" sz="1400" dirty="0"/>
                        <a:t>初期化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Shift_DR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データのスキャンシフト制御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=1:</a:t>
                      </a:r>
                      <a:r>
                        <a:rPr kumimoji="1" lang="ja-JP" altLang="en-US" sz="1400" dirty="0"/>
                        <a:t>シフト動作、</a:t>
                      </a:r>
                      <a:r>
                        <a:rPr kumimoji="1" lang="en-US" altLang="ja-JP" sz="1400" dirty="0"/>
                        <a:t>=0:</a:t>
                      </a:r>
                      <a:r>
                        <a:rPr kumimoji="1" lang="ja-JP" altLang="en-US" sz="1400" dirty="0"/>
                        <a:t>シフト終了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Updata_DR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入力テストデータを設定する（ロジックゲートに印加し、</a:t>
                      </a:r>
                      <a:r>
                        <a:rPr kumimoji="1" lang="en-US" altLang="ja-JP" sz="1400" dirty="0"/>
                        <a:t>A-SW</a:t>
                      </a:r>
                      <a:r>
                        <a:rPr kumimoji="1" lang="ja-JP" altLang="en-US" sz="1400" dirty="0"/>
                        <a:t>を制御する）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=</a:t>
                      </a:r>
                      <a:r>
                        <a:rPr kumimoji="1" lang="ja-JP" altLang="en-US" sz="1400" dirty="0"/>
                        <a:t>立ち上がり</a:t>
                      </a:r>
                      <a:r>
                        <a:rPr kumimoji="1" lang="en-US" altLang="ja-JP" sz="1400" dirty="0"/>
                        <a:t>:</a:t>
                      </a:r>
                      <a:r>
                        <a:rPr kumimoji="1" lang="ja-JP" altLang="en-US" sz="1400" dirty="0"/>
                        <a:t>　印加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角丸四角形 86"/>
          <p:cNvSpPr/>
          <p:nvPr/>
        </p:nvSpPr>
        <p:spPr>
          <a:xfrm>
            <a:off x="2338375" y="5580140"/>
            <a:ext cx="1507945" cy="648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u="sng" dirty="0">
                <a:solidFill>
                  <a:srgbClr val="0070C0"/>
                </a:solidFill>
              </a:rPr>
              <a:t>INIT</a:t>
            </a:r>
          </a:p>
          <a:p>
            <a:pPr algn="ctr"/>
            <a:r>
              <a:rPr lang="en-US" altLang="ja-JP" sz="1400" u="sng" dirty="0">
                <a:solidFill>
                  <a:srgbClr val="0070C0"/>
                </a:solidFill>
              </a:rPr>
              <a:t>TMS=0; </a:t>
            </a:r>
          </a:p>
        </p:txBody>
      </p:sp>
      <p:sp>
        <p:nvSpPr>
          <p:cNvPr id="88" name="角丸四角形 87"/>
          <p:cNvSpPr/>
          <p:nvPr/>
        </p:nvSpPr>
        <p:spPr>
          <a:xfrm>
            <a:off x="2312584" y="6570135"/>
            <a:ext cx="1507945" cy="954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u="sng" dirty="0">
                <a:solidFill>
                  <a:srgbClr val="0070C0"/>
                </a:solidFill>
              </a:rPr>
              <a:t>IDLE</a:t>
            </a:r>
          </a:p>
          <a:p>
            <a:pPr algn="ctr"/>
            <a:r>
              <a:rPr lang="ja-JP" altLang="en-US" sz="1400" dirty="0">
                <a:solidFill>
                  <a:srgbClr val="0070C0"/>
                </a:solidFill>
              </a:rPr>
              <a:t>待ち状態</a:t>
            </a:r>
            <a:endParaRPr kumimoji="1" lang="en-US" altLang="ja-JP" sz="1400" dirty="0">
              <a:solidFill>
                <a:srgbClr val="0070C0"/>
              </a:solidFill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4328865" y="7434256"/>
            <a:ext cx="1512209" cy="648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u="sng" dirty="0">
                <a:solidFill>
                  <a:srgbClr val="0070C0"/>
                </a:solidFill>
              </a:rPr>
              <a:t>SHIFT</a:t>
            </a:r>
          </a:p>
          <a:p>
            <a:pPr algn="ctr"/>
            <a:r>
              <a:rPr lang="en-US" altLang="ja-JP" sz="1400" dirty="0" err="1">
                <a:solidFill>
                  <a:srgbClr val="0070C0"/>
                </a:solidFill>
              </a:rPr>
              <a:t>Shift_DR</a:t>
            </a:r>
            <a:r>
              <a:rPr lang="en-US" altLang="ja-JP" sz="1400" dirty="0">
                <a:solidFill>
                  <a:srgbClr val="0070C0"/>
                </a:solidFill>
              </a:rPr>
              <a:t>=1; </a:t>
            </a:r>
            <a:r>
              <a:rPr lang="en-US" altLang="ja-JP" sz="1400" dirty="0" err="1">
                <a:solidFill>
                  <a:srgbClr val="0070C0"/>
                </a:solidFill>
              </a:rPr>
              <a:t>Updata_DR</a:t>
            </a:r>
            <a:r>
              <a:rPr lang="en-US" altLang="ja-JP" sz="1400" dirty="0">
                <a:solidFill>
                  <a:srgbClr val="0070C0"/>
                </a:solidFill>
              </a:rPr>
              <a:t>=0;</a:t>
            </a:r>
          </a:p>
        </p:txBody>
      </p:sp>
      <p:sp>
        <p:nvSpPr>
          <p:cNvPr id="90" name="角丸四角形 89"/>
          <p:cNvSpPr/>
          <p:nvPr/>
        </p:nvSpPr>
        <p:spPr>
          <a:xfrm>
            <a:off x="1808514" y="8082345"/>
            <a:ext cx="1759081" cy="720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u="sng" dirty="0">
                <a:solidFill>
                  <a:srgbClr val="0070C0"/>
                </a:solidFill>
              </a:rPr>
              <a:t>MEASURE</a:t>
            </a:r>
          </a:p>
          <a:p>
            <a:pPr algn="ctr"/>
            <a:r>
              <a:rPr lang="en-US" altLang="ja-JP" sz="1200" dirty="0" err="1">
                <a:solidFill>
                  <a:srgbClr val="0070C0"/>
                </a:solidFill>
              </a:rPr>
              <a:t>Shift_DR</a:t>
            </a:r>
            <a:r>
              <a:rPr lang="en-US" altLang="ja-JP" sz="1200" dirty="0">
                <a:solidFill>
                  <a:srgbClr val="0070C0"/>
                </a:solidFill>
              </a:rPr>
              <a:t>=0; </a:t>
            </a:r>
            <a:r>
              <a:rPr lang="en-US" altLang="ja-JP" sz="1200" dirty="0" err="1">
                <a:solidFill>
                  <a:srgbClr val="0070C0"/>
                </a:solidFill>
              </a:rPr>
              <a:t>Updata_DR</a:t>
            </a:r>
            <a:r>
              <a:rPr lang="en-US" altLang="ja-JP" sz="1200" dirty="0">
                <a:solidFill>
                  <a:srgbClr val="0070C0"/>
                </a:solidFill>
              </a:rPr>
              <a:t>=1;</a:t>
            </a: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2740379" y="6228229"/>
            <a:ext cx="0" cy="360050"/>
          </a:xfrm>
          <a:prstGeom prst="straightConnector1">
            <a:avLst/>
          </a:prstGeom>
          <a:ln w="1905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8" idx="3"/>
            <a:endCxn id="89" idx="0"/>
          </p:cNvCxnSpPr>
          <p:nvPr/>
        </p:nvCxnSpPr>
        <p:spPr>
          <a:xfrm>
            <a:off x="3820529" y="7047272"/>
            <a:ext cx="1264441" cy="386984"/>
          </a:xfrm>
          <a:prstGeom prst="straightConnector1">
            <a:avLst/>
          </a:prstGeom>
          <a:ln w="1905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89" idx="2"/>
            <a:endCxn id="90" idx="3"/>
          </p:cNvCxnSpPr>
          <p:nvPr/>
        </p:nvCxnSpPr>
        <p:spPr>
          <a:xfrm flipH="1">
            <a:off x="3567595" y="8082345"/>
            <a:ext cx="1517375" cy="360050"/>
          </a:xfrm>
          <a:prstGeom prst="straightConnector1">
            <a:avLst/>
          </a:prstGeom>
          <a:ln w="1905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424474" y="6228229"/>
            <a:ext cx="0" cy="360050"/>
          </a:xfrm>
          <a:prstGeom prst="straightConnector1">
            <a:avLst/>
          </a:prstGeom>
          <a:ln w="1905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104694" y="6262358"/>
            <a:ext cx="14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0070C0"/>
                </a:solidFill>
              </a:rPr>
              <a:t>TRST</a:t>
            </a:r>
            <a:r>
              <a:rPr kumimoji="1" lang="en-US" altLang="ja-JP" sz="1400" dirty="0">
                <a:solidFill>
                  <a:srgbClr val="0070C0"/>
                </a:solidFill>
              </a:rPr>
              <a:t> = 0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383641" y="6262358"/>
            <a:ext cx="1577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70C0"/>
                </a:solidFill>
              </a:rPr>
              <a:t>TRST != 0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05" name="フリーフォーム 104"/>
          <p:cNvSpPr/>
          <p:nvPr/>
        </p:nvSpPr>
        <p:spPr>
          <a:xfrm>
            <a:off x="3568233" y="7527780"/>
            <a:ext cx="396316" cy="428689"/>
          </a:xfrm>
          <a:custGeom>
            <a:avLst/>
            <a:gdLst>
              <a:gd name="connsiteX0" fmla="*/ 425246 w 796798"/>
              <a:gd name="connsiteY0" fmla="*/ 0 h 724448"/>
              <a:gd name="connsiteX1" fmla="*/ 796721 w 796798"/>
              <a:gd name="connsiteY1" fmla="*/ 342900 h 724448"/>
              <a:gd name="connsiteX2" fmla="*/ 453821 w 796798"/>
              <a:gd name="connsiteY2" fmla="*/ 723900 h 724448"/>
              <a:gd name="connsiteX3" fmla="*/ 6146 w 796798"/>
              <a:gd name="connsiteY3" fmla="*/ 419100 h 724448"/>
              <a:gd name="connsiteX4" fmla="*/ 234746 w 796798"/>
              <a:gd name="connsiteY4" fmla="*/ 85725 h 724448"/>
              <a:gd name="connsiteX0" fmla="*/ 425246 w 809980"/>
              <a:gd name="connsiteY0" fmla="*/ 0 h 732127"/>
              <a:gd name="connsiteX1" fmla="*/ 796721 w 809980"/>
              <a:gd name="connsiteY1" fmla="*/ 342900 h 732127"/>
              <a:gd name="connsiteX2" fmla="*/ 701471 w 809980"/>
              <a:gd name="connsiteY2" fmla="*/ 619125 h 732127"/>
              <a:gd name="connsiteX3" fmla="*/ 453821 w 809980"/>
              <a:gd name="connsiteY3" fmla="*/ 723900 h 732127"/>
              <a:gd name="connsiteX4" fmla="*/ 6146 w 809980"/>
              <a:gd name="connsiteY4" fmla="*/ 419100 h 732127"/>
              <a:gd name="connsiteX5" fmla="*/ 234746 w 809980"/>
              <a:gd name="connsiteY5" fmla="*/ 85725 h 732127"/>
              <a:gd name="connsiteX0" fmla="*/ 420302 w 805036"/>
              <a:gd name="connsiteY0" fmla="*/ 0 h 723939"/>
              <a:gd name="connsiteX1" fmla="*/ 791777 w 805036"/>
              <a:gd name="connsiteY1" fmla="*/ 342900 h 723939"/>
              <a:gd name="connsiteX2" fmla="*/ 696527 w 805036"/>
              <a:gd name="connsiteY2" fmla="*/ 619125 h 723939"/>
              <a:gd name="connsiteX3" fmla="*/ 448877 w 805036"/>
              <a:gd name="connsiteY3" fmla="*/ 723900 h 723939"/>
              <a:gd name="connsiteX4" fmla="*/ 153602 w 805036"/>
              <a:gd name="connsiteY4" fmla="*/ 628650 h 723939"/>
              <a:gd name="connsiteX5" fmla="*/ 1202 w 805036"/>
              <a:gd name="connsiteY5" fmla="*/ 419100 h 723939"/>
              <a:gd name="connsiteX6" fmla="*/ 229802 w 805036"/>
              <a:gd name="connsiteY6" fmla="*/ 85725 h 723939"/>
              <a:gd name="connsiteX0" fmla="*/ 421089 w 805823"/>
              <a:gd name="connsiteY0" fmla="*/ 0 h 723939"/>
              <a:gd name="connsiteX1" fmla="*/ 792564 w 805823"/>
              <a:gd name="connsiteY1" fmla="*/ 342900 h 723939"/>
              <a:gd name="connsiteX2" fmla="*/ 697314 w 805823"/>
              <a:gd name="connsiteY2" fmla="*/ 619125 h 723939"/>
              <a:gd name="connsiteX3" fmla="*/ 449664 w 805823"/>
              <a:gd name="connsiteY3" fmla="*/ 723900 h 723939"/>
              <a:gd name="connsiteX4" fmla="*/ 154389 w 805823"/>
              <a:gd name="connsiteY4" fmla="*/ 628650 h 723939"/>
              <a:gd name="connsiteX5" fmla="*/ 1989 w 805823"/>
              <a:gd name="connsiteY5" fmla="*/ 419100 h 723939"/>
              <a:gd name="connsiteX6" fmla="*/ 78189 w 805823"/>
              <a:gd name="connsiteY6" fmla="*/ 200025 h 723939"/>
              <a:gd name="connsiteX7" fmla="*/ 230589 w 805823"/>
              <a:gd name="connsiteY7" fmla="*/ 85725 h 723939"/>
              <a:gd name="connsiteX0" fmla="*/ 421089 w 792633"/>
              <a:gd name="connsiteY0" fmla="*/ 0 h 723939"/>
              <a:gd name="connsiteX1" fmla="*/ 706840 w 792633"/>
              <a:gd name="connsiteY1" fmla="*/ 133350 h 723939"/>
              <a:gd name="connsiteX2" fmla="*/ 792564 w 792633"/>
              <a:gd name="connsiteY2" fmla="*/ 342900 h 723939"/>
              <a:gd name="connsiteX3" fmla="*/ 697314 w 792633"/>
              <a:gd name="connsiteY3" fmla="*/ 619125 h 723939"/>
              <a:gd name="connsiteX4" fmla="*/ 449664 w 792633"/>
              <a:gd name="connsiteY4" fmla="*/ 723900 h 723939"/>
              <a:gd name="connsiteX5" fmla="*/ 154389 w 792633"/>
              <a:gd name="connsiteY5" fmla="*/ 628650 h 723939"/>
              <a:gd name="connsiteX6" fmla="*/ 1989 w 792633"/>
              <a:gd name="connsiteY6" fmla="*/ 419100 h 723939"/>
              <a:gd name="connsiteX7" fmla="*/ 78189 w 792633"/>
              <a:gd name="connsiteY7" fmla="*/ 200025 h 723939"/>
              <a:gd name="connsiteX8" fmla="*/ 230589 w 792633"/>
              <a:gd name="connsiteY8" fmla="*/ 85725 h 72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633" h="723939">
                <a:moveTo>
                  <a:pt x="421089" y="0"/>
                </a:moveTo>
                <a:cubicBezTo>
                  <a:pt x="460777" y="25400"/>
                  <a:pt x="644928" y="76200"/>
                  <a:pt x="706840" y="133350"/>
                </a:cubicBezTo>
                <a:cubicBezTo>
                  <a:pt x="768752" y="190500"/>
                  <a:pt x="794152" y="261938"/>
                  <a:pt x="792564" y="342900"/>
                </a:cubicBezTo>
                <a:cubicBezTo>
                  <a:pt x="790976" y="423862"/>
                  <a:pt x="754464" y="555625"/>
                  <a:pt x="697314" y="619125"/>
                </a:cubicBezTo>
                <a:cubicBezTo>
                  <a:pt x="640164" y="682625"/>
                  <a:pt x="540151" y="722313"/>
                  <a:pt x="449664" y="723900"/>
                </a:cubicBezTo>
                <a:cubicBezTo>
                  <a:pt x="359177" y="725487"/>
                  <a:pt x="229001" y="679450"/>
                  <a:pt x="154389" y="628650"/>
                </a:cubicBezTo>
                <a:cubicBezTo>
                  <a:pt x="79777" y="577850"/>
                  <a:pt x="14689" y="490537"/>
                  <a:pt x="1989" y="419100"/>
                </a:cubicBezTo>
                <a:cubicBezTo>
                  <a:pt x="-10711" y="347663"/>
                  <a:pt x="40089" y="255587"/>
                  <a:pt x="78189" y="200025"/>
                </a:cubicBezTo>
                <a:cubicBezTo>
                  <a:pt x="116289" y="144463"/>
                  <a:pt x="209952" y="107950"/>
                  <a:pt x="230589" y="8572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824794" y="6930185"/>
            <a:ext cx="14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0070C0"/>
                </a:solidFill>
              </a:rPr>
              <a:t>TMS</a:t>
            </a:r>
            <a:r>
              <a:rPr kumimoji="1" lang="en-US" altLang="ja-JP" sz="1400" dirty="0">
                <a:solidFill>
                  <a:srgbClr val="0070C0"/>
                </a:solidFill>
              </a:rPr>
              <a:t> = 1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20" name="フリーフォーム 119"/>
          <p:cNvSpPr/>
          <p:nvPr/>
        </p:nvSpPr>
        <p:spPr>
          <a:xfrm>
            <a:off x="5697054" y="8082345"/>
            <a:ext cx="396316" cy="428689"/>
          </a:xfrm>
          <a:custGeom>
            <a:avLst/>
            <a:gdLst>
              <a:gd name="connsiteX0" fmla="*/ 425246 w 796798"/>
              <a:gd name="connsiteY0" fmla="*/ 0 h 724448"/>
              <a:gd name="connsiteX1" fmla="*/ 796721 w 796798"/>
              <a:gd name="connsiteY1" fmla="*/ 342900 h 724448"/>
              <a:gd name="connsiteX2" fmla="*/ 453821 w 796798"/>
              <a:gd name="connsiteY2" fmla="*/ 723900 h 724448"/>
              <a:gd name="connsiteX3" fmla="*/ 6146 w 796798"/>
              <a:gd name="connsiteY3" fmla="*/ 419100 h 724448"/>
              <a:gd name="connsiteX4" fmla="*/ 234746 w 796798"/>
              <a:gd name="connsiteY4" fmla="*/ 85725 h 724448"/>
              <a:gd name="connsiteX0" fmla="*/ 425246 w 809980"/>
              <a:gd name="connsiteY0" fmla="*/ 0 h 732127"/>
              <a:gd name="connsiteX1" fmla="*/ 796721 w 809980"/>
              <a:gd name="connsiteY1" fmla="*/ 342900 h 732127"/>
              <a:gd name="connsiteX2" fmla="*/ 701471 w 809980"/>
              <a:gd name="connsiteY2" fmla="*/ 619125 h 732127"/>
              <a:gd name="connsiteX3" fmla="*/ 453821 w 809980"/>
              <a:gd name="connsiteY3" fmla="*/ 723900 h 732127"/>
              <a:gd name="connsiteX4" fmla="*/ 6146 w 809980"/>
              <a:gd name="connsiteY4" fmla="*/ 419100 h 732127"/>
              <a:gd name="connsiteX5" fmla="*/ 234746 w 809980"/>
              <a:gd name="connsiteY5" fmla="*/ 85725 h 732127"/>
              <a:gd name="connsiteX0" fmla="*/ 420302 w 805036"/>
              <a:gd name="connsiteY0" fmla="*/ 0 h 723939"/>
              <a:gd name="connsiteX1" fmla="*/ 791777 w 805036"/>
              <a:gd name="connsiteY1" fmla="*/ 342900 h 723939"/>
              <a:gd name="connsiteX2" fmla="*/ 696527 w 805036"/>
              <a:gd name="connsiteY2" fmla="*/ 619125 h 723939"/>
              <a:gd name="connsiteX3" fmla="*/ 448877 w 805036"/>
              <a:gd name="connsiteY3" fmla="*/ 723900 h 723939"/>
              <a:gd name="connsiteX4" fmla="*/ 153602 w 805036"/>
              <a:gd name="connsiteY4" fmla="*/ 628650 h 723939"/>
              <a:gd name="connsiteX5" fmla="*/ 1202 w 805036"/>
              <a:gd name="connsiteY5" fmla="*/ 419100 h 723939"/>
              <a:gd name="connsiteX6" fmla="*/ 229802 w 805036"/>
              <a:gd name="connsiteY6" fmla="*/ 85725 h 723939"/>
              <a:gd name="connsiteX0" fmla="*/ 421089 w 805823"/>
              <a:gd name="connsiteY0" fmla="*/ 0 h 723939"/>
              <a:gd name="connsiteX1" fmla="*/ 792564 w 805823"/>
              <a:gd name="connsiteY1" fmla="*/ 342900 h 723939"/>
              <a:gd name="connsiteX2" fmla="*/ 697314 w 805823"/>
              <a:gd name="connsiteY2" fmla="*/ 619125 h 723939"/>
              <a:gd name="connsiteX3" fmla="*/ 449664 w 805823"/>
              <a:gd name="connsiteY3" fmla="*/ 723900 h 723939"/>
              <a:gd name="connsiteX4" fmla="*/ 154389 w 805823"/>
              <a:gd name="connsiteY4" fmla="*/ 628650 h 723939"/>
              <a:gd name="connsiteX5" fmla="*/ 1989 w 805823"/>
              <a:gd name="connsiteY5" fmla="*/ 419100 h 723939"/>
              <a:gd name="connsiteX6" fmla="*/ 78189 w 805823"/>
              <a:gd name="connsiteY6" fmla="*/ 200025 h 723939"/>
              <a:gd name="connsiteX7" fmla="*/ 230589 w 805823"/>
              <a:gd name="connsiteY7" fmla="*/ 85725 h 723939"/>
              <a:gd name="connsiteX0" fmla="*/ 421089 w 792633"/>
              <a:gd name="connsiteY0" fmla="*/ 0 h 723939"/>
              <a:gd name="connsiteX1" fmla="*/ 706840 w 792633"/>
              <a:gd name="connsiteY1" fmla="*/ 133350 h 723939"/>
              <a:gd name="connsiteX2" fmla="*/ 792564 w 792633"/>
              <a:gd name="connsiteY2" fmla="*/ 342900 h 723939"/>
              <a:gd name="connsiteX3" fmla="*/ 697314 w 792633"/>
              <a:gd name="connsiteY3" fmla="*/ 619125 h 723939"/>
              <a:gd name="connsiteX4" fmla="*/ 449664 w 792633"/>
              <a:gd name="connsiteY4" fmla="*/ 723900 h 723939"/>
              <a:gd name="connsiteX5" fmla="*/ 154389 w 792633"/>
              <a:gd name="connsiteY5" fmla="*/ 628650 h 723939"/>
              <a:gd name="connsiteX6" fmla="*/ 1989 w 792633"/>
              <a:gd name="connsiteY6" fmla="*/ 419100 h 723939"/>
              <a:gd name="connsiteX7" fmla="*/ 78189 w 792633"/>
              <a:gd name="connsiteY7" fmla="*/ 200025 h 723939"/>
              <a:gd name="connsiteX8" fmla="*/ 230589 w 792633"/>
              <a:gd name="connsiteY8" fmla="*/ 85725 h 72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633" h="723939">
                <a:moveTo>
                  <a:pt x="421089" y="0"/>
                </a:moveTo>
                <a:cubicBezTo>
                  <a:pt x="460777" y="25400"/>
                  <a:pt x="644928" y="76200"/>
                  <a:pt x="706840" y="133350"/>
                </a:cubicBezTo>
                <a:cubicBezTo>
                  <a:pt x="768752" y="190500"/>
                  <a:pt x="794152" y="261938"/>
                  <a:pt x="792564" y="342900"/>
                </a:cubicBezTo>
                <a:cubicBezTo>
                  <a:pt x="790976" y="423862"/>
                  <a:pt x="754464" y="555625"/>
                  <a:pt x="697314" y="619125"/>
                </a:cubicBezTo>
                <a:cubicBezTo>
                  <a:pt x="640164" y="682625"/>
                  <a:pt x="540151" y="722313"/>
                  <a:pt x="449664" y="723900"/>
                </a:cubicBezTo>
                <a:cubicBezTo>
                  <a:pt x="359177" y="725487"/>
                  <a:pt x="229001" y="679450"/>
                  <a:pt x="154389" y="628650"/>
                </a:cubicBezTo>
                <a:cubicBezTo>
                  <a:pt x="79777" y="577850"/>
                  <a:pt x="14689" y="490537"/>
                  <a:pt x="1989" y="419100"/>
                </a:cubicBezTo>
                <a:cubicBezTo>
                  <a:pt x="-10711" y="347663"/>
                  <a:pt x="40089" y="255587"/>
                  <a:pt x="78189" y="200025"/>
                </a:cubicBezTo>
                <a:cubicBezTo>
                  <a:pt x="116289" y="144463"/>
                  <a:pt x="209952" y="107950"/>
                  <a:pt x="230589" y="8572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160424" y="7722295"/>
            <a:ext cx="14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0070C0"/>
                </a:solidFill>
              </a:rPr>
              <a:t>TMS</a:t>
            </a:r>
            <a:r>
              <a:rPr kumimoji="1" lang="en-US" altLang="ja-JP" sz="1400" dirty="0">
                <a:solidFill>
                  <a:srgbClr val="0070C0"/>
                </a:solidFill>
              </a:rPr>
              <a:t> = 0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3" name="カギ線コネクタ 142"/>
          <p:cNvCxnSpPr>
            <a:stCxn id="90" idx="1"/>
            <a:endCxn id="88" idx="1"/>
          </p:cNvCxnSpPr>
          <p:nvPr/>
        </p:nvCxnSpPr>
        <p:spPr>
          <a:xfrm rot="10800000" flipH="1">
            <a:off x="1808514" y="7047273"/>
            <a:ext cx="504070" cy="1395123"/>
          </a:xfrm>
          <a:prstGeom prst="bentConnector3">
            <a:avLst>
              <a:gd name="adj1" fmla="val -45351"/>
            </a:avLst>
          </a:prstGeom>
          <a:ln w="1905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245266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ABM</a:t>
            </a:r>
            <a:r>
              <a:rPr lang="ja-JP" altLang="en-US" sz="2800" dirty="0"/>
              <a:t>グループモジュール</a:t>
            </a:r>
            <a:r>
              <a:rPr lang="en-US" altLang="ja-JP" sz="2800" dirty="0"/>
              <a:t>(ABM_GROUP)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590" y="755470"/>
            <a:ext cx="5822480" cy="8388530"/>
          </a:xfrm>
        </p:spPr>
        <p:txBody>
          <a:bodyPr>
            <a:normAutofit/>
          </a:bodyPr>
          <a:lstStyle/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TBIC</a:t>
            </a:r>
            <a:r>
              <a:rPr lang="ja-JP" altLang="en-US" sz="1800" dirty="0"/>
              <a:t>の役割：グループのアナログバスを制御する</a:t>
            </a:r>
            <a:endParaRPr lang="en-US" altLang="ja-JP" sz="1800" dirty="0"/>
          </a:p>
          <a:p>
            <a:r>
              <a:rPr lang="en-US" altLang="ja-JP" sz="1800" dirty="0"/>
              <a:t>TBIC</a:t>
            </a:r>
            <a:r>
              <a:rPr lang="ja-JP" altLang="en-US" sz="1800" dirty="0"/>
              <a:t>と</a:t>
            </a:r>
            <a:r>
              <a:rPr lang="en-US" altLang="ja-JP" sz="1800" dirty="0"/>
              <a:t>ABM</a:t>
            </a:r>
            <a:r>
              <a:rPr lang="ja-JP" altLang="en-US" sz="1800" dirty="0"/>
              <a:t>のレジスタをスキャンチェンに作成する</a:t>
            </a:r>
            <a:endParaRPr lang="en-US" altLang="ja-JP" sz="1800" dirty="0"/>
          </a:p>
          <a:p>
            <a:r>
              <a:rPr lang="en-US" altLang="ja-JP" sz="1800" dirty="0"/>
              <a:t>ABM</a:t>
            </a:r>
            <a:r>
              <a:rPr lang="ja-JP" altLang="en-US" sz="1800" dirty="0"/>
              <a:t>数＝</a:t>
            </a:r>
            <a:r>
              <a:rPr lang="en-US" altLang="ja-JP" sz="1800" dirty="0"/>
              <a:t>100</a:t>
            </a:r>
          </a:p>
          <a:p>
            <a:endParaRPr lang="en-US" altLang="ja-JP" sz="1800" dirty="0"/>
          </a:p>
          <a:p>
            <a:endParaRPr lang="en-US" altLang="ja-JP" sz="1800" dirty="0"/>
          </a:p>
        </p:txBody>
      </p:sp>
      <p:graphicFrame>
        <p:nvGraphicFramePr>
          <p:cNvPr id="149" name="表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68704"/>
              </p:ext>
            </p:extLst>
          </p:nvPr>
        </p:nvGraphicFramePr>
        <p:xfrm>
          <a:off x="476590" y="5364110"/>
          <a:ext cx="590482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4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信号名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IN/OUT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TCLK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システムクロック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TDI_IN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テストデータイン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=1: </a:t>
                      </a:r>
                      <a:r>
                        <a:rPr kumimoji="1" lang="ja-JP" altLang="en-US" sz="1400" dirty="0"/>
                        <a:t>初期化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Shift_DR_IN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データのスキャンシフト制御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=1:</a:t>
                      </a:r>
                      <a:r>
                        <a:rPr kumimoji="1" lang="ja-JP" altLang="en-US" sz="1400" dirty="0"/>
                        <a:t>シフト動作、</a:t>
                      </a:r>
                      <a:r>
                        <a:rPr kumimoji="1" lang="en-US" altLang="ja-JP" sz="1400" dirty="0"/>
                        <a:t>=0:</a:t>
                      </a:r>
                      <a:r>
                        <a:rPr kumimoji="1" lang="ja-JP" altLang="en-US" sz="1400" dirty="0"/>
                        <a:t>シフト終了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Updata_DR_IN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入力テストデータを設定する（ロジックゲートに印加し、</a:t>
                      </a:r>
                      <a:r>
                        <a:rPr kumimoji="1" lang="en-US" altLang="ja-JP" sz="1400" dirty="0"/>
                        <a:t>A-SW</a:t>
                      </a:r>
                      <a:r>
                        <a:rPr kumimoji="1" lang="ja-JP" altLang="en-US" sz="1400" dirty="0"/>
                        <a:t>を制御する）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=</a:t>
                      </a:r>
                      <a:r>
                        <a:rPr kumimoji="1" lang="ja-JP" altLang="en-US" sz="1400" dirty="0"/>
                        <a:t>立ち上がり</a:t>
                      </a:r>
                      <a:r>
                        <a:rPr kumimoji="1" lang="en-US" altLang="ja-JP" sz="1400" dirty="0"/>
                        <a:t>:</a:t>
                      </a:r>
                      <a:r>
                        <a:rPr kumimoji="1" lang="ja-JP" altLang="en-US" sz="1400" dirty="0"/>
                        <a:t>　印加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TDI_OUT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OUT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テストデータ出力（次グループの</a:t>
                      </a:r>
                      <a:r>
                        <a:rPr kumimoji="1" lang="en-US" altLang="ja-JP" sz="1400" dirty="0"/>
                        <a:t>TDI</a:t>
                      </a:r>
                      <a:r>
                        <a:rPr kumimoji="1" lang="ja-JP" altLang="en-US" sz="1400" dirty="0"/>
                        <a:t>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2" name="グループ化 151"/>
          <p:cNvGrpSpPr/>
          <p:nvPr/>
        </p:nvGrpSpPr>
        <p:grpSpPr>
          <a:xfrm>
            <a:off x="404580" y="1187530"/>
            <a:ext cx="5544770" cy="2653329"/>
            <a:chOff x="404580" y="1403560"/>
            <a:chExt cx="5544770" cy="2653329"/>
          </a:xfrm>
        </p:grpSpPr>
        <p:grpSp>
          <p:nvGrpSpPr>
            <p:cNvPr id="146" name="グループ化 145"/>
            <p:cNvGrpSpPr/>
            <p:nvPr/>
          </p:nvGrpSpPr>
          <p:grpSpPr>
            <a:xfrm>
              <a:off x="404580" y="1403560"/>
              <a:ext cx="5544770" cy="2653329"/>
              <a:chOff x="116540" y="1115520"/>
              <a:chExt cx="5544770" cy="2653329"/>
            </a:xfrm>
          </p:grpSpPr>
          <p:sp>
            <p:nvSpPr>
              <p:cNvPr id="50" name="正方形/長方形 49"/>
              <p:cNvSpPr/>
              <p:nvPr/>
            </p:nvSpPr>
            <p:spPr>
              <a:xfrm>
                <a:off x="1340710" y="1115520"/>
                <a:ext cx="3816530" cy="22323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1916790" y="1547580"/>
                <a:ext cx="936130" cy="144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>
                    <a:solidFill>
                      <a:srgbClr val="002060"/>
                    </a:solidFill>
                  </a:rPr>
                  <a:t>TBIC</a:t>
                </a:r>
                <a:endParaRPr lang="ja-JP" alt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フローチャート : 他ページ結合子 58"/>
              <p:cNvSpPr/>
              <p:nvPr/>
            </p:nvSpPr>
            <p:spPr>
              <a:xfrm rot="5400000">
                <a:off x="1266462" y="1510936"/>
                <a:ext cx="124492" cy="264037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60" name="フローチャート : 他ページ結合子 59"/>
              <p:cNvSpPr/>
              <p:nvPr/>
            </p:nvSpPr>
            <p:spPr>
              <a:xfrm rot="5400000">
                <a:off x="1266462" y="1765848"/>
                <a:ext cx="124492" cy="264037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476590" y="1655024"/>
                <a:ext cx="888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AT1&amp;AT2</a:t>
                </a:r>
                <a:endParaRPr kumimoji="1" lang="ja-JP" altLang="en-US" sz="1200" dirty="0"/>
              </a:p>
            </p:txBody>
          </p:sp>
          <p:cxnSp>
            <p:nvCxnSpPr>
              <p:cNvPr id="69" name="直線コネクタ 68"/>
              <p:cNvCxnSpPr/>
              <p:nvPr/>
            </p:nvCxnSpPr>
            <p:spPr>
              <a:xfrm>
                <a:off x="1482092" y="1644945"/>
                <a:ext cx="432060" cy="0"/>
              </a:xfrm>
              <a:prstGeom prst="line">
                <a:avLst/>
              </a:prstGeom>
              <a:ln w="28575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1484730" y="1907630"/>
                <a:ext cx="432060" cy="0"/>
              </a:xfrm>
              <a:prstGeom prst="line">
                <a:avLst/>
              </a:prstGeom>
              <a:ln w="28575" cap="sq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 : 他ページ結合子 70"/>
              <p:cNvSpPr/>
              <p:nvPr/>
            </p:nvSpPr>
            <p:spPr>
              <a:xfrm rot="5400000">
                <a:off x="1266462" y="2053888"/>
                <a:ext cx="124492" cy="264037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476590" y="2123660"/>
                <a:ext cx="864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TDI_IN</a:t>
                </a:r>
                <a:endParaRPr kumimoji="1" lang="ja-JP" altLang="en-US" sz="1200" dirty="0"/>
              </a:p>
            </p:txBody>
          </p:sp>
          <p:sp>
            <p:nvSpPr>
              <p:cNvPr id="73" name="フローチャート : 他ページ結合子 72"/>
              <p:cNvSpPr/>
              <p:nvPr/>
            </p:nvSpPr>
            <p:spPr>
              <a:xfrm rot="5400000">
                <a:off x="1266462" y="2413938"/>
                <a:ext cx="124492" cy="264037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74" name="フローチャート : 他ページ結合子 73"/>
              <p:cNvSpPr/>
              <p:nvPr/>
            </p:nvSpPr>
            <p:spPr>
              <a:xfrm rot="5400000">
                <a:off x="1266462" y="2701978"/>
                <a:ext cx="124492" cy="264037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260560" y="2411700"/>
                <a:ext cx="12206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err="1"/>
                  <a:t>Shift_DR_IN</a:t>
                </a:r>
                <a:endParaRPr lang="ja-JP" altLang="en-US" sz="1200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116540" y="2699740"/>
                <a:ext cx="11041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err="1"/>
                  <a:t>Updata_DR_IN</a:t>
                </a:r>
                <a:endParaRPr lang="ja-JP" altLang="en-US" sz="1200" dirty="0"/>
              </a:p>
            </p:txBody>
          </p:sp>
          <p:cxnSp>
            <p:nvCxnSpPr>
              <p:cNvPr id="77" name="直線コネクタ 76"/>
              <p:cNvCxnSpPr/>
              <p:nvPr/>
            </p:nvCxnSpPr>
            <p:spPr>
              <a:xfrm>
                <a:off x="1484730" y="2195670"/>
                <a:ext cx="43206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>
                <a:off x="1484730" y="2555720"/>
                <a:ext cx="432060" cy="0"/>
              </a:xfrm>
              <a:prstGeom prst="line">
                <a:avLst/>
              </a:prstGeom>
              <a:ln w="28575" cap="sq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/>
              <p:nvPr/>
            </p:nvCxnSpPr>
            <p:spPr>
              <a:xfrm>
                <a:off x="1484730" y="2843760"/>
                <a:ext cx="432060" cy="0"/>
              </a:xfrm>
              <a:prstGeom prst="line">
                <a:avLst/>
              </a:prstGeom>
              <a:ln w="28575" cap="sq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カギ線コネクタ 80"/>
              <p:cNvCxnSpPr/>
              <p:nvPr/>
            </p:nvCxnSpPr>
            <p:spPr>
              <a:xfrm rot="5400000" flipH="1" flipV="1">
                <a:off x="2295030" y="1205720"/>
                <a:ext cx="720000" cy="1980000"/>
              </a:xfrm>
              <a:prstGeom prst="bentConnector4">
                <a:avLst>
                  <a:gd name="adj1" fmla="val -72361"/>
                  <a:gd name="adj2" fmla="val 87280"/>
                </a:avLst>
              </a:prstGeom>
              <a:ln w="28575" cap="sq">
                <a:solidFill>
                  <a:srgbClr val="0000FF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/>
              <p:cNvCxnSpPr/>
              <p:nvPr/>
            </p:nvCxnSpPr>
            <p:spPr>
              <a:xfrm>
                <a:off x="3391676" y="2483710"/>
                <a:ext cx="432060" cy="0"/>
              </a:xfrm>
              <a:prstGeom prst="line">
                <a:avLst/>
              </a:prstGeom>
              <a:ln w="28575" cap="sq">
                <a:solidFill>
                  <a:srgbClr val="0000F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/>
              <p:nvPr/>
            </p:nvCxnSpPr>
            <p:spPr>
              <a:xfrm>
                <a:off x="3375652" y="3031797"/>
                <a:ext cx="432060" cy="0"/>
              </a:xfrm>
              <a:prstGeom prst="line">
                <a:avLst/>
              </a:prstGeom>
              <a:ln w="28575" cap="sq">
                <a:solidFill>
                  <a:srgbClr val="0000F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カギ線コネクタ 80"/>
              <p:cNvCxnSpPr/>
              <p:nvPr/>
            </p:nvCxnSpPr>
            <p:spPr>
              <a:xfrm rot="5400000" flipH="1" flipV="1">
                <a:off x="2043030" y="1242924"/>
                <a:ext cx="1116000" cy="2088000"/>
              </a:xfrm>
              <a:prstGeom prst="bentConnector4">
                <a:avLst>
                  <a:gd name="adj1" fmla="val -31716"/>
                  <a:gd name="adj2" fmla="val 78671"/>
                </a:avLst>
              </a:prstGeom>
              <a:ln w="28575" cap="sq">
                <a:solidFill>
                  <a:srgbClr val="00B050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>
                <a:off x="3212970" y="2383707"/>
                <a:ext cx="432060" cy="0"/>
              </a:xfrm>
              <a:prstGeom prst="line">
                <a:avLst/>
              </a:prstGeom>
              <a:ln w="28575" cap="sq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3212970" y="2915770"/>
                <a:ext cx="432060" cy="0"/>
              </a:xfrm>
              <a:prstGeom prst="line">
                <a:avLst/>
              </a:prstGeom>
              <a:ln w="28575" cap="sq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カギ線コネクタ 103"/>
              <p:cNvCxnSpPr/>
              <p:nvPr/>
            </p:nvCxnSpPr>
            <p:spPr>
              <a:xfrm flipV="1">
                <a:off x="2852920" y="1610259"/>
                <a:ext cx="828000" cy="720000"/>
              </a:xfrm>
              <a:prstGeom prst="bentConnector3">
                <a:avLst>
                  <a:gd name="adj1" fmla="val 24085"/>
                </a:avLst>
              </a:prstGeom>
              <a:ln w="28575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カギ線コネクタ 120"/>
              <p:cNvCxnSpPr/>
              <p:nvPr/>
            </p:nvCxnSpPr>
            <p:spPr>
              <a:xfrm rot="16200000" flipH="1">
                <a:off x="2636820" y="1043740"/>
                <a:ext cx="1152000" cy="2160000"/>
              </a:xfrm>
              <a:prstGeom prst="bentConnector3">
                <a:avLst>
                  <a:gd name="adj1" fmla="val -30369"/>
                </a:avLst>
              </a:prstGeom>
              <a:ln w="38100" cap="sq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カギ線コネクタ 121"/>
              <p:cNvCxnSpPr/>
              <p:nvPr/>
            </p:nvCxnSpPr>
            <p:spPr>
              <a:xfrm rot="16200000" flipH="1">
                <a:off x="2672800" y="1439660"/>
                <a:ext cx="1152160" cy="1368000"/>
              </a:xfrm>
              <a:prstGeom prst="bentConnector3">
                <a:avLst>
                  <a:gd name="adj1" fmla="val -19841"/>
                </a:avLst>
              </a:prstGeom>
              <a:ln w="38100" cap="sq">
                <a:solidFill>
                  <a:srgbClr val="CC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カギ線コネクタ 105"/>
              <p:cNvCxnSpPr/>
              <p:nvPr/>
            </p:nvCxnSpPr>
            <p:spPr>
              <a:xfrm rot="10800000" flipH="1">
                <a:off x="3645030" y="1836924"/>
                <a:ext cx="936130" cy="432000"/>
              </a:xfrm>
              <a:prstGeom prst="bentConnector5">
                <a:avLst>
                  <a:gd name="adj1" fmla="val -10466"/>
                  <a:gd name="adj2" fmla="val 55184"/>
                  <a:gd name="adj3" fmla="val 124420"/>
                </a:avLst>
              </a:prstGeom>
              <a:ln w="1905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正方形/長方形 124"/>
              <p:cNvSpPr/>
              <p:nvPr/>
            </p:nvSpPr>
            <p:spPr>
              <a:xfrm>
                <a:off x="3645030" y="2699740"/>
                <a:ext cx="936130" cy="432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>
                    <a:solidFill>
                      <a:srgbClr val="002060"/>
                    </a:solidFill>
                  </a:rPr>
                  <a:t>ABM</a:t>
                </a:r>
                <a:endParaRPr lang="ja-JP" alt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3645030" y="1510256"/>
                <a:ext cx="936130" cy="432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>
                    <a:solidFill>
                      <a:srgbClr val="002060"/>
                    </a:solidFill>
                  </a:rPr>
                  <a:t>ABM</a:t>
                </a:r>
                <a:endParaRPr lang="ja-JP" alt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3645030" y="2123660"/>
                <a:ext cx="936130" cy="432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2400" dirty="0">
                    <a:solidFill>
                      <a:srgbClr val="002060"/>
                    </a:solidFill>
                  </a:rPr>
                  <a:t>ABM</a:t>
                </a:r>
                <a:endParaRPr lang="ja-JP" alt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8" name="カギ線コネクタ 105"/>
              <p:cNvCxnSpPr/>
              <p:nvPr/>
            </p:nvCxnSpPr>
            <p:spPr>
              <a:xfrm rot="10800000" flipH="1">
                <a:off x="3645030" y="2447680"/>
                <a:ext cx="936130" cy="360000"/>
              </a:xfrm>
              <a:prstGeom prst="bentConnector5">
                <a:avLst>
                  <a:gd name="adj1" fmla="val -10466"/>
                  <a:gd name="adj2" fmla="val 47807"/>
                  <a:gd name="adj3" fmla="val 124420"/>
                </a:avLst>
              </a:prstGeom>
              <a:ln w="1905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正方形/長方形 130"/>
              <p:cNvSpPr/>
              <p:nvPr/>
            </p:nvSpPr>
            <p:spPr>
              <a:xfrm>
                <a:off x="5157240" y="1619590"/>
                <a:ext cx="216030" cy="14402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5157240" y="2267680"/>
                <a:ext cx="216030" cy="14402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4" name="カギ線コネクタ 105"/>
              <p:cNvCxnSpPr>
                <a:endCxn id="125" idx="3"/>
              </p:cNvCxnSpPr>
              <p:nvPr/>
            </p:nvCxnSpPr>
            <p:spPr>
              <a:xfrm rot="16200000" flipV="1">
                <a:off x="4527161" y="3113829"/>
                <a:ext cx="288000" cy="180000"/>
              </a:xfrm>
              <a:prstGeom prst="bentConnector2">
                <a:avLst/>
              </a:prstGeom>
              <a:ln w="1905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正方形/長方形 137"/>
              <p:cNvSpPr/>
              <p:nvPr/>
            </p:nvSpPr>
            <p:spPr>
              <a:xfrm>
                <a:off x="5157240" y="2843760"/>
                <a:ext cx="216030" cy="14402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1" name="直線コネクタ 140"/>
              <p:cNvCxnSpPr/>
              <p:nvPr/>
            </p:nvCxnSpPr>
            <p:spPr>
              <a:xfrm>
                <a:off x="4581160" y="1691600"/>
                <a:ext cx="576000" cy="0"/>
              </a:xfrm>
              <a:prstGeom prst="line">
                <a:avLst/>
              </a:prstGeom>
              <a:ln w="28575" cap="sq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>
                <a:off x="4581160" y="2915770"/>
                <a:ext cx="576000" cy="0"/>
              </a:xfrm>
              <a:prstGeom prst="line">
                <a:avLst/>
              </a:prstGeom>
              <a:ln w="28575" cap="sq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4581160" y="2339690"/>
                <a:ext cx="576000" cy="0"/>
              </a:xfrm>
              <a:prstGeom prst="line">
                <a:avLst/>
              </a:prstGeom>
              <a:ln w="28575" cap="sq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フローチャート : 他ページ結合子 143"/>
              <p:cNvSpPr/>
              <p:nvPr/>
            </p:nvSpPr>
            <p:spPr>
              <a:xfrm>
                <a:off x="4690494" y="3294482"/>
                <a:ext cx="144020" cy="216030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145" name="テキスト ボックス 144"/>
              <p:cNvSpPr txBox="1"/>
              <p:nvPr/>
            </p:nvSpPr>
            <p:spPr>
              <a:xfrm>
                <a:off x="4437140" y="3491850"/>
                <a:ext cx="12241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TDI_OUT</a:t>
                </a:r>
                <a:endParaRPr kumimoji="1" lang="ja-JP" altLang="en-US" sz="1200" dirty="0"/>
              </a:p>
            </p:txBody>
          </p:sp>
        </p:grpSp>
        <p:sp>
          <p:nvSpPr>
            <p:cNvPr id="147" name="フローチャート : 他ページ結合子 146"/>
            <p:cNvSpPr/>
            <p:nvPr/>
          </p:nvSpPr>
          <p:spPr>
            <a:xfrm rot="5400000">
              <a:off x="1554502" y="3350068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908650" y="3347830"/>
              <a:ext cx="528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TCLK</a:t>
              </a:r>
              <a:endParaRPr kumimoji="1" lang="ja-JP" altLang="en-US" sz="1200" dirty="0"/>
            </a:p>
          </p:txBody>
        </p:sp>
        <p:sp>
          <p:nvSpPr>
            <p:cNvPr id="150" name="フローチャート : 他ページ結合子 149"/>
            <p:cNvSpPr/>
            <p:nvPr/>
          </p:nvSpPr>
          <p:spPr>
            <a:xfrm rot="5400000">
              <a:off x="1554502" y="1477807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51" name="テキスト ボックス 150"/>
            <p:cNvSpPr txBox="1"/>
            <p:nvPr/>
          </p:nvSpPr>
          <p:spPr>
            <a:xfrm>
              <a:off x="980660" y="1403560"/>
              <a:ext cx="528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TRST</a:t>
              </a:r>
              <a:endParaRPr kumimoji="1" lang="ja-JP" altLang="en-US" sz="1200" dirty="0"/>
            </a:p>
          </p:txBody>
        </p:sp>
      </p:grpSp>
      <p:sp>
        <p:nvSpPr>
          <p:cNvPr id="153" name="テキスト ボックス 152"/>
          <p:cNvSpPr txBox="1"/>
          <p:nvPr/>
        </p:nvSpPr>
        <p:spPr>
          <a:xfrm>
            <a:off x="5625876" y="1619590"/>
            <a:ext cx="81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TSV_PIN</a:t>
            </a:r>
            <a:endParaRPr kumimoji="1" lang="ja-JP" altLang="en-US" sz="12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589300" y="2267680"/>
            <a:ext cx="81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TSV_PIN</a:t>
            </a:r>
            <a:endParaRPr kumimoji="1" lang="ja-JP" altLang="en-US" sz="1200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606446" y="2843760"/>
            <a:ext cx="81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TSV_PIN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245266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TBIC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590" y="755470"/>
            <a:ext cx="6120850" cy="8388530"/>
          </a:xfrm>
        </p:spPr>
        <p:txBody>
          <a:bodyPr>
            <a:normAutofit/>
          </a:bodyPr>
          <a:lstStyle/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グループ制御信号は</a:t>
            </a:r>
            <a:r>
              <a:rPr lang="en-US" altLang="ja-JP" sz="1800" dirty="0"/>
              <a:t>TDI</a:t>
            </a:r>
            <a:r>
              <a:rPr lang="ja-JP" altLang="en-US" sz="1800" dirty="0"/>
              <a:t>から</a:t>
            </a:r>
            <a:r>
              <a:rPr lang="en-US" altLang="ja-JP" sz="1800" dirty="0"/>
              <a:t>TBIC</a:t>
            </a:r>
            <a:r>
              <a:rPr lang="ja-JP" altLang="en-US" sz="1800" dirty="0"/>
              <a:t>のレジスタに印加し、</a:t>
            </a:r>
            <a:r>
              <a:rPr lang="en-US" altLang="ja-JP" sz="1800" dirty="0" err="1"/>
              <a:t>Updata_DR_IN</a:t>
            </a:r>
            <a:r>
              <a:rPr lang="en-US" altLang="ja-JP" sz="1800" dirty="0"/>
              <a:t>=1(</a:t>
            </a:r>
            <a:r>
              <a:rPr lang="ja-JP" altLang="en-US" sz="1800" dirty="0"/>
              <a:t>測定モード</a:t>
            </a:r>
            <a:r>
              <a:rPr lang="en-US" altLang="ja-JP" sz="1800" dirty="0"/>
              <a:t>)</a:t>
            </a:r>
            <a:r>
              <a:rPr lang="ja-JP" altLang="en-US" sz="1800" dirty="0"/>
              <a:t>の時にスイッチを制御する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b="1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</p:txBody>
      </p:sp>
      <p:grpSp>
        <p:nvGrpSpPr>
          <p:cNvPr id="430" name="グループ化 429"/>
          <p:cNvGrpSpPr/>
          <p:nvPr/>
        </p:nvGrpSpPr>
        <p:grpSpPr>
          <a:xfrm>
            <a:off x="260560" y="6444260"/>
            <a:ext cx="6048840" cy="1332000"/>
            <a:chOff x="260560" y="6804310"/>
            <a:chExt cx="6048840" cy="1332000"/>
          </a:xfrm>
        </p:grpSpPr>
        <p:cxnSp>
          <p:nvCxnSpPr>
            <p:cNvPr id="366" name="直線コネクタ 365"/>
            <p:cNvCxnSpPr/>
            <p:nvPr/>
          </p:nvCxnSpPr>
          <p:spPr>
            <a:xfrm>
              <a:off x="1700760" y="7092350"/>
              <a:ext cx="4608640" cy="0"/>
            </a:xfrm>
            <a:prstGeom prst="line">
              <a:avLst/>
            </a:prstGeom>
            <a:ln w="31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テキスト ボックス 366"/>
            <p:cNvSpPr txBox="1"/>
            <p:nvPr/>
          </p:nvSpPr>
          <p:spPr>
            <a:xfrm>
              <a:off x="456966" y="6804310"/>
              <a:ext cx="124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/>
                <a:t>Shift_DR_IN</a:t>
              </a:r>
              <a:endParaRPr kumimoji="1" lang="ja-JP" altLang="en-US" sz="1600" dirty="0"/>
            </a:p>
          </p:txBody>
        </p:sp>
        <p:sp>
          <p:nvSpPr>
            <p:cNvPr id="368" name="テキスト ボックス 367"/>
            <p:cNvSpPr txBox="1"/>
            <p:nvPr/>
          </p:nvSpPr>
          <p:spPr>
            <a:xfrm>
              <a:off x="672996" y="7092350"/>
              <a:ext cx="124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Scan_FFs</a:t>
              </a:r>
              <a:endParaRPr kumimoji="1" lang="ja-JP" altLang="en-US" sz="1600" dirty="0"/>
            </a:p>
          </p:txBody>
        </p:sp>
        <p:sp>
          <p:nvSpPr>
            <p:cNvPr id="369" name="テキスト ボックス 368"/>
            <p:cNvSpPr txBox="1"/>
            <p:nvPr/>
          </p:nvSpPr>
          <p:spPr>
            <a:xfrm>
              <a:off x="260560" y="7380390"/>
              <a:ext cx="1484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Updata_DR</a:t>
              </a:r>
              <a:r>
                <a:rPr lang="en-US" altLang="ja-JP" sz="1600" dirty="0" err="1"/>
                <a:t>_IN</a:t>
              </a:r>
              <a:endParaRPr kumimoji="1" lang="ja-JP" altLang="en-US" sz="1600" dirty="0"/>
            </a:p>
          </p:txBody>
        </p:sp>
        <p:sp>
          <p:nvSpPr>
            <p:cNvPr id="370" name="テキスト ボックス 369"/>
            <p:cNvSpPr txBox="1"/>
            <p:nvPr/>
          </p:nvSpPr>
          <p:spPr>
            <a:xfrm>
              <a:off x="764630" y="7761936"/>
              <a:ext cx="124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FF1&amp;FF2</a:t>
              </a:r>
              <a:endParaRPr kumimoji="1" lang="ja-JP" altLang="en-US" sz="1600" dirty="0"/>
            </a:p>
          </p:txBody>
        </p:sp>
        <p:cxnSp>
          <p:nvCxnSpPr>
            <p:cNvPr id="376" name="直線コネクタ 375"/>
            <p:cNvCxnSpPr/>
            <p:nvPr/>
          </p:nvCxnSpPr>
          <p:spPr>
            <a:xfrm>
              <a:off x="213282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コネクタ 377"/>
            <p:cNvCxnSpPr/>
            <p:nvPr/>
          </p:nvCxnSpPr>
          <p:spPr>
            <a:xfrm>
              <a:off x="270890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コネクタ 379"/>
            <p:cNvCxnSpPr/>
            <p:nvPr/>
          </p:nvCxnSpPr>
          <p:spPr>
            <a:xfrm>
              <a:off x="328498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コネクタ 381"/>
            <p:cNvCxnSpPr/>
            <p:nvPr/>
          </p:nvCxnSpPr>
          <p:spPr>
            <a:xfrm>
              <a:off x="386106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線コネクタ 383"/>
            <p:cNvCxnSpPr/>
            <p:nvPr/>
          </p:nvCxnSpPr>
          <p:spPr>
            <a:xfrm>
              <a:off x="443714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コネクタ 385"/>
            <p:cNvCxnSpPr/>
            <p:nvPr/>
          </p:nvCxnSpPr>
          <p:spPr>
            <a:xfrm>
              <a:off x="501322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コネクタ 387"/>
            <p:cNvCxnSpPr/>
            <p:nvPr/>
          </p:nvCxnSpPr>
          <p:spPr>
            <a:xfrm>
              <a:off x="558930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/>
            <p:nvPr/>
          </p:nvCxnSpPr>
          <p:spPr>
            <a:xfrm>
              <a:off x="616538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線コネクタ 391"/>
            <p:cNvCxnSpPr/>
            <p:nvPr/>
          </p:nvCxnSpPr>
          <p:spPr>
            <a:xfrm>
              <a:off x="1700760" y="7668430"/>
              <a:ext cx="4608640" cy="0"/>
            </a:xfrm>
            <a:prstGeom prst="line">
              <a:avLst/>
            </a:prstGeom>
            <a:ln w="31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線コネクタ 392"/>
            <p:cNvCxnSpPr/>
            <p:nvPr/>
          </p:nvCxnSpPr>
          <p:spPr>
            <a:xfrm>
              <a:off x="1700760" y="7956470"/>
              <a:ext cx="4608640" cy="0"/>
            </a:xfrm>
            <a:prstGeom prst="line">
              <a:avLst/>
            </a:prstGeom>
            <a:ln w="31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正方形/長方形 403"/>
            <p:cNvSpPr/>
            <p:nvPr/>
          </p:nvSpPr>
          <p:spPr>
            <a:xfrm>
              <a:off x="2708900" y="7236370"/>
              <a:ext cx="1152000" cy="14402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9" name="カギ線コネクタ 418"/>
            <p:cNvCxnSpPr/>
            <p:nvPr/>
          </p:nvCxnSpPr>
          <p:spPr>
            <a:xfrm flipV="1">
              <a:off x="1916790" y="7452400"/>
              <a:ext cx="3888540" cy="216030"/>
            </a:xfrm>
            <a:prstGeom prst="bentConnector3">
              <a:avLst>
                <a:gd name="adj1" fmla="val 50000"/>
              </a:avLst>
            </a:prstGeom>
            <a:ln w="28575" cap="sq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カギ線コネクタ 419"/>
            <p:cNvCxnSpPr/>
            <p:nvPr/>
          </p:nvCxnSpPr>
          <p:spPr>
            <a:xfrm>
              <a:off x="1761735" y="6876320"/>
              <a:ext cx="4212000" cy="216030"/>
            </a:xfrm>
            <a:prstGeom prst="bentConnector3">
              <a:avLst>
                <a:gd name="adj1" fmla="val 50000"/>
              </a:avLst>
            </a:prstGeom>
            <a:ln w="28575" cap="sq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線コネクタ 423"/>
            <p:cNvCxnSpPr/>
            <p:nvPr/>
          </p:nvCxnSpPr>
          <p:spPr>
            <a:xfrm>
              <a:off x="1700760" y="7380390"/>
              <a:ext cx="4608640" cy="0"/>
            </a:xfrm>
            <a:prstGeom prst="line">
              <a:avLst/>
            </a:prstGeom>
            <a:ln w="31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正方形/長方形 427"/>
            <p:cNvSpPr/>
            <p:nvPr/>
          </p:nvSpPr>
          <p:spPr>
            <a:xfrm>
              <a:off x="3861060" y="7668430"/>
              <a:ext cx="576000" cy="28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3" name="グループ化 522"/>
          <p:cNvGrpSpPr/>
          <p:nvPr/>
        </p:nvGrpSpPr>
        <p:grpSpPr>
          <a:xfrm>
            <a:off x="377100" y="626310"/>
            <a:ext cx="6566625" cy="4449760"/>
            <a:chOff x="377100" y="626310"/>
            <a:chExt cx="6566625" cy="4449760"/>
          </a:xfrm>
        </p:grpSpPr>
        <p:sp>
          <p:nvSpPr>
            <p:cNvPr id="441" name="正方形/長方形 440"/>
            <p:cNvSpPr/>
            <p:nvPr/>
          </p:nvSpPr>
          <p:spPr>
            <a:xfrm>
              <a:off x="1988800" y="1187530"/>
              <a:ext cx="3024420" cy="115216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2" name="グループ化 441"/>
            <p:cNvGrpSpPr/>
            <p:nvPr/>
          </p:nvGrpSpPr>
          <p:grpSpPr>
            <a:xfrm>
              <a:off x="377100" y="1043510"/>
              <a:ext cx="6480900" cy="4032560"/>
              <a:chOff x="377100" y="1187530"/>
              <a:chExt cx="6480900" cy="4032560"/>
            </a:xfrm>
          </p:grpSpPr>
          <p:sp>
            <p:nvSpPr>
              <p:cNvPr id="443" name="テキスト ボックス 442"/>
              <p:cNvSpPr txBox="1"/>
              <p:nvPr/>
            </p:nvSpPr>
            <p:spPr>
              <a:xfrm>
                <a:off x="2564880" y="1331550"/>
                <a:ext cx="528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SB1</a:t>
                </a:r>
                <a:endParaRPr kumimoji="1" lang="ja-JP" altLang="en-US" sz="1200" dirty="0"/>
              </a:p>
            </p:txBody>
          </p:sp>
          <p:sp>
            <p:nvSpPr>
              <p:cNvPr id="444" name="テキスト ボックス 443"/>
              <p:cNvSpPr txBox="1"/>
              <p:nvPr/>
            </p:nvSpPr>
            <p:spPr>
              <a:xfrm>
                <a:off x="3549017" y="1918671"/>
                <a:ext cx="528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SB2</a:t>
                </a:r>
                <a:endParaRPr kumimoji="1" lang="ja-JP" altLang="en-US" sz="1200" dirty="0"/>
              </a:p>
            </p:txBody>
          </p:sp>
          <p:sp>
            <p:nvSpPr>
              <p:cNvPr id="445" name="正方形/長方形 444"/>
              <p:cNvSpPr/>
              <p:nvPr/>
            </p:nvSpPr>
            <p:spPr>
              <a:xfrm>
                <a:off x="2348850" y="4111365"/>
                <a:ext cx="2664370" cy="576080"/>
              </a:xfrm>
              <a:prstGeom prst="rect">
                <a:avLst/>
              </a:prstGeom>
              <a:solidFill>
                <a:srgbClr val="00B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6" name="正方形/長方形 445"/>
              <p:cNvSpPr/>
              <p:nvPr/>
            </p:nvSpPr>
            <p:spPr>
              <a:xfrm>
                <a:off x="2348850" y="3275820"/>
                <a:ext cx="2664370" cy="648090"/>
              </a:xfrm>
              <a:prstGeom prst="rect">
                <a:avLst/>
              </a:prstGeom>
              <a:solidFill>
                <a:srgbClr val="FFC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7" name="グループ化 312"/>
              <p:cNvGrpSpPr/>
              <p:nvPr/>
            </p:nvGrpSpPr>
            <p:grpSpPr>
              <a:xfrm>
                <a:off x="377100" y="1187530"/>
                <a:ext cx="6480900" cy="4032560"/>
                <a:chOff x="116540" y="1403560"/>
                <a:chExt cx="6480900" cy="4032560"/>
              </a:xfrm>
            </p:grpSpPr>
            <p:sp>
              <p:nvSpPr>
                <p:cNvPr id="448" name="正方形/長方形 447"/>
                <p:cNvSpPr/>
                <p:nvPr/>
              </p:nvSpPr>
              <p:spPr>
                <a:xfrm>
                  <a:off x="1340710" y="1403560"/>
                  <a:ext cx="3816530" cy="40325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 dirty="0"/>
                </a:p>
              </p:txBody>
            </p:sp>
            <p:sp>
              <p:nvSpPr>
                <p:cNvPr id="449" name="フローチャート : 他ページ結合子 448"/>
                <p:cNvSpPr/>
                <p:nvPr/>
              </p:nvSpPr>
              <p:spPr>
                <a:xfrm rot="5400000">
                  <a:off x="1266462" y="2335165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450" name="フローチャート : 他ページ結合子 449"/>
                <p:cNvSpPr/>
                <p:nvPr/>
              </p:nvSpPr>
              <p:spPr>
                <a:xfrm rot="5400000">
                  <a:off x="1266462" y="5143968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451" name="テキスト ボックス 450"/>
                <p:cNvSpPr txBox="1"/>
                <p:nvPr/>
              </p:nvSpPr>
              <p:spPr>
                <a:xfrm>
                  <a:off x="812637" y="1796733"/>
                  <a:ext cx="45606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/>
                    <a:t>AT1</a:t>
                  </a:r>
                </a:p>
                <a:p>
                  <a:endParaRPr lang="en-US" altLang="ja-JP" sz="1200" dirty="0"/>
                </a:p>
                <a:p>
                  <a:endParaRPr lang="en-US" altLang="ja-JP" sz="1200" dirty="0"/>
                </a:p>
                <a:p>
                  <a:r>
                    <a:rPr lang="en-US" altLang="ja-JP" sz="1200" dirty="0"/>
                    <a:t>AT2</a:t>
                  </a:r>
                  <a:endParaRPr kumimoji="1" lang="ja-JP" altLang="en-US" sz="1200" dirty="0"/>
                </a:p>
              </p:txBody>
            </p:sp>
            <p:cxnSp>
              <p:nvCxnSpPr>
                <p:cNvPr id="452" name="直線コネクタ 451"/>
                <p:cNvCxnSpPr/>
                <p:nvPr/>
              </p:nvCxnSpPr>
              <p:spPr>
                <a:xfrm>
                  <a:off x="1484730" y="1896580"/>
                  <a:ext cx="3708000" cy="0"/>
                </a:xfrm>
                <a:prstGeom prst="line">
                  <a:avLst/>
                </a:prstGeom>
                <a:ln w="28575" cap="sq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直線コネクタ 452"/>
                <p:cNvCxnSpPr/>
                <p:nvPr/>
              </p:nvCxnSpPr>
              <p:spPr>
                <a:xfrm>
                  <a:off x="1484730" y="5285750"/>
                  <a:ext cx="432060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フローチャート : 他ページ結合子 453"/>
                <p:cNvSpPr/>
                <p:nvPr/>
              </p:nvSpPr>
              <p:spPr>
                <a:xfrm rot="5400000">
                  <a:off x="1266462" y="4377735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455" name="テキスト ボックス 454"/>
                <p:cNvSpPr txBox="1"/>
                <p:nvPr/>
              </p:nvSpPr>
              <p:spPr>
                <a:xfrm>
                  <a:off x="476590" y="4355970"/>
                  <a:ext cx="8641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/>
                    <a:t>TDI_IN</a:t>
                  </a:r>
                  <a:endParaRPr kumimoji="1" lang="ja-JP" altLang="en-US" sz="1200" dirty="0"/>
                </a:p>
              </p:txBody>
            </p:sp>
            <p:sp>
              <p:nvSpPr>
                <p:cNvPr id="456" name="フローチャート : 他ページ結合子 455"/>
                <p:cNvSpPr/>
                <p:nvPr/>
              </p:nvSpPr>
              <p:spPr>
                <a:xfrm rot="5400000">
                  <a:off x="1266461" y="4855928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457" name="テキスト ボックス 456"/>
                <p:cNvSpPr txBox="1"/>
                <p:nvPr/>
              </p:nvSpPr>
              <p:spPr>
                <a:xfrm>
                  <a:off x="260560" y="4871081"/>
                  <a:ext cx="936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 err="1"/>
                    <a:t>Shift_DR_IN</a:t>
                  </a:r>
                  <a:endParaRPr lang="ja-JP" altLang="en-US" sz="1200" dirty="0"/>
                </a:p>
              </p:txBody>
            </p:sp>
            <p:sp>
              <p:nvSpPr>
                <p:cNvPr id="458" name="テキスト ボックス 457"/>
                <p:cNvSpPr txBox="1"/>
                <p:nvPr/>
              </p:nvSpPr>
              <p:spPr>
                <a:xfrm>
                  <a:off x="116540" y="3995920"/>
                  <a:ext cx="11041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 err="1"/>
                    <a:t>Updata_DR_IN</a:t>
                  </a:r>
                  <a:endParaRPr lang="ja-JP" altLang="en-US" sz="1200" dirty="0"/>
                </a:p>
              </p:txBody>
            </p:sp>
            <p:cxnSp>
              <p:nvCxnSpPr>
                <p:cNvPr id="459" name="直線コネクタ 458"/>
                <p:cNvCxnSpPr/>
                <p:nvPr/>
              </p:nvCxnSpPr>
              <p:spPr>
                <a:xfrm>
                  <a:off x="1484729" y="4997710"/>
                  <a:ext cx="432060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線コネクタ 459"/>
                <p:cNvCxnSpPr/>
                <p:nvPr/>
              </p:nvCxnSpPr>
              <p:spPr>
                <a:xfrm>
                  <a:off x="1484730" y="2472660"/>
                  <a:ext cx="3564000" cy="0"/>
                </a:xfrm>
                <a:prstGeom prst="line">
                  <a:avLst/>
                </a:prstGeom>
                <a:ln w="28575" cap="sq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1" name="フローチャート : 他ページ結合子 460"/>
                <p:cNvSpPr/>
                <p:nvPr/>
              </p:nvSpPr>
              <p:spPr>
                <a:xfrm rot="5400000">
                  <a:off x="5082992" y="1754798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462" name="テキスト ボックス 461"/>
                <p:cNvSpPr txBox="1"/>
                <p:nvPr/>
              </p:nvSpPr>
              <p:spPr>
                <a:xfrm>
                  <a:off x="476590" y="5159121"/>
                  <a:ext cx="5280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/>
                    <a:t>TCLK</a:t>
                  </a:r>
                  <a:endParaRPr kumimoji="1" lang="ja-JP" altLang="en-US" sz="1200" dirty="0"/>
                </a:p>
              </p:txBody>
            </p:sp>
            <p:sp>
              <p:nvSpPr>
                <p:cNvPr id="463" name="フローチャート : 他ページ結合子 462"/>
                <p:cNvSpPr/>
                <p:nvPr/>
              </p:nvSpPr>
              <p:spPr>
                <a:xfrm rot="5400000">
                  <a:off x="1266462" y="1774325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464" name="テキスト ボックス 463"/>
                <p:cNvSpPr txBox="1"/>
                <p:nvPr/>
              </p:nvSpPr>
              <p:spPr>
                <a:xfrm>
                  <a:off x="740627" y="3327121"/>
                  <a:ext cx="5280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/>
                    <a:t>TRST</a:t>
                  </a:r>
                  <a:endParaRPr kumimoji="1" lang="ja-JP" altLang="en-US" sz="1200" dirty="0"/>
                </a:p>
              </p:txBody>
            </p:sp>
            <p:sp>
              <p:nvSpPr>
                <p:cNvPr id="465" name="正方形/長方形 464"/>
                <p:cNvSpPr/>
                <p:nvPr/>
              </p:nvSpPr>
              <p:spPr>
                <a:xfrm>
                  <a:off x="2420860" y="4355970"/>
                  <a:ext cx="720100" cy="5040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ja-JP" sz="1200" dirty="0" err="1">
                      <a:solidFill>
                        <a:srgbClr val="002060"/>
                      </a:solidFill>
                    </a:rPr>
                    <a:t>Scan_FF</a:t>
                  </a:r>
                  <a:endParaRPr lang="ja-JP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66" name="正方形/長方形 465"/>
                <p:cNvSpPr/>
                <p:nvPr/>
              </p:nvSpPr>
              <p:spPr>
                <a:xfrm>
                  <a:off x="3717040" y="4355970"/>
                  <a:ext cx="720100" cy="5040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ja-JP" sz="1200" dirty="0" err="1">
                      <a:solidFill>
                        <a:srgbClr val="002060"/>
                      </a:solidFill>
                    </a:rPr>
                    <a:t>Scan_FF</a:t>
                  </a:r>
                  <a:endParaRPr lang="ja-JP" altLang="en-US" sz="12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468" name="直線コネクタ 467"/>
                <p:cNvCxnSpPr/>
                <p:nvPr/>
              </p:nvCxnSpPr>
              <p:spPr>
                <a:xfrm>
                  <a:off x="3140960" y="4499990"/>
                  <a:ext cx="576080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9" name="フローチャート : 論理積ゲート 468"/>
                <p:cNvSpPr/>
                <p:nvPr/>
              </p:nvSpPr>
              <p:spPr>
                <a:xfrm>
                  <a:off x="1700760" y="4932050"/>
                  <a:ext cx="360050" cy="432060"/>
                </a:xfrm>
                <a:prstGeom prst="flowChartDela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70" name="カギ線コネクタ 469"/>
                <p:cNvCxnSpPr>
                  <a:stCxn id="469" idx="3"/>
                  <a:endCxn id="471" idx="3"/>
                </p:cNvCxnSpPr>
                <p:nvPr/>
              </p:nvCxnSpPr>
              <p:spPr>
                <a:xfrm flipV="1">
                  <a:off x="2060810" y="4762630"/>
                  <a:ext cx="360050" cy="385450"/>
                </a:xfrm>
                <a:prstGeom prst="bentConnector3">
                  <a:avLst>
                    <a:gd name="adj1" fmla="val 50000"/>
                  </a:avLst>
                </a:prstGeom>
                <a:ln w="1905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1" name="二等辺三角形 470"/>
                <p:cNvSpPr/>
                <p:nvPr/>
              </p:nvSpPr>
              <p:spPr>
                <a:xfrm rot="5400000">
                  <a:off x="2420860" y="4690620"/>
                  <a:ext cx="144020" cy="14402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2" name="二等辺三角形 471"/>
                <p:cNvSpPr/>
                <p:nvPr/>
              </p:nvSpPr>
              <p:spPr>
                <a:xfrm rot="5400000">
                  <a:off x="3717040" y="4716020"/>
                  <a:ext cx="144020" cy="14402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73" name="カギ線コネクタ 472"/>
                <p:cNvCxnSpPr>
                  <a:stCxn id="469" idx="3"/>
                  <a:endCxn id="472" idx="3"/>
                </p:cNvCxnSpPr>
                <p:nvPr/>
              </p:nvCxnSpPr>
              <p:spPr>
                <a:xfrm flipV="1">
                  <a:off x="2060810" y="4788030"/>
                  <a:ext cx="1656230" cy="360050"/>
                </a:xfrm>
                <a:prstGeom prst="bentConnector3">
                  <a:avLst>
                    <a:gd name="adj1" fmla="val 89107"/>
                  </a:avLst>
                </a:prstGeom>
                <a:ln w="1905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線コネクタ 473"/>
                <p:cNvCxnSpPr/>
                <p:nvPr/>
              </p:nvCxnSpPr>
              <p:spPr>
                <a:xfrm>
                  <a:off x="4437140" y="4499990"/>
                  <a:ext cx="720000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カギ線コネクタ 187"/>
                <p:cNvCxnSpPr/>
                <p:nvPr/>
              </p:nvCxnSpPr>
              <p:spPr>
                <a:xfrm flipH="1" flipV="1">
                  <a:off x="2592360" y="2915770"/>
                  <a:ext cx="540000" cy="756000"/>
                </a:xfrm>
                <a:prstGeom prst="bentConnector4">
                  <a:avLst>
                    <a:gd name="adj1" fmla="val -17226"/>
                    <a:gd name="adj2" fmla="val 33383"/>
                  </a:avLst>
                </a:prstGeom>
                <a:ln w="1905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カギ線コネクタ 187"/>
                <p:cNvCxnSpPr/>
                <p:nvPr/>
              </p:nvCxnSpPr>
              <p:spPr>
                <a:xfrm flipH="1" flipV="1">
                  <a:off x="3581448" y="2824273"/>
                  <a:ext cx="864000" cy="936000"/>
                </a:xfrm>
                <a:prstGeom prst="bentConnector4">
                  <a:avLst>
                    <a:gd name="adj1" fmla="val -24327"/>
                    <a:gd name="adj2" fmla="val 52081"/>
                  </a:avLst>
                </a:prstGeom>
                <a:ln w="1905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フローチャート : 他ページ結合子 476"/>
                <p:cNvSpPr/>
                <p:nvPr/>
              </p:nvSpPr>
              <p:spPr>
                <a:xfrm rot="5400000">
                  <a:off x="5082992" y="2319925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478" name="フローチャート : 照合 477"/>
                <p:cNvSpPr/>
                <p:nvPr/>
              </p:nvSpPr>
              <p:spPr>
                <a:xfrm rot="5400000">
                  <a:off x="2420860" y="1711030"/>
                  <a:ext cx="216030" cy="360050"/>
                </a:xfrm>
                <a:prstGeom prst="flowChartCollat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9" name="フローチャート : 照合 478"/>
                <p:cNvSpPr/>
                <p:nvPr/>
              </p:nvSpPr>
              <p:spPr>
                <a:xfrm rot="5400000">
                  <a:off x="3390900" y="2287110"/>
                  <a:ext cx="216030" cy="360050"/>
                </a:xfrm>
                <a:prstGeom prst="flowChartCollat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フローチャート : 他ページ結合子 479"/>
                <p:cNvSpPr/>
                <p:nvPr/>
              </p:nvSpPr>
              <p:spPr>
                <a:xfrm rot="5400000">
                  <a:off x="1266462" y="3998158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cxnSp>
              <p:nvCxnSpPr>
                <p:cNvPr id="481" name="カギ線コネクタ 187"/>
                <p:cNvCxnSpPr>
                  <a:stCxn id="480" idx="0"/>
                </p:cNvCxnSpPr>
                <p:nvPr/>
              </p:nvCxnSpPr>
              <p:spPr>
                <a:xfrm flipV="1">
                  <a:off x="1460727" y="3995920"/>
                  <a:ext cx="960133" cy="134257"/>
                </a:xfrm>
                <a:prstGeom prst="bentConnector3">
                  <a:avLst>
                    <a:gd name="adj1" fmla="val 50000"/>
                  </a:avLst>
                </a:prstGeom>
                <a:ln w="19050" cap="sq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カギ線コネクタ 187"/>
                <p:cNvCxnSpPr>
                  <a:stCxn id="480" idx="0"/>
                </p:cNvCxnSpPr>
                <p:nvPr/>
              </p:nvCxnSpPr>
              <p:spPr>
                <a:xfrm flipV="1">
                  <a:off x="1460727" y="3995920"/>
                  <a:ext cx="960133" cy="134257"/>
                </a:xfrm>
                <a:prstGeom prst="bentConnector3">
                  <a:avLst>
                    <a:gd name="adj1" fmla="val 50000"/>
                  </a:avLst>
                </a:prstGeom>
                <a:ln w="19050" cap="sq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フローチャート : 他ページ結合子 482"/>
                <p:cNvSpPr/>
                <p:nvPr/>
              </p:nvSpPr>
              <p:spPr>
                <a:xfrm rot="5400000">
                  <a:off x="1266462" y="3328858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cxnSp>
              <p:nvCxnSpPr>
                <p:cNvPr id="484" name="図形 483"/>
                <p:cNvCxnSpPr>
                  <a:stCxn id="483" idx="0"/>
                  <a:endCxn id="465" idx="0"/>
                </p:cNvCxnSpPr>
                <p:nvPr/>
              </p:nvCxnSpPr>
              <p:spPr>
                <a:xfrm>
                  <a:off x="1460727" y="3460877"/>
                  <a:ext cx="1320183" cy="895093"/>
                </a:xfrm>
                <a:prstGeom prst="bentConnector2">
                  <a:avLst/>
                </a:prstGeom>
                <a:ln w="19050" cap="sq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図形 484"/>
                <p:cNvCxnSpPr>
                  <a:stCxn id="483" idx="0"/>
                  <a:endCxn id="466" idx="0"/>
                </p:cNvCxnSpPr>
                <p:nvPr/>
              </p:nvCxnSpPr>
              <p:spPr>
                <a:xfrm>
                  <a:off x="1460727" y="3460877"/>
                  <a:ext cx="2616363" cy="895093"/>
                </a:xfrm>
                <a:prstGeom prst="bentConnector2">
                  <a:avLst/>
                </a:prstGeom>
                <a:ln w="19050" cap="sq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正方形/長方形 485"/>
                <p:cNvSpPr/>
                <p:nvPr/>
              </p:nvSpPr>
              <p:spPr>
                <a:xfrm>
                  <a:off x="2420860" y="3563860"/>
                  <a:ext cx="720100" cy="5040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</a:rPr>
                    <a:t>FF1</a:t>
                  </a:r>
                  <a:endParaRPr lang="ja-JP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7" name="正方形/長方形 486"/>
                <p:cNvSpPr/>
                <p:nvPr/>
              </p:nvSpPr>
              <p:spPr>
                <a:xfrm>
                  <a:off x="3717040" y="3563860"/>
                  <a:ext cx="720100" cy="5040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</a:rPr>
                    <a:t>FF2</a:t>
                  </a:r>
                  <a:endParaRPr lang="ja-JP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8" name="二等辺三角形 487"/>
                <p:cNvSpPr/>
                <p:nvPr/>
              </p:nvSpPr>
              <p:spPr>
                <a:xfrm rot="5400000">
                  <a:off x="2420860" y="3923910"/>
                  <a:ext cx="144020" cy="14402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9" name="二等辺三角形 488"/>
                <p:cNvSpPr/>
                <p:nvPr/>
              </p:nvSpPr>
              <p:spPr>
                <a:xfrm rot="5400000">
                  <a:off x="3717040" y="3923910"/>
                  <a:ext cx="144020" cy="14402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90" name="カギ線コネクタ 187"/>
                <p:cNvCxnSpPr/>
                <p:nvPr/>
              </p:nvCxnSpPr>
              <p:spPr>
                <a:xfrm rot="16200000" flipV="1">
                  <a:off x="2492925" y="3635925"/>
                  <a:ext cx="792000" cy="936130"/>
                </a:xfrm>
                <a:prstGeom prst="bentConnector4">
                  <a:avLst>
                    <a:gd name="adj1" fmla="val 28811"/>
                    <a:gd name="adj2" fmla="val 124420"/>
                  </a:avLst>
                </a:prstGeom>
                <a:ln w="19050" cap="sq">
                  <a:solidFill>
                    <a:schemeClr val="tx1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カギ線コネクタ 187"/>
                <p:cNvCxnSpPr/>
                <p:nvPr/>
              </p:nvCxnSpPr>
              <p:spPr>
                <a:xfrm rot="16200000" flipV="1">
                  <a:off x="3789105" y="3635815"/>
                  <a:ext cx="792000" cy="936130"/>
                </a:xfrm>
                <a:prstGeom prst="bentConnector4">
                  <a:avLst>
                    <a:gd name="adj1" fmla="val 28811"/>
                    <a:gd name="adj2" fmla="val 124420"/>
                  </a:avLst>
                </a:prstGeom>
                <a:ln w="19050" cap="sq">
                  <a:solidFill>
                    <a:schemeClr val="tx1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カギ線コネクタ 187"/>
                <p:cNvCxnSpPr/>
                <p:nvPr/>
              </p:nvCxnSpPr>
              <p:spPr>
                <a:xfrm flipV="1">
                  <a:off x="1460727" y="3995920"/>
                  <a:ext cx="2256313" cy="134257"/>
                </a:xfrm>
                <a:prstGeom prst="bentConnector3">
                  <a:avLst>
                    <a:gd name="adj1" fmla="val 85179"/>
                  </a:avLst>
                </a:prstGeom>
                <a:ln w="19050" cap="sq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テキスト ボックス 492"/>
                <p:cNvSpPr txBox="1"/>
                <p:nvPr/>
              </p:nvSpPr>
              <p:spPr>
                <a:xfrm>
                  <a:off x="5229250" y="1763610"/>
                  <a:ext cx="45606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/>
                    <a:t>AB1</a:t>
                  </a:r>
                </a:p>
                <a:p>
                  <a:endParaRPr lang="en-US" altLang="ja-JP" sz="1200" dirty="0"/>
                </a:p>
                <a:p>
                  <a:endParaRPr lang="en-US" altLang="ja-JP" sz="1200" dirty="0"/>
                </a:p>
                <a:p>
                  <a:r>
                    <a:rPr lang="en-US" altLang="ja-JP" sz="1200" dirty="0"/>
                    <a:t>AB2</a:t>
                  </a:r>
                  <a:endParaRPr kumimoji="1" lang="ja-JP" altLang="en-US" sz="1200" dirty="0"/>
                </a:p>
              </p:txBody>
            </p:sp>
            <p:sp>
              <p:nvSpPr>
                <p:cNvPr id="494" name="フローチャート : 他ページ結合子 493"/>
                <p:cNvSpPr/>
                <p:nvPr/>
              </p:nvSpPr>
              <p:spPr>
                <a:xfrm rot="5400000">
                  <a:off x="5070292" y="4358208"/>
                  <a:ext cx="124492" cy="264037"/>
                </a:xfrm>
                <a:prstGeom prst="flowChartOffpage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495" name="テキスト ボックス 494"/>
                <p:cNvSpPr txBox="1"/>
                <p:nvPr/>
              </p:nvSpPr>
              <p:spPr>
                <a:xfrm>
                  <a:off x="5229250" y="4355970"/>
                  <a:ext cx="1368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/>
                    <a:t>TDI_OUT</a:t>
                  </a:r>
                </a:p>
                <a:p>
                  <a:r>
                    <a:rPr kumimoji="1" lang="en-US" altLang="ja-JP" sz="1200" dirty="0"/>
                    <a:t>(ABM</a:t>
                  </a:r>
                  <a:r>
                    <a:rPr kumimoji="1" lang="ja-JP" altLang="en-US" sz="1200" dirty="0"/>
                    <a:t>の</a:t>
                  </a:r>
                  <a:r>
                    <a:rPr kumimoji="1" lang="en-US" altLang="ja-JP" sz="1200" dirty="0"/>
                    <a:t>TDI_IN</a:t>
                  </a:r>
                  <a:r>
                    <a:rPr kumimoji="1" lang="ja-JP" altLang="en-US" sz="1200" dirty="0"/>
                    <a:t>へ</a:t>
                  </a:r>
                  <a:r>
                    <a:rPr kumimoji="1" lang="en-US" altLang="ja-JP" sz="1200" dirty="0"/>
                    <a:t>)</a:t>
                  </a:r>
                  <a:endParaRPr kumimoji="1" lang="ja-JP" altLang="en-US" sz="1200" dirty="0"/>
                </a:p>
              </p:txBody>
            </p:sp>
          </p:grpSp>
        </p:grpSp>
        <p:sp>
          <p:nvSpPr>
            <p:cNvPr id="496" name="テキスト ボックス 495"/>
            <p:cNvSpPr txBox="1"/>
            <p:nvPr/>
          </p:nvSpPr>
          <p:spPr>
            <a:xfrm>
              <a:off x="4196725" y="626310"/>
              <a:ext cx="1412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アナログ回路部</a:t>
              </a:r>
              <a:endParaRPr kumimoji="1" lang="ja-JP" altLang="en-US" sz="1400" dirty="0"/>
            </a:p>
          </p:txBody>
        </p:sp>
        <p:cxnSp>
          <p:nvCxnSpPr>
            <p:cNvPr id="497" name="直線矢印コネクタ 496"/>
            <p:cNvCxnSpPr/>
            <p:nvPr/>
          </p:nvCxnSpPr>
          <p:spPr>
            <a:xfrm flipH="1">
              <a:off x="4365130" y="899490"/>
              <a:ext cx="504070" cy="50407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テキスト ボックス 498"/>
            <p:cNvSpPr txBox="1"/>
            <p:nvPr/>
          </p:nvSpPr>
          <p:spPr>
            <a:xfrm>
              <a:off x="4176580" y="4696283"/>
              <a:ext cx="1412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スキャンチェン</a:t>
              </a:r>
            </a:p>
          </p:txBody>
        </p:sp>
        <p:cxnSp>
          <p:nvCxnSpPr>
            <p:cNvPr id="500" name="直線矢印コネクタ 499"/>
            <p:cNvCxnSpPr/>
            <p:nvPr/>
          </p:nvCxnSpPr>
          <p:spPr>
            <a:xfrm flipV="1">
              <a:off x="4869200" y="4427980"/>
              <a:ext cx="0" cy="28804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テキスト ボックス 502"/>
            <p:cNvSpPr txBox="1"/>
            <p:nvPr/>
          </p:nvSpPr>
          <p:spPr>
            <a:xfrm>
              <a:off x="5531005" y="3275820"/>
              <a:ext cx="1412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err="1"/>
                <a:t>Updata</a:t>
              </a:r>
              <a:r>
                <a:rPr kumimoji="1" lang="ja-JP" altLang="en-US" sz="1400" dirty="0"/>
                <a:t>レジスタ</a:t>
              </a:r>
            </a:p>
          </p:txBody>
        </p:sp>
        <p:cxnSp>
          <p:nvCxnSpPr>
            <p:cNvPr id="504" name="直線矢印コネクタ 503"/>
            <p:cNvCxnSpPr/>
            <p:nvPr/>
          </p:nvCxnSpPr>
          <p:spPr>
            <a:xfrm flipH="1">
              <a:off x="4869200" y="3491850"/>
              <a:ext cx="720100" cy="144020"/>
            </a:xfrm>
            <a:prstGeom prst="straightConnector1">
              <a:avLst/>
            </a:prstGeom>
            <a:ln w="19050" cap="sq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フローチャート : 論理積ゲート 506"/>
            <p:cNvSpPr/>
            <p:nvPr/>
          </p:nvSpPr>
          <p:spPr>
            <a:xfrm rot="16200000">
              <a:off x="2672895" y="2375695"/>
              <a:ext cx="180025" cy="39605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9" name="カギ線コネクタ 187"/>
            <p:cNvCxnSpPr/>
            <p:nvPr/>
          </p:nvCxnSpPr>
          <p:spPr>
            <a:xfrm rot="5400000" flipH="1" flipV="1">
              <a:off x="2371592" y="2321870"/>
              <a:ext cx="1152000" cy="1476000"/>
            </a:xfrm>
            <a:prstGeom prst="bentConnector3">
              <a:avLst>
                <a:gd name="adj1" fmla="val 64303"/>
              </a:avLst>
            </a:prstGeom>
            <a:ln w="19050" cap="sq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フローチャート : 論理積ゲート 512"/>
            <p:cNvSpPr/>
            <p:nvPr/>
          </p:nvSpPr>
          <p:spPr>
            <a:xfrm rot="16200000">
              <a:off x="3681035" y="2303685"/>
              <a:ext cx="180025" cy="39605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4" name="カギ線コネクタ 513"/>
            <p:cNvCxnSpPr/>
            <p:nvPr/>
          </p:nvCxnSpPr>
          <p:spPr>
            <a:xfrm>
              <a:off x="1721287" y="4149704"/>
              <a:ext cx="960133" cy="0"/>
            </a:xfrm>
            <a:prstGeom prst="bentConnector3">
              <a:avLst>
                <a:gd name="adj1" fmla="val 50000"/>
              </a:avLst>
            </a:prstGeom>
            <a:ln w="19050" cap="sq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/>
            <p:cNvCxnSpPr/>
            <p:nvPr/>
          </p:nvCxnSpPr>
          <p:spPr>
            <a:xfrm flipH="1">
              <a:off x="2780910" y="1547580"/>
              <a:ext cx="1119" cy="9360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コネクタ 519"/>
            <p:cNvCxnSpPr/>
            <p:nvPr/>
          </p:nvCxnSpPr>
          <p:spPr>
            <a:xfrm flipH="1">
              <a:off x="2636890" y="2671192"/>
              <a:ext cx="1119" cy="216000"/>
            </a:xfrm>
            <a:prstGeom prst="line">
              <a:avLst/>
            </a:prstGeom>
            <a:ln w="19050" cap="sq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コネクタ 520"/>
            <p:cNvCxnSpPr/>
            <p:nvPr/>
          </p:nvCxnSpPr>
          <p:spPr>
            <a:xfrm flipH="1">
              <a:off x="3764670" y="2114134"/>
              <a:ext cx="1119" cy="288000"/>
            </a:xfrm>
            <a:prstGeom prst="line">
              <a:avLst/>
            </a:prstGeom>
            <a:ln w="19050" cap="sq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2570" y="150154"/>
            <a:ext cx="6172200" cy="245266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ABM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88550" y="611450"/>
            <a:ext cx="6381410" cy="8388530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論理値による接続をテストしないので、アナログコンパレータが不要→面積低減</a:t>
            </a:r>
            <a:endParaRPr lang="en-US" altLang="ja-JP" sz="1800" dirty="0"/>
          </a:p>
          <a:p>
            <a:pPr lvl="1"/>
            <a:r>
              <a:rPr lang="en-US" altLang="ja-JP" sz="1600" dirty="0"/>
              <a:t>VH, VL</a:t>
            </a:r>
            <a:r>
              <a:rPr lang="ja-JP" altLang="en-US" sz="1600" dirty="0"/>
              <a:t>を制御するスイッチが要らない</a:t>
            </a:r>
            <a:endParaRPr lang="en-US" altLang="ja-JP" sz="1600" dirty="0"/>
          </a:p>
          <a:p>
            <a:pPr lvl="1"/>
            <a:r>
              <a:rPr lang="ja-JP" altLang="en-US" sz="1600" dirty="0"/>
              <a:t>アナログスイッチ数</a:t>
            </a:r>
            <a:r>
              <a:rPr lang="en-US" altLang="ja-JP" sz="1600" dirty="0"/>
              <a:t>=4</a:t>
            </a:r>
            <a:r>
              <a:rPr lang="ja-JP" altLang="en-US" sz="1600" dirty="0"/>
              <a:t>個</a:t>
            </a:r>
            <a:endParaRPr lang="en-US" altLang="ja-JP" sz="16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b="1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</p:txBody>
      </p:sp>
      <p:grpSp>
        <p:nvGrpSpPr>
          <p:cNvPr id="426" name="グループ化 425"/>
          <p:cNvGrpSpPr/>
          <p:nvPr/>
        </p:nvGrpSpPr>
        <p:grpSpPr>
          <a:xfrm>
            <a:off x="404580" y="7308380"/>
            <a:ext cx="6048840" cy="1332000"/>
            <a:chOff x="260560" y="6804310"/>
            <a:chExt cx="6048840" cy="1332000"/>
          </a:xfrm>
        </p:grpSpPr>
        <p:cxnSp>
          <p:nvCxnSpPr>
            <p:cNvPr id="427" name="直線コネクタ 426"/>
            <p:cNvCxnSpPr/>
            <p:nvPr/>
          </p:nvCxnSpPr>
          <p:spPr>
            <a:xfrm>
              <a:off x="1700760" y="7092350"/>
              <a:ext cx="4608640" cy="0"/>
            </a:xfrm>
            <a:prstGeom prst="line">
              <a:avLst/>
            </a:prstGeom>
            <a:ln w="31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テキスト ボックス 428"/>
            <p:cNvSpPr txBox="1"/>
            <p:nvPr/>
          </p:nvSpPr>
          <p:spPr>
            <a:xfrm>
              <a:off x="456966" y="6804310"/>
              <a:ext cx="124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/>
                <a:t>Shift_DR_IN</a:t>
              </a:r>
              <a:endParaRPr kumimoji="1" lang="ja-JP" altLang="en-US" sz="1600" dirty="0"/>
            </a:p>
          </p:txBody>
        </p:sp>
        <p:sp>
          <p:nvSpPr>
            <p:cNvPr id="430" name="テキスト ボックス 429"/>
            <p:cNvSpPr txBox="1"/>
            <p:nvPr/>
          </p:nvSpPr>
          <p:spPr>
            <a:xfrm>
              <a:off x="672996" y="7092350"/>
              <a:ext cx="124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Scan_FFs</a:t>
              </a:r>
              <a:endParaRPr kumimoji="1" lang="ja-JP" altLang="en-US" sz="1600" dirty="0"/>
            </a:p>
          </p:txBody>
        </p:sp>
        <p:sp>
          <p:nvSpPr>
            <p:cNvPr id="431" name="テキスト ボックス 430"/>
            <p:cNvSpPr txBox="1"/>
            <p:nvPr/>
          </p:nvSpPr>
          <p:spPr>
            <a:xfrm>
              <a:off x="260560" y="7380390"/>
              <a:ext cx="1484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Updata_DR</a:t>
              </a:r>
              <a:r>
                <a:rPr lang="en-US" altLang="ja-JP" sz="1600" dirty="0" err="1"/>
                <a:t>_IN</a:t>
              </a:r>
              <a:endParaRPr kumimoji="1" lang="ja-JP" altLang="en-US" sz="1600" dirty="0"/>
            </a:p>
          </p:txBody>
        </p:sp>
        <p:sp>
          <p:nvSpPr>
            <p:cNvPr id="432" name="テキスト ボックス 431"/>
            <p:cNvSpPr txBox="1"/>
            <p:nvPr/>
          </p:nvSpPr>
          <p:spPr>
            <a:xfrm>
              <a:off x="764630" y="7761936"/>
              <a:ext cx="124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FF1&amp;FF2</a:t>
              </a:r>
              <a:endParaRPr kumimoji="1" lang="ja-JP" altLang="en-US" sz="1600" dirty="0"/>
            </a:p>
          </p:txBody>
        </p:sp>
        <p:cxnSp>
          <p:nvCxnSpPr>
            <p:cNvPr id="433" name="直線コネクタ 432"/>
            <p:cNvCxnSpPr/>
            <p:nvPr/>
          </p:nvCxnSpPr>
          <p:spPr>
            <a:xfrm>
              <a:off x="213282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コネクタ 433"/>
            <p:cNvCxnSpPr/>
            <p:nvPr/>
          </p:nvCxnSpPr>
          <p:spPr>
            <a:xfrm>
              <a:off x="270890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コネクタ 434"/>
            <p:cNvCxnSpPr/>
            <p:nvPr/>
          </p:nvCxnSpPr>
          <p:spPr>
            <a:xfrm>
              <a:off x="328498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コネクタ 435"/>
            <p:cNvCxnSpPr/>
            <p:nvPr/>
          </p:nvCxnSpPr>
          <p:spPr>
            <a:xfrm>
              <a:off x="386106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コネクタ 436"/>
            <p:cNvCxnSpPr/>
            <p:nvPr/>
          </p:nvCxnSpPr>
          <p:spPr>
            <a:xfrm>
              <a:off x="443714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コネクタ 437"/>
            <p:cNvCxnSpPr/>
            <p:nvPr/>
          </p:nvCxnSpPr>
          <p:spPr>
            <a:xfrm>
              <a:off x="501322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コネクタ 438"/>
            <p:cNvCxnSpPr/>
            <p:nvPr/>
          </p:nvCxnSpPr>
          <p:spPr>
            <a:xfrm>
              <a:off x="558930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コネクタ 439"/>
            <p:cNvCxnSpPr/>
            <p:nvPr/>
          </p:nvCxnSpPr>
          <p:spPr>
            <a:xfrm>
              <a:off x="6165380" y="6804310"/>
              <a:ext cx="0" cy="1332000"/>
            </a:xfrm>
            <a:prstGeom prst="line">
              <a:avLst/>
            </a:prstGeom>
            <a:ln w="9525" cap="sq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コネクタ 440"/>
            <p:cNvCxnSpPr/>
            <p:nvPr/>
          </p:nvCxnSpPr>
          <p:spPr>
            <a:xfrm>
              <a:off x="1700760" y="7668430"/>
              <a:ext cx="4608640" cy="0"/>
            </a:xfrm>
            <a:prstGeom prst="line">
              <a:avLst/>
            </a:prstGeom>
            <a:ln w="31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コネクタ 441"/>
            <p:cNvCxnSpPr/>
            <p:nvPr/>
          </p:nvCxnSpPr>
          <p:spPr>
            <a:xfrm>
              <a:off x="1700760" y="7956470"/>
              <a:ext cx="4608640" cy="0"/>
            </a:xfrm>
            <a:prstGeom prst="line">
              <a:avLst/>
            </a:prstGeom>
            <a:ln w="31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正方形/長方形 442"/>
            <p:cNvSpPr/>
            <p:nvPr/>
          </p:nvSpPr>
          <p:spPr>
            <a:xfrm>
              <a:off x="1700760" y="7236370"/>
              <a:ext cx="2160140" cy="14402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4" name="カギ線コネクタ 443"/>
            <p:cNvCxnSpPr/>
            <p:nvPr/>
          </p:nvCxnSpPr>
          <p:spPr>
            <a:xfrm flipV="1">
              <a:off x="1916790" y="7452400"/>
              <a:ext cx="3888540" cy="216030"/>
            </a:xfrm>
            <a:prstGeom prst="bentConnector3">
              <a:avLst>
                <a:gd name="adj1" fmla="val 50000"/>
              </a:avLst>
            </a:prstGeom>
            <a:ln w="28575" cap="sq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カギ線コネクタ 444"/>
            <p:cNvCxnSpPr/>
            <p:nvPr/>
          </p:nvCxnSpPr>
          <p:spPr>
            <a:xfrm>
              <a:off x="1761735" y="6876320"/>
              <a:ext cx="4212000" cy="216030"/>
            </a:xfrm>
            <a:prstGeom prst="bentConnector3">
              <a:avLst>
                <a:gd name="adj1" fmla="val 50000"/>
              </a:avLst>
            </a:prstGeom>
            <a:ln w="28575" cap="sq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/>
            <p:nvPr/>
          </p:nvCxnSpPr>
          <p:spPr>
            <a:xfrm>
              <a:off x="1700760" y="7380390"/>
              <a:ext cx="4608640" cy="0"/>
            </a:xfrm>
            <a:prstGeom prst="line">
              <a:avLst/>
            </a:prstGeom>
            <a:ln w="3175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正方形/長方形 446"/>
            <p:cNvSpPr/>
            <p:nvPr/>
          </p:nvSpPr>
          <p:spPr>
            <a:xfrm>
              <a:off x="3861060" y="7668430"/>
              <a:ext cx="576000" cy="288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6" name="フローチャート : 結合子 455"/>
          <p:cNvSpPr/>
          <p:nvPr/>
        </p:nvSpPr>
        <p:spPr>
          <a:xfrm>
            <a:off x="4638881" y="2776513"/>
            <a:ext cx="45719" cy="7201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正方形/長方形 456"/>
          <p:cNvSpPr/>
          <p:nvPr/>
        </p:nvSpPr>
        <p:spPr>
          <a:xfrm>
            <a:off x="1772770" y="2195670"/>
            <a:ext cx="3384470" cy="158422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8" name="グループ化 457"/>
          <p:cNvGrpSpPr/>
          <p:nvPr/>
        </p:nvGrpSpPr>
        <p:grpSpPr>
          <a:xfrm>
            <a:off x="260560" y="1763610"/>
            <a:ext cx="6565611" cy="5156142"/>
            <a:chOff x="260560" y="1763610"/>
            <a:chExt cx="6565611" cy="5156142"/>
          </a:xfrm>
        </p:grpSpPr>
        <p:grpSp>
          <p:nvGrpSpPr>
            <p:cNvPr id="459" name="グループ化 424"/>
            <p:cNvGrpSpPr/>
            <p:nvPr/>
          </p:nvGrpSpPr>
          <p:grpSpPr>
            <a:xfrm>
              <a:off x="260560" y="1763610"/>
              <a:ext cx="6565611" cy="5156142"/>
              <a:chOff x="260560" y="1763610"/>
              <a:chExt cx="6565611" cy="5156142"/>
            </a:xfrm>
          </p:grpSpPr>
          <p:grpSp>
            <p:nvGrpSpPr>
              <p:cNvPr id="467" name="グループ化 411"/>
              <p:cNvGrpSpPr/>
              <p:nvPr/>
            </p:nvGrpSpPr>
            <p:grpSpPr>
              <a:xfrm>
                <a:off x="260560" y="1763610"/>
                <a:ext cx="6565611" cy="5156142"/>
                <a:chOff x="404580" y="438852"/>
                <a:chExt cx="6565611" cy="5156142"/>
              </a:xfrm>
            </p:grpSpPr>
            <p:grpSp>
              <p:nvGrpSpPr>
                <p:cNvPr id="473" name="グループ化 409"/>
                <p:cNvGrpSpPr/>
                <p:nvPr/>
              </p:nvGrpSpPr>
              <p:grpSpPr>
                <a:xfrm>
                  <a:off x="404580" y="438852"/>
                  <a:ext cx="6565611" cy="5156142"/>
                  <a:chOff x="404580" y="438852"/>
                  <a:chExt cx="6565611" cy="5156142"/>
                </a:xfrm>
              </p:grpSpPr>
              <p:sp>
                <p:nvSpPr>
                  <p:cNvPr id="475" name="正方形/長方形 474"/>
                  <p:cNvSpPr/>
                  <p:nvPr/>
                </p:nvSpPr>
                <p:spPr>
                  <a:xfrm>
                    <a:off x="2376330" y="4427980"/>
                    <a:ext cx="2924930" cy="576080"/>
                  </a:xfrm>
                  <a:prstGeom prst="rect">
                    <a:avLst/>
                  </a:prstGeom>
                  <a:solidFill>
                    <a:srgbClr val="00B050">
                      <a:alpha val="3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正方形/長方形 475"/>
                  <p:cNvSpPr/>
                  <p:nvPr/>
                </p:nvSpPr>
                <p:spPr>
                  <a:xfrm>
                    <a:off x="2348850" y="3563860"/>
                    <a:ext cx="3096430" cy="691522"/>
                  </a:xfrm>
                  <a:prstGeom prst="rect">
                    <a:avLst/>
                  </a:prstGeom>
                  <a:solidFill>
                    <a:srgbClr val="FFC000">
                      <a:alpha val="3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正方形/長方形 476"/>
                  <p:cNvSpPr/>
                  <p:nvPr/>
                </p:nvSpPr>
                <p:spPr>
                  <a:xfrm>
                    <a:off x="1628750" y="726892"/>
                    <a:ext cx="3916020" cy="486810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600" dirty="0"/>
                  </a:p>
                </p:txBody>
              </p:sp>
              <p:cxnSp>
                <p:nvCxnSpPr>
                  <p:cNvPr id="478" name="直線コネクタ 477"/>
                  <p:cNvCxnSpPr/>
                  <p:nvPr/>
                </p:nvCxnSpPr>
                <p:spPr>
                  <a:xfrm>
                    <a:off x="1772770" y="5357760"/>
                    <a:ext cx="432060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9" name="テキスト ボックス 478"/>
                  <p:cNvSpPr txBox="1"/>
                  <p:nvPr/>
                </p:nvSpPr>
                <p:spPr>
                  <a:xfrm>
                    <a:off x="764630" y="4427980"/>
                    <a:ext cx="86412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/>
                      <a:t>TDI_IN</a:t>
                    </a:r>
                    <a:endParaRPr kumimoji="1" lang="ja-JP" altLang="en-US" sz="1200" dirty="0"/>
                  </a:p>
                </p:txBody>
              </p:sp>
              <p:sp>
                <p:nvSpPr>
                  <p:cNvPr id="480" name="テキスト ボックス 479"/>
                  <p:cNvSpPr txBox="1"/>
                  <p:nvPr/>
                </p:nvSpPr>
                <p:spPr>
                  <a:xfrm>
                    <a:off x="548600" y="4943091"/>
                    <a:ext cx="9361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 err="1"/>
                      <a:t>Shift_DR_IN</a:t>
                    </a:r>
                    <a:endParaRPr lang="ja-JP" altLang="en-US" sz="1200" dirty="0"/>
                  </a:p>
                </p:txBody>
              </p:sp>
              <p:sp>
                <p:nvSpPr>
                  <p:cNvPr id="481" name="テキスト ボックス 480"/>
                  <p:cNvSpPr txBox="1"/>
                  <p:nvPr/>
                </p:nvSpPr>
                <p:spPr>
                  <a:xfrm>
                    <a:off x="404580" y="4067930"/>
                    <a:ext cx="11041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 err="1"/>
                      <a:t>Updata_DR_IN</a:t>
                    </a:r>
                    <a:endParaRPr lang="ja-JP" altLang="en-US" sz="1200" dirty="0"/>
                  </a:p>
                </p:txBody>
              </p:sp>
              <p:cxnSp>
                <p:nvCxnSpPr>
                  <p:cNvPr id="482" name="直線コネクタ 481"/>
                  <p:cNvCxnSpPr/>
                  <p:nvPr/>
                </p:nvCxnSpPr>
                <p:spPr>
                  <a:xfrm>
                    <a:off x="1772769" y="5069720"/>
                    <a:ext cx="432060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3" name="フローチャート : 他ページ結合子 482"/>
                  <p:cNvSpPr/>
                  <p:nvPr/>
                </p:nvSpPr>
                <p:spPr>
                  <a:xfrm rot="5400000">
                    <a:off x="5398512" y="1333788"/>
                    <a:ext cx="124492" cy="264037"/>
                  </a:xfrm>
                  <a:prstGeom prst="flowChartOffpageConnector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600"/>
                  </a:p>
                </p:txBody>
              </p:sp>
              <p:sp>
                <p:nvSpPr>
                  <p:cNvPr id="484" name="テキスト ボックス 483"/>
                  <p:cNvSpPr txBox="1"/>
                  <p:nvPr/>
                </p:nvSpPr>
                <p:spPr>
                  <a:xfrm>
                    <a:off x="764630" y="5231131"/>
                    <a:ext cx="5280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/>
                      <a:t>TCLK</a:t>
                    </a:r>
                    <a:endParaRPr kumimoji="1" lang="ja-JP" altLang="en-US" sz="1200" dirty="0"/>
                  </a:p>
                </p:txBody>
              </p:sp>
              <p:sp>
                <p:nvSpPr>
                  <p:cNvPr id="485" name="テキスト ボックス 484"/>
                  <p:cNvSpPr txBox="1"/>
                  <p:nvPr/>
                </p:nvSpPr>
                <p:spPr>
                  <a:xfrm>
                    <a:off x="1028667" y="3399131"/>
                    <a:ext cx="5280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/>
                      <a:t>TRST</a:t>
                    </a:r>
                    <a:endParaRPr kumimoji="1" lang="ja-JP" altLang="en-US" sz="1200" dirty="0"/>
                  </a:p>
                </p:txBody>
              </p:sp>
              <p:cxnSp>
                <p:nvCxnSpPr>
                  <p:cNvPr id="486" name="カギ線コネクタ 485"/>
                  <p:cNvCxnSpPr/>
                  <p:nvPr/>
                </p:nvCxnSpPr>
                <p:spPr>
                  <a:xfrm>
                    <a:off x="1748767" y="4581764"/>
                    <a:ext cx="843593" cy="62246"/>
                  </a:xfrm>
                  <a:prstGeom prst="bentConnector3">
                    <a:avLst>
                      <a:gd name="adj1" fmla="val 50000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線コネクタ 486"/>
                  <p:cNvCxnSpPr/>
                  <p:nvPr/>
                </p:nvCxnSpPr>
                <p:spPr>
                  <a:xfrm>
                    <a:off x="3024420" y="4644010"/>
                    <a:ext cx="288000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8" name="フローチャート : 論理積ゲート 487"/>
                  <p:cNvSpPr/>
                  <p:nvPr/>
                </p:nvSpPr>
                <p:spPr>
                  <a:xfrm>
                    <a:off x="1988800" y="5004060"/>
                    <a:ext cx="360050" cy="432060"/>
                  </a:xfrm>
                  <a:prstGeom prst="flowChartDela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89" name="カギ線コネクタ 488"/>
                  <p:cNvCxnSpPr>
                    <a:stCxn id="488" idx="3"/>
                    <a:endCxn id="567" idx="3"/>
                  </p:cNvCxnSpPr>
                  <p:nvPr/>
                </p:nvCxnSpPr>
                <p:spPr>
                  <a:xfrm flipV="1">
                    <a:off x="2348850" y="4862472"/>
                    <a:ext cx="243510" cy="357618"/>
                  </a:xfrm>
                  <a:prstGeom prst="bentConnector3">
                    <a:avLst>
                      <a:gd name="adj1" fmla="val 50000"/>
                    </a:avLst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0" name="グループ化 177"/>
                  <p:cNvGrpSpPr/>
                  <p:nvPr/>
                </p:nvGrpSpPr>
                <p:grpSpPr>
                  <a:xfrm>
                    <a:off x="2592360" y="4572000"/>
                    <a:ext cx="432060" cy="360050"/>
                    <a:chOff x="2681420" y="4427980"/>
                    <a:chExt cx="720100" cy="504070"/>
                  </a:xfrm>
                </p:grpSpPr>
                <p:sp>
                  <p:nvSpPr>
                    <p:cNvPr id="566" name="正方形/長方形 565"/>
                    <p:cNvSpPr/>
                    <p:nvPr/>
                  </p:nvSpPr>
                  <p:spPr>
                    <a:xfrm>
                      <a:off x="2681420" y="4427980"/>
                      <a:ext cx="720100" cy="5040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S_FF</a:t>
                      </a:r>
                    </a:p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SD</a:t>
                      </a:r>
                      <a:endParaRPr lang="ja-JP" altLang="en-US" sz="12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67" name="二等辺三角形 566"/>
                    <p:cNvSpPr/>
                    <p:nvPr/>
                  </p:nvSpPr>
                  <p:spPr>
                    <a:xfrm rot="5400000">
                      <a:off x="2681420" y="4762630"/>
                      <a:ext cx="144020" cy="14402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491" name="カギ線コネクタ 490"/>
                  <p:cNvCxnSpPr>
                    <a:stCxn id="488" idx="3"/>
                    <a:endCxn id="563" idx="3"/>
                  </p:cNvCxnSpPr>
                  <p:nvPr/>
                </p:nvCxnSpPr>
                <p:spPr>
                  <a:xfrm flipV="1">
                    <a:off x="2348850" y="4862472"/>
                    <a:ext cx="1683710" cy="357618"/>
                  </a:xfrm>
                  <a:prstGeom prst="bentConnector3">
                    <a:avLst>
                      <a:gd name="adj1" fmla="val 94692"/>
                    </a:avLst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線コネクタ 491"/>
                  <p:cNvCxnSpPr/>
                  <p:nvPr/>
                </p:nvCxnSpPr>
                <p:spPr>
                  <a:xfrm>
                    <a:off x="4725180" y="4644010"/>
                    <a:ext cx="720000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カギ線コネクタ 187"/>
                  <p:cNvCxnSpPr/>
                  <p:nvPr/>
                </p:nvCxnSpPr>
                <p:spPr>
                  <a:xfrm flipV="1">
                    <a:off x="1748767" y="3945626"/>
                    <a:ext cx="1577982" cy="256561"/>
                  </a:xfrm>
                  <a:prstGeom prst="bentConnector3">
                    <a:avLst>
                      <a:gd name="adj1" fmla="val 94366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カギ線コネクタ 187"/>
                  <p:cNvCxnSpPr/>
                  <p:nvPr/>
                </p:nvCxnSpPr>
                <p:spPr>
                  <a:xfrm flipV="1">
                    <a:off x="1748767" y="3945626"/>
                    <a:ext cx="830402" cy="256561"/>
                  </a:xfrm>
                  <a:prstGeom prst="bentConnector3">
                    <a:avLst>
                      <a:gd name="adj1" fmla="val 50000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図形 494"/>
                  <p:cNvCxnSpPr>
                    <a:endCxn id="566" idx="0"/>
                  </p:cNvCxnSpPr>
                  <p:nvPr/>
                </p:nvCxnSpPr>
                <p:spPr>
                  <a:xfrm>
                    <a:off x="1748767" y="3532887"/>
                    <a:ext cx="1059623" cy="1039113"/>
                  </a:xfrm>
                  <a:prstGeom prst="bentConnector2">
                    <a:avLst/>
                  </a:prstGeom>
                  <a:ln w="19050" cap="sq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図形 495"/>
                  <p:cNvCxnSpPr>
                    <a:endCxn id="562" idx="0"/>
                  </p:cNvCxnSpPr>
                  <p:nvPr/>
                </p:nvCxnSpPr>
                <p:spPr>
                  <a:xfrm>
                    <a:off x="1748767" y="3532887"/>
                    <a:ext cx="2499823" cy="1039113"/>
                  </a:xfrm>
                  <a:prstGeom prst="bentConnector2">
                    <a:avLst/>
                  </a:prstGeom>
                  <a:ln w="19050" cap="sq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カギ線コネクタ 187"/>
                  <p:cNvCxnSpPr/>
                  <p:nvPr/>
                </p:nvCxnSpPr>
                <p:spPr>
                  <a:xfrm rot="16200000" flipV="1">
                    <a:off x="2419529" y="3967108"/>
                    <a:ext cx="828115" cy="525690"/>
                  </a:xfrm>
                  <a:prstGeom prst="bentConnector4">
                    <a:avLst>
                      <a:gd name="adj1" fmla="val 29928"/>
                      <a:gd name="adj2" fmla="val 143486"/>
                    </a:avLst>
                  </a:prstGeom>
                  <a:ln w="19050" cap="sq">
                    <a:solidFill>
                      <a:schemeClr val="tx1"/>
                    </a:solidFill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カギ線コネクタ 187"/>
                  <p:cNvCxnSpPr/>
                  <p:nvPr/>
                </p:nvCxnSpPr>
                <p:spPr>
                  <a:xfrm rot="16200000" flipV="1">
                    <a:off x="3153369" y="3980848"/>
                    <a:ext cx="828115" cy="498210"/>
                  </a:xfrm>
                  <a:prstGeom prst="bentConnector4">
                    <a:avLst>
                      <a:gd name="adj1" fmla="val 39130"/>
                      <a:gd name="adj2" fmla="val 145884"/>
                    </a:avLst>
                  </a:prstGeom>
                  <a:ln w="19050" cap="sq">
                    <a:solidFill>
                      <a:schemeClr val="tx1"/>
                    </a:solidFill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カギ線コネクタ 187"/>
                  <p:cNvCxnSpPr/>
                  <p:nvPr/>
                </p:nvCxnSpPr>
                <p:spPr>
                  <a:xfrm flipV="1">
                    <a:off x="1748767" y="3945626"/>
                    <a:ext cx="2370092" cy="256562"/>
                  </a:xfrm>
                  <a:prstGeom prst="bentConnector3">
                    <a:avLst>
                      <a:gd name="adj1" fmla="val 95413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0" name="テキスト ボックス 499"/>
                  <p:cNvSpPr txBox="1"/>
                  <p:nvPr/>
                </p:nvSpPr>
                <p:spPr>
                  <a:xfrm>
                    <a:off x="1008140" y="1868743"/>
                    <a:ext cx="45606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/>
                      <a:t>AB1</a:t>
                    </a:r>
                  </a:p>
                  <a:p>
                    <a:endParaRPr lang="en-US" altLang="ja-JP" sz="1200" dirty="0"/>
                  </a:p>
                  <a:p>
                    <a:endParaRPr lang="en-US" altLang="ja-JP" sz="1200" dirty="0"/>
                  </a:p>
                  <a:p>
                    <a:r>
                      <a:rPr lang="en-US" altLang="ja-JP" sz="1200" dirty="0"/>
                      <a:t>AB2</a:t>
                    </a:r>
                    <a:endParaRPr kumimoji="1" lang="ja-JP" altLang="en-US" sz="1200" dirty="0"/>
                  </a:p>
                </p:txBody>
              </p:sp>
              <p:sp>
                <p:nvSpPr>
                  <p:cNvPr id="501" name="フローチャート : 他ページ結合子 500"/>
                  <p:cNvSpPr/>
                  <p:nvPr/>
                </p:nvSpPr>
                <p:spPr>
                  <a:xfrm rot="5400000">
                    <a:off x="5470523" y="4502228"/>
                    <a:ext cx="124492" cy="264037"/>
                  </a:xfrm>
                  <a:prstGeom prst="flowChartOffpageConnector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600"/>
                  </a:p>
                </p:txBody>
              </p:sp>
              <p:sp>
                <p:nvSpPr>
                  <p:cNvPr id="502" name="テキスト ボックス 501"/>
                  <p:cNvSpPr txBox="1"/>
                  <p:nvPr/>
                </p:nvSpPr>
                <p:spPr>
                  <a:xfrm>
                    <a:off x="5602001" y="4427980"/>
                    <a:ext cx="13681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/>
                      <a:t>TDI_OUT</a:t>
                    </a:r>
                  </a:p>
                  <a:p>
                    <a:r>
                      <a:rPr kumimoji="1" lang="en-US" altLang="ja-JP" sz="1200" dirty="0"/>
                      <a:t>(ABM</a:t>
                    </a:r>
                    <a:r>
                      <a:rPr kumimoji="1" lang="ja-JP" altLang="en-US" sz="1200" dirty="0"/>
                      <a:t>の</a:t>
                    </a:r>
                    <a:r>
                      <a:rPr kumimoji="1" lang="en-US" altLang="ja-JP" sz="1200" dirty="0"/>
                      <a:t>TDI_IN</a:t>
                    </a:r>
                    <a:r>
                      <a:rPr kumimoji="1" lang="ja-JP" altLang="en-US" sz="1200" dirty="0"/>
                      <a:t>へ</a:t>
                    </a:r>
                    <a:r>
                      <a:rPr kumimoji="1" lang="en-US" altLang="ja-JP" sz="1200" dirty="0"/>
                      <a:t>)</a:t>
                    </a:r>
                    <a:endParaRPr kumimoji="1" lang="ja-JP" altLang="en-US" sz="1200" dirty="0"/>
                  </a:p>
                </p:txBody>
              </p:sp>
              <p:cxnSp>
                <p:nvCxnSpPr>
                  <p:cNvPr id="503" name="カギ線コネクタ 502"/>
                  <p:cNvCxnSpPr>
                    <a:stCxn id="483" idx="2"/>
                  </p:cNvCxnSpPr>
                  <p:nvPr/>
                </p:nvCxnSpPr>
                <p:spPr>
                  <a:xfrm rot="10800000" flipV="1">
                    <a:off x="1748768" y="1465806"/>
                    <a:ext cx="3579973" cy="955657"/>
                  </a:xfrm>
                  <a:prstGeom prst="bentConnector3">
                    <a:avLst>
                      <a:gd name="adj1" fmla="val 61840"/>
                    </a:avLst>
                  </a:prstGeom>
                  <a:ln w="28575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カギ線コネクタ 503"/>
                  <p:cNvCxnSpPr>
                    <a:endCxn id="483" idx="2"/>
                  </p:cNvCxnSpPr>
                  <p:nvPr/>
                </p:nvCxnSpPr>
                <p:spPr>
                  <a:xfrm flipV="1">
                    <a:off x="1748767" y="1465807"/>
                    <a:ext cx="3579973" cy="595607"/>
                  </a:xfrm>
                  <a:prstGeom prst="bentConnector3">
                    <a:avLst>
                      <a:gd name="adj1" fmla="val 21664"/>
                    </a:avLst>
                  </a:prstGeom>
                  <a:ln w="28575" cap="sq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5" name="フローチャート : 他ページ結合子 504"/>
                  <p:cNvSpPr/>
                  <p:nvPr/>
                </p:nvSpPr>
                <p:spPr>
                  <a:xfrm rot="16200000">
                    <a:off x="1605985" y="1333788"/>
                    <a:ext cx="124492" cy="264037"/>
                  </a:xfrm>
                  <a:prstGeom prst="flowChartOffpageConnector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600"/>
                  </a:p>
                </p:txBody>
              </p:sp>
              <p:cxnSp>
                <p:nvCxnSpPr>
                  <p:cNvPr id="506" name="直線コネクタ 505"/>
                  <p:cNvCxnSpPr>
                    <a:stCxn id="505" idx="2"/>
                    <a:endCxn id="483" idx="2"/>
                  </p:cNvCxnSpPr>
                  <p:nvPr/>
                </p:nvCxnSpPr>
                <p:spPr>
                  <a:xfrm>
                    <a:off x="1800250" y="1465807"/>
                    <a:ext cx="3528490" cy="0"/>
                  </a:xfrm>
                  <a:prstGeom prst="line">
                    <a:avLst/>
                  </a:prstGeom>
                  <a:ln w="28575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7" name="フローチャート : 照合 506"/>
                  <p:cNvSpPr/>
                  <p:nvPr/>
                </p:nvSpPr>
                <p:spPr>
                  <a:xfrm rot="5400000">
                    <a:off x="4745421" y="1315162"/>
                    <a:ext cx="119640" cy="288040"/>
                  </a:xfrm>
                  <a:prstGeom prst="flowChartCollat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8" name="テキスト ボックス 507"/>
                  <p:cNvSpPr txBox="1"/>
                  <p:nvPr/>
                </p:nvSpPr>
                <p:spPr>
                  <a:xfrm>
                    <a:off x="4622929" y="1198571"/>
                    <a:ext cx="5280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/>
                      <a:t>SD</a:t>
                    </a:r>
                    <a:endParaRPr kumimoji="1" lang="ja-JP" altLang="en-US" sz="1200" dirty="0"/>
                  </a:p>
                </p:txBody>
              </p:sp>
              <p:sp>
                <p:nvSpPr>
                  <p:cNvPr id="509" name="テキスト ボックス 508"/>
                  <p:cNvSpPr txBox="1"/>
                  <p:nvPr/>
                </p:nvSpPr>
                <p:spPr>
                  <a:xfrm>
                    <a:off x="840117" y="1331550"/>
                    <a:ext cx="8161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/>
                      <a:t>TSV_PIN</a:t>
                    </a:r>
                    <a:endParaRPr kumimoji="1" lang="ja-JP" altLang="en-US" sz="1200" dirty="0"/>
                  </a:p>
                </p:txBody>
              </p:sp>
              <p:sp>
                <p:nvSpPr>
                  <p:cNvPr id="510" name="テキスト ボックス 509"/>
                  <p:cNvSpPr txBox="1"/>
                  <p:nvPr/>
                </p:nvSpPr>
                <p:spPr>
                  <a:xfrm>
                    <a:off x="5544770" y="1229935"/>
                    <a:ext cx="7441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200" dirty="0"/>
                      <a:t>アナログブロック</a:t>
                    </a:r>
                    <a:endParaRPr kumimoji="1" lang="ja-JP" altLang="en-US" sz="1200" dirty="0"/>
                  </a:p>
                </p:txBody>
              </p:sp>
              <p:sp>
                <p:nvSpPr>
                  <p:cNvPr id="511" name="フローチャート : 照合 510"/>
                  <p:cNvSpPr/>
                  <p:nvPr/>
                </p:nvSpPr>
                <p:spPr>
                  <a:xfrm rot="10800000">
                    <a:off x="2448340" y="1619590"/>
                    <a:ext cx="144020" cy="288040"/>
                  </a:xfrm>
                  <a:prstGeom prst="flowChartCollat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2" name="フローチャート : 照合 511"/>
                  <p:cNvSpPr/>
                  <p:nvPr/>
                </p:nvSpPr>
                <p:spPr>
                  <a:xfrm rot="10800000">
                    <a:off x="3043472" y="1821331"/>
                    <a:ext cx="144020" cy="288040"/>
                  </a:xfrm>
                  <a:prstGeom prst="flowChartCollat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3" name="フローチャート : 他ページ結合子 512"/>
                  <p:cNvSpPr/>
                  <p:nvPr/>
                </p:nvSpPr>
                <p:spPr>
                  <a:xfrm>
                    <a:off x="3744520" y="683460"/>
                    <a:ext cx="146257" cy="141783"/>
                  </a:xfrm>
                  <a:prstGeom prst="flowChartOffpageConnector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600"/>
                  </a:p>
                </p:txBody>
              </p:sp>
              <p:cxnSp>
                <p:nvCxnSpPr>
                  <p:cNvPr id="514" name="直線コネクタ 513"/>
                  <p:cNvCxnSpPr>
                    <a:stCxn id="513" idx="2"/>
                  </p:cNvCxnSpPr>
                  <p:nvPr/>
                </p:nvCxnSpPr>
                <p:spPr>
                  <a:xfrm flipH="1">
                    <a:off x="3816530" y="825243"/>
                    <a:ext cx="1119" cy="650327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5" name="フローチャート : 照合 514"/>
                  <p:cNvSpPr/>
                  <p:nvPr/>
                </p:nvSpPr>
                <p:spPr>
                  <a:xfrm rot="10800000">
                    <a:off x="3744520" y="1043510"/>
                    <a:ext cx="144020" cy="288040"/>
                  </a:xfrm>
                  <a:prstGeom prst="flowChartCollat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6" name="テキスト ボックス 515"/>
                  <p:cNvSpPr txBox="1"/>
                  <p:nvPr/>
                </p:nvSpPr>
                <p:spPr>
                  <a:xfrm>
                    <a:off x="3648507" y="438852"/>
                    <a:ext cx="5280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/>
                      <a:t>V</a:t>
                    </a:r>
                    <a:r>
                      <a:rPr kumimoji="1" lang="en-US" altLang="ja-JP" sz="1200" baseline="-25000" dirty="0"/>
                      <a:t>G</a:t>
                    </a:r>
                    <a:endParaRPr kumimoji="1" lang="ja-JP" altLang="en-US" sz="1200" baseline="-25000" dirty="0"/>
                  </a:p>
                </p:txBody>
              </p:sp>
              <p:grpSp>
                <p:nvGrpSpPr>
                  <p:cNvPr id="517" name="グループ化 178"/>
                  <p:cNvGrpSpPr/>
                  <p:nvPr/>
                </p:nvGrpSpPr>
                <p:grpSpPr>
                  <a:xfrm>
                    <a:off x="3312460" y="4572000"/>
                    <a:ext cx="432060" cy="360050"/>
                    <a:chOff x="2681420" y="4427980"/>
                    <a:chExt cx="720100" cy="504070"/>
                  </a:xfrm>
                </p:grpSpPr>
                <p:sp>
                  <p:nvSpPr>
                    <p:cNvPr id="564" name="正方形/長方形 563"/>
                    <p:cNvSpPr/>
                    <p:nvPr/>
                  </p:nvSpPr>
                  <p:spPr>
                    <a:xfrm>
                      <a:off x="2681420" y="4427980"/>
                      <a:ext cx="720100" cy="5040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S_FF</a:t>
                      </a:r>
                    </a:p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SG</a:t>
                      </a:r>
                      <a:endParaRPr lang="ja-JP" altLang="en-US" sz="12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65" name="二等辺三角形 564"/>
                    <p:cNvSpPr/>
                    <p:nvPr/>
                  </p:nvSpPr>
                  <p:spPr>
                    <a:xfrm rot="5400000">
                      <a:off x="2681420" y="4762630"/>
                      <a:ext cx="144020" cy="14402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18" name="グループ化 181"/>
                  <p:cNvGrpSpPr/>
                  <p:nvPr/>
                </p:nvGrpSpPr>
                <p:grpSpPr>
                  <a:xfrm>
                    <a:off x="4032560" y="4572000"/>
                    <a:ext cx="432060" cy="360050"/>
                    <a:chOff x="2681420" y="4427980"/>
                    <a:chExt cx="720100" cy="504070"/>
                  </a:xfrm>
                </p:grpSpPr>
                <p:sp>
                  <p:nvSpPr>
                    <p:cNvPr id="562" name="正方形/長方形 561"/>
                    <p:cNvSpPr/>
                    <p:nvPr/>
                  </p:nvSpPr>
                  <p:spPr>
                    <a:xfrm>
                      <a:off x="2681420" y="4427980"/>
                      <a:ext cx="720100" cy="5040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S_FF</a:t>
                      </a:r>
                    </a:p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SB1</a:t>
                      </a:r>
                      <a:endParaRPr lang="ja-JP" altLang="en-US" sz="12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63" name="二等辺三角形 562"/>
                    <p:cNvSpPr/>
                    <p:nvPr/>
                  </p:nvSpPr>
                  <p:spPr>
                    <a:xfrm rot="5400000">
                      <a:off x="2681420" y="4762630"/>
                      <a:ext cx="144020" cy="14402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19" name="グループ化 184"/>
                  <p:cNvGrpSpPr/>
                  <p:nvPr/>
                </p:nvGrpSpPr>
                <p:grpSpPr>
                  <a:xfrm>
                    <a:off x="4747897" y="4572000"/>
                    <a:ext cx="432060" cy="360050"/>
                    <a:chOff x="2681420" y="4427980"/>
                    <a:chExt cx="720100" cy="504070"/>
                  </a:xfrm>
                </p:grpSpPr>
                <p:sp>
                  <p:nvSpPr>
                    <p:cNvPr id="560" name="正方形/長方形 559"/>
                    <p:cNvSpPr/>
                    <p:nvPr/>
                  </p:nvSpPr>
                  <p:spPr>
                    <a:xfrm>
                      <a:off x="2681420" y="4427980"/>
                      <a:ext cx="720100" cy="5040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S_FF</a:t>
                      </a:r>
                    </a:p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SB2</a:t>
                      </a:r>
                      <a:endParaRPr lang="ja-JP" altLang="en-US" sz="12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61" name="二等辺三角形 560"/>
                    <p:cNvSpPr/>
                    <p:nvPr/>
                  </p:nvSpPr>
                  <p:spPr>
                    <a:xfrm rot="5400000">
                      <a:off x="2681420" y="4762630"/>
                      <a:ext cx="144020" cy="14402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520" name="直線コネクタ 519"/>
                  <p:cNvCxnSpPr/>
                  <p:nvPr/>
                </p:nvCxnSpPr>
                <p:spPr>
                  <a:xfrm>
                    <a:off x="3744520" y="4644010"/>
                    <a:ext cx="288000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線コネクタ 520"/>
                  <p:cNvCxnSpPr/>
                  <p:nvPr/>
                </p:nvCxnSpPr>
                <p:spPr>
                  <a:xfrm>
                    <a:off x="4464620" y="4644010"/>
                    <a:ext cx="288000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カギ線コネクタ 187"/>
                  <p:cNvCxnSpPr/>
                  <p:nvPr/>
                </p:nvCxnSpPr>
                <p:spPr>
                  <a:xfrm rot="16200000" flipV="1">
                    <a:off x="3945479" y="3980848"/>
                    <a:ext cx="828115" cy="498210"/>
                  </a:xfrm>
                  <a:prstGeom prst="bentConnector4">
                    <a:avLst>
                      <a:gd name="adj1" fmla="val 45456"/>
                      <a:gd name="adj2" fmla="val 145884"/>
                    </a:avLst>
                  </a:prstGeom>
                  <a:ln w="19050" cap="sq">
                    <a:solidFill>
                      <a:schemeClr val="tx1"/>
                    </a:solidFill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カギ線コネクタ 187"/>
                  <p:cNvCxnSpPr/>
                  <p:nvPr/>
                </p:nvCxnSpPr>
                <p:spPr>
                  <a:xfrm rot="16200000" flipV="1">
                    <a:off x="4629574" y="4016853"/>
                    <a:ext cx="828115" cy="426200"/>
                  </a:xfrm>
                  <a:prstGeom prst="bentConnector4">
                    <a:avLst>
                      <a:gd name="adj1" fmla="val 59833"/>
                      <a:gd name="adj2" fmla="val 131288"/>
                    </a:avLst>
                  </a:prstGeom>
                  <a:ln w="19050" cap="sq">
                    <a:solidFill>
                      <a:schemeClr val="tx1"/>
                    </a:solidFill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カギ線コネクタ 187"/>
                  <p:cNvCxnSpPr/>
                  <p:nvPr/>
                </p:nvCxnSpPr>
                <p:spPr>
                  <a:xfrm flipV="1">
                    <a:off x="1748767" y="3945626"/>
                    <a:ext cx="3090192" cy="256561"/>
                  </a:xfrm>
                  <a:prstGeom prst="bentConnector3">
                    <a:avLst>
                      <a:gd name="adj1" fmla="val 98701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図形 524"/>
                  <p:cNvCxnSpPr>
                    <a:endCxn id="564" idx="0"/>
                  </p:cNvCxnSpPr>
                  <p:nvPr/>
                </p:nvCxnSpPr>
                <p:spPr>
                  <a:xfrm>
                    <a:off x="1748767" y="3532887"/>
                    <a:ext cx="1779723" cy="1039113"/>
                  </a:xfrm>
                  <a:prstGeom prst="bentConnector2">
                    <a:avLst/>
                  </a:prstGeom>
                  <a:ln w="19050" cap="sq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図形 525"/>
                  <p:cNvCxnSpPr>
                    <a:endCxn id="560" idx="0"/>
                  </p:cNvCxnSpPr>
                  <p:nvPr/>
                </p:nvCxnSpPr>
                <p:spPr>
                  <a:xfrm>
                    <a:off x="1748767" y="3532887"/>
                    <a:ext cx="3215160" cy="1039113"/>
                  </a:xfrm>
                  <a:prstGeom prst="bentConnector2">
                    <a:avLst/>
                  </a:prstGeom>
                  <a:ln w="19050" cap="sq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7" name="グループ化 231"/>
                  <p:cNvGrpSpPr/>
                  <p:nvPr/>
                </p:nvGrpSpPr>
                <p:grpSpPr>
                  <a:xfrm>
                    <a:off x="4110431" y="3635870"/>
                    <a:ext cx="459540" cy="360050"/>
                    <a:chOff x="2681420" y="3635870"/>
                    <a:chExt cx="459540" cy="360050"/>
                  </a:xfrm>
                </p:grpSpPr>
                <p:sp>
                  <p:nvSpPr>
                    <p:cNvPr id="558" name="正方形/長方形 557"/>
                    <p:cNvSpPr/>
                    <p:nvPr/>
                  </p:nvSpPr>
                  <p:spPr>
                    <a:xfrm>
                      <a:off x="2681420" y="3635870"/>
                      <a:ext cx="459540" cy="36005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FF3</a:t>
                      </a:r>
                      <a:endParaRPr lang="ja-JP" altLang="en-US" sz="12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59" name="二等辺三角形 558"/>
                    <p:cNvSpPr/>
                    <p:nvPr/>
                  </p:nvSpPr>
                  <p:spPr>
                    <a:xfrm rot="5400000">
                      <a:off x="2689848" y="3909621"/>
                      <a:ext cx="72010" cy="7201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528" name="二等辺三角形 527"/>
                  <p:cNvSpPr/>
                  <p:nvPr/>
                </p:nvSpPr>
                <p:spPr>
                  <a:xfrm rot="5400000">
                    <a:off x="4838959" y="3909621"/>
                    <a:ext cx="72010" cy="7201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29" name="カギ線コネクタ 187"/>
                  <p:cNvCxnSpPr/>
                  <p:nvPr/>
                </p:nvCxnSpPr>
                <p:spPr>
                  <a:xfrm rot="5400000" flipH="1" flipV="1">
                    <a:off x="3546680" y="2357750"/>
                    <a:ext cx="936000" cy="1764000"/>
                  </a:xfrm>
                  <a:prstGeom prst="bentConnector3">
                    <a:avLst>
                      <a:gd name="adj1" fmla="val 50325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カギ線コネクタ 187"/>
                  <p:cNvCxnSpPr/>
                  <p:nvPr/>
                </p:nvCxnSpPr>
                <p:spPr>
                  <a:xfrm rot="5400000" flipH="1" flipV="1">
                    <a:off x="2592320" y="2087750"/>
                    <a:ext cx="1440000" cy="2808000"/>
                  </a:xfrm>
                  <a:prstGeom prst="bentConnector3">
                    <a:avLst>
                      <a:gd name="adj1" fmla="val 78442"/>
                    </a:avLst>
                  </a:prstGeom>
                  <a:ln w="19050" cap="sq">
                    <a:solidFill>
                      <a:schemeClr val="tx1"/>
                    </a:solidFill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1" name="フローチャート : 論理積ゲート 530"/>
                  <p:cNvSpPr/>
                  <p:nvPr/>
                </p:nvSpPr>
                <p:spPr>
                  <a:xfrm rot="16200000">
                    <a:off x="4716655" y="2591725"/>
                    <a:ext cx="180025" cy="396055"/>
                  </a:xfrm>
                  <a:prstGeom prst="flowChartDela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32" name="直線コネクタ 531"/>
                  <p:cNvCxnSpPr/>
                  <p:nvPr/>
                </p:nvCxnSpPr>
                <p:spPr>
                  <a:xfrm>
                    <a:off x="2772460" y="3707880"/>
                    <a:ext cx="360000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3" name="グループ化 269"/>
                  <p:cNvGrpSpPr/>
                  <p:nvPr/>
                </p:nvGrpSpPr>
                <p:grpSpPr>
                  <a:xfrm>
                    <a:off x="2570741" y="3635870"/>
                    <a:ext cx="459540" cy="360050"/>
                    <a:chOff x="2681420" y="3635870"/>
                    <a:chExt cx="459540" cy="360050"/>
                  </a:xfrm>
                </p:grpSpPr>
                <p:sp>
                  <p:nvSpPr>
                    <p:cNvPr id="556" name="正方形/長方形 555"/>
                    <p:cNvSpPr/>
                    <p:nvPr/>
                  </p:nvSpPr>
                  <p:spPr>
                    <a:xfrm>
                      <a:off x="2681420" y="3635870"/>
                      <a:ext cx="459540" cy="36005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FF1</a:t>
                      </a:r>
                      <a:endParaRPr lang="ja-JP" altLang="en-US" sz="12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57" name="二等辺三角形 556"/>
                    <p:cNvSpPr/>
                    <p:nvPr/>
                  </p:nvSpPr>
                  <p:spPr>
                    <a:xfrm rot="5400000">
                      <a:off x="2689848" y="3909621"/>
                      <a:ext cx="72010" cy="7201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534" name="直線コネクタ 533"/>
                  <p:cNvCxnSpPr/>
                  <p:nvPr/>
                </p:nvCxnSpPr>
                <p:spPr>
                  <a:xfrm flipH="1">
                    <a:off x="4806668" y="1519727"/>
                    <a:ext cx="0" cy="118800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カギ線コネクタ 187"/>
                  <p:cNvCxnSpPr/>
                  <p:nvPr/>
                </p:nvCxnSpPr>
                <p:spPr>
                  <a:xfrm rot="5400000" flipH="1" flipV="1">
                    <a:off x="3510370" y="3149750"/>
                    <a:ext cx="936000" cy="180000"/>
                  </a:xfrm>
                  <a:prstGeom prst="bentConnector3">
                    <a:avLst>
                      <a:gd name="adj1" fmla="val 77292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直線コネクタ 535"/>
                  <p:cNvCxnSpPr/>
                  <p:nvPr/>
                </p:nvCxnSpPr>
                <p:spPr>
                  <a:xfrm>
                    <a:off x="3528490" y="3707880"/>
                    <a:ext cx="360000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7" name="グループ化 291"/>
                  <p:cNvGrpSpPr/>
                  <p:nvPr/>
                </p:nvGrpSpPr>
                <p:grpSpPr>
                  <a:xfrm>
                    <a:off x="3318321" y="3635870"/>
                    <a:ext cx="459540" cy="360050"/>
                    <a:chOff x="2681420" y="3635870"/>
                    <a:chExt cx="459540" cy="360050"/>
                  </a:xfrm>
                </p:grpSpPr>
                <p:sp>
                  <p:nvSpPr>
                    <p:cNvPr id="554" name="正方形/長方形 553"/>
                    <p:cNvSpPr/>
                    <p:nvPr/>
                  </p:nvSpPr>
                  <p:spPr>
                    <a:xfrm>
                      <a:off x="2681420" y="3635870"/>
                      <a:ext cx="459540" cy="36005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002060"/>
                          </a:solidFill>
                        </a:rPr>
                        <a:t>FF2</a:t>
                      </a:r>
                      <a:endParaRPr lang="ja-JP" altLang="en-US" sz="12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55" name="二等辺三角形 554"/>
                    <p:cNvSpPr/>
                    <p:nvPr/>
                  </p:nvSpPr>
                  <p:spPr>
                    <a:xfrm rot="5400000">
                      <a:off x="2689848" y="3909621"/>
                      <a:ext cx="72010" cy="7201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538" name="直線コネクタ 537"/>
                  <p:cNvCxnSpPr/>
                  <p:nvPr/>
                </p:nvCxnSpPr>
                <p:spPr>
                  <a:xfrm flipH="1">
                    <a:off x="4257551" y="2857544"/>
                    <a:ext cx="1119" cy="21600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フローチャート : 論理積ゲート 538"/>
                  <p:cNvSpPr/>
                  <p:nvPr/>
                </p:nvSpPr>
                <p:spPr>
                  <a:xfrm rot="16200000">
                    <a:off x="4075992" y="2591725"/>
                    <a:ext cx="180025" cy="396055"/>
                  </a:xfrm>
                  <a:prstGeom prst="flowChartDela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540" name="カギ線コネクタ 187"/>
                  <p:cNvCxnSpPr>
                    <a:stCxn id="539" idx="3"/>
                  </p:cNvCxnSpPr>
                  <p:nvPr/>
                </p:nvCxnSpPr>
                <p:spPr>
                  <a:xfrm rot="16200000" flipV="1">
                    <a:off x="3254119" y="1787853"/>
                    <a:ext cx="1517730" cy="306043"/>
                  </a:xfrm>
                  <a:prstGeom prst="bentConnector2">
                    <a:avLst/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1" name="テキスト ボックス 540"/>
                  <p:cNvSpPr txBox="1"/>
                  <p:nvPr/>
                </p:nvSpPr>
                <p:spPr>
                  <a:xfrm>
                    <a:off x="3845673" y="899490"/>
                    <a:ext cx="5280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/>
                      <a:t>SG</a:t>
                    </a:r>
                    <a:endParaRPr kumimoji="1" lang="ja-JP" altLang="en-US" sz="1200" dirty="0"/>
                  </a:p>
                </p:txBody>
              </p:sp>
              <p:cxnSp>
                <p:nvCxnSpPr>
                  <p:cNvPr id="542" name="カギ線コネクタ 187"/>
                  <p:cNvCxnSpPr/>
                  <p:nvPr/>
                </p:nvCxnSpPr>
                <p:spPr>
                  <a:xfrm flipH="1" flipV="1">
                    <a:off x="2718378" y="2771750"/>
                    <a:ext cx="1872000" cy="936000"/>
                  </a:xfrm>
                  <a:prstGeom prst="bentConnector4">
                    <a:avLst>
                      <a:gd name="adj1" fmla="val -5144"/>
                      <a:gd name="adj2" fmla="val 26372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線コネクタ 542"/>
                  <p:cNvCxnSpPr/>
                  <p:nvPr/>
                </p:nvCxnSpPr>
                <p:spPr>
                  <a:xfrm flipH="1">
                    <a:off x="2913741" y="2855430"/>
                    <a:ext cx="1119" cy="21600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4" name="フローチャート : 論理積ゲート 543"/>
                  <p:cNvSpPr/>
                  <p:nvPr/>
                </p:nvSpPr>
                <p:spPr>
                  <a:xfrm rot="16200000">
                    <a:off x="2736380" y="2591726"/>
                    <a:ext cx="180025" cy="396055"/>
                  </a:xfrm>
                  <a:prstGeom prst="flowChartDela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45" name="カギ線コネクタ 187"/>
                  <p:cNvCxnSpPr/>
                  <p:nvPr/>
                </p:nvCxnSpPr>
                <p:spPr>
                  <a:xfrm flipH="1" flipV="1">
                    <a:off x="3384470" y="2771750"/>
                    <a:ext cx="1872000" cy="936000"/>
                  </a:xfrm>
                  <a:prstGeom prst="bentConnector4">
                    <a:avLst>
                      <a:gd name="adj1" fmla="val -5144"/>
                      <a:gd name="adj2" fmla="val 36548"/>
                    </a:avLst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線コネクタ 545"/>
                  <p:cNvCxnSpPr/>
                  <p:nvPr/>
                </p:nvCxnSpPr>
                <p:spPr>
                  <a:xfrm flipH="1">
                    <a:off x="3604144" y="2862812"/>
                    <a:ext cx="1119" cy="21600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7" name="フローチャート : 論理積ゲート 546"/>
                  <p:cNvSpPr/>
                  <p:nvPr/>
                </p:nvSpPr>
                <p:spPr>
                  <a:xfrm rot="16200000">
                    <a:off x="3420475" y="2591725"/>
                    <a:ext cx="180025" cy="396055"/>
                  </a:xfrm>
                  <a:prstGeom prst="flowChartDela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48" name="カギ線コネクタ 187"/>
                  <p:cNvCxnSpPr>
                    <a:stCxn id="544" idx="3"/>
                  </p:cNvCxnSpPr>
                  <p:nvPr/>
                </p:nvCxnSpPr>
                <p:spPr>
                  <a:xfrm rot="16200000" flipV="1">
                    <a:off x="2214548" y="2087896"/>
                    <a:ext cx="941651" cy="282040"/>
                  </a:xfrm>
                  <a:prstGeom prst="bentConnector2">
                    <a:avLst/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9" name="テキスト ボックス 548"/>
                  <p:cNvSpPr txBox="1"/>
                  <p:nvPr/>
                </p:nvSpPr>
                <p:spPr>
                  <a:xfrm>
                    <a:off x="2136297" y="1619590"/>
                    <a:ext cx="5280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/>
                      <a:t>SB1</a:t>
                    </a:r>
                    <a:endParaRPr kumimoji="1" lang="ja-JP" altLang="en-US" sz="1200" dirty="0"/>
                  </a:p>
                </p:txBody>
              </p:sp>
              <p:cxnSp>
                <p:nvCxnSpPr>
                  <p:cNvPr id="550" name="カギ線コネクタ 187"/>
                  <p:cNvCxnSpPr>
                    <a:stCxn id="547" idx="3"/>
                  </p:cNvCxnSpPr>
                  <p:nvPr/>
                </p:nvCxnSpPr>
                <p:spPr>
                  <a:xfrm rot="16200000" flipV="1">
                    <a:off x="2952651" y="2141903"/>
                    <a:ext cx="739909" cy="375766"/>
                  </a:xfrm>
                  <a:prstGeom prst="bentConnector2">
                    <a:avLst/>
                  </a:prstGeom>
                  <a:ln w="1905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1" name="テキスト ボックス 550"/>
                  <p:cNvSpPr txBox="1"/>
                  <p:nvPr/>
                </p:nvSpPr>
                <p:spPr>
                  <a:xfrm>
                    <a:off x="3139674" y="1707404"/>
                    <a:ext cx="5280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00" dirty="0"/>
                      <a:t>SB2</a:t>
                    </a:r>
                    <a:endParaRPr kumimoji="1" lang="ja-JP" altLang="en-US" sz="1200" dirty="0"/>
                  </a:p>
                </p:txBody>
              </p:sp>
              <p:cxnSp>
                <p:nvCxnSpPr>
                  <p:cNvPr id="552" name="カギ線コネクタ 551"/>
                  <p:cNvCxnSpPr>
                    <a:stCxn id="488" idx="3"/>
                    <a:endCxn id="565" idx="3"/>
                  </p:cNvCxnSpPr>
                  <p:nvPr/>
                </p:nvCxnSpPr>
                <p:spPr>
                  <a:xfrm flipV="1">
                    <a:off x="2348850" y="4862472"/>
                    <a:ext cx="963610" cy="357618"/>
                  </a:xfrm>
                  <a:prstGeom prst="bentConnector3">
                    <a:avLst>
                      <a:gd name="adj1" fmla="val 83608"/>
                    </a:avLst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カギ線コネクタ 552"/>
                  <p:cNvCxnSpPr>
                    <a:endCxn id="561" idx="3"/>
                  </p:cNvCxnSpPr>
                  <p:nvPr/>
                </p:nvCxnSpPr>
                <p:spPr>
                  <a:xfrm flipV="1">
                    <a:off x="2348850" y="4862472"/>
                    <a:ext cx="2399047" cy="357618"/>
                  </a:xfrm>
                  <a:prstGeom prst="bentConnector3">
                    <a:avLst>
                      <a:gd name="adj1" fmla="val 94865"/>
                    </a:avLst>
                  </a:prstGeom>
                  <a:ln w="19050" cap="sq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4" name="正方形/長方形 473"/>
                <p:cNvSpPr/>
                <p:nvPr/>
              </p:nvSpPr>
              <p:spPr>
                <a:xfrm>
                  <a:off x="4830531" y="3635870"/>
                  <a:ext cx="459540" cy="36005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rgbClr val="002060"/>
                      </a:solidFill>
                    </a:rPr>
                    <a:t>FF4</a:t>
                  </a:r>
                  <a:endParaRPr lang="ja-JP" altLang="en-US" sz="1200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68" name="グループ化 415"/>
              <p:cNvGrpSpPr/>
              <p:nvPr/>
            </p:nvGrpSpPr>
            <p:grpSpPr>
              <a:xfrm>
                <a:off x="2060810" y="2368268"/>
                <a:ext cx="216030" cy="144020"/>
                <a:chOff x="2708900" y="2267680"/>
                <a:chExt cx="216030" cy="144020"/>
              </a:xfrm>
            </p:grpSpPr>
            <p:sp>
              <p:nvSpPr>
                <p:cNvPr id="471" name="二等辺三角形 470"/>
                <p:cNvSpPr/>
                <p:nvPr/>
              </p:nvSpPr>
              <p:spPr>
                <a:xfrm rot="10800000">
                  <a:off x="2708900" y="2267680"/>
                  <a:ext cx="216030" cy="14402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72" name="直線コネクタ 471"/>
                <p:cNvCxnSpPr/>
                <p:nvPr/>
              </p:nvCxnSpPr>
              <p:spPr>
                <a:xfrm>
                  <a:off x="2708900" y="2411700"/>
                  <a:ext cx="216030" cy="0"/>
                </a:xfrm>
                <a:prstGeom prst="line">
                  <a:avLst/>
                </a:prstGeom>
                <a:ln w="1905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9" name="カギ線コネクタ 187"/>
              <p:cNvCxnSpPr>
                <a:stCxn id="513" idx="2"/>
                <a:endCxn id="471" idx="3"/>
              </p:cNvCxnSpPr>
              <p:nvPr/>
            </p:nvCxnSpPr>
            <p:spPr>
              <a:xfrm rot="5400000">
                <a:off x="2593629" y="1718000"/>
                <a:ext cx="648000" cy="1512000"/>
              </a:xfrm>
              <a:prstGeom prst="bentConnector3">
                <a:avLst>
                  <a:gd name="adj1" fmla="val 13546"/>
                </a:avLst>
              </a:prstGeom>
              <a:ln w="19050" cap="sq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テキスト ボックス 469"/>
              <p:cNvSpPr txBox="1"/>
              <p:nvPr/>
            </p:nvSpPr>
            <p:spPr>
              <a:xfrm>
                <a:off x="2220070" y="2224248"/>
                <a:ext cx="1466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/>
                  <a:t>ESD</a:t>
                </a:r>
                <a:r>
                  <a:rPr lang="ja-JP" altLang="en-US" sz="1200" dirty="0"/>
                  <a:t>対策</a:t>
                </a:r>
                <a:endParaRPr lang="en-US" altLang="ja-JP" sz="1200" dirty="0"/>
              </a:p>
              <a:p>
                <a:r>
                  <a:rPr kumimoji="1" lang="ja-JP" altLang="en-US" sz="1200" dirty="0"/>
                  <a:t>対地電圧差分法用</a:t>
                </a:r>
              </a:p>
            </p:txBody>
          </p:sp>
        </p:grpSp>
        <p:sp>
          <p:nvSpPr>
            <p:cNvPr id="460" name="フローチャート : 他ページ結合子 459"/>
            <p:cNvSpPr/>
            <p:nvPr/>
          </p:nvSpPr>
          <p:spPr>
            <a:xfrm rot="16200000">
              <a:off x="1467261" y="3248915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1" name="フローチャート : 他ページ結合子 460"/>
            <p:cNvSpPr/>
            <p:nvPr/>
          </p:nvSpPr>
          <p:spPr>
            <a:xfrm rot="16200000">
              <a:off x="1463441" y="3604766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2" name="フローチャート : 他ページ結合子 461"/>
            <p:cNvSpPr/>
            <p:nvPr/>
          </p:nvSpPr>
          <p:spPr>
            <a:xfrm rot="16200000">
              <a:off x="1482492" y="4718257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3" name="フローチャート : 他ページ結合子 462"/>
            <p:cNvSpPr/>
            <p:nvPr/>
          </p:nvSpPr>
          <p:spPr>
            <a:xfrm rot="16200000">
              <a:off x="1468203" y="5395401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4" name="フローチャート : 他ページ結合子 463"/>
            <p:cNvSpPr/>
            <p:nvPr/>
          </p:nvSpPr>
          <p:spPr>
            <a:xfrm rot="16200000">
              <a:off x="1482492" y="5770305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5" name="フローチャート : 他ページ結合子 464"/>
            <p:cNvSpPr/>
            <p:nvPr/>
          </p:nvSpPr>
          <p:spPr>
            <a:xfrm rot="16200000">
              <a:off x="1482492" y="6264849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6" name="フローチャート : 他ページ結合子 465"/>
            <p:cNvSpPr/>
            <p:nvPr/>
          </p:nvSpPr>
          <p:spPr>
            <a:xfrm rot="16200000">
              <a:off x="1482492" y="6538035"/>
              <a:ext cx="124492" cy="264037"/>
            </a:xfrm>
            <a:prstGeom prst="flowChartOffpage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568" name="テキスト ボックス 567"/>
          <p:cNvSpPr txBox="1"/>
          <p:nvPr/>
        </p:nvSpPr>
        <p:spPr>
          <a:xfrm>
            <a:off x="4509150" y="1691600"/>
            <a:ext cx="141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アナログ回路部</a:t>
            </a:r>
            <a:endParaRPr kumimoji="1" lang="ja-JP" altLang="en-US" sz="1400" dirty="0"/>
          </a:p>
        </p:txBody>
      </p:sp>
      <p:cxnSp>
        <p:nvCxnSpPr>
          <p:cNvPr id="569" name="直線矢印コネクタ 568"/>
          <p:cNvCxnSpPr/>
          <p:nvPr/>
        </p:nvCxnSpPr>
        <p:spPr>
          <a:xfrm flipH="1">
            <a:off x="4677555" y="1964780"/>
            <a:ext cx="504070" cy="504070"/>
          </a:xfrm>
          <a:prstGeom prst="straightConnector1">
            <a:avLst/>
          </a:prstGeom>
          <a:ln w="19050" cap="sq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2570" y="251400"/>
            <a:ext cx="6172200" cy="245266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設計の流れ</a:t>
            </a:r>
            <a:endParaRPr lang="en-US" altLang="ja-JP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590" y="683460"/>
            <a:ext cx="6120850" cy="8388530"/>
          </a:xfrm>
        </p:spPr>
        <p:txBody>
          <a:bodyPr>
            <a:noAutofit/>
          </a:bodyPr>
          <a:lstStyle/>
          <a:p>
            <a:r>
              <a:rPr lang="ja-JP" altLang="en-US" sz="1600" dirty="0"/>
              <a:t>アナログ回路設計のため、シノプシス社の</a:t>
            </a:r>
            <a:r>
              <a:rPr lang="en-US" altLang="ja-JP" sz="1600" dirty="0" err="1"/>
              <a:t>CustomDesigner</a:t>
            </a:r>
            <a:r>
              <a:rPr lang="en-US" altLang="ja-JP" sz="1600" dirty="0"/>
              <a:t> SE</a:t>
            </a:r>
            <a:r>
              <a:rPr lang="ja-JP" altLang="en-US" sz="1600" dirty="0"/>
              <a:t>で回路図を作成する、</a:t>
            </a:r>
            <a:r>
              <a:rPr lang="en-US" altLang="ja-JP" sz="1600" dirty="0"/>
              <a:t>HSPICE</a:t>
            </a:r>
            <a:r>
              <a:rPr lang="ja-JP" altLang="en-US" sz="1600" dirty="0"/>
              <a:t>でシミュレーションを行う</a:t>
            </a:r>
            <a:endParaRPr lang="en-US" altLang="ja-JP" sz="1600" dirty="0"/>
          </a:p>
          <a:p>
            <a:r>
              <a:rPr lang="ja-JP" altLang="en-US" sz="1600" dirty="0"/>
              <a:t>制御回路部（デジタル回路）の設計には</a:t>
            </a:r>
            <a:r>
              <a:rPr lang="en-US" altLang="ja-JP" sz="1600" dirty="0"/>
              <a:t>RTL</a:t>
            </a:r>
            <a:r>
              <a:rPr lang="ja-JP" altLang="en-US" sz="1600" dirty="0"/>
              <a:t>レベルで設計し、</a:t>
            </a:r>
            <a:r>
              <a:rPr lang="en-US" altLang="ja-JP" sz="1600" dirty="0"/>
              <a:t>Designer Compiler</a:t>
            </a:r>
            <a:r>
              <a:rPr lang="ja-JP" altLang="en-US" sz="1600" dirty="0"/>
              <a:t>で合成する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800" dirty="0"/>
              <a:t>研究室内の</a:t>
            </a:r>
            <a:r>
              <a:rPr lang="en-US" altLang="ja-JP" sz="1800" dirty="0"/>
              <a:t>CAD</a:t>
            </a:r>
            <a:r>
              <a:rPr lang="ja-JP" altLang="en-US" sz="1800" dirty="0"/>
              <a:t>ツールは整備中</a:t>
            </a:r>
            <a:endParaRPr lang="en-US" altLang="ja-JP" sz="1800" dirty="0"/>
          </a:p>
          <a:p>
            <a:pPr lvl="1"/>
            <a:r>
              <a:rPr lang="en-US" altLang="ja-JP" sz="1600" dirty="0" err="1"/>
              <a:t>DesignCompiler</a:t>
            </a:r>
            <a:r>
              <a:rPr lang="en-US" altLang="ja-JP" sz="1600" dirty="0"/>
              <a:t> : 2013.12.SP3</a:t>
            </a:r>
            <a:r>
              <a:rPr lang="ja-JP" altLang="en-US" sz="1600" dirty="0"/>
              <a:t>　済み</a:t>
            </a:r>
            <a:endParaRPr lang="en-US" altLang="ja-JP" sz="1600" dirty="0"/>
          </a:p>
          <a:p>
            <a:pPr lvl="1"/>
            <a:r>
              <a:rPr lang="en-US" altLang="ja-JP" sz="1600" dirty="0" err="1"/>
              <a:t>CustomDesigner</a:t>
            </a:r>
            <a:r>
              <a:rPr lang="en-US" altLang="ja-JP" sz="1600" dirty="0"/>
              <a:t> SE: 2013.12.SP2</a:t>
            </a:r>
            <a:r>
              <a:rPr lang="ja-JP" altLang="en-US" sz="1600" dirty="0"/>
              <a:t>　済み</a:t>
            </a:r>
            <a:endParaRPr lang="en-US" altLang="ja-JP" sz="1600" dirty="0"/>
          </a:p>
          <a:p>
            <a:pPr lvl="1"/>
            <a:r>
              <a:rPr lang="en-US" altLang="ja-JP" sz="1600" dirty="0"/>
              <a:t>IC Compiler: VD_2010.03</a:t>
            </a:r>
            <a:r>
              <a:rPr lang="ja-JP" altLang="en-US" sz="1600" dirty="0"/>
              <a:t>　済み</a:t>
            </a:r>
            <a:endParaRPr lang="en-US" altLang="ja-JP" sz="1600" dirty="0"/>
          </a:p>
          <a:p>
            <a:pPr lvl="1"/>
            <a:r>
              <a:rPr lang="en-US" altLang="ja-JP" sz="1600" dirty="0"/>
              <a:t>HSPICE2013.12</a:t>
            </a:r>
            <a:r>
              <a:rPr lang="ja-JP" altLang="en-US" sz="1600" dirty="0"/>
              <a:t>インストール中</a:t>
            </a:r>
            <a:endParaRPr lang="en-US" altLang="ja-JP" sz="1600" dirty="0"/>
          </a:p>
          <a:p>
            <a:pPr lvl="1"/>
            <a:r>
              <a:rPr lang="ja-JP" altLang="en-US" sz="1600" dirty="0"/>
              <a:t>シミュレーション用</a:t>
            </a:r>
            <a:r>
              <a:rPr lang="en-US" altLang="ja-JP" sz="1600" dirty="0" err="1"/>
              <a:t>Modelsim</a:t>
            </a:r>
            <a:r>
              <a:rPr lang="ja-JP" altLang="en-US" sz="1600" dirty="0"/>
              <a:t>（</a:t>
            </a:r>
            <a:r>
              <a:rPr lang="en-US" altLang="ja-JP" sz="1600" dirty="0"/>
              <a:t>Mentor</a:t>
            </a:r>
            <a:r>
              <a:rPr lang="ja-JP" altLang="en-US" sz="1600" dirty="0"/>
              <a:t>社）：</a:t>
            </a:r>
            <a:endParaRPr lang="en-US" altLang="ja-JP" sz="1600" dirty="0"/>
          </a:p>
          <a:p>
            <a:pPr lvl="2"/>
            <a:r>
              <a:rPr lang="en-US" altLang="ja-JP" sz="1400" dirty="0"/>
              <a:t>Starter Edition</a:t>
            </a:r>
            <a:r>
              <a:rPr lang="ja-JP" altLang="en-US" sz="1400" dirty="0"/>
              <a:t>は無料提供するが、</a:t>
            </a:r>
            <a:r>
              <a:rPr lang="en-US" altLang="ja-JP" sz="1400" dirty="0"/>
              <a:t>10,000</a:t>
            </a:r>
            <a:r>
              <a:rPr lang="ja-JP" altLang="en-US" sz="1400" dirty="0"/>
              <a:t>ラインの制限がある。</a:t>
            </a:r>
            <a:endParaRPr lang="en-US" altLang="ja-JP" sz="1400" dirty="0"/>
          </a:p>
          <a:p>
            <a:pPr lvl="1"/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b="1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136" name="角丸四角形 135"/>
          <p:cNvSpPr/>
          <p:nvPr/>
        </p:nvSpPr>
        <p:spPr>
          <a:xfrm>
            <a:off x="1844780" y="2359427"/>
            <a:ext cx="1440200" cy="6480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RTL</a:t>
            </a:r>
            <a:r>
              <a:rPr kumimoji="1" lang="ja-JP" altLang="en-US" sz="1400" dirty="0">
                <a:solidFill>
                  <a:schemeClr val="tx1"/>
                </a:solidFill>
              </a:rPr>
              <a:t>レベルで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論理設計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Verilog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476590" y="3295557"/>
            <a:ext cx="1152160" cy="6480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論理検証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Modelsim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1844780" y="3439577"/>
            <a:ext cx="144020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論理構成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Design Compiler</a:t>
            </a:r>
          </a:p>
        </p:txBody>
      </p:sp>
      <p:sp>
        <p:nvSpPr>
          <p:cNvPr id="147" name="角丸四角形 146"/>
          <p:cNvSpPr/>
          <p:nvPr/>
        </p:nvSpPr>
        <p:spPr>
          <a:xfrm>
            <a:off x="3717040" y="2359427"/>
            <a:ext cx="1728240" cy="6480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スケマティック入力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err="1">
                <a:solidFill>
                  <a:srgbClr val="0000FF"/>
                </a:solidFill>
              </a:rPr>
              <a:t>CustomDesigner</a:t>
            </a:r>
            <a:r>
              <a:rPr kumimoji="1" lang="en-US" altLang="ja-JP" sz="1400" dirty="0">
                <a:solidFill>
                  <a:srgbClr val="0000FF"/>
                </a:solidFill>
              </a:rPr>
              <a:t> SE</a:t>
            </a:r>
          </a:p>
        </p:txBody>
      </p:sp>
      <p:sp>
        <p:nvSpPr>
          <p:cNvPr id="149" name="角丸四角形 148"/>
          <p:cNvSpPr/>
          <p:nvPr/>
        </p:nvSpPr>
        <p:spPr>
          <a:xfrm>
            <a:off x="4581160" y="3439577"/>
            <a:ext cx="144020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HSPICE</a:t>
            </a:r>
            <a:r>
              <a:rPr lang="ja-JP" altLang="en-US" sz="1400" dirty="0">
                <a:solidFill>
                  <a:schemeClr val="tx1"/>
                </a:solidFill>
              </a:rPr>
              <a:t>による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シミュレーション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2" name="角丸四角形 151"/>
          <p:cNvSpPr/>
          <p:nvPr/>
        </p:nvSpPr>
        <p:spPr>
          <a:xfrm>
            <a:off x="3284980" y="5815907"/>
            <a:ext cx="864120" cy="288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完成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3789050" y="2051650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アナログ回路部</a:t>
            </a:r>
            <a:r>
              <a:rPr lang="en-US" altLang="ja-JP" sz="1400" dirty="0"/>
              <a:t>(</a:t>
            </a:r>
            <a:r>
              <a:rPr lang="ja-JP" altLang="en-US" sz="1400" dirty="0"/>
              <a:t>トランジスタレベル</a:t>
            </a:r>
            <a:r>
              <a:rPr lang="en-US" altLang="ja-JP" sz="1400" dirty="0"/>
              <a:t>)</a:t>
            </a:r>
          </a:p>
        </p:txBody>
      </p:sp>
      <p:sp>
        <p:nvSpPr>
          <p:cNvPr id="157" name="正方形/長方形 156"/>
          <p:cNvSpPr/>
          <p:nvPr/>
        </p:nvSpPr>
        <p:spPr>
          <a:xfrm>
            <a:off x="1844780" y="2051650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デジタル回路部</a:t>
            </a:r>
            <a:endParaRPr lang="en-US" altLang="ja-JP" sz="1400" dirty="0"/>
          </a:p>
        </p:txBody>
      </p:sp>
      <p:cxnSp>
        <p:nvCxnSpPr>
          <p:cNvPr id="161" name="直線矢印コネクタ 160"/>
          <p:cNvCxnSpPr>
            <a:stCxn id="136" idx="2"/>
            <a:endCxn id="145" idx="0"/>
          </p:cNvCxnSpPr>
          <p:nvPr/>
        </p:nvCxnSpPr>
        <p:spPr>
          <a:xfrm>
            <a:off x="2564880" y="3007517"/>
            <a:ext cx="0" cy="43206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/>
          <p:nvPr/>
        </p:nvCxnSpPr>
        <p:spPr>
          <a:xfrm>
            <a:off x="4149100" y="3007517"/>
            <a:ext cx="0" cy="129600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図形 163"/>
          <p:cNvCxnSpPr>
            <a:stCxn id="145" idx="2"/>
          </p:cNvCxnSpPr>
          <p:nvPr/>
        </p:nvCxnSpPr>
        <p:spPr>
          <a:xfrm rot="16200000" flipH="1">
            <a:off x="2510873" y="3997654"/>
            <a:ext cx="612085" cy="504070"/>
          </a:xfrm>
          <a:prstGeom prst="bentConnector2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図形 164"/>
          <p:cNvCxnSpPr>
            <a:stCxn id="136" idx="1"/>
            <a:endCxn id="138" idx="0"/>
          </p:cNvCxnSpPr>
          <p:nvPr/>
        </p:nvCxnSpPr>
        <p:spPr>
          <a:xfrm rot="10800000" flipV="1">
            <a:off x="1052670" y="2863555"/>
            <a:ext cx="792110" cy="432000"/>
          </a:xfrm>
          <a:prstGeom prst="bentConnector2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図形 168"/>
          <p:cNvCxnSpPr>
            <a:stCxn id="138" idx="1"/>
            <a:endCxn id="136" idx="1"/>
          </p:cNvCxnSpPr>
          <p:nvPr/>
        </p:nvCxnSpPr>
        <p:spPr>
          <a:xfrm rot="10800000" flipH="1">
            <a:off x="476590" y="2539602"/>
            <a:ext cx="1368190" cy="1080000"/>
          </a:xfrm>
          <a:prstGeom prst="bentConnector3">
            <a:avLst>
              <a:gd name="adj1" fmla="val -8818"/>
            </a:avLst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図形 168"/>
          <p:cNvCxnSpPr>
            <a:stCxn id="149" idx="3"/>
            <a:endCxn id="147" idx="3"/>
          </p:cNvCxnSpPr>
          <p:nvPr/>
        </p:nvCxnSpPr>
        <p:spPr>
          <a:xfrm flipH="1" flipV="1">
            <a:off x="5445280" y="2683472"/>
            <a:ext cx="576080" cy="1008140"/>
          </a:xfrm>
          <a:prstGeom prst="bentConnector3">
            <a:avLst>
              <a:gd name="adj1" fmla="val -39682"/>
            </a:avLst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/>
          <p:nvPr/>
        </p:nvCxnSpPr>
        <p:spPr>
          <a:xfrm>
            <a:off x="4941210" y="3007517"/>
            <a:ext cx="0" cy="43206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/>
          <p:nvPr/>
        </p:nvCxnSpPr>
        <p:spPr>
          <a:xfrm>
            <a:off x="3717040" y="4519727"/>
            <a:ext cx="0" cy="129600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角丸四角形 181"/>
          <p:cNvSpPr/>
          <p:nvPr/>
        </p:nvSpPr>
        <p:spPr>
          <a:xfrm>
            <a:off x="3068950" y="4303697"/>
            <a:ext cx="1224170" cy="504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レイアウト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IC Compiler</a:t>
            </a:r>
          </a:p>
        </p:txBody>
      </p:sp>
      <p:sp>
        <p:nvSpPr>
          <p:cNvPr id="185" name="角丸四角形 184"/>
          <p:cNvSpPr/>
          <p:nvPr/>
        </p:nvSpPr>
        <p:spPr>
          <a:xfrm>
            <a:off x="3015990" y="4915847"/>
            <a:ext cx="1368190" cy="6480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レイアウト検証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Calibre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2570" y="251400"/>
            <a:ext cx="6172200" cy="245266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現状と予定</a:t>
            </a:r>
            <a:endParaRPr lang="en-US" altLang="ja-JP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590" y="683460"/>
            <a:ext cx="6120850" cy="8388530"/>
          </a:xfrm>
        </p:spPr>
        <p:txBody>
          <a:bodyPr>
            <a:noAutofit/>
          </a:bodyPr>
          <a:lstStyle/>
          <a:p>
            <a:r>
              <a:rPr lang="en-US" altLang="ja-JP" sz="1800" dirty="0"/>
              <a:t>1.</a:t>
            </a:r>
            <a:r>
              <a:rPr lang="ja-JP" altLang="en-US" sz="1800" dirty="0"/>
              <a:t>動作機能の設計</a:t>
            </a:r>
            <a:endParaRPr lang="en-US" altLang="ja-JP" sz="1800" dirty="0"/>
          </a:p>
          <a:p>
            <a:pPr lvl="1"/>
            <a:r>
              <a:rPr lang="ja-JP" altLang="en-US" sz="1400" dirty="0">
                <a:solidFill>
                  <a:srgbClr val="0000FF"/>
                </a:solidFill>
              </a:rPr>
              <a:t>対地電圧差分法の機能も含めるか</a:t>
            </a:r>
            <a:r>
              <a:rPr lang="ja-JP" altLang="en-US" sz="1400" dirty="0"/>
              <a:t>？（比較用）</a:t>
            </a:r>
            <a:endParaRPr lang="en-US" altLang="ja-JP" sz="1400" dirty="0"/>
          </a:p>
          <a:p>
            <a:pPr lvl="1"/>
            <a:r>
              <a:rPr lang="ja-JP" altLang="en-US" sz="1400" dirty="0"/>
              <a:t>動作モード：シフトモードと計測モード</a:t>
            </a:r>
            <a:endParaRPr lang="en-US" altLang="ja-JP" sz="1400" dirty="0"/>
          </a:p>
          <a:p>
            <a:r>
              <a:rPr lang="en-US" altLang="ja-JP" sz="1800" dirty="0"/>
              <a:t>2.</a:t>
            </a:r>
            <a:r>
              <a:rPr lang="ja-JP" altLang="en-US" sz="1800" dirty="0"/>
              <a:t>仕様設計</a:t>
            </a:r>
            <a:endParaRPr lang="en-US" altLang="ja-JP" sz="1800" dirty="0"/>
          </a:p>
          <a:p>
            <a:pPr lvl="1"/>
            <a:r>
              <a:rPr lang="ja-JP" altLang="en-US" sz="1400" dirty="0">
                <a:solidFill>
                  <a:srgbClr val="0000FF"/>
                </a:solidFill>
              </a:rPr>
              <a:t>動作周波数：</a:t>
            </a:r>
            <a:r>
              <a:rPr lang="en-US" altLang="ja-JP" sz="1400" dirty="0">
                <a:solidFill>
                  <a:srgbClr val="0000FF"/>
                </a:solidFill>
              </a:rPr>
              <a:t>25MHz</a:t>
            </a:r>
            <a:r>
              <a:rPr lang="ja-JP" altLang="en-US" sz="1400" dirty="0">
                <a:solidFill>
                  <a:srgbClr val="0000FF"/>
                </a:solidFill>
              </a:rPr>
              <a:t>か</a:t>
            </a:r>
            <a:r>
              <a:rPr lang="en-US" altLang="ja-JP" sz="1400" dirty="0">
                <a:solidFill>
                  <a:srgbClr val="0000FF"/>
                </a:solidFill>
              </a:rPr>
              <a:t>50MHz?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ja-JP" sz="1800" dirty="0"/>
              <a:t>3.</a:t>
            </a:r>
            <a:r>
              <a:rPr lang="ja-JP" altLang="en-US" sz="1800" dirty="0"/>
              <a:t> 回路構造の設計</a:t>
            </a:r>
            <a:endParaRPr lang="en-US" altLang="ja-JP" sz="1800" dirty="0"/>
          </a:p>
          <a:p>
            <a:pPr lvl="1"/>
            <a:r>
              <a:rPr lang="en-US" altLang="ja-JP" sz="1400" dirty="0"/>
              <a:t>TAP</a:t>
            </a:r>
            <a:r>
              <a:rPr lang="ja-JP" altLang="en-US" sz="1400" dirty="0"/>
              <a:t>回路、</a:t>
            </a:r>
            <a:r>
              <a:rPr lang="en-US" altLang="ja-JP" sz="1400" dirty="0"/>
              <a:t>TBIC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ABM</a:t>
            </a:r>
          </a:p>
          <a:p>
            <a:pPr lvl="1"/>
            <a:r>
              <a:rPr lang="ja-JP" altLang="en-US" sz="1400" dirty="0">
                <a:solidFill>
                  <a:srgbClr val="0000FF"/>
                </a:solidFill>
              </a:rPr>
              <a:t>バウンダリスキャンチェンの本数</a:t>
            </a:r>
            <a:r>
              <a:rPr lang="en-US" altLang="ja-JP" sz="1400" dirty="0">
                <a:solidFill>
                  <a:srgbClr val="0000FF"/>
                </a:solidFill>
              </a:rPr>
              <a:t>=1</a:t>
            </a:r>
            <a:r>
              <a:rPr lang="ja-JP" altLang="en-US" sz="1400" dirty="0">
                <a:solidFill>
                  <a:srgbClr val="0000FF"/>
                </a:solidFill>
              </a:rPr>
              <a:t>本？</a:t>
            </a:r>
            <a:r>
              <a:rPr lang="en-US" altLang="ja-JP" sz="1400" dirty="0">
                <a:solidFill>
                  <a:srgbClr val="0000FF"/>
                </a:solidFill>
              </a:rPr>
              <a:t>or</a:t>
            </a:r>
            <a:r>
              <a:rPr lang="ja-JP" altLang="en-US" sz="1400" dirty="0">
                <a:solidFill>
                  <a:srgbClr val="0000FF"/>
                </a:solidFill>
              </a:rPr>
              <a:t>　</a:t>
            </a:r>
            <a:r>
              <a:rPr lang="en-US" altLang="ja-JP" sz="1400" dirty="0">
                <a:solidFill>
                  <a:srgbClr val="0000FF"/>
                </a:solidFill>
              </a:rPr>
              <a:t>100</a:t>
            </a:r>
            <a:r>
              <a:rPr lang="ja-JP" altLang="en-US" sz="1400" dirty="0">
                <a:solidFill>
                  <a:srgbClr val="0000FF"/>
                </a:solidFill>
              </a:rPr>
              <a:t>本</a:t>
            </a:r>
            <a:r>
              <a:rPr lang="en-US" altLang="ja-JP" sz="1400" dirty="0">
                <a:solidFill>
                  <a:srgbClr val="0000FF"/>
                </a:solidFill>
              </a:rPr>
              <a:t>?</a:t>
            </a:r>
          </a:p>
          <a:p>
            <a:r>
              <a:rPr lang="en-US" altLang="ja-JP" sz="1800" dirty="0"/>
              <a:t>4.</a:t>
            </a:r>
            <a:r>
              <a:rPr lang="ja-JP" altLang="en-US" sz="1800" dirty="0"/>
              <a:t>ツールの整備と学習</a:t>
            </a:r>
            <a:endParaRPr lang="en-US" altLang="ja-JP" sz="1800" dirty="0"/>
          </a:p>
          <a:p>
            <a:pPr lvl="1"/>
            <a:r>
              <a:rPr lang="ja-JP" altLang="en-US" sz="1400" dirty="0"/>
              <a:t>設計ツール整備済み、</a:t>
            </a:r>
            <a:r>
              <a:rPr lang="en-US" altLang="ja-JP" sz="1400" dirty="0" err="1"/>
              <a:t>CustomDesignerSE</a:t>
            </a:r>
            <a:r>
              <a:rPr lang="ja-JP" altLang="en-US" sz="1400" dirty="0"/>
              <a:t>（アナログ回路の設計用）の使い方は習得中</a:t>
            </a:r>
            <a:endParaRPr lang="en-US" altLang="ja-JP" sz="1400" dirty="0"/>
          </a:p>
          <a:p>
            <a:pPr lvl="1"/>
            <a:r>
              <a:rPr lang="ja-JP" altLang="en-US" sz="1400" dirty="0"/>
              <a:t>シミュレーション用ツールは整備中</a:t>
            </a:r>
            <a:endParaRPr lang="en-US" altLang="ja-JP" sz="1400" dirty="0"/>
          </a:p>
          <a:p>
            <a:endParaRPr lang="en-US" altLang="ja-JP" sz="28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b="1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graphicFrame>
        <p:nvGraphicFramePr>
          <p:cNvPr id="85" name="コンテンツ プレースホルダ 6"/>
          <p:cNvGraphicFramePr>
            <a:graphicFrameLocks/>
          </p:cNvGraphicFramePr>
          <p:nvPr/>
        </p:nvGraphicFramePr>
        <p:xfrm>
          <a:off x="260556" y="4644010"/>
          <a:ext cx="6264874" cy="33844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4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4643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３周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４周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１周</a:t>
                      </a:r>
                      <a:endParaRPr kumimoji="1" lang="en-US" altLang="ja-JP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２周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３周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４周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１周</a:t>
                      </a:r>
                      <a:endParaRPr kumimoji="1" lang="en-US" altLang="ja-JP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２周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３周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４周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１周</a:t>
                      </a:r>
                      <a:endParaRPr kumimoji="1" lang="en-US" altLang="ja-JP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２周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３周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４周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67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角丸四角形 85"/>
          <p:cNvSpPr/>
          <p:nvPr/>
        </p:nvSpPr>
        <p:spPr>
          <a:xfrm>
            <a:off x="908646" y="6228230"/>
            <a:ext cx="792110" cy="288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cs typeface="Times New Roman" pitchFamily="18" charset="0"/>
              </a:rPr>
              <a:t>RTL</a:t>
            </a:r>
            <a:r>
              <a:rPr lang="ja-JP" altLang="en-US" sz="1200" b="1" dirty="0">
                <a:solidFill>
                  <a:schemeClr val="tx1"/>
                </a:solidFill>
                <a:cs typeface="Times New Roman" pitchFamily="18" charset="0"/>
              </a:rPr>
              <a:t>設計</a:t>
            </a:r>
            <a:endParaRPr lang="en-US" altLang="ja-JP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2988426" y="5796170"/>
            <a:ext cx="1728239" cy="288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tx1"/>
                </a:solidFill>
                <a:cs typeface="Times New Roman" pitchFamily="18" charset="0"/>
              </a:rPr>
              <a:t>レイアウト設計</a:t>
            </a:r>
            <a:endParaRPr lang="en-US" altLang="ja-JP" sz="11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260556" y="5796170"/>
            <a:ext cx="864120" cy="3600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cs typeface="Times New Roman" pitchFamily="18" charset="0"/>
              </a:rPr>
              <a:t>仕様設計</a:t>
            </a:r>
            <a:endParaRPr lang="en-US" altLang="ja-JP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3428996" y="6804310"/>
            <a:ext cx="1296180" cy="216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tx1"/>
                </a:solidFill>
                <a:cs typeface="Times New Roman" pitchFamily="18" charset="0"/>
              </a:rPr>
              <a:t>動作検証</a:t>
            </a:r>
            <a:endParaRPr lang="en-US" altLang="ja-JP" sz="11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395456" y="5652150"/>
            <a:ext cx="6480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/>
              <a:t>9</a:t>
            </a:r>
            <a:r>
              <a:rPr lang="ja-JP" altLang="en-US" sz="1000" dirty="0"/>
              <a:t>月</a:t>
            </a:r>
            <a:r>
              <a:rPr lang="en-US" altLang="ja-JP" sz="1000" dirty="0"/>
              <a:t>24</a:t>
            </a:r>
            <a:r>
              <a:rPr lang="ja-JP" altLang="en-US" sz="1000" dirty="0"/>
              <a:t>日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/>
              <a:t>打ち合わせ</a:t>
            </a:r>
            <a:endParaRPr lang="en-US" sz="1000" dirty="0"/>
          </a:p>
        </p:txBody>
      </p:sp>
      <p:cxnSp>
        <p:nvCxnSpPr>
          <p:cNvPr id="94" name="カギ線コネクタ 36"/>
          <p:cNvCxnSpPr>
            <a:stCxn id="97" idx="3"/>
            <a:endCxn id="87" idx="0"/>
          </p:cNvCxnSpPr>
          <p:nvPr/>
        </p:nvCxnSpPr>
        <p:spPr>
          <a:xfrm flipH="1" flipV="1">
            <a:off x="3852546" y="5796170"/>
            <a:ext cx="872630" cy="648090"/>
          </a:xfrm>
          <a:prstGeom prst="bentConnector4">
            <a:avLst>
              <a:gd name="adj1" fmla="val -26197"/>
              <a:gd name="adj2" fmla="val 135273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8"/>
          <p:cNvCxnSpPr>
            <a:stCxn id="90" idx="3"/>
            <a:endCxn id="86" idx="1"/>
          </p:cNvCxnSpPr>
          <p:nvPr/>
        </p:nvCxnSpPr>
        <p:spPr>
          <a:xfrm flipH="1" flipV="1">
            <a:off x="908646" y="6372250"/>
            <a:ext cx="3816530" cy="540075"/>
          </a:xfrm>
          <a:prstGeom prst="bentConnector5">
            <a:avLst>
              <a:gd name="adj1" fmla="val -9151"/>
              <a:gd name="adj2" fmla="val -189661"/>
              <a:gd name="adj3" fmla="val 10915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角丸四角形 96"/>
          <p:cNvSpPr/>
          <p:nvPr/>
        </p:nvSpPr>
        <p:spPr>
          <a:xfrm>
            <a:off x="3356986" y="6300240"/>
            <a:ext cx="1368190" cy="288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tx1"/>
                </a:solidFill>
                <a:cs typeface="Times New Roman" pitchFamily="18" charset="0"/>
              </a:rPr>
              <a:t>レイアウト検証</a:t>
            </a:r>
            <a:endParaRPr lang="en-US" altLang="ja-JP" sz="11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1169126" y="6975890"/>
            <a:ext cx="1755800" cy="3600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cs typeface="Times New Roman" pitchFamily="18" charset="0"/>
              </a:rPr>
              <a:t>アナログ</a:t>
            </a:r>
            <a:endParaRPr lang="en-US" altLang="ja-JP" sz="1200" b="1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ja-JP" altLang="en-US" sz="1200" b="1" dirty="0">
                <a:solidFill>
                  <a:schemeClr val="tx1"/>
                </a:solidFill>
                <a:cs typeface="Times New Roman" pitchFamily="18" charset="0"/>
              </a:rPr>
              <a:t>回路設計</a:t>
            </a:r>
            <a:endParaRPr lang="en-US" altLang="ja-JP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741016" y="6228230"/>
            <a:ext cx="1008140" cy="288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cs typeface="Times New Roman" pitchFamily="18" charset="0"/>
              </a:rPr>
              <a:t>論理合成</a:t>
            </a:r>
            <a:endParaRPr lang="en-US" altLang="ja-JP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1747366" y="6588280"/>
            <a:ext cx="1008140" cy="288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cs typeface="Times New Roman" pitchFamily="18" charset="0"/>
              </a:rPr>
              <a:t>論理検証</a:t>
            </a:r>
            <a:endParaRPr lang="en-US" altLang="ja-JP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1569436" y="7452400"/>
            <a:ext cx="1355490" cy="3600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cs typeface="Times New Roman" pitchFamily="18" charset="0"/>
              </a:rPr>
              <a:t>シミュレーション</a:t>
            </a:r>
            <a:endParaRPr lang="en-US" altLang="ja-JP" sz="1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116" name="カギ線コネクタ 38"/>
          <p:cNvCxnSpPr>
            <a:stCxn id="90" idx="3"/>
            <a:endCxn id="87" idx="3"/>
          </p:cNvCxnSpPr>
          <p:nvPr/>
        </p:nvCxnSpPr>
        <p:spPr>
          <a:xfrm flipH="1" flipV="1">
            <a:off x="4716665" y="5940190"/>
            <a:ext cx="8511" cy="972135"/>
          </a:xfrm>
          <a:prstGeom prst="bentConnector3">
            <a:avLst>
              <a:gd name="adj1" fmla="val -4103514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3140956" y="7452400"/>
            <a:ext cx="122417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/>
              <a:t>時間が必要と思う</a:t>
            </a:r>
            <a:endParaRPr lang="en-US" altLang="ja-JP" sz="1000" dirty="0"/>
          </a:p>
        </p:txBody>
      </p:sp>
      <p:sp>
        <p:nvSpPr>
          <p:cNvPr id="124" name="右中かっこ 123"/>
          <p:cNvSpPr/>
          <p:nvPr/>
        </p:nvSpPr>
        <p:spPr>
          <a:xfrm>
            <a:off x="2924926" y="7092350"/>
            <a:ext cx="288040" cy="576080"/>
          </a:xfrm>
          <a:prstGeom prst="rightBrace">
            <a:avLst>
              <a:gd name="adj1" fmla="val 8333"/>
              <a:gd name="adj2" fmla="val 77557"/>
            </a:avLst>
          </a:prstGeom>
          <a:ln w="19050" cap="sq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1065366" y="5580140"/>
            <a:ext cx="6480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/>
              <a:t>9</a:t>
            </a:r>
            <a:r>
              <a:rPr lang="ja-JP" altLang="en-US" sz="1000" dirty="0"/>
              <a:t>月</a:t>
            </a:r>
            <a:r>
              <a:rPr lang="en-US" altLang="ja-JP" sz="1000" dirty="0"/>
              <a:t>2</a:t>
            </a:r>
            <a:r>
              <a:rPr lang="ja-JP" altLang="en-US" sz="1000" dirty="0"/>
              <a:t>日</a:t>
            </a:r>
            <a:endParaRPr lang="en-US" altLang="ja-JP" sz="1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/>
              <a:t>打ち合わせ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16242</TotalTime>
  <Words>1313</Words>
  <Application>Microsoft Office PowerPoint</Application>
  <PresentationFormat>画面に合わせる (4:3)</PresentationFormat>
  <Paragraphs>462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Office ​​テーマ</vt:lpstr>
      <vt:lpstr>TSV抵抗精密計測評価TEG</vt:lpstr>
      <vt:lpstr>ダイ内部の基本構成</vt:lpstr>
      <vt:lpstr>ピン設置</vt:lpstr>
      <vt:lpstr>TAP制御回路（TAP_CTRL）</vt:lpstr>
      <vt:lpstr>ABMグループモジュール(ABM_GROUP)</vt:lpstr>
      <vt:lpstr>TBIC</vt:lpstr>
      <vt:lpstr>ABM</vt:lpstr>
      <vt:lpstr>設計の流れ</vt:lpstr>
      <vt:lpstr>現状と予定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k-hatayama</dc:creator>
  <cp:lastModifiedBy>OU Shinrei</cp:lastModifiedBy>
  <cp:revision>589</cp:revision>
  <cp:lastPrinted>2012-08-02T04:26:17Z</cp:lastPrinted>
  <dcterms:created xsi:type="dcterms:W3CDTF">2012-04-13T02:25:37Z</dcterms:created>
  <dcterms:modified xsi:type="dcterms:W3CDTF">2021-12-08T04:22:05Z</dcterms:modified>
</cp:coreProperties>
</file>