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78" r:id="rId1"/>
  </p:sldMasterIdLst>
  <p:notesMasterIdLst>
    <p:notesMasterId r:id="rId16"/>
  </p:notesMasterIdLst>
  <p:sldIdLst>
    <p:sldId id="256" r:id="rId2"/>
    <p:sldId id="283" r:id="rId3"/>
    <p:sldId id="290" r:id="rId4"/>
    <p:sldId id="291" r:id="rId5"/>
    <p:sldId id="282" r:id="rId6"/>
    <p:sldId id="294" r:id="rId7"/>
    <p:sldId id="286" r:id="rId8"/>
    <p:sldId id="272" r:id="rId9"/>
    <p:sldId id="287" r:id="rId10"/>
    <p:sldId id="281" r:id="rId11"/>
    <p:sldId id="292" r:id="rId12"/>
    <p:sldId id="293" r:id="rId13"/>
    <p:sldId id="289" r:id="rId14"/>
    <p:sldId id="27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A67B8DA-65A1-4CFA-8364-577DE3768056}">
          <p14:sldIdLst>
            <p14:sldId id="256"/>
            <p14:sldId id="283"/>
            <p14:sldId id="290"/>
            <p14:sldId id="291"/>
            <p14:sldId id="282"/>
            <p14:sldId id="294"/>
            <p14:sldId id="286"/>
            <p14:sldId id="272"/>
            <p14:sldId id="287"/>
            <p14:sldId id="281"/>
            <p14:sldId id="292"/>
            <p14:sldId id="293"/>
            <p14:sldId id="289"/>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015" autoAdjust="0"/>
  </p:normalViewPr>
  <p:slideViewPr>
    <p:cSldViewPr snapToGrid="0">
      <p:cViewPr varScale="1">
        <p:scale>
          <a:sx n="60" d="100"/>
          <a:sy n="60" d="100"/>
        </p:scale>
        <p:origin x="11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FF6726-6662-49AE-AC3B-C8E7AD6510D3}" type="datetimeFigureOut">
              <a:rPr kumimoji="1" lang="ja-JP" altLang="en-US" smtClean="0"/>
              <a:t>2022/2/17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E2A014-DB81-4B5E-9B20-AED03E6A6C3C}" type="slidenum">
              <a:rPr kumimoji="1" lang="ja-JP" altLang="en-US" smtClean="0"/>
              <a:t>‹#›</a:t>
            </a:fld>
            <a:endParaRPr kumimoji="1" lang="ja-JP" altLang="en-US"/>
          </a:p>
        </p:txBody>
      </p:sp>
    </p:spTree>
    <p:extLst>
      <p:ext uri="{BB962C8B-B14F-4D97-AF65-F5344CB8AC3E}">
        <p14:creationId xmlns:p14="http://schemas.microsoft.com/office/powerpoint/2010/main" val="42646363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FPGA</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における</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SAS</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認証回路の設計と実装と題しまして計算機</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ソフトウェアシステム研究室の岡本悠が発表</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を行います。</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78E2A014-DB81-4B5E-9B20-AED03E6A6C3C}" type="slidenum">
              <a:rPr kumimoji="1" lang="ja-JP" altLang="en-US" smtClean="0"/>
              <a:t>0</a:t>
            </a:fld>
            <a:endParaRPr kumimoji="1" lang="ja-JP" altLang="en-US"/>
          </a:p>
        </p:txBody>
      </p:sp>
    </p:spTree>
    <p:extLst>
      <p:ext uri="{BB962C8B-B14F-4D97-AF65-F5344CB8AC3E}">
        <p14:creationId xmlns:p14="http://schemas.microsoft.com/office/powerpoint/2010/main" val="189787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lvl="0" indent="0" algn="just">
              <a:buFont typeface="+mj-lt"/>
              <a:buNone/>
            </a:pP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そして、</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この図は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SAS-L2</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をハードウェアで実装するために必要なモジュールとそれらを配線した</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SAS</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認証回路のモジュール図で、表は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SAS</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認証回路の入出力を示しています。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lvl="0" indent="0" algn="just">
              <a:buFont typeface="+mj-lt"/>
              <a:buNone/>
            </a:pP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この回路の構成を説明していきます。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lvl="0" indent="0" algn="just">
              <a:buFont typeface="+mj-lt"/>
              <a:buNone/>
            </a:pP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まず、データ受信モジュールとデータ送信モジュールです。これらのモジュールでサーバと認証に使用する</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256</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ビットのデータのやり取りを行っています。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lvl="0" indent="0" algn="just">
              <a:buFont typeface="+mj-lt"/>
              <a:buNone/>
            </a:pP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次に、ステートマシンでは</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認証と</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更新のための演算と</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SAS-L2</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の処理</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に必要な</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状態遷移を行っています。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lvl="0" indent="0" algn="just">
              <a:buFont typeface="+mj-lt"/>
              <a:buNone/>
            </a:pP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最後に、メモリは演算に必要な認証情報</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An</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と秘匿情報</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Mn</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を保存しており、アドレスレジスタは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An</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と</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Mn</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のアドレスが格納されています。</a:t>
            </a:r>
          </a:p>
        </p:txBody>
      </p:sp>
      <p:sp>
        <p:nvSpPr>
          <p:cNvPr id="4" name="スライド番号プレースホルダー 3"/>
          <p:cNvSpPr>
            <a:spLocks noGrp="1"/>
          </p:cNvSpPr>
          <p:nvPr>
            <p:ph type="sldNum" sz="quarter" idx="5"/>
          </p:nvPr>
        </p:nvSpPr>
        <p:spPr/>
        <p:txBody>
          <a:bodyPr/>
          <a:lstStyle/>
          <a:p>
            <a:fld id="{78E2A014-DB81-4B5E-9B20-AED03E6A6C3C}" type="slidenum">
              <a:rPr kumimoji="1" lang="ja-JP" altLang="en-US" smtClean="0"/>
              <a:t>9</a:t>
            </a:fld>
            <a:endParaRPr kumimoji="1" lang="ja-JP" altLang="en-US"/>
          </a:p>
        </p:txBody>
      </p:sp>
    </p:spTree>
    <p:extLst>
      <p:ext uri="{BB962C8B-B14F-4D97-AF65-F5344CB8AC3E}">
        <p14:creationId xmlns:p14="http://schemas.microsoft.com/office/powerpoint/2010/main" val="1945394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次は、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FPGA</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への実装について説明していきます。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今回設計した</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SAS </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認証回路を</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FPGA</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に実装する前に、コンピュータ上でのシミュレーションを実施し</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た結果から、</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モジュール</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単体</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の検証と、回路全体</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の</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検証</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を行いました</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t>
            </a:r>
          </a:p>
        </p:txBody>
      </p:sp>
      <p:sp>
        <p:nvSpPr>
          <p:cNvPr id="4" name="スライド番号プレースホルダー 3"/>
          <p:cNvSpPr>
            <a:spLocks noGrp="1"/>
          </p:cNvSpPr>
          <p:nvPr>
            <p:ph type="sldNum" sz="quarter" idx="5"/>
          </p:nvPr>
        </p:nvSpPr>
        <p:spPr/>
        <p:txBody>
          <a:bodyPr/>
          <a:lstStyle/>
          <a:p>
            <a:fld id="{78E2A014-DB81-4B5E-9B20-AED03E6A6C3C}" type="slidenum">
              <a:rPr kumimoji="1" lang="ja-JP" altLang="en-US" smtClean="0"/>
              <a:t>10</a:t>
            </a:fld>
            <a:endParaRPr kumimoji="1" lang="ja-JP" altLang="en-US"/>
          </a:p>
        </p:txBody>
      </p:sp>
    </p:spTree>
    <p:extLst>
      <p:ext uri="{BB962C8B-B14F-4D97-AF65-F5344CB8AC3E}">
        <p14:creationId xmlns:p14="http://schemas.microsoft.com/office/powerpoint/2010/main" val="1260700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lvl="0" indent="0" algn="just">
              <a:buFont typeface="+mj-lt"/>
              <a:buNone/>
            </a:pP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そして、シミュレーションで問題がないことを確認した後､</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FPGA</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に実装していきます。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lvl="0" indent="0" algn="just">
              <a:buFont typeface="+mj-lt"/>
              <a:buNone/>
            </a:pP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左の図のように</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パソコン</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と</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FPGA</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を接続し、</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FPGA</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に</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SAS</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認証回路とサーバの処理を書き込み、動作させた結果を真ん中の図のような</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パソコン</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に表示されるコンソールで</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結果を</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確認します。右の表は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SAS</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認証回路で使用されているロジックセルの数で、回路の規模を表しています。</a:t>
            </a:r>
          </a:p>
        </p:txBody>
      </p:sp>
      <p:sp>
        <p:nvSpPr>
          <p:cNvPr id="4" name="スライド番号プレースホルダー 3"/>
          <p:cNvSpPr>
            <a:spLocks noGrp="1"/>
          </p:cNvSpPr>
          <p:nvPr>
            <p:ph type="sldNum" sz="quarter" idx="5"/>
          </p:nvPr>
        </p:nvSpPr>
        <p:spPr/>
        <p:txBody>
          <a:bodyPr/>
          <a:lstStyle/>
          <a:p>
            <a:fld id="{78E2A014-DB81-4B5E-9B20-AED03E6A6C3C}" type="slidenum">
              <a:rPr kumimoji="1" lang="ja-JP" altLang="en-US" smtClean="0"/>
              <a:t>11</a:t>
            </a:fld>
            <a:endParaRPr kumimoji="1" lang="ja-JP" altLang="en-US"/>
          </a:p>
        </p:txBody>
      </p:sp>
    </p:spTree>
    <p:extLst>
      <p:ext uri="{BB962C8B-B14F-4D97-AF65-F5344CB8AC3E}">
        <p14:creationId xmlns:p14="http://schemas.microsoft.com/office/powerpoint/2010/main" val="3309710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実装結果についてです。</a:t>
            </a:r>
            <a:endParaRPr kumimoji="1" lang="en-US" altLang="ja-JP" dirty="0"/>
          </a:p>
          <a:p>
            <a:r>
              <a:rPr kumimoji="1" lang="ja-JP" altLang="en-US" dirty="0"/>
              <a:t>シミュレーション結果では、各モジュールの動作と</a:t>
            </a:r>
            <a:r>
              <a:rPr kumimoji="1" lang="en-US" altLang="ja-JP" dirty="0"/>
              <a:t>SAS</a:t>
            </a:r>
            <a:r>
              <a:rPr kumimoji="1" lang="ja-JP" altLang="en-US" dirty="0"/>
              <a:t>認証回路全体の動作が正常であることが確認できました。</a:t>
            </a:r>
            <a:endParaRPr kumimoji="1" lang="en-US" altLang="ja-JP" dirty="0"/>
          </a:p>
          <a:p>
            <a:r>
              <a:rPr kumimoji="1" lang="ja-JP" altLang="en-US" dirty="0"/>
              <a:t>そして、</a:t>
            </a:r>
            <a:r>
              <a:rPr kumimoji="1" lang="en-US" altLang="ja-JP" dirty="0"/>
              <a:t>FPGA</a:t>
            </a:r>
            <a:r>
              <a:rPr kumimoji="1" lang="ja-JP" altLang="en-US" dirty="0"/>
              <a:t>に実装した結果、認証処理と認証成功時の認証情報と秘匿情報の更新処理が成功していることを確認できました。</a:t>
            </a:r>
          </a:p>
        </p:txBody>
      </p:sp>
      <p:sp>
        <p:nvSpPr>
          <p:cNvPr id="4" name="スライド番号プレースホルダー 3"/>
          <p:cNvSpPr>
            <a:spLocks noGrp="1"/>
          </p:cNvSpPr>
          <p:nvPr>
            <p:ph type="sldNum" sz="quarter" idx="5"/>
          </p:nvPr>
        </p:nvSpPr>
        <p:spPr/>
        <p:txBody>
          <a:bodyPr/>
          <a:lstStyle/>
          <a:p>
            <a:fld id="{78E2A014-DB81-4B5E-9B20-AED03E6A6C3C}" type="slidenum">
              <a:rPr kumimoji="1" lang="ja-JP" altLang="en-US" smtClean="0"/>
              <a:t>12</a:t>
            </a:fld>
            <a:endParaRPr kumimoji="1" lang="ja-JP" altLang="en-US"/>
          </a:p>
        </p:txBody>
      </p:sp>
    </p:spTree>
    <p:extLst>
      <p:ext uri="{BB962C8B-B14F-4D97-AF65-F5344CB8AC3E}">
        <p14:creationId xmlns:p14="http://schemas.microsoft.com/office/powerpoint/2010/main" val="260448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just">
              <a:buFont typeface="+mj-lt"/>
              <a:buNone/>
            </a:pP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結論と今後の課題についてです。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indent="0" algn="just">
              <a:buFont typeface="+mj-lt"/>
              <a:buNone/>
            </a:pP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今回、</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SAS-L2</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の認証処理をハードウェア化した</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SAS</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認証回路を設計し、</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FPGA</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に実装を行った結果から</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SAS-L2</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を、ハードウェアを用いて実現可能であることが確認できました。</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indent="0" algn="just">
              <a:buFont typeface="+mj-lt"/>
              <a:buNone/>
            </a:pP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一方で、</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SAS</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認証回路を</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JTAG</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の認証機構として実用化するには問題があることがわかりました。</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indent="0" algn="just">
              <a:buFont typeface="+mj-lt"/>
              <a:buNone/>
            </a:pP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まず、</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送受信モジュールの改良</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が必要です。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indent="0" algn="just">
              <a:buFont typeface="+mj-lt"/>
              <a:buNone/>
            </a:pP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そして、回路</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面積を減少させるために</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、レジスタ使用量の削減が必要です。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indent="0" algn="just">
              <a:buFont typeface="+mj-lt"/>
              <a:buNone/>
            </a:pP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また、</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SAS</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認証回路と</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従来法の比較が必要であることも今後の課題として挙げられます。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indent="0" algn="just">
              <a:buFont typeface="+mj-lt"/>
              <a:buNone/>
            </a:pP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以上で発表を終わります。ご清聴ありがとうございました。</a:t>
            </a:r>
          </a:p>
        </p:txBody>
      </p:sp>
      <p:sp>
        <p:nvSpPr>
          <p:cNvPr id="4" name="スライド番号プレースホルダー 3"/>
          <p:cNvSpPr>
            <a:spLocks noGrp="1"/>
          </p:cNvSpPr>
          <p:nvPr>
            <p:ph type="sldNum" sz="quarter" idx="5"/>
          </p:nvPr>
        </p:nvSpPr>
        <p:spPr/>
        <p:txBody>
          <a:bodyPr/>
          <a:lstStyle/>
          <a:p>
            <a:fld id="{78E2A014-DB81-4B5E-9B20-AED03E6A6C3C}" type="slidenum">
              <a:rPr kumimoji="1" lang="ja-JP" altLang="en-US" smtClean="0"/>
              <a:t>13</a:t>
            </a:fld>
            <a:endParaRPr kumimoji="1" lang="ja-JP" altLang="en-US"/>
          </a:p>
        </p:txBody>
      </p:sp>
    </p:spTree>
    <p:extLst>
      <p:ext uri="{BB962C8B-B14F-4D97-AF65-F5344CB8AC3E}">
        <p14:creationId xmlns:p14="http://schemas.microsoft.com/office/powerpoint/2010/main" val="2498839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発表内容は以下の通りです。</a:t>
            </a:r>
          </a:p>
        </p:txBody>
      </p:sp>
      <p:sp>
        <p:nvSpPr>
          <p:cNvPr id="4" name="スライド番号プレースホルダー 3"/>
          <p:cNvSpPr>
            <a:spLocks noGrp="1"/>
          </p:cNvSpPr>
          <p:nvPr>
            <p:ph type="sldNum" sz="quarter" idx="5"/>
          </p:nvPr>
        </p:nvSpPr>
        <p:spPr/>
        <p:txBody>
          <a:bodyPr/>
          <a:lstStyle/>
          <a:p>
            <a:fld id="{78E2A014-DB81-4B5E-9B20-AED03E6A6C3C}" type="slidenum">
              <a:rPr kumimoji="1" lang="ja-JP" altLang="en-US" smtClean="0"/>
              <a:t>1</a:t>
            </a:fld>
            <a:endParaRPr kumimoji="1" lang="ja-JP" altLang="en-US"/>
          </a:p>
        </p:txBody>
      </p:sp>
    </p:spTree>
    <p:extLst>
      <p:ext uri="{BB962C8B-B14F-4D97-AF65-F5344CB8AC3E}">
        <p14:creationId xmlns:p14="http://schemas.microsoft.com/office/powerpoint/2010/main" val="1150460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lvl="0" indent="0" algn="just">
              <a:buFont typeface="+mj-lt"/>
              <a:buNone/>
            </a:pP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研究背景についてです。近年の</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IC</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は複雑になっており、</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IC</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のテストを行うには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JTAG</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が必要になります。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lvl="0" indent="0" algn="just">
              <a:buFont typeface="+mj-lt"/>
              <a:buNone/>
            </a:pP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一方で、</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JTAG</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には外部から権限のないユーザが不正アクセスを行い、</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JTAG</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のデバック機能を悪用することでターゲット</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IC</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に攻撃を仕掛けるという脆弱性があります。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lvl="0" indent="0" algn="just">
              <a:buFont typeface="+mj-lt"/>
              <a:buNone/>
            </a:pP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この脆弱性の対策として認証機構を導入する必要があります。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78E2A014-DB81-4B5E-9B20-AED03E6A6C3C}" type="slidenum">
              <a:rPr kumimoji="1" lang="ja-JP" altLang="en-US" smtClean="0"/>
              <a:t>2</a:t>
            </a:fld>
            <a:endParaRPr kumimoji="1" lang="ja-JP" altLang="en-US"/>
          </a:p>
        </p:txBody>
      </p:sp>
    </p:spTree>
    <p:extLst>
      <p:ext uri="{BB962C8B-B14F-4D97-AF65-F5344CB8AC3E}">
        <p14:creationId xmlns:p14="http://schemas.microsoft.com/office/powerpoint/2010/main" val="90080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lvl="0" indent="0" algn="just">
              <a:buFont typeface="+mj-lt"/>
              <a:buNone/>
            </a:pP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従来法についてです。従来法には共通鍵暗号方式を用いた</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方法</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やチャレンジレスポンス認証に基づいた</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方法</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などがあります。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lvl="0" indent="0" algn="just">
              <a:buFont typeface="+mj-lt"/>
              <a:buNone/>
            </a:pP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これらの従来法は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IoT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システムにおいて以下の課題に直面しています。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lvl="0" indent="0" algn="just">
              <a:buFont typeface="+mj-lt"/>
              <a:buNone/>
            </a:pP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まず、</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IoT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システムは低性能な製品がほとんどであり、複雑な暗号回路を含む認証機構などのコストのかかるセキュリティハードウェアの導入は難しいです。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lvl="0" indent="0" algn="just">
              <a:buFont typeface="+mj-lt"/>
              <a:buNone/>
            </a:pP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そして、共通鍵暗号方式を用いた</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方法</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では認証データがデバイス側で固定化されているため、盗聴された場合、総当たり攻撃により認証データが割り出されてしまうリスクがあります。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78E2A014-DB81-4B5E-9B20-AED03E6A6C3C}" type="slidenum">
              <a:rPr kumimoji="1" lang="ja-JP" altLang="en-US" smtClean="0"/>
              <a:t>3</a:t>
            </a:fld>
            <a:endParaRPr kumimoji="1" lang="ja-JP" altLang="en-US"/>
          </a:p>
        </p:txBody>
      </p:sp>
    </p:spTree>
    <p:extLst>
      <p:ext uri="{BB962C8B-B14F-4D97-AF65-F5344CB8AC3E}">
        <p14:creationId xmlns:p14="http://schemas.microsoft.com/office/powerpoint/2010/main" val="2061060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そこで、本研究では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IoT </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デバイスにおいて極めて小さい処理負荷で暗号鍵の配送が実現できるワンタイムパスワード認証方式である</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SAS-L2 </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を用いて、</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JTAG </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の認証機構の軽量化手法を提案することを目的として、</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SAS-L2 </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をハードウェア化した</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SAS </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認証回路を設計し、</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FPGA</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に実装することを目標にしています。</a:t>
            </a:r>
          </a:p>
        </p:txBody>
      </p:sp>
      <p:sp>
        <p:nvSpPr>
          <p:cNvPr id="4" name="スライド番号プレースホルダー 3"/>
          <p:cNvSpPr>
            <a:spLocks noGrp="1"/>
          </p:cNvSpPr>
          <p:nvPr>
            <p:ph type="sldNum" sz="quarter" idx="5"/>
          </p:nvPr>
        </p:nvSpPr>
        <p:spPr/>
        <p:txBody>
          <a:bodyPr/>
          <a:lstStyle/>
          <a:p>
            <a:fld id="{78E2A014-DB81-4B5E-9B20-AED03E6A6C3C}" type="slidenum">
              <a:rPr kumimoji="1" lang="ja-JP" altLang="en-US" smtClean="0"/>
              <a:t>4</a:t>
            </a:fld>
            <a:endParaRPr kumimoji="1" lang="ja-JP" altLang="en-US"/>
          </a:p>
        </p:txBody>
      </p:sp>
    </p:spTree>
    <p:extLst>
      <p:ext uri="{BB962C8B-B14F-4D97-AF65-F5344CB8AC3E}">
        <p14:creationId xmlns:p14="http://schemas.microsoft.com/office/powerpoint/2010/main" val="1384486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SAS-L2</a:t>
            </a:r>
            <a:r>
              <a:rPr kumimoji="1" lang="ja-JP" altLang="en-US" dirty="0"/>
              <a:t>について説明します。</a:t>
            </a:r>
            <a:endParaRPr kumimoji="1" lang="en-US" altLang="ja-JP" dirty="0"/>
          </a:p>
          <a:p>
            <a:r>
              <a:rPr kumimoji="1" lang="en-US" altLang="ja-JP" dirty="0"/>
              <a:t>SAS-L2</a:t>
            </a:r>
            <a:r>
              <a:rPr kumimoji="1" lang="ja-JP" altLang="en-US" dirty="0"/>
              <a:t>は高知工科大学の清水教授が提案したワンタイムパスワード認証方式のひとつです。</a:t>
            </a:r>
            <a:endParaRPr kumimoji="1" lang="en-US" altLang="ja-JP" dirty="0"/>
          </a:p>
          <a:p>
            <a:r>
              <a:rPr kumimoji="1" lang="ja-JP" altLang="en-US" dirty="0"/>
              <a:t>その特徴は、認証情報の生成のための処理はサーバに集中しており、クライアントで必要とされる演算は排他的論理和と加算などといった簡単な演算のみである点です。</a:t>
            </a:r>
          </a:p>
        </p:txBody>
      </p:sp>
      <p:sp>
        <p:nvSpPr>
          <p:cNvPr id="4" name="スライド番号プレースホルダー 3"/>
          <p:cNvSpPr>
            <a:spLocks noGrp="1"/>
          </p:cNvSpPr>
          <p:nvPr>
            <p:ph type="sldNum" sz="quarter" idx="5"/>
          </p:nvPr>
        </p:nvSpPr>
        <p:spPr/>
        <p:txBody>
          <a:bodyPr/>
          <a:lstStyle/>
          <a:p>
            <a:fld id="{78E2A014-DB81-4B5E-9B20-AED03E6A6C3C}" type="slidenum">
              <a:rPr kumimoji="1" lang="ja-JP" altLang="en-US" smtClean="0"/>
              <a:t>5</a:t>
            </a:fld>
            <a:endParaRPr kumimoji="1" lang="ja-JP" altLang="en-US"/>
          </a:p>
        </p:txBody>
      </p:sp>
    </p:spTree>
    <p:extLst>
      <p:ext uri="{BB962C8B-B14F-4D97-AF65-F5344CB8AC3E}">
        <p14:creationId xmlns:p14="http://schemas.microsoft.com/office/powerpoint/2010/main" val="3269905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66700"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SAS</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認証回路の設計方法について説明します。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66700"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まず、ハードウェア全体の入出力を示した構成図を作成します。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66700"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次に、ハードウェアを制御するため</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に必要な状態をまとめた</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状態遷移図を作成します。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66700" algn="just"/>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そして</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認証処理</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に必要なモジュールの設計図を作成します。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66700"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最後に、モジュール間の接続を示した図を作成します。</a:t>
            </a:r>
          </a:p>
        </p:txBody>
      </p:sp>
      <p:sp>
        <p:nvSpPr>
          <p:cNvPr id="4" name="スライド番号プレースホルダー 3"/>
          <p:cNvSpPr>
            <a:spLocks noGrp="1"/>
          </p:cNvSpPr>
          <p:nvPr>
            <p:ph type="sldNum" sz="quarter" idx="5"/>
          </p:nvPr>
        </p:nvSpPr>
        <p:spPr/>
        <p:txBody>
          <a:bodyPr/>
          <a:lstStyle/>
          <a:p>
            <a:fld id="{78E2A014-DB81-4B5E-9B20-AED03E6A6C3C}" type="slidenum">
              <a:rPr kumimoji="1" lang="ja-JP" altLang="en-US" smtClean="0"/>
              <a:t>6</a:t>
            </a:fld>
            <a:endParaRPr kumimoji="1" lang="ja-JP" altLang="en-US"/>
          </a:p>
        </p:txBody>
      </p:sp>
    </p:spTree>
    <p:extLst>
      <p:ext uri="{BB962C8B-B14F-4D97-AF65-F5344CB8AC3E}">
        <p14:creationId xmlns:p14="http://schemas.microsoft.com/office/powerpoint/2010/main" val="3654981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この図は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SAS</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認証回路の構成図です。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認証データである</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入力αと出力βは暗号鍵に最適なビット数といわれている</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256</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ビットとします。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そのほかに認証要請と認証の成否を表す信号を入力し、クライアントとサーバ</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で認証データの</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入出力のタイミングを合わせるために</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クライアントの状態を出力するように設計しました。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78E2A014-DB81-4B5E-9B20-AED03E6A6C3C}" type="slidenum">
              <a:rPr kumimoji="1" lang="ja-JP" altLang="en-US" smtClean="0"/>
              <a:t>7</a:t>
            </a:fld>
            <a:endParaRPr kumimoji="1" lang="ja-JP" altLang="en-US"/>
          </a:p>
        </p:txBody>
      </p:sp>
    </p:spTree>
    <p:extLst>
      <p:ext uri="{BB962C8B-B14F-4D97-AF65-F5344CB8AC3E}">
        <p14:creationId xmlns:p14="http://schemas.microsoft.com/office/powerpoint/2010/main" val="3557210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lvl="0" indent="0" algn="just">
              <a:buFont typeface="+mj-lt"/>
              <a:buNone/>
            </a:pP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この図は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SAS-L2</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を実装するために必要となるハードウェアの状態をまとめた状態遷移図です。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lvl="0" indent="0" algn="just">
              <a:buFont typeface="+mj-lt"/>
              <a:buNone/>
            </a:pP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ハードウェアの状態は待機と認証、更新の</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3 </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つに分けられます。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lvl="0" indent="0" algn="just">
              <a:buFont typeface="+mj-lt"/>
              <a:buNone/>
            </a:pP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待機から認証への遷移は認証要請</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call</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が</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になったときに行われ、待機から更新への遷移は認証成功を表す</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suc</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が１になったときに行われます。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lvl="0" indent="0" algn="just">
              <a:buFont typeface="+mj-lt"/>
              <a:buNone/>
            </a:pP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そして、</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認証</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状態</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と更新</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状態</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での状態遷移は各状態での処理が終わると行われます。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8E2A014-DB81-4B5E-9B20-AED03E6A6C3C}" type="slidenum">
              <a:rPr kumimoji="1" lang="ja-JP" altLang="en-US" smtClean="0"/>
              <a:t>8</a:t>
            </a:fld>
            <a:endParaRPr kumimoji="1" lang="ja-JP" altLang="en-US"/>
          </a:p>
        </p:txBody>
      </p:sp>
    </p:spTree>
    <p:extLst>
      <p:ext uri="{BB962C8B-B14F-4D97-AF65-F5344CB8AC3E}">
        <p14:creationId xmlns:p14="http://schemas.microsoft.com/office/powerpoint/2010/main" val="21477562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0AD6DC2F-EEF1-4CAE-BA1D-B5789EE3C27C}" type="datetime1">
              <a:rPr kumimoji="1" lang="ja-JP" altLang="en-US" smtClean="0"/>
              <a:t>2022/2/17</a:t>
            </a:fld>
            <a:endParaRPr kumimoji="1" lang="ja-JP" alt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kumimoji="1" lang="ja-JP" alt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5586B0C6-B1DC-406B-88DA-80BC6FAE5376}" type="slidenum">
              <a:rPr kumimoji="1" lang="ja-JP" altLang="en-US" smtClean="0"/>
              <a:t>‹#›</a:t>
            </a:fld>
            <a:endParaRPr kumimoji="1" lang="ja-JP" altLang="en-US"/>
          </a:p>
        </p:txBody>
      </p:sp>
    </p:spTree>
    <p:extLst>
      <p:ext uri="{BB962C8B-B14F-4D97-AF65-F5344CB8AC3E}">
        <p14:creationId xmlns:p14="http://schemas.microsoft.com/office/powerpoint/2010/main" val="3622292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33A4C32-AB2B-45B2-AD27-ED63FDE140DF}" type="datetime1">
              <a:rPr kumimoji="1" lang="ja-JP" altLang="en-US" smtClean="0"/>
              <a:t>2022/2/17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586B0C6-B1DC-406B-88DA-80BC6FAE5376}" type="slidenum">
              <a:rPr kumimoji="1" lang="ja-JP" altLang="en-US" smtClean="0"/>
              <a:t>‹#›</a:t>
            </a:fld>
            <a:endParaRPr kumimoji="1" lang="ja-JP" altLang="en-US"/>
          </a:p>
        </p:txBody>
      </p:sp>
    </p:spTree>
    <p:extLst>
      <p:ext uri="{BB962C8B-B14F-4D97-AF65-F5344CB8AC3E}">
        <p14:creationId xmlns:p14="http://schemas.microsoft.com/office/powerpoint/2010/main" val="166784622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タイトルとキャプション">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ja-JP" altLang="en-US"/>
              <a:t>マスター タイトルの書式設定</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33A4C32-AB2B-45B2-AD27-ED63FDE140DF}" type="datetime1">
              <a:rPr kumimoji="1" lang="ja-JP" altLang="en-US" smtClean="0"/>
              <a:t>2022/2/17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586B0C6-B1DC-406B-88DA-80BC6FAE5376}" type="slidenum">
              <a:rPr kumimoji="1" lang="ja-JP" altLang="en-US" smtClean="0"/>
              <a:t>‹#›</a:t>
            </a:fld>
            <a:endParaRPr kumimoji="1" lang="ja-JP" altLang="en-US"/>
          </a:p>
        </p:txBody>
      </p:sp>
    </p:spTree>
    <p:extLst>
      <p:ext uri="{BB962C8B-B14F-4D97-AF65-F5344CB8AC3E}">
        <p14:creationId xmlns:p14="http://schemas.microsoft.com/office/powerpoint/2010/main" val="3146125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ja-JP" altLang="en-US"/>
              <a:t>マスター タイトルの書式設定</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33A4C32-AB2B-45B2-AD27-ED63FDE140DF}" type="datetime1">
              <a:rPr kumimoji="1" lang="ja-JP" altLang="en-US" smtClean="0"/>
              <a:t>2022/2/17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586B0C6-B1DC-406B-88DA-80BC6FAE5376}" type="slidenum">
              <a:rPr kumimoji="1" lang="ja-JP" altLang="en-US" smtClean="0"/>
              <a:t>‹#›</a:t>
            </a:fld>
            <a:endParaRPr kumimoji="1" lang="ja-JP" altLang="en-US"/>
          </a:p>
        </p:txBody>
      </p:sp>
    </p:spTree>
    <p:extLst>
      <p:ext uri="{BB962C8B-B14F-4D97-AF65-F5344CB8AC3E}">
        <p14:creationId xmlns:p14="http://schemas.microsoft.com/office/powerpoint/2010/main" val="12473735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33A4C32-AB2B-45B2-AD27-ED63FDE140DF}" type="datetime1">
              <a:rPr kumimoji="1" lang="ja-JP" altLang="en-US" smtClean="0"/>
              <a:t>2022/2/17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586B0C6-B1DC-406B-88DA-80BC6FAE5376}" type="slidenum">
              <a:rPr kumimoji="1" lang="ja-JP" altLang="en-US" smtClean="0"/>
              <a:t>‹#›</a:t>
            </a:fld>
            <a:endParaRPr kumimoji="1" lang="ja-JP" altLang="en-US"/>
          </a:p>
        </p:txBody>
      </p:sp>
    </p:spTree>
    <p:extLst>
      <p:ext uri="{BB962C8B-B14F-4D97-AF65-F5344CB8AC3E}">
        <p14:creationId xmlns:p14="http://schemas.microsoft.com/office/powerpoint/2010/main" val="406479294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33A4C32-AB2B-45B2-AD27-ED63FDE140DF}" type="datetime1">
              <a:rPr kumimoji="1" lang="ja-JP" altLang="en-US" smtClean="0"/>
              <a:t>2022/2/17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586B0C6-B1DC-406B-88DA-80BC6FAE5376}" type="slidenum">
              <a:rPr kumimoji="1" lang="ja-JP" altLang="en-US" smtClean="0"/>
              <a:t>‹#›</a:t>
            </a:fld>
            <a:endParaRPr kumimoji="1" lang="ja-JP" altLang="en-US"/>
          </a:p>
        </p:txBody>
      </p:sp>
    </p:spTree>
    <p:extLst>
      <p:ext uri="{BB962C8B-B14F-4D97-AF65-F5344CB8AC3E}">
        <p14:creationId xmlns:p14="http://schemas.microsoft.com/office/powerpoint/2010/main" val="207820807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33A4C32-AB2B-45B2-AD27-ED63FDE140DF}" type="datetime1">
              <a:rPr kumimoji="1" lang="ja-JP" altLang="en-US" smtClean="0"/>
              <a:t>2022/2/17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586B0C6-B1DC-406B-88DA-80BC6FAE5376}" type="slidenum">
              <a:rPr kumimoji="1" lang="ja-JP" altLang="en-US" smtClean="0"/>
              <a:t>‹#›</a:t>
            </a:fld>
            <a:endParaRPr kumimoji="1" lang="ja-JP" altLang="en-US"/>
          </a:p>
        </p:txBody>
      </p:sp>
    </p:spTree>
    <p:extLst>
      <p:ext uri="{BB962C8B-B14F-4D97-AF65-F5344CB8AC3E}">
        <p14:creationId xmlns:p14="http://schemas.microsoft.com/office/powerpoint/2010/main" val="389225054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nchorCtr="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0FDCBAD-164E-47C1-A8CC-C76EBA61527D}" type="datetime1">
              <a:rPr kumimoji="1" lang="ja-JP" altLang="en-US" smtClean="0"/>
              <a:t>2022/2/17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86B0C6-B1DC-406B-88DA-80BC6FAE5376}" type="slidenum">
              <a:rPr kumimoji="1" lang="ja-JP" altLang="en-US" smtClean="0"/>
              <a:t>‹#›</a:t>
            </a:fld>
            <a:endParaRPr kumimoji="1" lang="ja-JP" altLang="en-US"/>
          </a:p>
        </p:txBody>
      </p:sp>
    </p:spTree>
    <p:extLst>
      <p:ext uri="{BB962C8B-B14F-4D97-AF65-F5344CB8AC3E}">
        <p14:creationId xmlns:p14="http://schemas.microsoft.com/office/powerpoint/2010/main" val="41378859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0BE4F72-769D-4EF2-A7DF-CD7DA843717A}" type="datetime1">
              <a:rPr kumimoji="1" lang="ja-JP" altLang="en-US" smtClean="0"/>
              <a:t>2022/2/17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586B0C6-B1DC-406B-88DA-80BC6FAE5376}" type="slidenum">
              <a:rPr kumimoji="1" lang="ja-JP" altLang="en-US" smtClean="0"/>
              <a:t>‹#›</a:t>
            </a:fld>
            <a:endParaRPr kumimoji="1" lang="ja-JP" altLang="en-US"/>
          </a:p>
        </p:txBody>
      </p:sp>
    </p:spTree>
    <p:extLst>
      <p:ext uri="{BB962C8B-B14F-4D97-AF65-F5344CB8AC3E}">
        <p14:creationId xmlns:p14="http://schemas.microsoft.com/office/powerpoint/2010/main" val="1745736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889D5F6-64C8-48B6-B0D6-D6BD541C035A}" type="datetime1">
              <a:rPr kumimoji="1" lang="ja-JP" altLang="en-US" smtClean="0"/>
              <a:t>2022/2/17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86B0C6-B1DC-406B-88DA-80BC6FAE5376}" type="slidenum">
              <a:rPr kumimoji="1" lang="ja-JP" altLang="en-US" smtClean="0"/>
              <a:t>‹#›</a:t>
            </a:fld>
            <a:endParaRPr kumimoji="1" lang="ja-JP" altLang="en-US"/>
          </a:p>
        </p:txBody>
      </p:sp>
    </p:spTree>
    <p:extLst>
      <p:ext uri="{BB962C8B-B14F-4D97-AF65-F5344CB8AC3E}">
        <p14:creationId xmlns:p14="http://schemas.microsoft.com/office/powerpoint/2010/main" val="1639200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2CCEA6F-33A9-4BF8-94A4-E51F29F30EB2}" type="datetime1">
              <a:rPr kumimoji="1" lang="ja-JP" altLang="en-US" smtClean="0"/>
              <a:t>2022/2/17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586B0C6-B1DC-406B-88DA-80BC6FAE5376}" type="slidenum">
              <a:rPr kumimoji="1" lang="ja-JP" altLang="en-US" smtClean="0"/>
              <a:t>‹#›</a:t>
            </a:fld>
            <a:endParaRPr kumimoji="1" lang="ja-JP" altLang="en-US"/>
          </a:p>
        </p:txBody>
      </p:sp>
    </p:spTree>
    <p:extLst>
      <p:ext uri="{BB962C8B-B14F-4D97-AF65-F5344CB8AC3E}">
        <p14:creationId xmlns:p14="http://schemas.microsoft.com/office/powerpoint/2010/main" val="1729052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35E1C0F-70E6-4323-84C2-45865CCA62BA}" type="datetime1">
              <a:rPr kumimoji="1" lang="ja-JP" altLang="en-US" smtClean="0"/>
              <a:t>2022/2/17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86B0C6-B1DC-406B-88DA-80BC6FAE5376}" type="slidenum">
              <a:rPr kumimoji="1" lang="ja-JP" altLang="en-US" smtClean="0"/>
              <a:t>‹#›</a:t>
            </a:fld>
            <a:endParaRPr kumimoji="1" lang="ja-JP" altLang="en-US"/>
          </a:p>
        </p:txBody>
      </p:sp>
    </p:spTree>
    <p:extLst>
      <p:ext uri="{BB962C8B-B14F-4D97-AF65-F5344CB8AC3E}">
        <p14:creationId xmlns:p14="http://schemas.microsoft.com/office/powerpoint/2010/main" val="1840698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BADFCBB-8F57-42C4-9728-CC5C5F4DB700}" type="datetime1">
              <a:rPr kumimoji="1" lang="ja-JP" altLang="en-US" smtClean="0"/>
              <a:t>2022/2/17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586B0C6-B1DC-406B-88DA-80BC6FAE5376}" type="slidenum">
              <a:rPr kumimoji="1" lang="ja-JP" altLang="en-US" smtClean="0"/>
              <a:t>‹#›</a:t>
            </a:fld>
            <a:endParaRPr kumimoji="1" lang="ja-JP" altLang="en-US"/>
          </a:p>
        </p:txBody>
      </p:sp>
    </p:spTree>
    <p:extLst>
      <p:ext uri="{BB962C8B-B14F-4D97-AF65-F5344CB8AC3E}">
        <p14:creationId xmlns:p14="http://schemas.microsoft.com/office/powerpoint/2010/main" val="4123567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56E8094-C575-4EBE-8FC7-E37C5E5A024D}" type="datetime1">
              <a:rPr kumimoji="1" lang="ja-JP" altLang="en-US" smtClean="0"/>
              <a:t>2022/2/17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586B0C6-B1DC-406B-88DA-80BC6FAE5376}" type="slidenum">
              <a:rPr kumimoji="1" lang="ja-JP" altLang="en-US" smtClean="0"/>
              <a:t>‹#›</a:t>
            </a:fld>
            <a:endParaRPr kumimoji="1" lang="ja-JP" altLang="en-US"/>
          </a:p>
        </p:txBody>
      </p:sp>
    </p:spTree>
    <p:extLst>
      <p:ext uri="{BB962C8B-B14F-4D97-AF65-F5344CB8AC3E}">
        <p14:creationId xmlns:p14="http://schemas.microsoft.com/office/powerpoint/2010/main" val="2237622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97390C-729F-4A32-8CF5-1E2A88C06DF2}" type="datetime1">
              <a:rPr kumimoji="1" lang="ja-JP" altLang="en-US" smtClean="0"/>
              <a:t>2022/2/17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586B0C6-B1DC-406B-88DA-80BC6FAE5376}" type="slidenum">
              <a:rPr kumimoji="1" lang="ja-JP" altLang="en-US" smtClean="0"/>
              <a:t>‹#›</a:t>
            </a:fld>
            <a:endParaRPr kumimoji="1" lang="ja-JP" altLang="en-US"/>
          </a:p>
        </p:txBody>
      </p:sp>
    </p:spTree>
    <p:extLst>
      <p:ext uri="{BB962C8B-B14F-4D97-AF65-F5344CB8AC3E}">
        <p14:creationId xmlns:p14="http://schemas.microsoft.com/office/powerpoint/2010/main" val="1470751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D1647A0-7084-49B3-BF90-0B0EB054C00D}" type="datetime1">
              <a:rPr kumimoji="1" lang="ja-JP" altLang="en-US" smtClean="0"/>
              <a:t>2022/2/17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586B0C6-B1DC-406B-88DA-80BC6FAE5376}" type="slidenum">
              <a:rPr kumimoji="1" lang="ja-JP" altLang="en-US" smtClean="0"/>
              <a:t>‹#›</a:t>
            </a:fld>
            <a:endParaRPr kumimoji="1" lang="ja-JP" altLang="en-US"/>
          </a:p>
        </p:txBody>
      </p:sp>
    </p:spTree>
    <p:extLst>
      <p:ext uri="{BB962C8B-B14F-4D97-AF65-F5344CB8AC3E}">
        <p14:creationId xmlns:p14="http://schemas.microsoft.com/office/powerpoint/2010/main" val="3664200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84F429C-360D-4462-8FEB-6AC368348BAD}" type="datetime1">
              <a:rPr kumimoji="1" lang="ja-JP" altLang="en-US" smtClean="0"/>
              <a:t>2022/2/17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586B0C6-B1DC-406B-88DA-80BC6FAE5376}" type="slidenum">
              <a:rPr kumimoji="1" lang="ja-JP" altLang="en-US" smtClean="0"/>
              <a:t>‹#›</a:t>
            </a:fld>
            <a:endParaRPr kumimoji="1" lang="ja-JP" altLang="en-US"/>
          </a:p>
        </p:txBody>
      </p:sp>
    </p:spTree>
    <p:extLst>
      <p:ext uri="{BB962C8B-B14F-4D97-AF65-F5344CB8AC3E}">
        <p14:creationId xmlns:p14="http://schemas.microsoft.com/office/powerpoint/2010/main" val="2773569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533A4C32-AB2B-45B2-AD27-ED63FDE140DF}" type="datetime1">
              <a:rPr kumimoji="1" lang="ja-JP" altLang="en-US" smtClean="0"/>
              <a:t>2022/2/17</a:t>
            </a:fld>
            <a:endParaRPr kumimoji="1" lang="ja-JP" alt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kumimoji="1" lang="ja-JP" alt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5586B0C6-B1DC-406B-88DA-80BC6FAE5376}" type="slidenum">
              <a:rPr kumimoji="1" lang="ja-JP" altLang="en-US" smtClean="0"/>
              <a:t>‹#›</a:t>
            </a:fld>
            <a:endParaRPr kumimoji="1" lang="ja-JP" altLang="en-US"/>
          </a:p>
        </p:txBody>
      </p:sp>
    </p:spTree>
    <p:extLst>
      <p:ext uri="{BB962C8B-B14F-4D97-AF65-F5344CB8AC3E}">
        <p14:creationId xmlns:p14="http://schemas.microsoft.com/office/powerpoint/2010/main" val="287182047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l" defTabSz="457200" rtl="0" eaLnBrk="1" latinLnBrk="0" hangingPunct="1">
        <a:spcBef>
          <a:spcPct val="0"/>
        </a:spcBef>
        <a:buNone/>
        <a:defRPr kumimoji="1" sz="3600" b="0" i="0" kern="1200">
          <a:solidFill>
            <a:schemeClr val="bg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80A932-18C0-46E0-8453-56D9926A7E89}"/>
              </a:ext>
            </a:extLst>
          </p:cNvPr>
          <p:cNvSpPr>
            <a:spLocks noGrp="1"/>
          </p:cNvSpPr>
          <p:nvPr>
            <p:ph type="ctrTitle"/>
          </p:nvPr>
        </p:nvSpPr>
        <p:spPr>
          <a:xfrm>
            <a:off x="1154955" y="2067951"/>
            <a:ext cx="8825658" cy="1899138"/>
          </a:xfrm>
        </p:spPr>
        <p:txBody>
          <a:bodyPr/>
          <a:lstStyle/>
          <a:p>
            <a:r>
              <a:rPr kumimoji="1" lang="en-US" altLang="ja-JP" sz="4800" dirty="0"/>
              <a:t>FPGA</a:t>
            </a:r>
            <a:r>
              <a:rPr kumimoji="1" lang="ja-JP" altLang="en-US" sz="4800" dirty="0"/>
              <a:t>における</a:t>
            </a:r>
            <a:r>
              <a:rPr kumimoji="1" lang="en-US" altLang="ja-JP" sz="4800" dirty="0"/>
              <a:t>SAS</a:t>
            </a:r>
            <a:r>
              <a:rPr lang="ja-JP" altLang="en-US" sz="4800" dirty="0"/>
              <a:t>認証</a:t>
            </a:r>
            <a:r>
              <a:rPr kumimoji="1" lang="ja-JP" altLang="en-US" sz="4800" dirty="0"/>
              <a:t>回路の設計と実装</a:t>
            </a:r>
          </a:p>
        </p:txBody>
      </p:sp>
      <p:sp>
        <p:nvSpPr>
          <p:cNvPr id="3" name="字幕 2">
            <a:extLst>
              <a:ext uri="{FF2B5EF4-FFF2-40B4-BE49-F238E27FC236}">
                <a16:creationId xmlns:a16="http://schemas.microsoft.com/office/drawing/2014/main" id="{BE0A4F05-03B8-4114-959B-4C0D1E949DCF}"/>
              </a:ext>
            </a:extLst>
          </p:cNvPr>
          <p:cNvSpPr>
            <a:spLocks noGrp="1"/>
          </p:cNvSpPr>
          <p:nvPr>
            <p:ph type="subTitle" idx="1"/>
          </p:nvPr>
        </p:nvSpPr>
        <p:spPr>
          <a:xfrm>
            <a:off x="1154955" y="4242807"/>
            <a:ext cx="8825658" cy="1215458"/>
          </a:xfrm>
        </p:spPr>
        <p:txBody>
          <a:bodyPr>
            <a:normAutofit/>
          </a:bodyPr>
          <a:lstStyle/>
          <a:p>
            <a:r>
              <a:rPr lang="ja-JP" altLang="en-US" dirty="0">
                <a:solidFill>
                  <a:schemeClr val="bg1"/>
                </a:solidFill>
              </a:rPr>
              <a:t>令和</a:t>
            </a:r>
            <a:r>
              <a:rPr lang="en-US" altLang="ja-JP" dirty="0">
                <a:solidFill>
                  <a:schemeClr val="bg1"/>
                </a:solidFill>
              </a:rPr>
              <a:t>4</a:t>
            </a:r>
            <a:r>
              <a:rPr lang="ja-JP" altLang="en-US" dirty="0">
                <a:solidFill>
                  <a:schemeClr val="bg1"/>
                </a:solidFill>
              </a:rPr>
              <a:t>年</a:t>
            </a:r>
            <a:r>
              <a:rPr lang="en-US" altLang="ja-JP" dirty="0">
                <a:solidFill>
                  <a:schemeClr val="bg1"/>
                </a:solidFill>
              </a:rPr>
              <a:t>2</a:t>
            </a:r>
            <a:r>
              <a:rPr lang="ja-JP" altLang="en-US" dirty="0">
                <a:solidFill>
                  <a:schemeClr val="bg1"/>
                </a:solidFill>
              </a:rPr>
              <a:t>月</a:t>
            </a:r>
            <a:r>
              <a:rPr lang="en-US" altLang="ja-JP" dirty="0">
                <a:solidFill>
                  <a:schemeClr val="bg1"/>
                </a:solidFill>
              </a:rPr>
              <a:t>18</a:t>
            </a:r>
            <a:r>
              <a:rPr lang="ja-JP" altLang="en-US" dirty="0">
                <a:solidFill>
                  <a:schemeClr val="bg1"/>
                </a:solidFill>
              </a:rPr>
              <a:t>日</a:t>
            </a:r>
            <a:r>
              <a:rPr lang="en-US" altLang="ja-JP" dirty="0">
                <a:solidFill>
                  <a:schemeClr val="bg1"/>
                </a:solidFill>
              </a:rPr>
              <a:t>(</a:t>
            </a:r>
            <a:r>
              <a:rPr lang="ja-JP" altLang="en-US" dirty="0">
                <a:solidFill>
                  <a:schemeClr val="bg1"/>
                </a:solidFill>
              </a:rPr>
              <a:t>金</a:t>
            </a:r>
            <a:r>
              <a:rPr lang="en-US" altLang="ja-JP" dirty="0">
                <a:solidFill>
                  <a:schemeClr val="bg1"/>
                </a:solidFill>
              </a:rPr>
              <a:t>)</a:t>
            </a:r>
            <a:r>
              <a:rPr lang="ja-JP" altLang="en-US" dirty="0">
                <a:solidFill>
                  <a:schemeClr val="bg1"/>
                </a:solidFill>
              </a:rPr>
              <a:t>　卒業論文発表会</a:t>
            </a:r>
            <a:endParaRPr lang="en-US" altLang="ja-JP" dirty="0">
              <a:solidFill>
                <a:schemeClr val="bg1"/>
              </a:solidFill>
            </a:endParaRPr>
          </a:p>
          <a:p>
            <a:r>
              <a:rPr lang="ja-JP" altLang="en-US" dirty="0">
                <a:solidFill>
                  <a:schemeClr val="bg1"/>
                </a:solidFill>
              </a:rPr>
              <a:t>計算機</a:t>
            </a:r>
            <a:r>
              <a:rPr lang="en-US" altLang="ja-JP" dirty="0">
                <a:solidFill>
                  <a:schemeClr val="bg1"/>
                </a:solidFill>
              </a:rPr>
              <a:t>/</a:t>
            </a:r>
            <a:r>
              <a:rPr lang="ja-JP" altLang="en-US" dirty="0">
                <a:solidFill>
                  <a:schemeClr val="bg1"/>
                </a:solidFill>
              </a:rPr>
              <a:t>ソフトウェアシステム研究室</a:t>
            </a:r>
            <a:endParaRPr lang="en-US" altLang="ja-JP" dirty="0">
              <a:solidFill>
                <a:schemeClr val="bg1"/>
              </a:solidFill>
            </a:endParaRPr>
          </a:p>
          <a:p>
            <a:r>
              <a:rPr lang="en-US" altLang="ja-JP" dirty="0">
                <a:solidFill>
                  <a:schemeClr val="bg1"/>
                </a:solidFill>
              </a:rPr>
              <a:t>8535017K </a:t>
            </a:r>
            <a:r>
              <a:rPr kumimoji="1" lang="ja-JP" altLang="en-US" dirty="0">
                <a:solidFill>
                  <a:schemeClr val="bg1"/>
                </a:solidFill>
              </a:rPr>
              <a:t>岡本　悠</a:t>
            </a:r>
            <a:endParaRPr kumimoji="1" lang="en-US" altLang="ja-JP" dirty="0">
              <a:solidFill>
                <a:schemeClr val="bg1"/>
              </a:solidFill>
            </a:endParaRPr>
          </a:p>
        </p:txBody>
      </p:sp>
    </p:spTree>
    <p:extLst>
      <p:ext uri="{BB962C8B-B14F-4D97-AF65-F5344CB8AC3E}">
        <p14:creationId xmlns:p14="http://schemas.microsoft.com/office/powerpoint/2010/main" val="1174617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135194-40BC-4FDA-B29F-84B2A23C8512}"/>
              </a:ext>
            </a:extLst>
          </p:cNvPr>
          <p:cNvSpPr>
            <a:spLocks noGrp="1"/>
          </p:cNvSpPr>
          <p:nvPr>
            <p:ph type="title"/>
          </p:nvPr>
        </p:nvSpPr>
        <p:spPr/>
        <p:txBody>
          <a:bodyPr/>
          <a:lstStyle/>
          <a:p>
            <a:r>
              <a:rPr lang="en-US" altLang="ja-JP" dirty="0"/>
              <a:t>SAS</a:t>
            </a:r>
            <a:r>
              <a:rPr lang="ja-JP" altLang="en-US" dirty="0"/>
              <a:t>認証</a:t>
            </a:r>
            <a:r>
              <a:rPr kumimoji="1" lang="ja-JP" altLang="en-US" dirty="0"/>
              <a:t>回路のモジュール図</a:t>
            </a:r>
          </a:p>
        </p:txBody>
      </p:sp>
      <p:sp>
        <p:nvSpPr>
          <p:cNvPr id="4" name="スライド番号プレースホルダー 3">
            <a:extLst>
              <a:ext uri="{FF2B5EF4-FFF2-40B4-BE49-F238E27FC236}">
                <a16:creationId xmlns:a16="http://schemas.microsoft.com/office/drawing/2014/main" id="{F65EB236-376E-4E81-A521-10AA18F53CFB}"/>
              </a:ext>
            </a:extLst>
          </p:cNvPr>
          <p:cNvSpPr>
            <a:spLocks noGrp="1"/>
          </p:cNvSpPr>
          <p:nvPr>
            <p:ph type="sldNum" sz="quarter" idx="12"/>
          </p:nvPr>
        </p:nvSpPr>
        <p:spPr/>
        <p:txBody>
          <a:bodyPr/>
          <a:lstStyle/>
          <a:p>
            <a:fld id="{5586B0C6-B1DC-406B-88DA-80BC6FAE5376}" type="slidenum">
              <a:rPr kumimoji="1" lang="ja-JP" altLang="en-US" smtClean="0"/>
              <a:t>9</a:t>
            </a:fld>
            <a:endParaRPr kumimoji="1" lang="ja-JP" altLang="en-US"/>
          </a:p>
        </p:txBody>
      </p:sp>
      <p:pic>
        <p:nvPicPr>
          <p:cNvPr id="9" name="コンテンツ プレースホルダー 8" descr="ダイアグラム&#10;&#10;自動的に生成された説明">
            <a:extLst>
              <a:ext uri="{FF2B5EF4-FFF2-40B4-BE49-F238E27FC236}">
                <a16:creationId xmlns:a16="http://schemas.microsoft.com/office/drawing/2014/main" id="{73717121-3ABA-421D-89EE-BA185B5EE14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57805" y="2312174"/>
            <a:ext cx="7735721" cy="4250097"/>
          </a:xfrm>
        </p:spPr>
      </p:pic>
      <mc:AlternateContent xmlns:mc="http://schemas.openxmlformats.org/markup-compatibility/2006" xmlns:a14="http://schemas.microsoft.com/office/drawing/2010/main">
        <mc:Choice Requires="a14">
          <p:graphicFrame>
            <p:nvGraphicFramePr>
              <p:cNvPr id="3" name="表 4">
                <a:extLst>
                  <a:ext uri="{FF2B5EF4-FFF2-40B4-BE49-F238E27FC236}">
                    <a16:creationId xmlns:a16="http://schemas.microsoft.com/office/drawing/2014/main" id="{694D0049-5A3C-4E37-B2C3-12245649E487}"/>
                  </a:ext>
                </a:extLst>
              </p:cNvPr>
              <p:cNvGraphicFramePr>
                <a:graphicFrameLocks noGrp="1"/>
              </p:cNvGraphicFramePr>
              <p:nvPr>
                <p:extLst>
                  <p:ext uri="{D42A27DB-BD31-4B8C-83A1-F6EECF244321}">
                    <p14:modId xmlns:p14="http://schemas.microsoft.com/office/powerpoint/2010/main" val="1144898549"/>
                  </p:ext>
                </p:extLst>
              </p:nvPr>
            </p:nvGraphicFramePr>
            <p:xfrm>
              <a:off x="526756" y="2795326"/>
              <a:ext cx="3552875" cy="2966720"/>
            </p:xfrm>
            <a:graphic>
              <a:graphicData uri="http://schemas.openxmlformats.org/drawingml/2006/table">
                <a:tbl>
                  <a:tblPr firstRow="1" bandRow="1">
                    <a:tableStyleId>{5940675A-B579-460E-94D1-54222C63F5DA}</a:tableStyleId>
                  </a:tblPr>
                  <a:tblGrid>
                    <a:gridCol w="1375093">
                      <a:extLst>
                        <a:ext uri="{9D8B030D-6E8A-4147-A177-3AD203B41FA5}">
                          <a16:colId xmlns:a16="http://schemas.microsoft.com/office/drawing/2014/main" val="2977501007"/>
                        </a:ext>
                      </a:extLst>
                    </a:gridCol>
                    <a:gridCol w="613093">
                      <a:extLst>
                        <a:ext uri="{9D8B030D-6E8A-4147-A177-3AD203B41FA5}">
                          <a16:colId xmlns:a16="http://schemas.microsoft.com/office/drawing/2014/main" val="181612949"/>
                        </a:ext>
                      </a:extLst>
                    </a:gridCol>
                    <a:gridCol w="1564689">
                      <a:extLst>
                        <a:ext uri="{9D8B030D-6E8A-4147-A177-3AD203B41FA5}">
                          <a16:colId xmlns:a16="http://schemas.microsoft.com/office/drawing/2014/main" val="847929210"/>
                        </a:ext>
                      </a:extLst>
                    </a:gridCol>
                  </a:tblGrid>
                  <a:tr h="370840">
                    <a:tc>
                      <a:txBody>
                        <a:bodyPr/>
                        <a:lstStyle/>
                        <a:p>
                          <a:r>
                            <a:rPr kumimoji="1" lang="ja-JP" altLang="en-US" dirty="0"/>
                            <a:t>信号名</a:t>
                          </a:r>
                        </a:p>
                      </a:txBody>
                      <a:tcPr/>
                    </a:tc>
                    <a:tc>
                      <a:txBody>
                        <a:bodyPr/>
                        <a:lstStyle/>
                        <a:p>
                          <a:r>
                            <a:rPr kumimoji="1" lang="en-US" altLang="ja-JP" dirty="0"/>
                            <a:t>I/O</a:t>
                          </a:r>
                          <a:endParaRPr kumimoji="1" lang="ja-JP" altLang="en-US" dirty="0"/>
                        </a:p>
                      </a:txBody>
                      <a:tcPr/>
                    </a:tc>
                    <a:tc>
                      <a:txBody>
                        <a:bodyPr/>
                        <a:lstStyle/>
                        <a:p>
                          <a:r>
                            <a:rPr kumimoji="1" lang="ja-JP" altLang="en-US" dirty="0"/>
                            <a:t>備考</a:t>
                          </a:r>
                        </a:p>
                      </a:txBody>
                      <a:tcPr/>
                    </a:tc>
                    <a:extLst>
                      <a:ext uri="{0D108BD9-81ED-4DB2-BD59-A6C34878D82A}">
                        <a16:rowId xmlns:a16="http://schemas.microsoft.com/office/drawing/2014/main" val="153613088"/>
                      </a:ext>
                    </a:extLst>
                  </a:tr>
                  <a:tr h="370840">
                    <a:tc>
                      <a:txBody>
                        <a:bodyPr/>
                        <a:lstStyle/>
                        <a:p>
                          <a:r>
                            <a:rPr kumimoji="1" lang="en-US" altLang="ja-JP" dirty="0"/>
                            <a:t>CLK</a:t>
                          </a:r>
                          <a:endParaRPr kumimoji="1" lang="ja-JP" altLang="en-US" dirty="0"/>
                        </a:p>
                      </a:txBody>
                      <a:tcPr/>
                    </a:tc>
                    <a:tc>
                      <a:txBody>
                        <a:bodyPr/>
                        <a:lstStyle/>
                        <a:p>
                          <a:r>
                            <a:rPr kumimoji="1" lang="en-US" altLang="ja-JP" dirty="0"/>
                            <a:t>in</a:t>
                          </a:r>
                          <a:endParaRPr kumimoji="1" lang="ja-JP" altLang="en-US" dirty="0"/>
                        </a:p>
                      </a:txBody>
                      <a:tcPr/>
                    </a:tc>
                    <a:tc>
                      <a:txBody>
                        <a:bodyPr/>
                        <a:lstStyle/>
                        <a:p>
                          <a:r>
                            <a:rPr kumimoji="1" lang="ja-JP" altLang="en-US" dirty="0"/>
                            <a:t>クロック</a:t>
                          </a:r>
                        </a:p>
                      </a:txBody>
                      <a:tcPr/>
                    </a:tc>
                    <a:extLst>
                      <a:ext uri="{0D108BD9-81ED-4DB2-BD59-A6C34878D82A}">
                        <a16:rowId xmlns:a16="http://schemas.microsoft.com/office/drawing/2014/main" val="2341213520"/>
                      </a:ext>
                    </a:extLst>
                  </a:tr>
                  <a:tr h="370840">
                    <a:tc>
                      <a:txBody>
                        <a:bodyPr/>
                        <a:lstStyle/>
                        <a:p>
                          <a:r>
                            <a:rPr kumimoji="1" lang="en-US" altLang="ja-JP" dirty="0"/>
                            <a:t>RST</a:t>
                          </a:r>
                          <a:endParaRPr kumimoji="1" lang="ja-JP" altLang="en-US" dirty="0"/>
                        </a:p>
                      </a:txBody>
                      <a:tcPr/>
                    </a:tc>
                    <a:tc>
                      <a:txBody>
                        <a:bodyPr/>
                        <a:lstStyle/>
                        <a:p>
                          <a:r>
                            <a:rPr kumimoji="1" lang="en-US" altLang="ja-JP" dirty="0"/>
                            <a:t>in</a:t>
                          </a:r>
                          <a:endParaRPr kumimoji="1" lang="ja-JP" altLang="en-US" dirty="0"/>
                        </a:p>
                      </a:txBody>
                      <a:tcPr/>
                    </a:tc>
                    <a:tc>
                      <a:txBody>
                        <a:bodyPr/>
                        <a:lstStyle/>
                        <a:p>
                          <a:r>
                            <a:rPr kumimoji="1" lang="ja-JP" altLang="en-US" dirty="0"/>
                            <a:t>リセット</a:t>
                          </a:r>
                        </a:p>
                      </a:txBody>
                      <a:tcPr/>
                    </a:tc>
                    <a:extLst>
                      <a:ext uri="{0D108BD9-81ED-4DB2-BD59-A6C34878D82A}">
                        <a16:rowId xmlns:a16="http://schemas.microsoft.com/office/drawing/2014/main" val="110500739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dirty="0"/>
                            <a:t>DI0~DI7</a:t>
                          </a:r>
                          <a:endParaRPr kumimoji="1" lang="ja-JP" altLang="en-US" dirty="0"/>
                        </a:p>
                      </a:txBody>
                      <a:tcPr/>
                    </a:tc>
                    <a:tc>
                      <a:txBody>
                        <a:bodyPr/>
                        <a:lstStyle/>
                        <a:p>
                          <a:r>
                            <a:rPr kumimoji="1" lang="en-US" altLang="ja-JP" dirty="0"/>
                            <a:t>out</a:t>
                          </a:r>
                          <a:endParaRPr kumimoji="1" lang="ja-JP" altLang="en-US" dirty="0"/>
                        </a:p>
                      </a:txBody>
                      <a:tcPr/>
                    </a:tc>
                    <a:tc>
                      <a:txBody>
                        <a:bodyPr/>
                        <a:lstStyle/>
                        <a:p>
                          <a14:m>
                            <m:oMath xmlns:m="http://schemas.openxmlformats.org/officeDocument/2006/math">
                              <m:r>
                                <a:rPr lang="ja-JP" altLang="en-US" smtClean="0">
                                  <a:latin typeface="Cambria Math" panose="02040503050406030204" pitchFamily="18" charset="0"/>
                                </a:rPr>
                                <m:t>𝛼</m:t>
                              </m:r>
                            </m:oMath>
                          </a14:m>
                          <a:r>
                            <a:rPr kumimoji="1" lang="en-US" altLang="ja-JP" dirty="0"/>
                            <a:t>(32bit×8)</a:t>
                          </a:r>
                          <a:endParaRPr kumimoji="1" lang="ja-JP" altLang="en-US" dirty="0"/>
                        </a:p>
                      </a:txBody>
                      <a:tcPr/>
                    </a:tc>
                    <a:extLst>
                      <a:ext uri="{0D108BD9-81ED-4DB2-BD59-A6C34878D82A}">
                        <a16:rowId xmlns:a16="http://schemas.microsoft.com/office/drawing/2014/main" val="737626518"/>
                      </a:ext>
                    </a:extLst>
                  </a:tr>
                  <a:tr h="370840">
                    <a:tc>
                      <a:txBody>
                        <a:bodyPr/>
                        <a:lstStyle/>
                        <a:p>
                          <a:r>
                            <a:rPr kumimoji="1" lang="en-US" altLang="ja-JP" dirty="0"/>
                            <a:t>call</a:t>
                          </a:r>
                          <a:endParaRPr kumimoji="1" lang="ja-JP" altLang="en-US" dirty="0"/>
                        </a:p>
                      </a:txBody>
                      <a:tcPr/>
                    </a:tc>
                    <a:tc>
                      <a:txBody>
                        <a:bodyPr/>
                        <a:lstStyle/>
                        <a:p>
                          <a:r>
                            <a:rPr kumimoji="1" lang="en-US" altLang="ja-JP" dirty="0"/>
                            <a:t>in</a:t>
                          </a:r>
                          <a:endParaRPr kumimoji="1" lang="ja-JP" altLang="en-US" dirty="0"/>
                        </a:p>
                      </a:txBody>
                      <a:tcPr/>
                    </a:tc>
                    <a:tc>
                      <a:txBody>
                        <a:bodyPr/>
                        <a:lstStyle/>
                        <a:p>
                          <a:r>
                            <a:rPr kumimoji="1" lang="ja-JP" altLang="en-US" dirty="0"/>
                            <a:t>認証要請</a:t>
                          </a:r>
                        </a:p>
                      </a:txBody>
                      <a:tcPr/>
                    </a:tc>
                    <a:extLst>
                      <a:ext uri="{0D108BD9-81ED-4DB2-BD59-A6C34878D82A}">
                        <a16:rowId xmlns:a16="http://schemas.microsoft.com/office/drawing/2014/main" val="3504085985"/>
                      </a:ext>
                    </a:extLst>
                  </a:tr>
                  <a:tr h="370840">
                    <a:tc>
                      <a:txBody>
                        <a:bodyPr/>
                        <a:lstStyle/>
                        <a:p>
                          <a:r>
                            <a:rPr kumimoji="1" lang="en-US" altLang="ja-JP" dirty="0"/>
                            <a:t>suc</a:t>
                          </a:r>
                          <a:endParaRPr kumimoji="1" lang="ja-JP" altLang="en-US" dirty="0"/>
                        </a:p>
                      </a:txBody>
                      <a:tcPr/>
                    </a:tc>
                    <a:tc>
                      <a:txBody>
                        <a:bodyPr/>
                        <a:lstStyle/>
                        <a:p>
                          <a:r>
                            <a:rPr kumimoji="1" lang="en-US" altLang="ja-JP" dirty="0"/>
                            <a:t>in</a:t>
                          </a:r>
                          <a:endParaRPr kumimoji="1" lang="ja-JP" altLang="en-US" dirty="0"/>
                        </a:p>
                      </a:txBody>
                      <a:tcPr/>
                    </a:tc>
                    <a:tc>
                      <a:txBody>
                        <a:bodyPr/>
                        <a:lstStyle/>
                        <a:p>
                          <a:r>
                            <a:rPr kumimoji="1" lang="ja-JP" altLang="en-US" dirty="0"/>
                            <a:t>認証の成否</a:t>
                          </a:r>
                        </a:p>
                      </a:txBody>
                      <a:tcPr/>
                    </a:tc>
                    <a:extLst>
                      <a:ext uri="{0D108BD9-81ED-4DB2-BD59-A6C34878D82A}">
                        <a16:rowId xmlns:a16="http://schemas.microsoft.com/office/drawing/2014/main" val="1698425760"/>
                      </a:ext>
                    </a:extLst>
                  </a:tr>
                  <a:tr h="370840">
                    <a:tc>
                      <a:txBody>
                        <a:bodyPr/>
                        <a:lstStyle/>
                        <a:p>
                          <a:r>
                            <a:rPr kumimoji="1" lang="en-US" altLang="ja-JP" dirty="0"/>
                            <a:t>DO0~DO7</a:t>
                          </a:r>
                          <a:endParaRPr kumimoji="1" lang="ja-JP" altLang="en-US" dirty="0"/>
                        </a:p>
                      </a:txBody>
                      <a:tcPr/>
                    </a:tc>
                    <a:tc>
                      <a:txBody>
                        <a:bodyPr/>
                        <a:lstStyle/>
                        <a:p>
                          <a:r>
                            <a:rPr kumimoji="1" lang="en-US" altLang="ja-JP" dirty="0"/>
                            <a:t>out</a:t>
                          </a:r>
                          <a:endParaRPr kumimoji="1" lang="ja-JP" altLang="en-US" dirty="0"/>
                        </a:p>
                      </a:txBody>
                      <a:tcPr/>
                    </a:tc>
                    <a:tc>
                      <a:txBody>
                        <a:bodyPr/>
                        <a:lstStyle/>
                        <a:p>
                          <a14:m>
                            <m:oMath xmlns:m="http://schemas.openxmlformats.org/officeDocument/2006/math">
                              <m:r>
                                <m:rPr>
                                  <m:sty m:val="p"/>
                                </m:rPr>
                                <a:rPr lang="el-GR" altLang="ja-JP" b="0" smtClean="0">
                                  <a:latin typeface="Cambria Math" panose="02040503050406030204" pitchFamily="18" charset="0"/>
                                </a:rPr>
                                <m:t>β</m:t>
                              </m:r>
                            </m:oMath>
                          </a14:m>
                          <a:r>
                            <a:rPr kumimoji="1" lang="en-US" altLang="ja-JP" dirty="0"/>
                            <a:t>(32bit×8)</a:t>
                          </a:r>
                          <a:endParaRPr kumimoji="1" lang="ja-JP" altLang="en-US" dirty="0"/>
                        </a:p>
                      </a:txBody>
                      <a:tcPr/>
                    </a:tc>
                    <a:extLst>
                      <a:ext uri="{0D108BD9-81ED-4DB2-BD59-A6C34878D82A}">
                        <a16:rowId xmlns:a16="http://schemas.microsoft.com/office/drawing/2014/main" val="777184930"/>
                      </a:ext>
                    </a:extLst>
                  </a:tr>
                  <a:tr h="370840">
                    <a:tc>
                      <a:txBody>
                        <a:bodyPr/>
                        <a:lstStyle/>
                        <a:p>
                          <a:r>
                            <a:rPr kumimoji="1" lang="en-US" altLang="ja-JP" dirty="0"/>
                            <a:t>st</a:t>
                          </a:r>
                          <a:endParaRPr kumimoji="1" lang="ja-JP" altLang="en-US" dirty="0"/>
                        </a:p>
                      </a:txBody>
                      <a:tcPr/>
                    </a:tc>
                    <a:tc>
                      <a:txBody>
                        <a:bodyPr/>
                        <a:lstStyle/>
                        <a:p>
                          <a:r>
                            <a:rPr kumimoji="1" lang="en-US" altLang="ja-JP" dirty="0"/>
                            <a:t>out</a:t>
                          </a:r>
                          <a:endParaRPr kumimoji="1" lang="ja-JP" altLang="en-US" dirty="0"/>
                        </a:p>
                      </a:txBody>
                      <a:tcPr/>
                    </a:tc>
                    <a:tc>
                      <a:txBody>
                        <a:bodyPr/>
                        <a:lstStyle/>
                        <a:p>
                          <a:r>
                            <a:rPr kumimoji="1" lang="ja-JP" altLang="en-US" dirty="0"/>
                            <a:t>状態制御信号</a:t>
                          </a:r>
                        </a:p>
                      </a:txBody>
                      <a:tcPr/>
                    </a:tc>
                    <a:extLst>
                      <a:ext uri="{0D108BD9-81ED-4DB2-BD59-A6C34878D82A}">
                        <a16:rowId xmlns:a16="http://schemas.microsoft.com/office/drawing/2014/main" val="1902348201"/>
                      </a:ext>
                    </a:extLst>
                  </a:tr>
                </a:tbl>
              </a:graphicData>
            </a:graphic>
          </p:graphicFrame>
        </mc:Choice>
        <mc:Fallback xmlns="">
          <p:graphicFrame>
            <p:nvGraphicFramePr>
              <p:cNvPr id="3" name="表 4">
                <a:extLst>
                  <a:ext uri="{FF2B5EF4-FFF2-40B4-BE49-F238E27FC236}">
                    <a16:creationId xmlns:a16="http://schemas.microsoft.com/office/drawing/2014/main" id="{694D0049-5A3C-4E37-B2C3-12245649E487}"/>
                  </a:ext>
                </a:extLst>
              </p:cNvPr>
              <p:cNvGraphicFramePr>
                <a:graphicFrameLocks noGrp="1"/>
              </p:cNvGraphicFramePr>
              <p:nvPr>
                <p:extLst>
                  <p:ext uri="{D42A27DB-BD31-4B8C-83A1-F6EECF244321}">
                    <p14:modId xmlns:p14="http://schemas.microsoft.com/office/powerpoint/2010/main" val="1144898549"/>
                  </p:ext>
                </p:extLst>
              </p:nvPr>
            </p:nvGraphicFramePr>
            <p:xfrm>
              <a:off x="526756" y="2795326"/>
              <a:ext cx="3552875" cy="2966720"/>
            </p:xfrm>
            <a:graphic>
              <a:graphicData uri="http://schemas.openxmlformats.org/drawingml/2006/table">
                <a:tbl>
                  <a:tblPr firstRow="1" bandRow="1">
                    <a:tableStyleId>{5940675A-B579-460E-94D1-54222C63F5DA}</a:tableStyleId>
                  </a:tblPr>
                  <a:tblGrid>
                    <a:gridCol w="1375093">
                      <a:extLst>
                        <a:ext uri="{9D8B030D-6E8A-4147-A177-3AD203B41FA5}">
                          <a16:colId xmlns:a16="http://schemas.microsoft.com/office/drawing/2014/main" val="2977501007"/>
                        </a:ext>
                      </a:extLst>
                    </a:gridCol>
                    <a:gridCol w="613093">
                      <a:extLst>
                        <a:ext uri="{9D8B030D-6E8A-4147-A177-3AD203B41FA5}">
                          <a16:colId xmlns:a16="http://schemas.microsoft.com/office/drawing/2014/main" val="181612949"/>
                        </a:ext>
                      </a:extLst>
                    </a:gridCol>
                    <a:gridCol w="1564689">
                      <a:extLst>
                        <a:ext uri="{9D8B030D-6E8A-4147-A177-3AD203B41FA5}">
                          <a16:colId xmlns:a16="http://schemas.microsoft.com/office/drawing/2014/main" val="847929210"/>
                        </a:ext>
                      </a:extLst>
                    </a:gridCol>
                  </a:tblGrid>
                  <a:tr h="370840">
                    <a:tc>
                      <a:txBody>
                        <a:bodyPr/>
                        <a:lstStyle/>
                        <a:p>
                          <a:r>
                            <a:rPr kumimoji="1" lang="ja-JP" altLang="en-US" dirty="0"/>
                            <a:t>信号名</a:t>
                          </a:r>
                        </a:p>
                      </a:txBody>
                      <a:tcPr/>
                    </a:tc>
                    <a:tc>
                      <a:txBody>
                        <a:bodyPr/>
                        <a:lstStyle/>
                        <a:p>
                          <a:r>
                            <a:rPr kumimoji="1" lang="en-US" altLang="ja-JP" dirty="0"/>
                            <a:t>I/O</a:t>
                          </a:r>
                          <a:endParaRPr kumimoji="1" lang="ja-JP" altLang="en-US" dirty="0"/>
                        </a:p>
                      </a:txBody>
                      <a:tcPr/>
                    </a:tc>
                    <a:tc>
                      <a:txBody>
                        <a:bodyPr/>
                        <a:lstStyle/>
                        <a:p>
                          <a:r>
                            <a:rPr kumimoji="1" lang="ja-JP" altLang="en-US" dirty="0"/>
                            <a:t>備考</a:t>
                          </a:r>
                        </a:p>
                      </a:txBody>
                      <a:tcPr/>
                    </a:tc>
                    <a:extLst>
                      <a:ext uri="{0D108BD9-81ED-4DB2-BD59-A6C34878D82A}">
                        <a16:rowId xmlns:a16="http://schemas.microsoft.com/office/drawing/2014/main" val="153613088"/>
                      </a:ext>
                    </a:extLst>
                  </a:tr>
                  <a:tr h="370840">
                    <a:tc>
                      <a:txBody>
                        <a:bodyPr/>
                        <a:lstStyle/>
                        <a:p>
                          <a:r>
                            <a:rPr kumimoji="1" lang="en-US" altLang="ja-JP" dirty="0"/>
                            <a:t>CLK</a:t>
                          </a:r>
                          <a:endParaRPr kumimoji="1" lang="ja-JP" altLang="en-US" dirty="0"/>
                        </a:p>
                      </a:txBody>
                      <a:tcPr/>
                    </a:tc>
                    <a:tc>
                      <a:txBody>
                        <a:bodyPr/>
                        <a:lstStyle/>
                        <a:p>
                          <a:r>
                            <a:rPr kumimoji="1" lang="en-US" altLang="ja-JP" dirty="0"/>
                            <a:t>in</a:t>
                          </a:r>
                          <a:endParaRPr kumimoji="1" lang="ja-JP" altLang="en-US" dirty="0"/>
                        </a:p>
                      </a:txBody>
                      <a:tcPr/>
                    </a:tc>
                    <a:tc>
                      <a:txBody>
                        <a:bodyPr/>
                        <a:lstStyle/>
                        <a:p>
                          <a:r>
                            <a:rPr kumimoji="1" lang="ja-JP" altLang="en-US" dirty="0"/>
                            <a:t>クロック</a:t>
                          </a:r>
                        </a:p>
                      </a:txBody>
                      <a:tcPr/>
                    </a:tc>
                    <a:extLst>
                      <a:ext uri="{0D108BD9-81ED-4DB2-BD59-A6C34878D82A}">
                        <a16:rowId xmlns:a16="http://schemas.microsoft.com/office/drawing/2014/main" val="2341213520"/>
                      </a:ext>
                    </a:extLst>
                  </a:tr>
                  <a:tr h="370840">
                    <a:tc>
                      <a:txBody>
                        <a:bodyPr/>
                        <a:lstStyle/>
                        <a:p>
                          <a:r>
                            <a:rPr kumimoji="1" lang="en-US" altLang="ja-JP" dirty="0"/>
                            <a:t>RST</a:t>
                          </a:r>
                          <a:endParaRPr kumimoji="1" lang="ja-JP" altLang="en-US" dirty="0"/>
                        </a:p>
                      </a:txBody>
                      <a:tcPr/>
                    </a:tc>
                    <a:tc>
                      <a:txBody>
                        <a:bodyPr/>
                        <a:lstStyle/>
                        <a:p>
                          <a:r>
                            <a:rPr kumimoji="1" lang="en-US" altLang="ja-JP" dirty="0"/>
                            <a:t>in</a:t>
                          </a:r>
                          <a:endParaRPr kumimoji="1" lang="ja-JP" altLang="en-US" dirty="0"/>
                        </a:p>
                      </a:txBody>
                      <a:tcPr/>
                    </a:tc>
                    <a:tc>
                      <a:txBody>
                        <a:bodyPr/>
                        <a:lstStyle/>
                        <a:p>
                          <a:r>
                            <a:rPr kumimoji="1" lang="ja-JP" altLang="en-US" dirty="0"/>
                            <a:t>リセット</a:t>
                          </a:r>
                        </a:p>
                      </a:txBody>
                      <a:tcPr/>
                    </a:tc>
                    <a:extLst>
                      <a:ext uri="{0D108BD9-81ED-4DB2-BD59-A6C34878D82A}">
                        <a16:rowId xmlns:a16="http://schemas.microsoft.com/office/drawing/2014/main" val="110500739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dirty="0"/>
                            <a:t>DI0~DI7</a:t>
                          </a:r>
                          <a:endParaRPr kumimoji="1" lang="ja-JP" altLang="en-US" dirty="0"/>
                        </a:p>
                      </a:txBody>
                      <a:tcPr/>
                    </a:tc>
                    <a:tc>
                      <a:txBody>
                        <a:bodyPr/>
                        <a:lstStyle/>
                        <a:p>
                          <a:r>
                            <a:rPr kumimoji="1" lang="en-US" altLang="ja-JP" dirty="0"/>
                            <a:t>out</a:t>
                          </a:r>
                          <a:endParaRPr kumimoji="1" lang="ja-JP" altLang="en-US" dirty="0"/>
                        </a:p>
                      </a:txBody>
                      <a:tcPr/>
                    </a:tc>
                    <a:tc>
                      <a:txBody>
                        <a:bodyPr/>
                        <a:lstStyle/>
                        <a:p>
                          <a:endParaRPr lang="ja-JP"/>
                        </a:p>
                      </a:txBody>
                      <a:tcPr>
                        <a:blipFill>
                          <a:blip r:embed="rId4"/>
                          <a:stretch>
                            <a:fillRect l="-127626" t="-308197" r="-778" b="-426230"/>
                          </a:stretch>
                        </a:blipFill>
                      </a:tcPr>
                    </a:tc>
                    <a:extLst>
                      <a:ext uri="{0D108BD9-81ED-4DB2-BD59-A6C34878D82A}">
                        <a16:rowId xmlns:a16="http://schemas.microsoft.com/office/drawing/2014/main" val="737626518"/>
                      </a:ext>
                    </a:extLst>
                  </a:tr>
                  <a:tr h="370840">
                    <a:tc>
                      <a:txBody>
                        <a:bodyPr/>
                        <a:lstStyle/>
                        <a:p>
                          <a:r>
                            <a:rPr kumimoji="1" lang="en-US" altLang="ja-JP" dirty="0"/>
                            <a:t>call</a:t>
                          </a:r>
                          <a:endParaRPr kumimoji="1" lang="ja-JP" altLang="en-US" dirty="0"/>
                        </a:p>
                      </a:txBody>
                      <a:tcPr/>
                    </a:tc>
                    <a:tc>
                      <a:txBody>
                        <a:bodyPr/>
                        <a:lstStyle/>
                        <a:p>
                          <a:r>
                            <a:rPr kumimoji="1" lang="en-US" altLang="ja-JP" dirty="0"/>
                            <a:t>in</a:t>
                          </a:r>
                          <a:endParaRPr kumimoji="1" lang="ja-JP" altLang="en-US" dirty="0"/>
                        </a:p>
                      </a:txBody>
                      <a:tcPr/>
                    </a:tc>
                    <a:tc>
                      <a:txBody>
                        <a:bodyPr/>
                        <a:lstStyle/>
                        <a:p>
                          <a:r>
                            <a:rPr kumimoji="1" lang="ja-JP" altLang="en-US" dirty="0"/>
                            <a:t>認証要請</a:t>
                          </a:r>
                        </a:p>
                      </a:txBody>
                      <a:tcPr/>
                    </a:tc>
                    <a:extLst>
                      <a:ext uri="{0D108BD9-81ED-4DB2-BD59-A6C34878D82A}">
                        <a16:rowId xmlns:a16="http://schemas.microsoft.com/office/drawing/2014/main" val="3504085985"/>
                      </a:ext>
                    </a:extLst>
                  </a:tr>
                  <a:tr h="370840">
                    <a:tc>
                      <a:txBody>
                        <a:bodyPr/>
                        <a:lstStyle/>
                        <a:p>
                          <a:r>
                            <a:rPr kumimoji="1" lang="en-US" altLang="ja-JP" dirty="0"/>
                            <a:t>suc</a:t>
                          </a:r>
                          <a:endParaRPr kumimoji="1" lang="ja-JP" altLang="en-US" dirty="0"/>
                        </a:p>
                      </a:txBody>
                      <a:tcPr/>
                    </a:tc>
                    <a:tc>
                      <a:txBody>
                        <a:bodyPr/>
                        <a:lstStyle/>
                        <a:p>
                          <a:r>
                            <a:rPr kumimoji="1" lang="en-US" altLang="ja-JP" dirty="0"/>
                            <a:t>in</a:t>
                          </a:r>
                          <a:endParaRPr kumimoji="1" lang="ja-JP" altLang="en-US" dirty="0"/>
                        </a:p>
                      </a:txBody>
                      <a:tcPr/>
                    </a:tc>
                    <a:tc>
                      <a:txBody>
                        <a:bodyPr/>
                        <a:lstStyle/>
                        <a:p>
                          <a:r>
                            <a:rPr kumimoji="1" lang="ja-JP" altLang="en-US" dirty="0"/>
                            <a:t>認証の成否</a:t>
                          </a:r>
                        </a:p>
                      </a:txBody>
                      <a:tcPr/>
                    </a:tc>
                    <a:extLst>
                      <a:ext uri="{0D108BD9-81ED-4DB2-BD59-A6C34878D82A}">
                        <a16:rowId xmlns:a16="http://schemas.microsoft.com/office/drawing/2014/main" val="1698425760"/>
                      </a:ext>
                    </a:extLst>
                  </a:tr>
                  <a:tr h="370840">
                    <a:tc>
                      <a:txBody>
                        <a:bodyPr/>
                        <a:lstStyle/>
                        <a:p>
                          <a:r>
                            <a:rPr kumimoji="1" lang="en-US" altLang="ja-JP" dirty="0"/>
                            <a:t>DO0~DO7</a:t>
                          </a:r>
                          <a:endParaRPr kumimoji="1" lang="ja-JP" altLang="en-US" dirty="0"/>
                        </a:p>
                      </a:txBody>
                      <a:tcPr/>
                    </a:tc>
                    <a:tc>
                      <a:txBody>
                        <a:bodyPr/>
                        <a:lstStyle/>
                        <a:p>
                          <a:r>
                            <a:rPr kumimoji="1" lang="en-US" altLang="ja-JP" dirty="0"/>
                            <a:t>out</a:t>
                          </a:r>
                          <a:endParaRPr kumimoji="1" lang="ja-JP" altLang="en-US" dirty="0"/>
                        </a:p>
                      </a:txBody>
                      <a:tcPr/>
                    </a:tc>
                    <a:tc>
                      <a:txBody>
                        <a:bodyPr/>
                        <a:lstStyle/>
                        <a:p>
                          <a:endParaRPr lang="ja-JP"/>
                        </a:p>
                      </a:txBody>
                      <a:tcPr>
                        <a:blipFill>
                          <a:blip r:embed="rId4"/>
                          <a:stretch>
                            <a:fillRect l="-127626" t="-608197" r="-778" b="-126230"/>
                          </a:stretch>
                        </a:blipFill>
                      </a:tcPr>
                    </a:tc>
                    <a:extLst>
                      <a:ext uri="{0D108BD9-81ED-4DB2-BD59-A6C34878D82A}">
                        <a16:rowId xmlns:a16="http://schemas.microsoft.com/office/drawing/2014/main" val="777184930"/>
                      </a:ext>
                    </a:extLst>
                  </a:tr>
                  <a:tr h="370840">
                    <a:tc>
                      <a:txBody>
                        <a:bodyPr/>
                        <a:lstStyle/>
                        <a:p>
                          <a:r>
                            <a:rPr kumimoji="1" lang="en-US" altLang="ja-JP" dirty="0"/>
                            <a:t>st</a:t>
                          </a:r>
                          <a:endParaRPr kumimoji="1" lang="ja-JP" altLang="en-US" dirty="0"/>
                        </a:p>
                      </a:txBody>
                      <a:tcPr/>
                    </a:tc>
                    <a:tc>
                      <a:txBody>
                        <a:bodyPr/>
                        <a:lstStyle/>
                        <a:p>
                          <a:r>
                            <a:rPr kumimoji="1" lang="en-US" altLang="ja-JP" dirty="0"/>
                            <a:t>out</a:t>
                          </a:r>
                          <a:endParaRPr kumimoji="1" lang="ja-JP" altLang="en-US" dirty="0"/>
                        </a:p>
                      </a:txBody>
                      <a:tcPr/>
                    </a:tc>
                    <a:tc>
                      <a:txBody>
                        <a:bodyPr/>
                        <a:lstStyle/>
                        <a:p>
                          <a:r>
                            <a:rPr kumimoji="1" lang="ja-JP" altLang="en-US" dirty="0"/>
                            <a:t>状態制御信号</a:t>
                          </a:r>
                        </a:p>
                      </a:txBody>
                      <a:tcPr/>
                    </a:tc>
                    <a:extLst>
                      <a:ext uri="{0D108BD9-81ED-4DB2-BD59-A6C34878D82A}">
                        <a16:rowId xmlns:a16="http://schemas.microsoft.com/office/drawing/2014/main" val="1902348201"/>
                      </a:ext>
                    </a:extLst>
                  </a:tr>
                </a:tbl>
              </a:graphicData>
            </a:graphic>
          </p:graphicFrame>
        </mc:Fallback>
      </mc:AlternateContent>
      <p:sp>
        <p:nvSpPr>
          <p:cNvPr id="5" name="四角形: 角を丸くする 4">
            <a:extLst>
              <a:ext uri="{FF2B5EF4-FFF2-40B4-BE49-F238E27FC236}">
                <a16:creationId xmlns:a16="http://schemas.microsoft.com/office/drawing/2014/main" id="{782E5038-6EC6-4ABB-93B0-8BA2F23250DA}"/>
              </a:ext>
            </a:extLst>
          </p:cNvPr>
          <p:cNvSpPr/>
          <p:nvPr/>
        </p:nvSpPr>
        <p:spPr>
          <a:xfrm>
            <a:off x="4357805" y="2312174"/>
            <a:ext cx="7735721" cy="1253530"/>
          </a:xfrm>
          <a:prstGeom prst="round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00696321-D5AB-4B81-A917-EA736FF18CDA}"/>
              </a:ext>
            </a:extLst>
          </p:cNvPr>
          <p:cNvSpPr/>
          <p:nvPr/>
        </p:nvSpPr>
        <p:spPr>
          <a:xfrm>
            <a:off x="4456280" y="4197246"/>
            <a:ext cx="7520862" cy="1035542"/>
          </a:xfrm>
          <a:prstGeom prst="round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37F24F72-D3F3-4CD1-AD80-377C08B3D5C0}"/>
              </a:ext>
            </a:extLst>
          </p:cNvPr>
          <p:cNvSpPr/>
          <p:nvPr/>
        </p:nvSpPr>
        <p:spPr>
          <a:xfrm>
            <a:off x="4465234" y="5244274"/>
            <a:ext cx="7520862" cy="1237271"/>
          </a:xfrm>
          <a:prstGeom prst="round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694425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5"/>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0F6FFC-258E-4796-B2AF-C82DD2654BB5}"/>
              </a:ext>
            </a:extLst>
          </p:cNvPr>
          <p:cNvSpPr>
            <a:spLocks noGrp="1"/>
          </p:cNvSpPr>
          <p:nvPr>
            <p:ph type="title"/>
          </p:nvPr>
        </p:nvSpPr>
        <p:spPr/>
        <p:txBody>
          <a:bodyPr/>
          <a:lstStyle/>
          <a:p>
            <a:r>
              <a:rPr kumimoji="1" lang="ja-JP" altLang="en-US" dirty="0"/>
              <a:t>シミュレーション</a:t>
            </a:r>
          </a:p>
        </p:txBody>
      </p:sp>
      <p:sp>
        <p:nvSpPr>
          <p:cNvPr id="3" name="コンテンツ プレースホルダー 2">
            <a:extLst>
              <a:ext uri="{FF2B5EF4-FFF2-40B4-BE49-F238E27FC236}">
                <a16:creationId xmlns:a16="http://schemas.microsoft.com/office/drawing/2014/main" id="{9DCED69A-D28B-4AED-BFA7-507D795E910A}"/>
              </a:ext>
            </a:extLst>
          </p:cNvPr>
          <p:cNvSpPr>
            <a:spLocks noGrp="1"/>
          </p:cNvSpPr>
          <p:nvPr>
            <p:ph idx="1"/>
          </p:nvPr>
        </p:nvSpPr>
        <p:spPr>
          <a:xfrm>
            <a:off x="1154955" y="2603500"/>
            <a:ext cx="9737634" cy="3416300"/>
          </a:xfrm>
        </p:spPr>
        <p:txBody>
          <a:bodyPr>
            <a:normAutofit/>
          </a:bodyPr>
          <a:lstStyle/>
          <a:p>
            <a:r>
              <a:rPr kumimoji="1" lang="en-US" altLang="ja-JP" sz="2400" dirty="0"/>
              <a:t>PC</a:t>
            </a:r>
            <a:r>
              <a:rPr kumimoji="1" lang="ja-JP" altLang="en-US" sz="2400" dirty="0"/>
              <a:t>上</a:t>
            </a:r>
            <a:r>
              <a:rPr kumimoji="1" lang="en-US" altLang="ja-JP" sz="2400" dirty="0"/>
              <a:t>(Modelsim)</a:t>
            </a:r>
            <a:r>
              <a:rPr kumimoji="1" lang="ja-JP" altLang="en-US" sz="2400" dirty="0"/>
              <a:t>でのシミュレーション</a:t>
            </a:r>
            <a:r>
              <a:rPr kumimoji="1" lang="en-US" altLang="ja-JP" sz="2400" dirty="0"/>
              <a:t>(</a:t>
            </a:r>
            <a:r>
              <a:rPr kumimoji="1" lang="ja-JP" altLang="en-US" sz="2400" dirty="0"/>
              <a:t>モジュール単体と</a:t>
            </a:r>
            <a:r>
              <a:rPr kumimoji="1" lang="en-US" altLang="ja-JP" sz="2400" dirty="0"/>
              <a:t>SAS</a:t>
            </a:r>
            <a:r>
              <a:rPr kumimoji="1" lang="ja-JP" altLang="en-US" sz="2400" dirty="0"/>
              <a:t>認証回路全体</a:t>
            </a:r>
            <a:r>
              <a:rPr kumimoji="1" lang="en-US" altLang="ja-JP" sz="2400" dirty="0"/>
              <a:t>)</a:t>
            </a:r>
            <a:r>
              <a:rPr lang="ja-JP" altLang="en-US" sz="2400" dirty="0"/>
              <a:t>の結果から</a:t>
            </a:r>
            <a:r>
              <a:rPr kumimoji="1" lang="ja-JP" altLang="en-US" sz="2400" dirty="0"/>
              <a:t>動作を確認した。</a:t>
            </a:r>
          </a:p>
        </p:txBody>
      </p:sp>
      <p:sp>
        <p:nvSpPr>
          <p:cNvPr id="4" name="スライド番号プレースホルダー 3">
            <a:extLst>
              <a:ext uri="{FF2B5EF4-FFF2-40B4-BE49-F238E27FC236}">
                <a16:creationId xmlns:a16="http://schemas.microsoft.com/office/drawing/2014/main" id="{5BAFCDA3-F334-4E7C-A471-9571651B8FC9}"/>
              </a:ext>
            </a:extLst>
          </p:cNvPr>
          <p:cNvSpPr>
            <a:spLocks noGrp="1"/>
          </p:cNvSpPr>
          <p:nvPr>
            <p:ph type="sldNum" sz="quarter" idx="12"/>
          </p:nvPr>
        </p:nvSpPr>
        <p:spPr/>
        <p:txBody>
          <a:bodyPr/>
          <a:lstStyle/>
          <a:p>
            <a:fld id="{5586B0C6-B1DC-406B-88DA-80BC6FAE5376}" type="slidenum">
              <a:rPr kumimoji="1" lang="ja-JP" altLang="en-US" smtClean="0"/>
              <a:t>10</a:t>
            </a:fld>
            <a:endParaRPr kumimoji="1" lang="ja-JP" altLang="en-US"/>
          </a:p>
        </p:txBody>
      </p:sp>
      <p:pic>
        <p:nvPicPr>
          <p:cNvPr id="9" name="図 8" descr="グラフィカル ユーザー インターフェイス が含まれている画像&#10;&#10;自動的に生成された説明">
            <a:extLst>
              <a:ext uri="{FF2B5EF4-FFF2-40B4-BE49-F238E27FC236}">
                <a16:creationId xmlns:a16="http://schemas.microsoft.com/office/drawing/2014/main" id="{2D4A1EEC-DE17-4928-9983-26D873014DE4}"/>
              </a:ext>
            </a:extLst>
          </p:cNvPr>
          <p:cNvPicPr>
            <a:picLocks noChangeAspect="1"/>
          </p:cNvPicPr>
          <p:nvPr/>
        </p:nvPicPr>
        <p:blipFill rotWithShape="1">
          <a:blip r:embed="rId3">
            <a:extLst>
              <a:ext uri="{28A0092B-C50C-407E-A947-70E740481C1C}">
                <a14:useLocalDpi xmlns:a14="http://schemas.microsoft.com/office/drawing/2010/main" val="0"/>
              </a:ext>
            </a:extLst>
          </a:blip>
          <a:srcRect t="6348" r="4211" b="36386"/>
          <a:stretch/>
        </p:blipFill>
        <p:spPr>
          <a:xfrm>
            <a:off x="1" y="3428999"/>
            <a:ext cx="12192000" cy="3416299"/>
          </a:xfrm>
          <a:prstGeom prst="rect">
            <a:avLst/>
          </a:prstGeom>
        </p:spPr>
      </p:pic>
    </p:spTree>
    <p:extLst>
      <p:ext uri="{BB962C8B-B14F-4D97-AF65-F5344CB8AC3E}">
        <p14:creationId xmlns:p14="http://schemas.microsoft.com/office/powerpoint/2010/main" val="3942861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AAC547-CD1F-4C07-B548-AD2894A15629}"/>
              </a:ext>
            </a:extLst>
          </p:cNvPr>
          <p:cNvSpPr>
            <a:spLocks noGrp="1"/>
          </p:cNvSpPr>
          <p:nvPr>
            <p:ph type="title"/>
          </p:nvPr>
        </p:nvSpPr>
        <p:spPr/>
        <p:txBody>
          <a:bodyPr/>
          <a:lstStyle/>
          <a:p>
            <a:r>
              <a:rPr kumimoji="1" lang="en-US" altLang="ja-JP" dirty="0"/>
              <a:t>FPGA</a:t>
            </a:r>
            <a:r>
              <a:rPr kumimoji="1" lang="ja-JP" altLang="en-US" dirty="0"/>
              <a:t>での実装</a:t>
            </a:r>
          </a:p>
        </p:txBody>
      </p:sp>
      <p:sp>
        <p:nvSpPr>
          <p:cNvPr id="3" name="コンテンツ プレースホルダー 2">
            <a:extLst>
              <a:ext uri="{FF2B5EF4-FFF2-40B4-BE49-F238E27FC236}">
                <a16:creationId xmlns:a16="http://schemas.microsoft.com/office/drawing/2014/main" id="{AF68D19D-186E-4C5D-9C7A-84B804AFA32E}"/>
              </a:ext>
            </a:extLst>
          </p:cNvPr>
          <p:cNvSpPr>
            <a:spLocks noGrp="1"/>
          </p:cNvSpPr>
          <p:nvPr>
            <p:ph idx="1"/>
          </p:nvPr>
        </p:nvSpPr>
        <p:spPr>
          <a:xfrm>
            <a:off x="866533" y="2468032"/>
            <a:ext cx="9970681" cy="3416300"/>
          </a:xfrm>
        </p:spPr>
        <p:txBody>
          <a:bodyPr>
            <a:normAutofit/>
          </a:bodyPr>
          <a:lstStyle/>
          <a:p>
            <a:r>
              <a:rPr lang="en-US" altLang="ja-JP" sz="2400" dirty="0"/>
              <a:t>FPGA</a:t>
            </a:r>
            <a:r>
              <a:rPr lang="ja-JP" altLang="en-US" sz="2400" dirty="0"/>
              <a:t>に実装し、</a:t>
            </a:r>
            <a:r>
              <a:rPr lang="en-US" altLang="ja-JP" sz="2400" dirty="0"/>
              <a:t>PC</a:t>
            </a:r>
            <a:r>
              <a:rPr lang="ja-JP" altLang="en-US" sz="2400" dirty="0"/>
              <a:t>で表示されるコンソールで認証結果を確認した。</a:t>
            </a:r>
            <a:endParaRPr lang="en-US" altLang="ja-JP" sz="2400" dirty="0"/>
          </a:p>
          <a:p>
            <a:r>
              <a:rPr lang="en-US" altLang="ja-JP" sz="2400" dirty="0"/>
              <a:t>FPGA</a:t>
            </a:r>
            <a:r>
              <a:rPr lang="ja-JP" altLang="en-US" sz="2400" dirty="0"/>
              <a:t>は</a:t>
            </a:r>
            <a:r>
              <a:rPr lang="en-US" altLang="ja-JP" sz="2400" dirty="0"/>
              <a:t>Intel</a:t>
            </a:r>
            <a:r>
              <a:rPr lang="ja-JP" altLang="en-US" sz="2400" dirty="0"/>
              <a:t>社の</a:t>
            </a:r>
            <a:r>
              <a:rPr lang="en-US" altLang="ja-JP" sz="2400" dirty="0"/>
              <a:t>MAX10</a:t>
            </a:r>
            <a:r>
              <a:rPr lang="ja-JP" altLang="en-US" sz="2400" dirty="0"/>
              <a:t>を使用した。</a:t>
            </a:r>
            <a:endParaRPr lang="en-US" altLang="ja-JP" sz="2400" dirty="0"/>
          </a:p>
        </p:txBody>
      </p:sp>
      <p:sp>
        <p:nvSpPr>
          <p:cNvPr id="4" name="スライド番号プレースホルダー 3">
            <a:extLst>
              <a:ext uri="{FF2B5EF4-FFF2-40B4-BE49-F238E27FC236}">
                <a16:creationId xmlns:a16="http://schemas.microsoft.com/office/drawing/2014/main" id="{A86408FB-AC7C-4542-8A01-83415709B350}"/>
              </a:ext>
            </a:extLst>
          </p:cNvPr>
          <p:cNvSpPr>
            <a:spLocks noGrp="1"/>
          </p:cNvSpPr>
          <p:nvPr>
            <p:ph type="sldNum" sz="quarter" idx="12"/>
          </p:nvPr>
        </p:nvSpPr>
        <p:spPr/>
        <p:txBody>
          <a:bodyPr/>
          <a:lstStyle/>
          <a:p>
            <a:fld id="{5586B0C6-B1DC-406B-88DA-80BC6FAE5376}" type="slidenum">
              <a:rPr kumimoji="1" lang="ja-JP" altLang="en-US" smtClean="0"/>
              <a:t>11</a:t>
            </a:fld>
            <a:endParaRPr kumimoji="1" lang="ja-JP" altLang="en-US"/>
          </a:p>
        </p:txBody>
      </p:sp>
      <p:pic>
        <p:nvPicPr>
          <p:cNvPr id="6" name="図 5" descr="机の上にあるノートパソコン&#10;&#10;自動的に生成された説明">
            <a:extLst>
              <a:ext uri="{FF2B5EF4-FFF2-40B4-BE49-F238E27FC236}">
                <a16:creationId xmlns:a16="http://schemas.microsoft.com/office/drawing/2014/main" id="{E87AD4AF-A61A-4FD8-9165-C3EFA6A8AF5E}"/>
              </a:ext>
            </a:extLst>
          </p:cNvPr>
          <p:cNvPicPr>
            <a:picLocks noChangeAspect="1"/>
          </p:cNvPicPr>
          <p:nvPr/>
        </p:nvPicPr>
        <p:blipFill rotWithShape="1">
          <a:blip r:embed="rId3">
            <a:extLst>
              <a:ext uri="{28A0092B-C50C-407E-A947-70E740481C1C}">
                <a14:useLocalDpi xmlns:a14="http://schemas.microsoft.com/office/drawing/2010/main" val="0"/>
              </a:ext>
            </a:extLst>
          </a:blip>
          <a:srcRect t="15506" b="12222"/>
          <a:stretch/>
        </p:blipFill>
        <p:spPr>
          <a:xfrm>
            <a:off x="91889" y="3429000"/>
            <a:ext cx="3457352" cy="3331577"/>
          </a:xfrm>
          <a:prstGeom prst="rect">
            <a:avLst/>
          </a:prstGeom>
        </p:spPr>
      </p:pic>
      <p:pic>
        <p:nvPicPr>
          <p:cNvPr id="8" name="図 7" descr="テキスト&#10;&#10;自動的に生成された説明">
            <a:extLst>
              <a:ext uri="{FF2B5EF4-FFF2-40B4-BE49-F238E27FC236}">
                <a16:creationId xmlns:a16="http://schemas.microsoft.com/office/drawing/2014/main" id="{473EA761-5C65-4DD2-BEB7-31248F5F32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7578" y="3451577"/>
            <a:ext cx="3796162" cy="3220155"/>
          </a:xfrm>
          <a:prstGeom prst="rect">
            <a:avLst/>
          </a:prstGeom>
        </p:spPr>
      </p:pic>
      <p:graphicFrame>
        <p:nvGraphicFramePr>
          <p:cNvPr id="10" name="表 10">
            <a:extLst>
              <a:ext uri="{FF2B5EF4-FFF2-40B4-BE49-F238E27FC236}">
                <a16:creationId xmlns:a16="http://schemas.microsoft.com/office/drawing/2014/main" id="{F802D5C2-1268-4CCC-9FDC-9C4CE473BE96}"/>
              </a:ext>
            </a:extLst>
          </p:cNvPr>
          <p:cNvGraphicFramePr>
            <a:graphicFrameLocks noGrp="1"/>
          </p:cNvGraphicFramePr>
          <p:nvPr>
            <p:extLst>
              <p:ext uri="{D42A27DB-BD31-4B8C-83A1-F6EECF244321}">
                <p14:modId xmlns:p14="http://schemas.microsoft.com/office/powerpoint/2010/main" val="769471571"/>
              </p:ext>
            </p:extLst>
          </p:nvPr>
        </p:nvGraphicFramePr>
        <p:xfrm>
          <a:off x="7518845" y="3551116"/>
          <a:ext cx="4523452" cy="2558825"/>
        </p:xfrm>
        <a:graphic>
          <a:graphicData uri="http://schemas.openxmlformats.org/drawingml/2006/table">
            <a:tbl>
              <a:tblPr firstRow="1" bandRow="1">
                <a:tableStyleId>{5940675A-B579-460E-94D1-54222C63F5DA}</a:tableStyleId>
              </a:tblPr>
              <a:tblGrid>
                <a:gridCol w="2732405">
                  <a:extLst>
                    <a:ext uri="{9D8B030D-6E8A-4147-A177-3AD203B41FA5}">
                      <a16:colId xmlns:a16="http://schemas.microsoft.com/office/drawing/2014/main" val="2885086478"/>
                    </a:ext>
                  </a:extLst>
                </a:gridCol>
                <a:gridCol w="1791047">
                  <a:extLst>
                    <a:ext uri="{9D8B030D-6E8A-4147-A177-3AD203B41FA5}">
                      <a16:colId xmlns:a16="http://schemas.microsoft.com/office/drawing/2014/main" val="1867413708"/>
                    </a:ext>
                  </a:extLst>
                </a:gridCol>
              </a:tblGrid>
              <a:tr h="511765">
                <a:tc gridSpan="2">
                  <a:txBody>
                    <a:bodyPr/>
                    <a:lstStyle/>
                    <a:p>
                      <a:pPr algn="ctr"/>
                      <a:r>
                        <a:rPr kumimoji="1" lang="ja-JP" altLang="en-US" sz="2400" dirty="0"/>
                        <a:t>使用 </a:t>
                      </a:r>
                      <a:r>
                        <a:rPr kumimoji="1" lang="en-US" altLang="ja-JP" sz="2400" dirty="0"/>
                        <a:t>logic cell (LC) </a:t>
                      </a:r>
                      <a:r>
                        <a:rPr kumimoji="1" lang="ja-JP" altLang="en-US" sz="2400" dirty="0"/>
                        <a:t>数</a:t>
                      </a:r>
                    </a:p>
                  </a:txBody>
                  <a:tcPr/>
                </a:tc>
                <a:tc hMerge="1">
                  <a:txBody>
                    <a:bodyPr/>
                    <a:lstStyle/>
                    <a:p>
                      <a:endParaRPr kumimoji="1" lang="ja-JP" altLang="en-US" sz="2400" dirty="0"/>
                    </a:p>
                  </a:txBody>
                  <a:tcPr/>
                </a:tc>
                <a:extLst>
                  <a:ext uri="{0D108BD9-81ED-4DB2-BD59-A6C34878D82A}">
                    <a16:rowId xmlns:a16="http://schemas.microsoft.com/office/drawing/2014/main" val="3797598609"/>
                  </a:ext>
                </a:extLst>
              </a:tr>
              <a:tr h="511765">
                <a:tc>
                  <a:txBody>
                    <a:bodyPr/>
                    <a:lstStyle/>
                    <a:p>
                      <a:r>
                        <a:rPr kumimoji="1" lang="en-US" altLang="ja-JP" sz="2400" dirty="0"/>
                        <a:t>logic</a:t>
                      </a:r>
                      <a:r>
                        <a:rPr kumimoji="1" lang="ja-JP" altLang="en-US" sz="2400" dirty="0"/>
                        <a:t> </a:t>
                      </a:r>
                      <a:r>
                        <a:rPr kumimoji="1" lang="en-US" altLang="ja-JP" sz="2400" dirty="0"/>
                        <a:t>cell</a:t>
                      </a:r>
                      <a:endParaRPr kumimoji="1" lang="ja-JP" altLang="en-US" sz="2400" dirty="0"/>
                    </a:p>
                  </a:txBody>
                  <a:tcPr/>
                </a:tc>
                <a:tc>
                  <a:txBody>
                    <a:bodyPr/>
                    <a:lstStyle/>
                    <a:p>
                      <a:r>
                        <a:rPr kumimoji="1" lang="en-US" altLang="ja-JP" sz="2400" dirty="0"/>
                        <a:t>2570</a:t>
                      </a:r>
                      <a:endParaRPr kumimoji="1" lang="ja-JP" altLang="en-US" sz="2400" dirty="0"/>
                    </a:p>
                  </a:txBody>
                  <a:tcPr/>
                </a:tc>
                <a:extLst>
                  <a:ext uri="{0D108BD9-81ED-4DB2-BD59-A6C34878D82A}">
                    <a16:rowId xmlns:a16="http://schemas.microsoft.com/office/drawing/2014/main" val="2876321330"/>
                  </a:ext>
                </a:extLst>
              </a:tr>
              <a:tr h="511765">
                <a:tc>
                  <a:txBody>
                    <a:bodyPr/>
                    <a:lstStyle/>
                    <a:p>
                      <a:r>
                        <a:rPr kumimoji="1" lang="en-US" altLang="ja-JP" sz="2400" dirty="0"/>
                        <a:t>LUT-only LCs</a:t>
                      </a:r>
                      <a:endParaRPr kumimoji="1" lang="ja-JP" altLang="en-US" sz="2400" dirty="0"/>
                    </a:p>
                  </a:txBody>
                  <a:tcPr/>
                </a:tc>
                <a:tc>
                  <a:txBody>
                    <a:bodyPr/>
                    <a:lstStyle/>
                    <a:p>
                      <a:r>
                        <a:rPr kumimoji="1" lang="en-US" altLang="ja-JP" sz="2400" dirty="0"/>
                        <a:t>1029</a:t>
                      </a:r>
                      <a:endParaRPr kumimoji="1" lang="ja-JP" altLang="en-US" sz="2400" dirty="0"/>
                    </a:p>
                  </a:txBody>
                  <a:tcPr/>
                </a:tc>
                <a:extLst>
                  <a:ext uri="{0D108BD9-81ED-4DB2-BD59-A6C34878D82A}">
                    <a16:rowId xmlns:a16="http://schemas.microsoft.com/office/drawing/2014/main" val="1604825122"/>
                  </a:ext>
                </a:extLst>
              </a:tr>
              <a:tr h="511765">
                <a:tc>
                  <a:txBody>
                    <a:bodyPr/>
                    <a:lstStyle/>
                    <a:p>
                      <a:r>
                        <a:rPr kumimoji="1" lang="en-US" altLang="ja-JP" sz="2400" dirty="0"/>
                        <a:t>Register-only</a:t>
                      </a:r>
                      <a:r>
                        <a:rPr kumimoji="1" lang="ja-JP" altLang="en-US" sz="2400" dirty="0"/>
                        <a:t> </a:t>
                      </a:r>
                      <a:r>
                        <a:rPr kumimoji="1" lang="en-US" altLang="ja-JP" sz="2400" dirty="0"/>
                        <a:t>LCs</a:t>
                      </a:r>
                      <a:endParaRPr kumimoji="1" lang="ja-JP" altLang="en-US" sz="2400" dirty="0"/>
                    </a:p>
                  </a:txBody>
                  <a:tcPr/>
                </a:tc>
                <a:tc>
                  <a:txBody>
                    <a:bodyPr/>
                    <a:lstStyle/>
                    <a:p>
                      <a:r>
                        <a:rPr kumimoji="1" lang="en-US" altLang="ja-JP" sz="2400" dirty="0"/>
                        <a:t>253</a:t>
                      </a:r>
                      <a:endParaRPr kumimoji="1" lang="ja-JP" altLang="en-US" sz="2400" dirty="0"/>
                    </a:p>
                  </a:txBody>
                  <a:tcPr/>
                </a:tc>
                <a:extLst>
                  <a:ext uri="{0D108BD9-81ED-4DB2-BD59-A6C34878D82A}">
                    <a16:rowId xmlns:a16="http://schemas.microsoft.com/office/drawing/2014/main" val="3089368822"/>
                  </a:ext>
                </a:extLst>
              </a:tr>
              <a:tr h="511765">
                <a:tc>
                  <a:txBody>
                    <a:bodyPr/>
                    <a:lstStyle/>
                    <a:p>
                      <a:r>
                        <a:rPr kumimoji="1" lang="en-US" altLang="ja-JP" sz="2400" dirty="0"/>
                        <a:t>LUT/Register</a:t>
                      </a:r>
                      <a:r>
                        <a:rPr kumimoji="1" lang="ja-JP" altLang="en-US" sz="2400" dirty="0"/>
                        <a:t> </a:t>
                      </a:r>
                      <a:r>
                        <a:rPr kumimoji="1" lang="en-US" altLang="ja-JP" sz="2400" dirty="0"/>
                        <a:t>LCs</a:t>
                      </a:r>
                      <a:endParaRPr kumimoji="1" lang="ja-JP" altLang="en-US" sz="2400" dirty="0"/>
                    </a:p>
                  </a:txBody>
                  <a:tcPr/>
                </a:tc>
                <a:tc>
                  <a:txBody>
                    <a:bodyPr/>
                    <a:lstStyle/>
                    <a:p>
                      <a:r>
                        <a:rPr kumimoji="1" lang="en-US" altLang="ja-JP" sz="2400" dirty="0"/>
                        <a:t>1288</a:t>
                      </a:r>
                      <a:endParaRPr kumimoji="1" lang="ja-JP" altLang="en-US" sz="2400" dirty="0"/>
                    </a:p>
                  </a:txBody>
                  <a:tcPr/>
                </a:tc>
                <a:extLst>
                  <a:ext uri="{0D108BD9-81ED-4DB2-BD59-A6C34878D82A}">
                    <a16:rowId xmlns:a16="http://schemas.microsoft.com/office/drawing/2014/main" val="735005762"/>
                  </a:ext>
                </a:extLst>
              </a:tr>
            </a:tbl>
          </a:graphicData>
        </a:graphic>
      </p:graphicFrame>
    </p:spTree>
    <p:extLst>
      <p:ext uri="{BB962C8B-B14F-4D97-AF65-F5344CB8AC3E}">
        <p14:creationId xmlns:p14="http://schemas.microsoft.com/office/powerpoint/2010/main" val="488492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043420-446A-4C1A-83BD-988B70B8990F}"/>
              </a:ext>
            </a:extLst>
          </p:cNvPr>
          <p:cNvSpPr>
            <a:spLocks noGrp="1"/>
          </p:cNvSpPr>
          <p:nvPr>
            <p:ph type="title"/>
          </p:nvPr>
        </p:nvSpPr>
        <p:spPr/>
        <p:txBody>
          <a:bodyPr/>
          <a:lstStyle/>
          <a:p>
            <a:r>
              <a:rPr kumimoji="1" lang="ja-JP" altLang="en-US" dirty="0"/>
              <a:t>実装結果</a:t>
            </a:r>
          </a:p>
        </p:txBody>
      </p:sp>
      <p:sp>
        <p:nvSpPr>
          <p:cNvPr id="3" name="コンテンツ プレースホルダー 2">
            <a:extLst>
              <a:ext uri="{FF2B5EF4-FFF2-40B4-BE49-F238E27FC236}">
                <a16:creationId xmlns:a16="http://schemas.microsoft.com/office/drawing/2014/main" id="{94A34DAD-1EBF-43B8-B842-A665D7BE8A24}"/>
              </a:ext>
            </a:extLst>
          </p:cNvPr>
          <p:cNvSpPr>
            <a:spLocks noGrp="1"/>
          </p:cNvSpPr>
          <p:nvPr>
            <p:ph idx="1"/>
          </p:nvPr>
        </p:nvSpPr>
        <p:spPr>
          <a:xfrm>
            <a:off x="1154954" y="2603500"/>
            <a:ext cx="9719371" cy="3416300"/>
          </a:xfrm>
        </p:spPr>
        <p:txBody>
          <a:bodyPr>
            <a:normAutofit/>
          </a:bodyPr>
          <a:lstStyle/>
          <a:p>
            <a:r>
              <a:rPr kumimoji="1" lang="ja-JP" altLang="en-US" sz="2800" dirty="0"/>
              <a:t>シミュレーション結果</a:t>
            </a:r>
            <a:endParaRPr kumimoji="1" lang="en-US" altLang="ja-JP" sz="2800" dirty="0"/>
          </a:p>
          <a:p>
            <a:pPr lvl="1"/>
            <a:r>
              <a:rPr kumimoji="1" lang="ja-JP" altLang="en-US" sz="2400" dirty="0"/>
              <a:t>各モジュールごとの動作、</a:t>
            </a:r>
            <a:r>
              <a:rPr kumimoji="1" lang="en-US" altLang="ja-JP" sz="2400" dirty="0"/>
              <a:t>SAS</a:t>
            </a:r>
            <a:r>
              <a:rPr kumimoji="1" lang="ja-JP" altLang="en-US" sz="2400" dirty="0"/>
              <a:t>認証回路全体での動作ともに正常に動作していることを確認した。</a:t>
            </a:r>
            <a:endParaRPr kumimoji="1" lang="en-US" altLang="ja-JP" sz="2400" dirty="0"/>
          </a:p>
          <a:p>
            <a:endParaRPr lang="en-US" altLang="ja-JP" dirty="0"/>
          </a:p>
          <a:p>
            <a:r>
              <a:rPr kumimoji="1" lang="en-US" altLang="ja-JP" sz="2800" dirty="0"/>
              <a:t>FPGA</a:t>
            </a:r>
            <a:r>
              <a:rPr kumimoji="1" lang="ja-JP" altLang="en-US" sz="2800" dirty="0"/>
              <a:t>上での</a:t>
            </a:r>
            <a:r>
              <a:rPr lang="ja-JP" altLang="en-US" sz="2800" dirty="0"/>
              <a:t>動作結果</a:t>
            </a:r>
            <a:endParaRPr kumimoji="1" lang="en-US" altLang="ja-JP" sz="2800" dirty="0"/>
          </a:p>
          <a:p>
            <a:pPr lvl="1"/>
            <a:r>
              <a:rPr lang="ja-JP" altLang="en-US" sz="2400" dirty="0"/>
              <a:t>認証処理、認証成功時の認証情報と秘匿情報の更新処理ともに成功していることを確認した。</a:t>
            </a:r>
            <a:endParaRPr lang="en-US" altLang="ja-JP" sz="2400" dirty="0"/>
          </a:p>
        </p:txBody>
      </p:sp>
      <p:sp>
        <p:nvSpPr>
          <p:cNvPr id="4" name="スライド番号プレースホルダー 3">
            <a:extLst>
              <a:ext uri="{FF2B5EF4-FFF2-40B4-BE49-F238E27FC236}">
                <a16:creationId xmlns:a16="http://schemas.microsoft.com/office/drawing/2014/main" id="{11EE6D28-4582-4515-9C27-36F1ED25EE91}"/>
              </a:ext>
            </a:extLst>
          </p:cNvPr>
          <p:cNvSpPr>
            <a:spLocks noGrp="1"/>
          </p:cNvSpPr>
          <p:nvPr>
            <p:ph type="sldNum" sz="quarter" idx="12"/>
          </p:nvPr>
        </p:nvSpPr>
        <p:spPr/>
        <p:txBody>
          <a:bodyPr/>
          <a:lstStyle/>
          <a:p>
            <a:fld id="{5586B0C6-B1DC-406B-88DA-80BC6FAE5376}" type="slidenum">
              <a:rPr kumimoji="1" lang="ja-JP" altLang="en-US" smtClean="0"/>
              <a:t>12</a:t>
            </a:fld>
            <a:endParaRPr kumimoji="1" lang="ja-JP" altLang="en-US"/>
          </a:p>
        </p:txBody>
      </p:sp>
    </p:spTree>
    <p:extLst>
      <p:ext uri="{BB962C8B-B14F-4D97-AF65-F5344CB8AC3E}">
        <p14:creationId xmlns:p14="http://schemas.microsoft.com/office/powerpoint/2010/main" val="4236008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227E45-BB6A-4DE1-B4A6-841A2868E2ED}"/>
              </a:ext>
            </a:extLst>
          </p:cNvPr>
          <p:cNvSpPr>
            <a:spLocks noGrp="1"/>
          </p:cNvSpPr>
          <p:nvPr>
            <p:ph type="title"/>
          </p:nvPr>
        </p:nvSpPr>
        <p:spPr/>
        <p:txBody>
          <a:bodyPr/>
          <a:lstStyle/>
          <a:p>
            <a:r>
              <a:rPr kumimoji="1" lang="ja-JP" altLang="en-US" dirty="0"/>
              <a:t>結論</a:t>
            </a:r>
            <a:r>
              <a:rPr lang="ja-JP" altLang="en-US" dirty="0"/>
              <a:t>・</a:t>
            </a:r>
            <a:r>
              <a:rPr kumimoji="1" lang="ja-JP" altLang="en-US" dirty="0"/>
              <a:t>今後の</a:t>
            </a:r>
            <a:r>
              <a:rPr lang="ja-JP" altLang="en-US" dirty="0"/>
              <a:t>課題</a:t>
            </a:r>
            <a:endParaRPr kumimoji="1" lang="ja-JP" altLang="en-US" dirty="0"/>
          </a:p>
        </p:txBody>
      </p:sp>
      <p:sp>
        <p:nvSpPr>
          <p:cNvPr id="3" name="コンテンツ プレースホルダー 2">
            <a:extLst>
              <a:ext uri="{FF2B5EF4-FFF2-40B4-BE49-F238E27FC236}">
                <a16:creationId xmlns:a16="http://schemas.microsoft.com/office/drawing/2014/main" id="{350C0C6A-1203-47C2-BD27-2B97B311E246}"/>
              </a:ext>
            </a:extLst>
          </p:cNvPr>
          <p:cNvSpPr>
            <a:spLocks noGrp="1"/>
          </p:cNvSpPr>
          <p:nvPr>
            <p:ph idx="1"/>
          </p:nvPr>
        </p:nvSpPr>
        <p:spPr>
          <a:xfrm>
            <a:off x="807250" y="2364349"/>
            <a:ext cx="10577500" cy="3416300"/>
          </a:xfrm>
        </p:spPr>
        <p:txBody>
          <a:bodyPr>
            <a:normAutofit fontScale="92500"/>
          </a:bodyPr>
          <a:lstStyle/>
          <a:p>
            <a:r>
              <a:rPr kumimoji="1" lang="ja-JP" altLang="en-US" sz="2800" dirty="0"/>
              <a:t>結論</a:t>
            </a:r>
            <a:endParaRPr kumimoji="1" lang="en-US" altLang="ja-JP" sz="2800" dirty="0"/>
          </a:p>
          <a:p>
            <a:pPr lvl="1"/>
            <a:r>
              <a:rPr lang="en-US" altLang="ja-JP" sz="2600" dirty="0"/>
              <a:t>SAS-L2</a:t>
            </a:r>
            <a:r>
              <a:rPr lang="ja-JP" altLang="en-US" sz="2600" dirty="0"/>
              <a:t>の認証処理をハードウェアを用いて実装することが可能である。</a:t>
            </a:r>
            <a:endParaRPr lang="en-US" altLang="ja-JP" sz="2600" dirty="0"/>
          </a:p>
          <a:p>
            <a:pPr marL="57150" indent="0">
              <a:buNone/>
            </a:pPr>
            <a:endParaRPr kumimoji="1" lang="en-US" altLang="ja-JP" sz="2000" dirty="0"/>
          </a:p>
          <a:p>
            <a:r>
              <a:rPr kumimoji="1" lang="ja-JP" altLang="en-US" sz="2800" dirty="0"/>
              <a:t>今後の課題</a:t>
            </a:r>
            <a:endParaRPr kumimoji="1" lang="en-US" altLang="ja-JP" sz="2800" dirty="0"/>
          </a:p>
          <a:p>
            <a:pPr lvl="1"/>
            <a:r>
              <a:rPr kumimoji="1" lang="ja-JP" altLang="en-US" sz="2600" dirty="0"/>
              <a:t>送受信モジュールの改良</a:t>
            </a:r>
            <a:endParaRPr kumimoji="1" lang="en-US" altLang="ja-JP" sz="2600" dirty="0"/>
          </a:p>
          <a:p>
            <a:pPr lvl="1"/>
            <a:r>
              <a:rPr lang="ja-JP" altLang="en-US" sz="2600" dirty="0"/>
              <a:t>レジスタを削減し、回路面積を小さくする</a:t>
            </a:r>
            <a:endParaRPr lang="en-US" altLang="ja-JP" sz="2600" dirty="0"/>
          </a:p>
          <a:p>
            <a:pPr lvl="1"/>
            <a:r>
              <a:rPr lang="ja-JP" altLang="en-US" sz="2600" dirty="0"/>
              <a:t>従来法との比較</a:t>
            </a:r>
            <a:endParaRPr lang="en-US" altLang="ja-JP" sz="2600" dirty="0"/>
          </a:p>
        </p:txBody>
      </p:sp>
      <p:sp>
        <p:nvSpPr>
          <p:cNvPr id="4" name="スライド番号プレースホルダー 3">
            <a:extLst>
              <a:ext uri="{FF2B5EF4-FFF2-40B4-BE49-F238E27FC236}">
                <a16:creationId xmlns:a16="http://schemas.microsoft.com/office/drawing/2014/main" id="{F65A6C0D-83C6-48F7-9EF0-ABA462F557B0}"/>
              </a:ext>
            </a:extLst>
          </p:cNvPr>
          <p:cNvSpPr>
            <a:spLocks noGrp="1"/>
          </p:cNvSpPr>
          <p:nvPr>
            <p:ph type="sldNum" sz="quarter" idx="12"/>
          </p:nvPr>
        </p:nvSpPr>
        <p:spPr/>
        <p:txBody>
          <a:bodyPr/>
          <a:lstStyle/>
          <a:p>
            <a:fld id="{5586B0C6-B1DC-406B-88DA-80BC6FAE5376}" type="slidenum">
              <a:rPr kumimoji="1" lang="ja-JP" altLang="en-US" smtClean="0"/>
              <a:t>13</a:t>
            </a:fld>
            <a:endParaRPr kumimoji="1" lang="ja-JP" altLang="en-US"/>
          </a:p>
        </p:txBody>
      </p:sp>
    </p:spTree>
    <p:extLst>
      <p:ext uri="{BB962C8B-B14F-4D97-AF65-F5344CB8AC3E}">
        <p14:creationId xmlns:p14="http://schemas.microsoft.com/office/powerpoint/2010/main" val="203826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035D8E-2894-4D6A-BA26-442C55F88186}"/>
              </a:ext>
            </a:extLst>
          </p:cNvPr>
          <p:cNvSpPr>
            <a:spLocks noGrp="1"/>
          </p:cNvSpPr>
          <p:nvPr>
            <p:ph type="title"/>
          </p:nvPr>
        </p:nvSpPr>
        <p:spPr/>
        <p:txBody>
          <a:bodyPr/>
          <a:lstStyle/>
          <a:p>
            <a:r>
              <a:rPr lang="ja-JP" altLang="en-US" dirty="0"/>
              <a:t>発表内容</a:t>
            </a:r>
            <a:endParaRPr kumimoji="1" lang="ja-JP" altLang="en-US" dirty="0"/>
          </a:p>
        </p:txBody>
      </p:sp>
      <p:sp>
        <p:nvSpPr>
          <p:cNvPr id="3" name="コンテンツ プレースホルダー 2">
            <a:extLst>
              <a:ext uri="{FF2B5EF4-FFF2-40B4-BE49-F238E27FC236}">
                <a16:creationId xmlns:a16="http://schemas.microsoft.com/office/drawing/2014/main" id="{E8045C61-EAE6-40C3-BAB1-83BD2ABA31A1}"/>
              </a:ext>
            </a:extLst>
          </p:cNvPr>
          <p:cNvSpPr>
            <a:spLocks noGrp="1"/>
          </p:cNvSpPr>
          <p:nvPr>
            <p:ph idx="1"/>
          </p:nvPr>
        </p:nvSpPr>
        <p:spPr>
          <a:xfrm>
            <a:off x="1154954" y="2335237"/>
            <a:ext cx="9311409" cy="3924886"/>
          </a:xfrm>
        </p:spPr>
        <p:txBody>
          <a:bodyPr>
            <a:normAutofit/>
          </a:bodyPr>
          <a:lstStyle/>
          <a:p>
            <a:pPr>
              <a:buClr>
                <a:srgbClr val="92D050"/>
              </a:buClr>
            </a:pPr>
            <a:r>
              <a:rPr kumimoji="1" lang="ja-JP" altLang="en-US" sz="2400" dirty="0"/>
              <a:t>研究</a:t>
            </a:r>
            <a:r>
              <a:rPr lang="ja-JP" altLang="en-US" sz="2400" dirty="0"/>
              <a:t>背景</a:t>
            </a:r>
            <a:endParaRPr lang="en-US" altLang="ja-JP" sz="2400" dirty="0"/>
          </a:p>
          <a:p>
            <a:pPr>
              <a:buClr>
                <a:srgbClr val="92D050"/>
              </a:buClr>
            </a:pPr>
            <a:r>
              <a:rPr kumimoji="1" lang="ja-JP" altLang="en-US" sz="2400" dirty="0"/>
              <a:t>従来の</a:t>
            </a:r>
            <a:r>
              <a:rPr kumimoji="1" lang="en-US" altLang="ja-JP" sz="2400" dirty="0"/>
              <a:t>JTAG</a:t>
            </a:r>
            <a:r>
              <a:rPr kumimoji="1" lang="ja-JP" altLang="en-US" sz="2400" dirty="0"/>
              <a:t>認証機構</a:t>
            </a:r>
            <a:endParaRPr kumimoji="1" lang="en-US" altLang="ja-JP" sz="2400" dirty="0"/>
          </a:p>
          <a:p>
            <a:pPr>
              <a:buClr>
                <a:srgbClr val="92D050"/>
              </a:buClr>
            </a:pPr>
            <a:r>
              <a:rPr lang="ja-JP" altLang="en-US" sz="2400" dirty="0"/>
              <a:t>研究目的・目標</a:t>
            </a:r>
            <a:endParaRPr kumimoji="1" lang="en-US" altLang="ja-JP" sz="2400" dirty="0"/>
          </a:p>
          <a:p>
            <a:pPr>
              <a:buClr>
                <a:srgbClr val="92D050"/>
              </a:buClr>
            </a:pPr>
            <a:r>
              <a:rPr kumimoji="1" lang="en-US" altLang="ja-JP" sz="2400" dirty="0"/>
              <a:t>SAS-L2</a:t>
            </a:r>
            <a:r>
              <a:rPr kumimoji="1" lang="ja-JP" altLang="en-US" sz="2400" dirty="0"/>
              <a:t>について</a:t>
            </a:r>
            <a:endParaRPr kumimoji="1" lang="en-US" altLang="ja-JP" sz="2400" dirty="0"/>
          </a:p>
          <a:p>
            <a:pPr>
              <a:buClr>
                <a:srgbClr val="92D050"/>
              </a:buClr>
            </a:pPr>
            <a:r>
              <a:rPr kumimoji="1" lang="ja-JP" altLang="en-US" sz="2400" dirty="0"/>
              <a:t>設計について</a:t>
            </a:r>
            <a:endParaRPr kumimoji="1" lang="en-US" altLang="ja-JP" sz="2400" dirty="0"/>
          </a:p>
          <a:p>
            <a:pPr>
              <a:buClr>
                <a:srgbClr val="92D050"/>
              </a:buClr>
            </a:pPr>
            <a:r>
              <a:rPr kumimoji="1" lang="ja-JP" altLang="en-US" sz="2400" dirty="0"/>
              <a:t>実装について</a:t>
            </a:r>
            <a:endParaRPr kumimoji="1" lang="en-US" altLang="ja-JP" sz="2400" dirty="0"/>
          </a:p>
          <a:p>
            <a:pPr>
              <a:buClr>
                <a:srgbClr val="92D050"/>
              </a:buClr>
            </a:pPr>
            <a:r>
              <a:rPr lang="ja-JP" altLang="en-US" sz="2400" dirty="0"/>
              <a:t>結論・今後の課題</a:t>
            </a:r>
            <a:endParaRPr kumimoji="1" lang="ja-JP" altLang="en-US" dirty="0"/>
          </a:p>
        </p:txBody>
      </p:sp>
      <p:sp>
        <p:nvSpPr>
          <p:cNvPr id="4" name="スライド番号プレースホルダー 3">
            <a:extLst>
              <a:ext uri="{FF2B5EF4-FFF2-40B4-BE49-F238E27FC236}">
                <a16:creationId xmlns:a16="http://schemas.microsoft.com/office/drawing/2014/main" id="{2EFBBDBE-09D5-43A3-8DB5-34C7062EAE98}"/>
              </a:ext>
            </a:extLst>
          </p:cNvPr>
          <p:cNvSpPr>
            <a:spLocks noGrp="1"/>
          </p:cNvSpPr>
          <p:nvPr>
            <p:ph type="sldNum" sz="quarter" idx="12"/>
          </p:nvPr>
        </p:nvSpPr>
        <p:spPr/>
        <p:txBody>
          <a:bodyPr/>
          <a:lstStyle/>
          <a:p>
            <a:fld id="{5586B0C6-B1DC-406B-88DA-80BC6FAE5376}" type="slidenum">
              <a:rPr kumimoji="1" lang="ja-JP" altLang="en-US" smtClean="0"/>
              <a:t>1</a:t>
            </a:fld>
            <a:endParaRPr kumimoji="1" lang="ja-JP" altLang="en-US"/>
          </a:p>
        </p:txBody>
      </p:sp>
    </p:spTree>
    <p:extLst>
      <p:ext uri="{BB962C8B-B14F-4D97-AF65-F5344CB8AC3E}">
        <p14:creationId xmlns:p14="http://schemas.microsoft.com/office/powerpoint/2010/main" val="1601060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EA038B-4557-4167-B219-7C1928774B52}"/>
              </a:ext>
            </a:extLst>
          </p:cNvPr>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6253E0A4-E5D8-45AA-9874-36EBDA9FC142}"/>
              </a:ext>
            </a:extLst>
          </p:cNvPr>
          <p:cNvSpPr>
            <a:spLocks noGrp="1"/>
          </p:cNvSpPr>
          <p:nvPr>
            <p:ph sz="half" idx="1"/>
          </p:nvPr>
        </p:nvSpPr>
        <p:spPr>
          <a:xfrm>
            <a:off x="1001973" y="2532575"/>
            <a:ext cx="6821428" cy="3558149"/>
          </a:xfrm>
        </p:spPr>
        <p:txBody>
          <a:bodyPr/>
          <a:lstStyle/>
          <a:p>
            <a:r>
              <a:rPr lang="ja-JP" altLang="en-US" sz="2400" dirty="0"/>
              <a:t>近年の</a:t>
            </a:r>
            <a:r>
              <a:rPr lang="en-US" altLang="ja-JP" sz="2400" dirty="0"/>
              <a:t>IC</a:t>
            </a:r>
            <a:r>
              <a:rPr lang="ja-JP" altLang="en-US" sz="2400" dirty="0"/>
              <a:t>は複雑になっており、</a:t>
            </a:r>
            <a:r>
              <a:rPr lang="en-US" altLang="ja-JP" sz="2400" dirty="0"/>
              <a:t>IC</a:t>
            </a:r>
            <a:r>
              <a:rPr lang="ja-JP" altLang="en-US" sz="2400" dirty="0"/>
              <a:t>のテストを行うために</a:t>
            </a:r>
            <a:r>
              <a:rPr lang="en-US" altLang="ja-JP" sz="2400" dirty="0"/>
              <a:t>JTAG</a:t>
            </a:r>
            <a:r>
              <a:rPr lang="ja-JP" altLang="en-US" sz="2400" dirty="0"/>
              <a:t>が必要である。</a:t>
            </a:r>
            <a:endParaRPr lang="en-US" altLang="ja-JP" sz="2400" dirty="0"/>
          </a:p>
          <a:p>
            <a:r>
              <a:rPr lang="ja-JP" altLang="en-US" sz="2400" dirty="0"/>
              <a:t>一方で、</a:t>
            </a:r>
            <a:r>
              <a:rPr lang="en-US" altLang="ja-JP" sz="2400" dirty="0"/>
              <a:t>JTAG</a:t>
            </a:r>
            <a:r>
              <a:rPr lang="ja-JP" altLang="en-US" sz="2400" dirty="0"/>
              <a:t>を起因とする脆弱性がある。</a:t>
            </a:r>
            <a:endParaRPr lang="en-US" altLang="ja-JP" sz="2400" dirty="0"/>
          </a:p>
          <a:p>
            <a:pPr marL="400050" lvl="1" indent="0">
              <a:buNone/>
            </a:pPr>
            <a:r>
              <a:rPr lang="ja-JP" altLang="en-US" sz="2000" dirty="0"/>
              <a:t>→この脆弱性の対策として認証機構を導入が必要。</a:t>
            </a:r>
            <a:endParaRPr lang="en-US" altLang="ja-JP" sz="2000" dirty="0"/>
          </a:p>
          <a:p>
            <a:endParaRPr kumimoji="1" lang="ja-JP" altLang="en-US" dirty="0"/>
          </a:p>
        </p:txBody>
      </p:sp>
      <p:pic>
        <p:nvPicPr>
          <p:cNvPr id="7" name="コンテンツ プレースホルダー 6" descr="ダイアグラム, 概略図&#10;&#10;自動的に生成された説明">
            <a:extLst>
              <a:ext uri="{FF2B5EF4-FFF2-40B4-BE49-F238E27FC236}">
                <a16:creationId xmlns:a16="http://schemas.microsoft.com/office/drawing/2014/main" id="{5480B165-797C-4000-8263-08D43268EEE4}"/>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6321" r="6267"/>
          <a:stretch/>
        </p:blipFill>
        <p:spPr>
          <a:xfrm>
            <a:off x="8088923" y="2301074"/>
            <a:ext cx="3671668" cy="4021150"/>
          </a:xfrm>
        </p:spPr>
      </p:pic>
      <p:sp>
        <p:nvSpPr>
          <p:cNvPr id="5" name="スライド番号プレースホルダー 4">
            <a:extLst>
              <a:ext uri="{FF2B5EF4-FFF2-40B4-BE49-F238E27FC236}">
                <a16:creationId xmlns:a16="http://schemas.microsoft.com/office/drawing/2014/main" id="{826C71D5-2061-4D59-90FE-894451D03D6D}"/>
              </a:ext>
            </a:extLst>
          </p:cNvPr>
          <p:cNvSpPr>
            <a:spLocks noGrp="1"/>
          </p:cNvSpPr>
          <p:nvPr>
            <p:ph type="sldNum" sz="quarter" idx="12"/>
          </p:nvPr>
        </p:nvSpPr>
        <p:spPr/>
        <p:txBody>
          <a:bodyPr/>
          <a:lstStyle/>
          <a:p>
            <a:fld id="{5586B0C6-B1DC-406B-88DA-80BC6FAE5376}" type="slidenum">
              <a:rPr kumimoji="1" lang="ja-JP" altLang="en-US" smtClean="0"/>
              <a:t>2</a:t>
            </a:fld>
            <a:endParaRPr kumimoji="1" lang="ja-JP" altLang="en-US"/>
          </a:p>
        </p:txBody>
      </p:sp>
    </p:spTree>
    <p:extLst>
      <p:ext uri="{BB962C8B-B14F-4D97-AF65-F5344CB8AC3E}">
        <p14:creationId xmlns:p14="http://schemas.microsoft.com/office/powerpoint/2010/main" val="607410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6876D-03EB-436D-BC9E-667D5A12B4B1}"/>
              </a:ext>
            </a:extLst>
          </p:cNvPr>
          <p:cNvSpPr>
            <a:spLocks noGrp="1"/>
          </p:cNvSpPr>
          <p:nvPr>
            <p:ph type="title"/>
          </p:nvPr>
        </p:nvSpPr>
        <p:spPr/>
        <p:txBody>
          <a:bodyPr/>
          <a:lstStyle/>
          <a:p>
            <a:r>
              <a:rPr kumimoji="1" lang="ja-JP" altLang="en-US" dirty="0"/>
              <a:t>従来の認証機構</a:t>
            </a:r>
          </a:p>
        </p:txBody>
      </p:sp>
      <p:sp>
        <p:nvSpPr>
          <p:cNvPr id="3" name="コンテンツ プレースホルダー 2">
            <a:extLst>
              <a:ext uri="{FF2B5EF4-FFF2-40B4-BE49-F238E27FC236}">
                <a16:creationId xmlns:a16="http://schemas.microsoft.com/office/drawing/2014/main" id="{40B46FFA-455D-4FF4-B20C-229B5F939E92}"/>
              </a:ext>
            </a:extLst>
          </p:cNvPr>
          <p:cNvSpPr>
            <a:spLocks noGrp="1"/>
          </p:cNvSpPr>
          <p:nvPr>
            <p:ph sz="half" idx="1"/>
          </p:nvPr>
        </p:nvSpPr>
        <p:spPr>
          <a:xfrm>
            <a:off x="844032" y="2290526"/>
            <a:ext cx="7347708" cy="3892987"/>
          </a:xfrm>
        </p:spPr>
        <p:txBody>
          <a:bodyPr>
            <a:normAutofit lnSpcReduction="10000"/>
          </a:bodyPr>
          <a:lstStyle/>
          <a:p>
            <a:r>
              <a:rPr kumimoji="1" lang="ja-JP" altLang="en-US" sz="2800" dirty="0"/>
              <a:t>従来法の例</a:t>
            </a:r>
            <a:endParaRPr kumimoji="1" lang="en-US" altLang="ja-JP" sz="2800" dirty="0"/>
          </a:p>
          <a:p>
            <a:pPr lvl="1"/>
            <a:r>
              <a:rPr lang="ja-JP" altLang="en-US" sz="2400" dirty="0"/>
              <a:t>共通鍵暗号方式を用いた認証方式</a:t>
            </a:r>
            <a:endParaRPr lang="en-US" altLang="ja-JP" sz="2400" dirty="0"/>
          </a:p>
          <a:p>
            <a:pPr lvl="1"/>
            <a:r>
              <a:rPr lang="ja-JP" altLang="en-US" sz="2400" dirty="0"/>
              <a:t>チャレンジレスポンス認証に基づいた認証方式</a:t>
            </a:r>
            <a:endParaRPr lang="en-US" altLang="ja-JP" sz="2400" dirty="0"/>
          </a:p>
          <a:p>
            <a:r>
              <a:rPr lang="ja-JP" altLang="en-US" sz="2800" dirty="0"/>
              <a:t>従来の認証機構の課題</a:t>
            </a:r>
            <a:endParaRPr lang="en-US" altLang="ja-JP" sz="2800" dirty="0"/>
          </a:p>
          <a:p>
            <a:pPr lvl="1"/>
            <a:r>
              <a:rPr lang="en-US" altLang="ja-JP" sz="2400" dirty="0"/>
              <a:t>IoT</a:t>
            </a:r>
            <a:r>
              <a:rPr lang="ja-JP" altLang="en-US" sz="2400" dirty="0"/>
              <a:t>システムは低性能な製品がほとんどであり、コストがかかり、導入が難しい。</a:t>
            </a:r>
            <a:endParaRPr lang="en-US" altLang="ja-JP" sz="2400" dirty="0"/>
          </a:p>
          <a:p>
            <a:pPr lvl="1"/>
            <a:r>
              <a:rPr lang="ja-JP" altLang="en-US" sz="2400" dirty="0"/>
              <a:t>認証データはデバイス側で固定化されているため、盗聴された場合、総当たり攻撃により認証データが割り出されてしまうリスクがある。</a:t>
            </a:r>
            <a:endParaRPr lang="en-US" altLang="ja-JP" sz="2400" dirty="0"/>
          </a:p>
        </p:txBody>
      </p:sp>
      <p:sp>
        <p:nvSpPr>
          <p:cNvPr id="5" name="スライド番号プレースホルダー 4">
            <a:extLst>
              <a:ext uri="{FF2B5EF4-FFF2-40B4-BE49-F238E27FC236}">
                <a16:creationId xmlns:a16="http://schemas.microsoft.com/office/drawing/2014/main" id="{5F431643-A480-4AE6-8C70-AD31A52D709B}"/>
              </a:ext>
            </a:extLst>
          </p:cNvPr>
          <p:cNvSpPr>
            <a:spLocks noGrp="1"/>
          </p:cNvSpPr>
          <p:nvPr>
            <p:ph type="sldNum" sz="quarter" idx="12"/>
          </p:nvPr>
        </p:nvSpPr>
        <p:spPr/>
        <p:txBody>
          <a:bodyPr/>
          <a:lstStyle/>
          <a:p>
            <a:fld id="{5586B0C6-B1DC-406B-88DA-80BC6FAE5376}" type="slidenum">
              <a:rPr kumimoji="1" lang="ja-JP" altLang="en-US" smtClean="0"/>
              <a:t>3</a:t>
            </a:fld>
            <a:endParaRPr kumimoji="1" lang="ja-JP" altLang="en-US"/>
          </a:p>
        </p:txBody>
      </p:sp>
      <p:grpSp>
        <p:nvGrpSpPr>
          <p:cNvPr id="36" name="Group 4">
            <a:extLst>
              <a:ext uri="{FF2B5EF4-FFF2-40B4-BE49-F238E27FC236}">
                <a16:creationId xmlns:a16="http://schemas.microsoft.com/office/drawing/2014/main" id="{8B287376-D4FA-419E-86AB-E0DC6B3C6E51}"/>
              </a:ext>
            </a:extLst>
          </p:cNvPr>
          <p:cNvGrpSpPr>
            <a:grpSpLocks noChangeAspect="1"/>
          </p:cNvGrpSpPr>
          <p:nvPr/>
        </p:nvGrpSpPr>
        <p:grpSpPr bwMode="auto">
          <a:xfrm>
            <a:off x="8354246" y="2238547"/>
            <a:ext cx="3124238" cy="3892987"/>
            <a:chOff x="4409" y="1098"/>
            <a:chExt cx="2284" cy="2846"/>
          </a:xfrm>
        </p:grpSpPr>
        <p:sp>
          <p:nvSpPr>
            <p:cNvPr id="37" name="Rectangle 5">
              <a:extLst>
                <a:ext uri="{FF2B5EF4-FFF2-40B4-BE49-F238E27FC236}">
                  <a16:creationId xmlns:a16="http://schemas.microsoft.com/office/drawing/2014/main" id="{4AAE19D4-B8C2-432E-9295-E2DBF1966FC6}"/>
                </a:ext>
              </a:extLst>
            </p:cNvPr>
            <p:cNvSpPr>
              <a:spLocks noChangeArrowheads="1"/>
            </p:cNvSpPr>
            <p:nvPr/>
          </p:nvSpPr>
          <p:spPr bwMode="auto">
            <a:xfrm>
              <a:off x="4712" y="1467"/>
              <a:ext cx="1811" cy="2242"/>
            </a:xfrm>
            <a:prstGeom prst="rect">
              <a:avLst/>
            </a:prstGeom>
            <a:noFill/>
            <a:ln w="1111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8" name="Freeform 9">
              <a:extLst>
                <a:ext uri="{FF2B5EF4-FFF2-40B4-BE49-F238E27FC236}">
                  <a16:creationId xmlns:a16="http://schemas.microsoft.com/office/drawing/2014/main" id="{E4EAF308-038A-484A-A48A-D43F4424C765}"/>
                </a:ext>
              </a:extLst>
            </p:cNvPr>
            <p:cNvSpPr>
              <a:spLocks/>
            </p:cNvSpPr>
            <p:nvPr/>
          </p:nvSpPr>
          <p:spPr bwMode="auto">
            <a:xfrm>
              <a:off x="4409" y="1098"/>
              <a:ext cx="2284" cy="2846"/>
            </a:xfrm>
            <a:custGeom>
              <a:avLst/>
              <a:gdLst>
                <a:gd name="T0" fmla="*/ 0 w 10804"/>
                <a:gd name="T1" fmla="*/ 1801 h 13464"/>
                <a:gd name="T2" fmla="*/ 1801 w 10804"/>
                <a:gd name="T3" fmla="*/ 0 h 13464"/>
                <a:gd name="T4" fmla="*/ 9004 w 10804"/>
                <a:gd name="T5" fmla="*/ 0 h 13464"/>
                <a:gd name="T6" fmla="*/ 10804 w 10804"/>
                <a:gd name="T7" fmla="*/ 1801 h 13464"/>
                <a:gd name="T8" fmla="*/ 10804 w 10804"/>
                <a:gd name="T9" fmla="*/ 11664 h 13464"/>
                <a:gd name="T10" fmla="*/ 9004 w 10804"/>
                <a:gd name="T11" fmla="*/ 13464 h 13464"/>
                <a:gd name="T12" fmla="*/ 1801 w 10804"/>
                <a:gd name="T13" fmla="*/ 13464 h 13464"/>
                <a:gd name="T14" fmla="*/ 0 w 10804"/>
                <a:gd name="T15" fmla="*/ 11664 h 13464"/>
                <a:gd name="T16" fmla="*/ 0 w 10804"/>
                <a:gd name="T17" fmla="*/ 1801 h 13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04" h="13464">
                  <a:moveTo>
                    <a:pt x="0" y="1801"/>
                  </a:moveTo>
                  <a:cubicBezTo>
                    <a:pt x="0" y="807"/>
                    <a:pt x="807" y="0"/>
                    <a:pt x="1801" y="0"/>
                  </a:cubicBezTo>
                  <a:lnTo>
                    <a:pt x="9004" y="0"/>
                  </a:lnTo>
                  <a:cubicBezTo>
                    <a:pt x="9998" y="0"/>
                    <a:pt x="10804" y="807"/>
                    <a:pt x="10804" y="1801"/>
                  </a:cubicBezTo>
                  <a:lnTo>
                    <a:pt x="10804" y="11664"/>
                  </a:lnTo>
                  <a:cubicBezTo>
                    <a:pt x="10804" y="12658"/>
                    <a:pt x="9998" y="13464"/>
                    <a:pt x="9004" y="13464"/>
                  </a:cubicBezTo>
                  <a:lnTo>
                    <a:pt x="1801" y="13464"/>
                  </a:lnTo>
                  <a:cubicBezTo>
                    <a:pt x="807" y="13464"/>
                    <a:pt x="0" y="12658"/>
                    <a:pt x="0" y="11664"/>
                  </a:cubicBezTo>
                  <a:lnTo>
                    <a:pt x="0" y="1801"/>
                  </a:lnTo>
                  <a:close/>
                </a:path>
              </a:pathLst>
            </a:custGeom>
            <a:noFill/>
            <a:ln w="111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9" name="Freeform 10">
              <a:extLst>
                <a:ext uri="{FF2B5EF4-FFF2-40B4-BE49-F238E27FC236}">
                  <a16:creationId xmlns:a16="http://schemas.microsoft.com/office/drawing/2014/main" id="{2E967506-59BE-4D1A-A224-9A40E6965590}"/>
                </a:ext>
              </a:extLst>
            </p:cNvPr>
            <p:cNvSpPr>
              <a:spLocks/>
            </p:cNvSpPr>
            <p:nvPr/>
          </p:nvSpPr>
          <p:spPr bwMode="auto">
            <a:xfrm>
              <a:off x="4491" y="1712"/>
              <a:ext cx="434" cy="1618"/>
            </a:xfrm>
            <a:custGeom>
              <a:avLst/>
              <a:gdLst>
                <a:gd name="T0" fmla="*/ 0 w 2052"/>
                <a:gd name="T1" fmla="*/ 342 h 7656"/>
                <a:gd name="T2" fmla="*/ 342 w 2052"/>
                <a:gd name="T3" fmla="*/ 0 h 7656"/>
                <a:gd name="T4" fmla="*/ 1710 w 2052"/>
                <a:gd name="T5" fmla="*/ 0 h 7656"/>
                <a:gd name="T6" fmla="*/ 2052 w 2052"/>
                <a:gd name="T7" fmla="*/ 342 h 7656"/>
                <a:gd name="T8" fmla="*/ 2052 w 2052"/>
                <a:gd name="T9" fmla="*/ 7314 h 7656"/>
                <a:gd name="T10" fmla="*/ 1710 w 2052"/>
                <a:gd name="T11" fmla="*/ 7656 h 7656"/>
                <a:gd name="T12" fmla="*/ 342 w 2052"/>
                <a:gd name="T13" fmla="*/ 7656 h 7656"/>
                <a:gd name="T14" fmla="*/ 0 w 2052"/>
                <a:gd name="T15" fmla="*/ 7314 h 7656"/>
                <a:gd name="T16" fmla="*/ 0 w 2052"/>
                <a:gd name="T17" fmla="*/ 342 h 7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2" h="7656">
                  <a:moveTo>
                    <a:pt x="0" y="342"/>
                  </a:moveTo>
                  <a:cubicBezTo>
                    <a:pt x="0" y="154"/>
                    <a:pt x="154" y="0"/>
                    <a:pt x="342" y="0"/>
                  </a:cubicBezTo>
                  <a:lnTo>
                    <a:pt x="1710" y="0"/>
                  </a:lnTo>
                  <a:cubicBezTo>
                    <a:pt x="1899" y="0"/>
                    <a:pt x="2052" y="154"/>
                    <a:pt x="2052" y="342"/>
                  </a:cubicBezTo>
                  <a:lnTo>
                    <a:pt x="2052" y="7314"/>
                  </a:lnTo>
                  <a:cubicBezTo>
                    <a:pt x="2052" y="7503"/>
                    <a:pt x="1899" y="7656"/>
                    <a:pt x="1710" y="7656"/>
                  </a:cubicBezTo>
                  <a:lnTo>
                    <a:pt x="342" y="7656"/>
                  </a:lnTo>
                  <a:cubicBezTo>
                    <a:pt x="154" y="7656"/>
                    <a:pt x="0" y="7503"/>
                    <a:pt x="0" y="7314"/>
                  </a:cubicBezTo>
                  <a:lnTo>
                    <a:pt x="0" y="342"/>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0" name="Freeform 11">
              <a:extLst>
                <a:ext uri="{FF2B5EF4-FFF2-40B4-BE49-F238E27FC236}">
                  <a16:creationId xmlns:a16="http://schemas.microsoft.com/office/drawing/2014/main" id="{96092DC0-E391-4359-9367-1591F9F872A3}"/>
                </a:ext>
              </a:extLst>
            </p:cNvPr>
            <p:cNvSpPr>
              <a:spLocks/>
            </p:cNvSpPr>
            <p:nvPr/>
          </p:nvSpPr>
          <p:spPr bwMode="auto">
            <a:xfrm>
              <a:off x="4491" y="1712"/>
              <a:ext cx="434" cy="1618"/>
            </a:xfrm>
            <a:custGeom>
              <a:avLst/>
              <a:gdLst>
                <a:gd name="T0" fmla="*/ 0 w 2052"/>
                <a:gd name="T1" fmla="*/ 342 h 7656"/>
                <a:gd name="T2" fmla="*/ 342 w 2052"/>
                <a:gd name="T3" fmla="*/ 0 h 7656"/>
                <a:gd name="T4" fmla="*/ 1710 w 2052"/>
                <a:gd name="T5" fmla="*/ 0 h 7656"/>
                <a:gd name="T6" fmla="*/ 2052 w 2052"/>
                <a:gd name="T7" fmla="*/ 342 h 7656"/>
                <a:gd name="T8" fmla="*/ 2052 w 2052"/>
                <a:gd name="T9" fmla="*/ 7314 h 7656"/>
                <a:gd name="T10" fmla="*/ 1710 w 2052"/>
                <a:gd name="T11" fmla="*/ 7656 h 7656"/>
                <a:gd name="T12" fmla="*/ 342 w 2052"/>
                <a:gd name="T13" fmla="*/ 7656 h 7656"/>
                <a:gd name="T14" fmla="*/ 0 w 2052"/>
                <a:gd name="T15" fmla="*/ 7314 h 7656"/>
                <a:gd name="T16" fmla="*/ 0 w 2052"/>
                <a:gd name="T17" fmla="*/ 342 h 7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2" h="7656">
                  <a:moveTo>
                    <a:pt x="0" y="342"/>
                  </a:moveTo>
                  <a:cubicBezTo>
                    <a:pt x="0" y="154"/>
                    <a:pt x="154" y="0"/>
                    <a:pt x="342" y="0"/>
                  </a:cubicBezTo>
                  <a:lnTo>
                    <a:pt x="1710" y="0"/>
                  </a:lnTo>
                  <a:cubicBezTo>
                    <a:pt x="1899" y="0"/>
                    <a:pt x="2052" y="154"/>
                    <a:pt x="2052" y="342"/>
                  </a:cubicBezTo>
                  <a:lnTo>
                    <a:pt x="2052" y="7314"/>
                  </a:lnTo>
                  <a:cubicBezTo>
                    <a:pt x="2052" y="7503"/>
                    <a:pt x="1899" y="7656"/>
                    <a:pt x="1710" y="7656"/>
                  </a:cubicBezTo>
                  <a:lnTo>
                    <a:pt x="342" y="7656"/>
                  </a:lnTo>
                  <a:cubicBezTo>
                    <a:pt x="154" y="7656"/>
                    <a:pt x="0" y="7503"/>
                    <a:pt x="0" y="7314"/>
                  </a:cubicBezTo>
                  <a:lnTo>
                    <a:pt x="0" y="342"/>
                  </a:lnTo>
                  <a:close/>
                </a:path>
              </a:pathLst>
            </a:custGeom>
            <a:noFill/>
            <a:ln w="1111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1" name="Rectangle 12">
              <a:extLst>
                <a:ext uri="{FF2B5EF4-FFF2-40B4-BE49-F238E27FC236}">
                  <a16:creationId xmlns:a16="http://schemas.microsoft.com/office/drawing/2014/main" id="{9183AB94-A5B5-4219-897B-46F79C5E282D}"/>
                </a:ext>
              </a:extLst>
            </p:cNvPr>
            <p:cNvSpPr>
              <a:spLocks noChangeArrowheads="1"/>
            </p:cNvSpPr>
            <p:nvPr/>
          </p:nvSpPr>
          <p:spPr bwMode="auto">
            <a:xfrm>
              <a:off x="4576" y="2394"/>
              <a:ext cx="34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a:ln>
                    <a:noFill/>
                  </a:ln>
                  <a:solidFill>
                    <a:srgbClr val="000000"/>
                  </a:solidFill>
                  <a:effectLst/>
                  <a:latin typeface="Times New Roman" panose="02020603050405020304" pitchFamily="18" charset="0"/>
                </a:rPr>
                <a:t>JTAG</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42" name="Rectangle 13">
              <a:extLst>
                <a:ext uri="{FF2B5EF4-FFF2-40B4-BE49-F238E27FC236}">
                  <a16:creationId xmlns:a16="http://schemas.microsoft.com/office/drawing/2014/main" id="{380D0520-8EA4-44CB-BE0F-AAB5A005D7F9}"/>
                </a:ext>
              </a:extLst>
            </p:cNvPr>
            <p:cNvSpPr>
              <a:spLocks noChangeArrowheads="1"/>
            </p:cNvSpPr>
            <p:nvPr/>
          </p:nvSpPr>
          <p:spPr bwMode="auto">
            <a:xfrm>
              <a:off x="4568" y="2531"/>
              <a:ext cx="33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Times New Roman" panose="02020603050405020304" pitchFamily="18" charset="0"/>
                </a:rPr>
                <a:t>PORT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43" name="Freeform 14">
              <a:extLst>
                <a:ext uri="{FF2B5EF4-FFF2-40B4-BE49-F238E27FC236}">
                  <a16:creationId xmlns:a16="http://schemas.microsoft.com/office/drawing/2014/main" id="{DDCD16FD-278B-4F30-A8B8-5C16908376DB}"/>
                </a:ext>
              </a:extLst>
            </p:cNvPr>
            <p:cNvSpPr>
              <a:spLocks/>
            </p:cNvSpPr>
            <p:nvPr/>
          </p:nvSpPr>
          <p:spPr bwMode="auto">
            <a:xfrm>
              <a:off x="5165" y="1610"/>
              <a:ext cx="1081" cy="1122"/>
            </a:xfrm>
            <a:custGeom>
              <a:avLst/>
              <a:gdLst>
                <a:gd name="T0" fmla="*/ 0 w 5112"/>
                <a:gd name="T1" fmla="*/ 852 h 5304"/>
                <a:gd name="T2" fmla="*/ 852 w 5112"/>
                <a:gd name="T3" fmla="*/ 0 h 5304"/>
                <a:gd name="T4" fmla="*/ 4260 w 5112"/>
                <a:gd name="T5" fmla="*/ 0 h 5304"/>
                <a:gd name="T6" fmla="*/ 5112 w 5112"/>
                <a:gd name="T7" fmla="*/ 852 h 5304"/>
                <a:gd name="T8" fmla="*/ 5112 w 5112"/>
                <a:gd name="T9" fmla="*/ 4452 h 5304"/>
                <a:gd name="T10" fmla="*/ 4260 w 5112"/>
                <a:gd name="T11" fmla="*/ 5304 h 5304"/>
                <a:gd name="T12" fmla="*/ 852 w 5112"/>
                <a:gd name="T13" fmla="*/ 5304 h 5304"/>
                <a:gd name="T14" fmla="*/ 0 w 5112"/>
                <a:gd name="T15" fmla="*/ 4452 h 5304"/>
                <a:gd name="T16" fmla="*/ 0 w 5112"/>
                <a:gd name="T17" fmla="*/ 852 h 5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12" h="5304">
                  <a:moveTo>
                    <a:pt x="0" y="852"/>
                  </a:moveTo>
                  <a:cubicBezTo>
                    <a:pt x="0" y="382"/>
                    <a:pt x="382" y="0"/>
                    <a:pt x="852" y="0"/>
                  </a:cubicBezTo>
                  <a:lnTo>
                    <a:pt x="4260" y="0"/>
                  </a:lnTo>
                  <a:cubicBezTo>
                    <a:pt x="4731" y="0"/>
                    <a:pt x="5112" y="382"/>
                    <a:pt x="5112" y="852"/>
                  </a:cubicBezTo>
                  <a:lnTo>
                    <a:pt x="5112" y="4452"/>
                  </a:lnTo>
                  <a:cubicBezTo>
                    <a:pt x="5112" y="4923"/>
                    <a:pt x="4731" y="5304"/>
                    <a:pt x="4260" y="5304"/>
                  </a:cubicBezTo>
                  <a:lnTo>
                    <a:pt x="852" y="5304"/>
                  </a:lnTo>
                  <a:cubicBezTo>
                    <a:pt x="382" y="5304"/>
                    <a:pt x="0" y="4923"/>
                    <a:pt x="0" y="4452"/>
                  </a:cubicBezTo>
                  <a:lnTo>
                    <a:pt x="0" y="852"/>
                  </a:lnTo>
                  <a:close/>
                </a:path>
              </a:pathLst>
            </a:custGeom>
            <a:noFill/>
            <a:ln w="1111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4" name="Freeform 17">
              <a:extLst>
                <a:ext uri="{FF2B5EF4-FFF2-40B4-BE49-F238E27FC236}">
                  <a16:creationId xmlns:a16="http://schemas.microsoft.com/office/drawing/2014/main" id="{29C4A809-D4FE-4199-8DBF-95CABF927F31}"/>
                </a:ext>
              </a:extLst>
            </p:cNvPr>
            <p:cNvSpPr>
              <a:spLocks/>
            </p:cNvSpPr>
            <p:nvPr/>
          </p:nvSpPr>
          <p:spPr bwMode="auto">
            <a:xfrm>
              <a:off x="5249" y="2819"/>
              <a:ext cx="970" cy="232"/>
            </a:xfrm>
            <a:custGeom>
              <a:avLst/>
              <a:gdLst>
                <a:gd name="T0" fmla="*/ 0 w 4588"/>
                <a:gd name="T1" fmla="*/ 184 h 1100"/>
                <a:gd name="T2" fmla="*/ 184 w 4588"/>
                <a:gd name="T3" fmla="*/ 0 h 1100"/>
                <a:gd name="T4" fmla="*/ 4405 w 4588"/>
                <a:gd name="T5" fmla="*/ 0 h 1100"/>
                <a:gd name="T6" fmla="*/ 4588 w 4588"/>
                <a:gd name="T7" fmla="*/ 184 h 1100"/>
                <a:gd name="T8" fmla="*/ 4588 w 4588"/>
                <a:gd name="T9" fmla="*/ 917 h 1100"/>
                <a:gd name="T10" fmla="*/ 4405 w 4588"/>
                <a:gd name="T11" fmla="*/ 1100 h 1100"/>
                <a:gd name="T12" fmla="*/ 184 w 4588"/>
                <a:gd name="T13" fmla="*/ 1100 h 1100"/>
                <a:gd name="T14" fmla="*/ 0 w 4588"/>
                <a:gd name="T15" fmla="*/ 917 h 1100"/>
                <a:gd name="T16" fmla="*/ 0 w 4588"/>
                <a:gd name="T17" fmla="*/ 184 h 1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88" h="1100">
                  <a:moveTo>
                    <a:pt x="0" y="184"/>
                  </a:moveTo>
                  <a:cubicBezTo>
                    <a:pt x="0" y="83"/>
                    <a:pt x="83" y="0"/>
                    <a:pt x="184" y="0"/>
                  </a:cubicBezTo>
                  <a:lnTo>
                    <a:pt x="4405" y="0"/>
                  </a:lnTo>
                  <a:cubicBezTo>
                    <a:pt x="4506" y="0"/>
                    <a:pt x="4588" y="83"/>
                    <a:pt x="4588" y="184"/>
                  </a:cubicBezTo>
                  <a:lnTo>
                    <a:pt x="4588" y="917"/>
                  </a:lnTo>
                  <a:cubicBezTo>
                    <a:pt x="4588" y="1018"/>
                    <a:pt x="4506" y="1100"/>
                    <a:pt x="4405" y="1100"/>
                  </a:cubicBezTo>
                  <a:lnTo>
                    <a:pt x="184" y="1100"/>
                  </a:lnTo>
                  <a:cubicBezTo>
                    <a:pt x="83" y="1100"/>
                    <a:pt x="0" y="1018"/>
                    <a:pt x="0" y="917"/>
                  </a:cubicBezTo>
                  <a:lnTo>
                    <a:pt x="0" y="184"/>
                  </a:lnTo>
                  <a:close/>
                </a:path>
              </a:pathLst>
            </a:custGeom>
            <a:noFill/>
            <a:ln w="1111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5" name="Rectangle 18">
              <a:extLst>
                <a:ext uri="{FF2B5EF4-FFF2-40B4-BE49-F238E27FC236}">
                  <a16:creationId xmlns:a16="http://schemas.microsoft.com/office/drawing/2014/main" id="{FDD86C7E-E7AC-4B2F-962A-F323F071ACF1}"/>
                </a:ext>
              </a:extLst>
            </p:cNvPr>
            <p:cNvSpPr>
              <a:spLocks noChangeArrowheads="1"/>
            </p:cNvSpPr>
            <p:nvPr/>
          </p:nvSpPr>
          <p:spPr bwMode="auto">
            <a:xfrm>
              <a:off x="5291" y="2870"/>
              <a:ext cx="119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Times New Roman" panose="02020603050405020304" pitchFamily="18" charset="0"/>
                </a:rPr>
                <a:t>TAP</a:t>
              </a:r>
              <a:r>
                <a:rPr kumimoji="0" lang="ja-JP" altLang="en-US" sz="1200" b="0" i="0" u="none" strike="noStrike" cap="none" normalizeH="0" baseline="0" dirty="0">
                  <a:ln>
                    <a:noFill/>
                  </a:ln>
                  <a:solidFill>
                    <a:srgbClr val="000000"/>
                  </a:solidFill>
                  <a:effectLst/>
                  <a:latin typeface="Times New Roman" panose="02020603050405020304" pitchFamily="18" charset="0"/>
                </a:rPr>
                <a:t>コントローラ</a:t>
              </a:r>
              <a:r>
                <a:rPr kumimoji="0" lang="ja-JP" altLang="ja-JP" sz="1200" b="0" i="0" u="none" strike="noStrike" cap="none" normalizeH="0" baseline="0" dirty="0">
                  <a:ln>
                    <a:noFill/>
                  </a:ln>
                  <a:solidFill>
                    <a:srgbClr val="000000"/>
                  </a:solidFill>
                  <a:effectLst/>
                  <a:latin typeface="Times New Roman" panose="02020603050405020304" pitchFamily="18" charset="0"/>
                </a:rPr>
                <a:t> </a:t>
              </a:r>
              <a:endParaRPr kumimoji="0" lang="ja-JP" altLang="ja-JP" sz="1200" b="0" i="0" u="none" strike="noStrike" cap="none" normalizeH="0" baseline="0" dirty="0">
                <a:ln>
                  <a:noFill/>
                </a:ln>
                <a:solidFill>
                  <a:schemeClr val="tx1"/>
                </a:solidFill>
                <a:effectLst/>
                <a:latin typeface="Arial" panose="020B0604020202020204" pitchFamily="34" charset="0"/>
              </a:endParaRPr>
            </a:p>
          </p:txBody>
        </p:sp>
        <p:sp>
          <p:nvSpPr>
            <p:cNvPr id="46" name="Freeform 20">
              <a:extLst>
                <a:ext uri="{FF2B5EF4-FFF2-40B4-BE49-F238E27FC236}">
                  <a16:creationId xmlns:a16="http://schemas.microsoft.com/office/drawing/2014/main" id="{B4FD18BD-8F50-44E2-8B06-9E39CFA08883}"/>
                </a:ext>
              </a:extLst>
            </p:cNvPr>
            <p:cNvSpPr>
              <a:spLocks/>
            </p:cNvSpPr>
            <p:nvPr/>
          </p:nvSpPr>
          <p:spPr bwMode="auto">
            <a:xfrm>
              <a:off x="5249" y="2514"/>
              <a:ext cx="908" cy="146"/>
            </a:xfrm>
            <a:custGeom>
              <a:avLst/>
              <a:gdLst>
                <a:gd name="T0" fmla="*/ 0 w 4296"/>
                <a:gd name="T1" fmla="*/ 115 h 688"/>
                <a:gd name="T2" fmla="*/ 115 w 4296"/>
                <a:gd name="T3" fmla="*/ 0 h 688"/>
                <a:gd name="T4" fmla="*/ 4182 w 4296"/>
                <a:gd name="T5" fmla="*/ 0 h 688"/>
                <a:gd name="T6" fmla="*/ 4296 w 4296"/>
                <a:gd name="T7" fmla="*/ 115 h 688"/>
                <a:gd name="T8" fmla="*/ 4296 w 4296"/>
                <a:gd name="T9" fmla="*/ 574 h 688"/>
                <a:gd name="T10" fmla="*/ 4182 w 4296"/>
                <a:gd name="T11" fmla="*/ 688 h 688"/>
                <a:gd name="T12" fmla="*/ 115 w 4296"/>
                <a:gd name="T13" fmla="*/ 688 h 688"/>
                <a:gd name="T14" fmla="*/ 0 w 4296"/>
                <a:gd name="T15" fmla="*/ 574 h 688"/>
                <a:gd name="T16" fmla="*/ 0 w 4296"/>
                <a:gd name="T17" fmla="*/ 115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96" h="688">
                  <a:moveTo>
                    <a:pt x="0" y="115"/>
                  </a:moveTo>
                  <a:cubicBezTo>
                    <a:pt x="0" y="52"/>
                    <a:pt x="52" y="0"/>
                    <a:pt x="115" y="0"/>
                  </a:cubicBezTo>
                  <a:lnTo>
                    <a:pt x="4182" y="0"/>
                  </a:lnTo>
                  <a:cubicBezTo>
                    <a:pt x="4245" y="0"/>
                    <a:pt x="4296" y="52"/>
                    <a:pt x="4296" y="115"/>
                  </a:cubicBezTo>
                  <a:lnTo>
                    <a:pt x="4296" y="574"/>
                  </a:lnTo>
                  <a:cubicBezTo>
                    <a:pt x="4296" y="637"/>
                    <a:pt x="4245" y="688"/>
                    <a:pt x="4182" y="688"/>
                  </a:cubicBezTo>
                  <a:lnTo>
                    <a:pt x="115" y="688"/>
                  </a:lnTo>
                  <a:cubicBezTo>
                    <a:pt x="52" y="688"/>
                    <a:pt x="0" y="637"/>
                    <a:pt x="0" y="574"/>
                  </a:cubicBezTo>
                  <a:lnTo>
                    <a:pt x="0" y="115"/>
                  </a:lnTo>
                  <a:close/>
                </a:path>
              </a:pathLst>
            </a:custGeom>
            <a:noFill/>
            <a:ln w="1111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7" name="Rectangle 21">
              <a:extLst>
                <a:ext uri="{FF2B5EF4-FFF2-40B4-BE49-F238E27FC236}">
                  <a16:creationId xmlns:a16="http://schemas.microsoft.com/office/drawing/2014/main" id="{45410C74-C2FF-44B9-8A7C-B1EE07581489}"/>
                </a:ext>
              </a:extLst>
            </p:cNvPr>
            <p:cNvSpPr>
              <a:spLocks noChangeArrowheads="1"/>
            </p:cNvSpPr>
            <p:nvPr/>
          </p:nvSpPr>
          <p:spPr bwMode="auto">
            <a:xfrm>
              <a:off x="5291" y="2529"/>
              <a:ext cx="82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200" b="0" i="0" u="none" strike="noStrike" cap="none" normalizeH="0" baseline="0" dirty="0">
                  <a:ln>
                    <a:noFill/>
                  </a:ln>
                  <a:solidFill>
                    <a:srgbClr val="000000"/>
                  </a:solidFill>
                  <a:effectLst/>
                  <a:latin typeface="Times New Roman" panose="02020603050405020304" pitchFamily="18" charset="0"/>
                </a:rPr>
                <a:t>ロッキング回路</a:t>
              </a:r>
              <a:endParaRPr kumimoji="0" lang="ja-JP" altLang="ja-JP" sz="1200" b="0" i="0" u="none" strike="noStrike" cap="none" normalizeH="0" baseline="0" dirty="0">
                <a:ln>
                  <a:noFill/>
                </a:ln>
                <a:solidFill>
                  <a:schemeClr val="tx1"/>
                </a:solidFill>
                <a:effectLst/>
                <a:latin typeface="Arial" panose="020B0604020202020204" pitchFamily="34" charset="0"/>
              </a:endParaRPr>
            </a:p>
          </p:txBody>
        </p:sp>
        <p:sp>
          <p:nvSpPr>
            <p:cNvPr id="48" name="Freeform 23">
              <a:extLst>
                <a:ext uri="{FF2B5EF4-FFF2-40B4-BE49-F238E27FC236}">
                  <a16:creationId xmlns:a16="http://schemas.microsoft.com/office/drawing/2014/main" id="{A0E8AF5C-9A05-4D6A-B3F3-9BE46CD8C93B}"/>
                </a:ext>
              </a:extLst>
            </p:cNvPr>
            <p:cNvSpPr>
              <a:spLocks noEditPoints="1"/>
            </p:cNvSpPr>
            <p:nvPr/>
          </p:nvSpPr>
          <p:spPr bwMode="auto">
            <a:xfrm>
              <a:off x="4926" y="2920"/>
              <a:ext cx="325" cy="43"/>
            </a:xfrm>
            <a:custGeom>
              <a:avLst/>
              <a:gdLst>
                <a:gd name="T0" fmla="*/ 290 w 325"/>
                <a:gd name="T1" fmla="*/ 27 h 43"/>
                <a:gd name="T2" fmla="*/ 0 w 325"/>
                <a:gd name="T3" fmla="*/ 26 h 43"/>
                <a:gd name="T4" fmla="*/ 0 w 325"/>
                <a:gd name="T5" fmla="*/ 15 h 43"/>
                <a:gd name="T6" fmla="*/ 290 w 325"/>
                <a:gd name="T7" fmla="*/ 16 h 43"/>
                <a:gd name="T8" fmla="*/ 290 w 325"/>
                <a:gd name="T9" fmla="*/ 27 h 43"/>
                <a:gd name="T10" fmla="*/ 283 w 325"/>
                <a:gd name="T11" fmla="*/ 0 h 43"/>
                <a:gd name="T12" fmla="*/ 325 w 325"/>
                <a:gd name="T13" fmla="*/ 22 h 43"/>
                <a:gd name="T14" fmla="*/ 283 w 325"/>
                <a:gd name="T15" fmla="*/ 43 h 43"/>
                <a:gd name="T16" fmla="*/ 283 w 325"/>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5" h="43">
                  <a:moveTo>
                    <a:pt x="290" y="27"/>
                  </a:moveTo>
                  <a:lnTo>
                    <a:pt x="0" y="26"/>
                  </a:lnTo>
                  <a:lnTo>
                    <a:pt x="0" y="15"/>
                  </a:lnTo>
                  <a:lnTo>
                    <a:pt x="290" y="16"/>
                  </a:lnTo>
                  <a:lnTo>
                    <a:pt x="290" y="27"/>
                  </a:lnTo>
                  <a:close/>
                  <a:moveTo>
                    <a:pt x="283" y="0"/>
                  </a:moveTo>
                  <a:lnTo>
                    <a:pt x="325" y="22"/>
                  </a:lnTo>
                  <a:lnTo>
                    <a:pt x="283" y="43"/>
                  </a:lnTo>
                  <a:lnTo>
                    <a:pt x="283"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9" name="Freeform 24">
              <a:extLst>
                <a:ext uri="{FF2B5EF4-FFF2-40B4-BE49-F238E27FC236}">
                  <a16:creationId xmlns:a16="http://schemas.microsoft.com/office/drawing/2014/main" id="{64F6F7C9-4FC8-4176-8EEC-484331E6F601}"/>
                </a:ext>
              </a:extLst>
            </p:cNvPr>
            <p:cNvSpPr>
              <a:spLocks/>
            </p:cNvSpPr>
            <p:nvPr/>
          </p:nvSpPr>
          <p:spPr bwMode="auto">
            <a:xfrm>
              <a:off x="5232" y="2167"/>
              <a:ext cx="899" cy="216"/>
            </a:xfrm>
            <a:custGeom>
              <a:avLst/>
              <a:gdLst>
                <a:gd name="T0" fmla="*/ 0 w 4252"/>
                <a:gd name="T1" fmla="*/ 171 h 1024"/>
                <a:gd name="T2" fmla="*/ 171 w 4252"/>
                <a:gd name="T3" fmla="*/ 0 h 1024"/>
                <a:gd name="T4" fmla="*/ 4082 w 4252"/>
                <a:gd name="T5" fmla="*/ 0 h 1024"/>
                <a:gd name="T6" fmla="*/ 4252 w 4252"/>
                <a:gd name="T7" fmla="*/ 171 h 1024"/>
                <a:gd name="T8" fmla="*/ 4252 w 4252"/>
                <a:gd name="T9" fmla="*/ 854 h 1024"/>
                <a:gd name="T10" fmla="*/ 4082 w 4252"/>
                <a:gd name="T11" fmla="*/ 1024 h 1024"/>
                <a:gd name="T12" fmla="*/ 171 w 4252"/>
                <a:gd name="T13" fmla="*/ 1024 h 1024"/>
                <a:gd name="T14" fmla="*/ 0 w 4252"/>
                <a:gd name="T15" fmla="*/ 854 h 1024"/>
                <a:gd name="T16" fmla="*/ 0 w 4252"/>
                <a:gd name="T17" fmla="*/ 171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52" h="1024">
                  <a:moveTo>
                    <a:pt x="0" y="171"/>
                  </a:moveTo>
                  <a:cubicBezTo>
                    <a:pt x="0" y="77"/>
                    <a:pt x="77" y="0"/>
                    <a:pt x="171" y="0"/>
                  </a:cubicBezTo>
                  <a:lnTo>
                    <a:pt x="4082" y="0"/>
                  </a:lnTo>
                  <a:cubicBezTo>
                    <a:pt x="4176" y="0"/>
                    <a:pt x="4252" y="77"/>
                    <a:pt x="4252" y="171"/>
                  </a:cubicBezTo>
                  <a:lnTo>
                    <a:pt x="4252" y="854"/>
                  </a:lnTo>
                  <a:cubicBezTo>
                    <a:pt x="4252" y="948"/>
                    <a:pt x="4176" y="1024"/>
                    <a:pt x="4082" y="1024"/>
                  </a:cubicBezTo>
                  <a:lnTo>
                    <a:pt x="171" y="1024"/>
                  </a:lnTo>
                  <a:cubicBezTo>
                    <a:pt x="77" y="1024"/>
                    <a:pt x="0" y="948"/>
                    <a:pt x="0" y="854"/>
                  </a:cubicBezTo>
                  <a:lnTo>
                    <a:pt x="0" y="171"/>
                  </a:lnTo>
                  <a:close/>
                </a:path>
              </a:pathLst>
            </a:custGeom>
            <a:noFill/>
            <a:ln w="11113" cap="flat">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0" name="Rectangle 25">
              <a:extLst>
                <a:ext uri="{FF2B5EF4-FFF2-40B4-BE49-F238E27FC236}">
                  <a16:creationId xmlns:a16="http://schemas.microsoft.com/office/drawing/2014/main" id="{C49AD56C-7B2C-41DE-93E8-90283D2A386C}"/>
                </a:ext>
              </a:extLst>
            </p:cNvPr>
            <p:cNvSpPr>
              <a:spLocks noChangeArrowheads="1"/>
            </p:cNvSpPr>
            <p:nvPr/>
          </p:nvSpPr>
          <p:spPr bwMode="auto">
            <a:xfrm>
              <a:off x="5382" y="2183"/>
              <a:ext cx="68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1" i="0" u="none" strike="noStrike" cap="none" normalizeH="0" baseline="0" dirty="0">
                  <a:ln>
                    <a:noFill/>
                  </a:ln>
                  <a:solidFill>
                    <a:srgbClr val="000000"/>
                  </a:solidFill>
                  <a:effectLst/>
                  <a:latin typeface="ＭＳ 明朝" panose="02020609040205080304" pitchFamily="17" charset="-128"/>
                  <a:ea typeface="ＭＳ 明朝" panose="02020609040205080304" pitchFamily="17" charset="-128"/>
                </a:rPr>
                <a:t>暗号回路</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51" name="Freeform 26">
              <a:extLst>
                <a:ext uri="{FF2B5EF4-FFF2-40B4-BE49-F238E27FC236}">
                  <a16:creationId xmlns:a16="http://schemas.microsoft.com/office/drawing/2014/main" id="{B85962C2-3AAC-4B0A-B061-0A92215AC794}"/>
                </a:ext>
              </a:extLst>
            </p:cNvPr>
            <p:cNvSpPr>
              <a:spLocks/>
            </p:cNvSpPr>
            <p:nvPr/>
          </p:nvSpPr>
          <p:spPr bwMode="auto">
            <a:xfrm>
              <a:off x="5249" y="1845"/>
              <a:ext cx="865" cy="186"/>
            </a:xfrm>
            <a:custGeom>
              <a:avLst/>
              <a:gdLst>
                <a:gd name="T0" fmla="*/ 0 w 4092"/>
                <a:gd name="T1" fmla="*/ 147 h 880"/>
                <a:gd name="T2" fmla="*/ 147 w 4092"/>
                <a:gd name="T3" fmla="*/ 0 h 880"/>
                <a:gd name="T4" fmla="*/ 3946 w 4092"/>
                <a:gd name="T5" fmla="*/ 0 h 880"/>
                <a:gd name="T6" fmla="*/ 4092 w 4092"/>
                <a:gd name="T7" fmla="*/ 147 h 880"/>
                <a:gd name="T8" fmla="*/ 4092 w 4092"/>
                <a:gd name="T9" fmla="*/ 734 h 880"/>
                <a:gd name="T10" fmla="*/ 3946 w 4092"/>
                <a:gd name="T11" fmla="*/ 880 h 880"/>
                <a:gd name="T12" fmla="*/ 147 w 4092"/>
                <a:gd name="T13" fmla="*/ 880 h 880"/>
                <a:gd name="T14" fmla="*/ 0 w 4092"/>
                <a:gd name="T15" fmla="*/ 734 h 880"/>
                <a:gd name="T16" fmla="*/ 0 w 4092"/>
                <a:gd name="T17" fmla="*/ 147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92" h="880">
                  <a:moveTo>
                    <a:pt x="0" y="147"/>
                  </a:moveTo>
                  <a:cubicBezTo>
                    <a:pt x="0" y="66"/>
                    <a:pt x="66" y="0"/>
                    <a:pt x="147" y="0"/>
                  </a:cubicBezTo>
                  <a:lnTo>
                    <a:pt x="3946" y="0"/>
                  </a:lnTo>
                  <a:cubicBezTo>
                    <a:pt x="4027" y="0"/>
                    <a:pt x="4092" y="66"/>
                    <a:pt x="4092" y="147"/>
                  </a:cubicBezTo>
                  <a:lnTo>
                    <a:pt x="4092" y="734"/>
                  </a:lnTo>
                  <a:cubicBezTo>
                    <a:pt x="4092" y="815"/>
                    <a:pt x="4027" y="880"/>
                    <a:pt x="3946" y="880"/>
                  </a:cubicBezTo>
                  <a:lnTo>
                    <a:pt x="147" y="880"/>
                  </a:lnTo>
                  <a:cubicBezTo>
                    <a:pt x="66" y="880"/>
                    <a:pt x="0" y="815"/>
                    <a:pt x="0" y="734"/>
                  </a:cubicBezTo>
                  <a:lnTo>
                    <a:pt x="0" y="147"/>
                  </a:lnTo>
                  <a:close/>
                </a:path>
              </a:pathLst>
            </a:custGeom>
            <a:noFill/>
            <a:ln w="1111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2" name="Rectangle 27">
              <a:extLst>
                <a:ext uri="{FF2B5EF4-FFF2-40B4-BE49-F238E27FC236}">
                  <a16:creationId xmlns:a16="http://schemas.microsoft.com/office/drawing/2014/main" id="{461C5271-C436-45B8-9366-9A9DA73369A9}"/>
                </a:ext>
              </a:extLst>
            </p:cNvPr>
            <p:cNvSpPr>
              <a:spLocks noChangeArrowheads="1"/>
            </p:cNvSpPr>
            <p:nvPr/>
          </p:nvSpPr>
          <p:spPr bwMode="auto">
            <a:xfrm>
              <a:off x="5505" y="1864"/>
              <a:ext cx="326"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ＭＳ 明朝" panose="02020609040205080304" pitchFamily="17" charset="-128"/>
                  <a:ea typeface="ＭＳ 明朝" panose="02020609040205080304" pitchFamily="17" charset="-128"/>
                </a:rPr>
                <a:t>メモリ</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53" name="Freeform 28">
              <a:extLst>
                <a:ext uri="{FF2B5EF4-FFF2-40B4-BE49-F238E27FC236}">
                  <a16:creationId xmlns:a16="http://schemas.microsoft.com/office/drawing/2014/main" id="{5DA25DC4-5285-4E7E-914F-DCF3BFBB611A}"/>
                </a:ext>
              </a:extLst>
            </p:cNvPr>
            <p:cNvSpPr>
              <a:spLocks noEditPoints="1"/>
            </p:cNvSpPr>
            <p:nvPr/>
          </p:nvSpPr>
          <p:spPr bwMode="auto">
            <a:xfrm>
              <a:off x="5962" y="2660"/>
              <a:ext cx="43" cy="159"/>
            </a:xfrm>
            <a:custGeom>
              <a:avLst/>
              <a:gdLst>
                <a:gd name="T0" fmla="*/ 26 w 43"/>
                <a:gd name="T1" fmla="*/ 0 h 159"/>
                <a:gd name="T2" fmla="*/ 26 w 43"/>
                <a:gd name="T3" fmla="*/ 124 h 159"/>
                <a:gd name="T4" fmla="*/ 17 w 43"/>
                <a:gd name="T5" fmla="*/ 124 h 159"/>
                <a:gd name="T6" fmla="*/ 17 w 43"/>
                <a:gd name="T7" fmla="*/ 0 h 159"/>
                <a:gd name="T8" fmla="*/ 26 w 43"/>
                <a:gd name="T9" fmla="*/ 0 h 159"/>
                <a:gd name="T10" fmla="*/ 43 w 43"/>
                <a:gd name="T11" fmla="*/ 116 h 159"/>
                <a:gd name="T12" fmla="*/ 22 w 43"/>
                <a:gd name="T13" fmla="*/ 159 h 159"/>
                <a:gd name="T14" fmla="*/ 0 w 43"/>
                <a:gd name="T15" fmla="*/ 116 h 159"/>
                <a:gd name="T16" fmla="*/ 43 w 43"/>
                <a:gd name="T17" fmla="*/ 11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159">
                  <a:moveTo>
                    <a:pt x="26" y="0"/>
                  </a:moveTo>
                  <a:lnTo>
                    <a:pt x="26" y="124"/>
                  </a:lnTo>
                  <a:lnTo>
                    <a:pt x="17" y="124"/>
                  </a:lnTo>
                  <a:lnTo>
                    <a:pt x="17" y="0"/>
                  </a:lnTo>
                  <a:lnTo>
                    <a:pt x="26" y="0"/>
                  </a:lnTo>
                  <a:close/>
                  <a:moveTo>
                    <a:pt x="43" y="116"/>
                  </a:moveTo>
                  <a:lnTo>
                    <a:pt x="22" y="159"/>
                  </a:lnTo>
                  <a:lnTo>
                    <a:pt x="0" y="116"/>
                  </a:lnTo>
                  <a:lnTo>
                    <a:pt x="43" y="116"/>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4" name="Rectangle 29">
              <a:extLst>
                <a:ext uri="{FF2B5EF4-FFF2-40B4-BE49-F238E27FC236}">
                  <a16:creationId xmlns:a16="http://schemas.microsoft.com/office/drawing/2014/main" id="{E662827F-3D5B-43BB-A38A-15F72F02EBDA}"/>
                </a:ext>
              </a:extLst>
            </p:cNvPr>
            <p:cNvSpPr>
              <a:spLocks noChangeArrowheads="1"/>
            </p:cNvSpPr>
            <p:nvPr/>
          </p:nvSpPr>
          <p:spPr bwMode="auto">
            <a:xfrm>
              <a:off x="5412" y="1626"/>
              <a:ext cx="61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ＭＳ 明朝" panose="02020609040205080304" pitchFamily="17" charset="-128"/>
                  <a:ea typeface="ＭＳ 明朝" panose="02020609040205080304" pitchFamily="17" charset="-128"/>
                </a:rPr>
                <a:t>認証機構</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55" name="Freeform 30">
              <a:extLst>
                <a:ext uri="{FF2B5EF4-FFF2-40B4-BE49-F238E27FC236}">
                  <a16:creationId xmlns:a16="http://schemas.microsoft.com/office/drawing/2014/main" id="{111CE51E-C164-48CE-877E-816C94B1E1F8}"/>
                </a:ext>
              </a:extLst>
            </p:cNvPr>
            <p:cNvSpPr>
              <a:spLocks noEditPoints="1"/>
            </p:cNvSpPr>
            <p:nvPr/>
          </p:nvSpPr>
          <p:spPr bwMode="auto">
            <a:xfrm>
              <a:off x="5052" y="2413"/>
              <a:ext cx="113" cy="521"/>
            </a:xfrm>
            <a:custGeom>
              <a:avLst/>
              <a:gdLst>
                <a:gd name="T0" fmla="*/ 0 w 113"/>
                <a:gd name="T1" fmla="*/ 521 h 521"/>
                <a:gd name="T2" fmla="*/ 0 w 113"/>
                <a:gd name="T3" fmla="*/ 14 h 521"/>
                <a:gd name="T4" fmla="*/ 77 w 113"/>
                <a:gd name="T5" fmla="*/ 14 h 521"/>
                <a:gd name="T6" fmla="*/ 77 w 113"/>
                <a:gd name="T7" fmla="*/ 29 h 521"/>
                <a:gd name="T8" fmla="*/ 7 w 113"/>
                <a:gd name="T9" fmla="*/ 29 h 521"/>
                <a:gd name="T10" fmla="*/ 15 w 113"/>
                <a:gd name="T11" fmla="*/ 21 h 521"/>
                <a:gd name="T12" fmla="*/ 15 w 113"/>
                <a:gd name="T13" fmla="*/ 521 h 521"/>
                <a:gd name="T14" fmla="*/ 0 w 113"/>
                <a:gd name="T15" fmla="*/ 521 h 521"/>
                <a:gd name="T16" fmla="*/ 70 w 113"/>
                <a:gd name="T17" fmla="*/ 0 h 521"/>
                <a:gd name="T18" fmla="*/ 113 w 113"/>
                <a:gd name="T19" fmla="*/ 21 h 521"/>
                <a:gd name="T20" fmla="*/ 70 w 113"/>
                <a:gd name="T21" fmla="*/ 43 h 521"/>
                <a:gd name="T22" fmla="*/ 70 w 113"/>
                <a:gd name="T23"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 h="521">
                  <a:moveTo>
                    <a:pt x="0" y="521"/>
                  </a:moveTo>
                  <a:lnTo>
                    <a:pt x="0" y="14"/>
                  </a:lnTo>
                  <a:lnTo>
                    <a:pt x="77" y="14"/>
                  </a:lnTo>
                  <a:lnTo>
                    <a:pt x="77" y="29"/>
                  </a:lnTo>
                  <a:lnTo>
                    <a:pt x="7" y="29"/>
                  </a:lnTo>
                  <a:lnTo>
                    <a:pt x="15" y="21"/>
                  </a:lnTo>
                  <a:lnTo>
                    <a:pt x="15" y="521"/>
                  </a:lnTo>
                  <a:lnTo>
                    <a:pt x="0" y="521"/>
                  </a:lnTo>
                  <a:close/>
                  <a:moveTo>
                    <a:pt x="70" y="0"/>
                  </a:moveTo>
                  <a:lnTo>
                    <a:pt x="113" y="21"/>
                  </a:lnTo>
                  <a:lnTo>
                    <a:pt x="70" y="43"/>
                  </a:lnTo>
                  <a:lnTo>
                    <a:pt x="7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6" name="Freeform 31">
              <a:extLst>
                <a:ext uri="{FF2B5EF4-FFF2-40B4-BE49-F238E27FC236}">
                  <a16:creationId xmlns:a16="http://schemas.microsoft.com/office/drawing/2014/main" id="{68404078-2839-4F21-B219-0F81235C6FA8}"/>
                </a:ext>
              </a:extLst>
            </p:cNvPr>
            <p:cNvSpPr>
              <a:spLocks noEditPoints="1"/>
            </p:cNvSpPr>
            <p:nvPr/>
          </p:nvSpPr>
          <p:spPr bwMode="auto">
            <a:xfrm>
              <a:off x="4926" y="1946"/>
              <a:ext cx="240" cy="43"/>
            </a:xfrm>
            <a:custGeom>
              <a:avLst/>
              <a:gdLst>
                <a:gd name="T0" fmla="*/ 240 w 240"/>
                <a:gd name="T1" fmla="*/ 16 h 43"/>
                <a:gd name="T2" fmla="*/ 35 w 240"/>
                <a:gd name="T3" fmla="*/ 16 h 43"/>
                <a:gd name="T4" fmla="*/ 35 w 240"/>
                <a:gd name="T5" fmla="*/ 27 h 43"/>
                <a:gd name="T6" fmla="*/ 240 w 240"/>
                <a:gd name="T7" fmla="*/ 27 h 43"/>
                <a:gd name="T8" fmla="*/ 240 w 240"/>
                <a:gd name="T9" fmla="*/ 16 h 43"/>
                <a:gd name="T10" fmla="*/ 42 w 240"/>
                <a:gd name="T11" fmla="*/ 0 h 43"/>
                <a:gd name="T12" fmla="*/ 0 w 240"/>
                <a:gd name="T13" fmla="*/ 22 h 43"/>
                <a:gd name="T14" fmla="*/ 42 w 240"/>
                <a:gd name="T15" fmla="*/ 43 h 43"/>
                <a:gd name="T16" fmla="*/ 42 w 240"/>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43">
                  <a:moveTo>
                    <a:pt x="240" y="16"/>
                  </a:moveTo>
                  <a:lnTo>
                    <a:pt x="35" y="16"/>
                  </a:lnTo>
                  <a:lnTo>
                    <a:pt x="35" y="27"/>
                  </a:lnTo>
                  <a:lnTo>
                    <a:pt x="240" y="27"/>
                  </a:lnTo>
                  <a:lnTo>
                    <a:pt x="240" y="16"/>
                  </a:lnTo>
                  <a:close/>
                  <a:moveTo>
                    <a:pt x="42" y="0"/>
                  </a:moveTo>
                  <a:lnTo>
                    <a:pt x="0" y="22"/>
                  </a:lnTo>
                  <a:lnTo>
                    <a:pt x="42" y="43"/>
                  </a:lnTo>
                  <a:lnTo>
                    <a:pt x="42"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7" name="Freeform 32">
              <a:extLst>
                <a:ext uri="{FF2B5EF4-FFF2-40B4-BE49-F238E27FC236}">
                  <a16:creationId xmlns:a16="http://schemas.microsoft.com/office/drawing/2014/main" id="{26978759-B687-44EB-A077-505AB20F785E}"/>
                </a:ext>
              </a:extLst>
            </p:cNvPr>
            <p:cNvSpPr>
              <a:spLocks noEditPoints="1"/>
            </p:cNvSpPr>
            <p:nvPr/>
          </p:nvSpPr>
          <p:spPr bwMode="auto">
            <a:xfrm>
              <a:off x="5347" y="2727"/>
              <a:ext cx="42" cy="80"/>
            </a:xfrm>
            <a:custGeom>
              <a:avLst/>
              <a:gdLst>
                <a:gd name="T0" fmla="*/ 25 w 42"/>
                <a:gd name="T1" fmla="*/ 36 h 80"/>
                <a:gd name="T2" fmla="*/ 25 w 42"/>
                <a:gd name="T3" fmla="*/ 80 h 80"/>
                <a:gd name="T4" fmla="*/ 17 w 42"/>
                <a:gd name="T5" fmla="*/ 80 h 80"/>
                <a:gd name="T6" fmla="*/ 17 w 42"/>
                <a:gd name="T7" fmla="*/ 36 h 80"/>
                <a:gd name="T8" fmla="*/ 25 w 42"/>
                <a:gd name="T9" fmla="*/ 36 h 80"/>
                <a:gd name="T10" fmla="*/ 0 w 42"/>
                <a:gd name="T11" fmla="*/ 43 h 80"/>
                <a:gd name="T12" fmla="*/ 21 w 42"/>
                <a:gd name="T13" fmla="*/ 0 h 80"/>
                <a:gd name="T14" fmla="*/ 42 w 42"/>
                <a:gd name="T15" fmla="*/ 43 h 80"/>
                <a:gd name="T16" fmla="*/ 0 w 42"/>
                <a:gd name="T17" fmla="*/ 4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80">
                  <a:moveTo>
                    <a:pt x="25" y="36"/>
                  </a:moveTo>
                  <a:lnTo>
                    <a:pt x="25" y="80"/>
                  </a:lnTo>
                  <a:lnTo>
                    <a:pt x="17" y="80"/>
                  </a:lnTo>
                  <a:lnTo>
                    <a:pt x="17" y="36"/>
                  </a:lnTo>
                  <a:lnTo>
                    <a:pt x="25" y="36"/>
                  </a:lnTo>
                  <a:close/>
                  <a:moveTo>
                    <a:pt x="0" y="43"/>
                  </a:moveTo>
                  <a:lnTo>
                    <a:pt x="21" y="0"/>
                  </a:lnTo>
                  <a:lnTo>
                    <a:pt x="42" y="43"/>
                  </a:lnTo>
                  <a:lnTo>
                    <a:pt x="0" y="43"/>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8" name="Freeform 33">
              <a:extLst>
                <a:ext uri="{FF2B5EF4-FFF2-40B4-BE49-F238E27FC236}">
                  <a16:creationId xmlns:a16="http://schemas.microsoft.com/office/drawing/2014/main" id="{0D3CDD19-E5B4-44FB-A6D7-448AEC51714B}"/>
                </a:ext>
              </a:extLst>
            </p:cNvPr>
            <p:cNvSpPr>
              <a:spLocks noEditPoints="1"/>
            </p:cNvSpPr>
            <p:nvPr/>
          </p:nvSpPr>
          <p:spPr bwMode="auto">
            <a:xfrm>
              <a:off x="5638" y="2032"/>
              <a:ext cx="42" cy="140"/>
            </a:xfrm>
            <a:custGeom>
              <a:avLst/>
              <a:gdLst>
                <a:gd name="T0" fmla="*/ 27 w 42"/>
                <a:gd name="T1" fmla="*/ 104 h 140"/>
                <a:gd name="T2" fmla="*/ 27 w 42"/>
                <a:gd name="T3" fmla="*/ 35 h 140"/>
                <a:gd name="T4" fmla="*/ 16 w 42"/>
                <a:gd name="T5" fmla="*/ 35 h 140"/>
                <a:gd name="T6" fmla="*/ 16 w 42"/>
                <a:gd name="T7" fmla="*/ 104 h 140"/>
                <a:gd name="T8" fmla="*/ 27 w 42"/>
                <a:gd name="T9" fmla="*/ 104 h 140"/>
                <a:gd name="T10" fmla="*/ 0 w 42"/>
                <a:gd name="T11" fmla="*/ 97 h 140"/>
                <a:gd name="T12" fmla="*/ 21 w 42"/>
                <a:gd name="T13" fmla="*/ 140 h 140"/>
                <a:gd name="T14" fmla="*/ 42 w 42"/>
                <a:gd name="T15" fmla="*/ 97 h 140"/>
                <a:gd name="T16" fmla="*/ 0 w 42"/>
                <a:gd name="T17" fmla="*/ 97 h 140"/>
                <a:gd name="T18" fmla="*/ 42 w 42"/>
                <a:gd name="T19" fmla="*/ 42 h 140"/>
                <a:gd name="T20" fmla="*/ 21 w 42"/>
                <a:gd name="T21" fmla="*/ 0 h 140"/>
                <a:gd name="T22" fmla="*/ 0 w 42"/>
                <a:gd name="T23" fmla="*/ 42 h 140"/>
                <a:gd name="T24" fmla="*/ 42 w 42"/>
                <a:gd name="T25" fmla="*/ 4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140">
                  <a:moveTo>
                    <a:pt x="27" y="104"/>
                  </a:moveTo>
                  <a:lnTo>
                    <a:pt x="27" y="35"/>
                  </a:lnTo>
                  <a:lnTo>
                    <a:pt x="16" y="35"/>
                  </a:lnTo>
                  <a:lnTo>
                    <a:pt x="16" y="104"/>
                  </a:lnTo>
                  <a:lnTo>
                    <a:pt x="27" y="104"/>
                  </a:lnTo>
                  <a:close/>
                  <a:moveTo>
                    <a:pt x="0" y="97"/>
                  </a:moveTo>
                  <a:lnTo>
                    <a:pt x="21" y="140"/>
                  </a:lnTo>
                  <a:lnTo>
                    <a:pt x="42" y="97"/>
                  </a:lnTo>
                  <a:lnTo>
                    <a:pt x="0" y="97"/>
                  </a:lnTo>
                  <a:close/>
                  <a:moveTo>
                    <a:pt x="42" y="42"/>
                  </a:moveTo>
                  <a:lnTo>
                    <a:pt x="21" y="0"/>
                  </a:lnTo>
                  <a:lnTo>
                    <a:pt x="0" y="42"/>
                  </a:lnTo>
                  <a:lnTo>
                    <a:pt x="42" y="4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9" name="Freeform 34">
              <a:extLst>
                <a:ext uri="{FF2B5EF4-FFF2-40B4-BE49-F238E27FC236}">
                  <a16:creationId xmlns:a16="http://schemas.microsoft.com/office/drawing/2014/main" id="{D89683CA-B10F-4452-B603-51511528C7BB}"/>
                </a:ext>
              </a:extLst>
            </p:cNvPr>
            <p:cNvSpPr>
              <a:spLocks noEditPoints="1"/>
            </p:cNvSpPr>
            <p:nvPr/>
          </p:nvSpPr>
          <p:spPr bwMode="auto">
            <a:xfrm>
              <a:off x="5626" y="2388"/>
              <a:ext cx="43" cy="120"/>
            </a:xfrm>
            <a:custGeom>
              <a:avLst/>
              <a:gdLst>
                <a:gd name="T0" fmla="*/ 27 w 43"/>
                <a:gd name="T1" fmla="*/ 85 h 120"/>
                <a:gd name="T2" fmla="*/ 27 w 43"/>
                <a:gd name="T3" fmla="*/ 35 h 120"/>
                <a:gd name="T4" fmla="*/ 16 w 43"/>
                <a:gd name="T5" fmla="*/ 35 h 120"/>
                <a:gd name="T6" fmla="*/ 16 w 43"/>
                <a:gd name="T7" fmla="*/ 85 h 120"/>
                <a:gd name="T8" fmla="*/ 27 w 43"/>
                <a:gd name="T9" fmla="*/ 85 h 120"/>
                <a:gd name="T10" fmla="*/ 0 w 43"/>
                <a:gd name="T11" fmla="*/ 77 h 120"/>
                <a:gd name="T12" fmla="*/ 21 w 43"/>
                <a:gd name="T13" fmla="*/ 120 h 120"/>
                <a:gd name="T14" fmla="*/ 43 w 43"/>
                <a:gd name="T15" fmla="*/ 77 h 120"/>
                <a:gd name="T16" fmla="*/ 0 w 43"/>
                <a:gd name="T17" fmla="*/ 77 h 120"/>
                <a:gd name="T18" fmla="*/ 43 w 43"/>
                <a:gd name="T19" fmla="*/ 42 h 120"/>
                <a:gd name="T20" fmla="*/ 21 w 43"/>
                <a:gd name="T21" fmla="*/ 0 h 120"/>
                <a:gd name="T22" fmla="*/ 0 w 43"/>
                <a:gd name="T23" fmla="*/ 42 h 120"/>
                <a:gd name="T24" fmla="*/ 43 w 43"/>
                <a:gd name="T25" fmla="*/ 4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120">
                  <a:moveTo>
                    <a:pt x="27" y="85"/>
                  </a:moveTo>
                  <a:lnTo>
                    <a:pt x="27" y="35"/>
                  </a:lnTo>
                  <a:lnTo>
                    <a:pt x="16" y="35"/>
                  </a:lnTo>
                  <a:lnTo>
                    <a:pt x="16" y="85"/>
                  </a:lnTo>
                  <a:lnTo>
                    <a:pt x="27" y="85"/>
                  </a:lnTo>
                  <a:close/>
                  <a:moveTo>
                    <a:pt x="0" y="77"/>
                  </a:moveTo>
                  <a:lnTo>
                    <a:pt x="21" y="120"/>
                  </a:lnTo>
                  <a:lnTo>
                    <a:pt x="43" y="77"/>
                  </a:lnTo>
                  <a:lnTo>
                    <a:pt x="0" y="77"/>
                  </a:lnTo>
                  <a:close/>
                  <a:moveTo>
                    <a:pt x="43" y="42"/>
                  </a:moveTo>
                  <a:lnTo>
                    <a:pt x="21" y="0"/>
                  </a:lnTo>
                  <a:lnTo>
                    <a:pt x="0" y="42"/>
                  </a:lnTo>
                  <a:lnTo>
                    <a:pt x="43" y="4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60" name="Freeform 35">
              <a:extLst>
                <a:ext uri="{FF2B5EF4-FFF2-40B4-BE49-F238E27FC236}">
                  <a16:creationId xmlns:a16="http://schemas.microsoft.com/office/drawing/2014/main" id="{96033B9A-1C28-4A66-9F2D-7886385D17D8}"/>
                </a:ext>
              </a:extLst>
            </p:cNvPr>
            <p:cNvSpPr>
              <a:spLocks/>
            </p:cNvSpPr>
            <p:nvPr/>
          </p:nvSpPr>
          <p:spPr bwMode="auto">
            <a:xfrm>
              <a:off x="5203" y="3191"/>
              <a:ext cx="1043" cy="459"/>
            </a:xfrm>
            <a:custGeom>
              <a:avLst/>
              <a:gdLst>
                <a:gd name="T0" fmla="*/ 0 w 4932"/>
                <a:gd name="T1" fmla="*/ 362 h 2172"/>
                <a:gd name="T2" fmla="*/ 362 w 4932"/>
                <a:gd name="T3" fmla="*/ 0 h 2172"/>
                <a:gd name="T4" fmla="*/ 4570 w 4932"/>
                <a:gd name="T5" fmla="*/ 0 h 2172"/>
                <a:gd name="T6" fmla="*/ 4932 w 4932"/>
                <a:gd name="T7" fmla="*/ 362 h 2172"/>
                <a:gd name="T8" fmla="*/ 4932 w 4932"/>
                <a:gd name="T9" fmla="*/ 1810 h 2172"/>
                <a:gd name="T10" fmla="*/ 4570 w 4932"/>
                <a:gd name="T11" fmla="*/ 2172 h 2172"/>
                <a:gd name="T12" fmla="*/ 362 w 4932"/>
                <a:gd name="T13" fmla="*/ 2172 h 2172"/>
                <a:gd name="T14" fmla="*/ 0 w 4932"/>
                <a:gd name="T15" fmla="*/ 1810 h 2172"/>
                <a:gd name="T16" fmla="*/ 0 w 4932"/>
                <a:gd name="T17" fmla="*/ 362 h 2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32" h="2172">
                  <a:moveTo>
                    <a:pt x="0" y="362"/>
                  </a:moveTo>
                  <a:cubicBezTo>
                    <a:pt x="0" y="163"/>
                    <a:pt x="163" y="0"/>
                    <a:pt x="362" y="0"/>
                  </a:cubicBezTo>
                  <a:lnTo>
                    <a:pt x="4570" y="0"/>
                  </a:lnTo>
                  <a:cubicBezTo>
                    <a:pt x="4770" y="0"/>
                    <a:pt x="4932" y="163"/>
                    <a:pt x="4932" y="362"/>
                  </a:cubicBezTo>
                  <a:lnTo>
                    <a:pt x="4932" y="1810"/>
                  </a:lnTo>
                  <a:cubicBezTo>
                    <a:pt x="4932" y="2010"/>
                    <a:pt x="4770" y="2172"/>
                    <a:pt x="4570" y="2172"/>
                  </a:cubicBezTo>
                  <a:lnTo>
                    <a:pt x="362" y="2172"/>
                  </a:lnTo>
                  <a:cubicBezTo>
                    <a:pt x="163" y="2172"/>
                    <a:pt x="0" y="2010"/>
                    <a:pt x="0" y="1810"/>
                  </a:cubicBezTo>
                  <a:lnTo>
                    <a:pt x="0" y="362"/>
                  </a:lnTo>
                  <a:close/>
                </a:path>
              </a:pathLst>
            </a:custGeom>
            <a:noFill/>
            <a:ln w="11113" cap="flat">
              <a:solidFill>
                <a:srgbClr val="4472C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1" name="Rectangle 36">
              <a:extLst>
                <a:ext uri="{FF2B5EF4-FFF2-40B4-BE49-F238E27FC236}">
                  <a16:creationId xmlns:a16="http://schemas.microsoft.com/office/drawing/2014/main" id="{00560DCB-782A-48C7-93EB-F4FBE04033E5}"/>
                </a:ext>
              </a:extLst>
            </p:cNvPr>
            <p:cNvSpPr>
              <a:spLocks noChangeArrowheads="1"/>
            </p:cNvSpPr>
            <p:nvPr/>
          </p:nvSpPr>
          <p:spPr bwMode="auto">
            <a:xfrm>
              <a:off x="5420" y="3344"/>
              <a:ext cx="649"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600" dirty="0">
                  <a:solidFill>
                    <a:srgbClr val="000000"/>
                  </a:solidFill>
                  <a:latin typeface="Times New Roman" panose="02020603050405020304" pitchFamily="18" charset="0"/>
                </a:rPr>
                <a:t>コアなど</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62" name="Freeform 38">
              <a:extLst>
                <a:ext uri="{FF2B5EF4-FFF2-40B4-BE49-F238E27FC236}">
                  <a16:creationId xmlns:a16="http://schemas.microsoft.com/office/drawing/2014/main" id="{7B3D300E-6C10-483D-94B0-5F7B2DD80AAD}"/>
                </a:ext>
              </a:extLst>
            </p:cNvPr>
            <p:cNvSpPr>
              <a:spLocks noEditPoints="1"/>
            </p:cNvSpPr>
            <p:nvPr/>
          </p:nvSpPr>
          <p:spPr bwMode="auto">
            <a:xfrm>
              <a:off x="5052" y="2940"/>
              <a:ext cx="152" cy="503"/>
            </a:xfrm>
            <a:custGeom>
              <a:avLst/>
              <a:gdLst>
                <a:gd name="T0" fmla="*/ 0 w 152"/>
                <a:gd name="T1" fmla="*/ 0 h 503"/>
                <a:gd name="T2" fmla="*/ 0 w 152"/>
                <a:gd name="T3" fmla="*/ 489 h 503"/>
                <a:gd name="T4" fmla="*/ 116 w 152"/>
                <a:gd name="T5" fmla="*/ 489 h 503"/>
                <a:gd name="T6" fmla="*/ 116 w 152"/>
                <a:gd name="T7" fmla="*/ 474 h 503"/>
                <a:gd name="T8" fmla="*/ 7 w 152"/>
                <a:gd name="T9" fmla="*/ 474 h 503"/>
                <a:gd name="T10" fmla="*/ 15 w 152"/>
                <a:gd name="T11" fmla="*/ 482 h 503"/>
                <a:gd name="T12" fmla="*/ 15 w 152"/>
                <a:gd name="T13" fmla="*/ 0 h 503"/>
                <a:gd name="T14" fmla="*/ 0 w 152"/>
                <a:gd name="T15" fmla="*/ 0 h 503"/>
                <a:gd name="T16" fmla="*/ 109 w 152"/>
                <a:gd name="T17" fmla="*/ 503 h 503"/>
                <a:gd name="T18" fmla="*/ 152 w 152"/>
                <a:gd name="T19" fmla="*/ 482 h 503"/>
                <a:gd name="T20" fmla="*/ 109 w 152"/>
                <a:gd name="T21" fmla="*/ 460 h 503"/>
                <a:gd name="T22" fmla="*/ 109 w 152"/>
                <a:gd name="T23" fmla="*/ 503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2" h="503">
                  <a:moveTo>
                    <a:pt x="0" y="0"/>
                  </a:moveTo>
                  <a:lnTo>
                    <a:pt x="0" y="489"/>
                  </a:lnTo>
                  <a:lnTo>
                    <a:pt x="116" y="489"/>
                  </a:lnTo>
                  <a:lnTo>
                    <a:pt x="116" y="474"/>
                  </a:lnTo>
                  <a:lnTo>
                    <a:pt x="7" y="474"/>
                  </a:lnTo>
                  <a:lnTo>
                    <a:pt x="15" y="482"/>
                  </a:lnTo>
                  <a:lnTo>
                    <a:pt x="15" y="0"/>
                  </a:lnTo>
                  <a:lnTo>
                    <a:pt x="0" y="0"/>
                  </a:lnTo>
                  <a:close/>
                  <a:moveTo>
                    <a:pt x="109" y="503"/>
                  </a:moveTo>
                  <a:lnTo>
                    <a:pt x="152" y="482"/>
                  </a:lnTo>
                  <a:lnTo>
                    <a:pt x="109" y="460"/>
                  </a:lnTo>
                  <a:lnTo>
                    <a:pt x="109" y="503"/>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63" name="Freeform 39">
              <a:extLst>
                <a:ext uri="{FF2B5EF4-FFF2-40B4-BE49-F238E27FC236}">
                  <a16:creationId xmlns:a16="http://schemas.microsoft.com/office/drawing/2014/main" id="{E6BE11A4-810C-424D-8D2D-3D96AE71BF30}"/>
                </a:ext>
              </a:extLst>
            </p:cNvPr>
            <p:cNvSpPr>
              <a:spLocks noEditPoints="1"/>
            </p:cNvSpPr>
            <p:nvPr/>
          </p:nvSpPr>
          <p:spPr bwMode="auto">
            <a:xfrm>
              <a:off x="5678" y="3052"/>
              <a:ext cx="42" cy="140"/>
            </a:xfrm>
            <a:custGeom>
              <a:avLst/>
              <a:gdLst>
                <a:gd name="T0" fmla="*/ 26 w 42"/>
                <a:gd name="T1" fmla="*/ 104 h 140"/>
                <a:gd name="T2" fmla="*/ 26 w 42"/>
                <a:gd name="T3" fmla="*/ 35 h 140"/>
                <a:gd name="T4" fmla="*/ 15 w 42"/>
                <a:gd name="T5" fmla="*/ 35 h 140"/>
                <a:gd name="T6" fmla="*/ 15 w 42"/>
                <a:gd name="T7" fmla="*/ 104 h 140"/>
                <a:gd name="T8" fmla="*/ 26 w 42"/>
                <a:gd name="T9" fmla="*/ 104 h 140"/>
                <a:gd name="T10" fmla="*/ 0 w 42"/>
                <a:gd name="T11" fmla="*/ 97 h 140"/>
                <a:gd name="T12" fmla="*/ 21 w 42"/>
                <a:gd name="T13" fmla="*/ 140 h 140"/>
                <a:gd name="T14" fmla="*/ 42 w 42"/>
                <a:gd name="T15" fmla="*/ 97 h 140"/>
                <a:gd name="T16" fmla="*/ 0 w 42"/>
                <a:gd name="T17" fmla="*/ 97 h 140"/>
                <a:gd name="T18" fmla="*/ 42 w 42"/>
                <a:gd name="T19" fmla="*/ 42 h 140"/>
                <a:gd name="T20" fmla="*/ 21 w 42"/>
                <a:gd name="T21" fmla="*/ 0 h 140"/>
                <a:gd name="T22" fmla="*/ 0 w 42"/>
                <a:gd name="T23" fmla="*/ 42 h 140"/>
                <a:gd name="T24" fmla="*/ 42 w 42"/>
                <a:gd name="T25" fmla="*/ 4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140">
                  <a:moveTo>
                    <a:pt x="26" y="104"/>
                  </a:moveTo>
                  <a:lnTo>
                    <a:pt x="26" y="35"/>
                  </a:lnTo>
                  <a:lnTo>
                    <a:pt x="15" y="35"/>
                  </a:lnTo>
                  <a:lnTo>
                    <a:pt x="15" y="104"/>
                  </a:lnTo>
                  <a:lnTo>
                    <a:pt x="26" y="104"/>
                  </a:lnTo>
                  <a:close/>
                  <a:moveTo>
                    <a:pt x="0" y="97"/>
                  </a:moveTo>
                  <a:lnTo>
                    <a:pt x="21" y="140"/>
                  </a:lnTo>
                  <a:lnTo>
                    <a:pt x="42" y="97"/>
                  </a:lnTo>
                  <a:lnTo>
                    <a:pt x="0" y="97"/>
                  </a:lnTo>
                  <a:close/>
                  <a:moveTo>
                    <a:pt x="42" y="42"/>
                  </a:moveTo>
                  <a:lnTo>
                    <a:pt x="21" y="0"/>
                  </a:lnTo>
                  <a:lnTo>
                    <a:pt x="0" y="42"/>
                  </a:lnTo>
                  <a:lnTo>
                    <a:pt x="42" y="4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64" name="Rectangle 40">
              <a:extLst>
                <a:ext uri="{FF2B5EF4-FFF2-40B4-BE49-F238E27FC236}">
                  <a16:creationId xmlns:a16="http://schemas.microsoft.com/office/drawing/2014/main" id="{6B160387-0BEB-47A0-BC6E-E4725BDA4FD8}"/>
                </a:ext>
              </a:extLst>
            </p:cNvPr>
            <p:cNvSpPr>
              <a:spLocks noChangeArrowheads="1"/>
            </p:cNvSpPr>
            <p:nvPr/>
          </p:nvSpPr>
          <p:spPr bwMode="auto">
            <a:xfrm>
              <a:off x="5151" y="1203"/>
              <a:ext cx="993"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Times New Roman" panose="02020603050405020304" pitchFamily="18" charset="0"/>
                </a:rPr>
                <a:t>JTAG</a:t>
              </a:r>
              <a:r>
                <a:rPr kumimoji="0" lang="ja-JP" altLang="en-US" sz="1600" b="0" i="0" u="none" strike="noStrike" cap="none" normalizeH="0" baseline="0" dirty="0">
                  <a:ln>
                    <a:noFill/>
                  </a:ln>
                  <a:solidFill>
                    <a:srgbClr val="000000"/>
                  </a:solidFill>
                  <a:effectLst/>
                  <a:latin typeface="Times New Roman" panose="02020603050405020304" pitchFamily="18" charset="0"/>
                </a:rPr>
                <a:t>対応機器</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1423031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00D933-1CD2-4BD7-BB45-5B0CBBBEBDBF}"/>
              </a:ext>
            </a:extLst>
          </p:cNvPr>
          <p:cNvSpPr>
            <a:spLocks noGrp="1"/>
          </p:cNvSpPr>
          <p:nvPr>
            <p:ph type="title"/>
          </p:nvPr>
        </p:nvSpPr>
        <p:spPr/>
        <p:txBody>
          <a:bodyPr/>
          <a:lstStyle/>
          <a:p>
            <a:r>
              <a:rPr kumimoji="1" lang="ja-JP" altLang="en-US" dirty="0"/>
              <a:t>研究の目的と目標</a:t>
            </a:r>
          </a:p>
        </p:txBody>
      </p:sp>
      <p:sp>
        <p:nvSpPr>
          <p:cNvPr id="3" name="コンテンツ プレースホルダー 2">
            <a:extLst>
              <a:ext uri="{FF2B5EF4-FFF2-40B4-BE49-F238E27FC236}">
                <a16:creationId xmlns:a16="http://schemas.microsoft.com/office/drawing/2014/main" id="{0F7B900A-D7E9-4DFD-AEFD-23CA1451F68C}"/>
              </a:ext>
            </a:extLst>
          </p:cNvPr>
          <p:cNvSpPr>
            <a:spLocks noGrp="1"/>
          </p:cNvSpPr>
          <p:nvPr>
            <p:ph idx="1"/>
          </p:nvPr>
        </p:nvSpPr>
        <p:spPr>
          <a:xfrm>
            <a:off x="931991" y="2568538"/>
            <a:ext cx="7275892" cy="3416300"/>
          </a:xfrm>
        </p:spPr>
        <p:txBody>
          <a:bodyPr>
            <a:normAutofit lnSpcReduction="10000"/>
          </a:bodyPr>
          <a:lstStyle/>
          <a:p>
            <a:r>
              <a:rPr kumimoji="1" lang="ja-JP" altLang="en-US" sz="2800" dirty="0"/>
              <a:t>研究目的</a:t>
            </a:r>
            <a:endParaRPr kumimoji="1" lang="en-US" altLang="ja-JP" sz="2800" dirty="0"/>
          </a:p>
          <a:p>
            <a:pPr lvl="1"/>
            <a:r>
              <a:rPr lang="en-US" altLang="ja-JP" sz="2400" dirty="0"/>
              <a:t>IoT</a:t>
            </a:r>
            <a:r>
              <a:rPr lang="ja-JP" altLang="en-US" sz="2400" dirty="0"/>
              <a:t>機器において極めて小さい処理負荷で暗号鍵の配送が実現できる</a:t>
            </a:r>
            <a:r>
              <a:rPr kumimoji="1" lang="en-US" altLang="ja-JP" sz="2400" dirty="0">
                <a:solidFill>
                  <a:srgbClr val="FF0000"/>
                </a:solidFill>
              </a:rPr>
              <a:t>SAS-L2 </a:t>
            </a:r>
            <a:r>
              <a:rPr lang="ja-JP" altLang="en-US" sz="2400" dirty="0"/>
              <a:t>を用いて</a:t>
            </a:r>
            <a:r>
              <a:rPr kumimoji="1" lang="en-US" altLang="ja-JP" sz="2400" dirty="0"/>
              <a:t>JTAG</a:t>
            </a:r>
            <a:r>
              <a:rPr kumimoji="1" lang="ja-JP" altLang="en-US" sz="2400" dirty="0"/>
              <a:t>セキュリティの強化手法の提案する。</a:t>
            </a:r>
            <a:endParaRPr kumimoji="1" lang="en-US" altLang="ja-JP" sz="2400" dirty="0"/>
          </a:p>
          <a:p>
            <a:endParaRPr lang="en-US" altLang="ja-JP" sz="2000" dirty="0"/>
          </a:p>
          <a:p>
            <a:r>
              <a:rPr kumimoji="1" lang="ja-JP" altLang="en-US" sz="2800" dirty="0"/>
              <a:t>研究目標</a:t>
            </a:r>
            <a:endParaRPr kumimoji="1" lang="en-US" altLang="ja-JP" sz="2800" dirty="0"/>
          </a:p>
          <a:p>
            <a:pPr lvl="1"/>
            <a:r>
              <a:rPr kumimoji="1" lang="en-US" altLang="ja-JP" sz="2400" dirty="0">
                <a:solidFill>
                  <a:srgbClr val="FF0000"/>
                </a:solidFill>
              </a:rPr>
              <a:t>SAS-L2</a:t>
            </a:r>
            <a:r>
              <a:rPr kumimoji="1" lang="ja-JP" altLang="en-US" sz="2400" dirty="0"/>
              <a:t>の認証処理をハードウェア化した</a:t>
            </a:r>
            <a:r>
              <a:rPr kumimoji="1" lang="en-US" altLang="ja-JP" sz="2400" dirty="0"/>
              <a:t>SAS</a:t>
            </a:r>
            <a:r>
              <a:rPr kumimoji="1" lang="ja-JP" altLang="en-US" sz="2400" dirty="0"/>
              <a:t>　認証回路を設計し、</a:t>
            </a:r>
            <a:r>
              <a:rPr kumimoji="1" lang="en-US" altLang="ja-JP" sz="2400" dirty="0"/>
              <a:t>FPGA</a:t>
            </a:r>
            <a:r>
              <a:rPr kumimoji="1" lang="ja-JP" altLang="en-US" sz="2400" dirty="0"/>
              <a:t>に実装する。</a:t>
            </a:r>
            <a:endParaRPr kumimoji="1" lang="en-US" altLang="ja-JP" sz="2400" dirty="0"/>
          </a:p>
        </p:txBody>
      </p:sp>
      <p:sp>
        <p:nvSpPr>
          <p:cNvPr id="4" name="スライド番号プレースホルダー 3">
            <a:extLst>
              <a:ext uri="{FF2B5EF4-FFF2-40B4-BE49-F238E27FC236}">
                <a16:creationId xmlns:a16="http://schemas.microsoft.com/office/drawing/2014/main" id="{3A784BFF-1778-4BEE-9AE9-802D92004217}"/>
              </a:ext>
            </a:extLst>
          </p:cNvPr>
          <p:cNvSpPr>
            <a:spLocks noGrp="1"/>
          </p:cNvSpPr>
          <p:nvPr>
            <p:ph type="sldNum" sz="quarter" idx="12"/>
          </p:nvPr>
        </p:nvSpPr>
        <p:spPr/>
        <p:txBody>
          <a:bodyPr/>
          <a:lstStyle/>
          <a:p>
            <a:fld id="{5586B0C6-B1DC-406B-88DA-80BC6FAE5376}" type="slidenum">
              <a:rPr kumimoji="1" lang="ja-JP" altLang="en-US" smtClean="0"/>
              <a:t>4</a:t>
            </a:fld>
            <a:endParaRPr kumimoji="1" lang="ja-JP" altLang="en-US"/>
          </a:p>
        </p:txBody>
      </p:sp>
      <p:grpSp>
        <p:nvGrpSpPr>
          <p:cNvPr id="5" name="Group 4">
            <a:extLst>
              <a:ext uri="{FF2B5EF4-FFF2-40B4-BE49-F238E27FC236}">
                <a16:creationId xmlns:a16="http://schemas.microsoft.com/office/drawing/2014/main" id="{F3210E01-8E65-44C0-A33A-C7DD72786FB4}"/>
              </a:ext>
            </a:extLst>
          </p:cNvPr>
          <p:cNvGrpSpPr>
            <a:grpSpLocks noChangeAspect="1"/>
          </p:cNvGrpSpPr>
          <p:nvPr/>
        </p:nvGrpSpPr>
        <p:grpSpPr bwMode="auto">
          <a:xfrm>
            <a:off x="8354246" y="2238547"/>
            <a:ext cx="3124238" cy="3892987"/>
            <a:chOff x="4409" y="1098"/>
            <a:chExt cx="2284" cy="2846"/>
          </a:xfrm>
        </p:grpSpPr>
        <p:sp>
          <p:nvSpPr>
            <p:cNvPr id="6" name="Rectangle 5">
              <a:extLst>
                <a:ext uri="{FF2B5EF4-FFF2-40B4-BE49-F238E27FC236}">
                  <a16:creationId xmlns:a16="http://schemas.microsoft.com/office/drawing/2014/main" id="{019F35AA-E3B1-423C-AA96-D75C176F2C64}"/>
                </a:ext>
              </a:extLst>
            </p:cNvPr>
            <p:cNvSpPr>
              <a:spLocks noChangeArrowheads="1"/>
            </p:cNvSpPr>
            <p:nvPr/>
          </p:nvSpPr>
          <p:spPr bwMode="auto">
            <a:xfrm>
              <a:off x="4712" y="1467"/>
              <a:ext cx="1811" cy="2242"/>
            </a:xfrm>
            <a:prstGeom prst="rect">
              <a:avLst/>
            </a:prstGeom>
            <a:noFill/>
            <a:ln w="1111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 name="Freeform 9">
              <a:extLst>
                <a:ext uri="{FF2B5EF4-FFF2-40B4-BE49-F238E27FC236}">
                  <a16:creationId xmlns:a16="http://schemas.microsoft.com/office/drawing/2014/main" id="{E7BF44CB-E3B3-4C86-8873-766CFB3C6CE7}"/>
                </a:ext>
              </a:extLst>
            </p:cNvPr>
            <p:cNvSpPr>
              <a:spLocks/>
            </p:cNvSpPr>
            <p:nvPr/>
          </p:nvSpPr>
          <p:spPr bwMode="auto">
            <a:xfrm>
              <a:off x="4409" y="1098"/>
              <a:ext cx="2284" cy="2846"/>
            </a:xfrm>
            <a:custGeom>
              <a:avLst/>
              <a:gdLst>
                <a:gd name="T0" fmla="*/ 0 w 10804"/>
                <a:gd name="T1" fmla="*/ 1801 h 13464"/>
                <a:gd name="T2" fmla="*/ 1801 w 10804"/>
                <a:gd name="T3" fmla="*/ 0 h 13464"/>
                <a:gd name="T4" fmla="*/ 9004 w 10804"/>
                <a:gd name="T5" fmla="*/ 0 h 13464"/>
                <a:gd name="T6" fmla="*/ 10804 w 10804"/>
                <a:gd name="T7" fmla="*/ 1801 h 13464"/>
                <a:gd name="T8" fmla="*/ 10804 w 10804"/>
                <a:gd name="T9" fmla="*/ 11664 h 13464"/>
                <a:gd name="T10" fmla="*/ 9004 w 10804"/>
                <a:gd name="T11" fmla="*/ 13464 h 13464"/>
                <a:gd name="T12" fmla="*/ 1801 w 10804"/>
                <a:gd name="T13" fmla="*/ 13464 h 13464"/>
                <a:gd name="T14" fmla="*/ 0 w 10804"/>
                <a:gd name="T15" fmla="*/ 11664 h 13464"/>
                <a:gd name="T16" fmla="*/ 0 w 10804"/>
                <a:gd name="T17" fmla="*/ 1801 h 13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04" h="13464">
                  <a:moveTo>
                    <a:pt x="0" y="1801"/>
                  </a:moveTo>
                  <a:cubicBezTo>
                    <a:pt x="0" y="807"/>
                    <a:pt x="807" y="0"/>
                    <a:pt x="1801" y="0"/>
                  </a:cubicBezTo>
                  <a:lnTo>
                    <a:pt x="9004" y="0"/>
                  </a:lnTo>
                  <a:cubicBezTo>
                    <a:pt x="9998" y="0"/>
                    <a:pt x="10804" y="807"/>
                    <a:pt x="10804" y="1801"/>
                  </a:cubicBezTo>
                  <a:lnTo>
                    <a:pt x="10804" y="11664"/>
                  </a:lnTo>
                  <a:cubicBezTo>
                    <a:pt x="10804" y="12658"/>
                    <a:pt x="9998" y="13464"/>
                    <a:pt x="9004" y="13464"/>
                  </a:cubicBezTo>
                  <a:lnTo>
                    <a:pt x="1801" y="13464"/>
                  </a:lnTo>
                  <a:cubicBezTo>
                    <a:pt x="807" y="13464"/>
                    <a:pt x="0" y="12658"/>
                    <a:pt x="0" y="11664"/>
                  </a:cubicBezTo>
                  <a:lnTo>
                    <a:pt x="0" y="1801"/>
                  </a:lnTo>
                  <a:close/>
                </a:path>
              </a:pathLst>
            </a:custGeom>
            <a:noFill/>
            <a:ln w="111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8" name="Freeform 10">
              <a:extLst>
                <a:ext uri="{FF2B5EF4-FFF2-40B4-BE49-F238E27FC236}">
                  <a16:creationId xmlns:a16="http://schemas.microsoft.com/office/drawing/2014/main" id="{F6FC7B64-968E-4795-A27E-431F80CC526A}"/>
                </a:ext>
              </a:extLst>
            </p:cNvPr>
            <p:cNvSpPr>
              <a:spLocks/>
            </p:cNvSpPr>
            <p:nvPr/>
          </p:nvSpPr>
          <p:spPr bwMode="auto">
            <a:xfrm>
              <a:off x="4491" y="1712"/>
              <a:ext cx="434" cy="1618"/>
            </a:xfrm>
            <a:custGeom>
              <a:avLst/>
              <a:gdLst>
                <a:gd name="T0" fmla="*/ 0 w 2052"/>
                <a:gd name="T1" fmla="*/ 342 h 7656"/>
                <a:gd name="T2" fmla="*/ 342 w 2052"/>
                <a:gd name="T3" fmla="*/ 0 h 7656"/>
                <a:gd name="T4" fmla="*/ 1710 w 2052"/>
                <a:gd name="T5" fmla="*/ 0 h 7656"/>
                <a:gd name="T6" fmla="*/ 2052 w 2052"/>
                <a:gd name="T7" fmla="*/ 342 h 7656"/>
                <a:gd name="T8" fmla="*/ 2052 w 2052"/>
                <a:gd name="T9" fmla="*/ 7314 h 7656"/>
                <a:gd name="T10" fmla="*/ 1710 w 2052"/>
                <a:gd name="T11" fmla="*/ 7656 h 7656"/>
                <a:gd name="T12" fmla="*/ 342 w 2052"/>
                <a:gd name="T13" fmla="*/ 7656 h 7656"/>
                <a:gd name="T14" fmla="*/ 0 w 2052"/>
                <a:gd name="T15" fmla="*/ 7314 h 7656"/>
                <a:gd name="T16" fmla="*/ 0 w 2052"/>
                <a:gd name="T17" fmla="*/ 342 h 7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2" h="7656">
                  <a:moveTo>
                    <a:pt x="0" y="342"/>
                  </a:moveTo>
                  <a:cubicBezTo>
                    <a:pt x="0" y="154"/>
                    <a:pt x="154" y="0"/>
                    <a:pt x="342" y="0"/>
                  </a:cubicBezTo>
                  <a:lnTo>
                    <a:pt x="1710" y="0"/>
                  </a:lnTo>
                  <a:cubicBezTo>
                    <a:pt x="1899" y="0"/>
                    <a:pt x="2052" y="154"/>
                    <a:pt x="2052" y="342"/>
                  </a:cubicBezTo>
                  <a:lnTo>
                    <a:pt x="2052" y="7314"/>
                  </a:lnTo>
                  <a:cubicBezTo>
                    <a:pt x="2052" y="7503"/>
                    <a:pt x="1899" y="7656"/>
                    <a:pt x="1710" y="7656"/>
                  </a:cubicBezTo>
                  <a:lnTo>
                    <a:pt x="342" y="7656"/>
                  </a:lnTo>
                  <a:cubicBezTo>
                    <a:pt x="154" y="7656"/>
                    <a:pt x="0" y="7503"/>
                    <a:pt x="0" y="7314"/>
                  </a:cubicBezTo>
                  <a:lnTo>
                    <a:pt x="0" y="342"/>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9" name="Freeform 11">
              <a:extLst>
                <a:ext uri="{FF2B5EF4-FFF2-40B4-BE49-F238E27FC236}">
                  <a16:creationId xmlns:a16="http://schemas.microsoft.com/office/drawing/2014/main" id="{E2B902CE-CAB5-44D7-B90F-30E86C2EB7D4}"/>
                </a:ext>
              </a:extLst>
            </p:cNvPr>
            <p:cNvSpPr>
              <a:spLocks/>
            </p:cNvSpPr>
            <p:nvPr/>
          </p:nvSpPr>
          <p:spPr bwMode="auto">
            <a:xfrm>
              <a:off x="4491" y="1712"/>
              <a:ext cx="434" cy="1618"/>
            </a:xfrm>
            <a:custGeom>
              <a:avLst/>
              <a:gdLst>
                <a:gd name="T0" fmla="*/ 0 w 2052"/>
                <a:gd name="T1" fmla="*/ 342 h 7656"/>
                <a:gd name="T2" fmla="*/ 342 w 2052"/>
                <a:gd name="T3" fmla="*/ 0 h 7656"/>
                <a:gd name="T4" fmla="*/ 1710 w 2052"/>
                <a:gd name="T5" fmla="*/ 0 h 7656"/>
                <a:gd name="T6" fmla="*/ 2052 w 2052"/>
                <a:gd name="T7" fmla="*/ 342 h 7656"/>
                <a:gd name="T8" fmla="*/ 2052 w 2052"/>
                <a:gd name="T9" fmla="*/ 7314 h 7656"/>
                <a:gd name="T10" fmla="*/ 1710 w 2052"/>
                <a:gd name="T11" fmla="*/ 7656 h 7656"/>
                <a:gd name="T12" fmla="*/ 342 w 2052"/>
                <a:gd name="T13" fmla="*/ 7656 h 7656"/>
                <a:gd name="T14" fmla="*/ 0 w 2052"/>
                <a:gd name="T15" fmla="*/ 7314 h 7656"/>
                <a:gd name="T16" fmla="*/ 0 w 2052"/>
                <a:gd name="T17" fmla="*/ 342 h 7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2" h="7656">
                  <a:moveTo>
                    <a:pt x="0" y="342"/>
                  </a:moveTo>
                  <a:cubicBezTo>
                    <a:pt x="0" y="154"/>
                    <a:pt x="154" y="0"/>
                    <a:pt x="342" y="0"/>
                  </a:cubicBezTo>
                  <a:lnTo>
                    <a:pt x="1710" y="0"/>
                  </a:lnTo>
                  <a:cubicBezTo>
                    <a:pt x="1899" y="0"/>
                    <a:pt x="2052" y="154"/>
                    <a:pt x="2052" y="342"/>
                  </a:cubicBezTo>
                  <a:lnTo>
                    <a:pt x="2052" y="7314"/>
                  </a:lnTo>
                  <a:cubicBezTo>
                    <a:pt x="2052" y="7503"/>
                    <a:pt x="1899" y="7656"/>
                    <a:pt x="1710" y="7656"/>
                  </a:cubicBezTo>
                  <a:lnTo>
                    <a:pt x="342" y="7656"/>
                  </a:lnTo>
                  <a:cubicBezTo>
                    <a:pt x="154" y="7656"/>
                    <a:pt x="0" y="7503"/>
                    <a:pt x="0" y="7314"/>
                  </a:cubicBezTo>
                  <a:lnTo>
                    <a:pt x="0" y="342"/>
                  </a:lnTo>
                  <a:close/>
                </a:path>
              </a:pathLst>
            </a:custGeom>
            <a:noFill/>
            <a:ln w="1111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 name="Rectangle 12">
              <a:extLst>
                <a:ext uri="{FF2B5EF4-FFF2-40B4-BE49-F238E27FC236}">
                  <a16:creationId xmlns:a16="http://schemas.microsoft.com/office/drawing/2014/main" id="{9CF938C1-F922-4896-9609-D693E0057104}"/>
                </a:ext>
              </a:extLst>
            </p:cNvPr>
            <p:cNvSpPr>
              <a:spLocks noChangeArrowheads="1"/>
            </p:cNvSpPr>
            <p:nvPr/>
          </p:nvSpPr>
          <p:spPr bwMode="auto">
            <a:xfrm>
              <a:off x="4576" y="2394"/>
              <a:ext cx="34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a:ln>
                    <a:noFill/>
                  </a:ln>
                  <a:solidFill>
                    <a:srgbClr val="000000"/>
                  </a:solidFill>
                  <a:effectLst/>
                  <a:latin typeface="Times New Roman" panose="02020603050405020304" pitchFamily="18" charset="0"/>
                </a:rPr>
                <a:t>JTAG</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11" name="Rectangle 13">
              <a:extLst>
                <a:ext uri="{FF2B5EF4-FFF2-40B4-BE49-F238E27FC236}">
                  <a16:creationId xmlns:a16="http://schemas.microsoft.com/office/drawing/2014/main" id="{FF68CA61-6698-4C17-8F4F-FAE2F38E62A1}"/>
                </a:ext>
              </a:extLst>
            </p:cNvPr>
            <p:cNvSpPr>
              <a:spLocks noChangeArrowheads="1"/>
            </p:cNvSpPr>
            <p:nvPr/>
          </p:nvSpPr>
          <p:spPr bwMode="auto">
            <a:xfrm>
              <a:off x="4568" y="2531"/>
              <a:ext cx="33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Times New Roman" panose="02020603050405020304" pitchFamily="18" charset="0"/>
                </a:rPr>
                <a:t>PORT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12" name="Freeform 14">
              <a:extLst>
                <a:ext uri="{FF2B5EF4-FFF2-40B4-BE49-F238E27FC236}">
                  <a16:creationId xmlns:a16="http://schemas.microsoft.com/office/drawing/2014/main" id="{B81A0ED8-2355-41D8-BE71-F06694E02772}"/>
                </a:ext>
              </a:extLst>
            </p:cNvPr>
            <p:cNvSpPr>
              <a:spLocks/>
            </p:cNvSpPr>
            <p:nvPr/>
          </p:nvSpPr>
          <p:spPr bwMode="auto">
            <a:xfrm>
              <a:off x="5165" y="1610"/>
              <a:ext cx="1081" cy="1122"/>
            </a:xfrm>
            <a:custGeom>
              <a:avLst/>
              <a:gdLst>
                <a:gd name="T0" fmla="*/ 0 w 5112"/>
                <a:gd name="T1" fmla="*/ 852 h 5304"/>
                <a:gd name="T2" fmla="*/ 852 w 5112"/>
                <a:gd name="T3" fmla="*/ 0 h 5304"/>
                <a:gd name="T4" fmla="*/ 4260 w 5112"/>
                <a:gd name="T5" fmla="*/ 0 h 5304"/>
                <a:gd name="T6" fmla="*/ 5112 w 5112"/>
                <a:gd name="T7" fmla="*/ 852 h 5304"/>
                <a:gd name="T8" fmla="*/ 5112 w 5112"/>
                <a:gd name="T9" fmla="*/ 4452 h 5304"/>
                <a:gd name="T10" fmla="*/ 4260 w 5112"/>
                <a:gd name="T11" fmla="*/ 5304 h 5304"/>
                <a:gd name="T12" fmla="*/ 852 w 5112"/>
                <a:gd name="T13" fmla="*/ 5304 h 5304"/>
                <a:gd name="T14" fmla="*/ 0 w 5112"/>
                <a:gd name="T15" fmla="*/ 4452 h 5304"/>
                <a:gd name="T16" fmla="*/ 0 w 5112"/>
                <a:gd name="T17" fmla="*/ 852 h 5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12" h="5304">
                  <a:moveTo>
                    <a:pt x="0" y="852"/>
                  </a:moveTo>
                  <a:cubicBezTo>
                    <a:pt x="0" y="382"/>
                    <a:pt x="382" y="0"/>
                    <a:pt x="852" y="0"/>
                  </a:cubicBezTo>
                  <a:lnTo>
                    <a:pt x="4260" y="0"/>
                  </a:lnTo>
                  <a:cubicBezTo>
                    <a:pt x="4731" y="0"/>
                    <a:pt x="5112" y="382"/>
                    <a:pt x="5112" y="852"/>
                  </a:cubicBezTo>
                  <a:lnTo>
                    <a:pt x="5112" y="4452"/>
                  </a:lnTo>
                  <a:cubicBezTo>
                    <a:pt x="5112" y="4923"/>
                    <a:pt x="4731" y="5304"/>
                    <a:pt x="4260" y="5304"/>
                  </a:cubicBezTo>
                  <a:lnTo>
                    <a:pt x="852" y="5304"/>
                  </a:lnTo>
                  <a:cubicBezTo>
                    <a:pt x="382" y="5304"/>
                    <a:pt x="0" y="4923"/>
                    <a:pt x="0" y="4452"/>
                  </a:cubicBezTo>
                  <a:lnTo>
                    <a:pt x="0" y="852"/>
                  </a:lnTo>
                  <a:close/>
                </a:path>
              </a:pathLst>
            </a:custGeom>
            <a:noFill/>
            <a:ln w="11113" cap="flat">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Freeform 17">
              <a:extLst>
                <a:ext uri="{FF2B5EF4-FFF2-40B4-BE49-F238E27FC236}">
                  <a16:creationId xmlns:a16="http://schemas.microsoft.com/office/drawing/2014/main" id="{E7A3FCBE-9777-41D2-9B86-95FCB7288E36}"/>
                </a:ext>
              </a:extLst>
            </p:cNvPr>
            <p:cNvSpPr>
              <a:spLocks/>
            </p:cNvSpPr>
            <p:nvPr/>
          </p:nvSpPr>
          <p:spPr bwMode="auto">
            <a:xfrm>
              <a:off x="5249" y="2819"/>
              <a:ext cx="970" cy="232"/>
            </a:xfrm>
            <a:custGeom>
              <a:avLst/>
              <a:gdLst>
                <a:gd name="T0" fmla="*/ 0 w 4588"/>
                <a:gd name="T1" fmla="*/ 184 h 1100"/>
                <a:gd name="T2" fmla="*/ 184 w 4588"/>
                <a:gd name="T3" fmla="*/ 0 h 1100"/>
                <a:gd name="T4" fmla="*/ 4405 w 4588"/>
                <a:gd name="T5" fmla="*/ 0 h 1100"/>
                <a:gd name="T6" fmla="*/ 4588 w 4588"/>
                <a:gd name="T7" fmla="*/ 184 h 1100"/>
                <a:gd name="T8" fmla="*/ 4588 w 4588"/>
                <a:gd name="T9" fmla="*/ 917 h 1100"/>
                <a:gd name="T10" fmla="*/ 4405 w 4588"/>
                <a:gd name="T11" fmla="*/ 1100 h 1100"/>
                <a:gd name="T12" fmla="*/ 184 w 4588"/>
                <a:gd name="T13" fmla="*/ 1100 h 1100"/>
                <a:gd name="T14" fmla="*/ 0 w 4588"/>
                <a:gd name="T15" fmla="*/ 917 h 1100"/>
                <a:gd name="T16" fmla="*/ 0 w 4588"/>
                <a:gd name="T17" fmla="*/ 184 h 1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88" h="1100">
                  <a:moveTo>
                    <a:pt x="0" y="184"/>
                  </a:moveTo>
                  <a:cubicBezTo>
                    <a:pt x="0" y="83"/>
                    <a:pt x="83" y="0"/>
                    <a:pt x="184" y="0"/>
                  </a:cubicBezTo>
                  <a:lnTo>
                    <a:pt x="4405" y="0"/>
                  </a:lnTo>
                  <a:cubicBezTo>
                    <a:pt x="4506" y="0"/>
                    <a:pt x="4588" y="83"/>
                    <a:pt x="4588" y="184"/>
                  </a:cubicBezTo>
                  <a:lnTo>
                    <a:pt x="4588" y="917"/>
                  </a:lnTo>
                  <a:cubicBezTo>
                    <a:pt x="4588" y="1018"/>
                    <a:pt x="4506" y="1100"/>
                    <a:pt x="4405" y="1100"/>
                  </a:cubicBezTo>
                  <a:lnTo>
                    <a:pt x="184" y="1100"/>
                  </a:lnTo>
                  <a:cubicBezTo>
                    <a:pt x="83" y="1100"/>
                    <a:pt x="0" y="1018"/>
                    <a:pt x="0" y="917"/>
                  </a:cubicBezTo>
                  <a:lnTo>
                    <a:pt x="0" y="184"/>
                  </a:lnTo>
                  <a:close/>
                </a:path>
              </a:pathLst>
            </a:custGeom>
            <a:noFill/>
            <a:ln w="1111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 name="Rectangle 18">
              <a:extLst>
                <a:ext uri="{FF2B5EF4-FFF2-40B4-BE49-F238E27FC236}">
                  <a16:creationId xmlns:a16="http://schemas.microsoft.com/office/drawing/2014/main" id="{A3299A38-03BB-49A5-A55E-9A22A9D47352}"/>
                </a:ext>
              </a:extLst>
            </p:cNvPr>
            <p:cNvSpPr>
              <a:spLocks noChangeArrowheads="1"/>
            </p:cNvSpPr>
            <p:nvPr/>
          </p:nvSpPr>
          <p:spPr bwMode="auto">
            <a:xfrm>
              <a:off x="5291" y="2870"/>
              <a:ext cx="119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Times New Roman" panose="02020603050405020304" pitchFamily="18" charset="0"/>
                </a:rPr>
                <a:t>TAP</a:t>
              </a:r>
              <a:r>
                <a:rPr kumimoji="0" lang="ja-JP" altLang="en-US" sz="1200" b="0" i="0" u="none" strike="noStrike" cap="none" normalizeH="0" baseline="0" dirty="0">
                  <a:ln>
                    <a:noFill/>
                  </a:ln>
                  <a:solidFill>
                    <a:srgbClr val="000000"/>
                  </a:solidFill>
                  <a:effectLst/>
                  <a:latin typeface="Times New Roman" panose="02020603050405020304" pitchFamily="18" charset="0"/>
                </a:rPr>
                <a:t>コントローラ</a:t>
              </a:r>
              <a:r>
                <a:rPr kumimoji="0" lang="ja-JP" altLang="ja-JP" sz="1200" b="0" i="0" u="none" strike="noStrike" cap="none" normalizeH="0" baseline="0" dirty="0">
                  <a:ln>
                    <a:noFill/>
                  </a:ln>
                  <a:solidFill>
                    <a:srgbClr val="000000"/>
                  </a:solidFill>
                  <a:effectLst/>
                  <a:latin typeface="Times New Roman" panose="02020603050405020304" pitchFamily="18" charset="0"/>
                </a:rPr>
                <a:t> </a:t>
              </a:r>
              <a:endParaRPr kumimoji="0" lang="ja-JP" altLang="ja-JP" sz="1200" b="0" i="0" u="none" strike="noStrike" cap="none" normalizeH="0" baseline="0" dirty="0">
                <a:ln>
                  <a:noFill/>
                </a:ln>
                <a:solidFill>
                  <a:schemeClr val="tx1"/>
                </a:solidFill>
                <a:effectLst/>
                <a:latin typeface="Arial" panose="020B0604020202020204" pitchFamily="34" charset="0"/>
              </a:endParaRPr>
            </a:p>
          </p:txBody>
        </p:sp>
        <p:sp>
          <p:nvSpPr>
            <p:cNvPr id="17" name="Freeform 23">
              <a:extLst>
                <a:ext uri="{FF2B5EF4-FFF2-40B4-BE49-F238E27FC236}">
                  <a16:creationId xmlns:a16="http://schemas.microsoft.com/office/drawing/2014/main" id="{2BC91A3C-0C60-4CD1-8156-B9D70AE1AC3F}"/>
                </a:ext>
              </a:extLst>
            </p:cNvPr>
            <p:cNvSpPr>
              <a:spLocks noEditPoints="1"/>
            </p:cNvSpPr>
            <p:nvPr/>
          </p:nvSpPr>
          <p:spPr bwMode="auto">
            <a:xfrm>
              <a:off x="4926" y="2920"/>
              <a:ext cx="325" cy="43"/>
            </a:xfrm>
            <a:custGeom>
              <a:avLst/>
              <a:gdLst>
                <a:gd name="T0" fmla="*/ 290 w 325"/>
                <a:gd name="T1" fmla="*/ 27 h 43"/>
                <a:gd name="T2" fmla="*/ 0 w 325"/>
                <a:gd name="T3" fmla="*/ 26 h 43"/>
                <a:gd name="T4" fmla="*/ 0 w 325"/>
                <a:gd name="T5" fmla="*/ 15 h 43"/>
                <a:gd name="T6" fmla="*/ 290 w 325"/>
                <a:gd name="T7" fmla="*/ 16 h 43"/>
                <a:gd name="T8" fmla="*/ 290 w 325"/>
                <a:gd name="T9" fmla="*/ 27 h 43"/>
                <a:gd name="T10" fmla="*/ 283 w 325"/>
                <a:gd name="T11" fmla="*/ 0 h 43"/>
                <a:gd name="T12" fmla="*/ 325 w 325"/>
                <a:gd name="T13" fmla="*/ 22 h 43"/>
                <a:gd name="T14" fmla="*/ 283 w 325"/>
                <a:gd name="T15" fmla="*/ 43 h 43"/>
                <a:gd name="T16" fmla="*/ 283 w 325"/>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5" h="43">
                  <a:moveTo>
                    <a:pt x="290" y="27"/>
                  </a:moveTo>
                  <a:lnTo>
                    <a:pt x="0" y="26"/>
                  </a:lnTo>
                  <a:lnTo>
                    <a:pt x="0" y="15"/>
                  </a:lnTo>
                  <a:lnTo>
                    <a:pt x="290" y="16"/>
                  </a:lnTo>
                  <a:lnTo>
                    <a:pt x="290" y="27"/>
                  </a:lnTo>
                  <a:close/>
                  <a:moveTo>
                    <a:pt x="283" y="0"/>
                  </a:moveTo>
                  <a:lnTo>
                    <a:pt x="325" y="22"/>
                  </a:lnTo>
                  <a:lnTo>
                    <a:pt x="283" y="43"/>
                  </a:lnTo>
                  <a:lnTo>
                    <a:pt x="283"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2" name="Freeform 28">
              <a:extLst>
                <a:ext uri="{FF2B5EF4-FFF2-40B4-BE49-F238E27FC236}">
                  <a16:creationId xmlns:a16="http://schemas.microsoft.com/office/drawing/2014/main" id="{B775C896-3937-4EB3-9EF6-3F4AE68F1886}"/>
                </a:ext>
              </a:extLst>
            </p:cNvPr>
            <p:cNvSpPr>
              <a:spLocks noEditPoints="1"/>
            </p:cNvSpPr>
            <p:nvPr/>
          </p:nvSpPr>
          <p:spPr bwMode="auto">
            <a:xfrm>
              <a:off x="5963" y="2744"/>
              <a:ext cx="42" cy="75"/>
            </a:xfrm>
            <a:custGeom>
              <a:avLst/>
              <a:gdLst>
                <a:gd name="T0" fmla="*/ 26 w 43"/>
                <a:gd name="T1" fmla="*/ 0 h 159"/>
                <a:gd name="T2" fmla="*/ 26 w 43"/>
                <a:gd name="T3" fmla="*/ 124 h 159"/>
                <a:gd name="T4" fmla="*/ 17 w 43"/>
                <a:gd name="T5" fmla="*/ 124 h 159"/>
                <a:gd name="T6" fmla="*/ 17 w 43"/>
                <a:gd name="T7" fmla="*/ 0 h 159"/>
                <a:gd name="T8" fmla="*/ 26 w 43"/>
                <a:gd name="T9" fmla="*/ 0 h 159"/>
                <a:gd name="T10" fmla="*/ 43 w 43"/>
                <a:gd name="T11" fmla="*/ 116 h 159"/>
                <a:gd name="T12" fmla="*/ 22 w 43"/>
                <a:gd name="T13" fmla="*/ 159 h 159"/>
                <a:gd name="T14" fmla="*/ 0 w 43"/>
                <a:gd name="T15" fmla="*/ 116 h 159"/>
                <a:gd name="T16" fmla="*/ 43 w 43"/>
                <a:gd name="T17" fmla="*/ 11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159">
                  <a:moveTo>
                    <a:pt x="26" y="0"/>
                  </a:moveTo>
                  <a:lnTo>
                    <a:pt x="26" y="124"/>
                  </a:lnTo>
                  <a:lnTo>
                    <a:pt x="17" y="124"/>
                  </a:lnTo>
                  <a:lnTo>
                    <a:pt x="17" y="0"/>
                  </a:lnTo>
                  <a:lnTo>
                    <a:pt x="26" y="0"/>
                  </a:lnTo>
                  <a:close/>
                  <a:moveTo>
                    <a:pt x="43" y="116"/>
                  </a:moveTo>
                  <a:lnTo>
                    <a:pt x="22" y="159"/>
                  </a:lnTo>
                  <a:lnTo>
                    <a:pt x="0" y="116"/>
                  </a:lnTo>
                  <a:lnTo>
                    <a:pt x="43" y="116"/>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3" name="Rectangle 29">
              <a:extLst>
                <a:ext uri="{FF2B5EF4-FFF2-40B4-BE49-F238E27FC236}">
                  <a16:creationId xmlns:a16="http://schemas.microsoft.com/office/drawing/2014/main" id="{75DE2965-76B5-4B20-BCBF-F13DFB51E27E}"/>
                </a:ext>
              </a:extLst>
            </p:cNvPr>
            <p:cNvSpPr>
              <a:spLocks noChangeArrowheads="1"/>
            </p:cNvSpPr>
            <p:nvPr/>
          </p:nvSpPr>
          <p:spPr bwMode="auto">
            <a:xfrm>
              <a:off x="5432" y="1991"/>
              <a:ext cx="604"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ja-JP" sz="1600" dirty="0">
                  <a:solidFill>
                    <a:srgbClr val="FF0000"/>
                  </a:solidFill>
                  <a:latin typeface="ＭＳ 明朝" panose="02020609040205080304" pitchFamily="17" charset="-128"/>
                  <a:ea typeface="ＭＳ 明朝" panose="02020609040205080304" pitchFamily="17" charset="-128"/>
                </a:rPr>
                <a:t>SAS-L2</a:t>
              </a: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FF0000"/>
                  </a:solidFill>
                  <a:effectLst/>
                  <a:latin typeface="ＭＳ 明朝" panose="02020609040205080304" pitchFamily="17" charset="-128"/>
                  <a:ea typeface="ＭＳ 明朝" panose="02020609040205080304" pitchFamily="17" charset="-128"/>
                </a:rPr>
                <a:t>認証機構</a:t>
              </a:r>
              <a:endParaRPr kumimoji="0" lang="ja-JP" altLang="ja-JP" sz="1800" b="0" i="0" u="none" strike="noStrike" cap="none" normalizeH="0" baseline="0" dirty="0">
                <a:ln>
                  <a:noFill/>
                </a:ln>
                <a:solidFill>
                  <a:srgbClr val="FF0000"/>
                </a:solidFill>
                <a:effectLst/>
                <a:latin typeface="Arial" panose="020B0604020202020204" pitchFamily="34" charset="0"/>
              </a:endParaRPr>
            </a:p>
          </p:txBody>
        </p:sp>
        <p:sp>
          <p:nvSpPr>
            <p:cNvPr id="24" name="Freeform 30">
              <a:extLst>
                <a:ext uri="{FF2B5EF4-FFF2-40B4-BE49-F238E27FC236}">
                  <a16:creationId xmlns:a16="http://schemas.microsoft.com/office/drawing/2014/main" id="{BD827341-57F3-4555-9AA7-2941E1689B7D}"/>
                </a:ext>
              </a:extLst>
            </p:cNvPr>
            <p:cNvSpPr>
              <a:spLocks noEditPoints="1"/>
            </p:cNvSpPr>
            <p:nvPr/>
          </p:nvSpPr>
          <p:spPr bwMode="auto">
            <a:xfrm>
              <a:off x="5052" y="2413"/>
              <a:ext cx="113" cy="521"/>
            </a:xfrm>
            <a:custGeom>
              <a:avLst/>
              <a:gdLst>
                <a:gd name="T0" fmla="*/ 0 w 113"/>
                <a:gd name="T1" fmla="*/ 521 h 521"/>
                <a:gd name="T2" fmla="*/ 0 w 113"/>
                <a:gd name="T3" fmla="*/ 14 h 521"/>
                <a:gd name="T4" fmla="*/ 77 w 113"/>
                <a:gd name="T5" fmla="*/ 14 h 521"/>
                <a:gd name="T6" fmla="*/ 77 w 113"/>
                <a:gd name="T7" fmla="*/ 29 h 521"/>
                <a:gd name="T8" fmla="*/ 7 w 113"/>
                <a:gd name="T9" fmla="*/ 29 h 521"/>
                <a:gd name="T10" fmla="*/ 15 w 113"/>
                <a:gd name="T11" fmla="*/ 21 h 521"/>
                <a:gd name="T12" fmla="*/ 15 w 113"/>
                <a:gd name="T13" fmla="*/ 521 h 521"/>
                <a:gd name="T14" fmla="*/ 0 w 113"/>
                <a:gd name="T15" fmla="*/ 521 h 521"/>
                <a:gd name="T16" fmla="*/ 70 w 113"/>
                <a:gd name="T17" fmla="*/ 0 h 521"/>
                <a:gd name="T18" fmla="*/ 113 w 113"/>
                <a:gd name="T19" fmla="*/ 21 h 521"/>
                <a:gd name="T20" fmla="*/ 70 w 113"/>
                <a:gd name="T21" fmla="*/ 43 h 521"/>
                <a:gd name="T22" fmla="*/ 70 w 113"/>
                <a:gd name="T23"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 h="521">
                  <a:moveTo>
                    <a:pt x="0" y="521"/>
                  </a:moveTo>
                  <a:lnTo>
                    <a:pt x="0" y="14"/>
                  </a:lnTo>
                  <a:lnTo>
                    <a:pt x="77" y="14"/>
                  </a:lnTo>
                  <a:lnTo>
                    <a:pt x="77" y="29"/>
                  </a:lnTo>
                  <a:lnTo>
                    <a:pt x="7" y="29"/>
                  </a:lnTo>
                  <a:lnTo>
                    <a:pt x="15" y="21"/>
                  </a:lnTo>
                  <a:lnTo>
                    <a:pt x="15" y="521"/>
                  </a:lnTo>
                  <a:lnTo>
                    <a:pt x="0" y="521"/>
                  </a:lnTo>
                  <a:close/>
                  <a:moveTo>
                    <a:pt x="70" y="0"/>
                  </a:moveTo>
                  <a:lnTo>
                    <a:pt x="113" y="21"/>
                  </a:lnTo>
                  <a:lnTo>
                    <a:pt x="70" y="43"/>
                  </a:lnTo>
                  <a:lnTo>
                    <a:pt x="7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5" name="Freeform 31">
              <a:extLst>
                <a:ext uri="{FF2B5EF4-FFF2-40B4-BE49-F238E27FC236}">
                  <a16:creationId xmlns:a16="http://schemas.microsoft.com/office/drawing/2014/main" id="{59FE7EFB-C03E-4478-8DE6-3034051FAAEC}"/>
                </a:ext>
              </a:extLst>
            </p:cNvPr>
            <p:cNvSpPr>
              <a:spLocks noEditPoints="1"/>
            </p:cNvSpPr>
            <p:nvPr/>
          </p:nvSpPr>
          <p:spPr bwMode="auto">
            <a:xfrm>
              <a:off x="4926" y="1946"/>
              <a:ext cx="240" cy="43"/>
            </a:xfrm>
            <a:custGeom>
              <a:avLst/>
              <a:gdLst>
                <a:gd name="T0" fmla="*/ 240 w 240"/>
                <a:gd name="T1" fmla="*/ 16 h 43"/>
                <a:gd name="T2" fmla="*/ 35 w 240"/>
                <a:gd name="T3" fmla="*/ 16 h 43"/>
                <a:gd name="T4" fmla="*/ 35 w 240"/>
                <a:gd name="T5" fmla="*/ 27 h 43"/>
                <a:gd name="T6" fmla="*/ 240 w 240"/>
                <a:gd name="T7" fmla="*/ 27 h 43"/>
                <a:gd name="T8" fmla="*/ 240 w 240"/>
                <a:gd name="T9" fmla="*/ 16 h 43"/>
                <a:gd name="T10" fmla="*/ 42 w 240"/>
                <a:gd name="T11" fmla="*/ 0 h 43"/>
                <a:gd name="T12" fmla="*/ 0 w 240"/>
                <a:gd name="T13" fmla="*/ 22 h 43"/>
                <a:gd name="T14" fmla="*/ 42 w 240"/>
                <a:gd name="T15" fmla="*/ 43 h 43"/>
                <a:gd name="T16" fmla="*/ 42 w 240"/>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43">
                  <a:moveTo>
                    <a:pt x="240" y="16"/>
                  </a:moveTo>
                  <a:lnTo>
                    <a:pt x="35" y="16"/>
                  </a:lnTo>
                  <a:lnTo>
                    <a:pt x="35" y="27"/>
                  </a:lnTo>
                  <a:lnTo>
                    <a:pt x="240" y="27"/>
                  </a:lnTo>
                  <a:lnTo>
                    <a:pt x="240" y="16"/>
                  </a:lnTo>
                  <a:close/>
                  <a:moveTo>
                    <a:pt x="42" y="0"/>
                  </a:moveTo>
                  <a:lnTo>
                    <a:pt x="0" y="22"/>
                  </a:lnTo>
                  <a:lnTo>
                    <a:pt x="42" y="43"/>
                  </a:lnTo>
                  <a:lnTo>
                    <a:pt x="42"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6" name="Freeform 32">
              <a:extLst>
                <a:ext uri="{FF2B5EF4-FFF2-40B4-BE49-F238E27FC236}">
                  <a16:creationId xmlns:a16="http://schemas.microsoft.com/office/drawing/2014/main" id="{D91CFAF8-C8BB-4431-9358-121D19218989}"/>
                </a:ext>
              </a:extLst>
            </p:cNvPr>
            <p:cNvSpPr>
              <a:spLocks noEditPoints="1"/>
            </p:cNvSpPr>
            <p:nvPr/>
          </p:nvSpPr>
          <p:spPr bwMode="auto">
            <a:xfrm>
              <a:off x="5347" y="2727"/>
              <a:ext cx="42" cy="80"/>
            </a:xfrm>
            <a:custGeom>
              <a:avLst/>
              <a:gdLst>
                <a:gd name="T0" fmla="*/ 25 w 42"/>
                <a:gd name="T1" fmla="*/ 36 h 80"/>
                <a:gd name="T2" fmla="*/ 25 w 42"/>
                <a:gd name="T3" fmla="*/ 80 h 80"/>
                <a:gd name="T4" fmla="*/ 17 w 42"/>
                <a:gd name="T5" fmla="*/ 80 h 80"/>
                <a:gd name="T6" fmla="*/ 17 w 42"/>
                <a:gd name="T7" fmla="*/ 36 h 80"/>
                <a:gd name="T8" fmla="*/ 25 w 42"/>
                <a:gd name="T9" fmla="*/ 36 h 80"/>
                <a:gd name="T10" fmla="*/ 0 w 42"/>
                <a:gd name="T11" fmla="*/ 43 h 80"/>
                <a:gd name="T12" fmla="*/ 21 w 42"/>
                <a:gd name="T13" fmla="*/ 0 h 80"/>
                <a:gd name="T14" fmla="*/ 42 w 42"/>
                <a:gd name="T15" fmla="*/ 43 h 80"/>
                <a:gd name="T16" fmla="*/ 0 w 42"/>
                <a:gd name="T17" fmla="*/ 4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80">
                  <a:moveTo>
                    <a:pt x="25" y="36"/>
                  </a:moveTo>
                  <a:lnTo>
                    <a:pt x="25" y="80"/>
                  </a:lnTo>
                  <a:lnTo>
                    <a:pt x="17" y="80"/>
                  </a:lnTo>
                  <a:lnTo>
                    <a:pt x="17" y="36"/>
                  </a:lnTo>
                  <a:lnTo>
                    <a:pt x="25" y="36"/>
                  </a:lnTo>
                  <a:close/>
                  <a:moveTo>
                    <a:pt x="0" y="43"/>
                  </a:moveTo>
                  <a:lnTo>
                    <a:pt x="21" y="0"/>
                  </a:lnTo>
                  <a:lnTo>
                    <a:pt x="42" y="43"/>
                  </a:lnTo>
                  <a:lnTo>
                    <a:pt x="0" y="43"/>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9" name="Freeform 35">
              <a:extLst>
                <a:ext uri="{FF2B5EF4-FFF2-40B4-BE49-F238E27FC236}">
                  <a16:creationId xmlns:a16="http://schemas.microsoft.com/office/drawing/2014/main" id="{0BF16DB6-2F2A-4B60-A80D-19D82386E1CC}"/>
                </a:ext>
              </a:extLst>
            </p:cNvPr>
            <p:cNvSpPr>
              <a:spLocks/>
            </p:cNvSpPr>
            <p:nvPr/>
          </p:nvSpPr>
          <p:spPr bwMode="auto">
            <a:xfrm>
              <a:off x="5203" y="3191"/>
              <a:ext cx="1043" cy="459"/>
            </a:xfrm>
            <a:custGeom>
              <a:avLst/>
              <a:gdLst>
                <a:gd name="T0" fmla="*/ 0 w 4932"/>
                <a:gd name="T1" fmla="*/ 362 h 2172"/>
                <a:gd name="T2" fmla="*/ 362 w 4932"/>
                <a:gd name="T3" fmla="*/ 0 h 2172"/>
                <a:gd name="T4" fmla="*/ 4570 w 4932"/>
                <a:gd name="T5" fmla="*/ 0 h 2172"/>
                <a:gd name="T6" fmla="*/ 4932 w 4932"/>
                <a:gd name="T7" fmla="*/ 362 h 2172"/>
                <a:gd name="T8" fmla="*/ 4932 w 4932"/>
                <a:gd name="T9" fmla="*/ 1810 h 2172"/>
                <a:gd name="T10" fmla="*/ 4570 w 4932"/>
                <a:gd name="T11" fmla="*/ 2172 h 2172"/>
                <a:gd name="T12" fmla="*/ 362 w 4932"/>
                <a:gd name="T13" fmla="*/ 2172 h 2172"/>
                <a:gd name="T14" fmla="*/ 0 w 4932"/>
                <a:gd name="T15" fmla="*/ 1810 h 2172"/>
                <a:gd name="T16" fmla="*/ 0 w 4932"/>
                <a:gd name="T17" fmla="*/ 362 h 2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32" h="2172">
                  <a:moveTo>
                    <a:pt x="0" y="362"/>
                  </a:moveTo>
                  <a:cubicBezTo>
                    <a:pt x="0" y="163"/>
                    <a:pt x="163" y="0"/>
                    <a:pt x="362" y="0"/>
                  </a:cubicBezTo>
                  <a:lnTo>
                    <a:pt x="4570" y="0"/>
                  </a:lnTo>
                  <a:cubicBezTo>
                    <a:pt x="4770" y="0"/>
                    <a:pt x="4932" y="163"/>
                    <a:pt x="4932" y="362"/>
                  </a:cubicBezTo>
                  <a:lnTo>
                    <a:pt x="4932" y="1810"/>
                  </a:lnTo>
                  <a:cubicBezTo>
                    <a:pt x="4932" y="2010"/>
                    <a:pt x="4770" y="2172"/>
                    <a:pt x="4570" y="2172"/>
                  </a:cubicBezTo>
                  <a:lnTo>
                    <a:pt x="362" y="2172"/>
                  </a:lnTo>
                  <a:cubicBezTo>
                    <a:pt x="163" y="2172"/>
                    <a:pt x="0" y="2010"/>
                    <a:pt x="0" y="1810"/>
                  </a:cubicBezTo>
                  <a:lnTo>
                    <a:pt x="0" y="362"/>
                  </a:lnTo>
                  <a:close/>
                </a:path>
              </a:pathLst>
            </a:custGeom>
            <a:noFill/>
            <a:ln w="11113" cap="flat">
              <a:solidFill>
                <a:srgbClr val="4472C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0" name="Rectangle 36">
              <a:extLst>
                <a:ext uri="{FF2B5EF4-FFF2-40B4-BE49-F238E27FC236}">
                  <a16:creationId xmlns:a16="http://schemas.microsoft.com/office/drawing/2014/main" id="{F5D21896-50B6-4576-B485-897EC424F36A}"/>
                </a:ext>
              </a:extLst>
            </p:cNvPr>
            <p:cNvSpPr>
              <a:spLocks noChangeArrowheads="1"/>
            </p:cNvSpPr>
            <p:nvPr/>
          </p:nvSpPr>
          <p:spPr bwMode="auto">
            <a:xfrm>
              <a:off x="5420" y="3344"/>
              <a:ext cx="649"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600" dirty="0">
                  <a:solidFill>
                    <a:srgbClr val="000000"/>
                  </a:solidFill>
                  <a:latin typeface="Times New Roman" panose="02020603050405020304" pitchFamily="18" charset="0"/>
                </a:rPr>
                <a:t>コアなど</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31" name="Freeform 38">
              <a:extLst>
                <a:ext uri="{FF2B5EF4-FFF2-40B4-BE49-F238E27FC236}">
                  <a16:creationId xmlns:a16="http://schemas.microsoft.com/office/drawing/2014/main" id="{AAB999CB-4528-4C1F-A3BB-23A569A94C50}"/>
                </a:ext>
              </a:extLst>
            </p:cNvPr>
            <p:cNvSpPr>
              <a:spLocks noEditPoints="1"/>
            </p:cNvSpPr>
            <p:nvPr/>
          </p:nvSpPr>
          <p:spPr bwMode="auto">
            <a:xfrm>
              <a:off x="5052" y="2940"/>
              <a:ext cx="152" cy="503"/>
            </a:xfrm>
            <a:custGeom>
              <a:avLst/>
              <a:gdLst>
                <a:gd name="T0" fmla="*/ 0 w 152"/>
                <a:gd name="T1" fmla="*/ 0 h 503"/>
                <a:gd name="T2" fmla="*/ 0 w 152"/>
                <a:gd name="T3" fmla="*/ 489 h 503"/>
                <a:gd name="T4" fmla="*/ 116 w 152"/>
                <a:gd name="T5" fmla="*/ 489 h 503"/>
                <a:gd name="T6" fmla="*/ 116 w 152"/>
                <a:gd name="T7" fmla="*/ 474 h 503"/>
                <a:gd name="T8" fmla="*/ 7 w 152"/>
                <a:gd name="T9" fmla="*/ 474 h 503"/>
                <a:gd name="T10" fmla="*/ 15 w 152"/>
                <a:gd name="T11" fmla="*/ 482 h 503"/>
                <a:gd name="T12" fmla="*/ 15 w 152"/>
                <a:gd name="T13" fmla="*/ 0 h 503"/>
                <a:gd name="T14" fmla="*/ 0 w 152"/>
                <a:gd name="T15" fmla="*/ 0 h 503"/>
                <a:gd name="T16" fmla="*/ 109 w 152"/>
                <a:gd name="T17" fmla="*/ 503 h 503"/>
                <a:gd name="T18" fmla="*/ 152 w 152"/>
                <a:gd name="T19" fmla="*/ 482 h 503"/>
                <a:gd name="T20" fmla="*/ 109 w 152"/>
                <a:gd name="T21" fmla="*/ 460 h 503"/>
                <a:gd name="T22" fmla="*/ 109 w 152"/>
                <a:gd name="T23" fmla="*/ 503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2" h="503">
                  <a:moveTo>
                    <a:pt x="0" y="0"/>
                  </a:moveTo>
                  <a:lnTo>
                    <a:pt x="0" y="489"/>
                  </a:lnTo>
                  <a:lnTo>
                    <a:pt x="116" y="489"/>
                  </a:lnTo>
                  <a:lnTo>
                    <a:pt x="116" y="474"/>
                  </a:lnTo>
                  <a:lnTo>
                    <a:pt x="7" y="474"/>
                  </a:lnTo>
                  <a:lnTo>
                    <a:pt x="15" y="482"/>
                  </a:lnTo>
                  <a:lnTo>
                    <a:pt x="15" y="0"/>
                  </a:lnTo>
                  <a:lnTo>
                    <a:pt x="0" y="0"/>
                  </a:lnTo>
                  <a:close/>
                  <a:moveTo>
                    <a:pt x="109" y="503"/>
                  </a:moveTo>
                  <a:lnTo>
                    <a:pt x="152" y="482"/>
                  </a:lnTo>
                  <a:lnTo>
                    <a:pt x="109" y="460"/>
                  </a:lnTo>
                  <a:lnTo>
                    <a:pt x="109" y="503"/>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2" name="Freeform 39">
              <a:extLst>
                <a:ext uri="{FF2B5EF4-FFF2-40B4-BE49-F238E27FC236}">
                  <a16:creationId xmlns:a16="http://schemas.microsoft.com/office/drawing/2014/main" id="{20EDC894-713A-44D8-9E11-6DE4DE8E9663}"/>
                </a:ext>
              </a:extLst>
            </p:cNvPr>
            <p:cNvSpPr>
              <a:spLocks noEditPoints="1"/>
            </p:cNvSpPr>
            <p:nvPr/>
          </p:nvSpPr>
          <p:spPr bwMode="auto">
            <a:xfrm>
              <a:off x="5678" y="3052"/>
              <a:ext cx="42" cy="140"/>
            </a:xfrm>
            <a:custGeom>
              <a:avLst/>
              <a:gdLst>
                <a:gd name="T0" fmla="*/ 26 w 42"/>
                <a:gd name="T1" fmla="*/ 104 h 140"/>
                <a:gd name="T2" fmla="*/ 26 w 42"/>
                <a:gd name="T3" fmla="*/ 35 h 140"/>
                <a:gd name="T4" fmla="*/ 15 w 42"/>
                <a:gd name="T5" fmla="*/ 35 h 140"/>
                <a:gd name="T6" fmla="*/ 15 w 42"/>
                <a:gd name="T7" fmla="*/ 104 h 140"/>
                <a:gd name="T8" fmla="*/ 26 w 42"/>
                <a:gd name="T9" fmla="*/ 104 h 140"/>
                <a:gd name="T10" fmla="*/ 0 w 42"/>
                <a:gd name="T11" fmla="*/ 97 h 140"/>
                <a:gd name="T12" fmla="*/ 21 w 42"/>
                <a:gd name="T13" fmla="*/ 140 h 140"/>
                <a:gd name="T14" fmla="*/ 42 w 42"/>
                <a:gd name="T15" fmla="*/ 97 h 140"/>
                <a:gd name="T16" fmla="*/ 0 w 42"/>
                <a:gd name="T17" fmla="*/ 97 h 140"/>
                <a:gd name="T18" fmla="*/ 42 w 42"/>
                <a:gd name="T19" fmla="*/ 42 h 140"/>
                <a:gd name="T20" fmla="*/ 21 w 42"/>
                <a:gd name="T21" fmla="*/ 0 h 140"/>
                <a:gd name="T22" fmla="*/ 0 w 42"/>
                <a:gd name="T23" fmla="*/ 42 h 140"/>
                <a:gd name="T24" fmla="*/ 42 w 42"/>
                <a:gd name="T25" fmla="*/ 4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140">
                  <a:moveTo>
                    <a:pt x="26" y="104"/>
                  </a:moveTo>
                  <a:lnTo>
                    <a:pt x="26" y="35"/>
                  </a:lnTo>
                  <a:lnTo>
                    <a:pt x="15" y="35"/>
                  </a:lnTo>
                  <a:lnTo>
                    <a:pt x="15" y="104"/>
                  </a:lnTo>
                  <a:lnTo>
                    <a:pt x="26" y="104"/>
                  </a:lnTo>
                  <a:close/>
                  <a:moveTo>
                    <a:pt x="0" y="97"/>
                  </a:moveTo>
                  <a:lnTo>
                    <a:pt x="21" y="140"/>
                  </a:lnTo>
                  <a:lnTo>
                    <a:pt x="42" y="97"/>
                  </a:lnTo>
                  <a:lnTo>
                    <a:pt x="0" y="97"/>
                  </a:lnTo>
                  <a:close/>
                  <a:moveTo>
                    <a:pt x="42" y="42"/>
                  </a:moveTo>
                  <a:lnTo>
                    <a:pt x="21" y="0"/>
                  </a:lnTo>
                  <a:lnTo>
                    <a:pt x="0" y="42"/>
                  </a:lnTo>
                  <a:lnTo>
                    <a:pt x="42" y="4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3" name="Rectangle 40">
              <a:extLst>
                <a:ext uri="{FF2B5EF4-FFF2-40B4-BE49-F238E27FC236}">
                  <a16:creationId xmlns:a16="http://schemas.microsoft.com/office/drawing/2014/main" id="{23DD0FBE-899E-4692-B029-9B468609E52D}"/>
                </a:ext>
              </a:extLst>
            </p:cNvPr>
            <p:cNvSpPr>
              <a:spLocks noChangeArrowheads="1"/>
            </p:cNvSpPr>
            <p:nvPr/>
          </p:nvSpPr>
          <p:spPr bwMode="auto">
            <a:xfrm>
              <a:off x="5151" y="1203"/>
              <a:ext cx="993"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Times New Roman" panose="02020603050405020304" pitchFamily="18" charset="0"/>
                </a:rPr>
                <a:t>JTAG</a:t>
              </a:r>
              <a:r>
                <a:rPr kumimoji="0" lang="ja-JP" altLang="en-US" sz="1600" b="0" i="0" u="none" strike="noStrike" cap="none" normalizeH="0" baseline="0" dirty="0">
                  <a:ln>
                    <a:noFill/>
                  </a:ln>
                  <a:solidFill>
                    <a:srgbClr val="000000"/>
                  </a:solidFill>
                  <a:effectLst/>
                  <a:latin typeface="Times New Roman" panose="02020603050405020304" pitchFamily="18" charset="0"/>
                </a:rPr>
                <a:t>対応機器</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1266729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E9C52-3DC4-4D3D-962F-7BDF861547EA}"/>
              </a:ext>
            </a:extLst>
          </p:cNvPr>
          <p:cNvSpPr>
            <a:spLocks noGrp="1"/>
          </p:cNvSpPr>
          <p:nvPr>
            <p:ph type="title"/>
          </p:nvPr>
        </p:nvSpPr>
        <p:spPr/>
        <p:txBody>
          <a:bodyPr/>
          <a:lstStyle/>
          <a:p>
            <a:r>
              <a:rPr kumimoji="1" lang="en-US" altLang="ja-JP" dirty="0"/>
              <a:t>SAS-L2</a:t>
            </a:r>
            <a:r>
              <a:rPr kumimoji="1" lang="ja-JP" altLang="en-US" dirty="0"/>
              <a:t>について</a:t>
            </a:r>
          </a:p>
        </p:txBody>
      </p:sp>
      <p:sp>
        <p:nvSpPr>
          <p:cNvPr id="3" name="コンテンツ プレースホルダー 2">
            <a:extLst>
              <a:ext uri="{FF2B5EF4-FFF2-40B4-BE49-F238E27FC236}">
                <a16:creationId xmlns:a16="http://schemas.microsoft.com/office/drawing/2014/main" id="{AE313FA4-67F4-43D7-9688-D7359B33F46F}"/>
              </a:ext>
            </a:extLst>
          </p:cNvPr>
          <p:cNvSpPr>
            <a:spLocks noGrp="1"/>
          </p:cNvSpPr>
          <p:nvPr>
            <p:ph idx="1"/>
          </p:nvPr>
        </p:nvSpPr>
        <p:spPr>
          <a:xfrm>
            <a:off x="1218073" y="2468032"/>
            <a:ext cx="9755853" cy="3416300"/>
          </a:xfrm>
        </p:spPr>
        <p:txBody>
          <a:bodyPr>
            <a:normAutofit/>
          </a:bodyPr>
          <a:lstStyle/>
          <a:p>
            <a:r>
              <a:rPr kumimoji="1" lang="ja-JP" altLang="en-US" sz="2400" dirty="0"/>
              <a:t>高知工科大学の清水明宏教授が提案したワンタイムパスワード認証方式のひとつである。</a:t>
            </a:r>
            <a:endParaRPr kumimoji="1" lang="en-US" altLang="ja-JP" sz="2400" dirty="0"/>
          </a:p>
          <a:p>
            <a:r>
              <a:rPr lang="ja-JP" altLang="en-US" sz="2400" dirty="0"/>
              <a:t>乱数生成や一方向性関数といった認証情報の生成はサーバ</a:t>
            </a:r>
            <a:r>
              <a:rPr lang="en-US" altLang="ja-JP" sz="2400" dirty="0"/>
              <a:t>(</a:t>
            </a:r>
            <a:r>
              <a:rPr lang="ja-JP" altLang="en-US" sz="2400" dirty="0"/>
              <a:t>認証</a:t>
            </a:r>
            <a:r>
              <a:rPr lang="en-US" altLang="ja-JP" sz="2400" dirty="0"/>
              <a:t>)</a:t>
            </a:r>
            <a:r>
              <a:rPr lang="ja-JP" altLang="en-US" sz="2400" dirty="0"/>
              <a:t>側に集中している。</a:t>
            </a:r>
            <a:endParaRPr kumimoji="1" lang="en-US" altLang="ja-JP" sz="2400" dirty="0"/>
          </a:p>
          <a:p>
            <a:r>
              <a:rPr lang="ja-JP" altLang="en-US" sz="2400" dirty="0"/>
              <a:t>クライアント</a:t>
            </a:r>
            <a:r>
              <a:rPr lang="en-US" altLang="ja-JP" sz="2400" dirty="0"/>
              <a:t>(</a:t>
            </a:r>
            <a:r>
              <a:rPr lang="ja-JP" altLang="en-US" sz="2400" dirty="0"/>
              <a:t>被認証</a:t>
            </a:r>
            <a:r>
              <a:rPr lang="en-US" altLang="ja-JP" sz="2400" dirty="0"/>
              <a:t>)</a:t>
            </a:r>
            <a:r>
              <a:rPr kumimoji="1" lang="ja-JP" altLang="en-US" sz="2400" dirty="0"/>
              <a:t>側で必要となる演算が排他的論理和と加算などの簡単な演算のみである。</a:t>
            </a:r>
          </a:p>
        </p:txBody>
      </p:sp>
      <p:sp>
        <p:nvSpPr>
          <p:cNvPr id="4" name="スライド番号プレースホルダー 3">
            <a:extLst>
              <a:ext uri="{FF2B5EF4-FFF2-40B4-BE49-F238E27FC236}">
                <a16:creationId xmlns:a16="http://schemas.microsoft.com/office/drawing/2014/main" id="{6FBCC2A2-FFD5-4357-9D0B-E03936E33CD8}"/>
              </a:ext>
            </a:extLst>
          </p:cNvPr>
          <p:cNvSpPr>
            <a:spLocks noGrp="1"/>
          </p:cNvSpPr>
          <p:nvPr>
            <p:ph type="sldNum" sz="quarter" idx="12"/>
          </p:nvPr>
        </p:nvSpPr>
        <p:spPr/>
        <p:txBody>
          <a:bodyPr/>
          <a:lstStyle/>
          <a:p>
            <a:fld id="{5586B0C6-B1DC-406B-88DA-80BC6FAE5376}" type="slidenum">
              <a:rPr kumimoji="1" lang="ja-JP" altLang="en-US" smtClean="0"/>
              <a:t>5</a:t>
            </a:fld>
            <a:endParaRPr kumimoji="1" lang="ja-JP" altLang="en-US"/>
          </a:p>
        </p:txBody>
      </p:sp>
    </p:spTree>
    <p:extLst>
      <p:ext uri="{BB962C8B-B14F-4D97-AF65-F5344CB8AC3E}">
        <p14:creationId xmlns:p14="http://schemas.microsoft.com/office/powerpoint/2010/main" val="2098419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03B787-CE72-41CF-8012-C5B87158017C}"/>
              </a:ext>
            </a:extLst>
          </p:cNvPr>
          <p:cNvSpPr>
            <a:spLocks noGrp="1"/>
          </p:cNvSpPr>
          <p:nvPr>
            <p:ph type="title"/>
          </p:nvPr>
        </p:nvSpPr>
        <p:spPr/>
        <p:txBody>
          <a:bodyPr/>
          <a:lstStyle/>
          <a:p>
            <a:r>
              <a:rPr kumimoji="1" lang="ja-JP" altLang="en-US" dirty="0"/>
              <a:t>設計方法</a:t>
            </a:r>
          </a:p>
        </p:txBody>
      </p:sp>
      <p:sp>
        <p:nvSpPr>
          <p:cNvPr id="3" name="コンテンツ プレースホルダー 2">
            <a:extLst>
              <a:ext uri="{FF2B5EF4-FFF2-40B4-BE49-F238E27FC236}">
                <a16:creationId xmlns:a16="http://schemas.microsoft.com/office/drawing/2014/main" id="{8A2EAE6B-CAB1-46AA-9DFB-F912322BE079}"/>
              </a:ext>
            </a:extLst>
          </p:cNvPr>
          <p:cNvSpPr>
            <a:spLocks noGrp="1"/>
          </p:cNvSpPr>
          <p:nvPr>
            <p:ph idx="1"/>
          </p:nvPr>
        </p:nvSpPr>
        <p:spPr>
          <a:xfrm>
            <a:off x="1154954" y="2603500"/>
            <a:ext cx="9930388" cy="3416300"/>
          </a:xfrm>
        </p:spPr>
        <p:txBody>
          <a:bodyPr>
            <a:normAutofit/>
          </a:bodyPr>
          <a:lstStyle/>
          <a:p>
            <a:pPr marL="457200" indent="-457200">
              <a:buClr>
                <a:schemeClr val="tx1"/>
              </a:buClr>
              <a:buFont typeface="+mj-lt"/>
              <a:buAutoNum type="arabicPeriod"/>
            </a:pPr>
            <a:r>
              <a:rPr lang="ja-JP" altLang="en-US" sz="2400" dirty="0"/>
              <a:t>ハードウェア全体の入出力を示した構成図を作成する。</a:t>
            </a:r>
            <a:endParaRPr lang="en-US" altLang="ja-JP" sz="2400" dirty="0"/>
          </a:p>
          <a:p>
            <a:pPr marL="457200" indent="-457200">
              <a:buClr>
                <a:schemeClr val="tx1"/>
              </a:buClr>
              <a:buFont typeface="+mj-lt"/>
              <a:buAutoNum type="arabicPeriod"/>
            </a:pPr>
            <a:r>
              <a:rPr kumimoji="1" lang="ja-JP" altLang="en-US" sz="2400" dirty="0"/>
              <a:t>ハードウェア</a:t>
            </a:r>
            <a:r>
              <a:rPr lang="ja-JP" altLang="en-US" sz="2400" dirty="0"/>
              <a:t>の状態をまとめた</a:t>
            </a:r>
            <a:r>
              <a:rPr kumimoji="1" lang="ja-JP" altLang="en-US" sz="2400" dirty="0"/>
              <a:t>状態遷移図を作成する。</a:t>
            </a:r>
            <a:endParaRPr kumimoji="1" lang="en-US" altLang="ja-JP" sz="2400" dirty="0"/>
          </a:p>
          <a:p>
            <a:pPr marL="457200" indent="-457200">
              <a:buClr>
                <a:schemeClr val="tx1"/>
              </a:buClr>
              <a:buFont typeface="+mj-lt"/>
              <a:buAutoNum type="arabicPeriod"/>
            </a:pPr>
            <a:r>
              <a:rPr lang="ja-JP" altLang="en-US" sz="2400" dirty="0"/>
              <a:t>認証処理</a:t>
            </a:r>
            <a:r>
              <a:rPr kumimoji="1" lang="ja-JP" altLang="en-US" sz="2400" dirty="0"/>
              <a:t>に必要なモジュールの設計図を作成する。</a:t>
            </a:r>
            <a:endParaRPr kumimoji="1" lang="en-US" altLang="ja-JP" sz="2400" dirty="0"/>
          </a:p>
          <a:p>
            <a:pPr marL="457200" indent="-457200">
              <a:buClr>
                <a:schemeClr val="tx1"/>
              </a:buClr>
              <a:buFont typeface="+mj-lt"/>
              <a:buAutoNum type="arabicPeriod"/>
            </a:pPr>
            <a:r>
              <a:rPr lang="ja-JP" altLang="en-US" sz="2400" dirty="0"/>
              <a:t>モジュール間の接続を示した図を作成する。</a:t>
            </a:r>
            <a:endParaRPr kumimoji="1" lang="ja-JP" altLang="en-US" sz="2400" dirty="0"/>
          </a:p>
        </p:txBody>
      </p:sp>
      <p:sp>
        <p:nvSpPr>
          <p:cNvPr id="4" name="スライド番号プレースホルダー 3">
            <a:extLst>
              <a:ext uri="{FF2B5EF4-FFF2-40B4-BE49-F238E27FC236}">
                <a16:creationId xmlns:a16="http://schemas.microsoft.com/office/drawing/2014/main" id="{1B938BB1-A11B-4E9B-982A-A124D87B396D}"/>
              </a:ext>
            </a:extLst>
          </p:cNvPr>
          <p:cNvSpPr>
            <a:spLocks noGrp="1"/>
          </p:cNvSpPr>
          <p:nvPr>
            <p:ph type="sldNum" sz="quarter" idx="12"/>
          </p:nvPr>
        </p:nvSpPr>
        <p:spPr/>
        <p:txBody>
          <a:bodyPr/>
          <a:lstStyle/>
          <a:p>
            <a:fld id="{5586B0C6-B1DC-406B-88DA-80BC6FAE5376}" type="slidenum">
              <a:rPr kumimoji="1" lang="ja-JP" altLang="en-US" smtClean="0"/>
              <a:t>6</a:t>
            </a:fld>
            <a:endParaRPr kumimoji="1" lang="ja-JP" altLang="en-US"/>
          </a:p>
        </p:txBody>
      </p:sp>
    </p:spTree>
    <p:extLst>
      <p:ext uri="{BB962C8B-B14F-4D97-AF65-F5344CB8AC3E}">
        <p14:creationId xmlns:p14="http://schemas.microsoft.com/office/powerpoint/2010/main" val="2454400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01AFE6-6C0B-4F25-B496-8C0AA375D4BF}"/>
              </a:ext>
            </a:extLst>
          </p:cNvPr>
          <p:cNvSpPr>
            <a:spLocks noGrp="1"/>
          </p:cNvSpPr>
          <p:nvPr>
            <p:ph type="title"/>
          </p:nvPr>
        </p:nvSpPr>
        <p:spPr/>
        <p:txBody>
          <a:bodyPr/>
          <a:lstStyle/>
          <a:p>
            <a:r>
              <a:rPr lang="en-US" altLang="ja-JP" dirty="0"/>
              <a:t>SAS</a:t>
            </a:r>
            <a:r>
              <a:rPr lang="ja-JP" altLang="en-US" dirty="0"/>
              <a:t>認証回路</a:t>
            </a:r>
            <a:r>
              <a:rPr kumimoji="1" lang="ja-JP" altLang="en-US" dirty="0"/>
              <a:t>の</a:t>
            </a:r>
            <a:r>
              <a:rPr lang="ja-JP" altLang="en-US" dirty="0"/>
              <a:t>構成</a:t>
            </a:r>
            <a:r>
              <a:rPr kumimoji="1" lang="ja-JP" altLang="en-US" dirty="0"/>
              <a:t>図</a:t>
            </a:r>
          </a:p>
        </p:txBody>
      </p:sp>
      <p:sp>
        <p:nvSpPr>
          <p:cNvPr id="3" name="コンテンツ プレースホルダー 2">
            <a:extLst>
              <a:ext uri="{FF2B5EF4-FFF2-40B4-BE49-F238E27FC236}">
                <a16:creationId xmlns:a16="http://schemas.microsoft.com/office/drawing/2014/main" id="{5C26F52D-4730-4BD5-92E2-D72B756B5859}"/>
              </a:ext>
            </a:extLst>
          </p:cNvPr>
          <p:cNvSpPr>
            <a:spLocks noGrp="1"/>
          </p:cNvSpPr>
          <p:nvPr>
            <p:ph idx="1"/>
          </p:nvPr>
        </p:nvSpPr>
        <p:spPr>
          <a:xfrm>
            <a:off x="842418" y="2279944"/>
            <a:ext cx="10507163" cy="364782"/>
          </a:xfrm>
        </p:spPr>
        <p:txBody>
          <a:bodyPr>
            <a:noAutofit/>
          </a:bodyPr>
          <a:lstStyle/>
          <a:p>
            <a:r>
              <a:rPr kumimoji="1" lang="ja-JP" altLang="en-US" sz="2400" dirty="0"/>
              <a:t>入力</a:t>
            </a:r>
            <a:r>
              <a:rPr kumimoji="1" lang="en-US" altLang="ja-JP" sz="2400" dirty="0"/>
              <a:t>(α)</a:t>
            </a:r>
            <a:r>
              <a:rPr lang="ja-JP" altLang="en-US" sz="2400" dirty="0"/>
              <a:t>と</a:t>
            </a:r>
            <a:r>
              <a:rPr kumimoji="1" lang="ja-JP" altLang="en-US" sz="2400" dirty="0"/>
              <a:t>出力</a:t>
            </a:r>
            <a:r>
              <a:rPr kumimoji="1" lang="en-US" altLang="ja-JP" sz="2400" dirty="0"/>
              <a:t>(β)</a:t>
            </a:r>
            <a:r>
              <a:rPr kumimoji="1" lang="ja-JP" altLang="en-US" sz="2400" dirty="0"/>
              <a:t>の</a:t>
            </a:r>
            <a:r>
              <a:rPr kumimoji="1" lang="en-US" altLang="ja-JP" sz="2400" dirty="0"/>
              <a:t>bit</a:t>
            </a:r>
            <a:r>
              <a:rPr lang="ja-JP" altLang="en-US" sz="2400" dirty="0"/>
              <a:t>長は</a:t>
            </a:r>
            <a:r>
              <a:rPr lang="en-US" altLang="ja-JP" sz="2400" dirty="0"/>
              <a:t>256bit</a:t>
            </a:r>
            <a:r>
              <a:rPr lang="ja-JP" altLang="en-US" sz="2400" dirty="0"/>
              <a:t>とする。</a:t>
            </a:r>
            <a:endParaRPr kumimoji="1" lang="ja-JP" altLang="en-US" sz="2400" dirty="0"/>
          </a:p>
        </p:txBody>
      </p:sp>
      <p:sp>
        <p:nvSpPr>
          <p:cNvPr id="4" name="スライド番号プレースホルダー 3">
            <a:extLst>
              <a:ext uri="{FF2B5EF4-FFF2-40B4-BE49-F238E27FC236}">
                <a16:creationId xmlns:a16="http://schemas.microsoft.com/office/drawing/2014/main" id="{7910CF35-49B4-4BC3-8E44-86579693405F}"/>
              </a:ext>
            </a:extLst>
          </p:cNvPr>
          <p:cNvSpPr>
            <a:spLocks noGrp="1"/>
          </p:cNvSpPr>
          <p:nvPr>
            <p:ph type="sldNum" sz="quarter" idx="12"/>
          </p:nvPr>
        </p:nvSpPr>
        <p:spPr/>
        <p:txBody>
          <a:bodyPr/>
          <a:lstStyle/>
          <a:p>
            <a:fld id="{5586B0C6-B1DC-406B-88DA-80BC6FAE5376}" type="slidenum">
              <a:rPr kumimoji="1" lang="ja-JP" altLang="en-US" smtClean="0"/>
              <a:t>7</a:t>
            </a:fld>
            <a:endParaRPr kumimoji="1" lang="ja-JP" altLang="en-US"/>
          </a:p>
        </p:txBody>
      </p:sp>
      <p:pic>
        <p:nvPicPr>
          <p:cNvPr id="7" name="図 6" descr="手紙&#10;&#10;中程度の精度で自動的に生成された説明">
            <a:extLst>
              <a:ext uri="{FF2B5EF4-FFF2-40B4-BE49-F238E27FC236}">
                <a16:creationId xmlns:a16="http://schemas.microsoft.com/office/drawing/2014/main" id="{E6205266-7F2E-4011-BF52-258C6A388A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0986" y="2644726"/>
            <a:ext cx="7735380" cy="4020111"/>
          </a:xfrm>
          <a:prstGeom prst="rect">
            <a:avLst/>
          </a:prstGeom>
        </p:spPr>
      </p:pic>
      <p:sp>
        <p:nvSpPr>
          <p:cNvPr id="10" name="四角形: 角を丸くする 9">
            <a:extLst>
              <a:ext uri="{FF2B5EF4-FFF2-40B4-BE49-F238E27FC236}">
                <a16:creationId xmlns:a16="http://schemas.microsoft.com/office/drawing/2014/main" id="{818F26EA-23A0-4991-BDC2-14F1757D60C8}"/>
              </a:ext>
            </a:extLst>
          </p:cNvPr>
          <p:cNvSpPr/>
          <p:nvPr/>
        </p:nvSpPr>
        <p:spPr>
          <a:xfrm>
            <a:off x="2929180" y="3316637"/>
            <a:ext cx="449451" cy="544617"/>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295E7C31-937D-4360-91A1-48837E5056D9}"/>
              </a:ext>
            </a:extLst>
          </p:cNvPr>
          <p:cNvSpPr/>
          <p:nvPr/>
        </p:nvSpPr>
        <p:spPr>
          <a:xfrm>
            <a:off x="8632556" y="3611105"/>
            <a:ext cx="449451" cy="544617"/>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4AC6B91E-0775-419A-9BFB-C620B9AB2323}"/>
              </a:ext>
            </a:extLst>
          </p:cNvPr>
          <p:cNvSpPr/>
          <p:nvPr/>
        </p:nvSpPr>
        <p:spPr>
          <a:xfrm>
            <a:off x="2696705" y="4742481"/>
            <a:ext cx="960895" cy="1332855"/>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8789DEC7-DF58-4B13-A828-BBE9BB886A15}"/>
              </a:ext>
            </a:extLst>
          </p:cNvPr>
          <p:cNvSpPr/>
          <p:nvPr/>
        </p:nvSpPr>
        <p:spPr>
          <a:xfrm>
            <a:off x="8152108" y="5005953"/>
            <a:ext cx="1343187" cy="654395"/>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08165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0"/>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anim calcmode="lin" valueType="num">
                                      <p:cBhvr>
                                        <p:cTn id="35" dur="1000" fill="hold"/>
                                        <p:tgtEl>
                                          <p:spTgt spid="14"/>
                                        </p:tgtEl>
                                        <p:attrNameLst>
                                          <p:attrName>ppt_x</p:attrName>
                                        </p:attrNameLst>
                                      </p:cBhvr>
                                      <p:tavLst>
                                        <p:tav tm="0">
                                          <p:val>
                                            <p:strVal val="#ppt_x"/>
                                          </p:val>
                                        </p:tav>
                                        <p:tav tm="100000">
                                          <p:val>
                                            <p:strVal val="#ppt_x"/>
                                          </p:val>
                                        </p:tav>
                                      </p:tavLst>
                                    </p:anim>
                                    <p:anim calcmode="lin" valueType="num">
                                      <p:cBhvr>
                                        <p:cTn id="3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2" grpId="0" animBg="1"/>
      <p:bldP spid="12" grpId="1"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09E09A-DC0C-4836-895C-47F69CB5692B}"/>
              </a:ext>
            </a:extLst>
          </p:cNvPr>
          <p:cNvSpPr>
            <a:spLocks noGrp="1"/>
          </p:cNvSpPr>
          <p:nvPr>
            <p:ph type="title"/>
          </p:nvPr>
        </p:nvSpPr>
        <p:spPr/>
        <p:txBody>
          <a:bodyPr/>
          <a:lstStyle/>
          <a:p>
            <a:r>
              <a:rPr kumimoji="1" lang="ja-JP" altLang="en-US" dirty="0"/>
              <a:t>状態遷移図</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9C63BBE-C451-44C9-93FE-F29577B95B90}"/>
                  </a:ext>
                </a:extLst>
              </p:cNvPr>
              <p:cNvSpPr>
                <a:spLocks noGrp="1"/>
              </p:cNvSpPr>
              <p:nvPr>
                <p:ph idx="1"/>
              </p:nvPr>
            </p:nvSpPr>
            <p:spPr>
              <a:xfrm>
                <a:off x="895812" y="2247607"/>
                <a:ext cx="3839076" cy="4226755"/>
              </a:xfrm>
            </p:spPr>
            <p:txBody>
              <a:bodyPr>
                <a:normAutofit fontScale="92500" lnSpcReduction="10000"/>
              </a:bodyPr>
              <a:lstStyle/>
              <a:p>
                <a:r>
                  <a:rPr kumimoji="1" lang="en-US" altLang="ja-JP" sz="2400" dirty="0"/>
                  <a:t>S0</a:t>
                </a:r>
                <a:r>
                  <a:rPr kumimoji="1" lang="ja-JP" altLang="en-US" sz="2400" dirty="0"/>
                  <a:t>：待機</a:t>
                </a:r>
                <a:endParaRPr kumimoji="1" lang="en-US" altLang="ja-JP" sz="2400" dirty="0"/>
              </a:p>
              <a:p>
                <a:r>
                  <a:rPr kumimoji="1" lang="ja-JP" altLang="en-US" sz="2400" dirty="0"/>
                  <a:t>認証</a:t>
                </a:r>
                <a:endParaRPr kumimoji="1" lang="en-US" altLang="ja-JP" sz="2400" dirty="0"/>
              </a:p>
              <a:p>
                <a:pPr marL="457200" lvl="1" indent="0">
                  <a:buNone/>
                </a:pPr>
                <a:r>
                  <a:rPr lang="en-US" altLang="ja-JP" sz="2000" dirty="0"/>
                  <a:t>S1</a:t>
                </a:r>
                <a:r>
                  <a:rPr lang="ja-JP" altLang="en-US" sz="2000" dirty="0"/>
                  <a:t>：</a:t>
                </a:r>
                <a14:m>
                  <m:oMath xmlns:m="http://schemas.openxmlformats.org/officeDocument/2006/math">
                    <m:r>
                      <a:rPr lang="ja-JP" altLang="en-US" sz="2000" i="1" smtClean="0">
                        <a:latin typeface="Cambria Math" panose="02040503050406030204" pitchFamily="18" charset="0"/>
                      </a:rPr>
                      <m:t>𝛼</m:t>
                    </m:r>
                  </m:oMath>
                </a14:m>
                <a:r>
                  <a:rPr lang="ja-JP" altLang="en-US" sz="2000" dirty="0"/>
                  <a:t>受信</a:t>
                </a:r>
                <a:endParaRPr lang="en-US" altLang="ja-JP" sz="2000" dirty="0"/>
              </a:p>
              <a:p>
                <a:pPr marL="457200" lvl="1" indent="0">
                  <a:buNone/>
                </a:pPr>
                <a:r>
                  <a:rPr kumimoji="1" lang="en-US" altLang="ja-JP" sz="2000" dirty="0"/>
                  <a:t>S2</a:t>
                </a:r>
                <a:r>
                  <a:rPr lang="ja-JP" altLang="en-US" sz="2000" dirty="0"/>
                  <a:t>：</a:t>
                </a:r>
                <a14:m>
                  <m:oMath xmlns:m="http://schemas.openxmlformats.org/officeDocument/2006/math">
                    <m:r>
                      <m:rPr>
                        <m:sty m:val="p"/>
                      </m:rPr>
                      <a:rPr lang="en-US" altLang="ja-JP" sz="2000" b="0" i="0" smtClean="0">
                        <a:latin typeface="Cambria Math" panose="02040503050406030204" pitchFamily="18" charset="0"/>
                      </a:rPr>
                      <m:t>N</m:t>
                    </m:r>
                    <m:r>
                      <a:rPr lang="en-US" altLang="ja-JP" sz="2000" b="0" i="0" smtClean="0">
                        <a:latin typeface="Cambria Math" panose="02040503050406030204" pitchFamily="18" charset="0"/>
                      </a:rPr>
                      <m:t>=</m:t>
                    </m:r>
                    <m:r>
                      <a:rPr lang="ja-JP" altLang="en-US" sz="2000" i="1" smtClean="0">
                        <a:latin typeface="Cambria Math" panose="02040503050406030204" pitchFamily="18" charset="0"/>
                      </a:rPr>
                      <m:t>𝛼</m:t>
                    </m:r>
                    <m:r>
                      <a:rPr lang="ja-JP" altLang="en-US" sz="2000" i="1" smtClean="0">
                        <a:latin typeface="Cambria Math" panose="02040503050406030204" pitchFamily="18" charset="0"/>
                      </a:rPr>
                      <m:t>⊕</m:t>
                    </m:r>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𝐴</m:t>
                        </m:r>
                      </m:e>
                      <m:sub>
                        <m:r>
                          <a:rPr lang="en-US" altLang="ja-JP" sz="2000" b="0" i="1" smtClean="0">
                            <a:latin typeface="Cambria Math" panose="02040503050406030204" pitchFamily="18" charset="0"/>
                          </a:rPr>
                          <m:t>𝑛</m:t>
                        </m:r>
                      </m:sub>
                    </m:sSub>
                  </m:oMath>
                </a14:m>
                <a:endParaRPr lang="en-US" altLang="ja-JP" sz="2000" dirty="0"/>
              </a:p>
              <a:p>
                <a:pPr marL="457200" lvl="1" indent="0">
                  <a:buNone/>
                </a:pPr>
                <a:r>
                  <a:rPr kumimoji="1" lang="en-US" altLang="ja-JP" sz="2000" dirty="0"/>
                  <a:t>S3</a:t>
                </a:r>
                <a:r>
                  <a:rPr kumimoji="1" lang="ja-JP" altLang="en-US" sz="2000" dirty="0"/>
                  <a:t>：</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𝐴</m:t>
                        </m:r>
                      </m:e>
                      <m:sub>
                        <m:r>
                          <a:rPr lang="en-US" altLang="ja-JP" sz="2000" b="0" i="1" smtClean="0">
                            <a:latin typeface="Cambria Math" panose="02040503050406030204" pitchFamily="18" charset="0"/>
                          </a:rPr>
                          <m:t>𝑛</m:t>
                        </m:r>
                        <m:r>
                          <a:rPr lang="en-US" altLang="ja-JP" sz="2000" b="0" i="1" smtClean="0">
                            <a:latin typeface="Cambria Math" panose="02040503050406030204" pitchFamily="18" charset="0"/>
                          </a:rPr>
                          <m:t>+1</m:t>
                        </m:r>
                      </m:sub>
                    </m:sSub>
                    <m:r>
                      <a:rPr lang="en-US" altLang="ja-JP" sz="2000" b="0" i="1" smtClean="0">
                        <a:latin typeface="Cambria Math" panose="02040503050406030204" pitchFamily="18" charset="0"/>
                      </a:rPr>
                      <m:t>=</m:t>
                    </m:r>
                    <m:r>
                      <m:rPr>
                        <m:sty m:val="p"/>
                      </m:rPr>
                      <a:rPr lang="en-US" altLang="ja-JP" sz="2000" b="0" i="0" smtClean="0">
                        <a:latin typeface="Cambria Math" panose="02040503050406030204" pitchFamily="18" charset="0"/>
                      </a:rPr>
                      <m:t>N</m:t>
                    </m:r>
                    <m:r>
                      <a:rPr lang="ja-JP" altLang="en-US" sz="2000" i="1" smtClean="0">
                        <a:latin typeface="Cambria Math" panose="02040503050406030204" pitchFamily="18" charset="0"/>
                      </a:rPr>
                      <m:t>⊕</m:t>
                    </m:r>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𝐴</m:t>
                        </m:r>
                      </m:e>
                      <m:sub>
                        <m:r>
                          <a:rPr lang="en-US" altLang="ja-JP" sz="2000" b="0" i="1" smtClean="0">
                            <a:latin typeface="Cambria Math" panose="02040503050406030204" pitchFamily="18" charset="0"/>
                          </a:rPr>
                          <m:t>𝑛</m:t>
                        </m:r>
                      </m:sub>
                    </m:sSub>
                  </m:oMath>
                </a14:m>
                <a:endParaRPr kumimoji="1" lang="en-US" altLang="ja-JP" sz="2000" dirty="0"/>
              </a:p>
              <a:p>
                <a:pPr marL="457200" lvl="1" indent="0">
                  <a:buNone/>
                </a:pPr>
                <a:r>
                  <a:rPr lang="en-US" altLang="ja-JP" sz="2000" dirty="0"/>
                  <a:t>S4</a:t>
                </a:r>
                <a:r>
                  <a:rPr lang="ja-JP" altLang="en-US" sz="2000" dirty="0"/>
                  <a:t>：</a:t>
                </a:r>
                <a:r>
                  <a:rPr lang="en-US" altLang="ja-JP" sz="2000" b="0" dirty="0"/>
                  <a:t> </a:t>
                </a:r>
                <a14:m>
                  <m:oMath xmlns:m="http://schemas.openxmlformats.org/officeDocument/2006/math">
                    <m:r>
                      <m:rPr>
                        <m:sty m:val="p"/>
                      </m:rPr>
                      <a:rPr lang="el-GR" altLang="ja-JP" sz="2000" b="0" i="1" smtClean="0">
                        <a:latin typeface="Cambria Math" panose="02040503050406030204" pitchFamily="18" charset="0"/>
                        <a:ea typeface="Cambria Math" panose="02040503050406030204" pitchFamily="18" charset="0"/>
                      </a:rPr>
                      <m:t>β</m:t>
                    </m:r>
                    <m:r>
                      <a:rPr lang="en-US" altLang="ja-JP" sz="2000" b="0" i="1" smtClean="0">
                        <a:latin typeface="Cambria Math" panose="02040503050406030204" pitchFamily="18" charset="0"/>
                        <a:ea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𝐴</m:t>
                        </m:r>
                      </m:e>
                      <m:sub>
                        <m:r>
                          <a:rPr lang="en-US" altLang="ja-JP" sz="2000" b="0" i="1" smtClean="0">
                            <a:latin typeface="Cambria Math" panose="02040503050406030204" pitchFamily="18" charset="0"/>
                          </a:rPr>
                          <m:t>𝑛</m:t>
                        </m:r>
                        <m:r>
                          <a:rPr lang="en-US" altLang="ja-JP" sz="2000" b="0" i="1" smtClean="0">
                            <a:latin typeface="Cambria Math" panose="02040503050406030204" pitchFamily="18" charset="0"/>
                          </a:rPr>
                          <m:t>+1</m:t>
                        </m:r>
                      </m:sub>
                    </m:sSub>
                    <m:r>
                      <a:rPr lang="en-US" altLang="ja-JP" sz="2000" b="0" i="1" smtClean="0">
                        <a:latin typeface="Cambria Math" panose="02040503050406030204" pitchFamily="18" charset="0"/>
                      </a:rPr>
                      <m:t>+</m:t>
                    </m:r>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𝐴</m:t>
                        </m:r>
                      </m:e>
                      <m:sub>
                        <m:r>
                          <a:rPr lang="en-US" altLang="ja-JP" sz="2000" b="0" i="1" smtClean="0">
                            <a:latin typeface="Cambria Math" panose="02040503050406030204" pitchFamily="18" charset="0"/>
                          </a:rPr>
                          <m:t>𝑛</m:t>
                        </m:r>
                      </m:sub>
                    </m:sSub>
                  </m:oMath>
                </a14:m>
                <a:endParaRPr lang="en-US" altLang="ja-JP" sz="2000" dirty="0"/>
              </a:p>
              <a:p>
                <a:pPr marL="457200" lvl="1" indent="0">
                  <a:buNone/>
                </a:pPr>
                <a:r>
                  <a:rPr kumimoji="1" lang="en-US" altLang="ja-JP" sz="2000" dirty="0"/>
                  <a:t>S5</a:t>
                </a:r>
                <a:r>
                  <a:rPr kumimoji="1" lang="ja-JP" altLang="en-US" sz="2000" dirty="0"/>
                  <a:t>：</a:t>
                </a:r>
                <a:r>
                  <a:rPr lang="el-GR" altLang="ja-JP" sz="2000" b="0" dirty="0">
                    <a:ea typeface="Cambria Math" panose="02040503050406030204" pitchFamily="18" charset="0"/>
                  </a:rPr>
                  <a:t> </a:t>
                </a:r>
                <a14:m>
                  <m:oMath xmlns:m="http://schemas.openxmlformats.org/officeDocument/2006/math">
                    <m:r>
                      <m:rPr>
                        <m:sty m:val="p"/>
                      </m:rPr>
                      <a:rPr lang="el-GR" altLang="ja-JP" sz="2000" b="0" i="1" smtClean="0">
                        <a:latin typeface="Cambria Math" panose="02040503050406030204" pitchFamily="18" charset="0"/>
                        <a:ea typeface="Cambria Math" panose="02040503050406030204" pitchFamily="18" charset="0"/>
                      </a:rPr>
                      <m:t>β</m:t>
                    </m:r>
                  </m:oMath>
                </a14:m>
                <a:r>
                  <a:rPr kumimoji="1" lang="ja-JP" altLang="en-US" sz="2000" dirty="0"/>
                  <a:t>送信</a:t>
                </a:r>
                <a:endParaRPr kumimoji="1" lang="en-US" altLang="ja-JP" sz="2000" dirty="0"/>
              </a:p>
              <a:p>
                <a:r>
                  <a:rPr kumimoji="1" lang="ja-JP" altLang="en-US" sz="2400" dirty="0"/>
                  <a:t>更新</a:t>
                </a:r>
                <a:endParaRPr kumimoji="1" lang="en-US" altLang="ja-JP" sz="2400" dirty="0"/>
              </a:p>
              <a:p>
                <a:pPr marL="457200" lvl="1" indent="0">
                  <a:buNone/>
                </a:pPr>
                <a:r>
                  <a:rPr lang="en-US" altLang="ja-JP" sz="2000" dirty="0"/>
                  <a:t>S6</a:t>
                </a:r>
                <a:r>
                  <a:rPr lang="ja-JP" altLang="en-US" sz="2000" dirty="0"/>
                  <a:t>：</a:t>
                </a:r>
                <a:r>
                  <a:rPr lang="el-GR" altLang="ja-JP" sz="2000" b="0" dirty="0">
                    <a:ea typeface="Cambria Math" panose="02040503050406030204" pitchFamily="18" charset="0"/>
                  </a:rPr>
                  <a:t> </a:t>
                </a:r>
                <a14:m>
                  <m:oMath xmlns:m="http://schemas.openxmlformats.org/officeDocument/2006/math">
                    <m:sSub>
                      <m:sSubPr>
                        <m:ctrlPr>
                          <a:rPr lang="en-US" altLang="ja-JP" sz="2000" b="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𝑀</m:t>
                        </m:r>
                      </m:e>
                      <m:sub>
                        <m:r>
                          <a:rPr lang="en-US" altLang="ja-JP" sz="2000" b="0" i="1" smtClean="0">
                            <a:latin typeface="Cambria Math" panose="02040503050406030204" pitchFamily="18" charset="0"/>
                            <a:ea typeface="Cambria Math" panose="02040503050406030204" pitchFamily="18" charset="0"/>
                          </a:rPr>
                          <m:t>𝑛</m:t>
                        </m:r>
                      </m:sub>
                    </m:sSub>
                    <m:r>
                      <a:rPr lang="en-US" altLang="ja-JP" sz="2000" b="0" i="1" smtClean="0">
                        <a:latin typeface="Cambria Math" panose="02040503050406030204" pitchFamily="18" charset="0"/>
                        <a:ea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𝑀</m:t>
                        </m:r>
                      </m:e>
                      <m:sub>
                        <m:r>
                          <a:rPr lang="en-US" altLang="ja-JP" sz="2000" b="0" i="1" smtClean="0">
                            <a:latin typeface="Cambria Math" panose="02040503050406030204" pitchFamily="18" charset="0"/>
                          </a:rPr>
                          <m:t>𝑛</m:t>
                        </m:r>
                      </m:sub>
                    </m:sSub>
                    <m:r>
                      <a:rPr lang="en-US" altLang="ja-JP" sz="2000" b="0" i="1" smtClean="0">
                        <a:latin typeface="Cambria Math" panose="02040503050406030204" pitchFamily="18" charset="0"/>
                      </a:rPr>
                      <m:t>+</m:t>
                    </m:r>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𝐴</m:t>
                        </m:r>
                      </m:e>
                      <m:sub>
                        <m:r>
                          <a:rPr lang="en-US" altLang="ja-JP" sz="2000" b="0" i="1" smtClean="0">
                            <a:latin typeface="Cambria Math" panose="02040503050406030204" pitchFamily="18" charset="0"/>
                          </a:rPr>
                          <m:t>𝑛</m:t>
                        </m:r>
                      </m:sub>
                    </m:sSub>
                  </m:oMath>
                </a14:m>
                <a:endParaRPr lang="en-US" altLang="ja-JP" sz="2000" dirty="0"/>
              </a:p>
              <a:p>
                <a:pPr marL="457200" lvl="1" indent="0">
                  <a:buNone/>
                </a:pPr>
                <a:r>
                  <a:rPr kumimoji="1" lang="en-US" altLang="ja-JP" sz="2000" dirty="0"/>
                  <a:t>S7</a:t>
                </a:r>
                <a:r>
                  <a:rPr lang="ja-JP" altLang="en-US" sz="2000" dirty="0"/>
                  <a:t>：</a:t>
                </a:r>
                <a:r>
                  <a:rPr lang="el-GR" altLang="ja-JP" sz="2000" b="0" dirty="0">
                    <a:ea typeface="Cambria Math" panose="02040503050406030204" pitchFamily="18" charset="0"/>
                  </a:rPr>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𝐴</m:t>
                        </m:r>
                      </m:e>
                      <m:sub>
                        <m:r>
                          <a:rPr lang="en-US" altLang="ja-JP" sz="2000" i="1">
                            <a:latin typeface="Cambria Math" panose="02040503050406030204" pitchFamily="18" charset="0"/>
                          </a:rPr>
                          <m:t>𝑛</m:t>
                        </m:r>
                      </m:sub>
                    </m:sSub>
                    <m:r>
                      <a:rPr lang="en-US" altLang="ja-JP" sz="2000" i="1">
                        <a:latin typeface="Cambria Math" panose="02040503050406030204" pitchFamily="18" charset="0"/>
                      </a:rPr>
                      <m:t> </m:t>
                    </m:r>
                    <m:r>
                      <a:rPr lang="en-US" altLang="ja-JP" sz="2000" b="0" i="1" smtClean="0">
                        <a:latin typeface="Cambria Math" panose="02040503050406030204" pitchFamily="18" charset="0"/>
                        <a:ea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𝐴</m:t>
                        </m:r>
                      </m:e>
                      <m:sub>
                        <m:r>
                          <a:rPr lang="en-US" altLang="ja-JP" sz="2000" b="0" i="1" smtClean="0">
                            <a:latin typeface="Cambria Math" panose="02040503050406030204" pitchFamily="18" charset="0"/>
                          </a:rPr>
                          <m:t>𝑛</m:t>
                        </m:r>
                        <m:r>
                          <a:rPr lang="en-US" altLang="ja-JP" sz="2000" b="0" i="1" smtClean="0">
                            <a:latin typeface="Cambria Math" panose="02040503050406030204" pitchFamily="18" charset="0"/>
                          </a:rPr>
                          <m:t>+1</m:t>
                        </m:r>
                      </m:sub>
                    </m:sSub>
                  </m:oMath>
                </a14:m>
                <a:endParaRPr kumimoji="1" lang="en-US" altLang="ja-JP" sz="2000" dirty="0"/>
              </a:p>
            </p:txBody>
          </p:sp>
        </mc:Choice>
        <mc:Fallback xmlns="">
          <p:sp>
            <p:nvSpPr>
              <p:cNvPr id="3" name="コンテンツ プレースホルダー 2">
                <a:extLst>
                  <a:ext uri="{FF2B5EF4-FFF2-40B4-BE49-F238E27FC236}">
                    <a16:creationId xmlns:a16="http://schemas.microsoft.com/office/drawing/2014/main" id="{09C63BBE-C451-44C9-93FE-F29577B95B90}"/>
                  </a:ext>
                </a:extLst>
              </p:cNvPr>
              <p:cNvSpPr>
                <a:spLocks noGrp="1" noRot="1" noChangeAspect="1" noMove="1" noResize="1" noEditPoints="1" noAdjustHandles="1" noChangeArrowheads="1" noChangeShapeType="1" noTextEdit="1"/>
              </p:cNvSpPr>
              <p:nvPr>
                <p:ph idx="1"/>
              </p:nvPr>
            </p:nvSpPr>
            <p:spPr>
              <a:xfrm>
                <a:off x="895812" y="2247607"/>
                <a:ext cx="3839076" cy="4226755"/>
              </a:xfrm>
              <a:blipFill>
                <a:blip r:embed="rId3"/>
                <a:stretch>
                  <a:fillRect l="-1111" t="-2309"/>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E9991B06-ED2B-46A9-B926-0057BA721DEE}"/>
              </a:ext>
            </a:extLst>
          </p:cNvPr>
          <p:cNvSpPr>
            <a:spLocks noGrp="1"/>
          </p:cNvSpPr>
          <p:nvPr>
            <p:ph type="sldNum" sz="quarter" idx="12"/>
          </p:nvPr>
        </p:nvSpPr>
        <p:spPr/>
        <p:txBody>
          <a:bodyPr/>
          <a:lstStyle/>
          <a:p>
            <a:fld id="{5586B0C6-B1DC-406B-88DA-80BC6FAE5376}" type="slidenum">
              <a:rPr kumimoji="1" lang="ja-JP" altLang="en-US" smtClean="0"/>
              <a:t>8</a:t>
            </a:fld>
            <a:endParaRPr kumimoji="1" lang="ja-JP" altLang="en-US"/>
          </a:p>
        </p:txBody>
      </p:sp>
      <p:pic>
        <p:nvPicPr>
          <p:cNvPr id="8" name="図 7" descr="ダイアグラム&#10;&#10;自動的に生成された説明">
            <a:extLst>
              <a:ext uri="{FF2B5EF4-FFF2-40B4-BE49-F238E27FC236}">
                <a16:creationId xmlns:a16="http://schemas.microsoft.com/office/drawing/2014/main" id="{4AF35420-1BEB-42BF-9880-912031E4A775}"/>
              </a:ext>
            </a:extLst>
          </p:cNvPr>
          <p:cNvPicPr>
            <a:picLocks noChangeAspect="1"/>
          </p:cNvPicPr>
          <p:nvPr/>
        </p:nvPicPr>
        <p:blipFill rotWithShape="1">
          <a:blip r:embed="rId4">
            <a:extLst>
              <a:ext uri="{28A0092B-C50C-407E-A947-70E740481C1C}">
                <a14:useLocalDpi xmlns:a14="http://schemas.microsoft.com/office/drawing/2010/main" val="0"/>
              </a:ext>
            </a:extLst>
          </a:blip>
          <a:srcRect b="15640"/>
          <a:stretch/>
        </p:blipFill>
        <p:spPr>
          <a:xfrm>
            <a:off x="4142252" y="2363259"/>
            <a:ext cx="8049748" cy="3656541"/>
          </a:xfrm>
          <a:prstGeom prst="rect">
            <a:avLst/>
          </a:prstGeom>
        </p:spPr>
      </p:pic>
      <p:sp>
        <p:nvSpPr>
          <p:cNvPr id="5" name="四角形: 角を丸くする 4">
            <a:extLst>
              <a:ext uri="{FF2B5EF4-FFF2-40B4-BE49-F238E27FC236}">
                <a16:creationId xmlns:a16="http://schemas.microsoft.com/office/drawing/2014/main" id="{D4355D2B-41D3-45CC-BB32-2A3525B0924F}"/>
              </a:ext>
            </a:extLst>
          </p:cNvPr>
          <p:cNvSpPr/>
          <p:nvPr/>
        </p:nvSpPr>
        <p:spPr>
          <a:xfrm>
            <a:off x="5429935" y="3434960"/>
            <a:ext cx="480448" cy="399081"/>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87056F2D-6A87-4AB4-9A45-EE0B5AA6109B}"/>
              </a:ext>
            </a:extLst>
          </p:cNvPr>
          <p:cNvSpPr/>
          <p:nvPr/>
        </p:nvSpPr>
        <p:spPr>
          <a:xfrm>
            <a:off x="4928461" y="4506661"/>
            <a:ext cx="607198" cy="399081"/>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68039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ボードルーム">
  <a:themeElements>
    <a:clrScheme name="イオン ボードルーム">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イオン ボードルーム">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イオン ボードルーム">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4022</TotalTime>
  <Words>1782</Words>
  <Application>Microsoft Office PowerPoint</Application>
  <PresentationFormat>ワイド画面</PresentationFormat>
  <Paragraphs>191</Paragraphs>
  <Slides>14</Slides>
  <Notes>14</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14</vt:i4>
      </vt:variant>
    </vt:vector>
  </HeadingPairs>
  <TitlesOfParts>
    <vt:vector size="23" baseType="lpstr">
      <vt:lpstr>ＭＳ 明朝</vt:lpstr>
      <vt:lpstr>游ゴシック</vt:lpstr>
      <vt:lpstr>游明朝</vt:lpstr>
      <vt:lpstr>Arial</vt:lpstr>
      <vt:lpstr>Cambria Math</vt:lpstr>
      <vt:lpstr>Century Gothic</vt:lpstr>
      <vt:lpstr>Times New Roman</vt:lpstr>
      <vt:lpstr>Wingdings 3</vt:lpstr>
      <vt:lpstr>イオン ボードルーム</vt:lpstr>
      <vt:lpstr>FPGAにおけるSAS認証回路の設計と実装</vt:lpstr>
      <vt:lpstr>発表内容</vt:lpstr>
      <vt:lpstr>研究背景</vt:lpstr>
      <vt:lpstr>従来の認証機構</vt:lpstr>
      <vt:lpstr>研究の目的と目標</vt:lpstr>
      <vt:lpstr>SAS-L2について</vt:lpstr>
      <vt:lpstr>設計方法</vt:lpstr>
      <vt:lpstr>SAS認証回路の構成図</vt:lpstr>
      <vt:lpstr>状態遷移図</vt:lpstr>
      <vt:lpstr>SAS認証回路のモジュール図</vt:lpstr>
      <vt:lpstr>シミュレーション</vt:lpstr>
      <vt:lpstr>FPGAでの実装</vt:lpstr>
      <vt:lpstr>実装結果</vt:lpstr>
      <vt:lpstr>結論・今後の課題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コンピュータテストゼミ 進捗報告</dc:title>
  <dc:creator>Hisashi Okamoto</dc:creator>
  <cp:lastModifiedBy>Hisashi Okamoto</cp:lastModifiedBy>
  <cp:revision>379</cp:revision>
  <dcterms:created xsi:type="dcterms:W3CDTF">2021-08-23T03:20:49Z</dcterms:created>
  <dcterms:modified xsi:type="dcterms:W3CDTF">2022-02-17T06:31:59Z</dcterms:modified>
</cp:coreProperties>
</file>