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8" r:id="rId1"/>
  </p:sldMasterIdLst>
  <p:notesMasterIdLst>
    <p:notesMasterId r:id="rId12"/>
  </p:notesMasterIdLst>
  <p:sldIdLst>
    <p:sldId id="256" r:id="rId2"/>
    <p:sldId id="274" r:id="rId3"/>
    <p:sldId id="277" r:id="rId4"/>
    <p:sldId id="279" r:id="rId5"/>
    <p:sldId id="282" r:id="rId6"/>
    <p:sldId id="264" r:id="rId7"/>
    <p:sldId id="275" r:id="rId8"/>
    <p:sldId id="272" r:id="rId9"/>
    <p:sldId id="281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A67B8DA-65A1-4CFA-8364-577DE3768056}">
          <p14:sldIdLst>
            <p14:sldId id="256"/>
            <p14:sldId id="274"/>
            <p14:sldId id="277"/>
            <p14:sldId id="279"/>
            <p14:sldId id="282"/>
            <p14:sldId id="264"/>
            <p14:sldId id="275"/>
            <p14:sldId id="272"/>
            <p14:sldId id="28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6726-6662-49AE-AC3B-C8E7AD6510D3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2A014-DB81-4B5E-9B20-AED03E6A6C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6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AD6DC2F-EEF1-4CAE-BA1D-B5789EE3C27C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29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4C32-AB2B-45B2-AD27-ED63FDE140DF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8462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4C32-AB2B-45B2-AD27-ED63FDE140DF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12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4C32-AB2B-45B2-AD27-ED63FDE140DF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73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4C32-AB2B-45B2-AD27-ED63FDE140DF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7929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4C32-AB2B-45B2-AD27-ED63FDE140DF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080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4C32-AB2B-45B2-AD27-ED63FDE140DF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2505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CBAD-164E-47C1-A8CC-C76EBA61527D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885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F72-769D-4EF2-A7DF-CD7DA843717A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73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D5F6-64C8-48B6-B0D6-D6BD541C035A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20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EA6F-33A9-4BF8-94A4-E51F29F30EB2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5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C0F-70E6-4323-84C2-45865CCA62BA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6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FCBB-8F57-42C4-9728-CC5C5F4DB700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56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8094-C575-4EBE-8FC7-E37C5E5A024D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6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390C-729F-4A32-8CF5-1E2A88C06DF2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75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47A0-7084-49B3-BF90-0B0EB054C00D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20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429C-360D-4462-8FEB-6AC368348BAD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56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33A4C32-AB2B-45B2-AD27-ED63FDE140DF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586B0C6-B1DC-406B-88DA-80BC6FAE5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2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0A932-18C0-46E0-8453-56D9926A7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67951"/>
            <a:ext cx="8825658" cy="1899138"/>
          </a:xfrm>
        </p:spPr>
        <p:txBody>
          <a:bodyPr/>
          <a:lstStyle/>
          <a:p>
            <a:r>
              <a:rPr kumimoji="1" lang="en-US" altLang="ja-JP" sz="4800" dirty="0"/>
              <a:t>FPGA</a:t>
            </a:r>
            <a:r>
              <a:rPr kumimoji="1" lang="ja-JP" altLang="en-US" sz="4800" dirty="0"/>
              <a:t>における</a:t>
            </a:r>
            <a:r>
              <a:rPr kumimoji="1" lang="en-US" altLang="ja-JP" sz="4800" dirty="0"/>
              <a:t>SAS</a:t>
            </a:r>
            <a:r>
              <a:rPr kumimoji="1" lang="ja-JP" altLang="en-US" sz="4800" dirty="0"/>
              <a:t>暗号回路の設計と実装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0A4F05-03B8-4114-959B-4C0D1E94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42807"/>
            <a:ext cx="8825658" cy="1215458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計算機</a:t>
            </a:r>
            <a:r>
              <a:rPr lang="en-US" altLang="ja-JP" dirty="0">
                <a:solidFill>
                  <a:schemeClr val="bg1"/>
                </a:solidFill>
              </a:rPr>
              <a:t>/</a:t>
            </a:r>
            <a:r>
              <a:rPr lang="ja-JP" altLang="en-US" dirty="0">
                <a:solidFill>
                  <a:schemeClr val="bg1"/>
                </a:solidFill>
              </a:rPr>
              <a:t>ソフトウェアシステム研究室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chemeClr val="bg1"/>
                </a:solidFill>
              </a:rPr>
              <a:t>8535017K </a:t>
            </a:r>
            <a:r>
              <a:rPr kumimoji="1" lang="ja-JP" altLang="en-US" dirty="0">
                <a:solidFill>
                  <a:schemeClr val="bg1"/>
                </a:solidFill>
              </a:rPr>
              <a:t>岡本　悠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1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27E45-BB6A-4DE1-B4A6-841A2868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0C0C6A-1203-47C2-BD27-2B97B311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現状で</a:t>
            </a:r>
            <a:r>
              <a:rPr kumimoji="1" lang="ja-JP" altLang="en-US" dirty="0"/>
              <a:t>は各モジュールのハードウェアの設計の途中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Verilog</a:t>
            </a:r>
            <a:r>
              <a:rPr lang="ja-JP" altLang="en-US" dirty="0"/>
              <a:t>での実装を進める</a:t>
            </a:r>
            <a:endParaRPr lang="en-US" altLang="ja-JP" dirty="0"/>
          </a:p>
          <a:p>
            <a:r>
              <a:rPr lang="ja-JP" altLang="en-US" dirty="0"/>
              <a:t>サーバ側の処理の実装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5A6C0D-83C6-48F7-9EF0-ABA462F5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B723B-4A99-44F1-98F7-46FAD2A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CC650F-8BB0-42C4-8A8E-212EB4B8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2147"/>
            <a:ext cx="8761412" cy="34163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kumimoji="1" lang="ja-JP" altLang="en-US" dirty="0"/>
              <a:t>研究</a:t>
            </a:r>
            <a:r>
              <a:rPr lang="ja-JP" altLang="en-US" dirty="0"/>
              <a:t>概要</a:t>
            </a:r>
            <a:endParaRPr kumimoji="1"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研究背景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kumimoji="1" lang="ja-JP" altLang="en-US" dirty="0"/>
              <a:t>従来法について</a:t>
            </a:r>
            <a:endParaRPr kumimoji="1"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研究の目的と目標</a:t>
            </a:r>
            <a:endParaRPr lang="en-US" altLang="ja-JP" dirty="0"/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kumimoji="1" lang="en-US" altLang="ja-JP" dirty="0"/>
              <a:t>SAS-L2</a:t>
            </a:r>
            <a:r>
              <a:rPr kumimoji="1" lang="ja-JP" altLang="en-US" dirty="0"/>
              <a:t>について</a:t>
            </a:r>
            <a:endParaRPr kumimoji="1" lang="en-US" altLang="ja-JP" dirty="0"/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kumimoji="1" lang="ja-JP" altLang="en-US" dirty="0"/>
              <a:t>実装方法</a:t>
            </a:r>
            <a:endParaRPr kumimoji="1"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実装環境と方法について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kumimoji="1" lang="ja-JP" altLang="en-US" dirty="0"/>
              <a:t>クライアント側のブロック図</a:t>
            </a:r>
            <a:endParaRPr kumimoji="1" lang="en-US" altLang="ja-JP" dirty="0"/>
          </a:p>
          <a:p>
            <a:pPr lvl="1">
              <a:buClr>
                <a:schemeClr val="tx1"/>
              </a:buClr>
            </a:pPr>
            <a:r>
              <a:rPr kumimoji="1" lang="ja-JP" altLang="en-US" dirty="0"/>
              <a:t>クライアント側の回路構成</a:t>
            </a:r>
            <a:endParaRPr kumimoji="1" lang="en-US" altLang="ja-JP" dirty="0"/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kumimoji="1" lang="ja-JP" altLang="en-US" dirty="0"/>
              <a:t>今後の予定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14FE26-1ACD-4C17-82A9-91836C85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67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E5D0C-3968-4946-B7FB-FE15DAC9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CCBAF2-863F-4224-92E6-59A0508E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91" y="2636844"/>
            <a:ext cx="10246073" cy="3416300"/>
          </a:xfrm>
        </p:spPr>
        <p:txBody>
          <a:bodyPr/>
          <a:lstStyle/>
          <a:p>
            <a:r>
              <a:rPr lang="ja-JP" altLang="en-US" dirty="0"/>
              <a:t>近年の</a:t>
            </a:r>
            <a:r>
              <a:rPr lang="en-US" altLang="ja-JP" dirty="0"/>
              <a:t>IC</a:t>
            </a:r>
            <a:r>
              <a:rPr lang="ja-JP" altLang="en-US" dirty="0"/>
              <a:t>は</a:t>
            </a:r>
            <a:r>
              <a:rPr lang="en-US" altLang="ja-JP" dirty="0"/>
              <a:t>JTAG</a:t>
            </a:r>
            <a:r>
              <a:rPr lang="ja-JP" altLang="en-US" dirty="0"/>
              <a:t>を起因とし、</a:t>
            </a:r>
            <a:r>
              <a:rPr kumimoji="1" lang="ja-JP" altLang="en-US" dirty="0"/>
              <a:t>権限のないユーザがターゲット</a:t>
            </a:r>
            <a:r>
              <a:rPr kumimoji="1" lang="en-US" altLang="ja-JP" dirty="0"/>
              <a:t>IC</a:t>
            </a:r>
            <a:r>
              <a:rPr kumimoji="1" lang="ja-JP" altLang="en-US" dirty="0"/>
              <a:t>の</a:t>
            </a:r>
            <a:r>
              <a:rPr kumimoji="1" lang="en-US" altLang="ja-JP" dirty="0"/>
              <a:t>JTAG</a:t>
            </a:r>
            <a:r>
              <a:rPr kumimoji="1" lang="ja-JP" altLang="en-US" dirty="0"/>
              <a:t>機構に対してリバースエンジニアリングを行うことで</a:t>
            </a:r>
            <a:r>
              <a:rPr lang="en-US" altLang="ja-JP" dirty="0">
                <a:solidFill>
                  <a:srgbClr val="FF0000"/>
                </a:solidFill>
              </a:rPr>
              <a:t>JTAG</a:t>
            </a:r>
            <a:r>
              <a:rPr lang="ja-JP" altLang="en-US" dirty="0">
                <a:solidFill>
                  <a:srgbClr val="FF0000"/>
                </a:solidFill>
              </a:rPr>
              <a:t>の機構へのアクセス権限を取得し、攻撃を仕掛けるという脆弱性</a:t>
            </a:r>
            <a:r>
              <a:rPr lang="ja-JP" altLang="en-US" dirty="0"/>
              <a:t>がある。</a:t>
            </a:r>
            <a:endParaRPr kumimoji="1" lang="en-US" altLang="ja-JP" dirty="0"/>
          </a:p>
          <a:p>
            <a:r>
              <a:rPr kumimoji="1" lang="ja-JP" altLang="en-US" dirty="0"/>
              <a:t>このような攻撃を防ぐ方法として、</a:t>
            </a:r>
            <a:r>
              <a:rPr lang="ja-JP" altLang="en-US" dirty="0">
                <a:solidFill>
                  <a:srgbClr val="FF0000"/>
                </a:solidFill>
              </a:rPr>
              <a:t>認証機構を用いて正しく認証されたユーザのみに対してアクセスを許可する</a:t>
            </a:r>
            <a:r>
              <a:rPr kumimoji="1" lang="ja-JP" altLang="en-US" dirty="0"/>
              <a:t>という方法が挙げられる。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728C6E-7E00-4246-BB78-441B880E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34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FBB208-8CD7-42C0-A7E8-591FC0E9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従来法について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77A903-2FE5-45DE-85DA-17BC1AE86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426" y="2372057"/>
            <a:ext cx="9196466" cy="39366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従来法の例</a:t>
            </a:r>
            <a:endParaRPr kumimoji="1" lang="en-US" altLang="ja-JP" dirty="0"/>
          </a:p>
          <a:p>
            <a:pPr lvl="1"/>
            <a:r>
              <a:rPr lang="en-US" altLang="ja-JP" dirty="0"/>
              <a:t>DES</a:t>
            </a:r>
            <a:r>
              <a:rPr lang="ja-JP" altLang="en-US" dirty="0"/>
              <a:t>、</a:t>
            </a:r>
            <a:r>
              <a:rPr lang="en-US" altLang="ja-JP" dirty="0"/>
              <a:t>AES</a:t>
            </a:r>
            <a:r>
              <a:rPr lang="ja-JP" altLang="en-US" dirty="0"/>
              <a:t>のようなの共通鍵暗号化回路</a:t>
            </a:r>
            <a:endParaRPr lang="en-US" altLang="ja-JP" dirty="0"/>
          </a:p>
          <a:p>
            <a:pPr lvl="1"/>
            <a:r>
              <a:rPr lang="en-US" altLang="ja-JP" dirty="0"/>
              <a:t>ECC</a:t>
            </a:r>
            <a:r>
              <a:rPr lang="ja-JP" altLang="en-US" dirty="0"/>
              <a:t>のような公開鍵暗号化回路</a:t>
            </a:r>
            <a:endParaRPr lang="en-US" altLang="ja-JP" dirty="0"/>
          </a:p>
          <a:p>
            <a:pPr lvl="1"/>
            <a:r>
              <a:rPr kumimoji="1" lang="ja-JP" altLang="en-US" dirty="0"/>
              <a:t>ハッシュ関数による</a:t>
            </a:r>
            <a:r>
              <a:rPr kumimoji="1" lang="en-US" altLang="ja-JP" dirty="0"/>
              <a:t>C/R</a:t>
            </a:r>
            <a:r>
              <a:rPr kumimoji="1" lang="ja-JP" altLang="en-US" dirty="0"/>
              <a:t>認証</a:t>
            </a:r>
            <a:endParaRPr kumimoji="1" lang="en-US" altLang="ja-JP" dirty="0"/>
          </a:p>
          <a:p>
            <a:pPr lvl="1"/>
            <a:r>
              <a:rPr lang="en-US" altLang="ja-JP" dirty="0"/>
              <a:t>PUF</a:t>
            </a:r>
            <a:r>
              <a:rPr lang="ja-JP" altLang="en-US" dirty="0"/>
              <a:t>による</a:t>
            </a:r>
            <a:r>
              <a:rPr lang="en-US" altLang="ja-JP" dirty="0"/>
              <a:t>ID</a:t>
            </a:r>
            <a:r>
              <a:rPr lang="ja-JP" altLang="en-US" dirty="0"/>
              <a:t>認証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認証機構が複雑で回路面積が増加し、コストが増加してしまう問題が発生する。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CA34E1-B098-4FF5-8CD8-67D13144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32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00D933-1CD2-4BD7-BB45-5B0CBBBE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研究の目的と目標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B900A-D7E9-4DFD-AEFD-23CA1451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JTAG</a:t>
            </a:r>
            <a:r>
              <a:rPr kumimoji="1" lang="ja-JP" altLang="en-US" dirty="0"/>
              <a:t>セキュリティの強化手法の提案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研究目標</a:t>
            </a:r>
            <a:endParaRPr kumimoji="1" lang="en-US" altLang="ja-JP" dirty="0"/>
          </a:p>
          <a:p>
            <a:pPr lvl="1"/>
            <a:r>
              <a:rPr lang="en-US" altLang="ja-JP" dirty="0"/>
              <a:t>IoT</a:t>
            </a:r>
            <a:r>
              <a:rPr lang="ja-JP" altLang="en-US" dirty="0"/>
              <a:t>機器において極めて小さい処理負荷で暗号鍵の配送が実現できる</a:t>
            </a:r>
            <a:r>
              <a:rPr kumimoji="1" lang="en-US" altLang="ja-JP" dirty="0">
                <a:solidFill>
                  <a:srgbClr val="FF0000"/>
                </a:solidFill>
              </a:rPr>
              <a:t>SAS-L2</a:t>
            </a:r>
            <a:r>
              <a:rPr kumimoji="1" lang="ja-JP" altLang="en-US" dirty="0"/>
              <a:t>の認証処理をハードウェア化して</a:t>
            </a:r>
            <a:r>
              <a:rPr kumimoji="1" lang="en-US" altLang="ja-JP" dirty="0"/>
              <a:t>FPGA</a:t>
            </a:r>
            <a:r>
              <a:rPr kumimoji="1" lang="ja-JP" altLang="en-US" dirty="0"/>
              <a:t>に実装する。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84BFF-1778-4BEE-9AE9-802D9200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72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5DBC6-498D-47F4-8509-CFB2CA5F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SAS-L2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1283EF-41FF-425A-9272-E4D48FFF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07CDA07D-871E-49C0-A5F8-E2F352957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4" r="11962"/>
          <a:stretch/>
        </p:blipFill>
        <p:spPr>
          <a:xfrm>
            <a:off x="115021" y="1891648"/>
            <a:ext cx="5061890" cy="3693226"/>
          </a:xfrm>
          <a:prstGeom prst="rect">
            <a:avLst/>
          </a:prstGeom>
        </p:spPr>
      </p:pic>
      <p:pic>
        <p:nvPicPr>
          <p:cNvPr id="9" name="図 8" descr="ダイアグラム, 概略図&#10;&#10;自動的に生成された説明">
            <a:extLst>
              <a:ext uri="{FF2B5EF4-FFF2-40B4-BE49-F238E27FC236}">
                <a16:creationId xmlns:a16="http://schemas.microsoft.com/office/drawing/2014/main" id="{D3D7B2A6-2DB2-4818-82C2-A81E4BDA73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4" r="7772"/>
          <a:stretch/>
        </p:blipFill>
        <p:spPr>
          <a:xfrm>
            <a:off x="5176911" y="1891648"/>
            <a:ext cx="6638210" cy="45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809CB-A6A2-4DDE-BABA-7628236C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CE346A-F3AE-4E15-8348-DF7B16E6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250614"/>
            <a:ext cx="8761412" cy="3416300"/>
          </a:xfrm>
        </p:spPr>
        <p:txBody>
          <a:bodyPr/>
          <a:lstStyle/>
          <a:p>
            <a:r>
              <a:rPr kumimoji="1" lang="ja-JP" altLang="en-US" dirty="0"/>
              <a:t>実装する環境</a:t>
            </a:r>
            <a:endParaRPr kumimoji="1" lang="en-US" altLang="ja-JP" dirty="0"/>
          </a:p>
          <a:p>
            <a:pPr lvl="1"/>
            <a:r>
              <a:rPr lang="en-US" altLang="ja-JP" dirty="0"/>
              <a:t>FPGA</a:t>
            </a:r>
            <a:r>
              <a:rPr lang="ja-JP" altLang="en-US" dirty="0"/>
              <a:t>開発ボードは</a:t>
            </a:r>
            <a:r>
              <a:rPr lang="en-US" altLang="ja-JP" dirty="0"/>
              <a:t>Terasic</a:t>
            </a:r>
            <a:r>
              <a:rPr lang="ja-JP" altLang="en-US" dirty="0"/>
              <a:t>社の</a:t>
            </a:r>
            <a:r>
              <a:rPr lang="en-US" altLang="ja-JP" dirty="0"/>
              <a:t>DE10-Lite</a:t>
            </a:r>
            <a:r>
              <a:rPr lang="ja-JP" altLang="en-US" dirty="0"/>
              <a:t>を利用</a:t>
            </a:r>
            <a:endParaRPr lang="en-US" altLang="ja-JP" dirty="0"/>
          </a:p>
          <a:p>
            <a:pPr lvl="1"/>
            <a:r>
              <a:rPr kumimoji="1" lang="ja-JP" altLang="en-US" dirty="0"/>
              <a:t>開発ツールは</a:t>
            </a:r>
            <a:r>
              <a:rPr kumimoji="1" lang="en-US" altLang="ja-JP" dirty="0"/>
              <a:t>Intel</a:t>
            </a:r>
            <a:r>
              <a:rPr kumimoji="1" lang="ja-JP" altLang="en-US" dirty="0"/>
              <a:t>の</a:t>
            </a:r>
            <a:r>
              <a:rPr kumimoji="1" lang="en-US" altLang="ja-JP" dirty="0"/>
              <a:t>Quartus Prime 18.1 Lite Edition</a:t>
            </a:r>
            <a:r>
              <a:rPr kumimoji="1" lang="ja-JP" altLang="en-US" dirty="0"/>
              <a:t>を利用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実装の概要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9C7DB9-1412-4748-8145-EB5A3638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FEC6CE-6F54-4AE1-A7C3-260F7822EA60}"/>
              </a:ext>
            </a:extLst>
          </p:cNvPr>
          <p:cNvGrpSpPr/>
          <p:nvPr/>
        </p:nvGrpSpPr>
        <p:grpSpPr>
          <a:xfrm>
            <a:off x="2937803" y="3836680"/>
            <a:ext cx="6316394" cy="2400216"/>
            <a:chOff x="2937803" y="3958764"/>
            <a:chExt cx="6316394" cy="2400216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5F67DB0C-C12A-4BA9-907F-00E5997ACCEF}"/>
                </a:ext>
              </a:extLst>
            </p:cNvPr>
            <p:cNvGrpSpPr/>
            <p:nvPr/>
          </p:nvGrpSpPr>
          <p:grpSpPr>
            <a:xfrm>
              <a:off x="2937803" y="3958764"/>
              <a:ext cx="6316394" cy="2400216"/>
              <a:chOff x="1786597" y="1120964"/>
              <a:chExt cx="8510954" cy="3919680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2FDA2DA-420D-45FE-858A-4706F943C3D4}"/>
                  </a:ext>
                </a:extLst>
              </p:cNvPr>
              <p:cNvSpPr/>
              <p:nvPr/>
            </p:nvSpPr>
            <p:spPr>
              <a:xfrm>
                <a:off x="1786597" y="1828430"/>
                <a:ext cx="8510954" cy="32122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34A2AA3-8F1E-492E-8985-0BDA47CD42F6}"/>
                  </a:ext>
                </a:extLst>
              </p:cNvPr>
              <p:cNvSpPr txBox="1"/>
              <p:nvPr/>
            </p:nvSpPr>
            <p:spPr>
              <a:xfrm>
                <a:off x="4636659" y="1120964"/>
                <a:ext cx="2810830" cy="603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FPGA</a:t>
                </a:r>
                <a:r>
                  <a:rPr kumimoji="1" lang="ja-JP" altLang="en-US" dirty="0"/>
                  <a:t>開発ボード</a:t>
                </a: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000E473-8934-4455-969C-867EE2D25413}"/>
                  </a:ext>
                </a:extLst>
              </p:cNvPr>
              <p:cNvSpPr/>
              <p:nvPr/>
            </p:nvSpPr>
            <p:spPr>
              <a:xfrm>
                <a:off x="2593143" y="2475914"/>
                <a:ext cx="2818228" cy="203981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7761AAA-C1F3-4082-9E6D-CF4B5A84AC68}"/>
                  </a:ext>
                </a:extLst>
              </p:cNvPr>
              <p:cNvSpPr/>
              <p:nvPr/>
            </p:nvSpPr>
            <p:spPr>
              <a:xfrm>
                <a:off x="6594149" y="2490756"/>
                <a:ext cx="3191180" cy="20398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0F7459E-F722-4D57-8CB8-D4B5A63F03A4}"/>
                  </a:ext>
                </a:extLst>
              </p:cNvPr>
              <p:cNvSpPr txBox="1"/>
              <p:nvPr/>
            </p:nvSpPr>
            <p:spPr>
              <a:xfrm>
                <a:off x="3434271" y="1828430"/>
                <a:ext cx="1135970" cy="603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CPU</a:t>
                </a:r>
                <a:endParaRPr kumimoji="1" lang="ja-JP" altLang="en-US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991C207-A6F1-4DDC-A3A2-ED95C6B04783}"/>
                  </a:ext>
                </a:extLst>
              </p:cNvPr>
              <p:cNvSpPr txBox="1"/>
              <p:nvPr/>
            </p:nvSpPr>
            <p:spPr>
              <a:xfrm>
                <a:off x="7621754" y="1846748"/>
                <a:ext cx="1135970" cy="603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FPGA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B34896B-6CF7-43F7-BBCB-2047AA5DA5CD}"/>
                  </a:ext>
                </a:extLst>
              </p:cNvPr>
              <p:cNvSpPr txBox="1"/>
              <p:nvPr/>
            </p:nvSpPr>
            <p:spPr>
              <a:xfrm>
                <a:off x="6457144" y="2832131"/>
                <a:ext cx="3328184" cy="1357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/>
                  <a:t>クライアント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被認証</a:t>
                </a:r>
                <a:r>
                  <a:rPr lang="en-US" altLang="ja-JP" sz="1600" dirty="0"/>
                  <a:t>)</a:t>
                </a:r>
                <a:r>
                  <a:rPr lang="ja-JP" altLang="en-US" sz="1600" dirty="0"/>
                  <a:t>側の処理</a:t>
                </a:r>
                <a:endParaRPr lang="en-US" altLang="ja-JP" sz="1600" dirty="0"/>
              </a:p>
              <a:p>
                <a:pPr algn="ctr"/>
                <a:r>
                  <a:rPr kumimoji="1" lang="en-US" altLang="ja-JP" sz="1600" dirty="0"/>
                  <a:t>(Verilog)</a:t>
                </a:r>
                <a:endParaRPr kumimoji="1" lang="ja-JP" altLang="en-US" sz="1600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7BEDF19-9BC7-449C-9D41-B2EB142C0D51}"/>
                  </a:ext>
                </a:extLst>
              </p:cNvPr>
              <p:cNvSpPr txBox="1"/>
              <p:nvPr/>
            </p:nvSpPr>
            <p:spPr>
              <a:xfrm>
                <a:off x="2781883" y="2857099"/>
                <a:ext cx="2440745" cy="1357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/>
                  <a:t>サーバ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認証</a:t>
                </a:r>
                <a:r>
                  <a:rPr lang="en-US" altLang="ja-JP" sz="1600" dirty="0"/>
                  <a:t>)</a:t>
                </a:r>
                <a:r>
                  <a:rPr lang="ja-JP" altLang="en-US" sz="1600" dirty="0"/>
                  <a:t>側</a:t>
                </a:r>
                <a:endParaRPr lang="en-US" altLang="ja-JP" sz="1600" dirty="0"/>
              </a:p>
              <a:p>
                <a:pPr algn="ctr"/>
                <a:r>
                  <a:rPr lang="ja-JP" altLang="en-US" sz="1600" dirty="0"/>
                  <a:t>の処理</a:t>
                </a:r>
                <a:endParaRPr lang="en-US" altLang="ja-JP" sz="1600" dirty="0"/>
              </a:p>
              <a:p>
                <a:pPr algn="ctr"/>
                <a:r>
                  <a:rPr kumimoji="1" lang="en-US" altLang="ja-JP" sz="1600" dirty="0"/>
                  <a:t>(C</a:t>
                </a:r>
                <a:r>
                  <a:rPr kumimoji="1" lang="ja-JP" altLang="en-US" sz="1600" dirty="0"/>
                  <a:t>言語</a:t>
                </a:r>
                <a:r>
                  <a:rPr kumimoji="1" lang="en-US" altLang="ja-JP" sz="1600" dirty="0"/>
                  <a:t>)</a:t>
                </a:r>
                <a:endParaRPr kumimoji="1" lang="ja-JP" altLang="en-US" sz="1600" dirty="0"/>
              </a:p>
            </p:txBody>
          </p:sp>
        </p:grpSp>
        <p:sp>
          <p:nvSpPr>
            <p:cNvPr id="14" name="矢印: 左右 13">
              <a:extLst>
                <a:ext uri="{FF2B5EF4-FFF2-40B4-BE49-F238E27FC236}">
                  <a16:creationId xmlns:a16="http://schemas.microsoft.com/office/drawing/2014/main" id="{F404E4A3-9BB3-4A06-85D9-F9156FED102D}"/>
                </a:ext>
              </a:extLst>
            </p:cNvPr>
            <p:cNvSpPr/>
            <p:nvPr/>
          </p:nvSpPr>
          <p:spPr>
            <a:xfrm>
              <a:off x="5684970" y="5219114"/>
              <a:ext cx="759655" cy="4478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28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1AFE6-6C0B-4F25-B496-8C0AA375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クライアント側のブロック図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26F52D-4730-4BD5-92E2-D72B756B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18" y="2279944"/>
            <a:ext cx="10507163" cy="364782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入力</a:t>
            </a:r>
            <a:r>
              <a:rPr kumimoji="1" lang="en-US" altLang="ja-JP" dirty="0"/>
              <a:t>(α)</a:t>
            </a:r>
            <a:r>
              <a:rPr kumimoji="1" lang="ja-JP" altLang="en-US" dirty="0"/>
              <a:t>も出力</a:t>
            </a:r>
            <a:r>
              <a:rPr kumimoji="1" lang="en-US" altLang="ja-JP" dirty="0"/>
              <a:t>(β)</a:t>
            </a:r>
            <a:r>
              <a:rPr kumimoji="1" lang="ja-JP" altLang="en-US" dirty="0"/>
              <a:t>も</a:t>
            </a:r>
            <a:r>
              <a:rPr kumimoji="1" lang="en-US" altLang="ja-JP" dirty="0"/>
              <a:t>bit</a:t>
            </a:r>
            <a:r>
              <a:rPr lang="ja-JP" altLang="en-US" dirty="0"/>
              <a:t>長は</a:t>
            </a:r>
            <a:r>
              <a:rPr lang="en-US" altLang="ja-JP" dirty="0"/>
              <a:t>256bit</a:t>
            </a:r>
            <a:r>
              <a:rPr lang="ja-JP" altLang="en-US" dirty="0"/>
              <a:t>で、データの</a:t>
            </a:r>
            <a:r>
              <a:rPr kumimoji="1" lang="ja-JP" altLang="en-US" dirty="0"/>
              <a:t>型は</a:t>
            </a:r>
            <a:r>
              <a:rPr kumimoji="1" lang="en-US" altLang="ja-JP" dirty="0"/>
              <a:t>unsigned </a:t>
            </a:r>
            <a:r>
              <a:rPr lang="en-US" altLang="ja-JP" dirty="0"/>
              <a:t>char</a:t>
            </a:r>
            <a:r>
              <a:rPr lang="ja-JP" altLang="en-US" dirty="0"/>
              <a:t>型を利用する。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10CF35-49B4-4BC3-8E44-86579693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7" name="図 6" descr="グラフ, 箱ひげ図&#10;&#10;自動的に生成された説明">
            <a:extLst>
              <a:ext uri="{FF2B5EF4-FFF2-40B4-BE49-F238E27FC236}">
                <a16:creationId xmlns:a16="http://schemas.microsoft.com/office/drawing/2014/main" id="{E650A44A-E879-46BB-927E-4E7EFB28C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2" r="1974"/>
          <a:stretch/>
        </p:blipFill>
        <p:spPr>
          <a:xfrm>
            <a:off x="2118603" y="2644726"/>
            <a:ext cx="7797763" cy="40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5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35194-40BC-4FDA-B29F-84B2A23C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クライアント側の回路全体の構成</a:t>
            </a:r>
          </a:p>
        </p:txBody>
      </p:sp>
      <p:pic>
        <p:nvPicPr>
          <p:cNvPr id="6" name="コンテンツ プレースホルダー 5" descr="ダイアグラム&#10;&#10;自動的に生成された説明">
            <a:extLst>
              <a:ext uri="{FF2B5EF4-FFF2-40B4-BE49-F238E27FC236}">
                <a16:creationId xmlns:a16="http://schemas.microsoft.com/office/drawing/2014/main" id="{A573CF2A-6EE9-4E1B-8C02-6C4B54CBF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" r="5334" b="4464"/>
          <a:stretch/>
        </p:blipFill>
        <p:spPr>
          <a:xfrm>
            <a:off x="501747" y="2350626"/>
            <a:ext cx="6959742" cy="406424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5EB236-376E-4E81-A521-10AA18F5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B0C6-B1DC-406B-88DA-80BC6FAE5376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7" name="表 42">
            <a:extLst>
              <a:ext uri="{FF2B5EF4-FFF2-40B4-BE49-F238E27FC236}">
                <a16:creationId xmlns:a16="http://schemas.microsoft.com/office/drawing/2014/main" id="{0AF84514-61BC-472B-A232-332C6E9BE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69422"/>
              </p:ext>
            </p:extLst>
          </p:nvPr>
        </p:nvGraphicFramePr>
        <p:xfrm>
          <a:off x="7696762" y="2571735"/>
          <a:ext cx="399349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803399251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4238036107"/>
                    </a:ext>
                  </a:extLst>
                </a:gridCol>
                <a:gridCol w="2399006">
                  <a:extLst>
                    <a:ext uri="{9D8B030D-6E8A-4147-A177-3AD203B41FA5}">
                      <a16:colId xmlns:a16="http://schemas.microsoft.com/office/drawing/2014/main" val="1070443757"/>
                    </a:ext>
                  </a:extLst>
                </a:gridCol>
              </a:tblGrid>
              <a:tr h="23581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信号名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I/O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48805"/>
                  </a:ext>
                </a:extLst>
              </a:tr>
              <a:tr h="235814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DI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データ</a:t>
                      </a:r>
                      <a:r>
                        <a:rPr kumimoji="1" lang="en-US" altLang="ja-JP" sz="1400" dirty="0"/>
                        <a:t>(α)</a:t>
                      </a:r>
                      <a:r>
                        <a:rPr kumimoji="1" lang="ja-JP" altLang="en-US" sz="1400" dirty="0"/>
                        <a:t>入力</a:t>
                      </a:r>
                      <a:r>
                        <a:rPr kumimoji="1" lang="en-US" altLang="ja-JP" sz="1400" dirty="0"/>
                        <a:t>(256bit</a:t>
                      </a:r>
                      <a:r>
                        <a:rPr kumimoji="1" lang="ja-JP" altLang="en-US" sz="1400" dirty="0"/>
                        <a:t>直列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47054"/>
                  </a:ext>
                </a:extLst>
              </a:tr>
              <a:tr h="2447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DO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Out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データ</a:t>
                      </a:r>
                      <a:r>
                        <a:rPr kumimoji="1" lang="en-US" altLang="ja-JP" sz="1400" dirty="0"/>
                        <a:t>(β)</a:t>
                      </a:r>
                      <a:r>
                        <a:rPr kumimoji="1" lang="ja-JP" altLang="en-US" sz="1400" dirty="0"/>
                        <a:t>出力</a:t>
                      </a:r>
                      <a:r>
                        <a:rPr kumimoji="1" lang="en-US" altLang="ja-JP" sz="1400" dirty="0"/>
                        <a:t>(256bit</a:t>
                      </a:r>
                      <a:r>
                        <a:rPr kumimoji="1" lang="ja-JP" altLang="en-US" sz="1400" dirty="0"/>
                        <a:t>並列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40144"/>
                  </a:ext>
                </a:extLst>
              </a:tr>
              <a:tr h="20842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CLK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システムクロック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22506"/>
                  </a:ext>
                </a:extLst>
              </a:tr>
              <a:tr h="20842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RST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RST=1:</a:t>
                      </a:r>
                      <a:r>
                        <a:rPr kumimoji="1" lang="ja-JP" altLang="en-US" sz="1400" dirty="0"/>
                        <a:t>初期化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07836"/>
                  </a:ext>
                </a:extLst>
              </a:tr>
              <a:tr h="20842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call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認証要請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477104"/>
                  </a:ext>
                </a:extLst>
              </a:tr>
              <a:tr h="20842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suc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In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認証の成否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09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425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2644</TotalTime>
  <Words>402</Words>
  <Application>Microsoft Office PowerPoint</Application>
  <PresentationFormat>ワイド画面</PresentationFormat>
  <Paragraphs>84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Century Gothic</vt:lpstr>
      <vt:lpstr>Wingdings 3</vt:lpstr>
      <vt:lpstr>イオン ボードルーム</vt:lpstr>
      <vt:lpstr>FPGAにおけるSAS暗号回路の設計と実装</vt:lpstr>
      <vt:lpstr>目次</vt:lpstr>
      <vt:lpstr>研究背景</vt:lpstr>
      <vt:lpstr>従来法について</vt:lpstr>
      <vt:lpstr>研究の目的と目標</vt:lpstr>
      <vt:lpstr>SAS-L2について</vt:lpstr>
      <vt:lpstr>実装方法</vt:lpstr>
      <vt:lpstr>クライアント側のブロック図</vt:lpstr>
      <vt:lpstr>クライアント側の回路全体の構成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コンピュータテストゼミ 進捗報告</dc:title>
  <dc:creator>Hisashi Okamoto</dc:creator>
  <cp:lastModifiedBy>Hisashi Okamoto</cp:lastModifiedBy>
  <cp:revision>227</cp:revision>
  <dcterms:created xsi:type="dcterms:W3CDTF">2021-08-23T03:20:49Z</dcterms:created>
  <dcterms:modified xsi:type="dcterms:W3CDTF">2021-12-13T08:00:11Z</dcterms:modified>
</cp:coreProperties>
</file>