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6" r:id="rId6"/>
    <p:sldId id="260" r:id="rId7"/>
    <p:sldId id="264" r:id="rId8"/>
    <p:sldId id="263" r:id="rId9"/>
    <p:sldId id="262" r:id="rId10"/>
    <p:sldId id="261" r:id="rId11"/>
    <p:sldId id="26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B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6888E-608B-49F7-9235-F29D38DAFA07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CC0F7-BE47-4565-8D60-36C7BB20D1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8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CC0F7-BE47-4565-8D60-36C7BB20D13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44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41DD71-834E-40EC-954D-B76196BFB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9E03F4-ADA4-436D-974A-A6D01B01F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E352E0-8F3A-42F4-AF15-B8150975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B087-5697-4BD3-AA2F-C2904F3665F7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F216B5-E570-46EE-AD52-7CF3DB6B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EB0900-BF4C-47CD-90A1-2D23607B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A9C-09DE-4B89-B7E8-732264F4F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2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31A51-5981-4EF0-8B8B-6626A362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D65566-2846-42E6-87D2-181B21D7D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1BF6AA-251E-4C96-AC54-87CABD42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B087-5697-4BD3-AA2F-C2904F3665F7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D7056E-1A9C-46AA-AB29-A91C59DC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2787FA-2D0F-45F7-A5D8-BBFA3863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A9C-09DE-4B89-B7E8-732264F4F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36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08512AD-9A99-4DDD-A6CB-9117EEC4C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71E674-3AEF-4C67-9ED2-1F39EFB68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8EE15-F999-4DE4-8405-87C7B1C1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B087-5697-4BD3-AA2F-C2904F3665F7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E029FC-60BC-4A64-AF6C-44B86808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60636-1DC3-43EF-B9F9-2CD1BE1F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A9C-09DE-4B89-B7E8-732264F4F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91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5DF05-B93D-4978-845A-C1FCC27F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0E4501-FA8E-46A2-B3B9-E94389E10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796682-6EE9-4370-9D80-013ED884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B087-5697-4BD3-AA2F-C2904F3665F7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09278B-BE0F-49A1-BE63-1EEEFCE2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AA7C0E-EAB4-4B07-A665-F6FC194E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A9C-09DE-4B89-B7E8-732264F4F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62CD53-BCDD-4AA6-8BE6-7297196C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E598AC-3762-49E0-946F-CF71255EC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FE2A44-B4FB-454E-8932-AD68C116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B087-5697-4BD3-AA2F-C2904F3665F7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6B3A05-C7DD-42A9-A18C-611C21C9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E29191-5156-48D7-A04A-063483D9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A9C-09DE-4B89-B7E8-732264F4F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8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071CD-5FF6-4854-AFA8-E246FF8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8A49A0-718D-43D7-8048-FA7EB468B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B35658-068A-476A-B6BF-F6AA2A3C1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C86D80-CCBE-4013-B8E7-94C6C8D1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B087-5697-4BD3-AA2F-C2904F3665F7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B066AC-A83B-4CB4-B206-851EC4F4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6F513C-C2BC-44D6-A552-3A77B398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A9C-09DE-4B89-B7E8-732264F4F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68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4FEACB-4650-42AF-BBEE-0F85EB2F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692E73-D44C-4F5F-AA8C-8BE638287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29592A-7AD3-4520-A5B0-B9FEE4EBE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978E8F-8539-43E5-A3E6-386F8DC68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28670D-1B1D-4C8A-AB45-EF35477C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F3FF6-3C86-41A5-A60F-00FF334C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B087-5697-4BD3-AA2F-C2904F3665F7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28D9F3-35FD-41A1-9F00-27026546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9CD797-6F8C-474B-AFE5-DD423CEA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A9C-09DE-4B89-B7E8-732264F4F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08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B5919D-CA68-4121-8F40-F8D85251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78F3AC-8D2F-431D-9F7D-293CC0F3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B087-5697-4BD3-AA2F-C2904F3665F7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894691-29A5-49B9-B34B-5B657EEF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AB5CF0-9663-4EBB-8A64-C15EAF13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A9C-09DE-4B89-B7E8-732264F4F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58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1CD480-0434-4EEE-90B4-0EAE749B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B087-5697-4BD3-AA2F-C2904F3665F7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DFC760-3922-447B-8F36-769EFECD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1B2D5E-8009-49CB-B72B-37D0414F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A9C-09DE-4B89-B7E8-732264F4F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40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9D785-F0C9-4589-8C66-3A195394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ECB1B4-4EF7-4B27-A8E0-E896350EE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02CD43-C1D9-4E82-A761-ADBEFADB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BA42D0-C142-466E-829B-030D100A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B087-5697-4BD3-AA2F-C2904F3665F7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2DACB-6B0E-41D8-B212-812DD7B6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ACAB0D-6ED6-4D45-BBC4-29D122F9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A9C-09DE-4B89-B7E8-732264F4F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56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DE860-7415-45DB-BBCA-61054209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5EE5DB-712A-4C81-8ECB-C33B77FCE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AAFF2F-81D3-423B-85C4-CD2FDA262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79638A-D03F-4905-9203-BA4DE5CA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B087-5697-4BD3-AA2F-C2904F3665F7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4B4548-9261-404A-AA21-9B73AC2A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29B3B4-C050-4DC4-9A9B-18AD65E1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A9C-09DE-4B89-B7E8-732264F4F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2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45A67F-1770-40E9-ABE7-9CBD541B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665E90-0F45-47AC-9C42-5A5DC0361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F596E4-3AB6-47D6-AE3F-1BD20BFF8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5B087-5697-4BD3-AA2F-C2904F3665F7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5445C4-B74D-4BFC-BE5A-9125AE42D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C584CC-F707-404A-9950-383578F28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33A9C-09DE-4B89-B7E8-732264F4F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ackmd.io/@l9Y8Da6eSrqFJLaciEniVg/HJaWHvq1B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線画 が含まれている画像&#10;&#10;自動的に生成された説明">
            <a:extLst>
              <a:ext uri="{FF2B5EF4-FFF2-40B4-BE49-F238E27FC236}">
                <a16:creationId xmlns:a16="http://schemas.microsoft.com/office/drawing/2014/main" id="{3A3B7671-DB78-4F8A-9EE7-2248AE02B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313" y="-23289"/>
            <a:ext cx="4722688" cy="688129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B11C0BF-DD6D-4E3C-86E8-C0208694C81E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CBFF433-72A6-4376-A7B4-270A509DF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ja-JP" sz="4400" dirty="0"/>
            </a:br>
            <a:r>
              <a:rPr kumimoji="1" lang="ja-JP" altLang="en-US" sz="4400" dirty="0"/>
              <a:t>今更</a:t>
            </a:r>
            <a:br>
              <a:rPr kumimoji="1" lang="en-US" altLang="ja-JP" sz="4400" dirty="0"/>
            </a:br>
            <a:r>
              <a:rPr kumimoji="1" lang="en-US" altLang="ja-JP" sz="4400" dirty="0"/>
              <a:t>ICRA</a:t>
            </a:r>
            <a:r>
              <a:rPr lang="ja-JP" altLang="en-US" sz="4400" dirty="0"/>
              <a:t> </a:t>
            </a:r>
            <a:r>
              <a:rPr lang="en-US" altLang="ja-JP" sz="4400" dirty="0"/>
              <a:t>2019</a:t>
            </a:r>
            <a:r>
              <a:rPr kumimoji="1" lang="en-US" altLang="ja-JP" sz="4400" dirty="0"/>
              <a:t> Robomaster AI Challenge</a:t>
            </a:r>
            <a:br>
              <a:rPr kumimoji="1" lang="en-US" altLang="ja-JP" sz="4400" dirty="0"/>
            </a:br>
            <a:r>
              <a:rPr kumimoji="1" lang="ja-JP" altLang="en-US" sz="4400" dirty="0"/>
              <a:t>を振り返る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A393A5-851A-463F-B3E4-AAD0EA389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Adachi</a:t>
            </a:r>
            <a:r>
              <a:rPr lang="ja-JP" altLang="en-US" dirty="0"/>
              <a:t> </a:t>
            </a:r>
            <a:r>
              <a:rPr lang="en-US" altLang="ja-JP" dirty="0"/>
              <a:t>Namihei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1100" dirty="0"/>
              <a:t>レポートも公開</a:t>
            </a:r>
            <a:r>
              <a:rPr lang="ja-JP" altLang="en-US" sz="1100" dirty="0"/>
              <a:t>されています</a:t>
            </a:r>
            <a:endParaRPr kumimoji="1" lang="en-US" altLang="ja-JP" sz="1100" dirty="0"/>
          </a:p>
          <a:p>
            <a:r>
              <a:rPr lang="en-US" altLang="ja-JP" sz="1100" dirty="0">
                <a:hlinkClick r:id="rId4"/>
              </a:rPr>
              <a:t>https://hackmd.io/@l9Y8Da6eSrqFJLaciEniVg/HJaWHvq1B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3296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B260C-8568-40D6-8403-AD0AE324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ビヘイビア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F398F9-0531-4F87-B1AB-BB544AED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各ゾーン、バトルポジションからの目標座標の選定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各ゾーンの状態</a:t>
            </a:r>
            <a:r>
              <a:rPr kumimoji="1" lang="en-US" altLang="ja-JP" dirty="0"/>
              <a:t>(</a:t>
            </a:r>
            <a:r>
              <a:rPr kumimoji="1" lang="ja-JP" altLang="en-US" dirty="0"/>
              <a:t>解放されているか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ja-JP" altLang="en-US" dirty="0"/>
              <a:t>自己位置</a:t>
            </a:r>
            <a:r>
              <a:rPr kumimoji="1" lang="en-US" altLang="ja-JP" dirty="0"/>
              <a:t>(</a:t>
            </a:r>
            <a:r>
              <a:rPr kumimoji="1" lang="ja-JP" altLang="en-US" dirty="0"/>
              <a:t>各ゾーンの距離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ja-JP" altLang="en-US" dirty="0"/>
              <a:t>敵の位置</a:t>
            </a:r>
            <a:r>
              <a:rPr lang="en-US" altLang="ja-JP" dirty="0"/>
              <a:t>(</a:t>
            </a:r>
            <a:r>
              <a:rPr lang="ja-JP" altLang="en-US" dirty="0"/>
              <a:t>自己位置との距離</a:t>
            </a:r>
            <a:r>
              <a:rPr lang="en-US" altLang="ja-JP" dirty="0"/>
              <a:t>)</a:t>
            </a:r>
          </a:p>
          <a:p>
            <a:pPr lvl="1"/>
            <a:r>
              <a:rPr kumimoji="1" lang="ja-JP" altLang="en-US" dirty="0"/>
              <a:t>ロボットの状態</a:t>
            </a:r>
            <a:endParaRPr kumimoji="1" lang="en-US" altLang="ja-JP" dirty="0"/>
          </a:p>
          <a:p>
            <a:pPr lvl="2"/>
            <a:r>
              <a:rPr lang="ja-JP" altLang="en-US" dirty="0"/>
              <a:t>残段</a:t>
            </a:r>
            <a:endParaRPr lang="en-US" altLang="ja-JP" dirty="0"/>
          </a:p>
          <a:p>
            <a:pPr lvl="2"/>
            <a:r>
              <a:rPr kumimoji="1" lang="en-US" altLang="ja-JP" dirty="0"/>
              <a:t>HP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406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CE679-2C03-492C-B3C6-00D86C82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反省点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E0D4B5-A853-4F8B-8C3D-85C06E56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解の安定性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戦略システムの階層化</a:t>
            </a:r>
            <a:endParaRPr kumimoji="1" lang="en-US" altLang="ja-JP" dirty="0"/>
          </a:p>
          <a:p>
            <a:pPr lvl="1"/>
            <a:r>
              <a:rPr lang="ja-JP" altLang="en-US" dirty="0"/>
              <a:t>連続性を考慮した戦略評価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149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53DD0-9D38-4CFF-8BE6-8BB2EAE9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Robomaster AI Challenge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39082D-765A-4D5A-842D-176D0D31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3" y="1943515"/>
            <a:ext cx="3461657" cy="4351338"/>
          </a:xfrm>
        </p:spPr>
        <p:txBody>
          <a:bodyPr/>
          <a:lstStyle/>
          <a:p>
            <a:r>
              <a:rPr kumimoji="1" lang="ja-JP" altLang="en-US" dirty="0"/>
              <a:t>全自動のロボマス</a:t>
            </a:r>
          </a:p>
        </p:txBody>
      </p:sp>
      <p:pic>
        <p:nvPicPr>
          <p:cNvPr id="5" name="図 4" descr="人, トラック, 男, 乗る が含まれている画像&#10;&#10;自動的に生成された説明">
            <a:extLst>
              <a:ext uri="{FF2B5EF4-FFF2-40B4-BE49-F238E27FC236}">
                <a16:creationId xmlns:a16="http://schemas.microsoft.com/office/drawing/2014/main" id="{E2C72094-8037-4A68-9FCD-6609FE16C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8256814" cy="458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2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CC79FE-6547-4CAF-90BB-5C1128E6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4E6D2E-BED5-49A4-A301-C98F1D829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賞状は貰えた</a:t>
            </a:r>
            <a:endParaRPr kumimoji="1" lang="en-US" altLang="ja-JP" dirty="0"/>
          </a:p>
          <a:p>
            <a:r>
              <a:rPr lang="ja-JP" altLang="en-US" dirty="0"/>
              <a:t>いい結果か悪い結果かどちらかで言えば悪い結果</a:t>
            </a:r>
            <a:endParaRPr lang="en-US" altLang="ja-JP" dirty="0"/>
          </a:p>
          <a:p>
            <a:pPr lvl="1"/>
            <a:r>
              <a:rPr lang="ja-JP" altLang="en-US" dirty="0"/>
              <a:t>屋内</a:t>
            </a:r>
            <a:r>
              <a:rPr lang="en-US" altLang="ja-JP" dirty="0"/>
              <a:t>GNSS</a:t>
            </a:r>
            <a:r>
              <a:rPr lang="ja-JP" altLang="en-US" dirty="0"/>
              <a:t>の問題で多くのチームが動作不良</a:t>
            </a:r>
            <a:endParaRPr lang="en-US" altLang="ja-JP" dirty="0"/>
          </a:p>
          <a:p>
            <a:pPr lvl="1"/>
            <a:r>
              <a:rPr kumimoji="1" lang="ja-JP" altLang="en-US" dirty="0"/>
              <a:t>動かなかった結果勝った</a:t>
            </a:r>
          </a:p>
        </p:txBody>
      </p:sp>
      <p:pic>
        <p:nvPicPr>
          <p:cNvPr id="5" name="図 4" descr="文字の書かれた紙&#10;&#10;自動的に生成された説明">
            <a:extLst>
              <a:ext uri="{FF2B5EF4-FFF2-40B4-BE49-F238E27FC236}">
                <a16:creationId xmlns:a16="http://schemas.microsoft.com/office/drawing/2014/main" id="{FCB5ABEC-7AC4-4746-B7D2-0F9C3D7AA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807" y="2684408"/>
            <a:ext cx="3130193" cy="417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0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04ECC-A9FD-402B-ABE6-AC612CD0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フィールドとロボット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5D49E7-6098-4F9B-8D8B-358A277E2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39638" y="1601066"/>
            <a:ext cx="5181600" cy="1708685"/>
          </a:xfrm>
        </p:spPr>
        <p:txBody>
          <a:bodyPr>
            <a:normAutofit/>
          </a:bodyPr>
          <a:lstStyle/>
          <a:p>
            <a:r>
              <a:rPr lang="ja-JP" altLang="en-US" dirty="0"/>
              <a:t>フィールド</a:t>
            </a:r>
            <a:endParaRPr lang="en-US" altLang="ja-JP" dirty="0"/>
          </a:p>
          <a:p>
            <a:pPr lvl="1"/>
            <a:r>
              <a:rPr kumimoji="1" lang="ja-JP" altLang="en-US" dirty="0"/>
              <a:t>補給ゾーン</a:t>
            </a:r>
            <a:endParaRPr kumimoji="1" lang="en-US" altLang="ja-JP" dirty="0"/>
          </a:p>
          <a:p>
            <a:pPr lvl="1"/>
            <a:r>
              <a:rPr lang="ja-JP" altLang="en-US" dirty="0"/>
              <a:t>バフゾーン</a:t>
            </a:r>
            <a:endParaRPr lang="en-US" altLang="ja-JP" dirty="0"/>
          </a:p>
          <a:p>
            <a:pPr lvl="1"/>
            <a:r>
              <a:rPr kumimoji="1" lang="ja-JP" altLang="en-US" dirty="0"/>
              <a:t>スター</a:t>
            </a:r>
            <a:r>
              <a:rPr lang="ja-JP" altLang="en-US" dirty="0"/>
              <a:t>トゾーン</a:t>
            </a:r>
            <a:endParaRPr kumimoji="1" lang="en-US" altLang="ja-JP" dirty="0"/>
          </a:p>
        </p:txBody>
      </p:sp>
      <p:sp>
        <p:nvSpPr>
          <p:cNvPr id="23" name="コンテンツ プレースホルダー 22">
            <a:extLst>
              <a:ext uri="{FF2B5EF4-FFF2-40B4-BE49-F238E27FC236}">
                <a16:creationId xmlns:a16="http://schemas.microsoft.com/office/drawing/2014/main" id="{55968EF3-76E9-4994-8391-A520EDC85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638" y="3765515"/>
            <a:ext cx="5181600" cy="3209781"/>
          </a:xfrm>
        </p:spPr>
        <p:txBody>
          <a:bodyPr>
            <a:normAutofit/>
          </a:bodyPr>
          <a:lstStyle/>
          <a:p>
            <a:r>
              <a:rPr lang="ja-JP" altLang="en-US" dirty="0"/>
              <a:t>ロボット</a:t>
            </a:r>
            <a:endParaRPr lang="en-US" altLang="ja-JP" dirty="0"/>
          </a:p>
          <a:p>
            <a:pPr lvl="1"/>
            <a:r>
              <a:rPr lang="ja-JP" altLang="en-US" dirty="0"/>
              <a:t>屋内</a:t>
            </a:r>
            <a:r>
              <a:rPr lang="en-US" altLang="ja-JP" dirty="0"/>
              <a:t>GNSS</a:t>
            </a:r>
          </a:p>
          <a:p>
            <a:pPr lvl="1"/>
            <a:r>
              <a:rPr lang="en-US" altLang="ja-JP" dirty="0"/>
              <a:t>IMU</a:t>
            </a:r>
          </a:p>
          <a:p>
            <a:pPr lvl="1"/>
            <a:r>
              <a:rPr lang="en-US" altLang="ja-JP" dirty="0"/>
              <a:t>LiDAR(RPLIDAR*2)</a:t>
            </a:r>
          </a:p>
          <a:p>
            <a:pPr lvl="1"/>
            <a:r>
              <a:rPr lang="en-US" altLang="ja-JP" dirty="0"/>
              <a:t>depth</a:t>
            </a:r>
            <a:r>
              <a:rPr lang="ja-JP" altLang="en-US" dirty="0"/>
              <a:t>カメラ</a:t>
            </a:r>
            <a:r>
              <a:rPr lang="en-US" altLang="ja-JP" dirty="0"/>
              <a:t>(realsenseD435*1)</a:t>
            </a:r>
          </a:p>
          <a:p>
            <a:pPr lvl="1"/>
            <a:r>
              <a:rPr lang="en-US" altLang="ja-JP" dirty="0"/>
              <a:t>NUC, Jetson Xavier</a:t>
            </a:r>
          </a:p>
          <a:p>
            <a:pPr lvl="1"/>
            <a:r>
              <a:rPr lang="ja-JP" altLang="en-US" dirty="0"/>
              <a:t>メカナム</a:t>
            </a:r>
          </a:p>
          <a:p>
            <a:endParaRPr lang="ja-JP" altLang="en-US" dirty="0"/>
          </a:p>
        </p:txBody>
      </p:sp>
      <p:pic>
        <p:nvPicPr>
          <p:cNvPr id="5" name="図 4" descr="屋内, コンピュータ, 本, 座る が含まれている画像&#10;&#10;自動的に生成された説明">
            <a:extLst>
              <a:ext uri="{FF2B5EF4-FFF2-40B4-BE49-F238E27FC236}">
                <a16:creationId xmlns:a16="http://schemas.microsoft.com/office/drawing/2014/main" id="{F99FDDA3-0A65-459A-ABAE-FA1F57839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4" t="5324" r="18839"/>
          <a:stretch/>
        </p:blipFill>
        <p:spPr>
          <a:xfrm>
            <a:off x="8091834" y="0"/>
            <a:ext cx="4100166" cy="4685016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6E9BEA9-C09C-43B2-B8B9-A773B2EDD1EA}"/>
              </a:ext>
            </a:extLst>
          </p:cNvPr>
          <p:cNvCxnSpPr>
            <a:cxnSpLocks/>
          </p:cNvCxnSpPr>
          <p:nvPr/>
        </p:nvCxnSpPr>
        <p:spPr>
          <a:xfrm flipV="1">
            <a:off x="7012759" y="365125"/>
            <a:ext cx="3129158" cy="1768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8CCEAF8-301E-471E-84C8-43EE5894CE31}"/>
              </a:ext>
            </a:extLst>
          </p:cNvPr>
          <p:cNvCxnSpPr>
            <a:cxnSpLocks/>
          </p:cNvCxnSpPr>
          <p:nvPr/>
        </p:nvCxnSpPr>
        <p:spPr>
          <a:xfrm flipV="1">
            <a:off x="7012759" y="1601066"/>
            <a:ext cx="4208233" cy="9819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8AF165-59DC-49C7-AAB1-68D139DCE081}"/>
              </a:ext>
            </a:extLst>
          </p:cNvPr>
          <p:cNvCxnSpPr>
            <a:cxnSpLocks/>
          </p:cNvCxnSpPr>
          <p:nvPr/>
        </p:nvCxnSpPr>
        <p:spPr>
          <a:xfrm flipV="1">
            <a:off x="7592836" y="2219218"/>
            <a:ext cx="4191622" cy="7892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 descr="人, 屋内, 座る, 男 が含まれている画像&#10;&#10;自動的に生成された説明">
            <a:extLst>
              <a:ext uri="{FF2B5EF4-FFF2-40B4-BE49-F238E27FC236}">
                <a16:creationId xmlns:a16="http://schemas.microsoft.com/office/drawing/2014/main" id="{09BBDE94-6BDE-4FCD-9353-BE9BC8A8FE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9" t="13352" r="24195" b="5324"/>
          <a:stretch/>
        </p:blipFill>
        <p:spPr>
          <a:xfrm>
            <a:off x="215757" y="2835991"/>
            <a:ext cx="4100166" cy="396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1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87BA07C-FF72-4A1C-BEBD-D689481C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開発リソース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2C74B1-DB8B-442E-A644-2D847D7D5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時間</a:t>
            </a:r>
            <a:endParaRPr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 dirty="0"/>
              <a:t>カ月</a:t>
            </a:r>
            <a:endParaRPr lang="en-US" altLang="ja-JP" dirty="0"/>
          </a:p>
          <a:p>
            <a:r>
              <a:rPr lang="ja-JP" altLang="en-US" dirty="0"/>
              <a:t>金</a:t>
            </a:r>
            <a:endParaRPr lang="en-US" altLang="ja-JP" dirty="0"/>
          </a:p>
          <a:p>
            <a:pPr lvl="1"/>
            <a:r>
              <a:rPr lang="en-US" altLang="ja-JP" dirty="0"/>
              <a:t>RPLIDAR4</a:t>
            </a:r>
            <a:r>
              <a:rPr lang="ja-JP" altLang="en-US" dirty="0"/>
              <a:t>台購入は許されるレベル</a:t>
            </a:r>
            <a:endParaRPr lang="en-US" altLang="ja-JP" dirty="0"/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北陽</a:t>
            </a:r>
            <a:r>
              <a:rPr lang="en-US" altLang="ja-JP" dirty="0"/>
              <a:t>4</a:t>
            </a:r>
            <a:r>
              <a:rPr lang="ja-JP" altLang="en-US" dirty="0"/>
              <a:t>台は</a:t>
            </a:r>
            <a:r>
              <a:rPr lang="en-US" altLang="ja-JP" dirty="0"/>
              <a:t>NG</a:t>
            </a:r>
            <a:r>
              <a:rPr lang="ja-JP" altLang="en-US" dirty="0"/>
              <a:t>出るレベル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旅費、輸送費にお金が飛ぶ</a:t>
            </a:r>
            <a:endParaRPr lang="en-US" altLang="ja-JP" dirty="0"/>
          </a:p>
          <a:p>
            <a:r>
              <a:rPr lang="ja-JP" altLang="en-US" dirty="0"/>
              <a:t>エンジニア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機械学習マン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dirty="0"/>
              <a:t>組み込みマン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rgbClr val="00B050"/>
                </a:solidFill>
              </a:rPr>
              <a:t>その他マン</a:t>
            </a:r>
            <a:r>
              <a:rPr lang="en-US" altLang="ja-JP" dirty="0"/>
              <a:t>(</a:t>
            </a:r>
            <a:r>
              <a:rPr lang="ja-JP" altLang="en-US" dirty="0"/>
              <a:t>私</a:t>
            </a:r>
            <a:r>
              <a:rPr lang="en-US" altLang="ja-JP" dirty="0"/>
              <a:t>)</a:t>
            </a:r>
            <a:r>
              <a:rPr lang="ja-JP" altLang="en-US" dirty="0"/>
              <a:t>←今日はここの話</a:t>
            </a:r>
            <a:endParaRPr lang="en-US" altLang="ja-JP" dirty="0"/>
          </a:p>
        </p:txBody>
      </p:sp>
      <p:pic>
        <p:nvPicPr>
          <p:cNvPr id="7" name="図 6" descr="人, 屋内, 座る, 男 が含まれている画像&#10;&#10;自動的に生成された説明">
            <a:extLst>
              <a:ext uri="{FF2B5EF4-FFF2-40B4-BE49-F238E27FC236}">
                <a16:creationId xmlns:a16="http://schemas.microsoft.com/office/drawing/2014/main" id="{04256361-AC5A-4A19-8ED3-0E56D668AD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9" t="13352" r="24195" b="5324"/>
          <a:stretch/>
        </p:blipFill>
        <p:spPr>
          <a:xfrm>
            <a:off x="7027523" y="1163711"/>
            <a:ext cx="4100166" cy="396036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569FDE3-3130-4B70-8B13-7D0E27FE3F53}"/>
              </a:ext>
            </a:extLst>
          </p:cNvPr>
          <p:cNvSpPr/>
          <p:nvPr/>
        </p:nvSpPr>
        <p:spPr>
          <a:xfrm>
            <a:off x="8835775" y="1232898"/>
            <a:ext cx="1458932" cy="1602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150E83-C55F-47D1-BDF3-282FBA79FAED}"/>
              </a:ext>
            </a:extLst>
          </p:cNvPr>
          <p:cNvSpPr txBox="1"/>
          <p:nvPr/>
        </p:nvSpPr>
        <p:spPr>
          <a:xfrm>
            <a:off x="7027523" y="5538768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私のミッション</a:t>
            </a:r>
            <a:endParaRPr kumimoji="1" lang="en-US" altLang="ja-JP" sz="2800" dirty="0"/>
          </a:p>
          <a:p>
            <a:r>
              <a:rPr lang="ja-JP" altLang="en-US" sz="2800" dirty="0"/>
              <a:t>・マシンを移動させること</a:t>
            </a:r>
            <a:endParaRPr kumimoji="1" lang="ja-JP" altLang="en-US" sz="2800" dirty="0"/>
          </a:p>
        </p:txBody>
      </p:sp>
      <p:sp>
        <p:nvSpPr>
          <p:cNvPr id="10" name="L 字 9">
            <a:extLst>
              <a:ext uri="{FF2B5EF4-FFF2-40B4-BE49-F238E27FC236}">
                <a16:creationId xmlns:a16="http://schemas.microsoft.com/office/drawing/2014/main" id="{0B75BDD1-2807-4FE2-A160-A417C55A4CEE}"/>
              </a:ext>
            </a:extLst>
          </p:cNvPr>
          <p:cNvSpPr/>
          <p:nvPr/>
        </p:nvSpPr>
        <p:spPr>
          <a:xfrm>
            <a:off x="7109717" y="1509713"/>
            <a:ext cx="3935002" cy="3493801"/>
          </a:xfrm>
          <a:prstGeom prst="corner">
            <a:avLst>
              <a:gd name="adj1" fmla="val 49140"/>
              <a:gd name="adj2" fmla="val 26769"/>
            </a:avLst>
          </a:prstGeom>
          <a:noFill/>
          <a:ln w="38100">
            <a:solidFill>
              <a:srgbClr val="0EB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1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A5CA4-DA17-4CB9-AF13-63B2C70B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システム概要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7C10E24-642F-4EB6-A68E-918CCF3A5A95}"/>
              </a:ext>
            </a:extLst>
          </p:cNvPr>
          <p:cNvSpPr txBox="1"/>
          <p:nvPr/>
        </p:nvSpPr>
        <p:spPr>
          <a:xfrm>
            <a:off x="518007" y="2055813"/>
            <a:ext cx="18357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HoughLocalizer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7D8E0B-BB79-4354-B3EE-6283638F81A3}"/>
              </a:ext>
            </a:extLst>
          </p:cNvPr>
          <p:cNvSpPr txBox="1"/>
          <p:nvPr/>
        </p:nvSpPr>
        <p:spPr>
          <a:xfrm>
            <a:off x="2534330" y="2055813"/>
            <a:ext cx="182614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EnemyDetector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8949A1-D797-4D4C-8107-737A83B2D69B}"/>
              </a:ext>
            </a:extLst>
          </p:cNvPr>
          <p:cNvSpPr txBox="1"/>
          <p:nvPr/>
        </p:nvSpPr>
        <p:spPr>
          <a:xfrm>
            <a:off x="3965558" y="2959236"/>
            <a:ext cx="28039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ObstacleCloudGenerator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AB92333-F77D-4C66-8D70-FEBD828CC4A5}"/>
              </a:ext>
            </a:extLst>
          </p:cNvPr>
          <p:cNvSpPr txBox="1"/>
          <p:nvPr/>
        </p:nvSpPr>
        <p:spPr>
          <a:xfrm>
            <a:off x="3052099" y="6205900"/>
            <a:ext cx="79060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Serial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7817DBD-FEC8-4965-A819-6F5BFC5DAE63}"/>
              </a:ext>
            </a:extLst>
          </p:cNvPr>
          <p:cNvSpPr txBox="1"/>
          <p:nvPr/>
        </p:nvSpPr>
        <p:spPr>
          <a:xfrm>
            <a:off x="518007" y="3847722"/>
            <a:ext cx="252314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BattlePositionPlanner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FE1B3F1-639A-44EC-988D-BA21D4363983}"/>
              </a:ext>
            </a:extLst>
          </p:cNvPr>
          <p:cNvSpPr txBox="1"/>
          <p:nvPr/>
        </p:nvSpPr>
        <p:spPr>
          <a:xfrm>
            <a:off x="2798824" y="5508400"/>
            <a:ext cx="12971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MoveBase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8FEE9FE-BC14-417E-B3DF-CFE8AB7D8E00}"/>
              </a:ext>
            </a:extLst>
          </p:cNvPr>
          <p:cNvSpPr txBox="1"/>
          <p:nvPr/>
        </p:nvSpPr>
        <p:spPr>
          <a:xfrm>
            <a:off x="2557572" y="4810900"/>
            <a:ext cx="177965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DecisionMaker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B03D774-D281-4FD8-B28F-C487D671B6F0}"/>
              </a:ext>
            </a:extLst>
          </p:cNvPr>
          <p:cNvSpPr txBox="1"/>
          <p:nvPr/>
        </p:nvSpPr>
        <p:spPr>
          <a:xfrm>
            <a:off x="4541036" y="2055813"/>
            <a:ext cx="22284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FieldStateObserver</a:t>
            </a:r>
            <a:endParaRPr kumimoji="1" lang="ja-JP" altLang="en-US" dirty="0"/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2EE03BC-AFB9-4243-B570-68A9EDC58DF6}"/>
              </a:ext>
            </a:extLst>
          </p:cNvPr>
          <p:cNvCxnSpPr>
            <a:stCxn id="22" idx="2"/>
            <a:endCxn id="17" idx="0"/>
          </p:cNvCxnSpPr>
          <p:nvPr/>
        </p:nvCxnSpPr>
        <p:spPr>
          <a:xfrm rot="5400000">
            <a:off x="5244370" y="2548321"/>
            <a:ext cx="534091" cy="287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AFC266C1-6D21-4782-B7A9-7327F009AE48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16200000" flipH="1">
            <a:off x="4140428" y="1732118"/>
            <a:ext cx="534091" cy="1920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0D3EAF7-5F47-4435-8810-1619D2AAD42A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5400000">
            <a:off x="1902202" y="2302522"/>
            <a:ext cx="1422577" cy="16678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119C325-E125-495E-AB98-5D36C222D209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rot="16200000" flipH="1">
            <a:off x="896445" y="2964587"/>
            <a:ext cx="1422577" cy="343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55E62555-C248-4A12-84F7-92682E66482A}"/>
              </a:ext>
            </a:extLst>
          </p:cNvPr>
          <p:cNvCxnSpPr>
            <a:stCxn id="22" idx="3"/>
            <a:endCxn id="19" idx="3"/>
          </p:cNvCxnSpPr>
          <p:nvPr/>
        </p:nvCxnSpPr>
        <p:spPr>
          <a:xfrm flipH="1">
            <a:off x="3041151" y="2240479"/>
            <a:ext cx="3728380" cy="1791909"/>
          </a:xfrm>
          <a:prstGeom prst="bentConnector3">
            <a:avLst>
              <a:gd name="adj1" fmla="val -6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78D9BD6F-6AA2-47D5-9176-FDEC13AF6802}"/>
              </a:ext>
            </a:extLst>
          </p:cNvPr>
          <p:cNvCxnSpPr>
            <a:cxnSpLocks/>
            <a:stCxn id="17" idx="2"/>
            <a:endCxn id="20" idx="3"/>
          </p:cNvCxnSpPr>
          <p:nvPr/>
        </p:nvCxnSpPr>
        <p:spPr>
          <a:xfrm rot="5400000">
            <a:off x="3549511" y="3875032"/>
            <a:ext cx="2364498" cy="1271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2ED0167C-DFFC-444B-B448-D776E4D31C73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rot="16200000" flipH="1">
            <a:off x="2316566" y="3680067"/>
            <a:ext cx="593846" cy="1667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B77E27A-DE83-41B5-91DF-D7AACEC51B9A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3447399" y="5180232"/>
            <a:ext cx="0" cy="32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A9BCC39-EE58-4ABF-94C3-18659FB50BB3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>
            <a:off x="3447399" y="5877732"/>
            <a:ext cx="1" cy="32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吹き出し: 線 41">
            <a:extLst>
              <a:ext uri="{FF2B5EF4-FFF2-40B4-BE49-F238E27FC236}">
                <a16:creationId xmlns:a16="http://schemas.microsoft.com/office/drawing/2014/main" id="{17512578-AE51-488F-9AF1-9DDEF568958D}"/>
              </a:ext>
            </a:extLst>
          </p:cNvPr>
          <p:cNvSpPr/>
          <p:nvPr/>
        </p:nvSpPr>
        <p:spPr>
          <a:xfrm>
            <a:off x="8270697" y="4810901"/>
            <a:ext cx="3403296" cy="421240"/>
          </a:xfrm>
          <a:prstGeom prst="borderCallout1">
            <a:avLst>
              <a:gd name="adj1" fmla="val 18750"/>
              <a:gd name="adj2" fmla="val -8333"/>
              <a:gd name="adj3" fmla="val 59206"/>
              <a:gd name="adj4" fmla="val -1144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目的座標を選択</a:t>
            </a:r>
          </a:p>
        </p:txBody>
      </p:sp>
      <p:sp>
        <p:nvSpPr>
          <p:cNvPr id="43" name="吹き出し: 線 42">
            <a:extLst>
              <a:ext uri="{FF2B5EF4-FFF2-40B4-BE49-F238E27FC236}">
                <a16:creationId xmlns:a16="http://schemas.microsoft.com/office/drawing/2014/main" id="{C9838015-C710-423C-814D-9FD7BEF48B3F}"/>
              </a:ext>
            </a:extLst>
          </p:cNvPr>
          <p:cNvSpPr/>
          <p:nvPr/>
        </p:nvSpPr>
        <p:spPr>
          <a:xfrm>
            <a:off x="8270696" y="5630890"/>
            <a:ext cx="3403296" cy="749402"/>
          </a:xfrm>
          <a:prstGeom prst="borderCallout1">
            <a:avLst>
              <a:gd name="adj1" fmla="val 18750"/>
              <a:gd name="adj2" fmla="val -8333"/>
              <a:gd name="adj3" fmla="val 30862"/>
              <a:gd name="adj4" fmla="val -12018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パスの生成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コマンドの生成</a:t>
            </a:r>
          </a:p>
        </p:txBody>
      </p:sp>
      <p:sp>
        <p:nvSpPr>
          <p:cNvPr id="44" name="吹き出し: 線 43">
            <a:extLst>
              <a:ext uri="{FF2B5EF4-FFF2-40B4-BE49-F238E27FC236}">
                <a16:creationId xmlns:a16="http://schemas.microsoft.com/office/drawing/2014/main" id="{D96DCEC7-BE2C-455D-9559-47647B3696B3}"/>
              </a:ext>
            </a:extLst>
          </p:cNvPr>
          <p:cNvSpPr/>
          <p:nvPr/>
        </p:nvSpPr>
        <p:spPr>
          <a:xfrm>
            <a:off x="8270695" y="4102177"/>
            <a:ext cx="3403298" cy="421240"/>
          </a:xfrm>
          <a:prstGeom prst="borderCallout1">
            <a:avLst>
              <a:gd name="adj1" fmla="val 18750"/>
              <a:gd name="adj2" fmla="val -8333"/>
              <a:gd name="adj3" fmla="val 12864"/>
              <a:gd name="adj4" fmla="val -1531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戦闘を有利に進める座標を計算</a:t>
            </a:r>
          </a:p>
        </p:txBody>
      </p:sp>
      <p:sp>
        <p:nvSpPr>
          <p:cNvPr id="45" name="吹き出し: 線 44">
            <a:extLst>
              <a:ext uri="{FF2B5EF4-FFF2-40B4-BE49-F238E27FC236}">
                <a16:creationId xmlns:a16="http://schemas.microsoft.com/office/drawing/2014/main" id="{66EFF83B-3F41-4BB1-B47E-7422152E886C}"/>
              </a:ext>
            </a:extLst>
          </p:cNvPr>
          <p:cNvSpPr/>
          <p:nvPr/>
        </p:nvSpPr>
        <p:spPr>
          <a:xfrm>
            <a:off x="8270695" y="3007760"/>
            <a:ext cx="3403297" cy="421240"/>
          </a:xfrm>
          <a:prstGeom prst="borderCallout1">
            <a:avLst>
              <a:gd name="adj1" fmla="val 18750"/>
              <a:gd name="adj2" fmla="val -8333"/>
              <a:gd name="adj3" fmla="val 42133"/>
              <a:gd name="adj4" fmla="val -429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障害物マップの生成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吹き出し: 線 45">
            <a:extLst>
              <a:ext uri="{FF2B5EF4-FFF2-40B4-BE49-F238E27FC236}">
                <a16:creationId xmlns:a16="http://schemas.microsoft.com/office/drawing/2014/main" id="{838F0683-A7A7-4B56-A55F-480095D04A10}"/>
              </a:ext>
            </a:extLst>
          </p:cNvPr>
          <p:cNvSpPr/>
          <p:nvPr/>
        </p:nvSpPr>
        <p:spPr>
          <a:xfrm>
            <a:off x="8270694" y="2460552"/>
            <a:ext cx="3403297" cy="421240"/>
          </a:xfrm>
          <a:prstGeom prst="borderCallout1">
            <a:avLst>
              <a:gd name="adj1" fmla="val 18750"/>
              <a:gd name="adj2" fmla="val -8333"/>
              <a:gd name="adj3" fmla="val -28598"/>
              <a:gd name="adj4" fmla="val -4324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フィールド状態の監視</a:t>
            </a:r>
          </a:p>
        </p:txBody>
      </p:sp>
      <p:sp>
        <p:nvSpPr>
          <p:cNvPr id="47" name="吹き出し: 線 46">
            <a:extLst>
              <a:ext uri="{FF2B5EF4-FFF2-40B4-BE49-F238E27FC236}">
                <a16:creationId xmlns:a16="http://schemas.microsoft.com/office/drawing/2014/main" id="{21ADC07A-D3CE-4C24-9B48-EA3069A19683}"/>
              </a:ext>
            </a:extLst>
          </p:cNvPr>
          <p:cNvSpPr/>
          <p:nvPr/>
        </p:nvSpPr>
        <p:spPr>
          <a:xfrm>
            <a:off x="8270693" y="1648173"/>
            <a:ext cx="3403297" cy="659997"/>
          </a:xfrm>
          <a:prstGeom prst="borderCallout1">
            <a:avLst>
              <a:gd name="adj1" fmla="val 18750"/>
              <a:gd name="adj2" fmla="val -8333"/>
              <a:gd name="adj3" fmla="val 54851"/>
              <a:gd name="adj4" fmla="val -1407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敵の検出とトラッキング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速度からの向き推定</a:t>
            </a:r>
          </a:p>
        </p:txBody>
      </p:sp>
      <p:sp>
        <p:nvSpPr>
          <p:cNvPr id="48" name="吹き出し: 線 47">
            <a:extLst>
              <a:ext uri="{FF2B5EF4-FFF2-40B4-BE49-F238E27FC236}">
                <a16:creationId xmlns:a16="http://schemas.microsoft.com/office/drawing/2014/main" id="{C0C7084A-DC49-47F2-A9A3-0D99E4DB6525}"/>
              </a:ext>
            </a:extLst>
          </p:cNvPr>
          <p:cNvSpPr/>
          <p:nvPr/>
        </p:nvSpPr>
        <p:spPr>
          <a:xfrm>
            <a:off x="8270692" y="1072428"/>
            <a:ext cx="3403297" cy="421240"/>
          </a:xfrm>
          <a:prstGeom prst="borderCallout1">
            <a:avLst>
              <a:gd name="adj1" fmla="val 18750"/>
              <a:gd name="adj2" fmla="val -8333"/>
              <a:gd name="adj3" fmla="val 217743"/>
              <a:gd name="adj4" fmla="val -1993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自己位置推定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D1D7A378-0FF5-4C71-821A-C5F2486BA32D}"/>
              </a:ext>
            </a:extLst>
          </p:cNvPr>
          <p:cNvCxnSpPr>
            <a:stCxn id="18" idx="1"/>
            <a:endCxn id="14" idx="1"/>
          </p:cNvCxnSpPr>
          <p:nvPr/>
        </p:nvCxnSpPr>
        <p:spPr>
          <a:xfrm rot="10800000">
            <a:off x="518007" y="2240480"/>
            <a:ext cx="2534092" cy="4150087"/>
          </a:xfrm>
          <a:prstGeom prst="bentConnector3">
            <a:avLst>
              <a:gd name="adj1" fmla="val 1090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1E92238-B8DD-4A24-9799-2890333164A4}"/>
              </a:ext>
            </a:extLst>
          </p:cNvPr>
          <p:cNvSpPr txBox="1"/>
          <p:nvPr/>
        </p:nvSpPr>
        <p:spPr>
          <a:xfrm>
            <a:off x="262462" y="5508400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odom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772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1950952-8D8A-4AD4-9336-4CE622EC4E68}"/>
              </a:ext>
            </a:extLst>
          </p:cNvPr>
          <p:cNvSpPr/>
          <p:nvPr/>
        </p:nvSpPr>
        <p:spPr>
          <a:xfrm rot="2813114">
            <a:off x="7583986" y="3471716"/>
            <a:ext cx="645393" cy="5223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36ECAF7-B02F-4440-A7C9-787F7CC1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5919EE-42B4-4985-85E3-92D1608C6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7427" cy="1325563"/>
          </a:xfrm>
        </p:spPr>
        <p:txBody>
          <a:bodyPr/>
          <a:lstStyle/>
          <a:p>
            <a:r>
              <a:rPr kumimoji="1" lang="ja-JP" altLang="en-US" dirty="0"/>
              <a:t>障害物の上から索敵</a:t>
            </a:r>
            <a:endParaRPr kumimoji="1" lang="en-US" altLang="ja-JP" dirty="0"/>
          </a:p>
          <a:p>
            <a:r>
              <a:rPr lang="ja-JP" altLang="en-US" dirty="0"/>
              <a:t>射撃戦闘を有利に進めるポジション取り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DB53EF-3F40-4A62-9B50-163365D4028F}"/>
              </a:ext>
            </a:extLst>
          </p:cNvPr>
          <p:cNvSpPr/>
          <p:nvPr/>
        </p:nvSpPr>
        <p:spPr>
          <a:xfrm>
            <a:off x="486383" y="4051333"/>
            <a:ext cx="2295728" cy="2441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ロボット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A11449-FB44-445E-B342-8872356E8195}"/>
              </a:ext>
            </a:extLst>
          </p:cNvPr>
          <p:cNvSpPr/>
          <p:nvPr/>
        </p:nvSpPr>
        <p:spPr>
          <a:xfrm>
            <a:off x="4085616" y="4649821"/>
            <a:ext cx="1344039" cy="1843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障害物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7999760-E927-4E82-98CC-6BB926448AD7}"/>
              </a:ext>
            </a:extLst>
          </p:cNvPr>
          <p:cNvCxnSpPr>
            <a:cxnSpLocks/>
          </p:cNvCxnSpPr>
          <p:nvPr/>
        </p:nvCxnSpPr>
        <p:spPr>
          <a:xfrm>
            <a:off x="5797686" y="3151188"/>
            <a:ext cx="0" cy="37068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ED23B3-E2E3-4743-8BC5-8320B69882ED}"/>
              </a:ext>
            </a:extLst>
          </p:cNvPr>
          <p:cNvSpPr txBox="1"/>
          <p:nvPr/>
        </p:nvSpPr>
        <p:spPr>
          <a:xfrm>
            <a:off x="4043337" y="428048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高さ</a:t>
            </a:r>
            <a:r>
              <a:rPr kumimoji="1" lang="en-US" altLang="ja-JP" dirty="0"/>
              <a:t>400mm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A5F042-8A64-425D-BA52-B718668311A9}"/>
              </a:ext>
            </a:extLst>
          </p:cNvPr>
          <p:cNvSpPr txBox="1"/>
          <p:nvPr/>
        </p:nvSpPr>
        <p:spPr>
          <a:xfrm>
            <a:off x="919949" y="368200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高さ</a:t>
            </a:r>
            <a:r>
              <a:rPr lang="en-US" altLang="ja-JP" dirty="0"/>
              <a:t>500</a:t>
            </a:r>
            <a:r>
              <a:rPr kumimoji="1" lang="en-US" altLang="ja-JP" dirty="0"/>
              <a:t>mm</a:t>
            </a:r>
            <a:endParaRPr kumimoji="1" lang="ja-JP" altLang="en-US" dirty="0"/>
          </a:p>
        </p:txBody>
      </p:sp>
      <p:sp>
        <p:nvSpPr>
          <p:cNvPr id="11" name="四角形: 上の 2 つの角を切り取る 10">
            <a:extLst>
              <a:ext uri="{FF2B5EF4-FFF2-40B4-BE49-F238E27FC236}">
                <a16:creationId xmlns:a16="http://schemas.microsoft.com/office/drawing/2014/main" id="{0973CECE-A460-4CAD-84C8-4A84BE96BEC1}"/>
              </a:ext>
            </a:extLst>
          </p:cNvPr>
          <p:cNvSpPr/>
          <p:nvPr/>
        </p:nvSpPr>
        <p:spPr>
          <a:xfrm>
            <a:off x="2853459" y="4051333"/>
            <a:ext cx="702004" cy="369332"/>
          </a:xfrm>
          <a:prstGeom prst="snip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1C2C994-B482-4B52-B610-87A9198230E6}"/>
              </a:ext>
            </a:extLst>
          </p:cNvPr>
          <p:cNvCxnSpPr>
            <a:cxnSpLocks/>
          </p:cNvCxnSpPr>
          <p:nvPr/>
        </p:nvCxnSpPr>
        <p:spPr>
          <a:xfrm flipH="1">
            <a:off x="3618690" y="4163757"/>
            <a:ext cx="2038068" cy="0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DB92E64-4D1E-48B1-BB3E-3F1C0744A84D}"/>
              </a:ext>
            </a:extLst>
          </p:cNvPr>
          <p:cNvSpPr/>
          <p:nvPr/>
        </p:nvSpPr>
        <p:spPr>
          <a:xfrm>
            <a:off x="7792447" y="4908566"/>
            <a:ext cx="642025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DC0FDD0-7F06-4DF7-ADF6-E253212DB406}"/>
              </a:ext>
            </a:extLst>
          </p:cNvPr>
          <p:cNvSpPr/>
          <p:nvPr/>
        </p:nvSpPr>
        <p:spPr>
          <a:xfrm rot="20381539">
            <a:off x="8573545" y="6160801"/>
            <a:ext cx="645393" cy="522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08CE30B4-D2AE-4D13-ACEF-8FF027293D2F}"/>
              </a:ext>
            </a:extLst>
          </p:cNvPr>
          <p:cNvSpPr/>
          <p:nvPr/>
        </p:nvSpPr>
        <p:spPr>
          <a:xfrm rot="8568473">
            <a:off x="8152134" y="3700099"/>
            <a:ext cx="281883" cy="92731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A4EAAA4-D8F0-4AFE-9543-7F0D1B032C5B}"/>
              </a:ext>
            </a:extLst>
          </p:cNvPr>
          <p:cNvCxnSpPr>
            <a:cxnSpLocks/>
          </p:cNvCxnSpPr>
          <p:nvPr/>
        </p:nvCxnSpPr>
        <p:spPr>
          <a:xfrm>
            <a:off x="7996135" y="3818432"/>
            <a:ext cx="1284052" cy="308820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B665C1D6-F61D-412B-AAFD-19964422B03F}"/>
              </a:ext>
            </a:extLst>
          </p:cNvPr>
          <p:cNvSpPr/>
          <p:nvPr/>
        </p:nvSpPr>
        <p:spPr>
          <a:xfrm rot="20405121">
            <a:off x="8839845" y="5473621"/>
            <a:ext cx="281883" cy="92731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142C0D0-95AC-4022-8E10-F68A3314F638}"/>
              </a:ext>
            </a:extLst>
          </p:cNvPr>
          <p:cNvGrpSpPr/>
          <p:nvPr/>
        </p:nvGrpSpPr>
        <p:grpSpPr>
          <a:xfrm rot="3883336">
            <a:off x="10205177" y="4835114"/>
            <a:ext cx="1400779" cy="1836624"/>
            <a:chOff x="10263844" y="2957168"/>
            <a:chExt cx="1400779" cy="1836624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4075059-E738-4D3D-8782-39C40AD03FFD}"/>
                </a:ext>
              </a:extLst>
            </p:cNvPr>
            <p:cNvSpPr/>
            <p:nvPr/>
          </p:nvSpPr>
          <p:spPr>
            <a:xfrm>
              <a:off x="10322209" y="3018168"/>
              <a:ext cx="1284048" cy="17172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B433CF4-A1B6-4A3B-A3BF-0AD3BBC6DBD7}"/>
                </a:ext>
              </a:extLst>
            </p:cNvPr>
            <p:cNvSpPr/>
            <p:nvPr/>
          </p:nvSpPr>
          <p:spPr>
            <a:xfrm>
              <a:off x="10633681" y="4735426"/>
              <a:ext cx="645837" cy="583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72D8EFA7-586C-4056-9936-9AA0038D72B1}"/>
                </a:ext>
              </a:extLst>
            </p:cNvPr>
            <p:cNvSpPr/>
            <p:nvPr/>
          </p:nvSpPr>
          <p:spPr>
            <a:xfrm rot="5400000">
              <a:off x="11312521" y="3837484"/>
              <a:ext cx="645837" cy="583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E531DFB-8C75-4568-95A5-72CDB8B64C70}"/>
                </a:ext>
              </a:extLst>
            </p:cNvPr>
            <p:cNvSpPr/>
            <p:nvPr/>
          </p:nvSpPr>
          <p:spPr>
            <a:xfrm rot="16200000">
              <a:off x="9970108" y="3847613"/>
              <a:ext cx="645837" cy="583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34A95D35-6236-471A-867F-14B58834560B}"/>
                </a:ext>
              </a:extLst>
            </p:cNvPr>
            <p:cNvSpPr/>
            <p:nvPr/>
          </p:nvSpPr>
          <p:spPr>
            <a:xfrm>
              <a:off x="10637502" y="2957168"/>
              <a:ext cx="645837" cy="583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956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7A861-040D-4013-8529-77A25DED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ナビゲーション</a:t>
            </a:r>
          </a:p>
        </p:txBody>
      </p:sp>
      <p:pic>
        <p:nvPicPr>
          <p:cNvPr id="7" name="コンテンツ プレースホルダー 6" descr="パソコンの画面&#10;&#10;自動的に生成された説明">
            <a:extLst>
              <a:ext uri="{FF2B5EF4-FFF2-40B4-BE49-F238E27FC236}">
                <a16:creationId xmlns:a16="http://schemas.microsoft.com/office/drawing/2014/main" id="{215E57E1-3F90-4A66-BED6-250C86461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2" t="6673" r="16633" b="10164"/>
          <a:stretch/>
        </p:blipFill>
        <p:spPr>
          <a:xfrm>
            <a:off x="350197" y="2372726"/>
            <a:ext cx="5505854" cy="4339359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600CEF-6F23-41ED-B230-51C7D89872C4}"/>
              </a:ext>
            </a:extLst>
          </p:cNvPr>
          <p:cNvSpPr txBox="1"/>
          <p:nvPr/>
        </p:nvSpPr>
        <p:spPr>
          <a:xfrm>
            <a:off x="702467" y="180087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ハフ変換でフィールド四辺を検出</a:t>
            </a:r>
            <a:endParaRPr kumimoji="1" lang="ja-JP" altLang="en-US" sz="2400" dirty="0"/>
          </a:p>
        </p:txBody>
      </p:sp>
      <p:pic>
        <p:nvPicPr>
          <p:cNvPr id="10" name="図 9" descr="テーブル, ホワイト, 備え, 横 が含まれている画像&#10;&#10;自動的に生成された説明">
            <a:extLst>
              <a:ext uri="{FF2B5EF4-FFF2-40B4-BE49-F238E27FC236}">
                <a16:creationId xmlns:a16="http://schemas.microsoft.com/office/drawing/2014/main" id="{C025F397-E0E4-453F-93DE-7AAA1F059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17475"/>
            <a:ext cx="5937337" cy="379461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3D7543-6D0B-496F-A8B0-446A67501A03}"/>
              </a:ext>
            </a:extLst>
          </p:cNvPr>
          <p:cNvSpPr txBox="1"/>
          <p:nvPr/>
        </p:nvSpPr>
        <p:spPr>
          <a:xfrm>
            <a:off x="6202346" y="1662374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敵ロボット、障害物、進入禁止エリアに</a:t>
            </a:r>
            <a:endParaRPr kumimoji="1" lang="en-US" altLang="ja-JP" sz="2400" dirty="0"/>
          </a:p>
          <a:p>
            <a:r>
              <a:rPr lang="ja-JP" altLang="en-US" sz="2400" dirty="0"/>
              <a:t>疑似点群を作り障害物地図化</a:t>
            </a:r>
            <a:endParaRPr lang="en-US" altLang="ja-JP" sz="2400" dirty="0"/>
          </a:p>
          <a:p>
            <a:r>
              <a:rPr lang="en-US" altLang="ja-JP" sz="2400" dirty="0"/>
              <a:t>move_base</a:t>
            </a:r>
            <a:r>
              <a:rPr lang="ja-JP" altLang="en-US" sz="2400" dirty="0"/>
              <a:t>へ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122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E82EB-F6D8-4B0D-8BAC-12F27A80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ポジションプラン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E49B6-1C0E-40D9-B8FD-413564CCC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3748392" cy="999495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敵の死角から</a:t>
            </a:r>
            <a:endParaRPr lang="en-US" altLang="ja-JP" dirty="0"/>
          </a:p>
          <a:p>
            <a:r>
              <a:rPr kumimoji="1" lang="ja-JP" altLang="en-US" dirty="0"/>
              <a:t>得点させずに得点する</a:t>
            </a:r>
          </a:p>
        </p:txBody>
      </p:sp>
      <p:pic>
        <p:nvPicPr>
          <p:cNvPr id="8" name="図 7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D002996D-3F1E-405F-9D58-779843B2D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43" y="2040378"/>
            <a:ext cx="8572974" cy="481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9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310</Words>
  <Application>Microsoft Office PowerPoint</Application>
  <PresentationFormat>ワイド画面</PresentationFormat>
  <Paragraphs>84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 今更 ICRA 2019 Robomaster AI Challenge を振り返る</vt:lpstr>
      <vt:lpstr>Robomaster AI Challengeについて</vt:lpstr>
      <vt:lpstr>結果</vt:lpstr>
      <vt:lpstr>フィールドとロボット</vt:lpstr>
      <vt:lpstr>開発リソース</vt:lpstr>
      <vt:lpstr>システム概要</vt:lpstr>
      <vt:lpstr>コンセプト</vt:lpstr>
      <vt:lpstr>ナビゲーション</vt:lpstr>
      <vt:lpstr>ポジションプラン</vt:lpstr>
      <vt:lpstr>ビヘイビア</vt:lpstr>
      <vt:lpstr>反省点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ICRA Robomaster AI Challenge 2019 における取り組み</dc:title>
  <dc:creator>AdachiNamihei</dc:creator>
  <cp:lastModifiedBy>AdachiNamihei</cp:lastModifiedBy>
  <cp:revision>20</cp:revision>
  <dcterms:created xsi:type="dcterms:W3CDTF">2020-06-07T04:23:56Z</dcterms:created>
  <dcterms:modified xsi:type="dcterms:W3CDTF">2020-06-19T13:56:20Z</dcterms:modified>
</cp:coreProperties>
</file>