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＊起点となる要因から最終事象までを順を追って文章で記載する。用語は一般的なもの（たとえばJISやJASO用語）を用い、</a:t>
            </a:r>
          </a:p>
          <a:p>
            <a:pPr/>
            <a:r>
              <a:t>　本田用語は極力使わない。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11" cy="37083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4" y="500064"/>
            <a:ext cx="11889320" cy="33341"/>
            <a:chOff x="0" y="0"/>
            <a:chExt cx="11889318" cy="33339"/>
          </a:xfrm>
        </p:grpSpPr>
        <p:sp>
          <p:nvSpPr>
            <p:cNvPr id="2" name="Line 11"/>
            <p:cNvSpPr/>
            <p:nvPr/>
          </p:nvSpPr>
          <p:spPr>
            <a:xfrm>
              <a:off x="0" y="-1"/>
              <a:ext cx="11887203" cy="2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6" y="33337"/>
              <a:ext cx="11887203" cy="2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6"/>
            <a:ext cx="358412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2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■再防活動推進体制図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40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防災活動責任者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8"/>
            <a:ext cx="612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総合受付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4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9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承認者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1. 再防活動の体制 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6"/>
            <a:ext cx="2" cy="94622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6" y="2329831"/>
            <a:ext cx="2" cy="2231139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4"/>
            <a:ext cx="827371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90"/>
            <a:ext cx="48513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1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2" y="1286545"/>
            <a:ext cx="277203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Musashi Auto Parts India(以下 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800">
                          <a:latin typeface="游ゴシック"/>
                        </a:rPr>
                        <a:t>澤村 良信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
役職 : 品質管理責任者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
役職 : 品質管理責任者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7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5" y="2797499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latin typeface="游ゴシック"/>
                        </a:rPr>
                        <a:t>ガウラブ・アガルワル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所属: HMSI
役職: 工場 CIQ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所属: HMSI
役職: 工場 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5" y="3615961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700">
                          <a:latin typeface="游ゴシック"/>
                        </a:rPr>
                        <a:t>アミット・ダワール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総支配人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総支配人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5" y="4470308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ヴィジャイ・トリパーティ
ラヴィランジャン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ヴィジャイ・トリパーティ
ラヴィランジャン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所属部門: HMSI品質管理部
役職: 部長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所属部門: HMSI品質管理部
役職: 部長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6" y="2330319"/>
            <a:ext cx="2" cy="19493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アニル・ゴギア
鹿所 道弘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アニル・ゴギア
鹿所 道弘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総支配人 / コーディネーター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総支配人 / コーディネーター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1"/>
          <a:ext cx="1661729" cy="6632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latin typeface="游ゴシック"/>
                        </a:rPr>
                        <a:t>カシャップ・ヴァイバヴ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部長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部長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白井 智也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MAP-ID
役職 : 代表取締役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MAP-ID
役職 : 代表取締役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9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鈴木 勝久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QE
役職 : 副部長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QE
役職 : 副部長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7" cy="711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パルヴィーン・マーン
ナレーシュ・パル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パルヴィーン・マーン
ナレーシュ・パル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所属部門: QE/生産部
役職: 次長/シニア次長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所属部門: QE/生産部
役職: 次長/シニア次長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アショック・クマール
サンディープ・クマール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アショック・クマール
サンディープ・クマール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QE / 製造
役職 : マネージャー / シニアマネージャー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QE / 製造
役職 : マネージャー / シニアマネージャー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60" y="2104487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防災活動責任者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8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6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承認者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中間検証会議の結果に変更はないよーーーーｎ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4" name="表 10"/>
          <p:cNvGraphicFramePr/>
          <p:nvPr/>
        </p:nvGraphicFramePr>
        <p:xfrm>
          <a:off x="332093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5" name="図 18" descr="図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96365" y="3725050"/>
            <a:ext cx="1015462" cy="2163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図 16" descr="図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573" y="4281661"/>
            <a:ext cx="2114027" cy="10441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" name="表 73"/>
          <p:cNvGraphicFramePr/>
          <p:nvPr/>
        </p:nvGraphicFramePr>
        <p:xfrm>
          <a:off x="6462536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8" name="図 12" descr="図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7392" y="4249844"/>
            <a:ext cx="2262760" cy="1082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図 9" descr="図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5172" y="4273012"/>
            <a:ext cx="2286201" cy="10607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0" name="Table 3"/>
          <p:cNvGraphicFramePr/>
          <p:nvPr/>
        </p:nvGraphicFramePr>
        <p:xfrm>
          <a:off x="563445" y="1691642"/>
          <a:ext cx="5012070" cy="1234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759142"/>
                <a:gridCol w="1125855"/>
                <a:gridCol w="669003"/>
                <a:gridCol w="730567"/>
                <a:gridCol w="669003"/>
                <a:gridCol w="740681"/>
              </a:tblGrid>
              <a:tr h="170104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81802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159°17’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全数検査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160°47’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117°06’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118°33’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CBF160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159°46’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CBF190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161°01’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1" name="角丸四角形 5"/>
          <p:cNvSpPr/>
          <p:nvPr/>
        </p:nvSpPr>
        <p:spPr>
          <a:xfrm>
            <a:off x="172258" y="1617328"/>
            <a:ext cx="5709018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2" name="テキスト ボックス 17"/>
          <p:cNvSpPr txBox="1"/>
          <p:nvPr/>
        </p:nvSpPr>
        <p:spPr>
          <a:xfrm>
            <a:off x="2029916" y="1331679"/>
            <a:ext cx="198841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COMモデル（従来）</a:t>
            </a:r>
          </a:p>
        </p:txBody>
      </p:sp>
      <p:sp>
        <p:nvSpPr>
          <p:cNvPr id="73" name="テキスト ボックス 19"/>
          <p:cNvSpPr txBox="1"/>
          <p:nvPr/>
        </p:nvSpPr>
        <p:spPr>
          <a:xfrm>
            <a:off x="8169316" y="1303599"/>
            <a:ext cx="193195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FUNモデル（今回）</a:t>
            </a:r>
          </a:p>
        </p:txBody>
      </p:sp>
      <p:sp>
        <p:nvSpPr>
          <p:cNvPr id="74" name="矢印: 右 23"/>
          <p:cNvSpPr/>
          <p:nvPr/>
        </p:nvSpPr>
        <p:spPr>
          <a:xfrm>
            <a:off x="5941221" y="3159335"/>
            <a:ext cx="338330" cy="10058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5" name="Rectangle 2"/>
          <p:cNvSpPr txBox="1"/>
          <p:nvPr/>
        </p:nvSpPr>
        <p:spPr>
          <a:xfrm>
            <a:off x="45718" y="9049"/>
            <a:ext cx="61893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2. 概要 (変化点)</a:t>
            </a:r>
          </a:p>
        </p:txBody>
      </p:sp>
      <p:grpSp>
        <p:nvGrpSpPr>
          <p:cNvPr id="78" name="Rectangle 14"/>
          <p:cNvGrpSpPr/>
          <p:nvPr/>
        </p:nvGrpSpPr>
        <p:grpSpPr>
          <a:xfrm>
            <a:off x="-2" y="6451420"/>
            <a:ext cx="12185888" cy="403182"/>
            <a:chOff x="0" y="0"/>
            <a:chExt cx="12185887" cy="403180"/>
          </a:xfrm>
        </p:grpSpPr>
        <p:sp>
          <p:nvSpPr>
            <p:cNvPr id="76" name="四角形"/>
            <p:cNvSpPr/>
            <p:nvPr/>
          </p:nvSpPr>
          <p:spPr>
            <a:xfrm>
              <a:off x="-1" y="0"/>
              <a:ext cx="12185888" cy="403181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77" name="COMモデルは混入観点で全数検査を実施していたため、不具合品の流出は無い"/>
            <p:cNvSpPr txBox="1"/>
            <p:nvPr/>
          </p:nvSpPr>
          <p:spPr>
            <a:xfrm>
              <a:off x="45719" y="35219"/>
              <a:ext cx="1209444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COMモデルは混入観点で全数検査を実施していたため、不具合品の流出は無い</a:t>
              </a:r>
            </a:p>
          </p:txBody>
        </p:sp>
      </p:grpSp>
      <p:sp>
        <p:nvSpPr>
          <p:cNvPr id="79" name="Text Box 6"/>
          <p:cNvSpPr txBox="1"/>
          <p:nvPr/>
        </p:nvSpPr>
        <p:spPr>
          <a:xfrm>
            <a:off x="45718" y="494567"/>
            <a:ext cx="144510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■設備使用の経緯</a:t>
            </a:r>
          </a:p>
        </p:txBody>
      </p:sp>
      <p:sp>
        <p:nvSpPr>
          <p:cNvPr id="80" name="矢印: 右 28"/>
          <p:cNvSpPr/>
          <p:nvPr/>
        </p:nvSpPr>
        <p:spPr>
          <a:xfrm>
            <a:off x="2631027" y="809250"/>
            <a:ext cx="6467060" cy="27889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7B7B7"/>
              </a:gs>
              <a:gs pos="50000">
                <a:schemeClr val="accent3">
                  <a:lumOff val="17647"/>
                </a:schemeClr>
              </a:gs>
              <a:gs pos="100000">
                <a:srgbClr val="E9E9E9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1" name="角丸四角形 5"/>
          <p:cNvSpPr/>
          <p:nvPr/>
        </p:nvSpPr>
        <p:spPr>
          <a:xfrm>
            <a:off x="6280789" y="1617328"/>
            <a:ext cx="5709016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2" name="テキスト ボックス 45"/>
          <p:cNvSpPr txBox="1"/>
          <p:nvPr/>
        </p:nvSpPr>
        <p:spPr>
          <a:xfrm>
            <a:off x="1214295" y="5648158"/>
            <a:ext cx="359105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外観で区別がつかないカムシャフトを生産している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混入観点で全数検査を実施</a:t>
            </a:r>
          </a:p>
        </p:txBody>
      </p:sp>
      <p:sp>
        <p:nvSpPr>
          <p:cNvPr id="83" name="直線コネクタ 47"/>
          <p:cNvSpPr/>
          <p:nvPr/>
        </p:nvSpPr>
        <p:spPr>
          <a:xfrm flipH="1">
            <a:off x="712067" y="5170205"/>
            <a:ext cx="150817" cy="21302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86" name="正方形/長方形 12"/>
          <p:cNvGrpSpPr/>
          <p:nvPr/>
        </p:nvGrpSpPr>
        <p:grpSpPr>
          <a:xfrm>
            <a:off x="452509" y="5280131"/>
            <a:ext cx="519116" cy="389501"/>
            <a:chOff x="0" y="0"/>
            <a:chExt cx="519115" cy="389499"/>
          </a:xfrm>
        </p:grpSpPr>
        <p:sp>
          <p:nvSpPr>
            <p:cNvPr id="84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5" name="フランジ"/>
            <p:cNvSpPr txBox="1"/>
            <p:nvPr/>
          </p:nvSpPr>
          <p:spPr>
            <a:xfrm>
              <a:off x="6349" y="-1"/>
              <a:ext cx="506418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89" name="正方形/長方形 12"/>
          <p:cNvGrpSpPr/>
          <p:nvPr/>
        </p:nvGrpSpPr>
        <p:grpSpPr>
          <a:xfrm>
            <a:off x="1078361" y="5280131"/>
            <a:ext cx="571028" cy="389501"/>
            <a:chOff x="0" y="0"/>
            <a:chExt cx="571027" cy="389499"/>
          </a:xfrm>
        </p:grpSpPr>
        <p:sp>
          <p:nvSpPr>
            <p:cNvPr id="87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8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0" name="直線コネクタ 51"/>
          <p:cNvSpPr/>
          <p:nvPr/>
        </p:nvSpPr>
        <p:spPr>
          <a:xfrm>
            <a:off x="1298446" y="5134669"/>
            <a:ext cx="65430" cy="248562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3" name="正方形/長方形 12"/>
          <p:cNvGrpSpPr/>
          <p:nvPr/>
        </p:nvGrpSpPr>
        <p:grpSpPr>
          <a:xfrm>
            <a:off x="2230650" y="5266892"/>
            <a:ext cx="571028" cy="389500"/>
            <a:chOff x="0" y="0"/>
            <a:chExt cx="571027" cy="389499"/>
          </a:xfrm>
        </p:grpSpPr>
        <p:sp>
          <p:nvSpPr>
            <p:cNvPr id="9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4" name="直線コネクタ 56"/>
          <p:cNvSpPr/>
          <p:nvPr/>
        </p:nvSpPr>
        <p:spPr>
          <a:xfrm>
            <a:off x="2450733" y="5121430"/>
            <a:ext cx="65430" cy="248561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7" name="正方形/長方形 12"/>
          <p:cNvGrpSpPr/>
          <p:nvPr/>
        </p:nvGrpSpPr>
        <p:grpSpPr>
          <a:xfrm>
            <a:off x="1080335" y="3957390"/>
            <a:ext cx="690945" cy="389501"/>
            <a:chOff x="0" y="0"/>
            <a:chExt cx="690943" cy="389499"/>
          </a:xfrm>
        </p:grpSpPr>
        <p:sp>
          <p:nvSpPr>
            <p:cNvPr id="95" name="四角形"/>
            <p:cNvSpPr/>
            <p:nvPr/>
          </p:nvSpPr>
          <p:spPr>
            <a:xfrm>
              <a:off x="0" y="103097"/>
              <a:ext cx="690945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6" name="カムシャフト"/>
            <p:cNvSpPr txBox="1"/>
            <p:nvPr/>
          </p:nvSpPr>
          <p:spPr>
            <a:xfrm>
              <a:off x="6350" y="-1"/>
              <a:ext cx="678245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98" name="直線コネクタ 59"/>
          <p:cNvSpPr/>
          <p:nvPr/>
        </p:nvSpPr>
        <p:spPr>
          <a:xfrm flipH="1" flipV="1">
            <a:off x="1425805" y="4243794"/>
            <a:ext cx="22246" cy="364929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99" name="直線コネクタ 64"/>
          <p:cNvSpPr/>
          <p:nvPr/>
        </p:nvSpPr>
        <p:spPr>
          <a:xfrm flipH="1">
            <a:off x="3373656" y="5170488"/>
            <a:ext cx="117074" cy="212743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2" name="正方形/長方形 12"/>
          <p:cNvGrpSpPr/>
          <p:nvPr/>
        </p:nvGrpSpPr>
        <p:grpSpPr>
          <a:xfrm>
            <a:off x="3114099" y="5280131"/>
            <a:ext cx="519117" cy="389501"/>
            <a:chOff x="0" y="0"/>
            <a:chExt cx="519115" cy="389499"/>
          </a:xfrm>
        </p:grpSpPr>
        <p:sp>
          <p:nvSpPr>
            <p:cNvPr id="100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1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05" name="正方形/長方形 12"/>
          <p:cNvGrpSpPr/>
          <p:nvPr/>
        </p:nvGrpSpPr>
        <p:grpSpPr>
          <a:xfrm>
            <a:off x="3739951" y="5280131"/>
            <a:ext cx="571028" cy="389501"/>
            <a:chOff x="0" y="0"/>
            <a:chExt cx="571027" cy="389499"/>
          </a:xfrm>
        </p:grpSpPr>
        <p:sp>
          <p:nvSpPr>
            <p:cNvPr id="103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4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06" name="直線コネクタ 67"/>
          <p:cNvSpPr/>
          <p:nvPr/>
        </p:nvSpPr>
        <p:spPr>
          <a:xfrm>
            <a:off x="3920807" y="5170587"/>
            <a:ext cx="104659" cy="212644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9" name="正方形/長方形 12"/>
          <p:cNvGrpSpPr/>
          <p:nvPr/>
        </p:nvGrpSpPr>
        <p:grpSpPr>
          <a:xfrm>
            <a:off x="3741925" y="3959748"/>
            <a:ext cx="690943" cy="389501"/>
            <a:chOff x="0" y="0"/>
            <a:chExt cx="690942" cy="389499"/>
          </a:xfrm>
        </p:grpSpPr>
        <p:sp>
          <p:nvSpPr>
            <p:cNvPr id="107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8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10" name="直線コネクタ 69"/>
          <p:cNvSpPr/>
          <p:nvPr/>
        </p:nvSpPr>
        <p:spPr>
          <a:xfrm flipH="1" flipV="1">
            <a:off x="4087395" y="4246152"/>
            <a:ext cx="8740" cy="344457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3" name="正方形/長方形 12"/>
          <p:cNvGrpSpPr/>
          <p:nvPr/>
        </p:nvGrpSpPr>
        <p:grpSpPr>
          <a:xfrm>
            <a:off x="4904573" y="5266892"/>
            <a:ext cx="571028" cy="389500"/>
            <a:chOff x="0" y="0"/>
            <a:chExt cx="571027" cy="389499"/>
          </a:xfrm>
        </p:grpSpPr>
        <p:sp>
          <p:nvSpPr>
            <p:cNvPr id="11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14" name="直線コネクタ 71"/>
          <p:cNvSpPr/>
          <p:nvPr/>
        </p:nvSpPr>
        <p:spPr>
          <a:xfrm>
            <a:off x="5190085" y="5060625"/>
            <a:ext cx="2" cy="30936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15" name="テキスト ボックス 74"/>
          <p:cNvSpPr txBox="1"/>
          <p:nvPr/>
        </p:nvSpPr>
        <p:spPr>
          <a:xfrm>
            <a:off x="7692514" y="5648157"/>
            <a:ext cx="2990595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専用部品を使用しており外観で区別が可能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抜取検査を実施</a:t>
            </a:r>
          </a:p>
        </p:txBody>
      </p:sp>
      <p:sp>
        <p:nvSpPr>
          <p:cNvPr id="116" name="直線コネクタ 75"/>
          <p:cNvSpPr/>
          <p:nvPr/>
        </p:nvSpPr>
        <p:spPr>
          <a:xfrm>
            <a:off x="9623132" y="5121984"/>
            <a:ext cx="93706" cy="2417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9" name="正方形/長方形 12"/>
          <p:cNvGrpSpPr/>
          <p:nvPr/>
        </p:nvGrpSpPr>
        <p:grpSpPr>
          <a:xfrm>
            <a:off x="9457280" y="5260654"/>
            <a:ext cx="519117" cy="389500"/>
            <a:chOff x="0" y="0"/>
            <a:chExt cx="519115" cy="389499"/>
          </a:xfrm>
        </p:grpSpPr>
        <p:sp>
          <p:nvSpPr>
            <p:cNvPr id="117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8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22" name="正方形/長方形 12"/>
          <p:cNvGrpSpPr/>
          <p:nvPr/>
        </p:nvGrpSpPr>
        <p:grpSpPr>
          <a:xfrm>
            <a:off x="10024902" y="5267390"/>
            <a:ext cx="571028" cy="389501"/>
            <a:chOff x="0" y="0"/>
            <a:chExt cx="571027" cy="389499"/>
          </a:xfrm>
        </p:grpSpPr>
        <p:sp>
          <p:nvSpPr>
            <p:cNvPr id="120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1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23" name="直線コネクタ 78"/>
          <p:cNvSpPr/>
          <p:nvPr/>
        </p:nvSpPr>
        <p:spPr>
          <a:xfrm>
            <a:off x="10093569" y="5169561"/>
            <a:ext cx="216848" cy="20092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26" name="正方形/長方形 12"/>
          <p:cNvGrpSpPr/>
          <p:nvPr/>
        </p:nvGrpSpPr>
        <p:grpSpPr>
          <a:xfrm>
            <a:off x="9884478" y="3934317"/>
            <a:ext cx="690943" cy="389501"/>
            <a:chOff x="0" y="0"/>
            <a:chExt cx="690942" cy="389499"/>
          </a:xfrm>
        </p:grpSpPr>
        <p:sp>
          <p:nvSpPr>
            <p:cNvPr id="124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5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27" name="直線コネクタ 80"/>
          <p:cNvSpPr/>
          <p:nvPr/>
        </p:nvSpPr>
        <p:spPr>
          <a:xfrm flipH="1" flipV="1">
            <a:off x="10229949" y="4220721"/>
            <a:ext cx="51625" cy="26915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0" name="正方形/長方形 12"/>
          <p:cNvGrpSpPr/>
          <p:nvPr/>
        </p:nvGrpSpPr>
        <p:grpSpPr>
          <a:xfrm>
            <a:off x="11062747" y="5254150"/>
            <a:ext cx="571028" cy="389501"/>
            <a:chOff x="0" y="0"/>
            <a:chExt cx="571027" cy="389499"/>
          </a:xfrm>
        </p:grpSpPr>
        <p:sp>
          <p:nvSpPr>
            <p:cNvPr id="128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9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1" name="直線コネクタ 82"/>
          <p:cNvSpPr/>
          <p:nvPr/>
        </p:nvSpPr>
        <p:spPr>
          <a:xfrm flipH="1">
            <a:off x="11348260" y="5134564"/>
            <a:ext cx="77196" cy="22268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4" name="正方形/長方形 12"/>
          <p:cNvGrpSpPr/>
          <p:nvPr/>
        </p:nvGrpSpPr>
        <p:grpSpPr>
          <a:xfrm>
            <a:off x="7349349" y="5271539"/>
            <a:ext cx="571028" cy="389500"/>
            <a:chOff x="0" y="0"/>
            <a:chExt cx="571027" cy="389499"/>
          </a:xfrm>
        </p:grpSpPr>
        <p:sp>
          <p:nvSpPr>
            <p:cNvPr id="132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3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5" name="直線コネクタ 95"/>
          <p:cNvSpPr/>
          <p:nvPr/>
        </p:nvSpPr>
        <p:spPr>
          <a:xfrm>
            <a:off x="7602932" y="5129151"/>
            <a:ext cx="31932" cy="245486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8" name="正方形/長方形 12"/>
          <p:cNvGrpSpPr/>
          <p:nvPr/>
        </p:nvGrpSpPr>
        <p:grpSpPr>
          <a:xfrm>
            <a:off x="7602324" y="3904110"/>
            <a:ext cx="690943" cy="389501"/>
            <a:chOff x="0" y="0"/>
            <a:chExt cx="690942" cy="389499"/>
          </a:xfrm>
        </p:grpSpPr>
        <p:sp>
          <p:nvSpPr>
            <p:cNvPr id="136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7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39" name="直線コネクタ 98"/>
          <p:cNvSpPr/>
          <p:nvPr/>
        </p:nvSpPr>
        <p:spPr>
          <a:xfrm flipV="1">
            <a:off x="7947793" y="4190512"/>
            <a:ext cx="2" cy="3584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0" name="直線コネクタ 99"/>
          <p:cNvSpPr/>
          <p:nvPr/>
        </p:nvSpPr>
        <p:spPr>
          <a:xfrm>
            <a:off x="6942290" y="5054634"/>
            <a:ext cx="42060" cy="311367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43" name="正方形/長方形 12"/>
          <p:cNvGrpSpPr/>
          <p:nvPr/>
        </p:nvGrpSpPr>
        <p:grpSpPr>
          <a:xfrm>
            <a:off x="6724791" y="5262900"/>
            <a:ext cx="519117" cy="389501"/>
            <a:chOff x="0" y="0"/>
            <a:chExt cx="519115" cy="389499"/>
          </a:xfrm>
        </p:grpSpPr>
        <p:sp>
          <p:nvSpPr>
            <p:cNvPr id="141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2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46" name="正方形/長方形 12"/>
          <p:cNvGrpSpPr/>
          <p:nvPr/>
        </p:nvGrpSpPr>
        <p:grpSpPr>
          <a:xfrm>
            <a:off x="8367237" y="5273499"/>
            <a:ext cx="571028" cy="389501"/>
            <a:chOff x="0" y="0"/>
            <a:chExt cx="571027" cy="389499"/>
          </a:xfrm>
        </p:grpSpPr>
        <p:sp>
          <p:nvSpPr>
            <p:cNvPr id="144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5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47" name="直線コネクタ 102"/>
          <p:cNvSpPr/>
          <p:nvPr/>
        </p:nvSpPr>
        <p:spPr>
          <a:xfrm flipH="1">
            <a:off x="8652750" y="4954327"/>
            <a:ext cx="197972" cy="422271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8" name="テキスト ボックス 104"/>
          <p:cNvSpPr txBox="1"/>
          <p:nvPr/>
        </p:nvSpPr>
        <p:spPr>
          <a:xfrm>
            <a:off x="8455786" y="382453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部品、形状が相違</a:t>
            </a:r>
          </a:p>
        </p:txBody>
      </p:sp>
      <p:sp>
        <p:nvSpPr>
          <p:cNvPr id="149" name="テキスト ボックス 107"/>
          <p:cNvSpPr txBox="1"/>
          <p:nvPr/>
        </p:nvSpPr>
        <p:spPr>
          <a:xfrm>
            <a:off x="2283206" y="384539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部品、形状が類似</a:t>
            </a:r>
          </a:p>
        </p:txBody>
      </p:sp>
      <p:sp>
        <p:nvSpPr>
          <p:cNvPr id="150" name="正方形/長方形 110"/>
          <p:cNvSpPr/>
          <p:nvPr/>
        </p:nvSpPr>
        <p:spPr>
          <a:xfrm>
            <a:off x="546351" y="1931996"/>
            <a:ext cx="4281300" cy="546232"/>
          </a:xfrm>
          <a:prstGeom prst="rect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1" name="コネクタ: カギ線 117"/>
          <p:cNvSpPr/>
          <p:nvPr/>
        </p:nvSpPr>
        <p:spPr>
          <a:xfrm>
            <a:off x="231139" y="2204720"/>
            <a:ext cx="2767333" cy="372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0127"/>
                </a:lnTo>
              </a:path>
            </a:pathLst>
          </a:custGeom>
          <a:ln w="19050">
            <a:solidFill>
              <a:schemeClr val="accent4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2" name="Text Box 6"/>
          <p:cNvSpPr txBox="1"/>
          <p:nvPr/>
        </p:nvSpPr>
        <p:spPr>
          <a:xfrm>
            <a:off x="45720" y="1110758"/>
            <a:ext cx="3747615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■当該設備で生産しているカムシャフトの違い</a:t>
            </a:r>
          </a:p>
        </p:txBody>
      </p:sp>
      <p:grpSp>
        <p:nvGrpSpPr>
          <p:cNvPr id="155" name="正方形/長方形 12"/>
          <p:cNvGrpSpPr/>
          <p:nvPr/>
        </p:nvGrpSpPr>
        <p:grpSpPr>
          <a:xfrm>
            <a:off x="3108094" y="772991"/>
            <a:ext cx="1037580" cy="340420"/>
            <a:chOff x="0" y="-1"/>
            <a:chExt cx="1037579" cy="340418"/>
          </a:xfrm>
        </p:grpSpPr>
        <p:sp>
          <p:nvSpPr>
            <p:cNvPr id="153" name="四角形"/>
            <p:cNvSpPr/>
            <p:nvPr/>
          </p:nvSpPr>
          <p:spPr>
            <a:xfrm>
              <a:off x="0" y="-2"/>
              <a:ext cx="1037580" cy="340420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4" name="設備導入"/>
            <p:cNvSpPr txBox="1"/>
            <p:nvPr/>
          </p:nvSpPr>
          <p:spPr>
            <a:xfrm>
              <a:off x="6350" y="58007"/>
              <a:ext cx="1024880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設備導入</a:t>
              </a:r>
            </a:p>
          </p:txBody>
        </p:sp>
      </p:grpSp>
      <p:sp>
        <p:nvSpPr>
          <p:cNvPr id="156" name="テキスト ボックス 6"/>
          <p:cNvSpPr txBox="1"/>
          <p:nvPr/>
        </p:nvSpPr>
        <p:spPr>
          <a:xfrm>
            <a:off x="3344862" y="539749"/>
            <a:ext cx="59556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2014年</a:t>
            </a:r>
          </a:p>
        </p:txBody>
      </p:sp>
      <p:grpSp>
        <p:nvGrpSpPr>
          <p:cNvPr id="159" name="正方形/長方形 12"/>
          <p:cNvGrpSpPr/>
          <p:nvPr/>
        </p:nvGrpSpPr>
        <p:grpSpPr>
          <a:xfrm>
            <a:off x="4775772" y="704001"/>
            <a:ext cx="1141337" cy="478401"/>
            <a:chOff x="0" y="0"/>
            <a:chExt cx="1141336" cy="478400"/>
          </a:xfrm>
        </p:grpSpPr>
        <p:sp>
          <p:nvSpPr>
            <p:cNvPr id="157" name="四角形"/>
            <p:cNvSpPr/>
            <p:nvPr/>
          </p:nvSpPr>
          <p:spPr>
            <a:xfrm>
              <a:off x="-1" y="68992"/>
              <a:ext cx="1141338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8" name="COMモデル生産"/>
            <p:cNvSpPr txBox="1"/>
            <p:nvPr/>
          </p:nvSpPr>
          <p:spPr>
            <a:xfrm>
              <a:off x="6349" y="-1"/>
              <a:ext cx="1128638" cy="4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COMモデル生産</a:t>
              </a:r>
            </a:p>
          </p:txBody>
        </p:sp>
      </p:grpSp>
      <p:grpSp>
        <p:nvGrpSpPr>
          <p:cNvPr id="162" name="正方形/長方形 12"/>
          <p:cNvGrpSpPr/>
          <p:nvPr/>
        </p:nvGrpSpPr>
        <p:grpSpPr>
          <a:xfrm>
            <a:off x="6412984" y="577001"/>
            <a:ext cx="2021948" cy="732401"/>
            <a:chOff x="0" y="0"/>
            <a:chExt cx="2021947" cy="732400"/>
          </a:xfrm>
        </p:grpSpPr>
        <p:sp>
          <p:nvSpPr>
            <p:cNvPr id="160" name="四角形"/>
            <p:cNvSpPr/>
            <p:nvPr/>
          </p:nvSpPr>
          <p:spPr>
            <a:xfrm>
              <a:off x="-1" y="195992"/>
              <a:ext cx="2021949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61" name="FUNモデル生産…"/>
            <p:cNvSpPr txBox="1"/>
            <p:nvPr/>
          </p:nvSpPr>
          <p:spPr>
            <a:xfrm>
              <a:off x="6349" y="-1"/>
              <a:ext cx="2009249" cy="732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FUNモデル生産</a:t>
              </a:r>
            </a:p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（FUN専用設備として使用）</a:t>
              </a:r>
            </a:p>
          </p:txBody>
        </p:sp>
      </p:grpSp>
      <p:sp>
        <p:nvSpPr>
          <p:cNvPr id="163" name="テキスト ボックス 49"/>
          <p:cNvSpPr txBox="1"/>
          <p:nvPr/>
        </p:nvSpPr>
        <p:spPr>
          <a:xfrm>
            <a:off x="4719911" y="539749"/>
            <a:ext cx="12394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2017年～2020年</a:t>
            </a:r>
          </a:p>
        </p:txBody>
      </p:sp>
      <p:sp>
        <p:nvSpPr>
          <p:cNvPr id="164" name="テキスト ボックス 52"/>
          <p:cNvSpPr txBox="1"/>
          <p:nvPr/>
        </p:nvSpPr>
        <p:spPr>
          <a:xfrm>
            <a:off x="7049971" y="539749"/>
            <a:ext cx="74797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2020年～</a:t>
            </a:r>
          </a:p>
        </p:txBody>
      </p:sp>
      <p:graphicFrame>
        <p:nvGraphicFramePr>
          <p:cNvPr id="165" name="Table 3"/>
          <p:cNvGraphicFramePr/>
          <p:nvPr/>
        </p:nvGraphicFramePr>
        <p:xfrm>
          <a:off x="6647488" y="2105424"/>
          <a:ext cx="5105143" cy="502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679768"/>
                <a:gridCol w="1125855"/>
                <a:gridCol w="621030"/>
                <a:gridCol w="730567"/>
                <a:gridCol w="586105"/>
                <a:gridCol w="1044000"/>
              </a:tblGrid>
              <a:tr h="21803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121°09’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抜取検査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2562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116°50’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66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中間検証会議の結果に変更はないよーーーーｎ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Line 3"/>
          <p:cNvSpPr/>
          <p:nvPr/>
        </p:nvSpPr>
        <p:spPr>
          <a:xfrm flipH="1">
            <a:off x="1874571" y="3863199"/>
            <a:ext cx="56750" cy="268657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0" name="Line 3"/>
          <p:cNvSpPr/>
          <p:nvPr/>
        </p:nvSpPr>
        <p:spPr>
          <a:xfrm flipH="1">
            <a:off x="1005896" y="2318312"/>
            <a:ext cx="4986511" cy="37137"/>
          </a:xfrm>
          <a:prstGeom prst="line">
            <a:avLst/>
          </a:prstGeom>
          <a:ln w="12700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1" name="Line 3"/>
          <p:cNvSpPr/>
          <p:nvPr/>
        </p:nvSpPr>
        <p:spPr>
          <a:xfrm flipH="1">
            <a:off x="987301" y="790768"/>
            <a:ext cx="28534" cy="575900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2" name="正方形/長方形 17"/>
          <p:cNvSpPr/>
          <p:nvPr/>
        </p:nvSpPr>
        <p:spPr>
          <a:xfrm>
            <a:off x="687664" y="1131894"/>
            <a:ext cx="5318339" cy="2796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ルール不順守　オペレーターは上長打上をせず、角度調整ピンを自身で調整してしまった</a:t>
            </a:r>
          </a:p>
        </p:txBody>
      </p:sp>
      <p:sp>
        <p:nvSpPr>
          <p:cNvPr id="173" name="正方形/長方形 38"/>
          <p:cNvSpPr/>
          <p:nvPr/>
        </p:nvSpPr>
        <p:spPr>
          <a:xfrm>
            <a:off x="984850" y="1557406"/>
            <a:ext cx="5029448" cy="508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発生要因</a:t>
            </a:r>
            <a:r>
              <a:rPr b="0"/>
              <a:t>・・・オペレーターは製品精度に影響のある調整を行ってしまった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（ルール　調整はラインリーダーが行う事）</a:t>
            </a:r>
          </a:p>
        </p:txBody>
      </p:sp>
      <p:sp>
        <p:nvSpPr>
          <p:cNvPr id="174" name="正方形/長方形 40"/>
          <p:cNvSpPr/>
          <p:nvPr/>
        </p:nvSpPr>
        <p:spPr>
          <a:xfrm>
            <a:off x="695957" y="552077"/>
            <a:ext cx="5318339" cy="522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フランジ圧入後にカムシャフトの保持状態が悪く、カムシャフトの倒れが発生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 ボールプランジャーの摩耗により、保持の緩みが発生）</a:t>
            </a:r>
          </a:p>
        </p:txBody>
      </p:sp>
      <p:sp>
        <p:nvSpPr>
          <p:cNvPr id="175" name="正方形/長方形 41"/>
          <p:cNvSpPr/>
          <p:nvPr/>
        </p:nvSpPr>
        <p:spPr>
          <a:xfrm>
            <a:off x="695956" y="2502667"/>
            <a:ext cx="5318339" cy="7368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カムシャフト倒れの問題が解決しなかった為、オペレーターはラインリーダーに打上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ラインリーダーはベアリング受けのボールプランジャーを調整し、製品の倒れは発生しなくなった</a:t>
            </a:r>
          </a:p>
        </p:txBody>
      </p:sp>
      <p:sp>
        <p:nvSpPr>
          <p:cNvPr id="176" name="正方形/長方形 44"/>
          <p:cNvSpPr/>
          <p:nvPr/>
        </p:nvSpPr>
        <p:spPr>
          <a:xfrm>
            <a:off x="1157343" y="5002848"/>
            <a:ext cx="4842100" cy="977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流出要因・・・</a:t>
            </a:r>
            <a:r>
              <a:rPr b="0"/>
              <a:t>適切な遡り選別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(</a:t>
            </a:r>
            <a:r>
              <a:rPr b="0"/>
              <a:t>前回生産ロット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r>
              <a:rPr b="0"/>
              <a:t>が行われなかった　　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　　　　 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NG</a:t>
            </a:r>
            <a:r>
              <a:t>品への識別がおこなわれなかった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ルール　異常が確認された場合は、全ての仕掛品、在庫はホールドされ、選別のこと</a:t>
            </a:r>
            <a:r>
              <a:t>)</a:t>
            </a:r>
          </a:p>
        </p:txBody>
      </p:sp>
      <p:sp>
        <p:nvSpPr>
          <p:cNvPr id="177" name="正方形/長方形 46"/>
          <p:cNvSpPr/>
          <p:nvPr/>
        </p:nvSpPr>
        <p:spPr>
          <a:xfrm>
            <a:off x="695956" y="3285742"/>
            <a:ext cx="5307618" cy="7485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オペレーターからは角度調整ピンの調整はラインリーダーへ報告されなかった為、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フランジ圧入角度不具合は検出されず、生産が継続されてしまった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</a:t>
            </a:r>
            <a:r>
              <a:rPr>
                <a:solidFill>
                  <a:srgbClr val="0070C0"/>
                </a:solidFill>
              </a:rPr>
              <a:t>(</a:t>
            </a:r>
            <a:r>
              <a:rPr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rPr>
              <a:t>ルール　異常が発生した場合、オペレーターは加工を止め、上長に打上をする</a:t>
            </a:r>
            <a:r>
              <a:rPr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180" name="TextBox 30"/>
          <p:cNvGrpSpPr/>
          <p:nvPr/>
        </p:nvGrpSpPr>
        <p:grpSpPr>
          <a:xfrm>
            <a:off x="81143" y="1443321"/>
            <a:ext cx="757214" cy="272418"/>
            <a:chOff x="0" y="0"/>
            <a:chExt cx="757212" cy="272416"/>
          </a:xfrm>
        </p:grpSpPr>
        <p:sp>
          <p:nvSpPr>
            <p:cNvPr id="178" name="図形"/>
            <p:cNvSpPr/>
            <p:nvPr/>
          </p:nvSpPr>
          <p:spPr>
            <a:xfrm>
              <a:off x="-1" y="-1"/>
              <a:ext cx="75721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0" y="0"/>
                    <a:pt x="1295" y="0"/>
                  </a:cubicBezTo>
                  <a:lnTo>
                    <a:pt x="17168" y="0"/>
                  </a:lnTo>
                  <a:cubicBezTo>
                    <a:pt x="17884" y="0"/>
                    <a:pt x="18464" y="1612"/>
                    <a:pt x="18464" y="3600"/>
                  </a:cubicBezTo>
                  <a:lnTo>
                    <a:pt x="18464" y="12600"/>
                  </a:lnTo>
                  <a:lnTo>
                    <a:pt x="21600" y="17239"/>
                  </a:lnTo>
                  <a:lnTo>
                    <a:pt x="18464" y="18000"/>
                  </a:lnTo>
                  <a:cubicBezTo>
                    <a:pt x="18464" y="19988"/>
                    <a:pt x="17884" y="21600"/>
                    <a:pt x="17168" y="21600"/>
                  </a:cubicBezTo>
                  <a:lnTo>
                    <a:pt x="1295" y="21600"/>
                  </a:lnTo>
                  <a:cubicBezTo>
                    <a:pt x="58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79" name="発生"/>
            <p:cNvSpPr txBox="1"/>
            <p:nvPr/>
          </p:nvSpPr>
          <p:spPr>
            <a:xfrm>
              <a:off x="63780" y="18060"/>
              <a:ext cx="519702" cy="218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発生</a:t>
              </a:r>
            </a:p>
          </p:txBody>
        </p:sp>
      </p:grpSp>
      <p:grpSp>
        <p:nvGrpSpPr>
          <p:cNvPr id="183" name="TextBox 30"/>
          <p:cNvGrpSpPr/>
          <p:nvPr/>
        </p:nvGrpSpPr>
        <p:grpSpPr>
          <a:xfrm>
            <a:off x="81142" y="4046963"/>
            <a:ext cx="909697" cy="272418"/>
            <a:chOff x="0" y="0"/>
            <a:chExt cx="909695" cy="272416"/>
          </a:xfrm>
        </p:grpSpPr>
        <p:sp>
          <p:nvSpPr>
            <p:cNvPr id="181" name="図形"/>
            <p:cNvSpPr/>
            <p:nvPr/>
          </p:nvSpPr>
          <p:spPr>
            <a:xfrm>
              <a:off x="-1" y="-1"/>
              <a:ext cx="909696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" y="0"/>
                    <a:pt x="1078" y="0"/>
                  </a:cubicBezTo>
                  <a:lnTo>
                    <a:pt x="17616" y="0"/>
                  </a:lnTo>
                  <a:cubicBezTo>
                    <a:pt x="18212" y="0"/>
                    <a:pt x="18694" y="1612"/>
                    <a:pt x="18694" y="3600"/>
                  </a:cubicBezTo>
                  <a:lnTo>
                    <a:pt x="21600" y="6489"/>
                  </a:lnTo>
                  <a:lnTo>
                    <a:pt x="18694" y="9000"/>
                  </a:lnTo>
                  <a:lnTo>
                    <a:pt x="18694" y="18000"/>
                  </a:lnTo>
                  <a:cubicBezTo>
                    <a:pt x="18694" y="19988"/>
                    <a:pt x="18212" y="21600"/>
                    <a:pt x="17616" y="21600"/>
                  </a:cubicBezTo>
                  <a:lnTo>
                    <a:pt x="1078" y="21600"/>
                  </a:lnTo>
                  <a:cubicBezTo>
                    <a:pt x="483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82" name="15日流出"/>
            <p:cNvSpPr txBox="1"/>
            <p:nvPr/>
          </p:nvSpPr>
          <p:spPr>
            <a:xfrm>
              <a:off x="63780" y="18060"/>
              <a:ext cx="6597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15日流出</a:t>
              </a:r>
            </a:p>
          </p:txBody>
        </p:sp>
      </p:grpSp>
      <p:sp>
        <p:nvSpPr>
          <p:cNvPr id="184" name="テキスト ボックス 52"/>
          <p:cNvSpPr txBox="1"/>
          <p:nvPr/>
        </p:nvSpPr>
        <p:spPr>
          <a:xfrm>
            <a:off x="691688" y="1674517"/>
            <a:ext cx="369521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sp>
        <p:nvSpPr>
          <p:cNvPr id="185" name="テキスト ボックス 54"/>
          <p:cNvSpPr txBox="1"/>
          <p:nvPr/>
        </p:nvSpPr>
        <p:spPr>
          <a:xfrm>
            <a:off x="366472" y="1044263"/>
            <a:ext cx="36952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①</a:t>
            </a:r>
          </a:p>
        </p:txBody>
      </p:sp>
      <p:sp>
        <p:nvSpPr>
          <p:cNvPr id="186" name="正方形/長方形 55"/>
          <p:cNvSpPr/>
          <p:nvPr/>
        </p:nvSpPr>
        <p:spPr>
          <a:xfrm>
            <a:off x="1158260" y="3978681"/>
            <a:ext cx="4842100" cy="11940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14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日後に生産が再開され、</a:t>
            </a:r>
            <a:r>
              <a:t>[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段取評価にてカムシャフトフランジ圧入不具合が検出された </a:t>
            </a:r>
            <a:r>
              <a:t>]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しかし、</a:t>
            </a:r>
            <a:r>
              <a:t>NG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品への識別が行われず、適切な遡り選別も行われなかった為、</a:t>
            </a:r>
            <a:r>
              <a:t>NG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品が流出してしまった</a:t>
            </a:r>
            <a:r>
              <a:t> </a:t>
            </a: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ルール　</a:t>
            </a:r>
            <a:r>
              <a:t>4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日間以上連続で設備稼働が無かった場合は、段取承認ルールを適用する）</a:t>
            </a:r>
          </a:p>
        </p:txBody>
      </p:sp>
      <p:sp>
        <p:nvSpPr>
          <p:cNvPr id="187" name="正方形/長方形 33"/>
          <p:cNvSpPr/>
          <p:nvPr/>
        </p:nvSpPr>
        <p:spPr>
          <a:xfrm>
            <a:off x="1369601" y="2202647"/>
            <a:ext cx="4632746" cy="293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発生 助長要因　調整機構にカバー等が無く、容易に調整が出来た</a:t>
            </a:r>
          </a:p>
        </p:txBody>
      </p:sp>
      <p:sp>
        <p:nvSpPr>
          <p:cNvPr id="188" name="テキスト ボックス 23"/>
          <p:cNvSpPr txBox="1"/>
          <p:nvPr/>
        </p:nvSpPr>
        <p:spPr>
          <a:xfrm>
            <a:off x="897137" y="5326275"/>
            <a:ext cx="369520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825" y="1044911"/>
            <a:ext cx="1857964" cy="247728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テキスト ボックス 59"/>
          <p:cNvSpPr txBox="1"/>
          <p:nvPr/>
        </p:nvSpPr>
        <p:spPr>
          <a:xfrm>
            <a:off x="6202245" y="539270"/>
            <a:ext cx="208573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①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変化点</a:t>
            </a:r>
            <a:r>
              <a:t>:</a:t>
            </a:r>
          </a:p>
        </p:txBody>
      </p:sp>
      <p:sp>
        <p:nvSpPr>
          <p:cNvPr id="191" name="テキスト ボックス 60"/>
          <p:cNvSpPr txBox="1"/>
          <p:nvPr/>
        </p:nvSpPr>
        <p:spPr>
          <a:xfrm>
            <a:off x="6188388" y="3530440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②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要因</a:t>
            </a:r>
            <a:r>
              <a:t> :</a:t>
            </a:r>
          </a:p>
        </p:txBody>
      </p:sp>
      <p:sp>
        <p:nvSpPr>
          <p:cNvPr id="192" name="テキスト ボックス 61"/>
          <p:cNvSpPr txBox="1"/>
          <p:nvPr/>
        </p:nvSpPr>
        <p:spPr>
          <a:xfrm>
            <a:off x="7327790" y="538095"/>
            <a:ext cx="4656091" cy="53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ベアリング受けのボールプランジャー調整ではなく、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角度調整ピンの角度調整が行われた</a:t>
            </a:r>
          </a:p>
        </p:txBody>
      </p:sp>
      <p:sp>
        <p:nvSpPr>
          <p:cNvPr id="193" name="TextBox 30"/>
          <p:cNvSpPr txBox="1"/>
          <p:nvPr/>
        </p:nvSpPr>
        <p:spPr>
          <a:xfrm>
            <a:off x="9982252" y="1166435"/>
            <a:ext cx="1974181" cy="86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↓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カムシャフトを保持</a:t>
            </a:r>
          </a:p>
        </p:txBody>
      </p:sp>
      <p:sp>
        <p:nvSpPr>
          <p:cNvPr id="194" name="TextBox 30"/>
          <p:cNvSpPr txBox="1"/>
          <p:nvPr/>
        </p:nvSpPr>
        <p:spPr>
          <a:xfrm>
            <a:off x="9999480" y="2391856"/>
            <a:ext cx="1956953" cy="61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角度調整ボルト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↓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フランジ圧入角度の調整</a:t>
            </a:r>
          </a:p>
        </p:txBody>
      </p:sp>
      <p:sp>
        <p:nvSpPr>
          <p:cNvPr id="195" name="TextBox 30"/>
          <p:cNvSpPr txBox="1"/>
          <p:nvPr/>
        </p:nvSpPr>
        <p:spPr>
          <a:xfrm>
            <a:off x="6440018" y="3847211"/>
            <a:ext cx="5172323" cy="23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1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発生：オペレーターが製品精度に影響を与える調整をおこなってしまった</a:t>
            </a:r>
          </a:p>
        </p:txBody>
      </p:sp>
      <p:graphicFrame>
        <p:nvGraphicFramePr>
          <p:cNvPr id="196" name="Table 3"/>
          <p:cNvGraphicFramePr/>
          <p:nvPr/>
        </p:nvGraphicFramePr>
        <p:xfrm>
          <a:off x="6429175" y="5082516"/>
          <a:ext cx="3039033" cy="10897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6009"/>
                <a:gridCol w="683256"/>
                <a:gridCol w="683256"/>
                <a:gridCol w="683256"/>
                <a:gridCol w="683256"/>
              </a:tblGrid>
              <a:tr h="284797">
                <a:tc rowSpan="2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Sr. No</a:t>
                      </a:r>
                    </a:p>
                  </a:txBody>
                  <a:tcPr marL="41383" marR="41383" marT="41383" marB="41383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[IN/Open]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[IN/Close]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98398">
                <a:tc vMerge="1">
                  <a:txBody>
                    <a:bodyPr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-10°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26°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30°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-3°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021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1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-30°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47°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11°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13°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TextBox 33"/>
          <p:cNvSpPr txBox="1"/>
          <p:nvPr/>
        </p:nvSpPr>
        <p:spPr>
          <a:xfrm>
            <a:off x="6368365" y="6254146"/>
            <a:ext cx="3101435" cy="66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抜き取り検査にて、カムシャフトフランジ圧入不具合が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確認された</a:t>
            </a:r>
          </a:p>
        </p:txBody>
      </p:sp>
      <p:grpSp>
        <p:nvGrpSpPr>
          <p:cNvPr id="201" name="Group 27"/>
          <p:cNvGrpSpPr/>
          <p:nvPr/>
        </p:nvGrpSpPr>
        <p:grpSpPr>
          <a:xfrm>
            <a:off x="8415856" y="1043704"/>
            <a:ext cx="1465263" cy="1187488"/>
            <a:chOff x="0" y="0"/>
            <a:chExt cx="1465262" cy="1187487"/>
          </a:xfrm>
        </p:grpSpPr>
        <p:pic>
          <p:nvPicPr>
            <p:cNvPr id="198" name="Picture 14" descr="Picture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5263" cy="1187488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199" name="Oval 6"/>
            <p:cNvSpPr/>
            <p:nvPr/>
          </p:nvSpPr>
          <p:spPr>
            <a:xfrm>
              <a:off x="108402" y="430108"/>
              <a:ext cx="314323" cy="300357"/>
            </a:xfrm>
            <a:prstGeom prst="ellipse">
              <a:avLst/>
            </a:prstGeom>
            <a:noFill/>
            <a:ln w="19050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00" name="Oval 11"/>
            <p:cNvSpPr/>
            <p:nvPr/>
          </p:nvSpPr>
          <p:spPr>
            <a:xfrm>
              <a:off x="591864" y="704721"/>
              <a:ext cx="314323" cy="300357"/>
            </a:xfrm>
            <a:prstGeom prst="ellipse">
              <a:avLst/>
            </a:prstGeom>
            <a:noFill/>
            <a:ln w="28575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grpSp>
        <p:nvGrpSpPr>
          <p:cNvPr id="204" name="Group 15"/>
          <p:cNvGrpSpPr/>
          <p:nvPr/>
        </p:nvGrpSpPr>
        <p:grpSpPr>
          <a:xfrm>
            <a:off x="8415855" y="2283552"/>
            <a:ext cx="1465265" cy="1221022"/>
            <a:chOff x="0" y="0"/>
            <a:chExt cx="1465263" cy="1221021"/>
          </a:xfrm>
        </p:grpSpPr>
        <p:pic>
          <p:nvPicPr>
            <p:cNvPr id="202" name="Picture 25" descr="Picture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65264" cy="1221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Oval 26"/>
            <p:cNvSpPr/>
            <p:nvPr/>
          </p:nvSpPr>
          <p:spPr>
            <a:xfrm>
              <a:off x="452492" y="347841"/>
              <a:ext cx="560273" cy="52533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sp>
        <p:nvSpPr>
          <p:cNvPr id="205" name="テキスト ボックス 36"/>
          <p:cNvSpPr txBox="1"/>
          <p:nvPr/>
        </p:nvSpPr>
        <p:spPr>
          <a:xfrm>
            <a:off x="6365097" y="4744045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事象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 :</a:t>
            </a:r>
          </a:p>
        </p:txBody>
      </p:sp>
      <p:sp>
        <p:nvSpPr>
          <p:cNvPr id="206" name="Rectangle 37"/>
          <p:cNvSpPr/>
          <p:nvPr/>
        </p:nvSpPr>
        <p:spPr>
          <a:xfrm>
            <a:off x="7061199" y="1830466"/>
            <a:ext cx="795586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7" name="Straight Arrow Connector 39"/>
          <p:cNvSpPr/>
          <p:nvPr/>
        </p:nvSpPr>
        <p:spPr>
          <a:xfrm flipV="1">
            <a:off x="7866459" y="1791355"/>
            <a:ext cx="544638" cy="11367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08" name="Rectangle 47"/>
          <p:cNvSpPr/>
          <p:nvPr/>
        </p:nvSpPr>
        <p:spPr>
          <a:xfrm>
            <a:off x="7458991" y="2172316"/>
            <a:ext cx="795585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9" name="Straight Arrow Connector 48"/>
          <p:cNvSpPr/>
          <p:nvPr/>
        </p:nvSpPr>
        <p:spPr>
          <a:xfrm>
            <a:off x="8245123" y="2500927"/>
            <a:ext cx="170735" cy="74303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0" name="Straight Arrow Connector 51"/>
          <p:cNvSpPr/>
          <p:nvPr/>
        </p:nvSpPr>
        <p:spPr>
          <a:xfrm flipH="1">
            <a:off x="9288874" y="1320122"/>
            <a:ext cx="658827" cy="466612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1" name="Straight Arrow Connector 53"/>
          <p:cNvSpPr/>
          <p:nvPr/>
        </p:nvSpPr>
        <p:spPr>
          <a:xfrm flipH="1">
            <a:off x="9445848" y="2556430"/>
            <a:ext cx="546302" cy="24125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2" name="テキスト ボックス 15"/>
          <p:cNvSpPr txBox="1"/>
          <p:nvPr/>
        </p:nvSpPr>
        <p:spPr>
          <a:xfrm>
            <a:off x="8393362" y="3239561"/>
            <a:ext cx="1475739" cy="24383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角度調整ピンの背面</a:t>
            </a:r>
          </a:p>
        </p:txBody>
      </p:sp>
      <p:sp>
        <p:nvSpPr>
          <p:cNvPr id="213" name="テキスト ボックス 18"/>
          <p:cNvSpPr txBox="1"/>
          <p:nvPr/>
        </p:nvSpPr>
        <p:spPr>
          <a:xfrm>
            <a:off x="7143705" y="2512262"/>
            <a:ext cx="101853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角度調整ピン</a:t>
            </a:r>
          </a:p>
        </p:txBody>
      </p:sp>
      <p:grpSp>
        <p:nvGrpSpPr>
          <p:cNvPr id="216" name="TextBox 30"/>
          <p:cNvGrpSpPr/>
          <p:nvPr/>
        </p:nvGrpSpPr>
        <p:grpSpPr>
          <a:xfrm>
            <a:off x="67722" y="5119282"/>
            <a:ext cx="1244202" cy="272418"/>
            <a:chOff x="0" y="0"/>
            <a:chExt cx="1244200" cy="272416"/>
          </a:xfrm>
        </p:grpSpPr>
        <p:sp>
          <p:nvSpPr>
            <p:cNvPr id="214" name="図形"/>
            <p:cNvSpPr/>
            <p:nvPr/>
          </p:nvSpPr>
          <p:spPr>
            <a:xfrm>
              <a:off x="-1" y="-1"/>
              <a:ext cx="124420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353" y="0"/>
                    <a:pt x="788" y="0"/>
                  </a:cubicBezTo>
                  <a:lnTo>
                    <a:pt x="12707" y="0"/>
                  </a:lnTo>
                  <a:cubicBezTo>
                    <a:pt x="13142" y="0"/>
                    <a:pt x="13495" y="1612"/>
                    <a:pt x="13495" y="3600"/>
                  </a:cubicBezTo>
                  <a:lnTo>
                    <a:pt x="13495" y="12600"/>
                  </a:lnTo>
                  <a:lnTo>
                    <a:pt x="21600" y="12624"/>
                  </a:lnTo>
                  <a:lnTo>
                    <a:pt x="13495" y="18000"/>
                  </a:lnTo>
                  <a:cubicBezTo>
                    <a:pt x="13495" y="19988"/>
                    <a:pt x="13142" y="21600"/>
                    <a:pt x="12707" y="21600"/>
                  </a:cubicBezTo>
                  <a:lnTo>
                    <a:pt x="788" y="21600"/>
                  </a:lnTo>
                  <a:cubicBezTo>
                    <a:pt x="353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15" name="29日流出"/>
            <p:cNvSpPr txBox="1"/>
            <p:nvPr/>
          </p:nvSpPr>
          <p:spPr>
            <a:xfrm>
              <a:off x="63780" y="18060"/>
              <a:ext cx="649789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29日流出</a:t>
              </a:r>
            </a:p>
          </p:txBody>
        </p:sp>
      </p:grpSp>
      <p:sp>
        <p:nvSpPr>
          <p:cNvPr id="217" name="正方形/長方形 11"/>
          <p:cNvSpPr/>
          <p:nvPr/>
        </p:nvSpPr>
        <p:spPr>
          <a:xfrm>
            <a:off x="705284" y="5900251"/>
            <a:ext cx="5300721" cy="522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HMSIは取引先様の不具合品を組立・完検をし、そのまま出荷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※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月次抜取検査でバルブタイミングずれを発見</a:t>
            </a:r>
          </a:p>
        </p:txBody>
      </p:sp>
      <p:sp>
        <p:nvSpPr>
          <p:cNvPr id="218" name="正方形/長方形 12"/>
          <p:cNvSpPr/>
          <p:nvPr/>
        </p:nvSpPr>
        <p:spPr>
          <a:xfrm>
            <a:off x="705285" y="6433825"/>
            <a:ext cx="4534203" cy="508246"/>
          </a:xfrm>
          <a:prstGeom prst="rect">
            <a:avLst/>
          </a:prstGeom>
          <a:solidFill>
            <a:srgbClr val="FFCC99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バルブタイミングずれにより、排出ガス（CO）の値が規格外となり、法規不適合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33397">
            <a:off x="11099195" y="5265713"/>
            <a:ext cx="717900" cy="65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25261" y="5121954"/>
            <a:ext cx="589578" cy="135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 17"/>
          <p:cNvSpPr/>
          <p:nvPr/>
        </p:nvSpPr>
        <p:spPr>
          <a:xfrm>
            <a:off x="9525261" y="4898592"/>
            <a:ext cx="147677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2" name="Rectangle 38"/>
          <p:cNvSpPr/>
          <p:nvPr/>
        </p:nvSpPr>
        <p:spPr>
          <a:xfrm>
            <a:off x="11097248" y="4898592"/>
            <a:ext cx="71152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3" name="TextBox 40"/>
          <p:cNvSpPr txBox="1"/>
          <p:nvPr/>
        </p:nvSpPr>
        <p:spPr>
          <a:xfrm>
            <a:off x="11241940" y="4839946"/>
            <a:ext cx="422136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Top View</a:t>
            </a:r>
          </a:p>
        </p:txBody>
      </p:sp>
      <p:sp>
        <p:nvSpPr>
          <p:cNvPr id="224" name="TextBox 41"/>
          <p:cNvSpPr txBox="1"/>
          <p:nvPr/>
        </p:nvSpPr>
        <p:spPr>
          <a:xfrm>
            <a:off x="10114839" y="4828325"/>
            <a:ext cx="383423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Front  View</a:t>
            </a:r>
          </a:p>
        </p:txBody>
      </p:sp>
      <p:grpSp>
        <p:nvGrpSpPr>
          <p:cNvPr id="228" name="Group 46"/>
          <p:cNvGrpSpPr/>
          <p:nvPr/>
        </p:nvGrpSpPr>
        <p:grpSpPr>
          <a:xfrm>
            <a:off x="9587055" y="5013471"/>
            <a:ext cx="561565" cy="359737"/>
            <a:chOff x="0" y="0"/>
            <a:chExt cx="561564" cy="359735"/>
          </a:xfrm>
        </p:grpSpPr>
        <p:sp>
          <p:nvSpPr>
            <p:cNvPr id="225" name="Rectangle 66"/>
            <p:cNvSpPr/>
            <p:nvPr/>
          </p:nvSpPr>
          <p:spPr>
            <a:xfrm>
              <a:off x="-1" y="144452"/>
              <a:ext cx="404244" cy="21528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26" name="Straight Connector 67"/>
            <p:cNvSpPr/>
            <p:nvPr/>
          </p:nvSpPr>
          <p:spPr>
            <a:xfrm flipV="1">
              <a:off x="404242" y="0"/>
              <a:ext cx="150739" cy="1444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68"/>
            <p:cNvSpPr/>
            <p:nvPr/>
          </p:nvSpPr>
          <p:spPr>
            <a:xfrm flipV="1">
              <a:off x="397078" y="329598"/>
              <a:ext cx="164487" cy="2831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2" name="Group 49"/>
          <p:cNvGrpSpPr/>
          <p:nvPr/>
        </p:nvGrpSpPr>
        <p:grpSpPr>
          <a:xfrm>
            <a:off x="10096081" y="4966093"/>
            <a:ext cx="849792" cy="617706"/>
            <a:chOff x="-1" y="0"/>
            <a:chExt cx="849791" cy="617705"/>
          </a:xfrm>
        </p:grpSpPr>
        <p:pic>
          <p:nvPicPr>
            <p:cNvPr id="229" name="Picture 63" descr="Picture 6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536" y="45698"/>
              <a:ext cx="797255" cy="329599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0" name="Straight Connector 64"/>
            <p:cNvSpPr/>
            <p:nvPr/>
          </p:nvSpPr>
          <p:spPr>
            <a:xfrm flipH="1" flipV="1">
              <a:off x="409137" y="-1"/>
              <a:ext cx="5175" cy="6177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" name="TextBox 65"/>
            <p:cNvSpPr txBox="1"/>
            <p:nvPr/>
          </p:nvSpPr>
          <p:spPr>
            <a:xfrm>
              <a:off x="-2" y="434334"/>
              <a:ext cx="397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b="1" sz="7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Actual line</a:t>
              </a:r>
            </a:p>
          </p:txBody>
        </p:sp>
      </p:grpSp>
      <p:sp>
        <p:nvSpPr>
          <p:cNvPr id="233" name="TextBox 50"/>
          <p:cNvSpPr txBox="1"/>
          <p:nvPr/>
        </p:nvSpPr>
        <p:spPr>
          <a:xfrm>
            <a:off x="10550656" y="5417115"/>
            <a:ext cx="4260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4" name="TextBox 52"/>
          <p:cNvSpPr txBox="1"/>
          <p:nvPr/>
        </p:nvSpPr>
        <p:spPr>
          <a:xfrm>
            <a:off x="11035768" y="5836484"/>
            <a:ext cx="450977" cy="294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Actual line</a:t>
            </a:r>
          </a:p>
        </p:txBody>
      </p:sp>
      <p:sp>
        <p:nvSpPr>
          <p:cNvPr id="235" name="TextBox 54"/>
          <p:cNvSpPr txBox="1"/>
          <p:nvPr/>
        </p:nvSpPr>
        <p:spPr>
          <a:xfrm>
            <a:off x="11478356" y="5834137"/>
            <a:ext cx="36271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6" name="TextBox 55"/>
          <p:cNvSpPr txBox="1"/>
          <p:nvPr/>
        </p:nvSpPr>
        <p:spPr>
          <a:xfrm>
            <a:off x="11464990" y="5057896"/>
            <a:ext cx="359538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</a:t>
            </a:r>
          </a:p>
        </p:txBody>
      </p:sp>
      <p:pic>
        <p:nvPicPr>
          <p:cNvPr id="237" name="Picture 56" descr="Picture 5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50298" y="5904829"/>
            <a:ext cx="791006" cy="53923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238" name="Rectangle 57"/>
          <p:cNvSpPr/>
          <p:nvPr/>
        </p:nvSpPr>
        <p:spPr>
          <a:xfrm>
            <a:off x="9529750" y="6228731"/>
            <a:ext cx="505539" cy="239999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39" name="Straight Connector 58"/>
          <p:cNvSpPr/>
          <p:nvPr/>
        </p:nvSpPr>
        <p:spPr>
          <a:xfrm flipV="1">
            <a:off x="10044124" y="5904829"/>
            <a:ext cx="95102" cy="325779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0" name="Straight Connector 59"/>
          <p:cNvSpPr/>
          <p:nvPr/>
        </p:nvSpPr>
        <p:spPr>
          <a:xfrm flipV="1">
            <a:off x="10041731" y="6444062"/>
            <a:ext cx="108703" cy="22388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1" name="Straight Connector 60"/>
          <p:cNvSpPr/>
          <p:nvPr/>
        </p:nvSpPr>
        <p:spPr>
          <a:xfrm>
            <a:off x="11493093" y="5166831"/>
            <a:ext cx="2615" cy="778935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2" name="Straight Connector 61"/>
          <p:cNvSpPr/>
          <p:nvPr/>
        </p:nvSpPr>
        <p:spPr>
          <a:xfrm>
            <a:off x="10547068" y="4998268"/>
            <a:ext cx="2" cy="1461207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3" name="TextBox 62"/>
          <p:cNvSpPr txBox="1"/>
          <p:nvPr/>
        </p:nvSpPr>
        <p:spPr>
          <a:xfrm>
            <a:off x="10163033" y="4912335"/>
            <a:ext cx="8389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 shifted WRT Keyway</a:t>
            </a:r>
          </a:p>
        </p:txBody>
      </p:sp>
      <p:sp>
        <p:nvSpPr>
          <p:cNvPr id="244" name="Straight Connector 44"/>
          <p:cNvSpPr/>
          <p:nvPr/>
        </p:nvSpPr>
        <p:spPr>
          <a:xfrm flipH="1">
            <a:off x="11397398" y="5222845"/>
            <a:ext cx="149636" cy="7314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5" name="TextBox 30"/>
          <p:cNvSpPr txBox="1"/>
          <p:nvPr/>
        </p:nvSpPr>
        <p:spPr>
          <a:xfrm>
            <a:off x="6408215" y="4165807"/>
            <a:ext cx="4978704" cy="70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流出：適切な遡り選別が行われなかった　（選別ルールの表現が曖昧だった）</a:t>
            </a: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NG</a:t>
            </a:r>
            <a:r>
              <a:t>品への識別がおこなわれなかった</a:t>
            </a:r>
          </a:p>
        </p:txBody>
      </p:sp>
      <p:sp>
        <p:nvSpPr>
          <p:cNvPr id="246" name="Rectangle 2"/>
          <p:cNvSpPr txBox="1"/>
          <p:nvPr/>
        </p:nvSpPr>
        <p:spPr>
          <a:xfrm>
            <a:off x="45719" y="9049"/>
            <a:ext cx="416251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3. 発生メカニズム</a:t>
            </a:r>
          </a:p>
        </p:txBody>
      </p:sp>
      <p:sp>
        <p:nvSpPr>
          <p:cNvPr id="247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中間検証会議の結果に変更はないよーーーーｎ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