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游ゴシック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游ゴシック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游ゴシック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游ゴシック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游ゴシック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游ゴシック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游ゴシック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游ゴシック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游ゴシック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" name="Shape 2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游ゴシック"/>
      </a:defRPr>
    </a:lvl1pPr>
    <a:lvl2pPr indent="228600" latinLnBrk="0">
      <a:defRPr sz="1200">
        <a:latin typeface="+mn-lt"/>
        <a:ea typeface="+mn-ea"/>
        <a:cs typeface="+mn-cs"/>
        <a:sym typeface="游ゴシック"/>
      </a:defRPr>
    </a:lvl2pPr>
    <a:lvl3pPr indent="457200" latinLnBrk="0">
      <a:defRPr sz="1200">
        <a:latin typeface="+mn-lt"/>
        <a:ea typeface="+mn-ea"/>
        <a:cs typeface="+mn-cs"/>
        <a:sym typeface="游ゴシック"/>
      </a:defRPr>
    </a:lvl3pPr>
    <a:lvl4pPr indent="685800" latinLnBrk="0">
      <a:defRPr sz="1200">
        <a:latin typeface="+mn-lt"/>
        <a:ea typeface="+mn-ea"/>
        <a:cs typeface="+mn-cs"/>
        <a:sym typeface="游ゴシック"/>
      </a:defRPr>
    </a:lvl4pPr>
    <a:lvl5pPr indent="914400" latinLnBrk="0">
      <a:defRPr sz="1200">
        <a:latin typeface="+mn-lt"/>
        <a:ea typeface="+mn-ea"/>
        <a:cs typeface="+mn-cs"/>
        <a:sym typeface="游ゴシック"/>
      </a:defRPr>
    </a:lvl5pPr>
    <a:lvl6pPr indent="1143000" latinLnBrk="0">
      <a:defRPr sz="1200">
        <a:latin typeface="+mn-lt"/>
        <a:ea typeface="+mn-ea"/>
        <a:cs typeface="+mn-cs"/>
        <a:sym typeface="游ゴシック"/>
      </a:defRPr>
    </a:lvl6pPr>
    <a:lvl7pPr indent="1371600" latinLnBrk="0">
      <a:defRPr sz="1200">
        <a:latin typeface="+mn-lt"/>
        <a:ea typeface="+mn-ea"/>
        <a:cs typeface="+mn-cs"/>
        <a:sym typeface="游ゴシック"/>
      </a:defRPr>
    </a:lvl7pPr>
    <a:lvl8pPr indent="1600200" latinLnBrk="0">
      <a:defRPr sz="1200">
        <a:latin typeface="+mn-lt"/>
        <a:ea typeface="+mn-ea"/>
        <a:cs typeface="+mn-cs"/>
        <a:sym typeface="游ゴシック"/>
      </a:defRPr>
    </a:lvl8pPr>
    <a:lvl9pPr indent="1828800" latinLnBrk="0">
      <a:defRPr sz="1200">
        <a:latin typeface="+mn-lt"/>
        <a:ea typeface="+mn-ea"/>
        <a:cs typeface="+mn-cs"/>
        <a:sym typeface="游ゴシック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9" name="Shape 24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＊起点となる要因から最終事象までを順を追って文章で記載する。用語は一般的なもの（たとえばJISやJASO用語）を用い、</a:t>
            </a:r>
          </a:p>
          <a:p>
            <a:pPr/>
            <a:r>
              <a:t>　本田用語は極力使わない。</a:t>
            </a:r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スライド番号"/>
          <p:cNvSpPr txBox="1"/>
          <p:nvPr>
            <p:ph type="sldNum" sz="quarter" idx="2"/>
          </p:nvPr>
        </p:nvSpPr>
        <p:spPr>
          <a:xfrm>
            <a:off x="8610600" y="6356350"/>
            <a:ext cx="358411" cy="370838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/>
          <p:nvPr/>
        </p:nvGrpSpPr>
        <p:grpSpPr>
          <a:xfrm>
            <a:off x="116524" y="500064"/>
            <a:ext cx="11889320" cy="33341"/>
            <a:chOff x="0" y="0"/>
            <a:chExt cx="11889318" cy="33339"/>
          </a:xfrm>
        </p:grpSpPr>
        <p:sp>
          <p:nvSpPr>
            <p:cNvPr id="2" name="Line 11"/>
            <p:cNvSpPr/>
            <p:nvPr/>
          </p:nvSpPr>
          <p:spPr>
            <a:xfrm>
              <a:off x="0" y="-1"/>
              <a:ext cx="11887203" cy="2"/>
            </a:xfrm>
            <a:prstGeom prst="line">
              <a:avLst/>
            </a:prstGeom>
            <a:noFill/>
            <a:ln w="254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" name="Line 12"/>
            <p:cNvSpPr/>
            <p:nvPr/>
          </p:nvSpPr>
          <p:spPr>
            <a:xfrm>
              <a:off x="2116" y="33337"/>
              <a:ext cx="11887203" cy="2"/>
            </a:xfrm>
            <a:prstGeom prst="line">
              <a:avLst/>
            </a:prstGeom>
            <a:noFill/>
            <a:ln w="127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5" name="タイトルテキスト"/>
          <p:cNvSpPr txBox="1"/>
          <p:nvPr>
            <p:ph type="title"/>
          </p:nvPr>
        </p:nvSpPr>
        <p:spPr>
          <a:xfrm>
            <a:off x="1826683" y="769937"/>
            <a:ext cx="9753601" cy="1668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/>
            <a:r>
              <a:t>タイトルテキスト</a:t>
            </a:r>
          </a:p>
        </p:txBody>
      </p:sp>
      <p:sp>
        <p:nvSpPr>
          <p:cNvPr id="6" name="本文レベル1…"/>
          <p:cNvSpPr txBox="1"/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7" name="スライド番号"/>
          <p:cNvSpPr txBox="1"/>
          <p:nvPr>
            <p:ph type="sldNum" sz="quarter" idx="2"/>
          </p:nvPr>
        </p:nvSpPr>
        <p:spPr>
          <a:xfrm>
            <a:off x="11401397" y="97396"/>
            <a:ext cx="358412" cy="3708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Relationship Id="rId4" Type="http://schemas.openxmlformats.org/officeDocument/2006/relationships/image" Target="../media/image5.png"/><Relationship Id="rId5" Type="http://schemas.openxmlformats.org/officeDocument/2006/relationships/image" Target="../media/image2.jpe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テキスト ボックス 1"/>
          <p:cNvSpPr txBox="1"/>
          <p:nvPr>
            <p:ph type="sldNum" sz="quarter" idx="4294967295"/>
          </p:nvPr>
        </p:nvSpPr>
        <p:spPr>
          <a:xfrm>
            <a:off x="11401397" y="97396"/>
            <a:ext cx="203023" cy="307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31" name="テキスト ボックス 2"/>
          <p:cNvSpPr txBox="1"/>
          <p:nvPr/>
        </p:nvSpPr>
        <p:spPr>
          <a:xfrm>
            <a:off x="740997" y="879387"/>
            <a:ext cx="2159682" cy="28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spAutoFit/>
          </a:bodyPr>
          <a:lstStyle>
            <a:lvl1pPr>
              <a:defRPr sz="14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</a:p>
          <a:p>
            <a:pPr/>
            <a:r>
              <a:t>■再防体制図</a:t>
            </a:r>
          </a:p>
        </p:txBody>
      </p:sp>
      <p:sp>
        <p:nvSpPr>
          <p:cNvPr id="32" name="正方形/長方形 3"/>
          <p:cNvSpPr txBox="1"/>
          <p:nvPr/>
        </p:nvSpPr>
        <p:spPr>
          <a:xfrm>
            <a:off x="1744422" y="1951740"/>
            <a:ext cx="654689" cy="408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</a:p>
          <a:p>
            <a:pPr/>
            <a:r>
              <a:t>再防活動責任者</a:t>
            </a:r>
          </a:p>
        </p:txBody>
      </p:sp>
      <p:sp>
        <p:nvSpPr>
          <p:cNvPr id="33" name="正方形/長方形 4"/>
          <p:cNvSpPr txBox="1"/>
          <p:nvPr/>
        </p:nvSpPr>
        <p:spPr>
          <a:xfrm>
            <a:off x="5112372" y="1580648"/>
            <a:ext cx="612139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</a:p>
          <a:p>
            <a:pPr/>
            <a:r>
              <a:t>総合受付</a:t>
            </a:r>
          </a:p>
        </p:txBody>
      </p:sp>
      <p:sp>
        <p:nvSpPr>
          <p:cNvPr id="34" name="正方形/長方形 5"/>
          <p:cNvSpPr txBox="1"/>
          <p:nvPr/>
        </p:nvSpPr>
        <p:spPr>
          <a:xfrm>
            <a:off x="1802784" y="2991324"/>
            <a:ext cx="485139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</a:p>
          <a:p>
            <a:pPr/>
            <a:r>
              <a:t>承認者</a:t>
            </a:r>
          </a:p>
        </p:txBody>
      </p:sp>
      <p:sp>
        <p:nvSpPr>
          <p:cNvPr id="35" name="正方形/長方形 6"/>
          <p:cNvSpPr txBox="1"/>
          <p:nvPr/>
        </p:nvSpPr>
        <p:spPr>
          <a:xfrm>
            <a:off x="1890499" y="4732050"/>
            <a:ext cx="358139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</a:p>
          <a:p>
            <a:pPr/>
            <a:r>
              <a:t>担当者</a:t>
            </a:r>
          </a:p>
        </p:txBody>
      </p:sp>
      <p:sp>
        <p:nvSpPr>
          <p:cNvPr id="36" name="正方形/長方形 7"/>
          <p:cNvSpPr txBox="1"/>
          <p:nvPr/>
        </p:nvSpPr>
        <p:spPr>
          <a:xfrm>
            <a:off x="1795197" y="3802011"/>
            <a:ext cx="485139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</a:p>
          <a:p>
            <a:pPr/>
            <a:r>
              <a:t>承認者</a:t>
            </a:r>
          </a:p>
        </p:txBody>
      </p:sp>
      <p:sp>
        <p:nvSpPr>
          <p:cNvPr id="37" name="Rectangle 2"/>
          <p:cNvSpPr txBox="1"/>
          <p:nvPr/>
        </p:nvSpPr>
        <p:spPr>
          <a:xfrm>
            <a:off x="45719" y="9049"/>
            <a:ext cx="5839355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lnSpc>
                <a:spcPct val="90000"/>
              </a:lnSpc>
              <a:defRPr b="1" sz="24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</a:p>
          <a:p>
            <a:pPr/>
            <a:r>
              <a:t>1. 再防体制</a:t>
            </a:r>
          </a:p>
        </p:txBody>
      </p:sp>
      <p:sp>
        <p:nvSpPr>
          <p:cNvPr id="38" name="直線コネクタ 65"/>
          <p:cNvSpPr/>
          <p:nvPr/>
        </p:nvSpPr>
        <p:spPr>
          <a:xfrm>
            <a:off x="5449496" y="2159486"/>
            <a:ext cx="2" cy="946221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9" name="直線コネクタ 36"/>
          <p:cNvSpPr/>
          <p:nvPr/>
        </p:nvSpPr>
        <p:spPr>
          <a:xfrm flipH="1">
            <a:off x="3417496" y="2329831"/>
            <a:ext cx="2" cy="2231139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" name="直線コネクタ 41"/>
          <p:cNvSpPr/>
          <p:nvPr/>
        </p:nvSpPr>
        <p:spPr>
          <a:xfrm>
            <a:off x="3862913" y="1990974"/>
            <a:ext cx="827371" cy="2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正方形/長方形 42"/>
          <p:cNvSpPr txBox="1"/>
          <p:nvPr/>
        </p:nvSpPr>
        <p:spPr>
          <a:xfrm>
            <a:off x="3911677" y="1262590"/>
            <a:ext cx="485139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</a:p>
          <a:p>
            <a:pPr/>
            <a:r>
              <a:t>HMSI</a:t>
            </a:r>
          </a:p>
        </p:txBody>
      </p:sp>
      <p:sp>
        <p:nvSpPr>
          <p:cNvPr id="42" name="四角形: 角を丸くする 43"/>
          <p:cNvSpPr/>
          <p:nvPr/>
        </p:nvSpPr>
        <p:spPr>
          <a:xfrm>
            <a:off x="1604488" y="1548781"/>
            <a:ext cx="5028656" cy="3691331"/>
          </a:xfrm>
          <a:prstGeom prst="roundRect">
            <a:avLst>
              <a:gd name="adj" fmla="val 5556"/>
            </a:avLst>
          </a:prstGeom>
          <a:ln w="12700">
            <a:solidFill>
              <a:srgbClr val="A6A6A6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43" name="四角形: 角を丸くする 44"/>
          <p:cNvSpPr/>
          <p:nvPr/>
        </p:nvSpPr>
        <p:spPr>
          <a:xfrm>
            <a:off x="7746882" y="1604020"/>
            <a:ext cx="2916341" cy="3681806"/>
          </a:xfrm>
          <a:prstGeom prst="roundRect">
            <a:avLst>
              <a:gd name="adj" fmla="val 5556"/>
            </a:avLst>
          </a:prstGeom>
          <a:ln w="12700">
            <a:solidFill>
              <a:srgbClr val="A6A6A6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44" name="正方形/長方形 45"/>
          <p:cNvSpPr txBox="1"/>
          <p:nvPr/>
        </p:nvSpPr>
        <p:spPr>
          <a:xfrm>
            <a:off x="7784742" y="1286545"/>
            <a:ext cx="2772032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</a:p>
          <a:p>
            <a:pPr/>
            <a:r>
              <a:t>Musashi Auto Parts India (MAP-ID)</a:t>
            </a:r>
          </a:p>
        </p:txBody>
      </p:sp>
      <p:graphicFrame>
        <p:nvGraphicFramePr>
          <p:cNvPr id="45" name="表 46"/>
          <p:cNvGraphicFramePr/>
          <p:nvPr/>
        </p:nvGraphicFramePr>
        <p:xfrm>
          <a:off x="2606344" y="1847806"/>
          <a:ext cx="1678373" cy="66878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3284"/>
                <a:gridCol w="1355087"/>
              </a:tblGrid>
              <a:tr h="305981">
                <a:tc>
                  <a:txBody>
                    <a:bodyPr/>
                    <a:lstStyle/>
                    <a:p>
                      <a:pPr algn="ctr"/>
                    </a:p>
                    <a:p>
                      <a:pPr algn="ctr"/>
                      <a:r>
                        <a:rPr sz="1000"/>
                        <a:t>〇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  <a:p>
                      <a:pPr/>
                      <a:r>
                        <a:rPr sz="800"/>
                        <a:t>澤村 義信</a:t>
                      </a:r>
                    </a:p>
                  </a:txBody>
                  <a:tcPr marL="42203" marR="42203" marT="42203" marB="4220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2805">
                <a:tc gridSpan="2">
                  <a:txBody>
                    <a:bodyPr/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</a:p>
                    <a:p>
                      <a:pPr/>
                      <a:r>
                        <a:t>所属 : HMSI
役職 : 品質管理責任者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p/>
                  </a:txBody>
                  <a:tcPr/>
                </a:tc>
              </a:tr>
            </a:tbl>
          </a:graphicData>
        </a:graphic>
      </p:graphicFrame>
      <p:sp>
        <p:nvSpPr>
          <p:cNvPr id="46" name="直線コネクタ 47"/>
          <p:cNvSpPr/>
          <p:nvPr/>
        </p:nvSpPr>
        <p:spPr>
          <a:xfrm>
            <a:off x="5086725" y="2025331"/>
            <a:ext cx="3583837" cy="2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47" name="表 48"/>
          <p:cNvGraphicFramePr/>
          <p:nvPr/>
        </p:nvGraphicFramePr>
        <p:xfrm>
          <a:off x="2599995" y="2797499"/>
          <a:ext cx="1678371" cy="40443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3284"/>
                <a:gridCol w="1355086"/>
              </a:tblGrid>
              <a:tr h="202219">
                <a:tc>
                  <a:txBody>
                    <a:bodyPr/>
                    <a:lstStyle/>
                    <a:p>
                      <a:pPr/>
                    </a:p>
                    <a:p>
                      <a:pPr/>
                      <a:r>
                        <a:rPr sz="1000"/>
                        <a:t>〇</a:t>
                      </a:r>
                    </a:p>
                  </a:txBody>
                  <a:tcPr marL="42203" marR="42203" marT="42203" marB="4220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844082"/>
                    </a:p>
                    <a:p>
                      <a:pPr/>
                      <a:r>
                        <a:rPr sz="700"/>
                        <a:t>ガウラブ・アガーワル</a:t>
                      </a:r>
                    </a:p>
                  </a:txBody>
                  <a:tcPr marL="42203" marR="42203" marT="42203" marB="4220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02219">
                <a:tc gridSpan="2">
                  <a:txBody>
                    <a:bodyPr/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endParaRPr sz="800">
                        <a:latin typeface="Meiryo UI"/>
                        <a:ea typeface="Meiryo UI"/>
                        <a:cs typeface="Meiryo UI"/>
                        <a:sym typeface="Meiryo UI"/>
                      </a:endParaRPr>
                    </a:p>
                    <a:p>
                      <a:pPr/>
                      <a:r>
                        <a:t>所属 : HMSI
役職 : 工場 CIQ</a:t>
                      </a:r>
                    </a:p>
                  </a:txBody>
                  <a:tcPr marL="42203" marR="42203" marT="42203" marB="4220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48" name="表 49"/>
          <p:cNvGraphicFramePr/>
          <p:nvPr/>
        </p:nvGraphicFramePr>
        <p:xfrm>
          <a:off x="2606345" y="3615961"/>
          <a:ext cx="1678371" cy="40443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3284"/>
                <a:gridCol w="1355086"/>
              </a:tblGrid>
              <a:tr h="202219">
                <a:tc>
                  <a:txBody>
                    <a:bodyPr/>
                    <a:lstStyle/>
                    <a:p>
                      <a:pPr algn="ctr"/>
                    </a:p>
                    <a:p>
                      <a:pPr algn="ctr"/>
                      <a:r>
                        <a:rPr sz="1000"/>
                        <a:t>〇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  <a:p>
                      <a:pPr/>
                      <a:r>
                        <a:rPr sz="700"/>
                        <a:t>アミット・ダワール</a:t>
                      </a:r>
                    </a:p>
                  </a:txBody>
                  <a:tcPr marL="42203" marR="42203" marT="42203" marB="4220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02219">
                <a:tc gridSpan="2">
                  <a:txBody>
                    <a:bodyPr/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endParaRPr sz="800">
                        <a:latin typeface="Meiryo UI"/>
                        <a:ea typeface="Meiryo UI"/>
                        <a:cs typeface="Meiryo UI"/>
                        <a:sym typeface="Meiryo UI"/>
                      </a:endParaRPr>
                    </a:p>
                    <a:p>
                      <a:pPr/>
                      <a:r>
                        <a:t>所属 : HMSI QC
役職 : 総支配人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49" name="表 50"/>
          <p:cNvGraphicFramePr/>
          <p:nvPr/>
        </p:nvGraphicFramePr>
        <p:xfrm>
          <a:off x="2606345" y="4470308"/>
          <a:ext cx="1678371" cy="40443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3284"/>
                <a:gridCol w="1355086"/>
              </a:tblGrid>
              <a:tr h="202219">
                <a:tc>
                  <a:txBody>
                    <a:bodyPr/>
                    <a:lstStyle/>
                    <a:p>
                      <a:pPr algn="ctr"/>
                    </a:p>
                    <a:p>
                      <a:pPr algn="ctr"/>
                      <a:r>
                        <a:rPr sz="1000"/>
                        <a:t>〇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</a:p>
                    <a:p>
                      <a:pPr/>
                      <a:r>
                        <a:t>ヴィジャイ・トリパーティ
ラヴィランジャン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02219">
                <a:tc gridSpan="2">
                  <a:txBody>
                    <a:bodyPr/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endParaRPr sz="800">
                        <a:latin typeface="Meiryo UI"/>
                        <a:ea typeface="Meiryo UI"/>
                        <a:cs typeface="Meiryo UI"/>
                        <a:sym typeface="Meiryo UI"/>
                      </a:endParaRPr>
                    </a:p>
                    <a:p>
                      <a:pPr/>
                      <a:r>
                        <a:t>所属部門: HMSI 品質管理
役職: 部長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p/>
                  </a:txBody>
                  <a:tcPr/>
                </a:tc>
              </a:tr>
            </a:tbl>
          </a:graphicData>
        </a:graphic>
      </p:graphicFrame>
      <p:sp>
        <p:nvSpPr>
          <p:cNvPr id="50" name="直線コネクタ 51"/>
          <p:cNvSpPr/>
          <p:nvPr/>
        </p:nvSpPr>
        <p:spPr>
          <a:xfrm>
            <a:off x="9438406" y="2330319"/>
            <a:ext cx="2" cy="1949304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51" name="表 88"/>
          <p:cNvGraphicFramePr/>
          <p:nvPr/>
        </p:nvGraphicFramePr>
        <p:xfrm>
          <a:off x="4635403" y="1839160"/>
          <a:ext cx="1665187" cy="70383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0744"/>
                <a:gridCol w="1344441"/>
              </a:tblGrid>
              <a:tr h="322014">
                <a:tc>
                  <a:txBody>
                    <a:bodyPr/>
                    <a:lstStyle/>
                    <a:p>
                      <a:pPr algn="ctr"/>
                    </a:p>
                    <a:p>
                      <a:pPr algn="ctr"/>
                      <a:r>
                        <a:rPr sz="1000"/>
                        <a:t>〇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</a:p>
                    <a:p>
                      <a:pPr/>
                      <a:r>
                        <a:t>アニル・ゴギア
鹿所 道弘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1817">
                <a:tc gridSpan="2">
                  <a:txBody>
                    <a:bodyPr/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endParaRPr sz="800">
                        <a:latin typeface="Meiryo UI"/>
                        <a:ea typeface="Meiryo UI"/>
                        <a:cs typeface="Meiryo UI"/>
                        <a:sym typeface="Meiryo UI"/>
                      </a:endParaRPr>
                    </a:p>
                    <a:p>
                      <a:pPr/>
                      <a:r>
                        <a:t>所属 : HMSI QC
役職 : 総支配人 / コーディネーター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52" name="表 84"/>
          <p:cNvGraphicFramePr/>
          <p:nvPr/>
        </p:nvGraphicFramePr>
        <p:xfrm>
          <a:off x="4638861" y="2790701"/>
          <a:ext cx="1661729" cy="66328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0078"/>
                <a:gridCol w="1341649"/>
              </a:tblGrid>
              <a:tr h="270053">
                <a:tc>
                  <a:txBody>
                    <a:bodyPr/>
                    <a:lstStyle/>
                    <a:p>
                      <a:pPr/>
                    </a:p>
                    <a:p>
                      <a:pPr/>
                      <a:r>
                        <a:rPr sz="1000"/>
                        <a:t>〇</a:t>
                      </a:r>
                    </a:p>
                  </a:txBody>
                  <a:tcPr marL="42203" marR="42203" marT="42203" marB="4220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844082"/>
                    </a:p>
                    <a:p>
                      <a:pPr/>
                      <a:r>
                        <a:rPr sz="700"/>
                        <a:t>カシャップ・ヴァイバヴ</a:t>
                      </a:r>
                    </a:p>
                  </a:txBody>
                  <a:tcPr marL="42203" marR="42203" marT="42203" marB="4220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3234">
                <a:tc gridSpan="2">
                  <a:txBody>
                    <a:bodyPr/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endParaRPr sz="800">
                        <a:latin typeface="Meiryo UI"/>
                        <a:ea typeface="Meiryo UI"/>
                        <a:cs typeface="Meiryo UI"/>
                        <a:sym typeface="Meiryo UI"/>
                      </a:endParaRPr>
                    </a:p>
                    <a:p>
                      <a:pPr/>
                      <a:r>
                        <a:t>所属 : HMSI QC
役職 : 部長</a:t>
                      </a:r>
                    </a:p>
                  </a:txBody>
                  <a:tcPr marL="42203" marR="42203" marT="42203" marB="4220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53" name="表 88"/>
          <p:cNvGraphicFramePr/>
          <p:nvPr/>
        </p:nvGraphicFramePr>
        <p:xfrm>
          <a:off x="8687651" y="1821368"/>
          <a:ext cx="1665187" cy="70383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0744"/>
                <a:gridCol w="1344441"/>
              </a:tblGrid>
              <a:tr h="322014">
                <a:tc>
                  <a:txBody>
                    <a:bodyPr/>
                    <a:lstStyle/>
                    <a:p>
                      <a:pPr algn="ctr"/>
                    </a:p>
                    <a:p>
                      <a:pPr algn="ctr"/>
                      <a:r>
                        <a:rPr sz="1000"/>
                        <a:t>〇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</a:p>
                    <a:p>
                      <a:pPr/>
                      <a:r>
                        <a:t>白井智也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1817">
                <a:tc gridSpan="2">
                  <a:txBody>
                    <a:bodyPr/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</a:p>
                    <a:p>
                      <a:pPr/>
                      <a:r>
                        <a:t>所属 : MAP-ID
役職 : 代表取締役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54" name="表 88"/>
          <p:cNvGraphicFramePr/>
          <p:nvPr/>
        </p:nvGraphicFramePr>
        <p:xfrm>
          <a:off x="8687651" y="2694490"/>
          <a:ext cx="1665187" cy="70383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0744"/>
                <a:gridCol w="1344441"/>
              </a:tblGrid>
              <a:tr h="322014">
                <a:tc>
                  <a:txBody>
                    <a:bodyPr/>
                    <a:lstStyle/>
                    <a:p>
                      <a:pPr algn="ctr"/>
                    </a:p>
                    <a:p>
                      <a:pPr algn="ctr"/>
                      <a:r>
                        <a:rPr sz="1000"/>
                        <a:t>〇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</a:p>
                    <a:p>
                      <a:pPr/>
                      <a:r>
                        <a:t>鈴木 克久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1817">
                <a:tc gridSpan="2">
                  <a:txBody>
                    <a:bodyPr/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</a:p>
                    <a:p>
                      <a:pPr/>
                      <a:r>
                        <a:t>所属 : QE
役職 : 副部長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55" name="表 88"/>
          <p:cNvGraphicFramePr/>
          <p:nvPr/>
        </p:nvGraphicFramePr>
        <p:xfrm>
          <a:off x="8687651" y="3584740"/>
          <a:ext cx="1665187" cy="71122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0744"/>
                <a:gridCol w="1344441"/>
              </a:tblGrid>
              <a:tr h="268385">
                <a:tc>
                  <a:txBody>
                    <a:bodyPr/>
                    <a:lstStyle/>
                    <a:p>
                      <a:pPr algn="ctr"/>
                    </a:p>
                    <a:p>
                      <a:pPr algn="ctr"/>
                      <a:r>
                        <a:rPr sz="1000"/>
                        <a:t>〇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</a:p>
                    <a:p>
                      <a:pPr/>
                      <a:r>
                        <a:t>パルヴィーン・マーン
ナレシュ・パル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42835">
                <a:tc gridSpan="2">
                  <a:txBody>
                    <a:bodyPr/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</a:p>
                    <a:p>
                      <a:pPr/>
                      <a:r>
                        <a:t>所属部門: 品質保証/生産
役職: 次長/シニア次長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56" name="表 88"/>
          <p:cNvGraphicFramePr/>
          <p:nvPr/>
        </p:nvGraphicFramePr>
        <p:xfrm>
          <a:off x="8692752" y="4497589"/>
          <a:ext cx="1665187" cy="70383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0744"/>
                <a:gridCol w="1344441"/>
              </a:tblGrid>
              <a:tr h="322014">
                <a:tc>
                  <a:txBody>
                    <a:bodyPr/>
                    <a:lstStyle/>
                    <a:p>
                      <a:pPr algn="ctr"/>
                    </a:p>
                    <a:p>
                      <a:pPr algn="ctr"/>
                      <a:r>
                        <a:rPr sz="1000"/>
                        <a:t>〇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</a:p>
                    <a:p>
                      <a:pPr/>
                      <a:r>
                        <a:t>アショック・クマール
サンディープ・クマール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1817">
                <a:tc gridSpan="2">
                  <a:txBody>
                    <a:bodyPr/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</a:p>
                    <a:p>
                      <a:pPr/>
                      <a:r>
                        <a:t>所属部門: QE / 生産
役職: マネージャー / シニアマネージャー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p/>
                  </a:txBody>
                  <a:tcPr/>
                </a:tc>
              </a:tr>
            </a:tbl>
          </a:graphicData>
        </a:graphic>
      </p:graphicFrame>
      <p:sp>
        <p:nvSpPr>
          <p:cNvPr id="57" name="正方形/長方形 63"/>
          <p:cNvSpPr txBox="1"/>
          <p:nvPr/>
        </p:nvSpPr>
        <p:spPr>
          <a:xfrm>
            <a:off x="7945760" y="2104487"/>
            <a:ext cx="654689" cy="408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</a:p>
          <a:p>
            <a:pPr/>
            <a:r>
              <a:t>再防活動責任者</a:t>
            </a:r>
          </a:p>
        </p:txBody>
      </p:sp>
      <p:sp>
        <p:nvSpPr>
          <p:cNvPr id="58" name="正方形/長方形 64"/>
          <p:cNvSpPr txBox="1"/>
          <p:nvPr/>
        </p:nvSpPr>
        <p:spPr>
          <a:xfrm>
            <a:off x="8004123" y="2991324"/>
            <a:ext cx="485139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</a:p>
          <a:p>
            <a:pPr/>
            <a:r>
              <a:t>承認者</a:t>
            </a:r>
          </a:p>
        </p:txBody>
      </p:sp>
      <p:sp>
        <p:nvSpPr>
          <p:cNvPr id="59" name="正方形/長方形 65"/>
          <p:cNvSpPr txBox="1"/>
          <p:nvPr/>
        </p:nvSpPr>
        <p:spPr>
          <a:xfrm>
            <a:off x="8091838" y="4732050"/>
            <a:ext cx="358139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</a:p>
          <a:p>
            <a:pPr/>
            <a:r>
              <a:t>担当者</a:t>
            </a:r>
          </a:p>
        </p:txBody>
      </p:sp>
      <p:sp>
        <p:nvSpPr>
          <p:cNvPr id="60" name="正方形/長方形 66"/>
          <p:cNvSpPr txBox="1"/>
          <p:nvPr/>
        </p:nvSpPr>
        <p:spPr>
          <a:xfrm>
            <a:off x="7996536" y="3802011"/>
            <a:ext cx="485139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</a:p>
          <a:p>
            <a:pPr/>
            <a:r>
              <a:t>承認者</a:t>
            </a:r>
          </a:p>
        </p:txBody>
      </p:sp>
      <p:sp>
        <p:nvSpPr>
          <p:cNvPr id="61" name="テキスト ボックス 1"/>
          <p:cNvSpPr txBox="1"/>
          <p:nvPr/>
        </p:nvSpPr>
        <p:spPr>
          <a:xfrm>
            <a:off x="8657514" y="106892"/>
            <a:ext cx="2593339" cy="269239"/>
          </a:xfrm>
          <a:prstGeom prst="rect">
            <a:avLst/>
          </a:prstGeom>
          <a:solidFill>
            <a:srgbClr val="E2F0D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 defTabSz="457200">
              <a:defRPr sz="14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</a:p>
          <a:p>
            <a:pPr/>
            <a:r>
              <a:t>中間レビューに変更なし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テキスト ボックス 1"/>
          <p:cNvSpPr txBox="1"/>
          <p:nvPr>
            <p:ph type="sldNum" sz="quarter" idx="4294967295"/>
          </p:nvPr>
        </p:nvSpPr>
        <p:spPr>
          <a:xfrm>
            <a:off x="11401397" y="97396"/>
            <a:ext cx="203023" cy="307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  <p:graphicFrame>
        <p:nvGraphicFramePr>
          <p:cNvPr id="64" name="表 10"/>
          <p:cNvGraphicFramePr/>
          <p:nvPr/>
        </p:nvGraphicFramePr>
        <p:xfrm>
          <a:off x="332093" y="3578969"/>
          <a:ext cx="5331512" cy="206918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665755"/>
                <a:gridCol w="2665755"/>
              </a:tblGrid>
              <a:tr h="251289">
                <a:tc>
                  <a:txBody>
                    <a:bodyPr/>
                    <a:lstStyle/>
                    <a:p>
                      <a:pPr algn="ctr"/>
                    </a:p>
                    <a:p>
                      <a:pPr algn="ctr"/>
                      <a:r>
                        <a:rPr sz="1000" b="1"/>
                        <a:t>CBF150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pPr algn="ctr"/>
                      <a:r>
                        <a:rPr sz="1000" b="1"/>
                        <a:t>CBF125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1817895">
                <a:tc>
                  <a:txBody>
                    <a:bodyPr/>
                    <a:lstStyle/>
                    <a:p>
                      <a:pPr indent="457200">
                        <a:defRPr>
                          <a:sym typeface="游ゴシック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7200">
                        <a:defRPr>
                          <a:sym typeface="游ゴシック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5" name="図 18" descr="図 1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3796365" y="3725050"/>
            <a:ext cx="1015462" cy="2163012"/>
          </a:xfrm>
          <a:prstGeom prst="rect">
            <a:avLst/>
          </a:prstGeom>
          <a:ln w="12700">
            <a:miter lim="400000"/>
          </a:ln>
        </p:spPr>
      </p:pic>
      <p:pic>
        <p:nvPicPr>
          <p:cNvPr id="66" name="図 16" descr="図 1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3573" y="4281661"/>
            <a:ext cx="2114027" cy="1044187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67" name="表 73"/>
          <p:cNvGraphicFramePr/>
          <p:nvPr/>
        </p:nvGraphicFramePr>
        <p:xfrm>
          <a:off x="6462536" y="3578969"/>
          <a:ext cx="5331512" cy="206918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665755"/>
                <a:gridCol w="2665755"/>
              </a:tblGrid>
              <a:tr h="251289">
                <a:tc>
                  <a:txBody>
                    <a:bodyPr/>
                    <a:lstStyle/>
                    <a:p>
                      <a:pPr algn="ctr"/>
                    </a:p>
                    <a:p>
                      <a:pPr algn="ctr"/>
                      <a:r>
                        <a:rPr sz="1000" b="1"/>
                        <a:t>CB350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pPr algn="ctr"/>
                      <a:r>
                        <a:rPr sz="1000" b="1"/>
                        <a:t>MC300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1817895">
                <a:tc>
                  <a:txBody>
                    <a:bodyPr/>
                    <a:lstStyle/>
                    <a:p>
                      <a:pPr indent="457200">
                        <a:defRPr>
                          <a:sym typeface="游ゴシック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7200">
                        <a:defRPr>
                          <a:sym typeface="游ゴシック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8" name="図 12" descr="図 1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717392" y="4249844"/>
            <a:ext cx="2262760" cy="1082980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図 9" descr="図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345172" y="4273012"/>
            <a:ext cx="2286201" cy="1060798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70" name="Table 3"/>
          <p:cNvGraphicFramePr/>
          <p:nvPr/>
        </p:nvGraphicFramePr>
        <p:xfrm>
          <a:off x="563445" y="1691642"/>
          <a:ext cx="5012070" cy="123439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818"/>
                <a:gridCol w="759142"/>
                <a:gridCol w="1125855"/>
                <a:gridCol w="669003"/>
                <a:gridCol w="730567"/>
                <a:gridCol w="669003"/>
                <a:gridCol w="740681"/>
              </a:tblGrid>
              <a:tr h="170104">
                <a:tc>
                  <a:txBody>
                    <a:bodyPr/>
                    <a:lstStyle/>
                    <a:p>
                      <a:pPr indent="457200">
                        <a:defRPr>
                          <a:sym typeface="游ゴシック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pPr algn="ctr"/>
                      <a:r>
                        <a:rPr sz="1000" b="1"/>
                        <a:t>モデル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pPr algn="ctr"/>
                      <a:r>
                        <a:rPr sz="1000" b="1"/>
                        <a:t>カムフランジ角度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pPr algn="ctr"/>
                      <a:r>
                        <a:rPr sz="1000" b="1"/>
                        <a:t>フランジ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pPr algn="ctr"/>
                      <a:r>
                        <a:rPr sz="1000" b="1"/>
                        <a:t>ベアリング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pPr algn="ctr"/>
                      <a:r>
                        <a:rPr sz="1000" b="1"/>
                        <a:t>外観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pPr algn="ctr"/>
                      <a:r>
                        <a:rPr sz="1000" b="1"/>
                        <a:t>検査頻度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281802">
                <a:tc>
                  <a:txBody>
                    <a:bodyPr/>
                    <a:lstStyle/>
                    <a:p>
                      <a:pPr algn="ctr"/>
                    </a:p>
                    <a:p>
                      <a:pPr algn="ctr"/>
                      <a:r>
                        <a:rPr sz="1100"/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pPr algn="ctr"/>
                      <a:r>
                        <a:rPr sz="1100"/>
                        <a:t>CBF150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pPr algn="ctr"/>
                      <a:r>
                        <a:rPr sz="1100" b="1"/>
                        <a:t>159°17’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</a:p>
                    <a:p>
                      <a:pPr algn="ctr"/>
                      <a:r>
                        <a:rPr sz="1100"/>
                        <a:t>同部品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</a:p>
                    <a:p>
                      <a:pPr algn="ctr"/>
                      <a:r>
                        <a:rPr sz="1100"/>
                        <a:t>同部品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</a:p>
                    <a:p>
                      <a:pPr algn="ctr"/>
                      <a:r>
                        <a:rPr sz="1100"/>
                        <a:t>類似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rowSpan="6">
                  <a:txBody>
                    <a:bodyPr/>
                    <a:lstStyle/>
                    <a:p>
                      <a:pPr algn="ctr"/>
                    </a:p>
                    <a:p>
                      <a:pPr algn="ctr"/>
                      <a:r>
                        <a:rPr sz="1000"/>
                        <a:t>全数検査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56497">
                <a:tc>
                  <a:txBody>
                    <a:bodyPr/>
                    <a:lstStyle/>
                    <a:p>
                      <a:pPr algn="ctr"/>
                    </a:p>
                    <a:p>
                      <a:pPr algn="ctr"/>
                      <a:r>
                        <a:rPr sz="1100"/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pPr algn="ctr"/>
                      <a:r>
                        <a:rPr sz="1100"/>
                        <a:t>CBF125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pPr algn="ctr"/>
                      <a:r>
                        <a:rPr sz="1100" b="1"/>
                        <a:t>160°47’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p/>
                  </a:txBody>
                  <a:tcPr/>
                </a:tc>
                <a:tc vMerge="1">
                  <a:txBody>
                    <a:bodyPr/>
                    <a:p/>
                  </a:txBody>
                  <a:tcPr/>
                </a:tc>
                <a:tc vMerge="1">
                  <a:txBody>
                    <a:bodyPr/>
                    <a:p/>
                  </a:txBody>
                  <a:tcPr/>
                </a:tc>
                <a:tc vMerge="1">
                  <a:txBody>
                    <a:bodyPr/>
                    <a:p/>
                  </a:txBody>
                  <a:tcPr/>
                </a:tc>
              </a:tr>
              <a:tr h="156497">
                <a:tc>
                  <a:txBody>
                    <a:bodyPr/>
                    <a:lstStyle/>
                    <a:p>
                      <a:pPr algn="ctr"/>
                    </a:p>
                    <a:p>
                      <a:pPr algn="ctr"/>
                      <a:r>
                        <a:rPr sz="11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pPr algn="ctr"/>
                      <a:r>
                        <a:rPr sz="1100"/>
                        <a:t>SCV110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pPr algn="ctr"/>
                      <a:r>
                        <a:rPr sz="1100" b="1"/>
                        <a:t>117°06’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</a:p>
                    <a:p>
                      <a:pPr algn="ctr"/>
                      <a:r>
                        <a:rPr sz="1100"/>
                        <a:t>同部品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</a:p>
                    <a:p>
                      <a:pPr algn="ctr"/>
                      <a:r>
                        <a:rPr sz="1100"/>
                        <a:t>同部品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</a:p>
                    <a:p>
                      <a:pPr algn="ctr"/>
                      <a:r>
                        <a:rPr sz="1100"/>
                        <a:t>類似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p/>
                  </a:txBody>
                  <a:tcPr/>
                </a:tc>
              </a:tr>
              <a:tr h="156497">
                <a:tc>
                  <a:txBody>
                    <a:bodyPr/>
                    <a:lstStyle/>
                    <a:p>
                      <a:pPr algn="ctr"/>
                    </a:p>
                    <a:p>
                      <a:pPr algn="ctr"/>
                      <a:r>
                        <a:rPr sz="1100"/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pPr algn="ctr"/>
                      <a:r>
                        <a:rPr sz="1100"/>
                        <a:t>SCV125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pPr algn="ctr"/>
                      <a:r>
                        <a:rPr sz="1100" b="1"/>
                        <a:t>118°33’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p/>
                  </a:txBody>
                  <a:tcPr/>
                </a:tc>
                <a:tc vMerge="1">
                  <a:txBody>
                    <a:bodyPr/>
                    <a:p/>
                  </a:txBody>
                  <a:tcPr/>
                </a:tc>
                <a:tc vMerge="1">
                  <a:txBody>
                    <a:bodyPr/>
                    <a:p/>
                  </a:txBody>
                  <a:tcPr/>
                </a:tc>
                <a:tc vMerge="1">
                  <a:txBody>
                    <a:bodyPr/>
                    <a:p/>
                  </a:txBody>
                  <a:tcPr/>
                </a:tc>
              </a:tr>
              <a:tr h="156497">
                <a:tc>
                  <a:txBody>
                    <a:bodyPr/>
                    <a:lstStyle/>
                    <a:p>
                      <a:pPr algn="ctr"/>
                    </a:p>
                    <a:p>
                      <a:pPr algn="ctr"/>
                      <a:r>
                        <a:rPr sz="11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pPr algn="ctr"/>
                      <a:r>
                        <a:rPr sz="1100"/>
                        <a:t>CBF160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pPr algn="ctr"/>
                      <a:r>
                        <a:rPr sz="1100" b="1"/>
                        <a:t>159°46’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</a:p>
                    <a:p>
                      <a:pPr algn="ctr"/>
                      <a:r>
                        <a:rPr sz="1100"/>
                        <a:t>同部品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</a:p>
                    <a:p>
                      <a:pPr algn="ctr"/>
                      <a:r>
                        <a:rPr sz="1100"/>
                        <a:t>同部品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</a:p>
                    <a:p>
                      <a:pPr algn="ctr"/>
                      <a:r>
                        <a:rPr sz="1100"/>
                        <a:t>類似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p/>
                  </a:txBody>
                  <a:tcPr/>
                </a:tc>
              </a:tr>
              <a:tr h="156497">
                <a:tc>
                  <a:txBody>
                    <a:bodyPr/>
                    <a:lstStyle/>
                    <a:p>
                      <a:pPr algn="ctr"/>
                    </a:p>
                    <a:p>
                      <a:pPr algn="ctr"/>
                      <a:r>
                        <a:rPr sz="1100"/>
                        <a:t>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pPr algn="ctr"/>
                      <a:r>
                        <a:rPr sz="1100"/>
                        <a:t>CBF190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pPr algn="ctr"/>
                      <a:r>
                        <a:rPr sz="1100" b="1"/>
                        <a:t>161°01’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p/>
                  </a:txBody>
                  <a:tcPr/>
                </a:tc>
                <a:tc vMerge="1">
                  <a:txBody>
                    <a:bodyPr/>
                    <a:p/>
                  </a:txBody>
                  <a:tcPr/>
                </a:tc>
                <a:tc vMerge="1">
                  <a:txBody>
                    <a:bodyPr/>
                    <a:p/>
                  </a:txBody>
                  <a:tcPr/>
                </a:tc>
                <a:tc vMerge="1">
                  <a:txBody>
                    <a:bodyPr/>
                    <a:p/>
                  </a:txBody>
                  <a:tcPr/>
                </a:tc>
              </a:tr>
            </a:tbl>
          </a:graphicData>
        </a:graphic>
      </p:graphicFrame>
      <p:sp>
        <p:nvSpPr>
          <p:cNvPr id="71" name="角丸四角形 5"/>
          <p:cNvSpPr/>
          <p:nvPr/>
        </p:nvSpPr>
        <p:spPr>
          <a:xfrm>
            <a:off x="172258" y="1617328"/>
            <a:ext cx="5709018" cy="4746107"/>
          </a:xfrm>
          <a:prstGeom prst="roundRect">
            <a:avLst>
              <a:gd name="adj" fmla="val 5192"/>
            </a:avLst>
          </a:prstGeom>
          <a:ln w="3175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defTabSz="844082">
              <a:defRPr sz="1400"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72" name="テキスト ボックス 17"/>
          <p:cNvSpPr txBox="1"/>
          <p:nvPr/>
        </p:nvSpPr>
        <p:spPr>
          <a:xfrm>
            <a:off x="2029916" y="1331679"/>
            <a:ext cx="198841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16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</a:p>
          <a:p>
            <a:pPr/>
            <a:r>
              <a:t>COMモデル（従来）</a:t>
            </a:r>
          </a:p>
        </p:txBody>
      </p:sp>
      <p:sp>
        <p:nvSpPr>
          <p:cNvPr id="73" name="テキスト ボックス 19"/>
          <p:cNvSpPr txBox="1"/>
          <p:nvPr/>
        </p:nvSpPr>
        <p:spPr>
          <a:xfrm>
            <a:off x="8169316" y="1303599"/>
            <a:ext cx="1931959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16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</a:p>
          <a:p>
            <a:pPr/>
            <a:r>
              <a:t>FUNモデル（今回）</a:t>
            </a:r>
          </a:p>
        </p:txBody>
      </p:sp>
      <p:sp>
        <p:nvSpPr>
          <p:cNvPr id="74" name="矢印: 右 23"/>
          <p:cNvSpPr/>
          <p:nvPr/>
        </p:nvSpPr>
        <p:spPr>
          <a:xfrm>
            <a:off x="5941221" y="3159335"/>
            <a:ext cx="338330" cy="100584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75" name="Rectangle 2"/>
          <p:cNvSpPr txBox="1"/>
          <p:nvPr/>
        </p:nvSpPr>
        <p:spPr>
          <a:xfrm>
            <a:off x="45718" y="9049"/>
            <a:ext cx="6189353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lnSpc>
                <a:spcPct val="90000"/>
              </a:lnSpc>
              <a:defRPr b="1" sz="24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</a:p>
          <a:p>
            <a:pPr/>
            <a:r>
              <a:t>2. 概要 (変化点)</a:t>
            </a:r>
          </a:p>
        </p:txBody>
      </p:sp>
      <p:grpSp>
        <p:nvGrpSpPr>
          <p:cNvPr id="78" name="Rectangle 14"/>
          <p:cNvGrpSpPr/>
          <p:nvPr/>
        </p:nvGrpSpPr>
        <p:grpSpPr>
          <a:xfrm>
            <a:off x="-2" y="6451420"/>
            <a:ext cx="12185888" cy="403182"/>
            <a:chOff x="0" y="0"/>
            <a:chExt cx="12185887" cy="403180"/>
          </a:xfrm>
        </p:grpSpPr>
        <p:sp>
          <p:nvSpPr>
            <p:cNvPr id="76" name="四角形"/>
            <p:cNvSpPr/>
            <p:nvPr/>
          </p:nvSpPr>
          <p:spPr>
            <a:xfrm>
              <a:off x="-1" y="0"/>
              <a:ext cx="12185888" cy="403181"/>
            </a:xfrm>
            <a:prstGeom prst="rect">
              <a:avLst/>
            </a:prstGeom>
            <a:solidFill>
              <a:srgbClr val="FFFFC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77" name="COMモデルは混入観点で全数検査を実施していたため、不具合品の流出は無い"/>
            <p:cNvSpPr txBox="1"/>
            <p:nvPr/>
          </p:nvSpPr>
          <p:spPr>
            <a:xfrm>
              <a:off x="45719" y="35219"/>
              <a:ext cx="12094448" cy="332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COMモデルは混入観点で全数検査を実施していたため、不具合品の流出は無い</a:t>
              </a:r>
            </a:p>
          </p:txBody>
        </p:sp>
      </p:grpSp>
      <p:sp>
        <p:nvSpPr>
          <p:cNvPr id="79" name="Text Box 6"/>
          <p:cNvSpPr txBox="1"/>
          <p:nvPr/>
        </p:nvSpPr>
        <p:spPr>
          <a:xfrm>
            <a:off x="45718" y="494567"/>
            <a:ext cx="1445106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844082">
              <a:defRPr b="1" sz="14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</a:p>
          <a:p>
            <a:pPr/>
            <a:r>
              <a:t>■設備使用の経緯</a:t>
            </a:r>
          </a:p>
        </p:txBody>
      </p:sp>
      <p:sp>
        <p:nvSpPr>
          <p:cNvPr id="80" name="矢印: 右 28"/>
          <p:cNvSpPr/>
          <p:nvPr/>
        </p:nvSpPr>
        <p:spPr>
          <a:xfrm>
            <a:off x="2631027" y="809250"/>
            <a:ext cx="6467060" cy="278892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B7B7B7"/>
              </a:gs>
              <a:gs pos="50000">
                <a:schemeClr val="accent3">
                  <a:lumOff val="17647"/>
                </a:schemeClr>
              </a:gs>
              <a:gs pos="100000">
                <a:srgbClr val="E9E9E9"/>
              </a:gs>
            </a:gsLst>
            <a:lin ang="108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81" name="角丸四角形 5"/>
          <p:cNvSpPr/>
          <p:nvPr/>
        </p:nvSpPr>
        <p:spPr>
          <a:xfrm>
            <a:off x="6280789" y="1617328"/>
            <a:ext cx="5709016" cy="4746107"/>
          </a:xfrm>
          <a:prstGeom prst="roundRect">
            <a:avLst>
              <a:gd name="adj" fmla="val 5192"/>
            </a:avLst>
          </a:prstGeom>
          <a:ln w="3175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defTabSz="844082">
              <a:defRPr sz="1400"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82" name="テキスト ボックス 45"/>
          <p:cNvSpPr txBox="1"/>
          <p:nvPr/>
        </p:nvSpPr>
        <p:spPr>
          <a:xfrm>
            <a:off x="1214295" y="5648158"/>
            <a:ext cx="3591051" cy="662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200">
                <a:latin typeface="Meiryo UI"/>
                <a:ea typeface="Meiryo UI"/>
                <a:cs typeface="Meiryo UI"/>
                <a:sym typeface="Meiryo UI"/>
              </a:defRPr>
            </a:pPr>
            <a:r>
              <a:t>外観で区別がつかないカムシャフトを生産している</a:t>
            </a:r>
          </a:p>
          <a:p>
            <a:pPr algn="ctr">
              <a:defRPr sz="1200">
                <a:latin typeface="Meiryo UI"/>
                <a:ea typeface="Meiryo UI"/>
                <a:cs typeface="Meiryo UI"/>
                <a:sym typeface="Meiryo UI"/>
              </a:defRPr>
            </a:pPr>
            <a:r>
              <a:t>↓</a:t>
            </a:r>
          </a:p>
          <a:p>
            <a:pPr algn="ctr">
              <a:defRPr sz="1200">
                <a:latin typeface="Meiryo UI"/>
                <a:ea typeface="Meiryo UI"/>
                <a:cs typeface="Meiryo UI"/>
                <a:sym typeface="Meiryo UI"/>
              </a:defRPr>
            </a:pPr>
            <a:r>
              <a:t>混入観点で全数検査を実施</a:t>
            </a:r>
          </a:p>
        </p:txBody>
      </p:sp>
      <p:sp>
        <p:nvSpPr>
          <p:cNvPr id="83" name="直線コネクタ 47"/>
          <p:cNvSpPr/>
          <p:nvPr/>
        </p:nvSpPr>
        <p:spPr>
          <a:xfrm flipH="1">
            <a:off x="712067" y="5170205"/>
            <a:ext cx="150817" cy="213026"/>
          </a:xfrm>
          <a:prstGeom prst="line">
            <a:avLst/>
          </a:prstGeom>
          <a:ln>
            <a:solidFill>
              <a:srgbClr val="FBE5D6"/>
            </a:solidFill>
            <a:miter/>
            <a:headEnd type="oval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86" name="正方形/長方形 12"/>
          <p:cNvGrpSpPr/>
          <p:nvPr/>
        </p:nvGrpSpPr>
        <p:grpSpPr>
          <a:xfrm>
            <a:off x="452509" y="5280131"/>
            <a:ext cx="519116" cy="389501"/>
            <a:chOff x="0" y="0"/>
            <a:chExt cx="519115" cy="389499"/>
          </a:xfrm>
        </p:grpSpPr>
        <p:sp>
          <p:nvSpPr>
            <p:cNvPr id="84" name="四角形"/>
            <p:cNvSpPr/>
            <p:nvPr/>
          </p:nvSpPr>
          <p:spPr>
            <a:xfrm>
              <a:off x="-1" y="103097"/>
              <a:ext cx="519117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85" name="フランジ"/>
            <p:cNvSpPr txBox="1"/>
            <p:nvPr/>
          </p:nvSpPr>
          <p:spPr>
            <a:xfrm>
              <a:off x="6349" y="-1"/>
              <a:ext cx="506418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</a:p>
            <a:p>
              <a:pPr/>
              <a:r>
                <a:t>フランジ</a:t>
              </a:r>
            </a:p>
          </p:txBody>
        </p:sp>
      </p:grpSp>
      <p:grpSp>
        <p:nvGrpSpPr>
          <p:cNvPr id="89" name="正方形/長方形 12"/>
          <p:cNvGrpSpPr/>
          <p:nvPr/>
        </p:nvGrpSpPr>
        <p:grpSpPr>
          <a:xfrm>
            <a:off x="1078361" y="5280131"/>
            <a:ext cx="571028" cy="389501"/>
            <a:chOff x="0" y="0"/>
            <a:chExt cx="571027" cy="389499"/>
          </a:xfrm>
        </p:grpSpPr>
        <p:sp>
          <p:nvSpPr>
            <p:cNvPr id="87" name="四角形"/>
            <p:cNvSpPr/>
            <p:nvPr/>
          </p:nvSpPr>
          <p:spPr>
            <a:xfrm>
              <a:off x="-1" y="103097"/>
              <a:ext cx="571028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88" name="ベアリング"/>
            <p:cNvSpPr txBox="1"/>
            <p:nvPr/>
          </p:nvSpPr>
          <p:spPr>
            <a:xfrm>
              <a:off x="6350" y="-1"/>
              <a:ext cx="558327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</a:p>
            <a:p>
              <a:pPr/>
              <a:r>
                <a:t>ベアリング</a:t>
              </a:r>
            </a:p>
          </p:txBody>
        </p:sp>
      </p:grpSp>
      <p:sp>
        <p:nvSpPr>
          <p:cNvPr id="90" name="直線コネクタ 51"/>
          <p:cNvSpPr/>
          <p:nvPr/>
        </p:nvSpPr>
        <p:spPr>
          <a:xfrm>
            <a:off x="1298446" y="5134669"/>
            <a:ext cx="65430" cy="248562"/>
          </a:xfrm>
          <a:prstGeom prst="line">
            <a:avLst/>
          </a:prstGeom>
          <a:ln>
            <a:solidFill>
              <a:srgbClr val="FBE5D6"/>
            </a:solidFill>
            <a:miter/>
            <a:headEnd type="oval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93" name="正方形/長方形 12"/>
          <p:cNvGrpSpPr/>
          <p:nvPr/>
        </p:nvGrpSpPr>
        <p:grpSpPr>
          <a:xfrm>
            <a:off x="2230650" y="5266892"/>
            <a:ext cx="571028" cy="389500"/>
            <a:chOff x="0" y="0"/>
            <a:chExt cx="571027" cy="389499"/>
          </a:xfrm>
        </p:grpSpPr>
        <p:sp>
          <p:nvSpPr>
            <p:cNvPr id="91" name="四角形"/>
            <p:cNvSpPr/>
            <p:nvPr/>
          </p:nvSpPr>
          <p:spPr>
            <a:xfrm>
              <a:off x="-1" y="103097"/>
              <a:ext cx="571028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92" name="ベアリング"/>
            <p:cNvSpPr txBox="1"/>
            <p:nvPr/>
          </p:nvSpPr>
          <p:spPr>
            <a:xfrm>
              <a:off x="6350" y="-1"/>
              <a:ext cx="558327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</a:p>
            <a:p>
              <a:pPr/>
              <a:r>
                <a:t>ベアリング</a:t>
              </a:r>
            </a:p>
          </p:txBody>
        </p:sp>
      </p:grpSp>
      <p:sp>
        <p:nvSpPr>
          <p:cNvPr id="94" name="直線コネクタ 56"/>
          <p:cNvSpPr/>
          <p:nvPr/>
        </p:nvSpPr>
        <p:spPr>
          <a:xfrm>
            <a:off x="2450733" y="5121430"/>
            <a:ext cx="65430" cy="248561"/>
          </a:xfrm>
          <a:prstGeom prst="line">
            <a:avLst/>
          </a:prstGeom>
          <a:ln>
            <a:solidFill>
              <a:srgbClr val="FBE5D6"/>
            </a:solidFill>
            <a:miter/>
            <a:headEnd type="oval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97" name="正方形/長方形 12"/>
          <p:cNvGrpSpPr/>
          <p:nvPr/>
        </p:nvGrpSpPr>
        <p:grpSpPr>
          <a:xfrm>
            <a:off x="1080335" y="3957390"/>
            <a:ext cx="690945" cy="389501"/>
            <a:chOff x="0" y="0"/>
            <a:chExt cx="690943" cy="389499"/>
          </a:xfrm>
        </p:grpSpPr>
        <p:sp>
          <p:nvSpPr>
            <p:cNvPr id="95" name="四角形"/>
            <p:cNvSpPr/>
            <p:nvPr/>
          </p:nvSpPr>
          <p:spPr>
            <a:xfrm>
              <a:off x="0" y="103097"/>
              <a:ext cx="690945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96" name="カムシャフト"/>
            <p:cNvSpPr txBox="1"/>
            <p:nvPr/>
          </p:nvSpPr>
          <p:spPr>
            <a:xfrm>
              <a:off x="6350" y="-1"/>
              <a:ext cx="678245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カムシャフト</a:t>
              </a:r>
            </a:p>
          </p:txBody>
        </p:sp>
      </p:grpSp>
      <p:sp>
        <p:nvSpPr>
          <p:cNvPr id="98" name="直線コネクタ 59"/>
          <p:cNvSpPr/>
          <p:nvPr/>
        </p:nvSpPr>
        <p:spPr>
          <a:xfrm flipH="1" flipV="1">
            <a:off x="1425805" y="4243794"/>
            <a:ext cx="22246" cy="364929"/>
          </a:xfrm>
          <a:prstGeom prst="line">
            <a:avLst/>
          </a:prstGeom>
          <a:ln>
            <a:solidFill>
              <a:srgbClr val="FBE5D6"/>
            </a:solidFill>
            <a:miter/>
            <a:headEnd type="oval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9" name="直線コネクタ 64"/>
          <p:cNvSpPr/>
          <p:nvPr/>
        </p:nvSpPr>
        <p:spPr>
          <a:xfrm flipH="1">
            <a:off x="3373656" y="5170488"/>
            <a:ext cx="117074" cy="212743"/>
          </a:xfrm>
          <a:prstGeom prst="line">
            <a:avLst/>
          </a:prstGeom>
          <a:ln>
            <a:solidFill>
              <a:srgbClr val="FBE5D6"/>
            </a:solidFill>
            <a:miter/>
            <a:headEnd type="oval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02" name="正方形/長方形 12"/>
          <p:cNvGrpSpPr/>
          <p:nvPr/>
        </p:nvGrpSpPr>
        <p:grpSpPr>
          <a:xfrm>
            <a:off x="3114099" y="5280131"/>
            <a:ext cx="519117" cy="389501"/>
            <a:chOff x="0" y="0"/>
            <a:chExt cx="519115" cy="389499"/>
          </a:xfrm>
        </p:grpSpPr>
        <p:sp>
          <p:nvSpPr>
            <p:cNvPr id="100" name="四角形"/>
            <p:cNvSpPr/>
            <p:nvPr/>
          </p:nvSpPr>
          <p:spPr>
            <a:xfrm>
              <a:off x="-1" y="103097"/>
              <a:ext cx="519117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01" name="フランジ"/>
            <p:cNvSpPr txBox="1"/>
            <p:nvPr/>
          </p:nvSpPr>
          <p:spPr>
            <a:xfrm>
              <a:off x="6350" y="-1"/>
              <a:ext cx="506417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</a:p>
            <a:p>
              <a:pPr/>
              <a:r>
                <a:t>フランジ</a:t>
              </a:r>
            </a:p>
          </p:txBody>
        </p:sp>
      </p:grpSp>
      <p:grpSp>
        <p:nvGrpSpPr>
          <p:cNvPr id="105" name="正方形/長方形 12"/>
          <p:cNvGrpSpPr/>
          <p:nvPr/>
        </p:nvGrpSpPr>
        <p:grpSpPr>
          <a:xfrm>
            <a:off x="3739951" y="5280131"/>
            <a:ext cx="571028" cy="389501"/>
            <a:chOff x="0" y="0"/>
            <a:chExt cx="571027" cy="389499"/>
          </a:xfrm>
        </p:grpSpPr>
        <p:sp>
          <p:nvSpPr>
            <p:cNvPr id="103" name="四角形"/>
            <p:cNvSpPr/>
            <p:nvPr/>
          </p:nvSpPr>
          <p:spPr>
            <a:xfrm>
              <a:off x="-1" y="103097"/>
              <a:ext cx="571028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04" name="ベアリング"/>
            <p:cNvSpPr txBox="1"/>
            <p:nvPr/>
          </p:nvSpPr>
          <p:spPr>
            <a:xfrm>
              <a:off x="6350" y="-1"/>
              <a:ext cx="558327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</a:p>
            <a:p>
              <a:pPr/>
              <a:r>
                <a:t>ベアリング</a:t>
              </a:r>
            </a:p>
          </p:txBody>
        </p:sp>
      </p:grpSp>
      <p:sp>
        <p:nvSpPr>
          <p:cNvPr id="106" name="直線コネクタ 67"/>
          <p:cNvSpPr/>
          <p:nvPr/>
        </p:nvSpPr>
        <p:spPr>
          <a:xfrm>
            <a:off x="3920807" y="5170587"/>
            <a:ext cx="104659" cy="212644"/>
          </a:xfrm>
          <a:prstGeom prst="line">
            <a:avLst/>
          </a:prstGeom>
          <a:ln>
            <a:solidFill>
              <a:srgbClr val="FBE5D6"/>
            </a:solidFill>
            <a:miter/>
            <a:headEnd type="oval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09" name="正方形/長方形 12"/>
          <p:cNvGrpSpPr/>
          <p:nvPr/>
        </p:nvGrpSpPr>
        <p:grpSpPr>
          <a:xfrm>
            <a:off x="3741925" y="3959748"/>
            <a:ext cx="690943" cy="389501"/>
            <a:chOff x="0" y="0"/>
            <a:chExt cx="690942" cy="389499"/>
          </a:xfrm>
        </p:grpSpPr>
        <p:sp>
          <p:nvSpPr>
            <p:cNvPr id="107" name="四角形"/>
            <p:cNvSpPr/>
            <p:nvPr/>
          </p:nvSpPr>
          <p:spPr>
            <a:xfrm>
              <a:off x="-1" y="103097"/>
              <a:ext cx="690944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08" name="カムシャフト"/>
            <p:cNvSpPr txBox="1"/>
            <p:nvPr/>
          </p:nvSpPr>
          <p:spPr>
            <a:xfrm>
              <a:off x="6349" y="-1"/>
              <a:ext cx="678244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カムシャフト</a:t>
              </a:r>
            </a:p>
          </p:txBody>
        </p:sp>
      </p:grpSp>
      <p:sp>
        <p:nvSpPr>
          <p:cNvPr id="110" name="直線コネクタ 69"/>
          <p:cNvSpPr/>
          <p:nvPr/>
        </p:nvSpPr>
        <p:spPr>
          <a:xfrm flipH="1" flipV="1">
            <a:off x="4087395" y="4246152"/>
            <a:ext cx="8740" cy="344457"/>
          </a:xfrm>
          <a:prstGeom prst="line">
            <a:avLst/>
          </a:prstGeom>
          <a:ln>
            <a:solidFill>
              <a:srgbClr val="FBE5D6"/>
            </a:solidFill>
            <a:miter/>
            <a:headEnd type="oval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13" name="正方形/長方形 12"/>
          <p:cNvGrpSpPr/>
          <p:nvPr/>
        </p:nvGrpSpPr>
        <p:grpSpPr>
          <a:xfrm>
            <a:off x="4904573" y="5266892"/>
            <a:ext cx="571028" cy="389500"/>
            <a:chOff x="0" y="0"/>
            <a:chExt cx="571027" cy="389499"/>
          </a:xfrm>
        </p:grpSpPr>
        <p:sp>
          <p:nvSpPr>
            <p:cNvPr id="111" name="四角形"/>
            <p:cNvSpPr/>
            <p:nvPr/>
          </p:nvSpPr>
          <p:spPr>
            <a:xfrm>
              <a:off x="-1" y="103097"/>
              <a:ext cx="571028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12" name="ベアリング"/>
            <p:cNvSpPr txBox="1"/>
            <p:nvPr/>
          </p:nvSpPr>
          <p:spPr>
            <a:xfrm>
              <a:off x="6350" y="-1"/>
              <a:ext cx="558327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</a:p>
            <a:p>
              <a:pPr/>
              <a:r>
                <a:t>ベアリング</a:t>
              </a:r>
            </a:p>
          </p:txBody>
        </p:sp>
      </p:grpSp>
      <p:sp>
        <p:nvSpPr>
          <p:cNvPr id="114" name="直線コネクタ 71"/>
          <p:cNvSpPr/>
          <p:nvPr/>
        </p:nvSpPr>
        <p:spPr>
          <a:xfrm>
            <a:off x="5190085" y="5060625"/>
            <a:ext cx="2" cy="309366"/>
          </a:xfrm>
          <a:prstGeom prst="line">
            <a:avLst/>
          </a:prstGeom>
          <a:ln>
            <a:solidFill>
              <a:srgbClr val="FBE5D6"/>
            </a:solidFill>
            <a:miter/>
            <a:headEnd type="oval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5" name="テキスト ボックス 74"/>
          <p:cNvSpPr txBox="1"/>
          <p:nvPr/>
        </p:nvSpPr>
        <p:spPr>
          <a:xfrm>
            <a:off x="7692514" y="5648157"/>
            <a:ext cx="2990595" cy="662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200">
                <a:latin typeface="Meiryo UI"/>
                <a:ea typeface="Meiryo UI"/>
                <a:cs typeface="Meiryo UI"/>
                <a:sym typeface="Meiryo UI"/>
              </a:defRPr>
            </a:pPr>
            <a:r>
              <a:t>専用部品を使用しており外観で区別が可能</a:t>
            </a:r>
          </a:p>
          <a:p>
            <a:pPr algn="ctr">
              <a:defRPr sz="1200">
                <a:latin typeface="Meiryo UI"/>
                <a:ea typeface="Meiryo UI"/>
                <a:cs typeface="Meiryo UI"/>
                <a:sym typeface="Meiryo UI"/>
              </a:defRPr>
            </a:pPr>
            <a:r>
              <a:t>↓</a:t>
            </a:r>
          </a:p>
          <a:p>
            <a:pPr algn="ctr">
              <a:defRPr sz="1200">
                <a:latin typeface="Meiryo UI"/>
                <a:ea typeface="Meiryo UI"/>
                <a:cs typeface="Meiryo UI"/>
                <a:sym typeface="Meiryo UI"/>
              </a:defRPr>
            </a:pPr>
            <a:r>
              <a:t>抜取検査を実施</a:t>
            </a:r>
          </a:p>
        </p:txBody>
      </p:sp>
      <p:sp>
        <p:nvSpPr>
          <p:cNvPr id="116" name="直線コネクタ 75"/>
          <p:cNvSpPr/>
          <p:nvPr/>
        </p:nvSpPr>
        <p:spPr>
          <a:xfrm>
            <a:off x="9623132" y="5121984"/>
            <a:ext cx="93706" cy="241769"/>
          </a:xfrm>
          <a:prstGeom prst="line">
            <a:avLst/>
          </a:prstGeom>
          <a:ln>
            <a:solidFill>
              <a:srgbClr val="FFCCCC"/>
            </a:solidFill>
            <a:miter/>
            <a:headEnd type="oval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19" name="正方形/長方形 12"/>
          <p:cNvGrpSpPr/>
          <p:nvPr/>
        </p:nvGrpSpPr>
        <p:grpSpPr>
          <a:xfrm>
            <a:off x="9457280" y="5260654"/>
            <a:ext cx="519117" cy="389500"/>
            <a:chOff x="0" y="0"/>
            <a:chExt cx="519115" cy="389499"/>
          </a:xfrm>
        </p:grpSpPr>
        <p:sp>
          <p:nvSpPr>
            <p:cNvPr id="117" name="四角形"/>
            <p:cNvSpPr/>
            <p:nvPr/>
          </p:nvSpPr>
          <p:spPr>
            <a:xfrm>
              <a:off x="-1" y="103097"/>
              <a:ext cx="519117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18" name="フランジ"/>
            <p:cNvSpPr txBox="1"/>
            <p:nvPr/>
          </p:nvSpPr>
          <p:spPr>
            <a:xfrm>
              <a:off x="6350" y="-1"/>
              <a:ext cx="506417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</a:p>
            <a:p>
              <a:pPr/>
              <a:r>
                <a:t>フランジ</a:t>
              </a:r>
            </a:p>
          </p:txBody>
        </p:sp>
      </p:grpSp>
      <p:grpSp>
        <p:nvGrpSpPr>
          <p:cNvPr id="122" name="正方形/長方形 12"/>
          <p:cNvGrpSpPr/>
          <p:nvPr/>
        </p:nvGrpSpPr>
        <p:grpSpPr>
          <a:xfrm>
            <a:off x="10024902" y="5267390"/>
            <a:ext cx="571028" cy="389501"/>
            <a:chOff x="0" y="0"/>
            <a:chExt cx="571027" cy="389499"/>
          </a:xfrm>
        </p:grpSpPr>
        <p:sp>
          <p:nvSpPr>
            <p:cNvPr id="120" name="四角形"/>
            <p:cNvSpPr/>
            <p:nvPr/>
          </p:nvSpPr>
          <p:spPr>
            <a:xfrm>
              <a:off x="-1" y="103097"/>
              <a:ext cx="571028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21" name="ベアリング"/>
            <p:cNvSpPr txBox="1"/>
            <p:nvPr/>
          </p:nvSpPr>
          <p:spPr>
            <a:xfrm>
              <a:off x="6350" y="-1"/>
              <a:ext cx="558327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</a:p>
            <a:p>
              <a:pPr/>
              <a:r>
                <a:t>ベアリング</a:t>
              </a:r>
            </a:p>
          </p:txBody>
        </p:sp>
      </p:grpSp>
      <p:sp>
        <p:nvSpPr>
          <p:cNvPr id="123" name="直線コネクタ 78"/>
          <p:cNvSpPr/>
          <p:nvPr/>
        </p:nvSpPr>
        <p:spPr>
          <a:xfrm>
            <a:off x="10093569" y="5169561"/>
            <a:ext cx="216848" cy="200929"/>
          </a:xfrm>
          <a:prstGeom prst="line">
            <a:avLst/>
          </a:prstGeom>
          <a:ln>
            <a:solidFill>
              <a:srgbClr val="FFCCCC"/>
            </a:solidFill>
            <a:miter/>
            <a:headEnd type="oval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26" name="正方形/長方形 12"/>
          <p:cNvGrpSpPr/>
          <p:nvPr/>
        </p:nvGrpSpPr>
        <p:grpSpPr>
          <a:xfrm>
            <a:off x="9884478" y="3934317"/>
            <a:ext cx="690943" cy="389501"/>
            <a:chOff x="0" y="0"/>
            <a:chExt cx="690942" cy="389499"/>
          </a:xfrm>
        </p:grpSpPr>
        <p:sp>
          <p:nvSpPr>
            <p:cNvPr id="124" name="四角形"/>
            <p:cNvSpPr/>
            <p:nvPr/>
          </p:nvSpPr>
          <p:spPr>
            <a:xfrm>
              <a:off x="-1" y="103097"/>
              <a:ext cx="690944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25" name="カムシャフト"/>
            <p:cNvSpPr txBox="1"/>
            <p:nvPr/>
          </p:nvSpPr>
          <p:spPr>
            <a:xfrm>
              <a:off x="6349" y="-1"/>
              <a:ext cx="678244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カムシャフト</a:t>
              </a:r>
            </a:p>
          </p:txBody>
        </p:sp>
      </p:grpSp>
      <p:sp>
        <p:nvSpPr>
          <p:cNvPr id="127" name="直線コネクタ 80"/>
          <p:cNvSpPr/>
          <p:nvPr/>
        </p:nvSpPr>
        <p:spPr>
          <a:xfrm flipH="1" flipV="1">
            <a:off x="10229949" y="4220721"/>
            <a:ext cx="51625" cy="269155"/>
          </a:xfrm>
          <a:prstGeom prst="line">
            <a:avLst/>
          </a:prstGeom>
          <a:ln>
            <a:solidFill>
              <a:srgbClr val="FFCCCC"/>
            </a:solidFill>
            <a:miter/>
            <a:headEnd type="oval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30" name="正方形/長方形 12"/>
          <p:cNvGrpSpPr/>
          <p:nvPr/>
        </p:nvGrpSpPr>
        <p:grpSpPr>
          <a:xfrm>
            <a:off x="11062747" y="5254150"/>
            <a:ext cx="571028" cy="389501"/>
            <a:chOff x="0" y="0"/>
            <a:chExt cx="571027" cy="389499"/>
          </a:xfrm>
        </p:grpSpPr>
        <p:sp>
          <p:nvSpPr>
            <p:cNvPr id="128" name="四角形"/>
            <p:cNvSpPr/>
            <p:nvPr/>
          </p:nvSpPr>
          <p:spPr>
            <a:xfrm>
              <a:off x="-1" y="103097"/>
              <a:ext cx="571028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29" name="ベアリング"/>
            <p:cNvSpPr txBox="1"/>
            <p:nvPr/>
          </p:nvSpPr>
          <p:spPr>
            <a:xfrm>
              <a:off x="6350" y="-1"/>
              <a:ext cx="558327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</a:p>
            <a:p>
              <a:pPr/>
              <a:r>
                <a:t>ベアリング</a:t>
              </a:r>
            </a:p>
          </p:txBody>
        </p:sp>
      </p:grpSp>
      <p:sp>
        <p:nvSpPr>
          <p:cNvPr id="131" name="直線コネクタ 82"/>
          <p:cNvSpPr/>
          <p:nvPr/>
        </p:nvSpPr>
        <p:spPr>
          <a:xfrm flipH="1">
            <a:off x="11348260" y="5134564"/>
            <a:ext cx="77196" cy="222685"/>
          </a:xfrm>
          <a:prstGeom prst="line">
            <a:avLst/>
          </a:prstGeom>
          <a:ln>
            <a:solidFill>
              <a:srgbClr val="FFCCCC"/>
            </a:solidFill>
            <a:miter/>
            <a:headEnd type="oval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34" name="正方形/長方形 12"/>
          <p:cNvGrpSpPr/>
          <p:nvPr/>
        </p:nvGrpSpPr>
        <p:grpSpPr>
          <a:xfrm>
            <a:off x="7349349" y="5271539"/>
            <a:ext cx="571028" cy="389500"/>
            <a:chOff x="0" y="0"/>
            <a:chExt cx="571027" cy="389499"/>
          </a:xfrm>
        </p:grpSpPr>
        <p:sp>
          <p:nvSpPr>
            <p:cNvPr id="132" name="四角形"/>
            <p:cNvSpPr/>
            <p:nvPr/>
          </p:nvSpPr>
          <p:spPr>
            <a:xfrm>
              <a:off x="-1" y="103097"/>
              <a:ext cx="571028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33" name="ベアリング"/>
            <p:cNvSpPr txBox="1"/>
            <p:nvPr/>
          </p:nvSpPr>
          <p:spPr>
            <a:xfrm>
              <a:off x="6350" y="-1"/>
              <a:ext cx="558327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</a:p>
            <a:p>
              <a:pPr/>
              <a:r>
                <a:t>ベアリング</a:t>
              </a:r>
            </a:p>
          </p:txBody>
        </p:sp>
      </p:grpSp>
      <p:sp>
        <p:nvSpPr>
          <p:cNvPr id="135" name="直線コネクタ 95"/>
          <p:cNvSpPr/>
          <p:nvPr/>
        </p:nvSpPr>
        <p:spPr>
          <a:xfrm>
            <a:off x="7602932" y="5129151"/>
            <a:ext cx="31932" cy="245486"/>
          </a:xfrm>
          <a:prstGeom prst="line">
            <a:avLst/>
          </a:prstGeom>
          <a:ln>
            <a:solidFill>
              <a:srgbClr val="FFCCCC"/>
            </a:solidFill>
            <a:miter/>
            <a:headEnd type="oval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38" name="正方形/長方形 12"/>
          <p:cNvGrpSpPr/>
          <p:nvPr/>
        </p:nvGrpSpPr>
        <p:grpSpPr>
          <a:xfrm>
            <a:off x="7602324" y="3904110"/>
            <a:ext cx="690943" cy="389501"/>
            <a:chOff x="0" y="0"/>
            <a:chExt cx="690942" cy="389499"/>
          </a:xfrm>
        </p:grpSpPr>
        <p:sp>
          <p:nvSpPr>
            <p:cNvPr id="136" name="四角形"/>
            <p:cNvSpPr/>
            <p:nvPr/>
          </p:nvSpPr>
          <p:spPr>
            <a:xfrm>
              <a:off x="-1" y="103097"/>
              <a:ext cx="690944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37" name="カムシャフト"/>
            <p:cNvSpPr txBox="1"/>
            <p:nvPr/>
          </p:nvSpPr>
          <p:spPr>
            <a:xfrm>
              <a:off x="6349" y="-1"/>
              <a:ext cx="678244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カムシャフト</a:t>
              </a:r>
            </a:p>
          </p:txBody>
        </p:sp>
      </p:grpSp>
      <p:sp>
        <p:nvSpPr>
          <p:cNvPr id="139" name="直線コネクタ 98"/>
          <p:cNvSpPr/>
          <p:nvPr/>
        </p:nvSpPr>
        <p:spPr>
          <a:xfrm flipV="1">
            <a:off x="7947793" y="4190512"/>
            <a:ext cx="2" cy="358469"/>
          </a:xfrm>
          <a:prstGeom prst="line">
            <a:avLst/>
          </a:prstGeom>
          <a:ln>
            <a:solidFill>
              <a:srgbClr val="FFCCCC"/>
            </a:solidFill>
            <a:miter/>
            <a:headEnd type="oval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0" name="直線コネクタ 99"/>
          <p:cNvSpPr/>
          <p:nvPr/>
        </p:nvSpPr>
        <p:spPr>
          <a:xfrm>
            <a:off x="6942290" y="5054634"/>
            <a:ext cx="42060" cy="311367"/>
          </a:xfrm>
          <a:prstGeom prst="line">
            <a:avLst/>
          </a:prstGeom>
          <a:ln>
            <a:solidFill>
              <a:srgbClr val="FFCCCC"/>
            </a:solidFill>
            <a:miter/>
            <a:headEnd type="oval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43" name="正方形/長方形 12"/>
          <p:cNvGrpSpPr/>
          <p:nvPr/>
        </p:nvGrpSpPr>
        <p:grpSpPr>
          <a:xfrm>
            <a:off x="6724791" y="5262900"/>
            <a:ext cx="519117" cy="389501"/>
            <a:chOff x="0" y="0"/>
            <a:chExt cx="519115" cy="389499"/>
          </a:xfrm>
        </p:grpSpPr>
        <p:sp>
          <p:nvSpPr>
            <p:cNvPr id="141" name="四角形"/>
            <p:cNvSpPr/>
            <p:nvPr/>
          </p:nvSpPr>
          <p:spPr>
            <a:xfrm>
              <a:off x="-1" y="103097"/>
              <a:ext cx="519117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42" name="フランジ"/>
            <p:cNvSpPr txBox="1"/>
            <p:nvPr/>
          </p:nvSpPr>
          <p:spPr>
            <a:xfrm>
              <a:off x="6350" y="-1"/>
              <a:ext cx="506417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</a:p>
            <a:p>
              <a:pPr/>
              <a:r>
                <a:t>フランジ</a:t>
              </a:r>
            </a:p>
          </p:txBody>
        </p:sp>
      </p:grpSp>
      <p:grpSp>
        <p:nvGrpSpPr>
          <p:cNvPr id="146" name="正方形/長方形 12"/>
          <p:cNvGrpSpPr/>
          <p:nvPr/>
        </p:nvGrpSpPr>
        <p:grpSpPr>
          <a:xfrm>
            <a:off x="8367237" y="5273499"/>
            <a:ext cx="571028" cy="389501"/>
            <a:chOff x="0" y="0"/>
            <a:chExt cx="571027" cy="389499"/>
          </a:xfrm>
        </p:grpSpPr>
        <p:sp>
          <p:nvSpPr>
            <p:cNvPr id="144" name="四角形"/>
            <p:cNvSpPr/>
            <p:nvPr/>
          </p:nvSpPr>
          <p:spPr>
            <a:xfrm>
              <a:off x="-1" y="103097"/>
              <a:ext cx="571028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45" name="ベアリング"/>
            <p:cNvSpPr txBox="1"/>
            <p:nvPr/>
          </p:nvSpPr>
          <p:spPr>
            <a:xfrm>
              <a:off x="6350" y="-1"/>
              <a:ext cx="558327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</a:p>
            <a:p>
              <a:pPr/>
              <a:r>
                <a:t>ベアリング</a:t>
              </a:r>
            </a:p>
          </p:txBody>
        </p:sp>
      </p:grpSp>
      <p:sp>
        <p:nvSpPr>
          <p:cNvPr id="147" name="直線コネクタ 102"/>
          <p:cNvSpPr/>
          <p:nvPr/>
        </p:nvSpPr>
        <p:spPr>
          <a:xfrm flipH="1">
            <a:off x="8652750" y="4954327"/>
            <a:ext cx="197972" cy="422271"/>
          </a:xfrm>
          <a:prstGeom prst="line">
            <a:avLst/>
          </a:prstGeom>
          <a:ln>
            <a:solidFill>
              <a:srgbClr val="FFCCCC"/>
            </a:solidFill>
            <a:miter/>
            <a:headEnd type="oval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8" name="テキスト ボックス 104"/>
          <p:cNvSpPr txBox="1"/>
          <p:nvPr/>
        </p:nvSpPr>
        <p:spPr>
          <a:xfrm>
            <a:off x="8455786" y="3824531"/>
            <a:ext cx="1323339" cy="243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>
              <a:defRPr sz="12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</a:p>
          <a:p>
            <a:pPr/>
            <a:r>
              <a:t>部品、形状が相違</a:t>
            </a:r>
          </a:p>
        </p:txBody>
      </p:sp>
      <p:sp>
        <p:nvSpPr>
          <p:cNvPr id="149" name="テキスト ボックス 107"/>
          <p:cNvSpPr txBox="1"/>
          <p:nvPr/>
        </p:nvSpPr>
        <p:spPr>
          <a:xfrm>
            <a:off x="2283206" y="3845391"/>
            <a:ext cx="1323339" cy="243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>
              <a:defRPr sz="12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</a:p>
          <a:p>
            <a:pPr/>
            <a:r>
              <a:t>部品、形状が類似</a:t>
            </a:r>
          </a:p>
        </p:txBody>
      </p:sp>
      <p:sp>
        <p:nvSpPr>
          <p:cNvPr id="150" name="正方形/長方形 110"/>
          <p:cNvSpPr/>
          <p:nvPr/>
        </p:nvSpPr>
        <p:spPr>
          <a:xfrm>
            <a:off x="546351" y="1931996"/>
            <a:ext cx="4281300" cy="546232"/>
          </a:xfrm>
          <a:prstGeom prst="rect">
            <a:avLst/>
          </a:prstGeom>
          <a:ln w="19050">
            <a:solidFill>
              <a:schemeClr val="accent4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151" name="コネクタ: カギ線 117"/>
          <p:cNvSpPr/>
          <p:nvPr/>
        </p:nvSpPr>
        <p:spPr>
          <a:xfrm>
            <a:off x="231139" y="2204720"/>
            <a:ext cx="2767333" cy="37236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379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20127"/>
                </a:lnTo>
              </a:path>
            </a:pathLst>
          </a:custGeom>
          <a:ln w="19050">
            <a:solidFill>
              <a:schemeClr val="accent4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152" name="Text Box 6"/>
          <p:cNvSpPr txBox="1"/>
          <p:nvPr/>
        </p:nvSpPr>
        <p:spPr>
          <a:xfrm>
            <a:off x="45720" y="1110758"/>
            <a:ext cx="3747615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844082">
              <a:defRPr b="1" sz="14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</a:p>
          <a:p>
            <a:pPr/>
            <a:r>
              <a:t>■当該設備で生産しているカムシャフトの違い</a:t>
            </a:r>
          </a:p>
        </p:txBody>
      </p:sp>
      <p:grpSp>
        <p:nvGrpSpPr>
          <p:cNvPr id="155" name="正方形/長方形 12"/>
          <p:cNvGrpSpPr/>
          <p:nvPr/>
        </p:nvGrpSpPr>
        <p:grpSpPr>
          <a:xfrm>
            <a:off x="3108094" y="772991"/>
            <a:ext cx="1037580" cy="340420"/>
            <a:chOff x="0" y="-1"/>
            <a:chExt cx="1037579" cy="340418"/>
          </a:xfrm>
        </p:grpSpPr>
        <p:sp>
          <p:nvSpPr>
            <p:cNvPr id="153" name="四角形"/>
            <p:cNvSpPr/>
            <p:nvPr/>
          </p:nvSpPr>
          <p:spPr>
            <a:xfrm>
              <a:off x="0" y="-2"/>
              <a:ext cx="1037580" cy="340420"/>
            </a:xfrm>
            <a:prstGeom prst="rect">
              <a:avLst/>
            </a:prstGeom>
            <a:solidFill>
              <a:srgbClr val="FBE5D6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54" name="設備導入"/>
            <p:cNvSpPr txBox="1"/>
            <p:nvPr/>
          </p:nvSpPr>
          <p:spPr>
            <a:xfrm>
              <a:off x="6350" y="58007"/>
              <a:ext cx="1024880" cy="224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 algn="ctr">
                <a:defRPr sz="12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設備導入</a:t>
              </a:r>
            </a:p>
          </p:txBody>
        </p:sp>
      </p:grpSp>
      <p:sp>
        <p:nvSpPr>
          <p:cNvPr id="156" name="テキスト ボックス 6"/>
          <p:cNvSpPr txBox="1"/>
          <p:nvPr/>
        </p:nvSpPr>
        <p:spPr>
          <a:xfrm>
            <a:off x="3344862" y="539749"/>
            <a:ext cx="595569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12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</a:p>
          <a:p>
            <a:pPr/>
            <a:r>
              <a:t>2014年</a:t>
            </a:r>
          </a:p>
        </p:txBody>
      </p:sp>
      <p:grpSp>
        <p:nvGrpSpPr>
          <p:cNvPr id="159" name="正方形/長方形 12"/>
          <p:cNvGrpSpPr/>
          <p:nvPr/>
        </p:nvGrpSpPr>
        <p:grpSpPr>
          <a:xfrm>
            <a:off x="4775772" y="704001"/>
            <a:ext cx="1141337" cy="478401"/>
            <a:chOff x="0" y="0"/>
            <a:chExt cx="1141336" cy="478400"/>
          </a:xfrm>
        </p:grpSpPr>
        <p:sp>
          <p:nvSpPr>
            <p:cNvPr id="157" name="四角形"/>
            <p:cNvSpPr/>
            <p:nvPr/>
          </p:nvSpPr>
          <p:spPr>
            <a:xfrm>
              <a:off x="-1" y="68992"/>
              <a:ext cx="1141338" cy="340417"/>
            </a:xfrm>
            <a:prstGeom prst="rect">
              <a:avLst/>
            </a:prstGeom>
            <a:solidFill>
              <a:srgbClr val="FBE5D6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58" name="COMモデル生産"/>
            <p:cNvSpPr txBox="1"/>
            <p:nvPr/>
          </p:nvSpPr>
          <p:spPr>
            <a:xfrm>
              <a:off x="6349" y="-1"/>
              <a:ext cx="1128638" cy="478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 algn="ctr">
                <a:defRPr sz="12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COMモデル生産</a:t>
              </a:r>
            </a:p>
          </p:txBody>
        </p:sp>
      </p:grpSp>
      <p:grpSp>
        <p:nvGrpSpPr>
          <p:cNvPr id="162" name="正方形/長方形 12"/>
          <p:cNvGrpSpPr/>
          <p:nvPr/>
        </p:nvGrpSpPr>
        <p:grpSpPr>
          <a:xfrm>
            <a:off x="6412984" y="577001"/>
            <a:ext cx="2021948" cy="732401"/>
            <a:chOff x="0" y="0"/>
            <a:chExt cx="2021947" cy="732400"/>
          </a:xfrm>
        </p:grpSpPr>
        <p:sp>
          <p:nvSpPr>
            <p:cNvPr id="160" name="四角形"/>
            <p:cNvSpPr/>
            <p:nvPr/>
          </p:nvSpPr>
          <p:spPr>
            <a:xfrm>
              <a:off x="-1" y="195992"/>
              <a:ext cx="2021949" cy="340417"/>
            </a:xfrm>
            <a:prstGeom prst="rect">
              <a:avLst/>
            </a:prstGeom>
            <a:solidFill>
              <a:srgbClr val="FBE5D6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61" name="FUNモデル生産…"/>
            <p:cNvSpPr txBox="1"/>
            <p:nvPr/>
          </p:nvSpPr>
          <p:spPr>
            <a:xfrm>
              <a:off x="6349" y="-1"/>
              <a:ext cx="2009249" cy="7324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/>
            <a:p>
              <a:pPr algn="ctr">
                <a:defRPr sz="1200">
                  <a:latin typeface="Meiryo UI"/>
                  <a:ea typeface="Meiryo UI"/>
                  <a:cs typeface="Meiryo UI"/>
                  <a:sym typeface="Meiryo UI"/>
                </a:defRPr>
              </a:pPr>
              <a:r>
                <a:t>FUNモデル生産</a:t>
              </a:r>
            </a:p>
            <a:p>
              <a:pPr algn="ctr">
                <a:defRPr sz="1200">
                  <a:latin typeface="Meiryo UI"/>
                  <a:ea typeface="Meiryo UI"/>
                  <a:cs typeface="Meiryo UI"/>
                  <a:sym typeface="Meiryo UI"/>
                </a:defRPr>
              </a:pPr>
              <a:r>
                <a:t>（FUN専用設備として使用）</a:t>
              </a:r>
            </a:p>
          </p:txBody>
        </p:sp>
      </p:grpSp>
      <p:sp>
        <p:nvSpPr>
          <p:cNvPr id="163" name="テキスト ボックス 49"/>
          <p:cNvSpPr txBox="1"/>
          <p:nvPr/>
        </p:nvSpPr>
        <p:spPr>
          <a:xfrm>
            <a:off x="4719911" y="539749"/>
            <a:ext cx="1239400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12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</a:p>
          <a:p>
            <a:pPr/>
            <a:r>
              <a:t>2017年～2020年</a:t>
            </a:r>
          </a:p>
        </p:txBody>
      </p:sp>
      <p:sp>
        <p:nvSpPr>
          <p:cNvPr id="164" name="テキスト ボックス 52"/>
          <p:cNvSpPr txBox="1"/>
          <p:nvPr/>
        </p:nvSpPr>
        <p:spPr>
          <a:xfrm>
            <a:off x="7049971" y="539749"/>
            <a:ext cx="747970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12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</a:p>
          <a:p>
            <a:pPr/>
            <a:r>
              <a:t>2020年～</a:t>
            </a:r>
          </a:p>
        </p:txBody>
      </p:sp>
      <p:graphicFrame>
        <p:nvGraphicFramePr>
          <p:cNvPr id="165" name="Table 3"/>
          <p:cNvGraphicFramePr/>
          <p:nvPr/>
        </p:nvGraphicFramePr>
        <p:xfrm>
          <a:off x="6647488" y="2105424"/>
          <a:ext cx="5105143" cy="50283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818"/>
                <a:gridCol w="679768"/>
                <a:gridCol w="1125855"/>
                <a:gridCol w="621030"/>
                <a:gridCol w="730567"/>
                <a:gridCol w="586105"/>
                <a:gridCol w="1044000"/>
              </a:tblGrid>
              <a:tr h="218035">
                <a:tc>
                  <a:txBody>
                    <a:bodyPr/>
                    <a:lstStyle/>
                    <a:p>
                      <a:pPr indent="457200">
                        <a:defRPr>
                          <a:sym typeface="游ゴシック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pPr algn="ctr"/>
                      <a:r>
                        <a:rPr sz="1000" b="1"/>
                        <a:t>モデル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pPr algn="ctr"/>
                      <a:r>
                        <a:rPr sz="1000" b="1"/>
                        <a:t>カムフランジ角度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pPr algn="ctr"/>
                      <a:r>
                        <a:rPr sz="1000" b="1"/>
                        <a:t>フランジ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pPr algn="ctr"/>
                      <a:r>
                        <a:rPr sz="1000" b="1"/>
                        <a:t>ベアリング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pPr algn="ctr"/>
                      <a:r>
                        <a:rPr sz="1000" b="1"/>
                        <a:t>外観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pPr algn="ctr"/>
                      <a:r>
                        <a:rPr sz="1000" b="1"/>
                        <a:t>検査頻度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142240">
                <a:tc>
                  <a:txBody>
                    <a:bodyPr/>
                    <a:lstStyle/>
                    <a:p>
                      <a:pPr algn="ctr"/>
                    </a:p>
                    <a:p>
                      <a:pPr algn="ctr"/>
                      <a:r>
                        <a:rPr sz="1100"/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pPr algn="ctr"/>
                      <a:r>
                        <a:rPr sz="1100"/>
                        <a:t>CB350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pPr algn="ctr"/>
                      <a:r>
                        <a:rPr sz="1100"/>
                        <a:t>121°09’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pPr algn="ctr"/>
                      <a:r>
                        <a:rPr sz="1100"/>
                        <a:t>専用品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pPr algn="ctr"/>
                      <a:r>
                        <a:rPr sz="1100"/>
                        <a:t>専用品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pPr algn="ctr"/>
                      <a:r>
                        <a:rPr sz="1100"/>
                        <a:t>相違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</a:p>
                    <a:p>
                      <a:pPr algn="ctr"/>
                      <a:r>
                        <a:rPr sz="1000"/>
                        <a:t>抜取検査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42562">
                <a:tc>
                  <a:txBody>
                    <a:bodyPr/>
                    <a:lstStyle/>
                    <a:p>
                      <a:pPr algn="ctr"/>
                    </a:p>
                    <a:p>
                      <a:pPr algn="ctr"/>
                      <a:r>
                        <a:rPr sz="1100"/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pPr algn="ctr"/>
                      <a:r>
                        <a:rPr sz="1100"/>
                        <a:t>MC300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pPr algn="ctr"/>
                      <a:r>
                        <a:rPr sz="1100"/>
                        <a:t>116°50’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pPr algn="ctr"/>
                      <a:r>
                        <a:rPr sz="1100"/>
                        <a:t>専用品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pPr algn="ctr"/>
                      <a:r>
                        <a:rPr sz="1100"/>
                        <a:t>専用品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pPr algn="ctr"/>
                      <a:r>
                        <a:rPr sz="1100"/>
                        <a:t>相違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p/>
                  </a:txBody>
                  <a:tcPr/>
                </a:tc>
              </a:tr>
            </a:tbl>
          </a:graphicData>
        </a:graphic>
      </p:graphicFrame>
      <p:sp>
        <p:nvSpPr>
          <p:cNvPr id="166" name="テキスト ボックス 3"/>
          <p:cNvSpPr txBox="1"/>
          <p:nvPr/>
        </p:nvSpPr>
        <p:spPr>
          <a:xfrm>
            <a:off x="8657514" y="106892"/>
            <a:ext cx="2593339" cy="269239"/>
          </a:xfrm>
          <a:prstGeom prst="rect">
            <a:avLst/>
          </a:prstGeom>
          <a:solidFill>
            <a:srgbClr val="E2F0D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 defTabSz="457200">
              <a:defRPr sz="14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</a:p>
          <a:p>
            <a:pPr/>
            <a:r>
              <a:t>中間検証会議二次から変化なし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テキスト ボックス 1"/>
          <p:cNvSpPr txBox="1"/>
          <p:nvPr>
            <p:ph type="sldNum" sz="quarter" idx="4294967295"/>
          </p:nvPr>
        </p:nvSpPr>
        <p:spPr>
          <a:xfrm>
            <a:off x="11401397" y="97396"/>
            <a:ext cx="203023" cy="307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69" name="Line 3"/>
          <p:cNvSpPr/>
          <p:nvPr/>
        </p:nvSpPr>
        <p:spPr>
          <a:xfrm flipH="1">
            <a:off x="1874571" y="3863199"/>
            <a:ext cx="56750" cy="2686578"/>
          </a:xfrm>
          <a:prstGeom prst="line">
            <a:avLst/>
          </a:prstGeom>
          <a:ln w="57150">
            <a:solidFill>
              <a:srgbClr val="00FFFF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Line 3"/>
          <p:cNvSpPr/>
          <p:nvPr/>
        </p:nvSpPr>
        <p:spPr>
          <a:xfrm flipH="1">
            <a:off x="1005896" y="2318312"/>
            <a:ext cx="4986511" cy="37137"/>
          </a:xfrm>
          <a:prstGeom prst="line">
            <a:avLst/>
          </a:prstGeom>
          <a:ln w="127000">
            <a:solidFill>
              <a:srgbClr val="00FFFF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1" name="Line 3"/>
          <p:cNvSpPr/>
          <p:nvPr/>
        </p:nvSpPr>
        <p:spPr>
          <a:xfrm flipH="1">
            <a:off x="987301" y="790768"/>
            <a:ext cx="28534" cy="5759008"/>
          </a:xfrm>
          <a:prstGeom prst="line">
            <a:avLst/>
          </a:prstGeom>
          <a:ln w="57150">
            <a:solidFill>
              <a:srgbClr val="00FFFF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2" name="正方形/長方形 17"/>
          <p:cNvSpPr/>
          <p:nvPr/>
        </p:nvSpPr>
        <p:spPr>
          <a:xfrm>
            <a:off x="687664" y="1131894"/>
            <a:ext cx="5318339" cy="27964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spAutoFit/>
          </a:bodyPr>
          <a:lstStyle>
            <a:lvl1pPr>
              <a:lnSpc>
                <a:spcPts val="1800"/>
              </a:lnSpc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</a:p>
          <a:p>
            <a:pPr/>
            <a:r>
              <a:t>ルール不順守　オペレーターは上長打上をせず、角度調整ピンを自身で調整してしまった</a:t>
            </a:r>
          </a:p>
        </p:txBody>
      </p:sp>
      <p:sp>
        <p:nvSpPr>
          <p:cNvPr id="173" name="正方形/長方形 38"/>
          <p:cNvSpPr/>
          <p:nvPr/>
        </p:nvSpPr>
        <p:spPr>
          <a:xfrm>
            <a:off x="984850" y="1557406"/>
            <a:ext cx="5029448" cy="50824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spAutoFit/>
          </a:bodyPr>
          <a:lstStyle/>
          <a:p>
            <a:pPr>
              <a:lnSpc>
                <a:spcPts val="1800"/>
              </a:lnSpc>
              <a:defRPr b="1" sz="1000">
                <a:latin typeface="Meiryo UI"/>
                <a:ea typeface="Meiryo UI"/>
                <a:cs typeface="Meiryo UI"/>
                <a:sym typeface="Meiryo UI"/>
              </a:defRPr>
            </a:pPr>
            <a:r>
              <a:t>発生要因</a:t>
            </a:r>
            <a:r>
              <a:rPr b="0"/>
              <a:t>・・・オペレーターは製品精度に影響のある調整を行ってしまった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lnSpc>
                <a:spcPts val="1800"/>
              </a:lnSpc>
              <a:defRPr sz="1000">
                <a:solidFill>
                  <a:srgbClr val="0070C0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t>（ルール　調整はラインリーダーが行う事）</a:t>
            </a:r>
          </a:p>
        </p:txBody>
      </p:sp>
      <p:sp>
        <p:nvSpPr>
          <p:cNvPr id="174" name="正方形/長方形 40"/>
          <p:cNvSpPr/>
          <p:nvPr/>
        </p:nvSpPr>
        <p:spPr>
          <a:xfrm>
            <a:off x="695957" y="552077"/>
            <a:ext cx="5318339" cy="5222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spAutoFit/>
          </a:bodyPr>
          <a:lstStyle/>
          <a:p>
            <a:pPr>
              <a:lnSpc>
                <a:spcPts val="1800"/>
              </a:lnSpc>
              <a:defRPr sz="1000">
                <a:latin typeface="Meiryo UI"/>
                <a:ea typeface="Meiryo UI"/>
                <a:cs typeface="Meiryo UI"/>
                <a:sym typeface="Meiryo UI"/>
              </a:defRPr>
            </a:pPr>
            <a:r>
              <a:t>フランジ圧入後にカムシャフトの保持状態が悪く、カムシャフトの倒れが発生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lnSpc>
                <a:spcPts val="1800"/>
              </a:lnSpc>
              <a:defRPr sz="10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(</a:t>
            </a:r>
            <a:r>
              <a:rPr>
                <a:latin typeface="Meiryo UI"/>
                <a:ea typeface="Meiryo UI"/>
                <a:cs typeface="Meiryo UI"/>
                <a:sym typeface="Meiryo UI"/>
              </a:rPr>
              <a:t> ボールプランジャーの摩耗により、保持の緩みが発生）</a:t>
            </a:r>
          </a:p>
        </p:txBody>
      </p:sp>
      <p:sp>
        <p:nvSpPr>
          <p:cNvPr id="175" name="正方形/長方形 41"/>
          <p:cNvSpPr/>
          <p:nvPr/>
        </p:nvSpPr>
        <p:spPr>
          <a:xfrm>
            <a:off x="695956" y="2502667"/>
            <a:ext cx="5318339" cy="73684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spAutoFit/>
          </a:bodyPr>
          <a:lstStyle/>
          <a:p>
            <a:pPr>
              <a:lnSpc>
                <a:spcPts val="1800"/>
              </a:lnSpc>
              <a:defRPr sz="1000">
                <a:latin typeface="Meiryo UI"/>
                <a:ea typeface="Meiryo UI"/>
                <a:cs typeface="Meiryo UI"/>
                <a:sym typeface="Meiryo UI"/>
              </a:defRPr>
            </a:pPr>
            <a:r>
              <a:t>カムシャフト倒れの問題が解決しなかった為、オペレーターはラインリーダーに打上</a:t>
            </a: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lnSpc>
                <a:spcPts val="1800"/>
              </a:lnSpc>
              <a:defRPr sz="1000">
                <a:latin typeface="Meiryo UI"/>
                <a:ea typeface="Meiryo UI"/>
                <a:cs typeface="Meiryo UI"/>
                <a:sym typeface="Meiryo UI"/>
              </a:defRPr>
            </a:pPr>
            <a:r>
              <a:t>ラインリーダーはベアリング受けのボールプランジャーを調整し、製品の倒れは発生しなくなった</a:t>
            </a:r>
          </a:p>
        </p:txBody>
      </p:sp>
      <p:sp>
        <p:nvSpPr>
          <p:cNvPr id="176" name="正方形/長方形 44"/>
          <p:cNvSpPr/>
          <p:nvPr/>
        </p:nvSpPr>
        <p:spPr>
          <a:xfrm>
            <a:off x="1157343" y="5002848"/>
            <a:ext cx="4842100" cy="9771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spAutoFit/>
          </a:bodyPr>
          <a:lstStyle/>
          <a:p>
            <a:pPr>
              <a:lnSpc>
                <a:spcPts val="1800"/>
              </a:lnSpc>
              <a:defRPr b="1" sz="1000">
                <a:latin typeface="Meiryo UI"/>
                <a:ea typeface="Meiryo UI"/>
                <a:cs typeface="Meiryo UI"/>
                <a:sym typeface="Meiryo UI"/>
              </a:defRPr>
            </a:pPr>
            <a:r>
              <a:t>流出要因・・・</a:t>
            </a:r>
            <a:r>
              <a:rPr b="0"/>
              <a:t>適切な遡り選別</a:t>
            </a:r>
            <a:r>
              <a:rPr b="0">
                <a:latin typeface="Arial Narrow"/>
                <a:ea typeface="Arial Narrow"/>
                <a:cs typeface="Arial Narrow"/>
                <a:sym typeface="Arial Narrow"/>
              </a:rPr>
              <a:t>(</a:t>
            </a:r>
            <a:r>
              <a:rPr b="0"/>
              <a:t>前回生産ロット</a:t>
            </a:r>
            <a:r>
              <a:rPr b="0">
                <a:latin typeface="Arial Narrow"/>
                <a:ea typeface="Arial Narrow"/>
                <a:cs typeface="Arial Narrow"/>
                <a:sym typeface="Arial Narrow"/>
              </a:rPr>
              <a:t>)</a:t>
            </a:r>
            <a:r>
              <a:rPr b="0"/>
              <a:t>が行われなかった　　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lnSpc>
                <a:spcPts val="1800"/>
              </a:lnSpc>
              <a:defRPr sz="1000">
                <a:latin typeface="Meiryo UI"/>
                <a:ea typeface="Meiryo UI"/>
                <a:cs typeface="Meiryo UI"/>
                <a:sym typeface="Meiryo UI"/>
              </a:defRPr>
            </a:pPr>
            <a:r>
              <a:t>　　　　　　　　 </a:t>
            </a: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>NG</a:t>
            </a:r>
            <a:r>
              <a:t>品への識別がおこなわれなかった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lnSpc>
                <a:spcPts val="1800"/>
              </a:lnSpc>
              <a:defRPr sz="1000">
                <a:solidFill>
                  <a:srgbClr val="0070C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(</a:t>
            </a:r>
            <a:r>
              <a:rPr>
                <a:latin typeface="Meiryo UI"/>
                <a:ea typeface="Meiryo UI"/>
                <a:cs typeface="Meiryo UI"/>
                <a:sym typeface="Meiryo UI"/>
              </a:rPr>
              <a:t>ルール　異常が確認された場合は、全ての仕掛品、在庫はホールドされ、選別のこと</a:t>
            </a:r>
            <a:r>
              <a:t>)</a:t>
            </a:r>
          </a:p>
        </p:txBody>
      </p:sp>
      <p:sp>
        <p:nvSpPr>
          <p:cNvPr id="177" name="正方形/長方形 46"/>
          <p:cNvSpPr/>
          <p:nvPr/>
        </p:nvSpPr>
        <p:spPr>
          <a:xfrm>
            <a:off x="695956" y="3285742"/>
            <a:ext cx="5307618" cy="7485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spAutoFit/>
          </a:bodyPr>
          <a:lstStyle/>
          <a:p>
            <a:pPr>
              <a:lnSpc>
                <a:spcPts val="1800"/>
              </a:lnSpc>
              <a:defRPr sz="1000">
                <a:latin typeface="Meiryo UI"/>
                <a:ea typeface="Meiryo UI"/>
                <a:cs typeface="Meiryo UI"/>
                <a:sym typeface="Meiryo UI"/>
              </a:defRPr>
            </a:pPr>
            <a:r>
              <a:t>オペレーターからは角度調整ピンの調整はラインリーダーへ報告されなかった為、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lnSpc>
                <a:spcPts val="1800"/>
              </a:lnSpc>
              <a:defRPr sz="1000">
                <a:latin typeface="Meiryo UI"/>
                <a:ea typeface="Meiryo UI"/>
                <a:cs typeface="Meiryo UI"/>
                <a:sym typeface="Meiryo UI"/>
              </a:defRPr>
            </a:pPr>
            <a:r>
              <a:t>フランジ圧入角度不具合は検出されず、生産が継続されてしまった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lnSpc>
                <a:spcPts val="1800"/>
              </a:lnSpc>
              <a:defRPr sz="10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 </a:t>
            </a:r>
            <a:r>
              <a:rPr>
                <a:solidFill>
                  <a:srgbClr val="0070C0"/>
                </a:solidFill>
              </a:rPr>
              <a:t>(</a:t>
            </a:r>
            <a:r>
              <a:rPr>
                <a:solidFill>
                  <a:srgbClr val="0070C0"/>
                </a:solidFill>
                <a:latin typeface="Meiryo UI"/>
                <a:ea typeface="Meiryo UI"/>
                <a:cs typeface="Meiryo UI"/>
                <a:sym typeface="Meiryo UI"/>
              </a:rPr>
              <a:t>ルール　異常が発生した場合、オペレーターは加工を止め、上長に打上をする</a:t>
            </a:r>
            <a:r>
              <a:rPr>
                <a:solidFill>
                  <a:srgbClr val="0070C0"/>
                </a:solidFill>
              </a:rPr>
              <a:t>)</a:t>
            </a:r>
          </a:p>
        </p:txBody>
      </p:sp>
      <p:grpSp>
        <p:nvGrpSpPr>
          <p:cNvPr id="180" name="TextBox 30"/>
          <p:cNvGrpSpPr/>
          <p:nvPr/>
        </p:nvGrpSpPr>
        <p:grpSpPr>
          <a:xfrm>
            <a:off x="81143" y="1443321"/>
            <a:ext cx="757214" cy="272418"/>
            <a:chOff x="0" y="0"/>
            <a:chExt cx="757212" cy="272416"/>
          </a:xfrm>
        </p:grpSpPr>
        <p:sp>
          <p:nvSpPr>
            <p:cNvPr id="178" name="図形"/>
            <p:cNvSpPr/>
            <p:nvPr/>
          </p:nvSpPr>
          <p:spPr>
            <a:xfrm>
              <a:off x="-1" y="-1"/>
              <a:ext cx="757213" cy="272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580" y="0"/>
                    <a:pt x="1295" y="0"/>
                  </a:cubicBezTo>
                  <a:lnTo>
                    <a:pt x="17168" y="0"/>
                  </a:lnTo>
                  <a:cubicBezTo>
                    <a:pt x="17884" y="0"/>
                    <a:pt x="18464" y="1612"/>
                    <a:pt x="18464" y="3600"/>
                  </a:cubicBezTo>
                  <a:lnTo>
                    <a:pt x="18464" y="12600"/>
                  </a:lnTo>
                  <a:lnTo>
                    <a:pt x="21600" y="17239"/>
                  </a:lnTo>
                  <a:lnTo>
                    <a:pt x="18464" y="18000"/>
                  </a:lnTo>
                  <a:cubicBezTo>
                    <a:pt x="18464" y="19988"/>
                    <a:pt x="17884" y="21600"/>
                    <a:pt x="17168" y="21600"/>
                  </a:cubicBezTo>
                  <a:lnTo>
                    <a:pt x="1295" y="21600"/>
                  </a:lnTo>
                  <a:cubicBezTo>
                    <a:pt x="580" y="21600"/>
                    <a:pt x="0" y="19988"/>
                    <a:pt x="0" y="18000"/>
                  </a:cubicBezTo>
                  <a:lnTo>
                    <a:pt x="0" y="12600"/>
                  </a:lnTo>
                  <a:close/>
                </a:path>
              </a:pathLst>
            </a:custGeom>
            <a:noFill/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b="1"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79" name="発生"/>
            <p:cNvSpPr txBox="1"/>
            <p:nvPr/>
          </p:nvSpPr>
          <p:spPr>
            <a:xfrm>
              <a:off x="63780" y="18060"/>
              <a:ext cx="519702" cy="2184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b="1"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発生</a:t>
              </a:r>
            </a:p>
          </p:txBody>
        </p:sp>
      </p:grpSp>
      <p:grpSp>
        <p:nvGrpSpPr>
          <p:cNvPr id="183" name="TextBox 30"/>
          <p:cNvGrpSpPr/>
          <p:nvPr/>
        </p:nvGrpSpPr>
        <p:grpSpPr>
          <a:xfrm>
            <a:off x="81142" y="4046963"/>
            <a:ext cx="909697" cy="272418"/>
            <a:chOff x="0" y="0"/>
            <a:chExt cx="909695" cy="272416"/>
          </a:xfrm>
        </p:grpSpPr>
        <p:sp>
          <p:nvSpPr>
            <p:cNvPr id="181" name="図形"/>
            <p:cNvSpPr/>
            <p:nvPr/>
          </p:nvSpPr>
          <p:spPr>
            <a:xfrm>
              <a:off x="-1" y="-1"/>
              <a:ext cx="909696" cy="272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483" y="0"/>
                    <a:pt x="1078" y="0"/>
                  </a:cubicBezTo>
                  <a:lnTo>
                    <a:pt x="17616" y="0"/>
                  </a:lnTo>
                  <a:cubicBezTo>
                    <a:pt x="18212" y="0"/>
                    <a:pt x="18694" y="1612"/>
                    <a:pt x="18694" y="3600"/>
                  </a:cubicBezTo>
                  <a:lnTo>
                    <a:pt x="21600" y="6489"/>
                  </a:lnTo>
                  <a:lnTo>
                    <a:pt x="18694" y="9000"/>
                  </a:lnTo>
                  <a:lnTo>
                    <a:pt x="18694" y="18000"/>
                  </a:lnTo>
                  <a:cubicBezTo>
                    <a:pt x="18694" y="19988"/>
                    <a:pt x="18212" y="21600"/>
                    <a:pt x="17616" y="21600"/>
                  </a:cubicBezTo>
                  <a:lnTo>
                    <a:pt x="1078" y="21600"/>
                  </a:lnTo>
                  <a:cubicBezTo>
                    <a:pt x="483" y="21600"/>
                    <a:pt x="0" y="19988"/>
                    <a:pt x="0" y="18000"/>
                  </a:cubicBezTo>
                  <a:lnTo>
                    <a:pt x="0" y="3600"/>
                  </a:lnTo>
                  <a:close/>
                </a:path>
              </a:pathLst>
            </a:custGeom>
            <a:noFill/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b="1"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82" name="15日流出"/>
            <p:cNvSpPr txBox="1"/>
            <p:nvPr/>
          </p:nvSpPr>
          <p:spPr>
            <a:xfrm>
              <a:off x="63780" y="18060"/>
              <a:ext cx="659754" cy="243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b="1"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15日流出</a:t>
              </a:r>
            </a:p>
          </p:txBody>
        </p:sp>
      </p:grpSp>
      <p:sp>
        <p:nvSpPr>
          <p:cNvPr id="184" name="テキスト ボックス 52"/>
          <p:cNvSpPr txBox="1"/>
          <p:nvPr/>
        </p:nvSpPr>
        <p:spPr>
          <a:xfrm>
            <a:off x="691688" y="1674517"/>
            <a:ext cx="369521" cy="294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</a:p>
          <a:p>
            <a:pPr/>
            <a:r>
              <a:t>②</a:t>
            </a:r>
          </a:p>
        </p:txBody>
      </p:sp>
      <p:sp>
        <p:nvSpPr>
          <p:cNvPr id="185" name="テキスト ボックス 54"/>
          <p:cNvSpPr txBox="1"/>
          <p:nvPr/>
        </p:nvSpPr>
        <p:spPr>
          <a:xfrm>
            <a:off x="366472" y="1044263"/>
            <a:ext cx="369521" cy="29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</a:p>
          <a:p>
            <a:pPr/>
            <a:r>
              <a:t>①</a:t>
            </a:r>
          </a:p>
        </p:txBody>
      </p:sp>
      <p:sp>
        <p:nvSpPr>
          <p:cNvPr id="186" name="正方形/長方形 55"/>
          <p:cNvSpPr/>
          <p:nvPr/>
        </p:nvSpPr>
        <p:spPr>
          <a:xfrm>
            <a:off x="1158260" y="3978681"/>
            <a:ext cx="4842100" cy="119404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spAutoFit/>
          </a:bodyPr>
          <a:lstStyle/>
          <a:p>
            <a:pPr>
              <a:lnSpc>
                <a:spcPts val="1800"/>
              </a:lnSpc>
              <a:defRPr sz="10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14</a:t>
            </a:r>
            <a:r>
              <a:rPr>
                <a:latin typeface="Meiryo UI"/>
                <a:ea typeface="Meiryo UI"/>
                <a:cs typeface="Meiryo UI"/>
                <a:sym typeface="Meiryo UI"/>
              </a:rPr>
              <a:t>日後に生産が再開され、</a:t>
            </a:r>
            <a:r>
              <a:t>[ </a:t>
            </a:r>
            <a:r>
              <a:rPr>
                <a:latin typeface="Meiryo UI"/>
                <a:ea typeface="Meiryo UI"/>
                <a:cs typeface="Meiryo UI"/>
                <a:sym typeface="Meiryo UI"/>
              </a:rPr>
              <a:t>段取評価にてカムシャフトフランジ圧入不具合が検出された </a:t>
            </a:r>
            <a:r>
              <a:t>] </a:t>
            </a:r>
            <a:r>
              <a:rPr>
                <a:latin typeface="Meiryo UI"/>
                <a:ea typeface="Meiryo UI"/>
                <a:cs typeface="Meiryo UI"/>
                <a:sym typeface="Meiryo UI"/>
              </a:rPr>
              <a:t>しかし、</a:t>
            </a:r>
            <a:r>
              <a:t>NG</a:t>
            </a:r>
            <a:r>
              <a:rPr>
                <a:latin typeface="Meiryo UI"/>
                <a:ea typeface="Meiryo UI"/>
                <a:cs typeface="Meiryo UI"/>
                <a:sym typeface="Meiryo UI"/>
              </a:rPr>
              <a:t>品への識別が行われず、適切な遡り選別も行われなかった為、</a:t>
            </a:r>
            <a:r>
              <a:t>NG</a:t>
            </a:r>
            <a:r>
              <a:rPr>
                <a:latin typeface="Meiryo UI"/>
                <a:ea typeface="Meiryo UI"/>
                <a:cs typeface="Meiryo UI"/>
                <a:sym typeface="Meiryo UI"/>
              </a:rPr>
              <a:t>品が流出してしまった</a:t>
            </a:r>
            <a:r>
              <a:t> </a:t>
            </a:r>
          </a:p>
          <a:p>
            <a:pPr>
              <a:lnSpc>
                <a:spcPts val="1800"/>
              </a:lnSpc>
              <a:defRPr sz="1000">
                <a:solidFill>
                  <a:srgbClr val="0070C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(</a:t>
            </a:r>
            <a:r>
              <a:rPr>
                <a:latin typeface="Meiryo UI"/>
                <a:ea typeface="Meiryo UI"/>
                <a:cs typeface="Meiryo UI"/>
                <a:sym typeface="Meiryo UI"/>
              </a:rPr>
              <a:t>ルール　</a:t>
            </a:r>
            <a:r>
              <a:t>4</a:t>
            </a:r>
            <a:r>
              <a:rPr>
                <a:latin typeface="Meiryo UI"/>
                <a:ea typeface="Meiryo UI"/>
                <a:cs typeface="Meiryo UI"/>
                <a:sym typeface="Meiryo UI"/>
              </a:rPr>
              <a:t>日間以上連続で設備稼働が無かった場合は、段取承認ルールを適用する）</a:t>
            </a:r>
          </a:p>
        </p:txBody>
      </p:sp>
      <p:sp>
        <p:nvSpPr>
          <p:cNvPr id="187" name="正方形/長方形 33"/>
          <p:cNvSpPr/>
          <p:nvPr/>
        </p:nvSpPr>
        <p:spPr>
          <a:xfrm>
            <a:off x="1369601" y="2202647"/>
            <a:ext cx="4632746" cy="29361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spAutoFit/>
          </a:bodyPr>
          <a:lstStyle>
            <a:lvl1pPr>
              <a:lnSpc>
                <a:spcPts val="1800"/>
              </a:lnSpc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</a:p>
          <a:p>
            <a:pPr/>
            <a:r>
              <a:t>発生 助長要因　調整機構にカバー等が無く、容易に調整が出来た</a:t>
            </a:r>
          </a:p>
        </p:txBody>
      </p:sp>
      <p:sp>
        <p:nvSpPr>
          <p:cNvPr id="188" name="テキスト ボックス 23"/>
          <p:cNvSpPr txBox="1"/>
          <p:nvPr/>
        </p:nvSpPr>
        <p:spPr>
          <a:xfrm>
            <a:off x="897137" y="5326275"/>
            <a:ext cx="369520" cy="294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</a:p>
          <a:p>
            <a:pPr/>
            <a:r>
              <a:t>②</a:t>
            </a:r>
          </a:p>
        </p:txBody>
      </p:sp>
      <p:pic>
        <p:nvPicPr>
          <p:cNvPr id="189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32825" y="1044911"/>
            <a:ext cx="1857964" cy="2477281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テキスト ボックス 59"/>
          <p:cNvSpPr txBox="1"/>
          <p:nvPr/>
        </p:nvSpPr>
        <p:spPr>
          <a:xfrm>
            <a:off x="6202245" y="539270"/>
            <a:ext cx="2085731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Arial Narrow"/>
                <a:ea typeface="Arial Narrow"/>
                <a:cs typeface="Arial Narrow"/>
                <a:sym typeface="Arial Narrow"/>
              </a:defRPr>
            </a:pPr>
          </a:p>
          <a:p>
            <a:pPr/>
            <a:r>
              <a:t>① 変化点:</a:t>
            </a:r>
          </a:p>
        </p:txBody>
      </p:sp>
      <p:sp>
        <p:nvSpPr>
          <p:cNvPr id="191" name="テキスト ボックス 60"/>
          <p:cNvSpPr txBox="1"/>
          <p:nvPr/>
        </p:nvSpPr>
        <p:spPr>
          <a:xfrm>
            <a:off x="6188388" y="3530440"/>
            <a:ext cx="2113446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Arial Narrow"/>
                <a:ea typeface="Arial Narrow"/>
                <a:cs typeface="Arial Narrow"/>
                <a:sym typeface="Arial Narrow"/>
              </a:defRPr>
            </a:pPr>
          </a:p>
          <a:p>
            <a:pPr/>
            <a:r>
              <a:t>② 要因 :</a:t>
            </a:r>
          </a:p>
        </p:txBody>
      </p:sp>
      <p:sp>
        <p:nvSpPr>
          <p:cNvPr id="192" name="テキスト ボックス 61"/>
          <p:cNvSpPr txBox="1"/>
          <p:nvPr/>
        </p:nvSpPr>
        <p:spPr>
          <a:xfrm>
            <a:off x="7327790" y="538095"/>
            <a:ext cx="4656091" cy="535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>
              <a:defRPr sz="1400">
                <a:solidFill>
                  <a:srgbClr val="FF0000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t>ベアリング受けのボールプランジャー調整ではなく、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defRPr sz="1400">
                <a:solidFill>
                  <a:srgbClr val="FF0000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t>角度調整ピンの角度調整が行われた</a:t>
            </a:r>
          </a:p>
        </p:txBody>
      </p:sp>
      <p:sp>
        <p:nvSpPr>
          <p:cNvPr id="193" name="TextBox 30"/>
          <p:cNvSpPr txBox="1"/>
          <p:nvPr/>
        </p:nvSpPr>
        <p:spPr>
          <a:xfrm>
            <a:off x="9982252" y="1166435"/>
            <a:ext cx="1974181" cy="868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100">
                <a:latin typeface="Meiryo UI"/>
                <a:ea typeface="Meiryo UI"/>
                <a:cs typeface="Meiryo UI"/>
                <a:sym typeface="Meiryo UI"/>
              </a:defRPr>
            </a:pPr>
            <a:r>
              <a:t>ベアリング受けのボールプランジャー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defRPr sz="1100">
                <a:latin typeface="Meiryo UI"/>
                <a:ea typeface="Meiryo UI"/>
                <a:cs typeface="Meiryo UI"/>
                <a:sym typeface="Meiryo UI"/>
              </a:defRPr>
            </a:pPr>
            <a:r>
              <a:t>　　　　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↓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defRPr sz="1100">
                <a:latin typeface="Meiryo UI"/>
                <a:ea typeface="Meiryo UI"/>
                <a:cs typeface="Meiryo UI"/>
                <a:sym typeface="Meiryo UI"/>
              </a:defRPr>
            </a:pPr>
            <a:r>
              <a:t>カムシャフトを保持</a:t>
            </a:r>
          </a:p>
        </p:txBody>
      </p:sp>
      <p:sp>
        <p:nvSpPr>
          <p:cNvPr id="194" name="TextBox 30"/>
          <p:cNvSpPr txBox="1"/>
          <p:nvPr/>
        </p:nvSpPr>
        <p:spPr>
          <a:xfrm>
            <a:off x="9999480" y="2391856"/>
            <a:ext cx="1956953" cy="6184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100">
                <a:latin typeface="Meiryo UI"/>
                <a:ea typeface="Meiryo UI"/>
                <a:cs typeface="Meiryo UI"/>
                <a:sym typeface="Meiryo UI"/>
              </a:defRPr>
            </a:pPr>
            <a:r>
              <a:t>角度調整ボルト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defRPr sz="1100">
                <a:latin typeface="Meiryo UI"/>
                <a:ea typeface="Meiryo UI"/>
                <a:cs typeface="Meiryo UI"/>
                <a:sym typeface="Meiryo UI"/>
              </a:defRPr>
            </a:pPr>
            <a:r>
              <a:t>　　　　</a:t>
            </a: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>↓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defRPr sz="1100">
                <a:latin typeface="Meiryo UI"/>
                <a:ea typeface="Meiryo UI"/>
                <a:cs typeface="Meiryo UI"/>
                <a:sym typeface="Meiryo UI"/>
              </a:defRPr>
            </a:pPr>
            <a:r>
              <a:t>フランジ圧入角度の調整</a:t>
            </a:r>
          </a:p>
        </p:txBody>
      </p:sp>
      <p:sp>
        <p:nvSpPr>
          <p:cNvPr id="195" name="TextBox 30"/>
          <p:cNvSpPr txBox="1"/>
          <p:nvPr/>
        </p:nvSpPr>
        <p:spPr>
          <a:xfrm>
            <a:off x="6440018" y="3847211"/>
            <a:ext cx="5172323" cy="2374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1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</a:p>
          <a:p>
            <a:pPr/>
            <a:r>
              <a:t>発生：オペレーターが製品精度に影響を与える調整をおこなってしまった</a:t>
            </a:r>
          </a:p>
        </p:txBody>
      </p:sp>
      <p:graphicFrame>
        <p:nvGraphicFramePr>
          <p:cNvPr id="196" name="Table 3"/>
          <p:cNvGraphicFramePr/>
          <p:nvPr/>
        </p:nvGraphicFramePr>
        <p:xfrm>
          <a:off x="6429175" y="5082516"/>
          <a:ext cx="3039033" cy="108971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06009"/>
                <a:gridCol w="683256"/>
                <a:gridCol w="683256"/>
                <a:gridCol w="683256"/>
                <a:gridCol w="683256"/>
              </a:tblGrid>
              <a:tr h="284797">
                <a:tc rowSpan="2">
                  <a:txBody>
                    <a:bodyPr/>
                    <a:lstStyle/>
                    <a:p>
                      <a:pPr algn="ctr"/>
                    </a:p>
                    <a:p>
                      <a:pPr algn="ctr"/>
                      <a:r>
                        <a:rPr sz="1000"/>
                        <a:t>Sr. No</a:t>
                      </a:r>
                    </a:p>
                  </a:txBody>
                  <a:tcPr marL="41383" marR="41383" marT="41383" marB="41383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pPr algn="ctr"/>
                      <a:r>
                        <a:rPr sz="1000"/>
                        <a:t>[IN/Open]</a:t>
                      </a:r>
                    </a:p>
                  </a:txBody>
                  <a:tcPr marL="36495" marR="36495" marT="36495" marB="36495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pPr algn="ctr"/>
                      <a:r>
                        <a:rPr sz="1000"/>
                        <a:t>[IN/Close]</a:t>
                      </a:r>
                    </a:p>
                  </a:txBody>
                  <a:tcPr marL="36495" marR="36495" marT="36495" marB="36495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pPr algn="ctr"/>
                      <a:r>
                        <a:rPr sz="1000"/>
                        <a:t>[EX/Open]</a:t>
                      </a:r>
                    </a:p>
                  </a:txBody>
                  <a:tcPr marL="36495" marR="36495" marT="36495" marB="36495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pPr algn="ctr"/>
                      <a:r>
                        <a:rPr sz="1000"/>
                        <a:t>[EX/Close]</a:t>
                      </a:r>
                    </a:p>
                  </a:txBody>
                  <a:tcPr marL="36495" marR="36495" marT="36495" marB="36495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198398">
                <a:tc vMerge="1">
                  <a:txBody>
                    <a:bodyPr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pPr algn="ctr"/>
                      <a:r>
                        <a:rPr sz="1000">
                          <a:solidFill>
                            <a:srgbClr val="0000FF"/>
                          </a:solidFill>
                        </a:rPr>
                        <a:t>-10° ± 3°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pPr algn="ctr"/>
                      <a:r>
                        <a:rPr sz="1000">
                          <a:solidFill>
                            <a:srgbClr val="0000FF"/>
                          </a:solidFill>
                        </a:rPr>
                        <a:t>26° (± 3°)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pPr algn="ctr"/>
                      <a:r>
                        <a:rPr sz="1000">
                          <a:solidFill>
                            <a:srgbClr val="0000FF"/>
                          </a:solidFill>
                        </a:rPr>
                        <a:t>30° (± 3°)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pPr algn="ctr"/>
                      <a:r>
                        <a:rPr sz="1000">
                          <a:solidFill>
                            <a:srgbClr val="0000FF"/>
                          </a:solidFill>
                        </a:rPr>
                        <a:t>-3° ± 3°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202176">
                <a:tc>
                  <a:txBody>
                    <a:bodyPr/>
                    <a:lstStyle/>
                    <a:p>
                      <a:pPr algn="ctr"/>
                    </a:p>
                    <a:p>
                      <a:pPr algn="ctr"/>
                      <a:r>
                        <a:rPr sz="1000"/>
                        <a:t>1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pPr algn="ctr"/>
                      <a:r>
                        <a:rPr sz="1000">
                          <a:solidFill>
                            <a:srgbClr val="FF0000"/>
                          </a:solidFill>
                        </a:rPr>
                        <a:t>-30°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pPr algn="ctr"/>
                      <a:r>
                        <a:rPr sz="1000">
                          <a:solidFill>
                            <a:srgbClr val="FF0000"/>
                          </a:solidFill>
                        </a:rPr>
                        <a:t>47°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pPr algn="ctr"/>
                      <a:r>
                        <a:rPr sz="1000">
                          <a:solidFill>
                            <a:srgbClr val="FF0000"/>
                          </a:solidFill>
                        </a:rPr>
                        <a:t>9°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pPr algn="ctr"/>
                      <a:r>
                        <a:rPr sz="1000">
                          <a:solidFill>
                            <a:srgbClr val="FF0000"/>
                          </a:solidFill>
                        </a:rPr>
                        <a:t>16°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</a:tr>
              <a:tr h="202172">
                <a:tc>
                  <a:txBody>
                    <a:bodyPr/>
                    <a:lstStyle/>
                    <a:p>
                      <a:pPr algn="ctr"/>
                    </a:p>
                    <a:p>
                      <a:pPr algn="ctr"/>
                      <a:r>
                        <a:rPr sz="1000"/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pPr algn="ctr"/>
                      <a:r>
                        <a:rPr sz="1000">
                          <a:solidFill>
                            <a:srgbClr val="FF0000"/>
                          </a:solidFill>
                        </a:rPr>
                        <a:t>-28°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pPr algn="ctr"/>
                      <a:r>
                        <a:rPr sz="1000">
                          <a:solidFill>
                            <a:srgbClr val="FF0000"/>
                          </a:solidFill>
                        </a:rPr>
                        <a:t>46°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pPr algn="ctr"/>
                      <a:r>
                        <a:rPr sz="1000">
                          <a:solidFill>
                            <a:srgbClr val="FF0000"/>
                          </a:solidFill>
                        </a:rPr>
                        <a:t>11°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pPr algn="ctr"/>
                      <a:r>
                        <a:rPr sz="1000">
                          <a:solidFill>
                            <a:srgbClr val="FF0000"/>
                          </a:solidFill>
                        </a:rPr>
                        <a:t>13°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</a:tr>
              <a:tr h="202172">
                <a:tc>
                  <a:txBody>
                    <a:bodyPr/>
                    <a:lstStyle/>
                    <a:p>
                      <a:pPr algn="ctr"/>
                    </a:p>
                    <a:p>
                      <a:pPr algn="ctr"/>
                      <a:r>
                        <a:rPr sz="1000"/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pPr algn="ctr"/>
                      <a:r>
                        <a:rPr sz="1000">
                          <a:solidFill>
                            <a:srgbClr val="FF0000"/>
                          </a:solidFill>
                        </a:rPr>
                        <a:t>-29°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pPr algn="ctr"/>
                      <a:r>
                        <a:rPr sz="1000">
                          <a:solidFill>
                            <a:srgbClr val="FF0000"/>
                          </a:solidFill>
                        </a:rPr>
                        <a:t>48°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pPr algn="ctr"/>
                      <a:r>
                        <a:rPr sz="1000">
                          <a:solidFill>
                            <a:srgbClr val="FF0000"/>
                          </a:solidFill>
                        </a:rPr>
                        <a:t>8°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pPr algn="ctr"/>
                      <a:r>
                        <a:rPr sz="1000">
                          <a:solidFill>
                            <a:srgbClr val="FF0000"/>
                          </a:solidFill>
                        </a:rPr>
                        <a:t>16°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7" name="TextBox 33"/>
          <p:cNvSpPr txBox="1"/>
          <p:nvPr/>
        </p:nvSpPr>
        <p:spPr>
          <a:xfrm>
            <a:off x="6368365" y="6254146"/>
            <a:ext cx="3101435" cy="669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>
              <a:defRPr sz="1100">
                <a:solidFill>
                  <a:srgbClr val="FF0000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t>抜き取り検査にて、カムシャフトフランジ圧入不具合が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defRPr sz="1100">
                <a:solidFill>
                  <a:srgbClr val="FF0000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t>確認された</a:t>
            </a:r>
          </a:p>
        </p:txBody>
      </p:sp>
      <p:grpSp>
        <p:nvGrpSpPr>
          <p:cNvPr id="201" name="Group 27"/>
          <p:cNvGrpSpPr/>
          <p:nvPr/>
        </p:nvGrpSpPr>
        <p:grpSpPr>
          <a:xfrm>
            <a:off x="8415856" y="1043704"/>
            <a:ext cx="1465263" cy="1187488"/>
            <a:chOff x="0" y="0"/>
            <a:chExt cx="1465262" cy="1187487"/>
          </a:xfrm>
        </p:grpSpPr>
        <p:pic>
          <p:nvPicPr>
            <p:cNvPr id="198" name="Picture 14" descr="Picture 14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465263" cy="1187488"/>
            </a:xfrm>
            <a:prstGeom prst="rect">
              <a:avLst/>
            </a:prstGeom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</p:pic>
        <p:sp>
          <p:nvSpPr>
            <p:cNvPr id="199" name="Oval 6"/>
            <p:cNvSpPr/>
            <p:nvPr/>
          </p:nvSpPr>
          <p:spPr>
            <a:xfrm>
              <a:off x="108402" y="430108"/>
              <a:ext cx="314323" cy="300357"/>
            </a:xfrm>
            <a:prstGeom prst="ellipse">
              <a:avLst/>
            </a:prstGeom>
            <a:noFill/>
            <a:ln w="19050" cap="flat">
              <a:solidFill>
                <a:srgbClr val="004FEE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200" name="Oval 11"/>
            <p:cNvSpPr/>
            <p:nvPr/>
          </p:nvSpPr>
          <p:spPr>
            <a:xfrm>
              <a:off x="591864" y="704721"/>
              <a:ext cx="314323" cy="300357"/>
            </a:xfrm>
            <a:prstGeom prst="ellipse">
              <a:avLst/>
            </a:prstGeom>
            <a:noFill/>
            <a:ln w="28575" cap="flat">
              <a:solidFill>
                <a:srgbClr val="004FEE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</p:grpSp>
      <p:grpSp>
        <p:nvGrpSpPr>
          <p:cNvPr id="204" name="Group 15"/>
          <p:cNvGrpSpPr/>
          <p:nvPr/>
        </p:nvGrpSpPr>
        <p:grpSpPr>
          <a:xfrm>
            <a:off x="8415855" y="2283552"/>
            <a:ext cx="1465265" cy="1221022"/>
            <a:chOff x="0" y="0"/>
            <a:chExt cx="1465263" cy="1221021"/>
          </a:xfrm>
        </p:grpSpPr>
        <p:pic>
          <p:nvPicPr>
            <p:cNvPr id="202" name="Picture 25" descr="Picture 25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1" y="0"/>
              <a:ext cx="1465264" cy="12210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3" name="Oval 26"/>
            <p:cNvSpPr/>
            <p:nvPr/>
          </p:nvSpPr>
          <p:spPr>
            <a:xfrm>
              <a:off x="452492" y="347841"/>
              <a:ext cx="560273" cy="525337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57200">
                <a:defRPr>
                  <a:solidFill>
                    <a:srgbClr val="FFFFFF"/>
                  </a:solidFill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</p:grpSp>
      <p:sp>
        <p:nvSpPr>
          <p:cNvPr id="205" name="テキスト ボックス 36"/>
          <p:cNvSpPr txBox="1"/>
          <p:nvPr/>
        </p:nvSpPr>
        <p:spPr>
          <a:xfrm>
            <a:off x="6365097" y="4744045"/>
            <a:ext cx="2113446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</a:p>
          <a:p>
            <a:pPr/>
            <a:r>
              <a:t>事象 :</a:t>
            </a:r>
          </a:p>
        </p:txBody>
      </p:sp>
      <p:sp>
        <p:nvSpPr>
          <p:cNvPr id="206" name="Rectangle 37"/>
          <p:cNvSpPr/>
          <p:nvPr/>
        </p:nvSpPr>
        <p:spPr>
          <a:xfrm>
            <a:off x="7061199" y="1830466"/>
            <a:ext cx="795586" cy="319225"/>
          </a:xfrm>
          <a:prstGeom prst="rect">
            <a:avLst/>
          </a:prstGeom>
          <a:ln w="19050">
            <a:solidFill>
              <a:srgbClr val="004FEE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207" name="Straight Arrow Connector 39"/>
          <p:cNvSpPr/>
          <p:nvPr/>
        </p:nvSpPr>
        <p:spPr>
          <a:xfrm flipV="1">
            <a:off x="7866459" y="1791355"/>
            <a:ext cx="544638" cy="113679"/>
          </a:xfrm>
          <a:prstGeom prst="line">
            <a:avLst/>
          </a:prstGeom>
          <a:ln w="19050">
            <a:solidFill>
              <a:srgbClr val="004FEE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8" name="Rectangle 47"/>
          <p:cNvSpPr/>
          <p:nvPr/>
        </p:nvSpPr>
        <p:spPr>
          <a:xfrm>
            <a:off x="7458991" y="2172316"/>
            <a:ext cx="795585" cy="319225"/>
          </a:xfrm>
          <a:prstGeom prst="rect">
            <a:avLst/>
          </a:prstGeom>
          <a:ln w="19050">
            <a:solidFill>
              <a:srgbClr val="004FEE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209" name="Straight Arrow Connector 48"/>
          <p:cNvSpPr/>
          <p:nvPr/>
        </p:nvSpPr>
        <p:spPr>
          <a:xfrm>
            <a:off x="8245123" y="2500927"/>
            <a:ext cx="170735" cy="74303"/>
          </a:xfrm>
          <a:prstGeom prst="line">
            <a:avLst/>
          </a:prstGeom>
          <a:ln w="19050">
            <a:solidFill>
              <a:srgbClr val="004FEE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0" name="Straight Arrow Connector 51"/>
          <p:cNvSpPr/>
          <p:nvPr/>
        </p:nvSpPr>
        <p:spPr>
          <a:xfrm flipH="1">
            <a:off x="9288874" y="1320122"/>
            <a:ext cx="658827" cy="466612"/>
          </a:xfrm>
          <a:prstGeom prst="line">
            <a:avLst/>
          </a:prstGeom>
          <a:ln w="19050">
            <a:solidFill>
              <a:srgbClr val="004FEE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1" name="Straight Arrow Connector 53"/>
          <p:cNvSpPr/>
          <p:nvPr/>
        </p:nvSpPr>
        <p:spPr>
          <a:xfrm flipH="1">
            <a:off x="9445848" y="2556430"/>
            <a:ext cx="546302" cy="241259"/>
          </a:xfrm>
          <a:prstGeom prst="line">
            <a:avLst/>
          </a:prstGeom>
          <a:ln w="19050">
            <a:solidFill>
              <a:srgbClr val="004FEE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2" name="テキスト ボックス 15"/>
          <p:cNvSpPr txBox="1"/>
          <p:nvPr/>
        </p:nvSpPr>
        <p:spPr>
          <a:xfrm>
            <a:off x="8393362" y="3239561"/>
            <a:ext cx="1475739" cy="243839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</a:p>
          <a:p>
            <a:pPr/>
            <a:r>
              <a:t>角度調整ピンの背面</a:t>
            </a:r>
          </a:p>
        </p:txBody>
      </p:sp>
      <p:sp>
        <p:nvSpPr>
          <p:cNvPr id="213" name="テキスト ボックス 18"/>
          <p:cNvSpPr txBox="1"/>
          <p:nvPr/>
        </p:nvSpPr>
        <p:spPr>
          <a:xfrm>
            <a:off x="7143705" y="2512262"/>
            <a:ext cx="1018539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</a:p>
          <a:p>
            <a:pPr/>
            <a:r>
              <a:t>角度調整ピン</a:t>
            </a:r>
          </a:p>
        </p:txBody>
      </p:sp>
      <p:grpSp>
        <p:nvGrpSpPr>
          <p:cNvPr id="216" name="TextBox 30"/>
          <p:cNvGrpSpPr/>
          <p:nvPr/>
        </p:nvGrpSpPr>
        <p:grpSpPr>
          <a:xfrm>
            <a:off x="67722" y="5119282"/>
            <a:ext cx="1244202" cy="272418"/>
            <a:chOff x="0" y="0"/>
            <a:chExt cx="1244200" cy="272416"/>
          </a:xfrm>
        </p:grpSpPr>
        <p:sp>
          <p:nvSpPr>
            <p:cNvPr id="214" name="図形"/>
            <p:cNvSpPr/>
            <p:nvPr/>
          </p:nvSpPr>
          <p:spPr>
            <a:xfrm>
              <a:off x="-1" y="-1"/>
              <a:ext cx="1244203" cy="272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353" y="0"/>
                    <a:pt x="788" y="0"/>
                  </a:cubicBezTo>
                  <a:lnTo>
                    <a:pt x="12707" y="0"/>
                  </a:lnTo>
                  <a:cubicBezTo>
                    <a:pt x="13142" y="0"/>
                    <a:pt x="13495" y="1612"/>
                    <a:pt x="13495" y="3600"/>
                  </a:cubicBezTo>
                  <a:lnTo>
                    <a:pt x="13495" y="12600"/>
                  </a:lnTo>
                  <a:lnTo>
                    <a:pt x="21600" y="12624"/>
                  </a:lnTo>
                  <a:lnTo>
                    <a:pt x="13495" y="18000"/>
                  </a:lnTo>
                  <a:cubicBezTo>
                    <a:pt x="13495" y="19988"/>
                    <a:pt x="13142" y="21600"/>
                    <a:pt x="12707" y="21600"/>
                  </a:cubicBezTo>
                  <a:lnTo>
                    <a:pt x="788" y="21600"/>
                  </a:lnTo>
                  <a:cubicBezTo>
                    <a:pt x="353" y="21600"/>
                    <a:pt x="0" y="19988"/>
                    <a:pt x="0" y="18000"/>
                  </a:cubicBezTo>
                  <a:lnTo>
                    <a:pt x="0" y="12600"/>
                  </a:lnTo>
                  <a:close/>
                </a:path>
              </a:pathLst>
            </a:custGeom>
            <a:noFill/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b="1"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215" name="29日流出"/>
            <p:cNvSpPr txBox="1"/>
            <p:nvPr/>
          </p:nvSpPr>
          <p:spPr>
            <a:xfrm>
              <a:off x="63780" y="18060"/>
              <a:ext cx="649789" cy="243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b="1"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29日流出</a:t>
              </a:r>
            </a:p>
          </p:txBody>
        </p:sp>
      </p:grpSp>
      <p:sp>
        <p:nvSpPr>
          <p:cNvPr id="217" name="正方形/長方形 11"/>
          <p:cNvSpPr/>
          <p:nvPr/>
        </p:nvSpPr>
        <p:spPr>
          <a:xfrm>
            <a:off x="705284" y="5900251"/>
            <a:ext cx="5300721" cy="52221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spAutoFit/>
          </a:bodyPr>
          <a:lstStyle/>
          <a:p>
            <a:pPr>
              <a:lnSpc>
                <a:spcPts val="1800"/>
              </a:lnSpc>
              <a:defRPr sz="1000">
                <a:latin typeface="Meiryo UI"/>
                <a:ea typeface="Meiryo UI"/>
                <a:cs typeface="Meiryo UI"/>
                <a:sym typeface="Meiryo UI"/>
              </a:defRPr>
            </a:pPr>
            <a:r>
              <a:t>HMSIは取引先様の不具合品を組立・完検をし、そのまま出荷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lnSpc>
                <a:spcPts val="1800"/>
              </a:lnSpc>
              <a:defRPr sz="10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※</a:t>
            </a:r>
            <a:r>
              <a:rPr>
                <a:latin typeface="Meiryo UI"/>
                <a:ea typeface="Meiryo UI"/>
                <a:cs typeface="Meiryo UI"/>
                <a:sym typeface="Meiryo UI"/>
              </a:rPr>
              <a:t>月次抜取検査でバルブタイミングずれを発見</a:t>
            </a:r>
          </a:p>
        </p:txBody>
      </p:sp>
      <p:sp>
        <p:nvSpPr>
          <p:cNvPr id="218" name="正方形/長方形 12"/>
          <p:cNvSpPr/>
          <p:nvPr/>
        </p:nvSpPr>
        <p:spPr>
          <a:xfrm>
            <a:off x="705285" y="6433825"/>
            <a:ext cx="4534203" cy="508246"/>
          </a:xfrm>
          <a:prstGeom prst="rect">
            <a:avLst/>
          </a:prstGeom>
          <a:solidFill>
            <a:srgbClr val="FFCC99"/>
          </a:solidFill>
          <a:ln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spAutoFit/>
          </a:bodyPr>
          <a:lstStyle>
            <a:lvl1pPr>
              <a:lnSpc>
                <a:spcPts val="1800"/>
              </a:lnSpc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</a:p>
          <a:p>
            <a:pPr/>
            <a:r>
              <a:t>バルブタイミングずれにより、排出ガス（CO）の値が規格外となり、法規不適合</a:t>
            </a:r>
          </a:p>
        </p:txBody>
      </p:sp>
      <p:pic>
        <p:nvPicPr>
          <p:cNvPr id="219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833397">
            <a:off x="11099195" y="5265713"/>
            <a:ext cx="717900" cy="65746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Picture 16" descr="Picture 16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525261" y="5121954"/>
            <a:ext cx="589578" cy="1353063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Rectangle 17"/>
          <p:cNvSpPr/>
          <p:nvPr/>
        </p:nvSpPr>
        <p:spPr>
          <a:xfrm>
            <a:off x="9525261" y="4898592"/>
            <a:ext cx="1476772" cy="1671964"/>
          </a:xfrm>
          <a:prstGeom prst="rect">
            <a:avLst/>
          </a:prstGeom>
          <a:ln w="19050">
            <a:solidFill>
              <a:srgbClr val="BFBFB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222" name="Rectangle 38"/>
          <p:cNvSpPr/>
          <p:nvPr/>
        </p:nvSpPr>
        <p:spPr>
          <a:xfrm>
            <a:off x="11097248" y="4898592"/>
            <a:ext cx="711522" cy="1671964"/>
          </a:xfrm>
          <a:prstGeom prst="rect">
            <a:avLst/>
          </a:prstGeom>
          <a:ln w="19050">
            <a:solidFill>
              <a:srgbClr val="BFBFB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223" name="TextBox 40"/>
          <p:cNvSpPr txBox="1"/>
          <p:nvPr/>
        </p:nvSpPr>
        <p:spPr>
          <a:xfrm>
            <a:off x="11241940" y="4839946"/>
            <a:ext cx="422136" cy="146051"/>
          </a:xfrm>
          <a:prstGeom prst="rect">
            <a:avLst/>
          </a:prstGeom>
          <a:solidFill>
            <a:srgbClr val="FFFFFF"/>
          </a:solidFill>
          <a:ln w="19050"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6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</a:p>
          <a:p>
            <a:pPr/>
            <a:r>
              <a:t>Top View</a:t>
            </a:r>
          </a:p>
        </p:txBody>
      </p:sp>
      <p:sp>
        <p:nvSpPr>
          <p:cNvPr id="224" name="TextBox 41"/>
          <p:cNvSpPr txBox="1"/>
          <p:nvPr/>
        </p:nvSpPr>
        <p:spPr>
          <a:xfrm>
            <a:off x="10114839" y="4828325"/>
            <a:ext cx="383423" cy="146051"/>
          </a:xfrm>
          <a:prstGeom prst="rect">
            <a:avLst/>
          </a:prstGeom>
          <a:solidFill>
            <a:srgbClr val="FFFFFF"/>
          </a:solidFill>
          <a:ln w="19050"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6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</a:p>
          <a:p>
            <a:pPr/>
            <a:r>
              <a:t>Front  View</a:t>
            </a:r>
          </a:p>
        </p:txBody>
      </p:sp>
      <p:grpSp>
        <p:nvGrpSpPr>
          <p:cNvPr id="228" name="Group 46"/>
          <p:cNvGrpSpPr/>
          <p:nvPr/>
        </p:nvGrpSpPr>
        <p:grpSpPr>
          <a:xfrm>
            <a:off x="9587055" y="5013471"/>
            <a:ext cx="561565" cy="359737"/>
            <a:chOff x="0" y="0"/>
            <a:chExt cx="561564" cy="359735"/>
          </a:xfrm>
        </p:grpSpPr>
        <p:sp>
          <p:nvSpPr>
            <p:cNvPr id="225" name="Rectangle 66"/>
            <p:cNvSpPr/>
            <p:nvPr/>
          </p:nvSpPr>
          <p:spPr>
            <a:xfrm>
              <a:off x="-1" y="144452"/>
              <a:ext cx="404244" cy="215285"/>
            </a:xfrm>
            <a:prstGeom prst="rect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226" name="Straight Connector 67"/>
            <p:cNvSpPr/>
            <p:nvPr/>
          </p:nvSpPr>
          <p:spPr>
            <a:xfrm flipV="1">
              <a:off x="404242" y="0"/>
              <a:ext cx="150739" cy="144454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27" name="Straight Connector 68"/>
            <p:cNvSpPr/>
            <p:nvPr/>
          </p:nvSpPr>
          <p:spPr>
            <a:xfrm flipV="1">
              <a:off x="397078" y="329598"/>
              <a:ext cx="164487" cy="28313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32" name="Group 49"/>
          <p:cNvGrpSpPr/>
          <p:nvPr/>
        </p:nvGrpSpPr>
        <p:grpSpPr>
          <a:xfrm>
            <a:off x="10096081" y="4966093"/>
            <a:ext cx="849792" cy="617706"/>
            <a:chOff x="-1" y="0"/>
            <a:chExt cx="849791" cy="617705"/>
          </a:xfrm>
        </p:grpSpPr>
        <p:pic>
          <p:nvPicPr>
            <p:cNvPr id="229" name="Picture 63" descr="Picture 63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52536" y="45698"/>
              <a:ext cx="797255" cy="329599"/>
            </a:xfrm>
            <a:prstGeom prst="rect">
              <a:avLst/>
            </a:prstGeom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</p:pic>
        <p:sp>
          <p:nvSpPr>
            <p:cNvPr id="230" name="Straight Connector 64"/>
            <p:cNvSpPr/>
            <p:nvPr/>
          </p:nvSpPr>
          <p:spPr>
            <a:xfrm flipH="1" flipV="1">
              <a:off x="409137" y="-1"/>
              <a:ext cx="5175" cy="617706"/>
            </a:xfrm>
            <a:prstGeom prst="line">
              <a:avLst/>
            </a:prstGeom>
            <a:noFill/>
            <a:ln w="28575" cap="flat">
              <a:solidFill>
                <a:srgbClr val="FF0000"/>
              </a:solidFill>
              <a:prstDash val="sysDash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31" name="TextBox 65"/>
            <p:cNvSpPr txBox="1"/>
            <p:nvPr/>
          </p:nvSpPr>
          <p:spPr>
            <a:xfrm>
              <a:off x="-2" y="434334"/>
              <a:ext cx="397521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defRPr b="1" sz="700">
                  <a:solidFill>
                    <a:srgbClr val="FF0000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lvl1pPr>
            </a:lstStyle>
            <a:p>
              <a:pPr/>
            </a:p>
            <a:p>
              <a:pPr/>
              <a:r>
                <a:t>Actual line</a:t>
              </a:r>
            </a:p>
          </p:txBody>
        </p:sp>
      </p:grpSp>
      <p:sp>
        <p:nvSpPr>
          <p:cNvPr id="233" name="TextBox 50"/>
          <p:cNvSpPr txBox="1"/>
          <p:nvPr/>
        </p:nvSpPr>
        <p:spPr>
          <a:xfrm>
            <a:off x="10550656" y="5417115"/>
            <a:ext cx="426028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b="1" sz="7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</a:p>
          <a:p>
            <a:pPr/>
            <a:r>
              <a:t>Center line</a:t>
            </a:r>
          </a:p>
        </p:txBody>
      </p:sp>
      <p:sp>
        <p:nvSpPr>
          <p:cNvPr id="234" name="TextBox 52"/>
          <p:cNvSpPr txBox="1"/>
          <p:nvPr/>
        </p:nvSpPr>
        <p:spPr>
          <a:xfrm>
            <a:off x="11035768" y="5836484"/>
            <a:ext cx="450977" cy="29463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b="1" sz="700">
                <a:solidFill>
                  <a:srgbClr val="FF0000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</a:p>
          <a:p>
            <a:pPr/>
            <a:r>
              <a:t>Actual line</a:t>
            </a:r>
          </a:p>
        </p:txBody>
      </p:sp>
      <p:sp>
        <p:nvSpPr>
          <p:cNvPr id="235" name="TextBox 54"/>
          <p:cNvSpPr txBox="1"/>
          <p:nvPr/>
        </p:nvSpPr>
        <p:spPr>
          <a:xfrm>
            <a:off x="11478356" y="5834137"/>
            <a:ext cx="362713" cy="29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b="1" sz="7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</a:p>
          <a:p>
            <a:pPr/>
            <a:r>
              <a:t>Center line</a:t>
            </a:r>
          </a:p>
        </p:txBody>
      </p:sp>
      <p:sp>
        <p:nvSpPr>
          <p:cNvPr id="236" name="TextBox 55"/>
          <p:cNvSpPr txBox="1"/>
          <p:nvPr/>
        </p:nvSpPr>
        <p:spPr>
          <a:xfrm>
            <a:off x="11464990" y="5057896"/>
            <a:ext cx="359538" cy="193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b="1" sz="7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</a:p>
          <a:p>
            <a:pPr/>
            <a:r>
              <a:t>Flange</a:t>
            </a:r>
          </a:p>
        </p:txBody>
      </p:sp>
      <p:pic>
        <p:nvPicPr>
          <p:cNvPr id="237" name="Picture 56" descr="Picture 56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150298" y="5904829"/>
            <a:ext cx="791006" cy="539235"/>
          </a:xfrm>
          <a:prstGeom prst="rect">
            <a:avLst/>
          </a:prstGeom>
          <a:ln w="19050">
            <a:solidFill>
              <a:srgbClr val="000000"/>
            </a:solidFill>
          </a:ln>
        </p:spPr>
      </p:pic>
      <p:sp>
        <p:nvSpPr>
          <p:cNvPr id="238" name="Rectangle 57"/>
          <p:cNvSpPr/>
          <p:nvPr/>
        </p:nvSpPr>
        <p:spPr>
          <a:xfrm>
            <a:off x="9529750" y="6228731"/>
            <a:ext cx="505539" cy="239999"/>
          </a:xfrm>
          <a:prstGeom prst="rect">
            <a:avLst/>
          </a:prstGeom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239" name="Straight Connector 58"/>
          <p:cNvSpPr/>
          <p:nvPr/>
        </p:nvSpPr>
        <p:spPr>
          <a:xfrm flipV="1">
            <a:off x="10044124" y="5904829"/>
            <a:ext cx="95102" cy="325779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0" name="Straight Connector 59"/>
          <p:cNvSpPr/>
          <p:nvPr/>
        </p:nvSpPr>
        <p:spPr>
          <a:xfrm flipV="1">
            <a:off x="10041731" y="6444062"/>
            <a:ext cx="108703" cy="22388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1" name="Straight Connector 60"/>
          <p:cNvSpPr/>
          <p:nvPr/>
        </p:nvSpPr>
        <p:spPr>
          <a:xfrm>
            <a:off x="11493093" y="5166831"/>
            <a:ext cx="2615" cy="778935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2" name="Straight Connector 61"/>
          <p:cNvSpPr/>
          <p:nvPr/>
        </p:nvSpPr>
        <p:spPr>
          <a:xfrm>
            <a:off x="10547068" y="4998268"/>
            <a:ext cx="2" cy="1461207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3" name="TextBox 62"/>
          <p:cNvSpPr txBox="1"/>
          <p:nvPr/>
        </p:nvSpPr>
        <p:spPr>
          <a:xfrm>
            <a:off x="10163033" y="4912335"/>
            <a:ext cx="838999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FF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</a:p>
          <a:p>
            <a:pPr/>
            <a:r>
              <a:t>Flange shifted WRT Keyway</a:t>
            </a:r>
          </a:p>
        </p:txBody>
      </p:sp>
      <p:sp>
        <p:nvSpPr>
          <p:cNvPr id="244" name="Straight Connector 44"/>
          <p:cNvSpPr/>
          <p:nvPr/>
        </p:nvSpPr>
        <p:spPr>
          <a:xfrm flipH="1">
            <a:off x="11397398" y="5222845"/>
            <a:ext cx="149636" cy="731429"/>
          </a:xfrm>
          <a:prstGeom prst="line">
            <a:avLst/>
          </a:prstGeom>
          <a:ln w="28575">
            <a:solidFill>
              <a:srgbClr val="FF0000"/>
            </a:solidFill>
            <a:prstDash val="sysDash"/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5" name="TextBox 30"/>
          <p:cNvSpPr txBox="1"/>
          <p:nvPr/>
        </p:nvSpPr>
        <p:spPr>
          <a:xfrm>
            <a:off x="6408215" y="4165807"/>
            <a:ext cx="4978704" cy="701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1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 </a:t>
            </a:r>
            <a:r>
              <a:rPr>
                <a:latin typeface="Meiryo UI"/>
                <a:ea typeface="Meiryo UI"/>
                <a:cs typeface="Meiryo UI"/>
                <a:sym typeface="Meiryo UI"/>
              </a:rPr>
              <a:t>流出：適切な遡り選別が行われなかった　（選別ルールの表現が曖昧だった）</a:t>
            </a:r>
          </a:p>
          <a:p>
            <a:pPr>
              <a:defRPr sz="1100">
                <a:latin typeface="Meiryo UI"/>
                <a:ea typeface="Meiryo UI"/>
                <a:cs typeface="Meiryo UI"/>
                <a:sym typeface="Meiryo UI"/>
              </a:defRPr>
            </a:pPr>
            <a:r>
              <a:t>　　　　　</a:t>
            </a: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>NG</a:t>
            </a:r>
            <a:r>
              <a:t>品への識別がおこなわれなかった</a:t>
            </a:r>
          </a:p>
        </p:txBody>
      </p:sp>
      <p:sp>
        <p:nvSpPr>
          <p:cNvPr id="246" name="Rectangle 2"/>
          <p:cNvSpPr txBox="1"/>
          <p:nvPr/>
        </p:nvSpPr>
        <p:spPr>
          <a:xfrm>
            <a:off x="45719" y="9049"/>
            <a:ext cx="4162510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lnSpc>
                <a:spcPct val="90000"/>
              </a:lnSpc>
              <a:defRPr b="1" sz="24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</a:p>
          <a:p>
            <a:pPr/>
            <a:r>
              <a:t>3. 発生メカニズム</a:t>
            </a:r>
          </a:p>
        </p:txBody>
      </p:sp>
      <p:sp>
        <p:nvSpPr>
          <p:cNvPr id="247" name="テキスト ボックス 3"/>
          <p:cNvSpPr txBox="1"/>
          <p:nvPr/>
        </p:nvSpPr>
        <p:spPr>
          <a:xfrm>
            <a:off x="8657514" y="106892"/>
            <a:ext cx="2593339" cy="269239"/>
          </a:xfrm>
          <a:prstGeom prst="rect">
            <a:avLst/>
          </a:prstGeom>
          <a:solidFill>
            <a:srgbClr val="E2F0D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 defTabSz="457200">
              <a:defRPr sz="14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</a:p>
          <a:p>
            <a:pPr/>
            <a:r>
              <a:t>中間検証会議二次から変化なし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テーマ">
  <a:themeElements>
    <a:clrScheme name="Office テーマ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テーマ">
      <a:majorFont>
        <a:latin typeface="Helvetica"/>
        <a:ea typeface="Helvetica"/>
        <a:cs typeface="Helvetica"/>
      </a:majorFont>
      <a:minorFont>
        <a:latin typeface="游ゴシック"/>
        <a:ea typeface="游ゴシック"/>
        <a:cs typeface="游ゴシック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游ゴシック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游ゴシック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テーマ">
  <a:themeElements>
    <a:clrScheme name="Office テーマ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テーマ">
      <a:majorFont>
        <a:latin typeface="Helvetica"/>
        <a:ea typeface="Helvetica"/>
        <a:cs typeface="Helvetica"/>
      </a:majorFont>
      <a:minorFont>
        <a:latin typeface="游ゴシック"/>
        <a:ea typeface="游ゴシック"/>
        <a:cs typeface="游ゴシック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游ゴシック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游ゴシック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