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" name="Shape 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游ゴシック"/>
      </a:defRPr>
    </a:lvl1pPr>
    <a:lvl2pPr indent="228600" latinLnBrk="0">
      <a:defRPr sz="1200">
        <a:latin typeface="+mj-lt"/>
        <a:ea typeface="+mj-ea"/>
        <a:cs typeface="+mj-cs"/>
        <a:sym typeface="游ゴシック"/>
      </a:defRPr>
    </a:lvl2pPr>
    <a:lvl3pPr indent="457200" latinLnBrk="0">
      <a:defRPr sz="1200">
        <a:latin typeface="+mj-lt"/>
        <a:ea typeface="+mj-ea"/>
        <a:cs typeface="+mj-cs"/>
        <a:sym typeface="游ゴシック"/>
      </a:defRPr>
    </a:lvl3pPr>
    <a:lvl4pPr indent="685800" latinLnBrk="0">
      <a:defRPr sz="1200">
        <a:latin typeface="+mj-lt"/>
        <a:ea typeface="+mj-ea"/>
        <a:cs typeface="+mj-cs"/>
        <a:sym typeface="游ゴシック"/>
      </a:defRPr>
    </a:lvl4pPr>
    <a:lvl5pPr indent="914400" latinLnBrk="0">
      <a:defRPr sz="1200">
        <a:latin typeface="+mj-lt"/>
        <a:ea typeface="+mj-ea"/>
        <a:cs typeface="+mj-cs"/>
        <a:sym typeface="游ゴシック"/>
      </a:defRPr>
    </a:lvl5pPr>
    <a:lvl6pPr indent="1143000" latinLnBrk="0">
      <a:defRPr sz="1200">
        <a:latin typeface="+mj-lt"/>
        <a:ea typeface="+mj-ea"/>
        <a:cs typeface="+mj-cs"/>
        <a:sym typeface="游ゴシック"/>
      </a:defRPr>
    </a:lvl6pPr>
    <a:lvl7pPr indent="1371600" latinLnBrk="0">
      <a:defRPr sz="1200">
        <a:latin typeface="+mj-lt"/>
        <a:ea typeface="+mj-ea"/>
        <a:cs typeface="+mj-cs"/>
        <a:sym typeface="游ゴシック"/>
      </a:defRPr>
    </a:lvl7pPr>
    <a:lvl8pPr indent="1600200" latinLnBrk="0">
      <a:defRPr sz="1200">
        <a:latin typeface="+mj-lt"/>
        <a:ea typeface="+mj-ea"/>
        <a:cs typeface="+mj-cs"/>
        <a:sym typeface="游ゴシック"/>
      </a:defRPr>
    </a:lvl8pPr>
    <a:lvl9pPr indent="1828800" latinLnBrk="0">
      <a:defRPr sz="1200">
        <a:latin typeface="+mj-lt"/>
        <a:ea typeface="+mj-ea"/>
        <a:cs typeface="+mj-cs"/>
        <a:sym typeface="游ゴシック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スライド番号"/>
          <p:cNvSpPr txBox="1"/>
          <p:nvPr>
            <p:ph type="sldNum" sz="quarter" idx="2"/>
          </p:nvPr>
        </p:nvSpPr>
        <p:spPr>
          <a:xfrm>
            <a:off x="8610600" y="6356350"/>
            <a:ext cx="358409" cy="3708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116523" y="500064"/>
            <a:ext cx="11889323" cy="33341"/>
            <a:chOff x="0" y="0"/>
            <a:chExt cx="11889321" cy="33340"/>
          </a:xfrm>
        </p:grpSpPr>
        <p:sp>
          <p:nvSpPr>
            <p:cNvPr id="2" name="Line 11"/>
            <p:cNvSpPr/>
            <p:nvPr/>
          </p:nvSpPr>
          <p:spPr>
            <a:xfrm>
              <a:off x="-1" y="0"/>
              <a:ext cx="11887207" cy="1"/>
            </a:xfrm>
            <a:prstGeom prst="line">
              <a:avLst/>
            </a:prstGeom>
            <a:noFill/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" name="Line 12"/>
            <p:cNvSpPr/>
            <p:nvPr/>
          </p:nvSpPr>
          <p:spPr>
            <a:xfrm>
              <a:off x="2115" y="33340"/>
              <a:ext cx="11887207" cy="1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タイトルテキスト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タイトルテキスト</a:t>
            </a:r>
          </a:p>
        </p:txBody>
      </p:sp>
      <p:sp>
        <p:nvSpPr>
          <p:cNvPr id="6" name="本文レベル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/>
          <p:cNvSpPr txBox="1"/>
          <p:nvPr>
            <p:ph type="sldNum" sz="quarter" idx="2"/>
          </p:nvPr>
        </p:nvSpPr>
        <p:spPr>
          <a:xfrm>
            <a:off x="11401397" y="97395"/>
            <a:ext cx="358409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1"/>
          <p:cNvSpPr txBox="1"/>
          <p:nvPr>
            <p:ph type="sldNum" sz="quarter" idx="4294967295"/>
          </p:nvPr>
        </p:nvSpPr>
        <p:spPr>
          <a:xfrm>
            <a:off x="11401397" y="97395"/>
            <a:ext cx="203020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1" name="テキスト ボックス 2"/>
          <p:cNvSpPr txBox="1"/>
          <p:nvPr/>
        </p:nvSpPr>
        <p:spPr>
          <a:xfrm>
            <a:off x="740997" y="879387"/>
            <a:ext cx="2159683" cy="28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■Diagram of the Promotion System for Recurrence Prevention Activities</a:t>
            </a:r>
          </a:p>
        </p:txBody>
      </p:sp>
      <p:sp>
        <p:nvSpPr>
          <p:cNvPr id="32" name="正方形/長方形 3"/>
          <p:cNvSpPr txBox="1"/>
          <p:nvPr/>
        </p:nvSpPr>
        <p:spPr>
          <a:xfrm>
            <a:off x="1744422" y="1951739"/>
            <a:ext cx="654690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Disaster Prevention Activities Manager</a:t>
            </a:r>
          </a:p>
        </p:txBody>
      </p:sp>
      <p:sp>
        <p:nvSpPr>
          <p:cNvPr id="33" name="正方形/長方形 4"/>
          <p:cNvSpPr txBox="1"/>
          <p:nvPr/>
        </p:nvSpPr>
        <p:spPr>
          <a:xfrm>
            <a:off x="5112372" y="1580647"/>
            <a:ext cx="612137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One-stop service</a:t>
            </a:r>
          </a:p>
        </p:txBody>
      </p:sp>
      <p:sp>
        <p:nvSpPr>
          <p:cNvPr id="34" name="正方形/長方形 5"/>
          <p:cNvSpPr txBox="1"/>
          <p:nvPr/>
        </p:nvSpPr>
        <p:spPr>
          <a:xfrm>
            <a:off x="1802783" y="2991324"/>
            <a:ext cx="485137" cy="218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Approver</a:t>
            </a:r>
          </a:p>
        </p:txBody>
      </p:sp>
      <p:sp>
        <p:nvSpPr>
          <p:cNvPr id="35" name="正方形/長方形 6"/>
          <p:cNvSpPr txBox="1"/>
          <p:nvPr/>
        </p:nvSpPr>
        <p:spPr>
          <a:xfrm>
            <a:off x="1890498" y="4732049"/>
            <a:ext cx="358137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In charge</a:t>
            </a:r>
          </a:p>
        </p:txBody>
      </p:sp>
      <p:sp>
        <p:nvSpPr>
          <p:cNvPr id="36" name="正方形/長方形 7"/>
          <p:cNvSpPr txBox="1"/>
          <p:nvPr/>
        </p:nvSpPr>
        <p:spPr>
          <a:xfrm>
            <a:off x="1795197" y="3802010"/>
            <a:ext cx="485137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The Verifier</a:t>
            </a:r>
          </a:p>
        </p:txBody>
      </p:sp>
      <p:sp>
        <p:nvSpPr>
          <p:cNvPr id="37" name="Rectangle 2"/>
          <p:cNvSpPr txBox="1"/>
          <p:nvPr/>
        </p:nvSpPr>
        <p:spPr>
          <a:xfrm>
            <a:off x="45719" y="9049"/>
            <a:ext cx="5839355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$1"1. Disaster Prevention Activity System"</a:t>
            </a:r>
          </a:p>
        </p:txBody>
      </p:sp>
      <p:sp>
        <p:nvSpPr>
          <p:cNvPr id="38" name="直線コネクタ 65"/>
          <p:cNvSpPr/>
          <p:nvPr/>
        </p:nvSpPr>
        <p:spPr>
          <a:xfrm>
            <a:off x="5449496" y="2159485"/>
            <a:ext cx="3" cy="946222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" name="直線コネクタ 36"/>
          <p:cNvSpPr/>
          <p:nvPr/>
        </p:nvSpPr>
        <p:spPr>
          <a:xfrm flipH="1">
            <a:off x="3417495" y="2329831"/>
            <a:ext cx="4" cy="2231140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直線コネクタ 41"/>
          <p:cNvSpPr/>
          <p:nvPr/>
        </p:nvSpPr>
        <p:spPr>
          <a:xfrm>
            <a:off x="3862913" y="1990973"/>
            <a:ext cx="827372" cy="4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正方形/長方形 42"/>
          <p:cNvSpPr txBox="1"/>
          <p:nvPr/>
        </p:nvSpPr>
        <p:spPr>
          <a:xfrm>
            <a:off x="3911677" y="1262589"/>
            <a:ext cx="4851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HMSI</a:t>
            </a:r>
          </a:p>
        </p:txBody>
      </p:sp>
      <p:sp>
        <p:nvSpPr>
          <p:cNvPr id="42" name="四角形: 角を丸くする 43"/>
          <p:cNvSpPr/>
          <p:nvPr/>
        </p:nvSpPr>
        <p:spPr>
          <a:xfrm>
            <a:off x="1604488" y="1548781"/>
            <a:ext cx="5028656" cy="3691331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3" name="四角形: 角を丸くする 44"/>
          <p:cNvSpPr/>
          <p:nvPr/>
        </p:nvSpPr>
        <p:spPr>
          <a:xfrm>
            <a:off x="7746882" y="1604020"/>
            <a:ext cx="2916342" cy="3681806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4" name="正方形/長方形 45"/>
          <p:cNvSpPr txBox="1"/>
          <p:nvPr/>
        </p:nvSpPr>
        <p:spPr>
          <a:xfrm>
            <a:off x="7784741" y="1286545"/>
            <a:ext cx="277203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Musashi Auto Parts India (hereinafter referred to as MAP-ID)</a:t>
            </a:r>
          </a:p>
        </p:txBody>
      </p:sp>
      <p:graphicFrame>
        <p:nvGraphicFramePr>
          <p:cNvPr id="45" name="表 46"/>
          <p:cNvGraphicFramePr/>
          <p:nvPr/>
        </p:nvGraphicFramePr>
        <p:xfrm>
          <a:off x="2606344" y="1847806"/>
          <a:ext cx="1678373" cy="6687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7"/>
              </a:tblGrid>
              <a:tr h="30598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800">
                          <a:sym typeface="游ゴシック"/>
                        </a:rPr>
                        <a:t>Yoshinobu Sawamura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2805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Chief Quality Officer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46" name="直線コネクタ 47"/>
          <p:cNvSpPr/>
          <p:nvPr/>
        </p:nvSpPr>
        <p:spPr>
          <a:xfrm>
            <a:off x="5086725" y="2025331"/>
            <a:ext cx="3583838" cy="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47" name="表 48"/>
          <p:cNvGraphicFramePr/>
          <p:nvPr/>
        </p:nvGraphicFramePr>
        <p:xfrm>
          <a:off x="2599994" y="2797499"/>
          <a:ext cx="1678372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844082"/>
                      <a:r>
                        <a:rPr sz="700">
                          <a:sym typeface="游ゴシック"/>
                        </a:rPr>
                        <a:t>Gaurav Agarwal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Plant CIQ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48" name="表 49"/>
          <p:cNvGraphicFramePr/>
          <p:nvPr/>
        </p:nvGraphicFramePr>
        <p:xfrm>
          <a:off x="2606344" y="3615961"/>
          <a:ext cx="1678372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700">
                          <a:sym typeface="游ゴシック"/>
                        </a:rPr>
                        <a:t>Amit Dawar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General Mgr.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49" name="表 50"/>
          <p:cNvGraphicFramePr/>
          <p:nvPr/>
        </p:nvGraphicFramePr>
        <p:xfrm>
          <a:off x="2606344" y="4470308"/>
          <a:ext cx="1678372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Vijay Tripathi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Raviranjan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 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Chief Mgr.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50" name="直線コネクタ 51"/>
          <p:cNvSpPr/>
          <p:nvPr/>
        </p:nvSpPr>
        <p:spPr>
          <a:xfrm>
            <a:off x="9438405" y="2330319"/>
            <a:ext cx="3" cy="19493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51" name="表 88"/>
          <p:cNvGraphicFramePr/>
          <p:nvPr/>
        </p:nvGraphicFramePr>
        <p:xfrm>
          <a:off x="4635403" y="1839160"/>
          <a:ext cx="1665188" cy="7038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Anil Gogia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Michihiro Shikasho 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General Mgr. / Coordinator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2" name="表 84"/>
          <p:cNvGraphicFramePr/>
          <p:nvPr/>
        </p:nvGraphicFramePr>
        <p:xfrm>
          <a:off x="4638861" y="2790700"/>
          <a:ext cx="1661730" cy="66329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078"/>
                <a:gridCol w="1341649"/>
              </a:tblGrid>
              <a:tr h="270053">
                <a:tc>
                  <a:txBody>
                    <a:bodyPr/>
                    <a:lstStyle/>
                    <a:p>
                      <a:pPr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844082"/>
                      <a:r>
                        <a:rPr sz="700">
                          <a:sym typeface="游ゴシック"/>
                        </a:rPr>
                        <a:t>Vaibhav Kashyap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3234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Chief Mgr.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3" name="表 88"/>
          <p:cNvGraphicFramePr/>
          <p:nvPr/>
        </p:nvGraphicFramePr>
        <p:xfrm>
          <a:off x="8687651" y="1821368"/>
          <a:ext cx="1665188" cy="7038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Tomoya Shirai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MAP-ID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Managing Director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4" name="表 88"/>
          <p:cNvGraphicFramePr/>
          <p:nvPr/>
        </p:nvGraphicFramePr>
        <p:xfrm>
          <a:off x="8687651" y="2694489"/>
          <a:ext cx="1665188" cy="7038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Katsuhisa Suzuki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QE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Dy.General Manager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5" name="表 88"/>
          <p:cNvGraphicFramePr/>
          <p:nvPr/>
        </p:nvGraphicFramePr>
        <p:xfrm>
          <a:off x="8687651" y="3584740"/>
          <a:ext cx="1665188" cy="7112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268385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Parveen Maan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Naresh Pal 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2835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QE/Prd.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Dy.General Mgr /Sr General Mgr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6" name="表 88"/>
          <p:cNvGraphicFramePr/>
          <p:nvPr/>
        </p:nvGraphicFramePr>
        <p:xfrm>
          <a:off x="8692752" y="4497589"/>
          <a:ext cx="1665188" cy="7038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Ashok Kumar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Sandeep Kumar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QE / Prd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Mgr / Sr.Mgr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57" name="正方形/長方形 63"/>
          <p:cNvSpPr txBox="1"/>
          <p:nvPr/>
        </p:nvSpPr>
        <p:spPr>
          <a:xfrm>
            <a:off x="7945759" y="2104487"/>
            <a:ext cx="654690" cy="408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Disaster Prevention Activity Supervisor</a:t>
            </a:r>
          </a:p>
        </p:txBody>
      </p:sp>
      <p:sp>
        <p:nvSpPr>
          <p:cNvPr id="58" name="正方形/長方形 64"/>
          <p:cNvSpPr txBox="1"/>
          <p:nvPr/>
        </p:nvSpPr>
        <p:spPr>
          <a:xfrm>
            <a:off x="8004123" y="2991324"/>
            <a:ext cx="485137" cy="218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Approver</a:t>
            </a:r>
          </a:p>
        </p:txBody>
      </p:sp>
      <p:sp>
        <p:nvSpPr>
          <p:cNvPr id="59" name="正方形/長方形 65"/>
          <p:cNvSpPr txBox="1"/>
          <p:nvPr/>
        </p:nvSpPr>
        <p:spPr>
          <a:xfrm>
            <a:off x="8091837" y="4732049"/>
            <a:ext cx="358137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In charge</a:t>
            </a:r>
          </a:p>
        </p:txBody>
      </p:sp>
      <p:sp>
        <p:nvSpPr>
          <p:cNvPr id="60" name="正方形/長方形 66"/>
          <p:cNvSpPr txBox="1"/>
          <p:nvPr/>
        </p:nvSpPr>
        <p:spPr>
          <a:xfrm>
            <a:off x="7996535" y="3802010"/>
            <a:ext cx="485137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Verifier</a:t>
            </a:r>
          </a:p>
        </p:txBody>
      </p:sp>
      <p:sp>
        <p:nvSpPr>
          <p:cNvPr id="61" name="テキスト ボックス 1"/>
          <p:cNvSpPr txBox="1"/>
          <p:nvPr/>
        </p:nvSpPr>
        <p:spPr>
          <a:xfrm>
            <a:off x="8657514" y="106891"/>
            <a:ext cx="2593337" cy="269237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No change from the second interim verification meeting"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游ゴシック"/>
        <a:ea typeface="游ゴシック"/>
        <a:cs typeface="游ゴシック"/>
      </a:majorFont>
      <a:minorFont>
        <a:latin typeface="Helvetica"/>
        <a:ea typeface="Helvetica"/>
        <a:cs typeface="Helvetic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游ゴシック"/>
        <a:ea typeface="游ゴシック"/>
        <a:cs typeface="游ゴシック"/>
      </a:majorFont>
      <a:minorFont>
        <a:latin typeface="Helvetica"/>
        <a:ea typeface="Helvetica"/>
        <a:cs typeface="Helvetic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