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游ゴシック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" name="Shape 2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游ゴシック"/>
      </a:defRPr>
    </a:lvl1pPr>
    <a:lvl2pPr indent="228600" latinLnBrk="0">
      <a:defRPr sz="1200">
        <a:latin typeface="+mj-lt"/>
        <a:ea typeface="+mj-ea"/>
        <a:cs typeface="+mj-cs"/>
        <a:sym typeface="游ゴシック"/>
      </a:defRPr>
    </a:lvl2pPr>
    <a:lvl3pPr indent="457200" latinLnBrk="0">
      <a:defRPr sz="1200">
        <a:latin typeface="+mj-lt"/>
        <a:ea typeface="+mj-ea"/>
        <a:cs typeface="+mj-cs"/>
        <a:sym typeface="游ゴシック"/>
      </a:defRPr>
    </a:lvl3pPr>
    <a:lvl4pPr indent="685800" latinLnBrk="0">
      <a:defRPr sz="1200">
        <a:latin typeface="+mj-lt"/>
        <a:ea typeface="+mj-ea"/>
        <a:cs typeface="+mj-cs"/>
        <a:sym typeface="游ゴシック"/>
      </a:defRPr>
    </a:lvl4pPr>
    <a:lvl5pPr indent="914400" latinLnBrk="0">
      <a:defRPr sz="1200">
        <a:latin typeface="+mj-lt"/>
        <a:ea typeface="+mj-ea"/>
        <a:cs typeface="+mj-cs"/>
        <a:sym typeface="游ゴシック"/>
      </a:defRPr>
    </a:lvl5pPr>
    <a:lvl6pPr indent="1143000" latinLnBrk="0">
      <a:defRPr sz="1200">
        <a:latin typeface="+mj-lt"/>
        <a:ea typeface="+mj-ea"/>
        <a:cs typeface="+mj-cs"/>
        <a:sym typeface="游ゴシック"/>
      </a:defRPr>
    </a:lvl6pPr>
    <a:lvl7pPr indent="1371600" latinLnBrk="0">
      <a:defRPr sz="1200">
        <a:latin typeface="+mj-lt"/>
        <a:ea typeface="+mj-ea"/>
        <a:cs typeface="+mj-cs"/>
        <a:sym typeface="游ゴシック"/>
      </a:defRPr>
    </a:lvl7pPr>
    <a:lvl8pPr indent="1600200" latinLnBrk="0">
      <a:defRPr sz="1200">
        <a:latin typeface="+mj-lt"/>
        <a:ea typeface="+mj-ea"/>
        <a:cs typeface="+mj-cs"/>
        <a:sym typeface="游ゴシック"/>
      </a:defRPr>
    </a:lvl8pPr>
    <a:lvl9pPr indent="1828800" latinLnBrk="0">
      <a:defRPr sz="1200">
        <a:latin typeface="+mj-lt"/>
        <a:ea typeface="+mj-ea"/>
        <a:cs typeface="+mj-cs"/>
        <a:sym typeface="游ゴシック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スライド番号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スライド番号"/>
          <p:cNvSpPr txBox="1"/>
          <p:nvPr>
            <p:ph type="sldNum" sz="quarter" idx="2"/>
          </p:nvPr>
        </p:nvSpPr>
        <p:spPr>
          <a:xfrm>
            <a:off x="8610600" y="6356350"/>
            <a:ext cx="358409" cy="3708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"/>
          <p:cNvGrpSpPr/>
          <p:nvPr/>
        </p:nvGrpSpPr>
        <p:grpSpPr>
          <a:xfrm>
            <a:off x="116523" y="500064"/>
            <a:ext cx="11889323" cy="33341"/>
            <a:chOff x="0" y="0"/>
            <a:chExt cx="11889321" cy="33340"/>
          </a:xfrm>
        </p:grpSpPr>
        <p:sp>
          <p:nvSpPr>
            <p:cNvPr id="2" name="Line 11"/>
            <p:cNvSpPr/>
            <p:nvPr/>
          </p:nvSpPr>
          <p:spPr>
            <a:xfrm>
              <a:off x="-1" y="0"/>
              <a:ext cx="11887207" cy="1"/>
            </a:xfrm>
            <a:prstGeom prst="line">
              <a:avLst/>
            </a:prstGeom>
            <a:noFill/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" name="Line 12"/>
            <p:cNvSpPr/>
            <p:nvPr/>
          </p:nvSpPr>
          <p:spPr>
            <a:xfrm>
              <a:off x="2115" y="33340"/>
              <a:ext cx="11887207" cy="1"/>
            </a:xfrm>
            <a:prstGeom prst="line">
              <a:avLst/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" name="タイトルテキスト"/>
          <p:cNvSpPr txBox="1"/>
          <p:nvPr>
            <p:ph type="title"/>
          </p:nvPr>
        </p:nvSpPr>
        <p:spPr>
          <a:xfrm>
            <a:off x="1826683" y="769937"/>
            <a:ext cx="9753601" cy="1668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タイトルテキスト</a:t>
            </a:r>
          </a:p>
        </p:txBody>
      </p:sp>
      <p:sp>
        <p:nvSpPr>
          <p:cNvPr id="6" name="本文レベル1…"/>
          <p:cNvSpPr txBox="1"/>
          <p:nvPr>
            <p:ph type="body" idx="1"/>
          </p:nvPr>
        </p:nvSpPr>
        <p:spPr>
          <a:xfrm>
            <a:off x="6805083" y="2438400"/>
            <a:ext cx="4775201" cy="4419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本文レベル1</a:t>
            </a:r>
          </a:p>
          <a:p>
            <a:pPr lvl="1"/>
            <a:r>
              <a:t>本文レベル2</a:t>
            </a:r>
          </a:p>
          <a:p>
            <a:pPr lvl="2"/>
            <a:r>
              <a:t>本文レベル3</a:t>
            </a:r>
          </a:p>
          <a:p>
            <a:pPr lvl="3"/>
            <a:r>
              <a:t>本文レベル4</a:t>
            </a:r>
          </a:p>
          <a:p>
            <a:pPr lvl="4"/>
            <a:r>
              <a:t>本文レベル5</a:t>
            </a:r>
          </a:p>
        </p:txBody>
      </p:sp>
      <p:sp>
        <p:nvSpPr>
          <p:cNvPr id="7" name="スライド番号"/>
          <p:cNvSpPr txBox="1"/>
          <p:nvPr>
            <p:ph type="sldNum" sz="quarter" idx="2"/>
          </p:nvPr>
        </p:nvSpPr>
        <p:spPr>
          <a:xfrm>
            <a:off x="11401397" y="97395"/>
            <a:ext cx="358409" cy="3708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Meiryo UI"/>
          <a:ea typeface="Meiryo UI"/>
          <a:cs typeface="Meiryo UI"/>
          <a:sym typeface="Meiryo UI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Meiryo UI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テキスト ボックス 1"/>
          <p:cNvSpPr txBox="1"/>
          <p:nvPr>
            <p:ph type="sldNum" sz="quarter" idx="4294967295"/>
          </p:nvPr>
        </p:nvSpPr>
        <p:spPr>
          <a:xfrm>
            <a:off x="11401397" y="97395"/>
            <a:ext cx="203020" cy="3073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4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1" name="テキスト ボックス 2"/>
          <p:cNvSpPr txBox="1"/>
          <p:nvPr/>
        </p:nvSpPr>
        <p:spPr>
          <a:xfrm>
            <a:off x="740997" y="879387"/>
            <a:ext cx="2159683" cy="2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6000" tIns="36000" rIns="36000" bIns="36000">
            <a:spAutoFit/>
          </a:bodyPr>
          <a:lstStyle>
            <a:lvl1pPr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■Diagram of the Promotion System for Recurrence Prevention Activities</a:t>
            </a:r>
          </a:p>
        </p:txBody>
      </p:sp>
      <p:sp>
        <p:nvSpPr>
          <p:cNvPr id="32" name="正方形/長方形 3"/>
          <p:cNvSpPr txBox="1"/>
          <p:nvPr/>
        </p:nvSpPr>
        <p:spPr>
          <a:xfrm>
            <a:off x="1744422" y="1951739"/>
            <a:ext cx="654690" cy="408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Disaster Prevention Activity Coordinator</a:t>
            </a:r>
          </a:p>
        </p:txBody>
      </p:sp>
      <p:sp>
        <p:nvSpPr>
          <p:cNvPr id="33" name="正方形/長方形 4"/>
          <p:cNvSpPr txBox="1"/>
          <p:nvPr/>
        </p:nvSpPr>
        <p:spPr>
          <a:xfrm>
            <a:off x="5112372" y="1580647"/>
            <a:ext cx="612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$1"One-stop service"</a:t>
            </a:r>
          </a:p>
        </p:txBody>
      </p:sp>
      <p:sp>
        <p:nvSpPr>
          <p:cNvPr id="34" name="正方形/長方形 5"/>
          <p:cNvSpPr txBox="1"/>
          <p:nvPr/>
        </p:nvSpPr>
        <p:spPr>
          <a:xfrm>
            <a:off x="180278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Approver</a:t>
            </a:r>
          </a:p>
        </p:txBody>
      </p:sp>
      <p:sp>
        <p:nvSpPr>
          <p:cNvPr id="35" name="正方形/長方形 6"/>
          <p:cNvSpPr txBox="1"/>
          <p:nvPr/>
        </p:nvSpPr>
        <p:spPr>
          <a:xfrm>
            <a:off x="1890498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In charge</a:t>
            </a:r>
          </a:p>
        </p:txBody>
      </p:sp>
      <p:sp>
        <p:nvSpPr>
          <p:cNvPr id="36" name="正方形/長方形 7"/>
          <p:cNvSpPr txBox="1"/>
          <p:nvPr/>
        </p:nvSpPr>
        <p:spPr>
          <a:xfrm>
            <a:off x="1795197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Verifier</a:t>
            </a:r>
          </a:p>
        </p:txBody>
      </p:sp>
      <p:sp>
        <p:nvSpPr>
          <p:cNvPr id="37" name="Rectangle 2"/>
          <p:cNvSpPr txBox="1"/>
          <p:nvPr/>
        </p:nvSpPr>
        <p:spPr>
          <a:xfrm>
            <a:off x="45719" y="9049"/>
            <a:ext cx="5839355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90000"/>
              </a:lnSpc>
              <a:defRPr b="1" sz="2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1. Framework for Preventive Activities</a:t>
            </a:r>
          </a:p>
        </p:txBody>
      </p:sp>
      <p:sp>
        <p:nvSpPr>
          <p:cNvPr id="38" name="直線コネクタ 65"/>
          <p:cNvSpPr/>
          <p:nvPr/>
        </p:nvSpPr>
        <p:spPr>
          <a:xfrm>
            <a:off x="5449496" y="2159485"/>
            <a:ext cx="3" cy="946222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直線コネクタ 36"/>
          <p:cNvSpPr/>
          <p:nvPr/>
        </p:nvSpPr>
        <p:spPr>
          <a:xfrm flipH="1">
            <a:off x="3417495" y="2329831"/>
            <a:ext cx="4" cy="2231140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直線コネクタ 41"/>
          <p:cNvSpPr/>
          <p:nvPr/>
        </p:nvSpPr>
        <p:spPr>
          <a:xfrm>
            <a:off x="3862913" y="1990973"/>
            <a:ext cx="827372" cy="4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正方形/長方形 42"/>
          <p:cNvSpPr txBox="1"/>
          <p:nvPr/>
        </p:nvSpPr>
        <p:spPr>
          <a:xfrm>
            <a:off x="3911677" y="1262589"/>
            <a:ext cx="485137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HMSI</a:t>
            </a:r>
          </a:p>
        </p:txBody>
      </p:sp>
      <p:sp>
        <p:nvSpPr>
          <p:cNvPr id="42" name="四角形: 角を丸くする 43"/>
          <p:cNvSpPr/>
          <p:nvPr/>
        </p:nvSpPr>
        <p:spPr>
          <a:xfrm>
            <a:off x="1604488" y="1548781"/>
            <a:ext cx="5028656" cy="3691331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3" name="四角形: 角を丸くする 44"/>
          <p:cNvSpPr/>
          <p:nvPr/>
        </p:nvSpPr>
        <p:spPr>
          <a:xfrm>
            <a:off x="7746882" y="1604020"/>
            <a:ext cx="2916342" cy="3681806"/>
          </a:xfrm>
          <a:prstGeom prst="roundRect">
            <a:avLst>
              <a:gd name="adj" fmla="val 5556"/>
            </a:avLst>
          </a:prstGeom>
          <a:ln w="12700">
            <a:solidFill>
              <a:srgbClr val="A6A6A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Meiryo UI"/>
                <a:ea typeface="Meiryo UI"/>
                <a:cs typeface="Meiryo UI"/>
                <a:sym typeface="Meiryo UI"/>
              </a:defRPr>
            </a:pPr>
          </a:p>
        </p:txBody>
      </p:sp>
      <p:sp>
        <p:nvSpPr>
          <p:cNvPr id="44" name="正方形/長方形 45"/>
          <p:cNvSpPr txBox="1"/>
          <p:nvPr/>
        </p:nvSpPr>
        <p:spPr>
          <a:xfrm>
            <a:off x="7784741" y="1286545"/>
            <a:ext cx="2772030" cy="2692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2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Musashi Auto Parts India (hereinafter referred to as MAP-ID)</a:t>
            </a:r>
          </a:p>
        </p:txBody>
      </p:sp>
      <p:graphicFrame>
        <p:nvGraphicFramePr>
          <p:cNvPr id="45" name="表 46"/>
          <p:cNvGraphicFramePr/>
          <p:nvPr/>
        </p:nvGraphicFramePr>
        <p:xfrm>
          <a:off x="2606344" y="1847806"/>
          <a:ext cx="1678373" cy="66878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7"/>
              </a:tblGrid>
              <a:tr h="30598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800">
                          <a:sym typeface="游ゴシック"/>
                        </a:rPr>
                        <a:t>Yoshinobu Sawamura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6280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Quality Officer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46" name="直線コネクタ 47"/>
          <p:cNvSpPr/>
          <p:nvPr/>
        </p:nvSpPr>
        <p:spPr>
          <a:xfrm>
            <a:off x="5086725" y="2025331"/>
            <a:ext cx="3583838" cy="2"/>
          </a:xfrm>
          <a:prstGeom prst="line">
            <a:avLst/>
          </a:prstGeom>
          <a:ln w="6350">
            <a:solidFill>
              <a:srgbClr val="00000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47" name="表 48"/>
          <p:cNvGraphicFramePr/>
          <p:nvPr/>
        </p:nvGraphicFramePr>
        <p:xfrm>
          <a:off x="2599994" y="2797499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Gaurav Agarwal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Plant CIQ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8" name="表 49"/>
          <p:cNvGraphicFramePr/>
          <p:nvPr/>
        </p:nvGraphicFramePr>
        <p:xfrm>
          <a:off x="2606344" y="3615961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/>
                      <a:r>
                        <a:rPr sz="700">
                          <a:sym typeface="游ゴシック"/>
                        </a:rPr>
                        <a:t>Amit Dawar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49" name="表 50"/>
          <p:cNvGraphicFramePr/>
          <p:nvPr/>
        </p:nvGraphicFramePr>
        <p:xfrm>
          <a:off x="2606344" y="4470308"/>
          <a:ext cx="1678372" cy="40443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3284"/>
                <a:gridCol w="1355086"/>
              </a:tblGrid>
              <a:tr h="202219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Vijay Tripathi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Raviranjan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202219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 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0" name="直線コネクタ 51"/>
          <p:cNvSpPr/>
          <p:nvPr/>
        </p:nvSpPr>
        <p:spPr>
          <a:xfrm>
            <a:off x="9438405" y="2330319"/>
            <a:ext cx="3" cy="1949305"/>
          </a:xfrm>
          <a:prstGeom prst="line">
            <a:avLst/>
          </a:prstGeom>
          <a:ln w="6350">
            <a:solidFill>
              <a:srgbClr val="808080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aphicFrame>
        <p:nvGraphicFramePr>
          <p:cNvPr id="51" name="表 88"/>
          <p:cNvGraphicFramePr/>
          <p:nvPr/>
        </p:nvGraphicFramePr>
        <p:xfrm>
          <a:off x="4635403" y="1839160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Anil Gogia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Michihiro Shikasho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General Mgr. / Coordinator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2" name="表 84"/>
          <p:cNvGraphicFramePr/>
          <p:nvPr/>
        </p:nvGraphicFramePr>
        <p:xfrm>
          <a:off x="4638861" y="2790700"/>
          <a:ext cx="1661730" cy="6632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078"/>
                <a:gridCol w="1341649"/>
              </a:tblGrid>
              <a:tr h="270053">
                <a:tc>
                  <a:txBody>
                    <a:bodyPr/>
                    <a:lstStyle/>
                    <a:p>
                      <a:pPr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844082"/>
                      <a:r>
                        <a:rPr sz="700">
                          <a:sym typeface="游ゴシック"/>
                        </a:rPr>
                        <a:t>Vaibhav Kashyap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93234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HMSI QC</a:t>
                      </a:r>
                      <a:endParaRPr sz="800">
                        <a:latin typeface="Meiryo UI"/>
                        <a:ea typeface="Meiryo UI"/>
                        <a:cs typeface="Meiryo UI"/>
                        <a:sym typeface="Meiryo UI"/>
                      </a:endParaRP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 </a:t>
                      </a:r>
                      <a:r>
                        <a:rPr sz="800">
                          <a:latin typeface="Meiryo UI"/>
                          <a:ea typeface="Meiryo UI"/>
                          <a:cs typeface="Meiryo UI"/>
                          <a:sym typeface="Meiryo UI"/>
                        </a:rPr>
                        <a:t>Chief Mgr.</a:t>
                      </a:r>
                    </a:p>
                  </a:txBody>
                  <a:tcPr marL="42203" marR="42203" marT="42203" marB="42203" anchor="ctr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3" name="表 88"/>
          <p:cNvGraphicFramePr/>
          <p:nvPr/>
        </p:nvGraphicFramePr>
        <p:xfrm>
          <a:off x="8687651" y="1821368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Tomoya Shirai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MAP-ID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Managing Director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4" name="表 88"/>
          <p:cNvGraphicFramePr/>
          <p:nvPr/>
        </p:nvGraphicFramePr>
        <p:xfrm>
          <a:off x="8687651" y="26944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Katsuhisa Suzuki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Manager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5" name="表 88"/>
          <p:cNvGraphicFramePr/>
          <p:nvPr/>
        </p:nvGraphicFramePr>
        <p:xfrm>
          <a:off x="8687651" y="3584740"/>
          <a:ext cx="1665188" cy="7112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26838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Parveen Maan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Naresh Pal 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442835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QE/Prd.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Dy.General Mgr /Sr General 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graphicFrame>
        <p:nvGraphicFramePr>
          <p:cNvPr id="56" name="表 88"/>
          <p:cNvGraphicFramePr/>
          <p:nvPr/>
        </p:nvGraphicFramePr>
        <p:xfrm>
          <a:off x="8692752" y="4497589"/>
          <a:ext cx="1665188" cy="703834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320744"/>
                <a:gridCol w="1344441"/>
              </a:tblGrid>
              <a:tr h="322014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ym typeface="游ゴシック"/>
                        </a:rPr>
                        <a:t>〇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Ashok Kumar</a:t>
                      </a:r>
                    </a:p>
                    <a:p>
                      <a:pPr indent="-171450">
                        <a:buSzPct val="100000"/>
                        <a:buChar char="▪"/>
                        <a:defRPr sz="800">
                          <a:sym typeface="游ゴシック"/>
                        </a:defRPr>
                      </a:pPr>
                      <a:r>
                        <a:t>Sandeep Kumar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</a:tr>
              <a:tr h="381817">
                <a:tc gridSpan="2">
                  <a:txBody>
                    <a:bodyPr/>
                    <a:lstStyle/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Affiliation : QE / Prd</a:t>
                      </a:r>
                    </a:p>
                    <a:p>
                      <a:pPr>
                        <a:defRPr sz="1000">
                          <a:latin typeface="Arial Narrow"/>
                          <a:ea typeface="Arial Narrow"/>
                          <a:cs typeface="Arial Narrow"/>
                          <a:sym typeface="Arial Narrow"/>
                        </a:defRPr>
                      </a:pPr>
                      <a:r>
                        <a:t>Position : Mgr / Sr.Mgr</a:t>
                      </a:r>
                    </a:p>
                  </a:txBody>
                  <a:tcPr marL="42203" marR="42203" marT="42203" marB="42203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57" name="正方形/長方形 63"/>
          <p:cNvSpPr txBox="1"/>
          <p:nvPr/>
        </p:nvSpPr>
        <p:spPr>
          <a:xfrm>
            <a:off x="7945759" y="2104487"/>
            <a:ext cx="654690" cy="408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Disaster Prevention and Mitigation Officer</a:t>
            </a:r>
          </a:p>
        </p:txBody>
      </p:sp>
      <p:sp>
        <p:nvSpPr>
          <p:cNvPr id="58" name="正方形/長方形 64"/>
          <p:cNvSpPr txBox="1"/>
          <p:nvPr/>
        </p:nvSpPr>
        <p:spPr>
          <a:xfrm>
            <a:off x="8004123" y="2991324"/>
            <a:ext cx="485137" cy="21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Approver</a:t>
            </a:r>
          </a:p>
        </p:txBody>
      </p:sp>
      <p:sp>
        <p:nvSpPr>
          <p:cNvPr id="59" name="正方形/長方形 65"/>
          <p:cNvSpPr txBox="1"/>
          <p:nvPr/>
        </p:nvSpPr>
        <p:spPr>
          <a:xfrm>
            <a:off x="8091837" y="4732049"/>
            <a:ext cx="358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In charge</a:t>
            </a:r>
          </a:p>
        </p:txBody>
      </p:sp>
      <p:sp>
        <p:nvSpPr>
          <p:cNvPr id="60" name="正方形/長方形 66"/>
          <p:cNvSpPr txBox="1"/>
          <p:nvPr/>
        </p:nvSpPr>
        <p:spPr>
          <a:xfrm>
            <a:off x="7996535" y="3802010"/>
            <a:ext cx="485137" cy="21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10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Verifier</a:t>
            </a:r>
          </a:p>
        </p:txBody>
      </p:sp>
      <p:sp>
        <p:nvSpPr>
          <p:cNvPr id="61" name="テキスト ボックス 1"/>
          <p:cNvSpPr txBox="1"/>
          <p:nvPr/>
        </p:nvSpPr>
        <p:spPr>
          <a:xfrm>
            <a:off x="8657514" y="106891"/>
            <a:ext cx="2593337" cy="269237"/>
          </a:xfrm>
          <a:prstGeom prst="rect">
            <a:avLst/>
          </a:prstGeom>
          <a:solidFill>
            <a:srgbClr val="E2F0D9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 defTabSz="457200">
              <a:defRPr sz="1400">
                <a:latin typeface="Meiryo UI"/>
                <a:ea typeface="Meiryo UI"/>
                <a:cs typeface="Meiryo UI"/>
                <a:sym typeface="Meiryo UI"/>
              </a:defRPr>
            </a:lvl1pPr>
          </a:lstStyle>
          <a:p>
            <a:r>
              <a:t>The text "中間検証会議二次から変化なし" translates to English as:</a:t>
            </a:r>
          </a:p>
          <a:p/>
          <a:p>
            <a:r>
              <a:t>"No change from the second interim verification meeting"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Office テーマ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テーマ">
      <a:majorFont>
        <a:latin typeface="游ゴシック"/>
        <a:ea typeface="游ゴシック"/>
        <a:cs typeface="游ゴシック"/>
      </a:majorFont>
      <a:minorFont>
        <a:latin typeface="Helvetica"/>
        <a:ea typeface="Helvetica"/>
        <a:cs typeface="Helvetic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游ゴシック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