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4" r:id="rId6"/>
    <p:sldId id="259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011D8-7E2B-437B-B6CB-AB7794311E8F}" v="656" dt="2022-09-15T08:41:02.432"/>
    <p1510:client id="{8EECC73E-6391-44A2-A65C-66423D0962B6}" v="2054" dt="2022-09-09T06:34:35.948"/>
    <p1510:client id="{EB37E316-7F66-4E81-BCC5-F400482FFF77}" v="351" dt="2022-09-09T05:05:2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ファッションアイテムの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カテゴリ分類システム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8F66D0-109C-779C-CED1-5F81CA992C2F}"/>
              </a:ext>
            </a:extLst>
          </p:cNvPr>
          <p:cNvSpPr txBox="1"/>
          <p:nvPr/>
        </p:nvSpPr>
        <p:spPr>
          <a:xfrm>
            <a:off x="5063613" y="4277032"/>
            <a:ext cx="23563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Dチーム　安井祐介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画像システムの内容</a:t>
            </a:r>
            <a:endParaRPr lang="ja-JP" altLang="en-US" dirty="0">
              <a:ea typeface="ＭＳ Ｐゴシック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15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D2796-9389-D940-E5F1-7594154F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67C6F-5FB5-455B-550A-8691E4C4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衣服のデータラベルとして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『トップス』・『ボトムス』・『靴』の３値分類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を行う画像認識システムを構築</a:t>
            </a:r>
            <a:endParaRPr lang="ja-JP"/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背景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　</a:t>
            </a:r>
            <a:r>
              <a:rPr lang="ja-JP" altLang="en-US" sz="2000">
                <a:ea typeface="ＭＳ Ｐゴシック"/>
                <a:cs typeface="Calibri"/>
              </a:rPr>
              <a:t>・メルカリデータセットの公開…</a:t>
            </a:r>
          </a:p>
          <a:p>
            <a:pPr marL="0" indent="0">
              <a:buNone/>
            </a:pPr>
            <a:r>
              <a:rPr lang="ja-JP" altLang="en-US" sz="2000">
                <a:ea typeface="ＭＳ Ｐゴシック"/>
                <a:cs typeface="Calibri"/>
              </a:rPr>
              <a:t>　　　Eコマースへのシステム構築の可能性を模索</a:t>
            </a:r>
            <a:endParaRPr lang="ja-JP" sz="2000">
              <a:ea typeface="ＭＳ Ｐゴシック" panose="020B0600070205080204" pitchFamily="34" charset="-128"/>
              <a:cs typeface="Calibri"/>
            </a:endParaRPr>
          </a:p>
          <a:p>
            <a:pPr marL="0" indent="0">
              <a:buNone/>
            </a:pPr>
            <a:r>
              <a:rPr lang="ja-JP" altLang="en-US" sz="2000">
                <a:ea typeface="ＭＳ Ｐゴシック"/>
                <a:cs typeface="Calibri"/>
              </a:rPr>
              <a:t>　  ・実利用での不便…</a:t>
            </a:r>
          </a:p>
          <a:p>
            <a:pPr marL="0" indent="0">
              <a:buNone/>
            </a:pPr>
            <a:r>
              <a:rPr lang="ja-JP" altLang="en-US" sz="2000">
                <a:ea typeface="ＭＳ Ｐゴシック"/>
                <a:cs typeface="Calibri"/>
              </a:rPr>
              <a:t>　　　自分で出品した際の手間を思い出し削減できないか思案</a:t>
            </a:r>
          </a:p>
        </p:txBody>
      </p:sp>
    </p:spTree>
    <p:extLst>
      <p:ext uri="{BB962C8B-B14F-4D97-AF65-F5344CB8AC3E}">
        <p14:creationId xmlns:p14="http://schemas.microsoft.com/office/powerpoint/2010/main" val="219265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BE3C9-BB2C-501D-5B69-D0FF6176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ユーザーと利用シーン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528459B0-D157-4A55-5E5D-26C32851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217" y="2307511"/>
            <a:ext cx="2736874" cy="2250740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9E67D6-489B-EDEA-F355-CBE0F074BEFB}"/>
              </a:ext>
            </a:extLst>
          </p:cNvPr>
          <p:cNvSpPr txBox="1"/>
          <p:nvPr/>
        </p:nvSpPr>
        <p:spPr>
          <a:xfrm>
            <a:off x="1012291" y="1696104"/>
            <a:ext cx="34980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ea typeface="ＭＳ Ｐゴシック"/>
                <a:cs typeface="Calibri"/>
              </a:rPr>
              <a:t>Eコマースアプリ等の利用者</a:t>
            </a:r>
            <a:endParaRPr lang="ja-JP" altLang="en-US" sz="2000"/>
          </a:p>
        </p:txBody>
      </p:sp>
      <p:pic>
        <p:nvPicPr>
          <p:cNvPr id="6" name="図 6">
            <a:extLst>
              <a:ext uri="{FF2B5EF4-FFF2-40B4-BE49-F238E27FC236}">
                <a16:creationId xmlns:a16="http://schemas.microsoft.com/office/drawing/2014/main" id="{0F3CBDCA-CEB8-8260-3B9F-04979CFC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65" y="3894277"/>
            <a:ext cx="1263697" cy="1843161"/>
          </a:xfrm>
          <a:prstGeom prst="rect">
            <a:avLst/>
          </a:prstGeom>
        </p:spPr>
      </p:pic>
      <p:pic>
        <p:nvPicPr>
          <p:cNvPr id="7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3F02C884-2E8E-74E0-F2F2-333F549D5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49" y="3897085"/>
            <a:ext cx="1064130" cy="1843315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B531B165-0BD0-21BE-F80F-5D51718043D1}"/>
              </a:ext>
            </a:extLst>
          </p:cNvPr>
          <p:cNvSpPr/>
          <p:nvPr/>
        </p:nvSpPr>
        <p:spPr>
          <a:xfrm>
            <a:off x="4496453" y="2765770"/>
            <a:ext cx="3425371" cy="791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0C23B7-B54E-DF2B-2EC3-426C7895B06B}"/>
              </a:ext>
            </a:extLst>
          </p:cNvPr>
          <p:cNvSpPr txBox="1"/>
          <p:nvPr/>
        </p:nvSpPr>
        <p:spPr>
          <a:xfrm>
            <a:off x="4669890" y="6028618"/>
            <a:ext cx="30843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面倒な入力操作が必要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10" name="図 10">
            <a:extLst>
              <a:ext uri="{FF2B5EF4-FFF2-40B4-BE49-F238E27FC236}">
                <a16:creationId xmlns:a16="http://schemas.microsoft.com/office/drawing/2014/main" id="{D9ACC49B-8549-0A2F-4C03-88BBDD585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00" y="1788886"/>
            <a:ext cx="2743200" cy="27432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89B4B2-EDE7-D0E2-0D9B-0F64D1C99766}"/>
              </a:ext>
            </a:extLst>
          </p:cNvPr>
          <p:cNvSpPr txBox="1"/>
          <p:nvPr/>
        </p:nvSpPr>
        <p:spPr>
          <a:xfrm>
            <a:off x="9027884" y="1146629"/>
            <a:ext cx="24887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出品完了…</a:t>
            </a:r>
            <a:endParaRPr lang="ja-JP" altLang="en-US" sz="2400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A26F51CF-2053-F7C5-3AF0-7DCE7D5FC6AD}"/>
              </a:ext>
            </a:extLst>
          </p:cNvPr>
          <p:cNvSpPr/>
          <p:nvPr/>
        </p:nvSpPr>
        <p:spPr>
          <a:xfrm>
            <a:off x="7714089" y="5809235"/>
            <a:ext cx="863600" cy="682171"/>
          </a:xfrm>
          <a:prstGeom prst="lef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B9A1D6-4488-3E78-10B2-F4A3E58A5313}"/>
              </a:ext>
            </a:extLst>
          </p:cNvPr>
          <p:cNvSpPr txBox="1"/>
          <p:nvPr/>
        </p:nvSpPr>
        <p:spPr>
          <a:xfrm>
            <a:off x="8868228" y="5537199"/>
            <a:ext cx="28080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ea typeface="ＭＳ Ｐゴシック"/>
                <a:cs typeface="Calibri"/>
              </a:rPr>
              <a:t>この手間を</a:t>
            </a:r>
            <a:endParaRPr lang="ja-JP">
              <a:solidFill>
                <a:srgbClr val="FF0000"/>
              </a:solidFill>
              <a:ea typeface="ＭＳ Ｐゴシック"/>
              <a:cs typeface="Calibri"/>
            </a:endParaRPr>
          </a:p>
          <a:p>
            <a:pPr algn="l"/>
            <a:r>
              <a:rPr lang="ja-JP" altLang="en-US" sz="2800">
                <a:solidFill>
                  <a:srgbClr val="FF0000"/>
                </a:solidFill>
                <a:ea typeface="ＭＳ Ｐゴシック"/>
                <a:cs typeface="Calibri"/>
              </a:rPr>
              <a:t>解消したい！！</a:t>
            </a:r>
            <a:endParaRPr lang="ja-JP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7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BE3C9-BB2C-501D-5B69-D0FF6176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課題解決イメージ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pic>
        <p:nvPicPr>
          <p:cNvPr id="5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032E72B1-B119-EAA8-AFB8-C703D87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35" y="1690914"/>
            <a:ext cx="2573615" cy="44704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BB3622-F43F-3A88-1098-8F640341DE7C}"/>
              </a:ext>
            </a:extLst>
          </p:cNvPr>
          <p:cNvSpPr txBox="1"/>
          <p:nvPr/>
        </p:nvSpPr>
        <p:spPr>
          <a:xfrm>
            <a:off x="6154057" y="2264228"/>
            <a:ext cx="566737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現在は画像の挿入とカテゴリー入力が</a:t>
            </a:r>
            <a:endParaRPr lang="ja-JP"/>
          </a:p>
          <a:p>
            <a:pPr algn="l"/>
            <a:r>
              <a:rPr lang="ja-JP" altLang="en-US">
                <a:ea typeface="ＭＳ Ｐゴシック"/>
                <a:cs typeface="Calibri"/>
              </a:rPr>
              <a:t>別々に必要となっている</a:t>
            </a:r>
            <a:endParaRPr lang="ja-JP"/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　　　　↓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sz="2400" u="sng">
                <a:ea typeface="ＭＳ Ｐゴシック"/>
                <a:cs typeface="Calibri"/>
              </a:rPr>
              <a:t>画像挿入時に</a:t>
            </a:r>
            <a:endParaRPr lang="ja-JP" sz="2400">
              <a:ea typeface="ＭＳ Ｐゴシック"/>
              <a:cs typeface="Calibri"/>
            </a:endParaRPr>
          </a:p>
          <a:p>
            <a:r>
              <a:rPr lang="ja-JP" altLang="en-US" sz="2400" u="sng">
                <a:ea typeface="ＭＳ Ｐゴシック"/>
                <a:cs typeface="Calibri"/>
              </a:rPr>
              <a:t>カテゴリー分類を自動で行ってくれる</a:t>
            </a:r>
            <a:endParaRPr lang="ja-JP" sz="2400">
              <a:ea typeface="ＭＳ Ｐゴシック"/>
              <a:cs typeface="Calibri"/>
            </a:endParaRPr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480341F9-5E6F-D947-DF81-785706DA6468}"/>
              </a:ext>
            </a:extLst>
          </p:cNvPr>
          <p:cNvSpPr/>
          <p:nvPr/>
        </p:nvSpPr>
        <p:spPr>
          <a:xfrm>
            <a:off x="3761214" y="2124873"/>
            <a:ext cx="1894114" cy="689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1.画像を挿入</a:t>
            </a:r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7987A159-82F1-E643-BD85-74FDAB37158B}"/>
              </a:ext>
            </a:extLst>
          </p:cNvPr>
          <p:cNvSpPr/>
          <p:nvPr/>
        </p:nvSpPr>
        <p:spPr>
          <a:xfrm>
            <a:off x="3763482" y="3034285"/>
            <a:ext cx="1807027" cy="28810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2.自動入力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23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システムの詳細</a:t>
            </a:r>
            <a:endParaRPr lang="ja-JP" altLang="en-US" dirty="0">
              <a:ea typeface="ＭＳ Ｐゴシック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84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BE3C9-BB2C-501D-5B69-D0FF6176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ja-JP" altLang="en-US">
                <a:ea typeface="ＭＳ Ｐゴシック"/>
                <a:cs typeface="Calibri Light"/>
              </a:rPr>
              <a:t>システムの全体像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A9F78D1-0FA3-8B18-EAD0-112DC164227A}"/>
              </a:ext>
            </a:extLst>
          </p:cNvPr>
          <p:cNvSpPr/>
          <p:nvPr/>
        </p:nvSpPr>
        <p:spPr>
          <a:xfrm>
            <a:off x="1516743" y="2964544"/>
            <a:ext cx="1146628" cy="1494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入力画像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2B89E87-318B-BD8A-AB00-14097BD54B8F}"/>
              </a:ext>
            </a:extLst>
          </p:cNvPr>
          <p:cNvSpPr/>
          <p:nvPr/>
        </p:nvSpPr>
        <p:spPr>
          <a:xfrm>
            <a:off x="6415311" y="2666999"/>
            <a:ext cx="1277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カテゴリ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18" name="四角形: 1 つの角を切り取る 17">
            <a:extLst>
              <a:ext uri="{FF2B5EF4-FFF2-40B4-BE49-F238E27FC236}">
                <a16:creationId xmlns:a16="http://schemas.microsoft.com/office/drawing/2014/main" id="{E2A5CE42-D44D-6A8C-803F-5F0A43D8B61A}"/>
              </a:ext>
            </a:extLst>
          </p:cNvPr>
          <p:cNvSpPr/>
          <p:nvPr/>
        </p:nvSpPr>
        <p:spPr>
          <a:xfrm>
            <a:off x="1091293" y="1508578"/>
            <a:ext cx="2351314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入力データの挿入</a:t>
            </a:r>
            <a:endParaRPr lang="ja-JP" altLang="en-US"/>
          </a:p>
        </p:txBody>
      </p:sp>
      <p:sp>
        <p:nvSpPr>
          <p:cNvPr id="20" name="四角形: 1 つの角を切り取る 19">
            <a:extLst>
              <a:ext uri="{FF2B5EF4-FFF2-40B4-BE49-F238E27FC236}">
                <a16:creationId xmlns:a16="http://schemas.microsoft.com/office/drawing/2014/main" id="{F4473D97-46F8-F493-A31F-7B8315F1D8E8}"/>
              </a:ext>
            </a:extLst>
          </p:cNvPr>
          <p:cNvSpPr/>
          <p:nvPr/>
        </p:nvSpPr>
        <p:spPr>
          <a:xfrm>
            <a:off x="8943521" y="1508578"/>
            <a:ext cx="2416628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出品情報確定</a:t>
            </a:r>
            <a:endParaRPr lang="ja-JP" altLang="en-US"/>
          </a:p>
        </p:txBody>
      </p:sp>
      <p:sp>
        <p:nvSpPr>
          <p:cNvPr id="21" name="四角形: 1 つの角を切り取る 20">
            <a:extLst>
              <a:ext uri="{FF2B5EF4-FFF2-40B4-BE49-F238E27FC236}">
                <a16:creationId xmlns:a16="http://schemas.microsoft.com/office/drawing/2014/main" id="{B464C631-6AB4-A6C8-72CB-5ACEBB3ACC96}"/>
              </a:ext>
            </a:extLst>
          </p:cNvPr>
          <p:cNvSpPr/>
          <p:nvPr/>
        </p:nvSpPr>
        <p:spPr>
          <a:xfrm>
            <a:off x="6098721" y="1508578"/>
            <a:ext cx="2830285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sz="1600">
                <a:ea typeface="+mn-lt"/>
                <a:cs typeface="+mn-lt"/>
              </a:rPr>
              <a:t>画像からデータの読み取り</a:t>
            </a:r>
            <a:endParaRPr lang="ja-JP" sz="1600">
              <a:ea typeface="ＭＳ Ｐゴシック"/>
              <a:cs typeface="Calibri"/>
            </a:endParaRPr>
          </a:p>
        </p:txBody>
      </p:sp>
      <p:sp>
        <p:nvSpPr>
          <p:cNvPr id="22" name="四角形: 1 つの角を切り取る 21">
            <a:extLst>
              <a:ext uri="{FF2B5EF4-FFF2-40B4-BE49-F238E27FC236}">
                <a16:creationId xmlns:a16="http://schemas.microsoft.com/office/drawing/2014/main" id="{055C605C-E569-7C19-116A-541B86E0DBC6}"/>
              </a:ext>
            </a:extLst>
          </p:cNvPr>
          <p:cNvSpPr/>
          <p:nvPr/>
        </p:nvSpPr>
        <p:spPr>
          <a:xfrm>
            <a:off x="3442607" y="1508578"/>
            <a:ext cx="2656115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 panose="020F0502020204030204"/>
              </a:rPr>
              <a:t>データの分割</a:t>
            </a:r>
            <a:endParaRPr lang="ja-JP" altLang="en-US" sz="1600" dirty="0">
              <a:ea typeface="ＭＳ Ｐゴシック"/>
              <a:cs typeface="Calibri" panose="020F0502020204030204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0940B39-7963-CC34-3CD5-42323FCD533B}"/>
              </a:ext>
            </a:extLst>
          </p:cNvPr>
          <p:cNvSpPr/>
          <p:nvPr/>
        </p:nvSpPr>
        <p:spPr>
          <a:xfrm>
            <a:off x="7736111" y="3886198"/>
            <a:ext cx="1277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etc…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F725779-7506-F6DC-FDEE-623AE42C82D4}"/>
              </a:ext>
            </a:extLst>
          </p:cNvPr>
          <p:cNvSpPr/>
          <p:nvPr/>
        </p:nvSpPr>
        <p:spPr>
          <a:xfrm>
            <a:off x="7736111" y="2666998"/>
            <a:ext cx="1277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状態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899AAB4-F6B0-73C5-EC3A-C5BEE2661954}"/>
              </a:ext>
            </a:extLst>
          </p:cNvPr>
          <p:cNvSpPr/>
          <p:nvPr/>
        </p:nvSpPr>
        <p:spPr>
          <a:xfrm>
            <a:off x="6415311" y="3886198"/>
            <a:ext cx="1277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ブランド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28" name="矢印: 山形 27">
            <a:extLst>
              <a:ext uri="{FF2B5EF4-FFF2-40B4-BE49-F238E27FC236}">
                <a16:creationId xmlns:a16="http://schemas.microsoft.com/office/drawing/2014/main" id="{13ECA0C7-21B2-0E6F-0653-35028DD77843}"/>
              </a:ext>
            </a:extLst>
          </p:cNvPr>
          <p:cNvSpPr/>
          <p:nvPr/>
        </p:nvSpPr>
        <p:spPr>
          <a:xfrm>
            <a:off x="5844159" y="2538529"/>
            <a:ext cx="500742" cy="235131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山形 28">
            <a:extLst>
              <a:ext uri="{FF2B5EF4-FFF2-40B4-BE49-F238E27FC236}">
                <a16:creationId xmlns:a16="http://schemas.microsoft.com/office/drawing/2014/main" id="{898D820E-0EAF-5195-24FB-CC734F82B32B}"/>
              </a:ext>
            </a:extLst>
          </p:cNvPr>
          <p:cNvSpPr/>
          <p:nvPr/>
        </p:nvSpPr>
        <p:spPr>
          <a:xfrm>
            <a:off x="2875987" y="2494985"/>
            <a:ext cx="500742" cy="235131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87EEA0-BCD6-83C8-5137-E3842861C172}"/>
              </a:ext>
            </a:extLst>
          </p:cNvPr>
          <p:cNvSpPr/>
          <p:nvPr/>
        </p:nvSpPr>
        <p:spPr>
          <a:xfrm>
            <a:off x="94342" y="1505857"/>
            <a:ext cx="914400" cy="914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ー</a:t>
            </a:r>
            <a:endParaRPr lang="ja-JP"/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フロー</a:t>
            </a:r>
            <a:endParaRPr lang="ja-JP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A54EB9D-7F4C-BF36-D876-E97A250105FF}"/>
              </a:ext>
            </a:extLst>
          </p:cNvPr>
          <p:cNvSpPr/>
          <p:nvPr/>
        </p:nvSpPr>
        <p:spPr>
          <a:xfrm>
            <a:off x="94341" y="2579913"/>
            <a:ext cx="914400" cy="235857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ー</a:t>
            </a:r>
            <a:endParaRPr lang="ja-JP"/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要素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C9F9C9-8F44-02CE-9031-0D6F2E492758}"/>
              </a:ext>
            </a:extLst>
          </p:cNvPr>
          <p:cNvSpPr/>
          <p:nvPr/>
        </p:nvSpPr>
        <p:spPr>
          <a:xfrm>
            <a:off x="94340" y="5112655"/>
            <a:ext cx="907143" cy="15893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ー</a:t>
            </a:r>
            <a:endParaRPr lang="ja-JP"/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補足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31489D-F51C-B669-2B27-B8EA92882E0E}"/>
              </a:ext>
            </a:extLst>
          </p:cNvPr>
          <p:cNvSpPr/>
          <p:nvPr/>
        </p:nvSpPr>
        <p:spPr>
          <a:xfrm>
            <a:off x="1168396" y="5112654"/>
            <a:ext cx="2126342" cy="15893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sz="1200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sz="1200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sz="1200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出品したいものをまとめて撮ったデータを使用</a:t>
            </a:r>
            <a:endParaRPr lang="ja-JP" sz="120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endParaRPr lang="ja-JP" altLang="en-US" sz="1200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加工が出来ないように</a:t>
            </a:r>
            <a:endParaRPr lang="ja-JP" sz="120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アプリ内蔵のカメラも開発</a:t>
            </a:r>
            <a:r>
              <a:rPr lang="ja-JP" altLang="en-US" sz="1200">
                <a:ea typeface="ＭＳ Ｐゴシック"/>
                <a:cs typeface="Calibri"/>
              </a:rPr>
              <a:t>ー</a:t>
            </a:r>
            <a:endParaRPr lang="ja-JP" sz="1200">
              <a:ea typeface="ＭＳ Ｐゴシック"/>
              <a:cs typeface="Calibri" panose="020F0502020204030204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6D60D08-13DE-52EA-CBB3-ADEF1CB5ABDB}"/>
              </a:ext>
            </a:extLst>
          </p:cNvPr>
          <p:cNvSpPr/>
          <p:nvPr/>
        </p:nvSpPr>
        <p:spPr>
          <a:xfrm>
            <a:off x="3439881" y="5112653"/>
            <a:ext cx="2648856" cy="15893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dirty="0"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1EDDADD-5F42-5EAD-CA16-ACFC3135425C}"/>
              </a:ext>
            </a:extLst>
          </p:cNvPr>
          <p:cNvSpPr/>
          <p:nvPr/>
        </p:nvSpPr>
        <p:spPr>
          <a:xfrm>
            <a:off x="6248395" y="5112653"/>
            <a:ext cx="2699656" cy="15893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参考価格を設定するために</a:t>
            </a:r>
            <a:endParaRPr lang="ja-JP">
              <a:solidFill>
                <a:schemeClr val="tx1"/>
              </a:solidFill>
              <a:ea typeface="ＭＳ Ｐゴシック" panose="020B0600070205080204" pitchFamily="34" charset="-128"/>
              <a:cs typeface="Calibri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・現在の似た商品の相場</a:t>
            </a:r>
            <a:endParaRPr lang="ja-JP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・過去の価格からの金額予想</a:t>
            </a:r>
          </a:p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などの要素も付け加えたい</a:t>
            </a:r>
            <a:endParaRPr lang="ja-JP" altLang="en-US" sz="1200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A9E6A3D-0020-B4AB-5E82-38140D585CDF}"/>
              </a:ext>
            </a:extLst>
          </p:cNvPr>
          <p:cNvSpPr/>
          <p:nvPr/>
        </p:nvSpPr>
        <p:spPr>
          <a:xfrm>
            <a:off x="9064166" y="5112653"/>
            <a:ext cx="2293256" cy="15893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一枚の写真から複数の</a:t>
            </a:r>
            <a:endParaRPr lang="ja-JP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ea typeface="ＭＳ Ｐゴシック"/>
                <a:cs typeface="Calibri"/>
              </a:rPr>
              <a:t>出品データがフォーマットになっている状態</a:t>
            </a:r>
            <a:endParaRPr lang="ja-JP" sz="120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8" name="矢印: 山形 37">
            <a:extLst>
              <a:ext uri="{FF2B5EF4-FFF2-40B4-BE49-F238E27FC236}">
                <a16:creationId xmlns:a16="http://schemas.microsoft.com/office/drawing/2014/main" id="{0C93D48D-AADC-E751-96F9-111C28173AC7}"/>
              </a:ext>
            </a:extLst>
          </p:cNvPr>
          <p:cNvSpPr/>
          <p:nvPr/>
        </p:nvSpPr>
        <p:spPr>
          <a:xfrm>
            <a:off x="9066330" y="2582071"/>
            <a:ext cx="500742" cy="235131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40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DAF401D3-A414-58D2-4956-2BDDE434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192" y="2583543"/>
            <a:ext cx="585159" cy="1001487"/>
          </a:xfrm>
          <a:prstGeom prst="rect">
            <a:avLst/>
          </a:prstGeom>
        </p:spPr>
      </p:pic>
      <p:pic>
        <p:nvPicPr>
          <p:cNvPr id="41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D99E1D9C-146E-58A7-5762-1F1D1F80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191" y="3715656"/>
            <a:ext cx="585159" cy="1001487"/>
          </a:xfrm>
          <a:prstGeom prst="rect">
            <a:avLst/>
          </a:prstGeom>
        </p:spPr>
      </p:pic>
      <p:pic>
        <p:nvPicPr>
          <p:cNvPr id="42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A5F536AC-1ECB-BC8A-B30D-4DCDE91D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448" y="2619828"/>
            <a:ext cx="585159" cy="1001487"/>
          </a:xfrm>
          <a:prstGeom prst="rect">
            <a:avLst/>
          </a:prstGeom>
        </p:spPr>
      </p:pic>
      <p:pic>
        <p:nvPicPr>
          <p:cNvPr id="43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36BA2799-7263-A059-294B-AC0BF939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449" y="3715657"/>
            <a:ext cx="585159" cy="1001487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2E7D9C0-26D2-B0D3-48B5-7B1358C1424D}"/>
              </a:ext>
            </a:extLst>
          </p:cNvPr>
          <p:cNvSpPr/>
          <p:nvPr/>
        </p:nvSpPr>
        <p:spPr>
          <a:xfrm>
            <a:off x="3940629" y="2835609"/>
            <a:ext cx="1553029" cy="8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個々の商品を認識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1D25BC6-0B9B-2332-1C86-44D0B957B79F}"/>
              </a:ext>
            </a:extLst>
          </p:cNvPr>
          <p:cNvSpPr/>
          <p:nvPr/>
        </p:nvSpPr>
        <p:spPr>
          <a:xfrm>
            <a:off x="3940628" y="3886199"/>
            <a:ext cx="1553029" cy="8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+mn-lt"/>
                <a:cs typeface="+mn-lt"/>
              </a:rPr>
              <a:t>各々の</a:t>
            </a:r>
            <a:endParaRPr lang="ja-JP" altLang="en-US" dirty="0">
              <a:ea typeface="+mn-lt"/>
              <a:cs typeface="+mn-lt"/>
            </a:endParaRPr>
          </a:p>
          <a:p>
            <a:pPr algn="ctr"/>
            <a:r>
              <a:rPr lang="ja-JP">
                <a:ea typeface="+mn-lt"/>
                <a:cs typeface="+mn-lt"/>
              </a:rPr>
              <a:t>画像作成</a:t>
            </a:r>
            <a:endParaRPr lang="en-US" altLang="ja-JP">
              <a:ea typeface="+mn-lt"/>
              <a:cs typeface="+mn-lt"/>
            </a:endParaRPr>
          </a:p>
          <a:p>
            <a:pPr algn="ctr"/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32AAEA-89B3-A36F-0436-9FDEFD3B5114}"/>
              </a:ext>
            </a:extLst>
          </p:cNvPr>
          <p:cNvSpPr txBox="1"/>
          <p:nvPr/>
        </p:nvSpPr>
        <p:spPr>
          <a:xfrm>
            <a:off x="3441290" y="5530644"/>
            <a:ext cx="26547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ea typeface="ＭＳ Ｐゴシック"/>
                <a:cs typeface="Calibri"/>
              </a:rPr>
              <a:t>商品の認識・分別はYOLOやOpenCVなどを用いて行う。</a:t>
            </a:r>
          </a:p>
        </p:txBody>
      </p:sp>
    </p:spTree>
    <p:extLst>
      <p:ext uri="{BB962C8B-B14F-4D97-AF65-F5344CB8AC3E}">
        <p14:creationId xmlns:p14="http://schemas.microsoft.com/office/powerpoint/2010/main" val="70136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BE3C9-BB2C-501D-5B69-D0FF6176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ja-JP" altLang="en-US">
                <a:ea typeface="ＭＳ Ｐゴシック"/>
                <a:cs typeface="Calibri Light"/>
              </a:rPr>
              <a:t>実現したい機能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A9F78D1-0FA3-8B18-EAD0-112DC164227A}"/>
              </a:ext>
            </a:extLst>
          </p:cNvPr>
          <p:cNvSpPr/>
          <p:nvPr/>
        </p:nvSpPr>
        <p:spPr>
          <a:xfrm>
            <a:off x="1516743" y="2964544"/>
            <a:ext cx="1146628" cy="1494971"/>
          </a:xfrm>
          <a:prstGeom prst="ellipse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入力画像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2B89E87-318B-BD8A-AB00-14097BD54B8F}"/>
              </a:ext>
            </a:extLst>
          </p:cNvPr>
          <p:cNvSpPr/>
          <p:nvPr/>
        </p:nvSpPr>
        <p:spPr>
          <a:xfrm>
            <a:off x="6415311" y="2666999"/>
            <a:ext cx="1277257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カテゴリ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18" name="四角形: 1 つの角を切り取る 17">
            <a:extLst>
              <a:ext uri="{FF2B5EF4-FFF2-40B4-BE49-F238E27FC236}">
                <a16:creationId xmlns:a16="http://schemas.microsoft.com/office/drawing/2014/main" id="{E2A5CE42-D44D-6A8C-803F-5F0A43D8B61A}"/>
              </a:ext>
            </a:extLst>
          </p:cNvPr>
          <p:cNvSpPr/>
          <p:nvPr/>
        </p:nvSpPr>
        <p:spPr>
          <a:xfrm>
            <a:off x="1091293" y="1508578"/>
            <a:ext cx="2351314" cy="914400"/>
          </a:xfrm>
          <a:prstGeom prst="snip1Rect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入力データの挿入</a:t>
            </a:r>
            <a:endParaRPr lang="ja-JP" altLang="en-US"/>
          </a:p>
        </p:txBody>
      </p:sp>
      <p:sp>
        <p:nvSpPr>
          <p:cNvPr id="20" name="四角形: 1 つの角を切り取る 19">
            <a:extLst>
              <a:ext uri="{FF2B5EF4-FFF2-40B4-BE49-F238E27FC236}">
                <a16:creationId xmlns:a16="http://schemas.microsoft.com/office/drawing/2014/main" id="{F4473D97-46F8-F493-A31F-7B8315F1D8E8}"/>
              </a:ext>
            </a:extLst>
          </p:cNvPr>
          <p:cNvSpPr/>
          <p:nvPr/>
        </p:nvSpPr>
        <p:spPr>
          <a:xfrm>
            <a:off x="8943521" y="1508578"/>
            <a:ext cx="2416628" cy="914400"/>
          </a:xfrm>
          <a:prstGeom prst="snip1Rect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出品情報確定</a:t>
            </a:r>
            <a:endParaRPr lang="ja-JP" altLang="en-US"/>
          </a:p>
        </p:txBody>
      </p:sp>
      <p:sp>
        <p:nvSpPr>
          <p:cNvPr id="21" name="四角形: 1 つの角を切り取る 20">
            <a:extLst>
              <a:ext uri="{FF2B5EF4-FFF2-40B4-BE49-F238E27FC236}">
                <a16:creationId xmlns:a16="http://schemas.microsoft.com/office/drawing/2014/main" id="{B464C631-6AB4-A6C8-72CB-5ACEBB3ACC96}"/>
              </a:ext>
            </a:extLst>
          </p:cNvPr>
          <p:cNvSpPr/>
          <p:nvPr/>
        </p:nvSpPr>
        <p:spPr>
          <a:xfrm>
            <a:off x="6098721" y="1508578"/>
            <a:ext cx="2830285" cy="914400"/>
          </a:xfrm>
          <a:prstGeom prst="snip1Rect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sz="1600">
                <a:ea typeface="+mn-lt"/>
                <a:cs typeface="+mn-lt"/>
              </a:rPr>
              <a:t>画像からデータの読み取り</a:t>
            </a:r>
            <a:endParaRPr lang="ja-JP" sz="1600">
              <a:ea typeface="ＭＳ Ｐゴシック"/>
              <a:cs typeface="Calibri"/>
            </a:endParaRPr>
          </a:p>
        </p:txBody>
      </p:sp>
      <p:sp>
        <p:nvSpPr>
          <p:cNvPr id="22" name="四角形: 1 つの角を切り取る 21">
            <a:extLst>
              <a:ext uri="{FF2B5EF4-FFF2-40B4-BE49-F238E27FC236}">
                <a16:creationId xmlns:a16="http://schemas.microsoft.com/office/drawing/2014/main" id="{055C605C-E569-7C19-116A-541B86E0DBC6}"/>
              </a:ext>
            </a:extLst>
          </p:cNvPr>
          <p:cNvSpPr/>
          <p:nvPr/>
        </p:nvSpPr>
        <p:spPr>
          <a:xfrm>
            <a:off x="3442607" y="1508578"/>
            <a:ext cx="2656115" cy="914400"/>
          </a:xfrm>
          <a:prstGeom prst="snip1Rect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 panose="020F0502020204030204"/>
              </a:rPr>
              <a:t>データの分割</a:t>
            </a:r>
            <a:endParaRPr lang="ja-JP" altLang="en-US" sz="1600" dirty="0">
              <a:ea typeface="ＭＳ Ｐゴシック"/>
              <a:cs typeface="Calibri" panose="020F0502020204030204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0940B39-7963-CC34-3CD5-42323FCD533B}"/>
              </a:ext>
            </a:extLst>
          </p:cNvPr>
          <p:cNvSpPr/>
          <p:nvPr/>
        </p:nvSpPr>
        <p:spPr>
          <a:xfrm>
            <a:off x="7736111" y="3886198"/>
            <a:ext cx="1277257" cy="914400"/>
          </a:xfrm>
          <a:prstGeom prst="ellipse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etc…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F725779-7506-F6DC-FDEE-623AE42C82D4}"/>
              </a:ext>
            </a:extLst>
          </p:cNvPr>
          <p:cNvSpPr/>
          <p:nvPr/>
        </p:nvSpPr>
        <p:spPr>
          <a:xfrm>
            <a:off x="7736111" y="2666998"/>
            <a:ext cx="1277257" cy="914400"/>
          </a:xfrm>
          <a:prstGeom prst="ellipse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状態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899AAB4-F6B0-73C5-EC3A-C5BEE2661954}"/>
              </a:ext>
            </a:extLst>
          </p:cNvPr>
          <p:cNvSpPr/>
          <p:nvPr/>
        </p:nvSpPr>
        <p:spPr>
          <a:xfrm>
            <a:off x="6415311" y="3886198"/>
            <a:ext cx="1277257" cy="914400"/>
          </a:xfrm>
          <a:prstGeom prst="ellipse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ブランド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28" name="矢印: 山形 27">
            <a:extLst>
              <a:ext uri="{FF2B5EF4-FFF2-40B4-BE49-F238E27FC236}">
                <a16:creationId xmlns:a16="http://schemas.microsoft.com/office/drawing/2014/main" id="{13ECA0C7-21B2-0E6F-0653-35028DD77843}"/>
              </a:ext>
            </a:extLst>
          </p:cNvPr>
          <p:cNvSpPr/>
          <p:nvPr/>
        </p:nvSpPr>
        <p:spPr>
          <a:xfrm>
            <a:off x="5844159" y="2538529"/>
            <a:ext cx="500742" cy="2351314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山形 28">
            <a:extLst>
              <a:ext uri="{FF2B5EF4-FFF2-40B4-BE49-F238E27FC236}">
                <a16:creationId xmlns:a16="http://schemas.microsoft.com/office/drawing/2014/main" id="{898D820E-0EAF-5195-24FB-CC734F82B32B}"/>
              </a:ext>
            </a:extLst>
          </p:cNvPr>
          <p:cNvSpPr/>
          <p:nvPr/>
        </p:nvSpPr>
        <p:spPr>
          <a:xfrm>
            <a:off x="2875987" y="2494985"/>
            <a:ext cx="500742" cy="2351314"/>
          </a:xfrm>
          <a:prstGeom prst="chevron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87EEA0-BCD6-83C8-5137-E3842861C172}"/>
              </a:ext>
            </a:extLst>
          </p:cNvPr>
          <p:cNvSpPr/>
          <p:nvPr/>
        </p:nvSpPr>
        <p:spPr>
          <a:xfrm>
            <a:off x="94342" y="1505857"/>
            <a:ext cx="9144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ー</a:t>
            </a:r>
            <a:endParaRPr lang="ja-JP"/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フロー</a:t>
            </a:r>
            <a:endParaRPr lang="ja-JP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A54EB9D-7F4C-BF36-D876-E97A250105FF}"/>
              </a:ext>
            </a:extLst>
          </p:cNvPr>
          <p:cNvSpPr/>
          <p:nvPr/>
        </p:nvSpPr>
        <p:spPr>
          <a:xfrm>
            <a:off x="94341" y="2579913"/>
            <a:ext cx="914400" cy="2358571"/>
          </a:xfrm>
          <a:prstGeom prst="rect">
            <a:avLst/>
          </a:prstGeom>
          <a:solidFill>
            <a:srgbClr val="000000">
              <a:alpha val="7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ー</a:t>
            </a:r>
            <a:endParaRPr lang="ja-JP"/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要素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C9F9C9-8F44-02CE-9031-0D6F2E492758}"/>
              </a:ext>
            </a:extLst>
          </p:cNvPr>
          <p:cNvSpPr/>
          <p:nvPr/>
        </p:nvSpPr>
        <p:spPr>
          <a:xfrm>
            <a:off x="94340" y="5112655"/>
            <a:ext cx="907143" cy="1589314"/>
          </a:xfrm>
          <a:prstGeom prst="rect">
            <a:avLst/>
          </a:prstGeom>
          <a:solidFill>
            <a:srgbClr val="000000">
              <a:alpha val="7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ー</a:t>
            </a:r>
            <a:endParaRPr lang="ja-JP"/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補足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31489D-F51C-B669-2B27-B8EA92882E0E}"/>
              </a:ext>
            </a:extLst>
          </p:cNvPr>
          <p:cNvSpPr/>
          <p:nvPr/>
        </p:nvSpPr>
        <p:spPr>
          <a:xfrm>
            <a:off x="1168396" y="5112654"/>
            <a:ext cx="2126342" cy="1589314"/>
          </a:xfrm>
          <a:prstGeom prst="rect">
            <a:avLst/>
          </a:prstGeom>
          <a:solidFill>
            <a:srgbClr val="000000">
              <a:alpha val="7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sz="1200" dirty="0">
              <a:solidFill>
                <a:schemeClr val="tx1"/>
              </a:solidFill>
              <a:ea typeface="ＭＳ Ｐゴシック"/>
              <a:cs typeface="Calibri" panose="020F0502020204030204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6D60D08-13DE-52EA-CBB3-ADEF1CB5ABDB}"/>
              </a:ext>
            </a:extLst>
          </p:cNvPr>
          <p:cNvSpPr/>
          <p:nvPr/>
        </p:nvSpPr>
        <p:spPr>
          <a:xfrm>
            <a:off x="3439881" y="5112653"/>
            <a:ext cx="2648856" cy="1589314"/>
          </a:xfrm>
          <a:prstGeom prst="rect">
            <a:avLst/>
          </a:prstGeom>
          <a:solidFill>
            <a:srgbClr val="000000">
              <a:alpha val="7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dirty="0">
              <a:ea typeface="ＭＳ Ｐゴシック"/>
              <a:cs typeface="Calibri"/>
            </a:endParaRPr>
          </a:p>
          <a:p>
            <a:pPr algn="ctr"/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1EDDADD-5F42-5EAD-CA16-ACFC3135425C}"/>
              </a:ext>
            </a:extLst>
          </p:cNvPr>
          <p:cNvSpPr/>
          <p:nvPr/>
        </p:nvSpPr>
        <p:spPr>
          <a:xfrm>
            <a:off x="6248395" y="5112653"/>
            <a:ext cx="2699656" cy="15893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ea typeface="ＭＳ Ｐゴシック"/>
              <a:cs typeface="Calibri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A9E6A3D-0020-B4AB-5E82-38140D585CDF}"/>
              </a:ext>
            </a:extLst>
          </p:cNvPr>
          <p:cNvSpPr/>
          <p:nvPr/>
        </p:nvSpPr>
        <p:spPr>
          <a:xfrm>
            <a:off x="9064166" y="5112653"/>
            <a:ext cx="2293256" cy="1589314"/>
          </a:xfrm>
          <a:prstGeom prst="rect">
            <a:avLst/>
          </a:prstGeom>
          <a:solidFill>
            <a:srgbClr val="000000">
              <a:alpha val="7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38" name="矢印: 山形 37">
            <a:extLst>
              <a:ext uri="{FF2B5EF4-FFF2-40B4-BE49-F238E27FC236}">
                <a16:creationId xmlns:a16="http://schemas.microsoft.com/office/drawing/2014/main" id="{0C93D48D-AADC-E751-96F9-111C28173AC7}"/>
              </a:ext>
            </a:extLst>
          </p:cNvPr>
          <p:cNvSpPr/>
          <p:nvPr/>
        </p:nvSpPr>
        <p:spPr>
          <a:xfrm>
            <a:off x="9066330" y="2582071"/>
            <a:ext cx="500742" cy="2351314"/>
          </a:xfrm>
          <a:prstGeom prst="chevron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40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DAF401D3-A414-58D2-4956-2BDDE434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192" y="2583543"/>
            <a:ext cx="585159" cy="1001487"/>
          </a:xfrm>
          <a:prstGeom prst="rect">
            <a:avLst/>
          </a:prstGeom>
        </p:spPr>
      </p:pic>
      <p:pic>
        <p:nvPicPr>
          <p:cNvPr id="41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D99E1D9C-146E-58A7-5762-1F1D1F80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191" y="3715656"/>
            <a:ext cx="585159" cy="1001487"/>
          </a:xfrm>
          <a:prstGeom prst="rect">
            <a:avLst/>
          </a:prstGeom>
        </p:spPr>
      </p:pic>
      <p:pic>
        <p:nvPicPr>
          <p:cNvPr id="42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A5F536AC-1ECB-BC8A-B30D-4DCDE91D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448" y="2619828"/>
            <a:ext cx="585159" cy="1001487"/>
          </a:xfrm>
          <a:prstGeom prst="rect">
            <a:avLst/>
          </a:prstGeom>
        </p:spPr>
      </p:pic>
      <p:pic>
        <p:nvPicPr>
          <p:cNvPr id="43" name="図 7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36BA2799-7263-A059-294B-AC0BF939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449" y="3715657"/>
            <a:ext cx="585159" cy="1001487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2E7D9C0-26D2-B0D3-48B5-7B1358C1424D}"/>
              </a:ext>
            </a:extLst>
          </p:cNvPr>
          <p:cNvSpPr/>
          <p:nvPr/>
        </p:nvSpPr>
        <p:spPr>
          <a:xfrm>
            <a:off x="3940629" y="2841171"/>
            <a:ext cx="1553029" cy="834572"/>
          </a:xfrm>
          <a:prstGeom prst="roundRect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個々の商品を認識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1D25BC6-0B9B-2332-1C86-44D0B957B79F}"/>
              </a:ext>
            </a:extLst>
          </p:cNvPr>
          <p:cNvSpPr/>
          <p:nvPr/>
        </p:nvSpPr>
        <p:spPr>
          <a:xfrm>
            <a:off x="3940628" y="3886199"/>
            <a:ext cx="1553029" cy="834572"/>
          </a:xfrm>
          <a:prstGeom prst="roundRect">
            <a:avLst/>
          </a:prstGeom>
          <a:solidFill>
            <a:srgbClr val="00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+mn-lt"/>
                <a:cs typeface="+mn-lt"/>
              </a:rPr>
              <a:t>各々の</a:t>
            </a:r>
            <a:endParaRPr lang="ja-JP" altLang="en-US" dirty="0">
              <a:ea typeface="+mn-lt"/>
              <a:cs typeface="+mn-lt"/>
            </a:endParaRPr>
          </a:p>
          <a:p>
            <a:pPr algn="ctr"/>
            <a:r>
              <a:rPr lang="ja-JP">
                <a:ea typeface="+mn-lt"/>
                <a:cs typeface="+mn-lt"/>
              </a:rPr>
              <a:t>画像作成</a:t>
            </a:r>
            <a:endParaRPr lang="en-US" altLang="ja-JP">
              <a:ea typeface="+mn-lt"/>
              <a:cs typeface="+mn-lt"/>
            </a:endParaRPr>
          </a:p>
          <a:p>
            <a:pPr algn="ctr"/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E46092E3-541B-10FC-94FF-C57F60B76E2F}"/>
              </a:ext>
            </a:extLst>
          </p:cNvPr>
          <p:cNvSpPr/>
          <p:nvPr/>
        </p:nvSpPr>
        <p:spPr>
          <a:xfrm>
            <a:off x="7008132" y="1581894"/>
            <a:ext cx="3207657" cy="1168400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今回はここの機能を実現したい！</a:t>
            </a:r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972B39-3383-619A-D643-CD71AC21A4A6}"/>
              </a:ext>
            </a:extLst>
          </p:cNvPr>
          <p:cNvSpPr/>
          <p:nvPr/>
        </p:nvSpPr>
        <p:spPr>
          <a:xfrm>
            <a:off x="6778171" y="3755571"/>
            <a:ext cx="4310743" cy="200297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  <a:ea typeface="ＭＳ Ｐゴシック"/>
                <a:cs typeface="Calibri"/>
              </a:rPr>
              <a:t>一つだけ商品が映った画像から</a:t>
            </a:r>
          </a:p>
          <a:p>
            <a:pPr algn="ctr"/>
            <a:r>
              <a:rPr lang="ja-JP" altLang="en-US" sz="1600">
                <a:solidFill>
                  <a:schemeClr val="tx1"/>
                </a:solidFill>
                <a:ea typeface="ＭＳ Ｐゴシック"/>
                <a:cs typeface="Calibri"/>
              </a:rPr>
              <a:t>「トップス」「ボトムス」「靴」</a:t>
            </a:r>
          </a:p>
          <a:p>
            <a:pPr algn="ctr"/>
            <a:r>
              <a:rPr lang="ja-JP" altLang="en-US" sz="1600">
                <a:solidFill>
                  <a:schemeClr val="tx1"/>
                </a:solidFill>
                <a:ea typeface="ＭＳ Ｐゴシック"/>
                <a:cs typeface="Calibri"/>
              </a:rPr>
              <a:t>のいずれかが写っていることを判定する、</a:t>
            </a:r>
          </a:p>
          <a:p>
            <a:pPr algn="ctr"/>
            <a:r>
              <a:rPr lang="ja-JP" altLang="en-US" sz="1600">
                <a:solidFill>
                  <a:schemeClr val="tx1"/>
                </a:solidFill>
                <a:ea typeface="ＭＳ Ｐゴシック"/>
                <a:cs typeface="Calibri"/>
              </a:rPr>
              <a:t>部分的カテゴライズの実装</a:t>
            </a:r>
          </a:p>
          <a:p>
            <a:pPr algn="ctr"/>
            <a:endParaRPr lang="ja-JP" altLang="en-US" sz="16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93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1FE4F-768A-386E-75A1-7538CCB1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学習の成果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pic>
        <p:nvPicPr>
          <p:cNvPr id="4" name="図 4" descr="グラフ, 折れ線グラフ&#10;&#10;説明は自動で生成されたものです">
            <a:extLst>
              <a:ext uri="{FF2B5EF4-FFF2-40B4-BE49-F238E27FC236}">
                <a16:creationId xmlns:a16="http://schemas.microsoft.com/office/drawing/2014/main" id="{C307AC8B-801C-48EF-161F-002BD48F0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32" y="1629581"/>
            <a:ext cx="5847428" cy="4183933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FEDFBF-DF28-1062-0DD5-A82BFD0A9911}"/>
              </a:ext>
            </a:extLst>
          </p:cNvPr>
          <p:cNvSpPr txBox="1"/>
          <p:nvPr/>
        </p:nvSpPr>
        <p:spPr>
          <a:xfrm>
            <a:off x="7170174" y="551835"/>
            <a:ext cx="452529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latin typeface="Arial"/>
                <a:ea typeface="ＭＳ Ｐゴシック"/>
                <a:cs typeface="Arial"/>
              </a:rPr>
              <a:t>画像数</a:t>
            </a:r>
            <a:r>
              <a:rPr lang="en-US" altLang="ja-JP" sz="2000" dirty="0">
                <a:latin typeface="Arial"/>
                <a:ea typeface="ＭＳ Ｐゴシック"/>
                <a:cs typeface="Arial"/>
              </a:rPr>
              <a:t>：40-60</a:t>
            </a:r>
            <a:r>
              <a:rPr lang="ja-JP" altLang="en-US" sz="2000">
                <a:latin typeface="Arial"/>
                <a:ea typeface="ＭＳ Ｐゴシック"/>
                <a:cs typeface="Arial"/>
              </a:rPr>
              <a:t>枚</a:t>
            </a:r>
            <a:endParaRPr lang="en-US" altLang="ja-JP" sz="2000">
              <a:latin typeface="Calibri" panose="020F0502020204030204"/>
              <a:ea typeface="ＭＳ Ｐゴシック"/>
              <a:cs typeface="Calibri"/>
            </a:endParaRPr>
          </a:p>
          <a:p>
            <a:r>
              <a:rPr lang="ja-JP" altLang="en-US" sz="2000">
                <a:latin typeface="Arial"/>
                <a:ea typeface="ＭＳ Ｐゴシック"/>
                <a:cs typeface="Arial"/>
              </a:rPr>
              <a:t>学習率</a:t>
            </a:r>
            <a:r>
              <a:rPr lang="en-US" altLang="ja-JP" sz="2000" dirty="0">
                <a:latin typeface="Arial"/>
                <a:ea typeface="ＭＳ Ｐゴシック"/>
                <a:cs typeface="Arial"/>
              </a:rPr>
              <a:t>：0.001</a:t>
            </a:r>
            <a:endParaRPr lang="en-US" altLang="ja-JP" sz="2000" dirty="0">
              <a:latin typeface="Calibri" panose="020F0502020204030204"/>
              <a:ea typeface="ＭＳ Ｐゴシック"/>
              <a:cs typeface="Calibri"/>
            </a:endParaRPr>
          </a:p>
          <a:p>
            <a:r>
              <a:rPr lang="ja-JP" altLang="en-US" sz="2000">
                <a:latin typeface="Arial"/>
                <a:ea typeface="ＭＳ Ｐゴシック"/>
                <a:cs typeface="Arial"/>
              </a:rPr>
              <a:t>エポック：40</a:t>
            </a:r>
            <a:endParaRPr lang="en-US" altLang="ja-JP" sz="2000">
              <a:latin typeface="Arial"/>
              <a:ea typeface="ＭＳ Ｐゴシック"/>
              <a:cs typeface="Arial"/>
            </a:endParaRPr>
          </a:p>
          <a:p>
            <a:r>
              <a:rPr lang="ja-JP" altLang="en-US" sz="2000">
                <a:latin typeface="Arial"/>
                <a:ea typeface="ＭＳ Ｐゴシック"/>
                <a:cs typeface="Arial"/>
              </a:rPr>
              <a:t>パッチサイズ</a:t>
            </a:r>
            <a:r>
              <a:rPr lang="en-US" altLang="ja-JP" sz="2000" dirty="0">
                <a:latin typeface="Arial"/>
                <a:ea typeface="ＭＳ Ｐゴシック"/>
                <a:cs typeface="Arial"/>
              </a:rPr>
              <a:t> ：8</a:t>
            </a:r>
            <a:endParaRPr lang="en-US" altLang="ja-JP" sz="2000" dirty="0">
              <a:latin typeface="Calibri" panose="020F0502020204030204"/>
              <a:ea typeface="ＭＳ Ｐゴシック"/>
              <a:cs typeface="Calibri"/>
            </a:endParaRPr>
          </a:p>
          <a:p>
            <a:r>
              <a:rPr lang="ja-JP" altLang="en-US" sz="2000">
                <a:latin typeface="Arial"/>
                <a:ea typeface="ＭＳ Ｐゴシック"/>
                <a:cs typeface="Arial"/>
              </a:rPr>
              <a:t>画像サイズ</a:t>
            </a:r>
            <a:r>
              <a:rPr lang="en-US" altLang="ja-JP" sz="2000" dirty="0">
                <a:latin typeface="Arial"/>
                <a:ea typeface="ＭＳ Ｐゴシック"/>
                <a:cs typeface="Arial"/>
              </a:rPr>
              <a:t> ：16</a:t>
            </a:r>
            <a:endParaRPr lang="en-US" altLang="ja-JP" sz="2000" dirty="0">
              <a:latin typeface="Calibri" panose="020F0502020204030204"/>
              <a:ea typeface="ＭＳ Ｐゴシック"/>
              <a:cs typeface="Calibri"/>
            </a:endParaRPr>
          </a:p>
          <a:p>
            <a:r>
              <a:rPr lang="ja-JP" altLang="en-US" sz="2000">
                <a:latin typeface="Arial"/>
                <a:ea typeface="ＭＳ Ｐゴシック"/>
                <a:cs typeface="Arial"/>
              </a:rPr>
              <a:t>畳み込み層：</a:t>
            </a:r>
            <a:r>
              <a:rPr lang="en-US" altLang="ja-JP" sz="2000" dirty="0">
                <a:latin typeface="Arial"/>
                <a:ea typeface="ＭＳ Ｐゴシック"/>
                <a:cs typeface="Arial"/>
              </a:rPr>
              <a:t>3層</a:t>
            </a:r>
            <a:endParaRPr lang="en-US" altLang="ja-JP" sz="2000" dirty="0">
              <a:latin typeface="Calibri" panose="020F0502020204030204"/>
              <a:ea typeface="ＭＳ Ｐゴシック"/>
              <a:cs typeface="Calibri"/>
            </a:endParaRPr>
          </a:p>
          <a:p>
            <a:r>
              <a:rPr lang="ja-JP" altLang="en-US" sz="2000">
                <a:latin typeface="Arial"/>
                <a:ea typeface="ＭＳ Ｐゴシック"/>
                <a:cs typeface="Arial"/>
              </a:rPr>
              <a:t>フィルター：</a:t>
            </a:r>
            <a:r>
              <a:rPr lang="en-US" altLang="ja-JP" sz="2000" dirty="0">
                <a:latin typeface="Arial"/>
                <a:ea typeface="ＭＳ Ｐゴシック"/>
                <a:cs typeface="Arial"/>
              </a:rPr>
              <a:t>8</a:t>
            </a:r>
            <a:r>
              <a:rPr lang="ja-JP" altLang="en-US" sz="2000">
                <a:latin typeface="Arial"/>
                <a:ea typeface="ＭＳ Ｐゴシック"/>
                <a:cs typeface="Arial"/>
              </a:rPr>
              <a:t>枚</a:t>
            </a:r>
            <a:endParaRPr lang="en-US" altLang="ja-JP" sz="2000">
              <a:latin typeface="Calibri" panose="020F0502020204030204"/>
              <a:ea typeface="ＭＳ Ｐゴシック"/>
              <a:cs typeface="Calibri"/>
            </a:endParaRPr>
          </a:p>
          <a:p>
            <a:r>
              <a:rPr lang="en-US" altLang="ja-JP" sz="2000" dirty="0">
                <a:latin typeface="Arial"/>
                <a:ea typeface="ＭＳ Ｐゴシック"/>
                <a:cs typeface="Arial"/>
              </a:rPr>
              <a:t>Dropout：１・２</a:t>
            </a:r>
            <a:r>
              <a:rPr lang="ja-JP" altLang="en-US" sz="2000">
                <a:latin typeface="Arial"/>
                <a:ea typeface="ＭＳ Ｐゴシック"/>
                <a:cs typeface="Arial"/>
              </a:rPr>
              <a:t>層目に</a:t>
            </a:r>
            <a:r>
              <a:rPr lang="en-US" altLang="ja-JP" sz="2000" dirty="0">
                <a:latin typeface="Arial"/>
                <a:ea typeface="ＭＳ Ｐゴシック"/>
                <a:cs typeface="Arial"/>
              </a:rPr>
              <a:t>0.2</a:t>
            </a:r>
            <a:endParaRPr lang="en-US" altLang="ja-JP" sz="2000" dirty="0">
              <a:latin typeface="Calibri" panose="020F0502020204030204"/>
              <a:ea typeface="ＭＳ Ｐゴシック"/>
              <a:cs typeface="Calibri"/>
            </a:endParaRPr>
          </a:p>
          <a:p>
            <a:r>
              <a:rPr lang="ja-JP" altLang="en-US" sz="2000">
                <a:latin typeface="Arial"/>
                <a:ea typeface="ＭＳ Ｐゴシック"/>
                <a:cs typeface="Arial"/>
              </a:rPr>
              <a:t>活性化関数：</a:t>
            </a:r>
            <a:r>
              <a:rPr lang="en-US" altLang="ja-JP" sz="2000" dirty="0" err="1">
                <a:latin typeface="Arial"/>
                <a:ea typeface="ＭＳ Ｐゴシック"/>
                <a:cs typeface="Arial"/>
              </a:rPr>
              <a:t>ReLU</a:t>
            </a:r>
            <a:r>
              <a:rPr lang="ja-JP" altLang="en-US" sz="2000">
                <a:latin typeface="Arial"/>
                <a:ea typeface="ＭＳ Ｐゴシック"/>
                <a:cs typeface="Arial"/>
              </a:rPr>
              <a:t>関数</a:t>
            </a:r>
            <a:endParaRPr lang="en-US" altLang="ja-JP" sz="2000">
              <a:latin typeface="Calibri" panose="020F0502020204030204"/>
              <a:ea typeface="ＭＳ Ｐゴシック"/>
              <a:cs typeface="Calibri"/>
            </a:endParaRPr>
          </a:p>
          <a:p>
            <a:r>
              <a:rPr lang="en-US" altLang="ja-JP" sz="2000" b="1" dirty="0">
                <a:latin typeface="Arial"/>
                <a:ea typeface="ＭＳ Ｐゴシック"/>
                <a:cs typeface="Arial"/>
              </a:rPr>
              <a:t>Accuracy  62%程度</a:t>
            </a:r>
            <a:endParaRPr lang="en-US" altLang="ja-JP" sz="2000" dirty="0">
              <a:ea typeface="ＭＳ Ｐゴシック"/>
              <a:cs typeface="Calibr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E3BEC6-3947-DB37-2EEC-CCA110FAEB8A}"/>
              </a:ext>
            </a:extLst>
          </p:cNvPr>
          <p:cNvSpPr txBox="1"/>
          <p:nvPr/>
        </p:nvSpPr>
        <p:spPr>
          <a:xfrm>
            <a:off x="7386484" y="4313903"/>
            <a:ext cx="3499361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課題：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sz="1200" dirty="0">
              <a:ea typeface="ＭＳ Ｐゴシック"/>
              <a:cs typeface="Calibri"/>
            </a:endParaRPr>
          </a:p>
          <a:p>
            <a:pPr algn="l"/>
            <a:r>
              <a:rPr lang="ja-JP" altLang="en-US" sz="1200">
                <a:ea typeface="ＭＳ Ｐゴシック"/>
                <a:cs typeface="Calibri"/>
              </a:rPr>
              <a:t>◆精度がなかなか上がらない</a:t>
            </a:r>
            <a:endParaRPr lang="ja-JP"/>
          </a:p>
          <a:p>
            <a:r>
              <a:rPr lang="ja-JP" altLang="en-US" sz="1200">
                <a:ea typeface="ＭＳ Ｐゴシック"/>
                <a:cs typeface="Calibri"/>
              </a:rPr>
              <a:t>　服は特徴的なものが多いため、このデータ数では新規のものを判定するのが難しかったかもしれない。靴の分類はかなり精度が高くなるが、トップスとボトムスは分類が難しいため、より細かい分類をす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5831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ファッションアイテムの カテゴリ分類システム</vt:lpstr>
      <vt:lpstr>画像システムの内容</vt:lpstr>
      <vt:lpstr>概要</vt:lpstr>
      <vt:lpstr>ユーザーと利用シーン</vt:lpstr>
      <vt:lpstr>課題解決イメージ</vt:lpstr>
      <vt:lpstr>システムの詳細</vt:lpstr>
      <vt:lpstr>システムの全体像</vt:lpstr>
      <vt:lpstr>実現したい機能</vt:lpstr>
      <vt:lpstr>学習の成果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623</cp:revision>
  <dcterms:created xsi:type="dcterms:W3CDTF">2022-09-09T04:55:19Z</dcterms:created>
  <dcterms:modified xsi:type="dcterms:W3CDTF">2022-09-15T08:55:05Z</dcterms:modified>
</cp:coreProperties>
</file>