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81"/>
  </p:notesMasterIdLst>
  <p:handoutMasterIdLst>
    <p:handoutMasterId r:id="rId82"/>
  </p:handoutMasterIdLst>
  <p:sldIdLst>
    <p:sldId id="264" r:id="rId2"/>
    <p:sldId id="274" r:id="rId3"/>
    <p:sldId id="276" r:id="rId4"/>
    <p:sldId id="277" r:id="rId5"/>
    <p:sldId id="278" r:id="rId6"/>
    <p:sldId id="279" r:id="rId7"/>
    <p:sldId id="280" r:id="rId8"/>
    <p:sldId id="287" r:id="rId9"/>
    <p:sldId id="281" r:id="rId10"/>
    <p:sldId id="282" r:id="rId11"/>
    <p:sldId id="283" r:id="rId12"/>
    <p:sldId id="284" r:id="rId13"/>
    <p:sldId id="285" r:id="rId14"/>
    <p:sldId id="286" r:id="rId15"/>
    <p:sldId id="288" r:id="rId16"/>
    <p:sldId id="292" r:id="rId17"/>
    <p:sldId id="291" r:id="rId18"/>
    <p:sldId id="290" r:id="rId19"/>
    <p:sldId id="296" r:id="rId20"/>
    <p:sldId id="294" r:id="rId21"/>
    <p:sldId id="293" r:id="rId22"/>
    <p:sldId id="299" r:id="rId23"/>
    <p:sldId id="298" r:id="rId24"/>
    <p:sldId id="300" r:id="rId25"/>
    <p:sldId id="297" r:id="rId26"/>
    <p:sldId id="301" r:id="rId27"/>
    <p:sldId id="303" r:id="rId28"/>
    <p:sldId id="302" r:id="rId29"/>
    <p:sldId id="306" r:id="rId30"/>
    <p:sldId id="305" r:id="rId31"/>
    <p:sldId id="304" r:id="rId32"/>
    <p:sldId id="309" r:id="rId33"/>
    <p:sldId id="308" r:id="rId34"/>
    <p:sldId id="307" r:id="rId35"/>
    <p:sldId id="310" r:id="rId36"/>
    <p:sldId id="313" r:id="rId37"/>
    <p:sldId id="311" r:id="rId38"/>
    <p:sldId id="312" r:id="rId39"/>
    <p:sldId id="314" r:id="rId40"/>
    <p:sldId id="349" r:id="rId41"/>
    <p:sldId id="350" r:id="rId42"/>
    <p:sldId id="351" r:id="rId43"/>
    <p:sldId id="352" r:id="rId44"/>
    <p:sldId id="353" r:id="rId45"/>
    <p:sldId id="319" r:id="rId46"/>
    <p:sldId id="318" r:id="rId47"/>
    <p:sldId id="317" r:id="rId48"/>
    <p:sldId id="316" r:id="rId49"/>
    <p:sldId id="315" r:id="rId50"/>
    <p:sldId id="322" r:id="rId51"/>
    <p:sldId id="321" r:id="rId52"/>
    <p:sldId id="320" r:id="rId53"/>
    <p:sldId id="326" r:id="rId54"/>
    <p:sldId id="325" r:id="rId55"/>
    <p:sldId id="324" r:id="rId56"/>
    <p:sldId id="323" r:id="rId57"/>
    <p:sldId id="327" r:id="rId58"/>
    <p:sldId id="328" r:id="rId59"/>
    <p:sldId id="329" r:id="rId60"/>
    <p:sldId id="332" r:id="rId61"/>
    <p:sldId id="333" r:id="rId62"/>
    <p:sldId id="334" r:id="rId63"/>
    <p:sldId id="331" r:id="rId64"/>
    <p:sldId id="337" r:id="rId65"/>
    <p:sldId id="338" r:id="rId66"/>
    <p:sldId id="335" r:id="rId67"/>
    <p:sldId id="336" r:id="rId68"/>
    <p:sldId id="330" r:id="rId69"/>
    <p:sldId id="342" r:id="rId70"/>
    <p:sldId id="341" r:id="rId71"/>
    <p:sldId id="344" r:id="rId72"/>
    <p:sldId id="343" r:id="rId73"/>
    <p:sldId id="340" r:id="rId74"/>
    <p:sldId id="339" r:id="rId75"/>
    <p:sldId id="345" r:id="rId76"/>
    <p:sldId id="346" r:id="rId77"/>
    <p:sldId id="347" r:id="rId78"/>
    <p:sldId id="348" r:id="rId79"/>
    <p:sldId id="267" r:id="rId80"/>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6" d="100"/>
          <a:sy n="106" d="100"/>
        </p:scale>
        <p:origin x="543" y="5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5EA7F37-E462-4073-869A-0C7A3A1CFA4A}"/>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5" name="Rectangle 3">
            <a:extLst>
              <a:ext uri="{FF2B5EF4-FFF2-40B4-BE49-F238E27FC236}">
                <a16:creationId xmlns:a16="http://schemas.microsoft.com/office/drawing/2014/main" id="{A66301E1-3456-4A17-B2A0-F67AEC885F18}"/>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3076" name="Rectangle 4">
            <a:extLst>
              <a:ext uri="{FF2B5EF4-FFF2-40B4-BE49-F238E27FC236}">
                <a16:creationId xmlns:a16="http://schemas.microsoft.com/office/drawing/2014/main" id="{F35E089A-2D14-46CD-8A36-9F6BCE3B826E}"/>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7" name="Rectangle 5">
            <a:extLst>
              <a:ext uri="{FF2B5EF4-FFF2-40B4-BE49-F238E27FC236}">
                <a16:creationId xmlns:a16="http://schemas.microsoft.com/office/drawing/2014/main" id="{5C040978-9F2A-424E-8BBF-F8E8D11E9644}"/>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966A0517-A708-442D-BD09-BB17CB0F8FBA}" type="slidenum">
              <a:rPr lang="it-IT" altLang="en-US"/>
              <a:pPr/>
              <a:t>‹N›</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9074E3-4167-406B-8DDB-E638749DCB2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3" name="Rectangle 3">
            <a:extLst>
              <a:ext uri="{FF2B5EF4-FFF2-40B4-BE49-F238E27FC236}">
                <a16:creationId xmlns:a16="http://schemas.microsoft.com/office/drawing/2014/main" id="{B1FB5521-62DC-47E4-81DB-649B5E7F6D55}"/>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5124" name="Rectangle 4">
            <a:extLst>
              <a:ext uri="{FF2B5EF4-FFF2-40B4-BE49-F238E27FC236}">
                <a16:creationId xmlns:a16="http://schemas.microsoft.com/office/drawing/2014/main" id="{E7053780-820B-4085-B337-A5DDDEF75BC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a:extLst>
              <a:ext uri="{FF2B5EF4-FFF2-40B4-BE49-F238E27FC236}">
                <a16:creationId xmlns:a16="http://schemas.microsoft.com/office/drawing/2014/main" id="{A06274D9-BE7F-4B2A-9ED5-0601138B44EC}"/>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5126" name="Rectangle 6">
            <a:extLst>
              <a:ext uri="{FF2B5EF4-FFF2-40B4-BE49-F238E27FC236}">
                <a16:creationId xmlns:a16="http://schemas.microsoft.com/office/drawing/2014/main" id="{2C45BBB7-389D-48C6-AD8B-F9B5ABC8206F}"/>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7" name="Rectangle 7">
            <a:extLst>
              <a:ext uri="{FF2B5EF4-FFF2-40B4-BE49-F238E27FC236}">
                <a16:creationId xmlns:a16="http://schemas.microsoft.com/office/drawing/2014/main" id="{1AEEB81F-7175-4361-93B3-46565118BC58}"/>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58ED0557-144D-4F9A-A7EA-16B0BE5F8F60}" type="slidenum">
              <a:rPr lang="it-IT" altLang="en-US"/>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0BC8CD1-F45C-416C-B337-D762B1D5CA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6DFDD5A9-1B95-4404-9737-E64AF6D90BCC}" type="slidenum">
              <a:rPr lang="it-IT" altLang="en-US" sz="1200">
                <a:solidFill>
                  <a:schemeClr val="tx1"/>
                </a:solidFill>
                <a:latin typeface="Calibri" panose="020F0502020204030204" pitchFamily="34" charset="0"/>
              </a:rPr>
              <a:pPr/>
              <a:t>1</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6E579E82-362F-48D2-AF0C-05B9E5B1DA2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id="{8BD4AEB4-5DA5-41DA-8ECC-5728ACFE87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9DF7F5E4-81A2-4819-AFD0-D37908ADFE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545C62F2-ADEB-46B8-8E2A-AEA5A2EDF1F5}" type="slidenum">
              <a:rPr lang="it-IT" altLang="en-US" sz="1200">
                <a:solidFill>
                  <a:schemeClr val="tx1"/>
                </a:solidFill>
                <a:latin typeface="Calibri" panose="020F0502020204030204" pitchFamily="34" charset="0"/>
              </a:rPr>
              <a:pPr/>
              <a:t>79</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3C04327D-858D-499B-B86D-6B07F344FEA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507" name="Rectangle 3">
            <a:extLst>
              <a:ext uri="{FF2B5EF4-FFF2-40B4-BE49-F238E27FC236}">
                <a16:creationId xmlns:a16="http://schemas.microsoft.com/office/drawing/2014/main" id="{578F8642-3986-42E6-8040-3B58F24EE4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a:t>Fare clic per modificare stile</a:t>
            </a:r>
            <a:endParaRPr lang="en-GB"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GB"/>
          </a:p>
        </p:txBody>
      </p:sp>
    </p:spTree>
    <p:extLst>
      <p:ext uri="{BB962C8B-B14F-4D97-AF65-F5344CB8AC3E}">
        <p14:creationId xmlns:p14="http://schemas.microsoft.com/office/powerpoint/2010/main" val="201904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26578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980728"/>
            <a:ext cx="1889125" cy="4886672"/>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1259631" y="980728"/>
            <a:ext cx="5374531" cy="488667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774114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234232" y="1052736"/>
            <a:ext cx="7415659" cy="504825"/>
          </a:xfrm>
        </p:spPr>
        <p:txBody>
          <a:bodyPr/>
          <a:lstStyle/>
          <a:p>
            <a:r>
              <a:rPr lang="it-IT"/>
              <a:t>Fare clic per modificare stile</a:t>
            </a:r>
            <a:endParaRPr lang="en-GB"/>
          </a:p>
        </p:txBody>
      </p:sp>
      <p:sp>
        <p:nvSpPr>
          <p:cNvPr id="3" name="Segnaposto testo 2"/>
          <p:cNvSpPr>
            <a:spLocks noGrp="1"/>
          </p:cNvSpPr>
          <p:nvPr>
            <p:ph type="body" sz="half" idx="1"/>
          </p:nvPr>
        </p:nvSpPr>
        <p:spPr>
          <a:xfrm>
            <a:off x="1221848" y="1752600"/>
            <a:ext cx="3597802"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1232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415659" cy="504825"/>
          </a:xfrm>
        </p:spPr>
        <p:txBody>
          <a:bodyPr/>
          <a:lstStyle/>
          <a:p>
            <a:r>
              <a:rPr lang="it-IT"/>
              <a:t>Fare clic per modificare stile</a:t>
            </a:r>
            <a:endParaRPr lang="en-GB"/>
          </a:p>
        </p:txBody>
      </p:sp>
      <p:sp>
        <p:nvSpPr>
          <p:cNvPr id="3" name="Segnaposto tabella 2"/>
          <p:cNvSpPr>
            <a:spLocks noGrp="1"/>
          </p:cNvSpPr>
          <p:nvPr>
            <p:ph type="tbl" idx="1"/>
          </p:nvPr>
        </p:nvSpPr>
        <p:spPr>
          <a:xfrm>
            <a:off x="1260029" y="1752600"/>
            <a:ext cx="7415659" cy="4114800"/>
          </a:xfrm>
        </p:spPr>
        <p:txBody>
          <a:bodyPr/>
          <a:lstStyle/>
          <a:p>
            <a:pPr lvl="0"/>
            <a:r>
              <a:rPr lang="it-IT" noProof="0"/>
              <a:t>Fare clic sull'icona per inserire una tabella</a:t>
            </a:r>
            <a:endParaRPr lang="en-GB" noProof="0"/>
          </a:p>
        </p:txBody>
      </p:sp>
    </p:spTree>
    <p:extLst>
      <p:ext uri="{BB962C8B-B14F-4D97-AF65-F5344CB8AC3E}">
        <p14:creationId xmlns:p14="http://schemas.microsoft.com/office/powerpoint/2010/main" val="195212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559675" cy="504825"/>
          </a:xfrm>
        </p:spPr>
        <p:txBody>
          <a:bodyPr/>
          <a:lstStyle/>
          <a:p>
            <a:r>
              <a:rPr lang="it-IT" dirty="0"/>
              <a:t>Fare clic per modificare stile</a:t>
            </a:r>
            <a:endParaRPr lang="en-GB" dirty="0"/>
          </a:p>
        </p:txBody>
      </p:sp>
      <p:sp>
        <p:nvSpPr>
          <p:cNvPr id="3" name="Segnaposto grafico 2"/>
          <p:cNvSpPr>
            <a:spLocks noGrp="1"/>
          </p:cNvSpPr>
          <p:nvPr>
            <p:ph type="chart" idx="1"/>
          </p:nvPr>
        </p:nvSpPr>
        <p:spPr>
          <a:xfrm>
            <a:off x="1260029" y="1752600"/>
            <a:ext cx="7559675" cy="4114800"/>
          </a:xfrm>
        </p:spPr>
        <p:txBody>
          <a:bodyPr/>
          <a:lstStyle/>
          <a:p>
            <a:pPr lvl="0"/>
            <a:r>
              <a:rPr lang="it-IT" noProof="0"/>
              <a:t>Fare clic sull'icona per inserire un grafico</a:t>
            </a:r>
            <a:endParaRPr lang="en-GB" noProof="0"/>
          </a:p>
        </p:txBody>
      </p:sp>
    </p:spTree>
    <p:extLst>
      <p:ext uri="{BB962C8B-B14F-4D97-AF65-F5344CB8AC3E}">
        <p14:creationId xmlns:p14="http://schemas.microsoft.com/office/powerpoint/2010/main" val="41926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92352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59632" y="4406900"/>
            <a:ext cx="7235080" cy="1362075"/>
          </a:xfrm>
        </p:spPr>
        <p:txBody>
          <a:bodyPr/>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1220886" y="2708920"/>
            <a:ext cx="730708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373455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sz="half" idx="1"/>
          </p:nvPr>
        </p:nvSpPr>
        <p:spPr>
          <a:xfrm>
            <a:off x="1259632" y="1752600"/>
            <a:ext cx="356001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02268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87624" y="980728"/>
            <a:ext cx="7499176" cy="436910"/>
          </a:xfrm>
        </p:spPr>
        <p:txBody>
          <a:bodyPr/>
          <a:lstStyle>
            <a:lvl1pPr>
              <a:defRPr/>
            </a:lvl1pPr>
          </a:lstStyle>
          <a:p>
            <a:r>
              <a:rPr lang="it-IT"/>
              <a:t>Fare clic per modificare stile</a:t>
            </a:r>
            <a:endParaRPr lang="en-GB"/>
          </a:p>
        </p:txBody>
      </p:sp>
      <p:sp>
        <p:nvSpPr>
          <p:cNvPr id="3" name="Segnaposto testo 2"/>
          <p:cNvSpPr>
            <a:spLocks noGrp="1"/>
          </p:cNvSpPr>
          <p:nvPr>
            <p:ph type="body" idx="1"/>
          </p:nvPr>
        </p:nvSpPr>
        <p:spPr>
          <a:xfrm>
            <a:off x="1187624" y="1535113"/>
            <a:ext cx="36004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187624" y="2276872"/>
            <a:ext cx="360040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932040" y="1535113"/>
            <a:ext cx="375476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932040" y="2276872"/>
            <a:ext cx="375476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5894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25538"/>
            <a:ext cx="7344048" cy="504825"/>
          </a:xfrm>
        </p:spPr>
        <p:txBody>
          <a:bodyPr/>
          <a:lstStyle/>
          <a:p>
            <a:r>
              <a:rPr lang="it-IT"/>
              <a:t>Fare clic per modificare stile</a:t>
            </a:r>
            <a:endParaRPr lang="en-GB"/>
          </a:p>
        </p:txBody>
      </p:sp>
    </p:spTree>
    <p:extLst>
      <p:ext uri="{BB962C8B-B14F-4D97-AF65-F5344CB8AC3E}">
        <p14:creationId xmlns:p14="http://schemas.microsoft.com/office/powerpoint/2010/main" val="47304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57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124744"/>
            <a:ext cx="2216225" cy="1162050"/>
          </a:xfrm>
        </p:spPr>
        <p:txBody>
          <a:bodyPr anchor="b"/>
          <a:lstStyle>
            <a:lvl1pPr algn="l">
              <a:defRPr sz="2000" b="1"/>
            </a:lvl1pPr>
          </a:lstStyle>
          <a:p>
            <a:r>
              <a:rPr lang="it-IT"/>
              <a:t>Fare clic per modificare stile</a:t>
            </a:r>
            <a:endParaRPr lang="en-GB" dirty="0"/>
          </a:p>
        </p:txBody>
      </p:sp>
      <p:sp>
        <p:nvSpPr>
          <p:cNvPr id="3" name="Segnaposto contenuto 2"/>
          <p:cNvSpPr>
            <a:spLocks noGrp="1"/>
          </p:cNvSpPr>
          <p:nvPr>
            <p:ph idx="1"/>
          </p:nvPr>
        </p:nvSpPr>
        <p:spPr>
          <a:xfrm>
            <a:off x="3635896" y="1124744"/>
            <a:ext cx="5050903" cy="48965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1259632" y="2361251"/>
            <a:ext cx="2205881" cy="3644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84947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980727"/>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Trascinare l'immagine su un segnaposto o fare clic sull'icona per aggiungerla</a:t>
            </a:r>
            <a:endParaRPr lang="en-GB" noProof="0"/>
          </a:p>
        </p:txBody>
      </p:sp>
      <p:sp>
        <p:nvSpPr>
          <p:cNvPr id="4" name="Segnaposto testo 3"/>
          <p:cNvSpPr>
            <a:spLocks noGrp="1"/>
          </p:cNvSpPr>
          <p:nvPr>
            <p:ph type="body" sz="half" idx="2"/>
          </p:nvPr>
        </p:nvSpPr>
        <p:spPr>
          <a:xfrm>
            <a:off x="1792288" y="5367338"/>
            <a:ext cx="5486400" cy="653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31815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0349938C-A0C7-4F89-A156-F34CFDE5FFEF}"/>
              </a:ext>
            </a:extLst>
          </p:cNvPr>
          <p:cNvGrpSpPr>
            <a:grpSpLocks/>
          </p:cNvGrpSpPr>
          <p:nvPr/>
        </p:nvGrpSpPr>
        <p:grpSpPr bwMode="auto">
          <a:xfrm>
            <a:off x="0" y="6096000"/>
            <a:ext cx="9144000" cy="762000"/>
            <a:chOff x="0" y="3840"/>
            <a:chExt cx="5760" cy="480"/>
          </a:xfrm>
        </p:grpSpPr>
        <p:sp>
          <p:nvSpPr>
            <p:cNvPr id="1030" name="Rectangle 13">
              <a:extLst>
                <a:ext uri="{FF2B5EF4-FFF2-40B4-BE49-F238E27FC236}">
                  <a16:creationId xmlns:a16="http://schemas.microsoft.com/office/drawing/2014/main" id="{603DF9F1-DE9A-4F07-A0AF-D67895C71587}"/>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sp>
          <p:nvSpPr>
            <p:cNvPr id="1031" name="Rectangle 14">
              <a:extLst>
                <a:ext uri="{FF2B5EF4-FFF2-40B4-BE49-F238E27FC236}">
                  <a16:creationId xmlns:a16="http://schemas.microsoft.com/office/drawing/2014/main" id="{08F458C8-F859-4126-82C8-E6D51E17A1CF}"/>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grpSp>
      <p:sp>
        <p:nvSpPr>
          <p:cNvPr id="1027" name="Rectangle 2">
            <a:extLst>
              <a:ext uri="{FF2B5EF4-FFF2-40B4-BE49-F238E27FC236}">
                <a16:creationId xmlns:a16="http://schemas.microsoft.com/office/drawing/2014/main" id="{9BCBA36E-82C6-4EC7-BF51-17B99260455C}"/>
              </a:ext>
            </a:extLst>
          </p:cNvPr>
          <p:cNvSpPr>
            <a:spLocks noGrp="1" noChangeArrowheads="1"/>
          </p:cNvSpPr>
          <p:nvPr>
            <p:ph type="title"/>
          </p:nvPr>
        </p:nvSpPr>
        <p:spPr bwMode="auto">
          <a:xfrm>
            <a:off x="1258888" y="1125538"/>
            <a:ext cx="741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04F4E2E7-088F-4871-A71D-9C47BFF4F8E7}"/>
              </a:ext>
            </a:extLst>
          </p:cNvPr>
          <p:cNvSpPr>
            <a:spLocks noGrp="1" noChangeArrowheads="1"/>
          </p:cNvSpPr>
          <p:nvPr>
            <p:ph type="body" idx="1"/>
          </p:nvPr>
        </p:nvSpPr>
        <p:spPr bwMode="auto">
          <a:xfrm>
            <a:off x="1258888" y="1752600"/>
            <a:ext cx="741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pic>
        <p:nvPicPr>
          <p:cNvPr id="1029" name="Immagine 5">
            <a:extLst>
              <a:ext uri="{FF2B5EF4-FFF2-40B4-BE49-F238E27FC236}">
                <a16:creationId xmlns:a16="http://schemas.microsoft.com/office/drawing/2014/main" id="{C13CD3C0-86F5-4359-8300-559721B5F8B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115888"/>
            <a:ext cx="2555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njamin-Barda/spotyCARLO"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stable/auto_examples/cluster/plot_kmeans_silhouette_analysis.html#sphx-glr-auto-examples-cluster-plot-kmeans-silhouette-analysis-py"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librosa.org/doc/latest/index.html"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brosa.org/doc/latest/feature.html#spectral-features"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79D5C64F-EBE3-43D4-A086-631E561940CD}"/>
              </a:ext>
            </a:extLst>
          </p:cNvPr>
          <p:cNvSpPr>
            <a:spLocks noChangeArrowheads="1"/>
          </p:cNvSpPr>
          <p:nvPr/>
        </p:nvSpPr>
        <p:spPr bwMode="auto">
          <a:xfrm>
            <a:off x="0" y="0"/>
            <a:ext cx="9144000" cy="3429000"/>
          </a:xfrm>
          <a:prstGeom prst="rect">
            <a:avLst/>
          </a:prstGeom>
          <a:solidFill>
            <a:srgbClr val="006778"/>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A0183C90-EC47-4378-AC48-FA1990B2D706}"/>
              </a:ext>
            </a:extLst>
          </p:cNvPr>
          <p:cNvGrpSpPr>
            <a:grpSpLocks/>
          </p:cNvGrpSpPr>
          <p:nvPr/>
        </p:nvGrpSpPr>
        <p:grpSpPr bwMode="auto">
          <a:xfrm>
            <a:off x="0" y="2759075"/>
            <a:ext cx="9145588" cy="4098925"/>
            <a:chOff x="0" y="1738"/>
            <a:chExt cx="5761" cy="2582"/>
          </a:xfrm>
        </p:grpSpPr>
        <p:pic>
          <p:nvPicPr>
            <p:cNvPr id="15365" name="Picture 15" descr="Fondino">
              <a:extLst>
                <a:ext uri="{FF2B5EF4-FFF2-40B4-BE49-F238E27FC236}">
                  <a16:creationId xmlns:a16="http://schemas.microsoft.com/office/drawing/2014/main" id="{735FE92C-107A-4E9B-A179-BE209A064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279DA4AB-48A9-4E50-83D7-FE329061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descr="fascia">
              <a:extLst>
                <a:ext uri="{FF2B5EF4-FFF2-40B4-BE49-F238E27FC236}">
                  <a16:creationId xmlns:a16="http://schemas.microsoft.com/office/drawing/2014/main" id="{DF3B0C08-A321-488A-8514-951596896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sp>
        <p:nvSpPr>
          <p:cNvPr id="15363" name="Titolo 2">
            <a:extLst>
              <a:ext uri="{FF2B5EF4-FFF2-40B4-BE49-F238E27FC236}">
                <a16:creationId xmlns:a16="http://schemas.microsoft.com/office/drawing/2014/main" id="{0FC3613B-549D-43FF-B479-DD2E5BB28E03}"/>
              </a:ext>
            </a:extLst>
          </p:cNvPr>
          <p:cNvSpPr>
            <a:spLocks noGrp="1"/>
          </p:cNvSpPr>
          <p:nvPr>
            <p:ph type="ctrTitle"/>
          </p:nvPr>
        </p:nvSpPr>
        <p:spPr>
          <a:xfrm>
            <a:off x="2195736" y="1769269"/>
            <a:ext cx="6369050" cy="1979612"/>
          </a:xfrm>
        </p:spPr>
        <p:txBody>
          <a:bodyPr/>
          <a:lstStyle/>
          <a:p>
            <a:pPr algn="l" eaLnBrk="1" hangingPunct="1"/>
            <a:r>
              <a:rPr lang="it-IT" altLang="en-US" sz="5400" b="0" dirty="0">
                <a:solidFill>
                  <a:srgbClr val="FFFFFF"/>
                </a:solidFill>
                <a:latin typeface="Gill Sans MT" panose="020B0502020104020203" pitchFamily="34" charset="0"/>
              </a:rPr>
              <a:t>SpotyPY</a:t>
            </a:r>
          </a:p>
        </p:txBody>
      </p:sp>
      <p:sp>
        <p:nvSpPr>
          <p:cNvPr id="15364" name="Sottotitolo 3">
            <a:extLst>
              <a:ext uri="{FF2B5EF4-FFF2-40B4-BE49-F238E27FC236}">
                <a16:creationId xmlns:a16="http://schemas.microsoft.com/office/drawing/2014/main" id="{58872636-9B74-4355-BB85-ED372022F0E0}"/>
              </a:ext>
            </a:extLst>
          </p:cNvPr>
          <p:cNvSpPr>
            <a:spLocks noGrp="1"/>
          </p:cNvSpPr>
          <p:nvPr>
            <p:ph type="subTitle" idx="1"/>
          </p:nvPr>
        </p:nvSpPr>
        <p:spPr>
          <a:xfrm>
            <a:off x="2628900" y="4887913"/>
            <a:ext cx="6400800" cy="1852612"/>
          </a:xfrm>
        </p:spPr>
        <p:txBody>
          <a:bodyPr/>
          <a:lstStyle/>
          <a:p>
            <a:pPr algn="r" eaLnBrk="1" hangingPunct="1"/>
            <a:r>
              <a:rPr lang="it-IT" altLang="en-US" sz="1200" dirty="0">
                <a:solidFill>
                  <a:srgbClr val="FFFFFF"/>
                </a:solidFill>
                <a:latin typeface="Calibri" panose="020F0502020204030204" pitchFamily="34" charset="0"/>
              </a:rPr>
              <a:t>Presentation of our work for the STAT4ACSAI 21-22 course’s project</a:t>
            </a:r>
          </a:p>
          <a:p>
            <a:pPr algn="r" eaLnBrk="1" hangingPunct="1"/>
            <a:endParaRPr lang="it-IT" altLang="en-US" sz="1200" dirty="0">
              <a:solidFill>
                <a:srgbClr val="FFFFFF"/>
              </a:solidFill>
              <a:latin typeface="Calibri" panose="020F0502020204030204" pitchFamily="34" charset="0"/>
            </a:endParaRPr>
          </a:p>
          <a:p>
            <a:pPr algn="r" eaLnBrk="1" hangingPunct="1"/>
            <a:r>
              <a:rPr lang="it-IT" altLang="en-US" sz="1200" dirty="0">
                <a:solidFill>
                  <a:srgbClr val="FFFFFF"/>
                </a:solidFill>
                <a:latin typeface="Calibri" panose="020F0502020204030204" pitchFamily="34" charset="0"/>
              </a:rPr>
              <a:t>Yusupha Juwara</a:t>
            </a:r>
          </a:p>
          <a:p>
            <a:pPr algn="r" eaLnBrk="1" hangingPunct="1"/>
            <a:r>
              <a:rPr lang="it-IT" altLang="en-US" sz="1200" dirty="0">
                <a:solidFill>
                  <a:srgbClr val="FFFFFF"/>
                </a:solidFill>
                <a:latin typeface="Calibri" panose="020F0502020204030204" pitchFamily="34" charset="0"/>
              </a:rPr>
              <a:t>Benjamin Barda</a:t>
            </a:r>
          </a:p>
          <a:p>
            <a:pPr algn="r" eaLnBrk="1" hangingPunct="1"/>
            <a:r>
              <a:rPr lang="it-IT" altLang="en-US" sz="1200" dirty="0" err="1">
                <a:solidFill>
                  <a:srgbClr val="FFFFFF"/>
                </a:solidFill>
                <a:latin typeface="Calibri" panose="020F0502020204030204" pitchFamily="34" charset="0"/>
              </a:rPr>
              <a:t>FrancescoDanese</a:t>
            </a:r>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will not dive deep into the math of each model since this is presented both in the notebooks as well as in the report. </a:t>
            </a:r>
          </a:p>
          <a:p>
            <a:pPr algn="l" eaLnBrk="1" hangingPunct="1"/>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think that would be more interesting for the audience to look at the results instead and provide a comparison on the performance of the different models</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Now to the </a:t>
            </a:r>
            <a:r>
              <a:rPr lang="en-GB" altLang="en-US" dirty="0">
                <a:solidFill>
                  <a:srgbClr val="FF0000"/>
                </a:solidFill>
                <a:latin typeface="Calibri" panose="020F0502020204030204" pitchFamily="34" charset="0"/>
              </a:rPr>
              <a:t>MODEL</a:t>
            </a:r>
            <a:r>
              <a:rPr lang="en-GB" altLang="en-US" dirty="0">
                <a:latin typeface="Calibri" panose="020F0502020204030204" pitchFamily="34" charset="0"/>
              </a:rPr>
              <a:t>s</a:t>
            </a:r>
          </a:p>
          <a:p>
            <a:pPr algn="l" eaLnBrk="1" hangingPunct="1"/>
            <a:endParaRPr lang="en-GB" altLang="en-US" dirty="0">
              <a:latin typeface="Calibri" panose="020F0502020204030204" pitchFamily="34" charset="0"/>
            </a:endParaRPr>
          </a:p>
        </p:txBody>
      </p:sp>
    </p:spTree>
    <p:extLst>
      <p:ext uri="{BB962C8B-B14F-4D97-AF65-F5344CB8AC3E}">
        <p14:creationId xmlns:p14="http://schemas.microsoft.com/office/powerpoint/2010/main" val="158604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115616" y="620688"/>
            <a:ext cx="7772400" cy="1470025"/>
          </a:xfrm>
        </p:spPr>
        <p:txBody>
          <a:bodyPr/>
          <a:lstStyle/>
          <a:p>
            <a:pPr eaLnBrk="1" hangingPunct="1"/>
            <a:r>
              <a:rPr lang="en-GB" altLang="en-US" sz="4800" dirty="0">
                <a:latin typeface="Calibri" panose="020F0502020204030204" pitchFamily="34" charset="0"/>
              </a:rPr>
              <a:t>Decision trees</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0" y="1556792"/>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Decision trees are well known tools used for classification as well as for regression.</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Our implementation of the decision Tree uses the Information gain as the objective function.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trained the Tree on a 75/25 split for training and evaluation giving us on average an accuracy of 86%.</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The main purpose was for this implementation to be the base of our random forest.</a:t>
            </a:r>
          </a:p>
        </p:txBody>
      </p:sp>
    </p:spTree>
    <p:extLst>
      <p:ext uri="{BB962C8B-B14F-4D97-AF65-F5344CB8AC3E}">
        <p14:creationId xmlns:p14="http://schemas.microsoft.com/office/powerpoint/2010/main" val="53379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5479269"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Having implemented the random forest we decided that it was the perfect opportunity to apply some model selection techniques.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performed a 10-fold cross validation tuning both the maximum depth of the trees as well as their number in grid search approach. </a:t>
            </a:r>
          </a:p>
          <a:p>
            <a:pPr algn="l" eaLnBrk="1" hangingPunct="1"/>
            <a:endParaRPr lang="en-GB" altLang="en-US" dirty="0">
              <a:latin typeface="Calibri" panose="020F0502020204030204" pitchFamily="34" charset="0"/>
            </a:endParaRPr>
          </a:p>
        </p:txBody>
      </p:sp>
      <p:pic>
        <p:nvPicPr>
          <p:cNvPr id="3" name="Picture 2" descr="Chart, line chart&#10;&#10;Description automatically generated">
            <a:extLst>
              <a:ext uri="{FF2B5EF4-FFF2-40B4-BE49-F238E27FC236}">
                <a16:creationId xmlns:a16="http://schemas.microsoft.com/office/drawing/2014/main" id="{764E4DBB-3FCC-4614-A41E-63E4641CC834}"/>
              </a:ext>
            </a:extLst>
          </p:cNvPr>
          <p:cNvPicPr>
            <a:picLocks noChangeAspect="1"/>
          </p:cNvPicPr>
          <p:nvPr/>
        </p:nvPicPr>
        <p:blipFill>
          <a:blip r:embed="rId2"/>
          <a:stretch>
            <a:fillRect/>
          </a:stretch>
        </p:blipFill>
        <p:spPr>
          <a:xfrm>
            <a:off x="5623426" y="3581957"/>
            <a:ext cx="3491740" cy="2007283"/>
          </a:xfrm>
          <a:prstGeom prst="rect">
            <a:avLst/>
          </a:prstGeom>
        </p:spPr>
      </p:pic>
      <p:pic>
        <p:nvPicPr>
          <p:cNvPr id="5" name="Picture 4" descr="Chart, line chart&#10;&#10;Description automatically generated">
            <a:extLst>
              <a:ext uri="{FF2B5EF4-FFF2-40B4-BE49-F238E27FC236}">
                <a16:creationId xmlns:a16="http://schemas.microsoft.com/office/drawing/2014/main" id="{E8F286FE-2CAD-425A-9851-BDDE8064CA0D}"/>
              </a:ext>
            </a:extLst>
          </p:cNvPr>
          <p:cNvPicPr>
            <a:picLocks noChangeAspect="1"/>
          </p:cNvPicPr>
          <p:nvPr/>
        </p:nvPicPr>
        <p:blipFill>
          <a:blip r:embed="rId3"/>
          <a:stretch>
            <a:fillRect/>
          </a:stretch>
        </p:blipFill>
        <p:spPr>
          <a:xfrm>
            <a:off x="5623425" y="1268760"/>
            <a:ext cx="3512332" cy="2160240"/>
          </a:xfrm>
          <a:prstGeom prst="rect">
            <a:avLst/>
          </a:prstGeom>
        </p:spPr>
      </p:pic>
    </p:spTree>
    <p:extLst>
      <p:ext uri="{BB962C8B-B14F-4D97-AF65-F5344CB8AC3E}">
        <p14:creationId xmlns:p14="http://schemas.microsoft.com/office/powerpoint/2010/main" val="93356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4787-CDF2-D00F-CC7B-48E80CF1DD9E}"/>
              </a:ext>
            </a:extLst>
          </p:cNvPr>
          <p:cNvSpPr>
            <a:spLocks noGrp="1"/>
          </p:cNvSpPr>
          <p:nvPr>
            <p:ph type="title"/>
          </p:nvPr>
        </p:nvSpPr>
        <p:spPr>
          <a:xfrm>
            <a:off x="1187624" y="861987"/>
            <a:ext cx="6481464" cy="504825"/>
          </a:xfrm>
        </p:spPr>
        <p:txBody>
          <a:bodyPr/>
          <a:lstStyle/>
          <a:p>
            <a:pPr algn="ctr"/>
            <a:r>
              <a:rPr lang="en-US" sz="4800" dirty="0"/>
              <a:t>K-MEANS, KMEANS++</a:t>
            </a:r>
            <a:endParaRPr lang="en-GB" sz="4800" dirty="0"/>
          </a:p>
        </p:txBody>
      </p:sp>
      <p:sp>
        <p:nvSpPr>
          <p:cNvPr id="3" name="Content Placeholder 2">
            <a:extLst>
              <a:ext uri="{FF2B5EF4-FFF2-40B4-BE49-F238E27FC236}">
                <a16:creationId xmlns:a16="http://schemas.microsoft.com/office/drawing/2014/main" id="{84829D1F-C046-8642-F1C7-C7D266EDB6D5}"/>
              </a:ext>
            </a:extLst>
          </p:cNvPr>
          <p:cNvSpPr>
            <a:spLocks noGrp="1"/>
          </p:cNvSpPr>
          <p:nvPr>
            <p:ph idx="1"/>
          </p:nvPr>
        </p:nvSpPr>
        <p:spPr>
          <a:xfrm>
            <a:off x="107504" y="1772816"/>
            <a:ext cx="8928992" cy="4114800"/>
          </a:xfrm>
        </p:spPr>
        <p:txBody>
          <a:bodyPr/>
          <a:lstStyle/>
          <a:p>
            <a:r>
              <a:rPr lang="en-US" b="0" i="0" dirty="0">
                <a:effectLst/>
                <a:latin typeface="-apple-system"/>
              </a:rPr>
              <a:t>Clustering is one of the most common exploratory data analysis techniques used to get an intuition about the structure of the data.</a:t>
            </a:r>
          </a:p>
          <a:p>
            <a:endParaRPr lang="en-US" b="0" i="0" dirty="0">
              <a:effectLst/>
              <a:latin typeface="-apple-system"/>
            </a:endParaRPr>
          </a:p>
          <a:p>
            <a:r>
              <a:rPr lang="en-US" b="0" i="0" dirty="0">
                <a:effectLst/>
                <a:latin typeface="-apple-system"/>
              </a:rPr>
              <a:t>It can be defined as the task of identifying subgroups in the data such that data points in the same subgroup (cluster) are very similar while data points in different clusters are very different.</a:t>
            </a:r>
          </a:p>
          <a:p>
            <a:endParaRPr lang="en-US" b="0" i="0" dirty="0">
              <a:effectLst/>
              <a:latin typeface="-apple-system"/>
            </a:endParaRPr>
          </a:p>
          <a:p>
            <a:r>
              <a:rPr lang="en-US" b="0" i="0" dirty="0">
                <a:effectLst/>
                <a:latin typeface="-apple-system"/>
              </a:rPr>
              <a:t> In other words, we try to find homogeneous subgroups within the data such that data points in each cluster are as similar as possible according to a similarity measure such as </a:t>
            </a:r>
            <a:r>
              <a:rPr lang="en-US" b="0" i="0" dirty="0" err="1">
                <a:effectLst/>
                <a:latin typeface="-apple-system"/>
              </a:rPr>
              <a:t>euclidean</a:t>
            </a:r>
            <a:r>
              <a:rPr lang="en-US" b="0" i="0" dirty="0">
                <a:effectLst/>
                <a:latin typeface="-apple-system"/>
              </a:rPr>
              <a:t>-based distance or correlation-based distance. </a:t>
            </a:r>
          </a:p>
        </p:txBody>
      </p:sp>
    </p:spTree>
    <p:extLst>
      <p:ext uri="{BB962C8B-B14F-4D97-AF65-F5344CB8AC3E}">
        <p14:creationId xmlns:p14="http://schemas.microsoft.com/office/powerpoint/2010/main" val="400658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00AA2-2A75-7DE8-7B0F-28B7C7A6ADC5}"/>
              </a:ext>
            </a:extLst>
          </p:cNvPr>
          <p:cNvSpPr>
            <a:spLocks noGrp="1"/>
          </p:cNvSpPr>
          <p:nvPr>
            <p:ph idx="1"/>
          </p:nvPr>
        </p:nvSpPr>
        <p:spPr>
          <a:xfrm>
            <a:off x="107504" y="1412776"/>
            <a:ext cx="8928992" cy="4608512"/>
          </a:xfrm>
        </p:spPr>
        <p:txBody>
          <a:bodyPr/>
          <a:lstStyle/>
          <a:p>
            <a:r>
              <a:rPr lang="en-US" b="0" i="0" dirty="0">
                <a:effectLst/>
                <a:latin typeface="-apple-system"/>
              </a:rPr>
              <a:t>The decision of which similarity measure to use is application-specific.</a:t>
            </a:r>
          </a:p>
          <a:p>
            <a:endParaRPr lang="en-US" dirty="0">
              <a:latin typeface="-apple-system"/>
            </a:endParaRPr>
          </a:p>
          <a:p>
            <a:r>
              <a:rPr lang="en-US" b="0" i="0" dirty="0">
                <a:effectLst/>
                <a:latin typeface="-apple-system"/>
              </a:rPr>
              <a:t>Clustering is used in market segmentation; where we try to find customers that are similar to each other whether in terms of behaviors or attributes, image segmentation/compression; where we try to group similar regions together, document clustering based on topics, etc. </a:t>
            </a:r>
          </a:p>
          <a:p>
            <a:endParaRPr lang="en-US" b="0" i="0" dirty="0">
              <a:effectLst/>
              <a:latin typeface="-apple-system"/>
            </a:endParaRPr>
          </a:p>
          <a:p>
            <a:r>
              <a:rPr lang="en-US" b="0" i="0" dirty="0">
                <a:effectLst/>
                <a:latin typeface="-apple-system"/>
              </a:rPr>
              <a:t>In our case, clustering based on music genre of either being "Classic", "Jazz", "Metal" and "Rap".</a:t>
            </a:r>
          </a:p>
          <a:p>
            <a:endParaRPr lang="en-GB" dirty="0"/>
          </a:p>
        </p:txBody>
      </p:sp>
    </p:spTree>
    <p:extLst>
      <p:ext uri="{BB962C8B-B14F-4D97-AF65-F5344CB8AC3E}">
        <p14:creationId xmlns:p14="http://schemas.microsoft.com/office/powerpoint/2010/main" val="198458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F684-59E9-C390-CFD1-9E2BAAA2B921}"/>
              </a:ext>
            </a:extLst>
          </p:cNvPr>
          <p:cNvSpPr>
            <a:spLocks noGrp="1"/>
          </p:cNvSpPr>
          <p:nvPr>
            <p:ph type="title"/>
          </p:nvPr>
        </p:nvSpPr>
        <p:spPr>
          <a:xfrm>
            <a:off x="1259632" y="861987"/>
            <a:ext cx="7416800" cy="504825"/>
          </a:xfrm>
        </p:spPr>
        <p:txBody>
          <a:bodyPr/>
          <a:lstStyle/>
          <a:p>
            <a:pPr algn="ctr"/>
            <a:r>
              <a:rPr lang="en-GB" sz="3200" b="1" i="0" dirty="0" err="1">
                <a:effectLst/>
                <a:latin typeface="-apple-system"/>
              </a:rPr>
              <a:t>Kmeans</a:t>
            </a:r>
            <a:r>
              <a:rPr lang="en-GB" sz="3200" b="1" i="0" dirty="0">
                <a:effectLst/>
                <a:latin typeface="-apple-system"/>
              </a:rPr>
              <a:t> Algorithm</a:t>
            </a:r>
            <a:br>
              <a:rPr lang="en-GB" sz="3200" b="1" i="0" dirty="0">
                <a:effectLst/>
                <a:latin typeface="-apple-system"/>
              </a:rPr>
            </a:br>
            <a:br>
              <a:rPr lang="en-GB" sz="3200" dirty="0"/>
            </a:br>
            <a:endParaRPr lang="en-GB" sz="3200" dirty="0"/>
          </a:p>
        </p:txBody>
      </p:sp>
      <p:sp>
        <p:nvSpPr>
          <p:cNvPr id="3" name="Content Placeholder 2">
            <a:extLst>
              <a:ext uri="{FF2B5EF4-FFF2-40B4-BE49-F238E27FC236}">
                <a16:creationId xmlns:a16="http://schemas.microsoft.com/office/drawing/2014/main" id="{B0C666E8-78CB-DD4C-9149-6614C04AECAC}"/>
              </a:ext>
            </a:extLst>
          </p:cNvPr>
          <p:cNvSpPr>
            <a:spLocks noGrp="1"/>
          </p:cNvSpPr>
          <p:nvPr>
            <p:ph idx="1"/>
          </p:nvPr>
        </p:nvSpPr>
        <p:spPr>
          <a:xfrm>
            <a:off x="107504" y="1628800"/>
            <a:ext cx="8928992" cy="4114800"/>
          </a:xfrm>
        </p:spPr>
        <p:txBody>
          <a:bodyPr/>
          <a:lstStyle/>
          <a:p>
            <a:r>
              <a:rPr lang="en-US" b="0" i="0" dirty="0" err="1">
                <a:effectLst/>
                <a:latin typeface="-apple-system"/>
              </a:rPr>
              <a:t>Kmeans</a:t>
            </a:r>
            <a:r>
              <a:rPr lang="en-US" b="0" i="0" dirty="0">
                <a:effectLst/>
                <a:latin typeface="-apple-system"/>
              </a:rPr>
              <a:t> algorithm is an iterative algorithm that tries to partition the dataset into "K" pre-defined distinct non-overlapping subgroups (clusters) where each data point belongs to only one group. It tries to make the intra-cluster data points as similar as possible while also keeping the clusters as different (far) as possible.</a:t>
            </a:r>
            <a:endParaRPr lang="en-US" dirty="0">
              <a:latin typeface="-apple-system"/>
            </a:endParaRPr>
          </a:p>
          <a:p>
            <a:r>
              <a:rPr lang="en-US" b="0" i="0" dirty="0">
                <a:effectLst/>
                <a:latin typeface="-apple-system"/>
              </a:rPr>
              <a:t>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endParaRPr lang="en-US" dirty="0">
              <a:latin typeface="-apple-system"/>
            </a:endParaRPr>
          </a:p>
          <a:p>
            <a:endParaRPr lang="en-GB" dirty="0"/>
          </a:p>
        </p:txBody>
      </p:sp>
    </p:spTree>
    <p:extLst>
      <p:ext uri="{BB962C8B-B14F-4D97-AF65-F5344CB8AC3E}">
        <p14:creationId xmlns:p14="http://schemas.microsoft.com/office/powerpoint/2010/main" val="365982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75496A-0377-B980-C8D2-4E0D2C43FE24}"/>
                  </a:ext>
                </a:extLst>
              </p:cNvPr>
              <p:cNvSpPr>
                <a:spLocks noGrp="1"/>
              </p:cNvSpPr>
              <p:nvPr>
                <p:ph idx="1"/>
              </p:nvPr>
            </p:nvSpPr>
            <p:spPr>
              <a:xfrm>
                <a:off x="107504" y="1371600"/>
                <a:ext cx="8856984" cy="4577680"/>
              </a:xfrm>
            </p:spPr>
            <p:txBody>
              <a:bodyPr/>
              <a:lstStyle/>
              <a:p>
                <a:r>
                  <a:rPr lang="en-US" b="0" i="0" dirty="0">
                    <a:effectLst/>
                    <a:latin typeface="-apple-system"/>
                  </a:rPr>
                  <a:t>That is, K-means algorithm aims to choose centroids that </a:t>
                </a:r>
                <a:r>
                  <a:rPr lang="en-US" b="0" i="0" dirty="0" err="1">
                    <a:effectLst/>
                    <a:latin typeface="-apple-system"/>
                  </a:rPr>
                  <a:t>minimise</a:t>
                </a:r>
                <a:r>
                  <a:rPr lang="en-US" b="0" i="0" dirty="0">
                    <a:effectLst/>
                    <a:latin typeface="-apple-system"/>
                  </a:rPr>
                  <a:t> the inertia, or within-cluster sum-of-squares criterion:</a:t>
                </a:r>
              </a:p>
              <a:p>
                <a:endParaRPr lang="en-US" dirty="0">
                  <a:latin typeface="-apple-system"/>
                </a:endParaRPr>
              </a:p>
              <a:p>
                <a:pPr algn="ctr"/>
                <a14:m>
                  <m:oMath xmlns:m="http://schemas.openxmlformats.org/officeDocument/2006/math">
                    <m:nary>
                      <m:naryPr>
                        <m:chr m:val="∑"/>
                        <m:ctrlPr>
                          <a:rPr lang="pt-BR" sz="4000" i="1" smtClean="0">
                            <a:latin typeface="Cambria Math" panose="02040503050406030204" pitchFamily="18" charset="0"/>
                          </a:rPr>
                        </m:ctrlPr>
                      </m:naryPr>
                      <m:sub>
                        <m:r>
                          <m:rPr>
                            <m:brk m:alnAt="23"/>
                          </m:rPr>
                          <a:rPr lang="en-US" sz="4000" b="0" i="1" smtClean="0">
                            <a:latin typeface="Cambria Math" panose="02040503050406030204" pitchFamily="18" charset="0"/>
                          </a:rPr>
                          <m:t>𝑖</m:t>
                        </m:r>
                        <m:r>
                          <a:rPr lang="pt-BR" sz="4000" i="1" smtClean="0">
                            <a:latin typeface="Cambria Math" panose="02040503050406030204" pitchFamily="18" charset="0"/>
                          </a:rPr>
                          <m:t>=</m:t>
                        </m:r>
                        <m:r>
                          <a:rPr lang="en-US" sz="4000" b="0" i="1" smtClean="0">
                            <a:latin typeface="Cambria Math" panose="02040503050406030204" pitchFamily="18" charset="0"/>
                          </a:rPr>
                          <m:t>1</m:t>
                        </m:r>
                      </m:sub>
                      <m:sup>
                        <m:r>
                          <a:rPr lang="pt-BR" sz="4000" i="1" smtClean="0">
                            <a:latin typeface="Cambria Math" panose="02040503050406030204" pitchFamily="18" charset="0"/>
                          </a:rPr>
                          <m:t>𝑛</m:t>
                        </m:r>
                      </m:sup>
                      <m:e>
                        <m:sSup>
                          <m:sSupPr>
                            <m:ctrlPr>
                              <a:rPr lang="pt-BR" sz="4000" i="1" smtClean="0">
                                <a:latin typeface="Cambria Math" panose="02040503050406030204" pitchFamily="18" charset="0"/>
                              </a:rPr>
                            </m:ctrlPr>
                          </m:sSupPr>
                          <m:e>
                            <m:func>
                              <m:funcPr>
                                <m:ctrlPr>
                                  <a:rPr lang="en-US" sz="4000" b="0" i="1" smtClean="0">
                                    <a:latin typeface="Cambria Math" panose="02040503050406030204" pitchFamily="18" charset="0"/>
                                  </a:rPr>
                                </m:ctrlPr>
                              </m:funcPr>
                              <m:fName>
                                <m:limLow>
                                  <m:limLowPr>
                                    <m:ctrlPr>
                                      <a:rPr lang="en-US" sz="4000" b="0" i="1" smtClean="0">
                                        <a:latin typeface="Cambria Math" panose="02040503050406030204" pitchFamily="18" charset="0"/>
                                      </a:rPr>
                                    </m:ctrlPr>
                                  </m:limLowPr>
                                  <m:e>
                                    <m:r>
                                      <m:rPr>
                                        <m:sty m:val="p"/>
                                      </m:rPr>
                                      <a:rPr lang="en-US" sz="4000" b="0" i="0" smtClean="0">
                                        <a:latin typeface="Cambria Math" panose="02040503050406030204" pitchFamily="18" charset="0"/>
                                      </a:rPr>
                                      <m:t>min</m:t>
                                    </m:r>
                                  </m:e>
                                  <m:lim>
                                    <m:d>
                                      <m:dPr>
                                        <m:begChr m:val="{"/>
                                        <m:endChr m:val="}"/>
                                        <m:ctrlPr>
                                          <a:rPr lang="en-US" sz="4000" b="0" i="1" smtClean="0">
                                            <a:latin typeface="Cambria Math" panose="02040503050406030204" pitchFamily="18" charset="0"/>
                                          </a:rPr>
                                        </m:ctrlPr>
                                      </m:d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𝑗</m:t>
                                            </m:r>
                                          </m:sub>
                                        </m:sSub>
                                        <m:r>
                                          <a:rPr lang="en-US" sz="4000" b="0" i="1" smtClean="0">
                                            <a:latin typeface="Cambria Math" panose="02040503050406030204" pitchFamily="18" charset="0"/>
                                          </a:rPr>
                                          <m:t> ∈ </m:t>
                                        </m:r>
                                        <m:r>
                                          <a:rPr lang="en-US" sz="4000" b="0" i="1" smtClean="0">
                                            <a:latin typeface="Cambria Math" panose="02040503050406030204" pitchFamily="18" charset="0"/>
                                          </a:rPr>
                                          <m:t>𝐶</m:t>
                                        </m:r>
                                      </m:e>
                                    </m:d>
                                  </m:lim>
                                </m:limLow>
                                <m:r>
                                  <a:rPr lang="en-US" sz="4000" b="0" i="1" smtClean="0">
                                    <a:latin typeface="Cambria Math" panose="02040503050406030204" pitchFamily="18" charset="0"/>
                                  </a:rPr>
                                  <m:t>(</m:t>
                                </m:r>
                              </m:fName>
                              <m:e>
                                <m:r>
                                  <a:rPr lang="en-US" sz="4000" b="0" i="1" smtClean="0">
                                    <a:latin typeface="Cambria Math" panose="02040503050406030204" pitchFamily="18" charset="0"/>
                                  </a:rPr>
                                  <m:t>||</m:t>
                                </m:r>
                              </m:e>
                            </m:func>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 −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𝑗</m:t>
                                </m:r>
                              </m:sub>
                            </m:sSub>
                            <m:r>
                              <a:rPr lang="en-US" sz="4000" b="0" i="1" smtClean="0">
                                <a:latin typeface="Cambria Math" panose="02040503050406030204" pitchFamily="18" charset="0"/>
                              </a:rPr>
                              <m:t>||</m:t>
                            </m:r>
                          </m:e>
                          <m:sup>
                            <m:r>
                              <a:rPr lang="en-US" sz="4000" b="0" i="1" smtClean="0">
                                <a:latin typeface="Cambria Math" panose="02040503050406030204" pitchFamily="18" charset="0"/>
                              </a:rPr>
                              <m:t>2</m:t>
                            </m:r>
                          </m:sup>
                        </m:sSup>
                      </m:e>
                    </m:nary>
                  </m:oMath>
                </a14:m>
                <a:r>
                  <a:rPr lang="en-GB" sz="4000" dirty="0"/>
                  <a:t>)</a:t>
                </a:r>
              </a:p>
              <a:p>
                <a:endParaRPr lang="en-GB" sz="4000" dirty="0"/>
              </a:p>
              <a:p>
                <a:r>
                  <a:rPr lang="en-US" sz="3200" b="0" i="0" dirty="0">
                    <a:effectLst/>
                    <a:latin typeface="-apple-system"/>
                  </a:rPr>
                  <a:t>Inertia can be recognized as a measure of how internally coherent clusters are</a:t>
                </a:r>
                <a:endParaRPr lang="en-GB" sz="4000" dirty="0"/>
              </a:p>
            </p:txBody>
          </p:sp>
        </mc:Choice>
        <mc:Fallback xmlns="">
          <p:sp>
            <p:nvSpPr>
              <p:cNvPr id="3" name="Content Placeholder 2">
                <a:extLst>
                  <a:ext uri="{FF2B5EF4-FFF2-40B4-BE49-F238E27FC236}">
                    <a16:creationId xmlns:a16="http://schemas.microsoft.com/office/drawing/2014/main" id="{B675496A-0377-B980-C8D2-4E0D2C43FE24}"/>
                  </a:ext>
                </a:extLst>
              </p:cNvPr>
              <p:cNvSpPr>
                <a:spLocks noGrp="1" noRot="1" noChangeAspect="1" noMove="1" noResize="1" noEditPoints="1" noAdjustHandles="1" noChangeArrowheads="1" noChangeShapeType="1" noTextEdit="1"/>
              </p:cNvSpPr>
              <p:nvPr>
                <p:ph idx="1"/>
              </p:nvPr>
            </p:nvSpPr>
            <p:spPr>
              <a:xfrm>
                <a:off x="107504" y="1371600"/>
                <a:ext cx="8856984" cy="4577680"/>
              </a:xfrm>
              <a:blipFill>
                <a:blip r:embed="rId2"/>
                <a:stretch>
                  <a:fillRect l="-1858" t="-1198"/>
                </a:stretch>
              </a:blipFill>
            </p:spPr>
            <p:txBody>
              <a:bodyPr/>
              <a:lstStyle/>
              <a:p>
                <a:r>
                  <a:rPr lang="en-GB">
                    <a:noFill/>
                  </a:rPr>
                  <a:t> </a:t>
                </a:r>
              </a:p>
            </p:txBody>
          </p:sp>
        </mc:Fallback>
      </mc:AlternateContent>
    </p:spTree>
    <p:extLst>
      <p:ext uri="{BB962C8B-B14F-4D97-AF65-F5344CB8AC3E}">
        <p14:creationId xmlns:p14="http://schemas.microsoft.com/office/powerpoint/2010/main" val="45127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0AC10-EBE4-294C-2129-D6DBC8B7B954}"/>
              </a:ext>
            </a:extLst>
          </p:cNvPr>
          <p:cNvSpPr>
            <a:spLocks noGrp="1"/>
          </p:cNvSpPr>
          <p:nvPr>
            <p:ph idx="1"/>
          </p:nvPr>
        </p:nvSpPr>
        <p:spPr>
          <a:xfrm>
            <a:off x="107504" y="1268760"/>
            <a:ext cx="8856984" cy="4680520"/>
          </a:xfrm>
        </p:spPr>
        <p:txBody>
          <a:bodyPr/>
          <a:lstStyle/>
          <a:p>
            <a:pPr algn="l"/>
            <a:r>
              <a:rPr lang="en-US" b="0" i="0" dirty="0">
                <a:effectLst/>
                <a:latin typeface="-apple-system"/>
              </a:rPr>
              <a:t>The way </a:t>
            </a:r>
            <a:r>
              <a:rPr lang="en-US" b="0" i="0" dirty="0" err="1">
                <a:effectLst/>
                <a:latin typeface="-apple-system"/>
              </a:rPr>
              <a:t>kmeans</a:t>
            </a:r>
            <a:r>
              <a:rPr lang="en-US" b="0" i="0" dirty="0">
                <a:effectLst/>
                <a:latin typeface="-apple-system"/>
              </a:rPr>
              <a:t> algorithm works is as follows:</a:t>
            </a:r>
          </a:p>
          <a:p>
            <a:endParaRPr lang="en-US" b="0" i="0" dirty="0">
              <a:effectLst/>
              <a:latin typeface="-apple-system"/>
            </a:endParaRPr>
          </a:p>
          <a:p>
            <a:pPr algn="l">
              <a:buFont typeface="+mj-lt"/>
              <a:buAutoNum type="arabicPeriod"/>
            </a:pPr>
            <a:r>
              <a:rPr lang="en-US" b="0" i="0" dirty="0">
                <a:effectLst/>
                <a:latin typeface="-apple-system"/>
              </a:rPr>
              <a:t>Specify number of clusters K.</a:t>
            </a:r>
          </a:p>
          <a:p>
            <a:pPr algn="l">
              <a:buFont typeface="+mj-lt"/>
              <a:buAutoNum type="arabicPeriod"/>
            </a:pPr>
            <a:r>
              <a:rPr lang="en-US" b="0" i="0" dirty="0">
                <a:effectLst/>
                <a:latin typeface="-apple-system"/>
              </a:rPr>
              <a:t>Initialize centroids by first shuffling the dataset and then randomly selecting K data points for the centroids without replacement.</a:t>
            </a:r>
          </a:p>
          <a:p>
            <a:pPr algn="l">
              <a:buFont typeface="+mj-lt"/>
              <a:buAutoNum type="arabicPeriod"/>
            </a:pPr>
            <a:r>
              <a:rPr lang="en-US" b="0" i="0" dirty="0">
                <a:effectLst/>
                <a:latin typeface="-apple-system"/>
              </a:rPr>
              <a:t>Keep iterating until there is no change to the centroids; </a:t>
            </a:r>
            <a:r>
              <a:rPr lang="en-US" b="0" i="0" dirty="0" err="1">
                <a:effectLst/>
                <a:latin typeface="-apple-system"/>
              </a:rPr>
              <a:t>i.e</a:t>
            </a:r>
            <a:r>
              <a:rPr lang="en-US" b="0" i="0" dirty="0">
                <a:effectLst/>
                <a:latin typeface="-apple-system"/>
              </a:rPr>
              <a:t> assignment of data points to clusters isn’t changing.</a:t>
            </a:r>
          </a:p>
          <a:p>
            <a:pPr marL="742950" lvl="1" indent="-285750" algn="l">
              <a:buFont typeface="+mj-lt"/>
              <a:buAutoNum type="arabicPeriod"/>
            </a:pPr>
            <a:r>
              <a:rPr lang="en-US" b="0" i="0" dirty="0">
                <a:effectLst/>
                <a:latin typeface="-apple-system"/>
              </a:rPr>
              <a:t>Compute the sum of the squared distance between data points and all centroids.</a:t>
            </a:r>
          </a:p>
          <a:p>
            <a:pPr marL="742950" lvl="1" indent="-285750" algn="l">
              <a:buFont typeface="+mj-lt"/>
              <a:buAutoNum type="arabicPeriod"/>
            </a:pPr>
            <a:r>
              <a:rPr lang="en-US" b="0" i="0" dirty="0">
                <a:effectLst/>
                <a:latin typeface="-apple-system"/>
              </a:rPr>
              <a:t>Assign each data point to the closest cluster (centroid).</a:t>
            </a:r>
          </a:p>
          <a:p>
            <a:pPr marL="742950" lvl="1" indent="-285750" algn="l">
              <a:buFont typeface="+mj-lt"/>
              <a:buAutoNum type="arabicPeriod"/>
            </a:pPr>
            <a:r>
              <a:rPr lang="en-US" b="0" i="0" dirty="0">
                <a:effectLst/>
                <a:latin typeface="-apple-system"/>
              </a:rPr>
              <a:t>Compute the centroids for the clusters by taking the average of all data points that belong to each cluster.</a:t>
            </a:r>
          </a:p>
          <a:p>
            <a:br>
              <a:rPr lang="en-US" b="0" i="0" dirty="0">
                <a:effectLst/>
                <a:latin typeface="-apple-system"/>
              </a:rPr>
            </a:br>
            <a:endParaRPr lang="en-GB" dirty="0"/>
          </a:p>
        </p:txBody>
      </p:sp>
    </p:spTree>
    <p:extLst>
      <p:ext uri="{BB962C8B-B14F-4D97-AF65-F5344CB8AC3E}">
        <p14:creationId xmlns:p14="http://schemas.microsoft.com/office/powerpoint/2010/main" val="239304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3E3B7-4EDF-378F-B818-DC2C9B56F6C5}"/>
              </a:ext>
            </a:extLst>
          </p:cNvPr>
          <p:cNvSpPr>
            <a:spLocks noGrp="1"/>
          </p:cNvSpPr>
          <p:nvPr>
            <p:ph idx="1"/>
          </p:nvPr>
        </p:nvSpPr>
        <p:spPr>
          <a:xfrm>
            <a:off x="215516" y="1556792"/>
            <a:ext cx="8712968" cy="4114800"/>
          </a:xfrm>
        </p:spPr>
        <p:txBody>
          <a:bodyPr/>
          <a:lstStyle/>
          <a:p>
            <a:pPr algn="l"/>
            <a:r>
              <a:rPr lang="en-US" b="0" i="0" dirty="0">
                <a:effectLst/>
                <a:latin typeface="-apple-system"/>
              </a:rPr>
              <a:t>The approach k-means follows to solve the problem is called Expectation-Maximization.</a:t>
            </a:r>
          </a:p>
          <a:p>
            <a:pPr algn="l"/>
            <a:endParaRPr lang="en-US" b="0" i="0" dirty="0">
              <a:effectLst/>
              <a:latin typeface="-apple-system"/>
            </a:endParaRPr>
          </a:p>
          <a:p>
            <a:pPr algn="l">
              <a:buFont typeface="+mj-lt"/>
              <a:buAutoNum type="arabicPeriod"/>
            </a:pPr>
            <a:r>
              <a:rPr lang="en-US" b="0" i="0" dirty="0">
                <a:effectLst/>
                <a:latin typeface="-apple-system"/>
              </a:rPr>
              <a:t>The </a:t>
            </a:r>
            <a:r>
              <a:rPr lang="en-US" b="0" i="0" dirty="0">
                <a:solidFill>
                  <a:srgbClr val="FF0000"/>
                </a:solidFill>
                <a:effectLst/>
                <a:latin typeface="-apple-system"/>
              </a:rPr>
              <a:t>E-step</a:t>
            </a:r>
            <a:r>
              <a:rPr lang="en-US" b="0" i="0" dirty="0">
                <a:effectLst/>
                <a:latin typeface="-apple-system"/>
              </a:rPr>
              <a:t> is assigning the data points to the closest cluster.</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The </a:t>
            </a:r>
            <a:r>
              <a:rPr lang="en-US" b="0" i="0" dirty="0">
                <a:solidFill>
                  <a:srgbClr val="FF0000"/>
                </a:solidFill>
                <a:effectLst/>
                <a:latin typeface="-apple-system"/>
              </a:rPr>
              <a:t>M-step</a:t>
            </a:r>
            <a:r>
              <a:rPr lang="en-US" b="0" i="0" dirty="0">
                <a:effectLst/>
                <a:latin typeface="-apple-system"/>
              </a:rPr>
              <a:t> is computing the centroid of each cluster.</a:t>
            </a:r>
          </a:p>
          <a:p>
            <a:endParaRPr lang="en-GB" dirty="0"/>
          </a:p>
        </p:txBody>
      </p:sp>
    </p:spTree>
    <p:extLst>
      <p:ext uri="{BB962C8B-B14F-4D97-AF65-F5344CB8AC3E}">
        <p14:creationId xmlns:p14="http://schemas.microsoft.com/office/powerpoint/2010/main" val="158531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10C7-69F4-69C6-4866-6EBA88A1F07F}"/>
              </a:ext>
            </a:extLst>
          </p:cNvPr>
          <p:cNvSpPr>
            <a:spLocks noGrp="1"/>
          </p:cNvSpPr>
          <p:nvPr>
            <p:ph type="title"/>
          </p:nvPr>
        </p:nvSpPr>
        <p:spPr>
          <a:xfrm>
            <a:off x="1187624" y="836712"/>
            <a:ext cx="7416800" cy="504825"/>
          </a:xfrm>
        </p:spPr>
        <p:txBody>
          <a:bodyPr/>
          <a:lstStyle/>
          <a:p>
            <a:pPr algn="ctr"/>
            <a:r>
              <a:rPr lang="en-US" sz="4000" b="1" i="0" dirty="0">
                <a:effectLst/>
                <a:latin typeface="-apple-system"/>
              </a:rPr>
              <a:t>k-means++</a:t>
            </a:r>
            <a:br>
              <a:rPr lang="en-US" b="1" i="0" dirty="0">
                <a:effectLst/>
                <a:latin typeface="-apple-system"/>
              </a:rPr>
            </a:br>
            <a:endParaRPr lang="en-GB" dirty="0"/>
          </a:p>
        </p:txBody>
      </p:sp>
      <p:sp>
        <p:nvSpPr>
          <p:cNvPr id="3" name="Content Placeholder 2">
            <a:extLst>
              <a:ext uri="{FF2B5EF4-FFF2-40B4-BE49-F238E27FC236}">
                <a16:creationId xmlns:a16="http://schemas.microsoft.com/office/drawing/2014/main" id="{D2A44999-7E91-2B5A-D9FE-4D6D8798827B}"/>
              </a:ext>
            </a:extLst>
          </p:cNvPr>
          <p:cNvSpPr>
            <a:spLocks noGrp="1"/>
          </p:cNvSpPr>
          <p:nvPr>
            <p:ph idx="1"/>
          </p:nvPr>
        </p:nvSpPr>
        <p:spPr>
          <a:xfrm>
            <a:off x="179512" y="1752600"/>
            <a:ext cx="8856984" cy="4114800"/>
          </a:xfrm>
        </p:spPr>
        <p:txBody>
          <a:bodyPr/>
          <a:lstStyle/>
          <a:p>
            <a:r>
              <a:rPr lang="en-US" b="0" i="0" dirty="0">
                <a:effectLst/>
                <a:latin typeface="-apple-system"/>
              </a:rPr>
              <a:t>This algorithm ensures a smarter initialization of the centroids and "improves" the quality of the clustering. </a:t>
            </a:r>
          </a:p>
          <a:p>
            <a:endParaRPr lang="en-US" dirty="0">
              <a:latin typeface="-apple-system"/>
            </a:endParaRPr>
          </a:p>
          <a:p>
            <a:r>
              <a:rPr lang="en-US" b="0" i="0" dirty="0">
                <a:effectLst/>
                <a:latin typeface="-apple-system"/>
              </a:rPr>
              <a:t>Apart from initialization, the rest of the algorithm is the same as the standard K-means algorithm. </a:t>
            </a:r>
          </a:p>
          <a:p>
            <a:endParaRPr lang="en-US" dirty="0">
              <a:latin typeface="-apple-system"/>
            </a:endParaRPr>
          </a:p>
          <a:p>
            <a:r>
              <a:rPr lang="en-US" b="0" i="0" dirty="0">
                <a:effectLst/>
                <a:latin typeface="-apple-system"/>
              </a:rPr>
              <a:t>That is K-means++ is the standard K-means algorithm coupled with a smarter initialization of the centroids.</a:t>
            </a:r>
          </a:p>
          <a:p>
            <a:endParaRPr lang="en-US" dirty="0">
              <a:latin typeface="-apple-system"/>
            </a:endParaRPr>
          </a:p>
          <a:p>
            <a:pPr algn="l"/>
            <a:r>
              <a:rPr lang="en-US" b="0" i="0" dirty="0">
                <a:solidFill>
                  <a:srgbClr val="000000"/>
                </a:solidFill>
                <a:effectLst/>
                <a:latin typeface="var(--jp-content-font-family)"/>
              </a:rPr>
              <a:t>Still sensitive to outliers as we shall explain in a later section.</a:t>
            </a:r>
            <a:endParaRPr lang="en-US" b="0" i="0" dirty="0">
              <a:effectLst/>
              <a:latin typeface="-apple-system"/>
            </a:endParaRPr>
          </a:p>
          <a:p>
            <a:pPr algn="l"/>
            <a:endParaRPr lang="en-US" b="1" i="0" dirty="0">
              <a:effectLst/>
              <a:latin typeface="-apple-system"/>
            </a:endParaRPr>
          </a:p>
          <a:p>
            <a:endParaRPr lang="en-GB" dirty="0"/>
          </a:p>
        </p:txBody>
      </p:sp>
    </p:spTree>
    <p:extLst>
      <p:ext uri="{BB962C8B-B14F-4D97-AF65-F5344CB8AC3E}">
        <p14:creationId xmlns:p14="http://schemas.microsoft.com/office/powerpoint/2010/main" val="211114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Overview</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536504"/>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this project we decided to dive deep into some of the many models and tools seen during the duration of the course.</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We decided that, given our shared passion for music, focusing on this field would be the perfect match of pleasure and “duty”.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During this brief presentation we present both the challenges and the result we had, in addition to future additions.</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full repository of this project visit our public </a:t>
            </a:r>
            <a:r>
              <a:rPr lang="en-GB" altLang="en-US" sz="2400" dirty="0" err="1">
                <a:latin typeface="Calibri" panose="020F0502020204030204" pitchFamily="34" charset="0"/>
                <a:hlinkClick r:id="rId2"/>
              </a:rPr>
              <a:t>github</a:t>
            </a:r>
            <a:r>
              <a:rPr lang="en-GB" altLang="en-US" sz="2400" dirty="0">
                <a:latin typeface="Calibri" panose="020F0502020204030204" pitchFamily="34" charset="0"/>
                <a:hlinkClick r:id="rId2"/>
              </a:rPr>
              <a:t> </a:t>
            </a:r>
            <a:r>
              <a:rPr lang="en-GB" altLang="en-US" sz="2400" dirty="0">
                <a:latin typeface="Calibri" panose="020F0502020204030204" pitchFamily="34" charset="0"/>
              </a:rPr>
              <a:t>repository.</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0B03-E6DB-3675-E463-8672AB02A55B}"/>
              </a:ext>
            </a:extLst>
          </p:cNvPr>
          <p:cNvSpPr>
            <a:spLocks noGrp="1"/>
          </p:cNvSpPr>
          <p:nvPr>
            <p:ph type="title"/>
          </p:nvPr>
        </p:nvSpPr>
        <p:spPr>
          <a:xfrm>
            <a:off x="1258888" y="908720"/>
            <a:ext cx="7416800" cy="504825"/>
          </a:xfrm>
        </p:spPr>
        <p:txBody>
          <a:bodyPr/>
          <a:lstStyle/>
          <a:p>
            <a:pPr algn="ctr"/>
            <a:r>
              <a:rPr lang="en-US" sz="2800" b="0" i="0" dirty="0">
                <a:effectLst/>
                <a:latin typeface="-apple-system"/>
              </a:rPr>
              <a:t>The algorithm in plain English:</a:t>
            </a:r>
            <a:br>
              <a:rPr lang="en-US" sz="2800" b="0" i="0" dirty="0">
                <a:effectLst/>
                <a:latin typeface="-apple-system"/>
              </a:rPr>
            </a:br>
            <a:endParaRPr lang="en-GB"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FDA581-3CFB-3B40-1C33-56651B8C941E}"/>
                  </a:ext>
                </a:extLst>
              </p:cNvPr>
              <p:cNvSpPr>
                <a:spLocks noGrp="1"/>
              </p:cNvSpPr>
              <p:nvPr>
                <p:ph idx="1"/>
              </p:nvPr>
            </p:nvSpPr>
            <p:spPr>
              <a:xfrm>
                <a:off x="143508" y="1556792"/>
                <a:ext cx="8856984" cy="4464496"/>
              </a:xfrm>
            </p:spPr>
            <p:txBody>
              <a:bodyPr/>
              <a:lstStyle/>
              <a:p>
                <a:pPr marL="457200" indent="-457200" algn="l">
                  <a:buFont typeface="+mj-lt"/>
                  <a:buAutoNum type="arabicPeriod"/>
                </a:pPr>
                <a:r>
                  <a:rPr lang="en-US" b="0" i="0" dirty="0">
                    <a:effectLst/>
                    <a:latin typeface="-apple-system"/>
                  </a:rPr>
                  <a:t>Choose one center uniformly at random among the data points.</a:t>
                </a:r>
              </a:p>
              <a:p>
                <a:pPr marL="457200" indent="-457200"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For each data point x not chosen yet, compute D(x), the distance between x and the nearest center that has already been chosen.</a:t>
                </a:r>
              </a:p>
              <a:p>
                <a:pPr>
                  <a:buFont typeface="+mj-lt"/>
                  <a:buAutoNum type="arabicPeriod"/>
                </a:pPr>
                <a:r>
                  <a:rPr lang="en-US" b="0" i="0" dirty="0">
                    <a:effectLst/>
                    <a:latin typeface="-apple-system"/>
                  </a:rPr>
                  <a:t>Choose one new data point at random as a new center, using a weighted probability distribution where a point x is chosen with probability proportional to </a:t>
                </a:r>
                <a14:m>
                  <m:oMath xmlns:m="http://schemas.openxmlformats.org/officeDocument/2006/math">
                    <m:sSup>
                      <m:sSupPr>
                        <m:ctrlPr>
                          <a:rPr lang="en-US" b="0" i="1" smtClean="0">
                            <a:effectLst/>
                            <a:latin typeface="Cambria Math" panose="02040503050406030204" pitchFamily="18" charset="0"/>
                          </a:rPr>
                        </m:ctrlPr>
                      </m:sSupPr>
                      <m:e>
                        <m:r>
                          <m:rPr>
                            <m:nor/>
                          </m:rPr>
                          <a:rPr lang="en-US" dirty="0">
                            <a:latin typeface="-apple-system"/>
                          </a:rPr>
                          <m:t>D</m:t>
                        </m:r>
                        <m:r>
                          <m:rPr>
                            <m:nor/>
                          </m:rPr>
                          <a:rPr lang="en-US" dirty="0">
                            <a:latin typeface="-apple-system"/>
                          </a:rPr>
                          <m:t>(</m:t>
                        </m:r>
                        <m:r>
                          <m:rPr>
                            <m:nor/>
                          </m:rPr>
                          <a:rPr lang="en-US" dirty="0">
                            <a:latin typeface="-apple-system"/>
                          </a:rPr>
                          <m:t>x</m:t>
                        </m:r>
                        <m:r>
                          <m:rPr>
                            <m:nor/>
                          </m:rPr>
                          <a:rPr lang="en-US" dirty="0">
                            <a:latin typeface="-apple-system"/>
                          </a:rPr>
                          <m:t>)</m:t>
                        </m:r>
                      </m:e>
                      <m:sup>
                        <m:r>
                          <a:rPr lang="en-US" b="0" i="1" smtClean="0">
                            <a:effectLst/>
                            <a:latin typeface="Cambria Math" panose="02040503050406030204" pitchFamily="18" charset="0"/>
                          </a:rPr>
                          <m:t>2</m:t>
                        </m:r>
                      </m:sup>
                    </m:sSup>
                  </m:oMath>
                </a14:m>
                <a:r>
                  <a:rPr lang="en-US" b="0" i="0" dirty="0">
                    <a:effectLst/>
                    <a:latin typeface="-apple-system"/>
                  </a:rPr>
                  <a:t>.</a:t>
                </a:r>
              </a:p>
              <a:p>
                <a:pPr>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Repeat Steps 2 and 3 until k centers have been chosen.</a:t>
                </a:r>
              </a:p>
              <a:p>
                <a:pPr algn="l">
                  <a:buFont typeface="+mj-lt"/>
                  <a:buAutoNum type="arabicPeriod"/>
                </a:pPr>
                <a:r>
                  <a:rPr lang="en-US" b="0" i="0" dirty="0">
                    <a:effectLst/>
                    <a:latin typeface="-apple-system"/>
                  </a:rPr>
                  <a:t>Now that the initial centers have been chosen, proceed using standard k-means clustering.</a:t>
                </a:r>
              </a:p>
              <a:p>
                <a:endParaRPr lang="en-GB" dirty="0"/>
              </a:p>
            </p:txBody>
          </p:sp>
        </mc:Choice>
        <mc:Fallback xmlns="">
          <p:sp>
            <p:nvSpPr>
              <p:cNvPr id="3" name="Content Placeholder 2">
                <a:extLst>
                  <a:ext uri="{FF2B5EF4-FFF2-40B4-BE49-F238E27FC236}">
                    <a16:creationId xmlns:a16="http://schemas.microsoft.com/office/drawing/2014/main" id="{39FDA581-3CFB-3B40-1C33-56651B8C941E}"/>
                  </a:ext>
                </a:extLst>
              </p:cNvPr>
              <p:cNvSpPr>
                <a:spLocks noGrp="1" noRot="1" noChangeAspect="1" noMove="1" noResize="1" noEditPoints="1" noAdjustHandles="1" noChangeArrowheads="1" noChangeShapeType="1" noTextEdit="1"/>
              </p:cNvSpPr>
              <p:nvPr>
                <p:ph idx="1"/>
              </p:nvPr>
            </p:nvSpPr>
            <p:spPr>
              <a:xfrm>
                <a:off x="143508" y="1556792"/>
                <a:ext cx="8856984" cy="4464496"/>
              </a:xfrm>
              <a:blipFill>
                <a:blip r:embed="rId2"/>
                <a:stretch>
                  <a:fillRect l="-1102" t="-1228" b="-5048"/>
                </a:stretch>
              </a:blipFill>
            </p:spPr>
            <p:txBody>
              <a:bodyPr/>
              <a:lstStyle/>
              <a:p>
                <a:r>
                  <a:rPr lang="en-GB">
                    <a:noFill/>
                  </a:rPr>
                  <a:t> </a:t>
                </a:r>
              </a:p>
            </p:txBody>
          </p:sp>
        </mc:Fallback>
      </mc:AlternateContent>
    </p:spTree>
    <p:extLst>
      <p:ext uri="{BB962C8B-B14F-4D97-AF65-F5344CB8AC3E}">
        <p14:creationId xmlns:p14="http://schemas.microsoft.com/office/powerpoint/2010/main" val="259252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A9C8-DF00-0D03-81B7-079A9C0E359E}"/>
              </a:ext>
            </a:extLst>
          </p:cNvPr>
          <p:cNvSpPr>
            <a:spLocks noGrp="1"/>
          </p:cNvSpPr>
          <p:nvPr>
            <p:ph type="title"/>
          </p:nvPr>
        </p:nvSpPr>
        <p:spPr>
          <a:xfrm>
            <a:off x="1234232" y="1052736"/>
            <a:ext cx="7415659" cy="504825"/>
          </a:xfrm>
        </p:spPr>
        <p:txBody>
          <a:bodyPr wrap="square" anchor="t">
            <a:normAutofit/>
          </a:bodyPr>
          <a:lstStyle/>
          <a:p>
            <a:pPr algn="ctr"/>
            <a:r>
              <a:rPr lang="en-US" dirty="0"/>
              <a:t>ELBOW CURVE</a:t>
            </a:r>
            <a:endParaRPr lang="en-GB" dirty="0"/>
          </a:p>
        </p:txBody>
      </p:sp>
      <p:sp>
        <p:nvSpPr>
          <p:cNvPr id="3" name="Content Placeholder 2">
            <a:extLst>
              <a:ext uri="{FF2B5EF4-FFF2-40B4-BE49-F238E27FC236}">
                <a16:creationId xmlns:a16="http://schemas.microsoft.com/office/drawing/2014/main" id="{5C0EF45C-4207-6B89-702E-D0BAEAC138A4}"/>
              </a:ext>
            </a:extLst>
          </p:cNvPr>
          <p:cNvSpPr>
            <a:spLocks noGrp="1"/>
          </p:cNvSpPr>
          <p:nvPr>
            <p:ph type="body" sz="half" idx="1"/>
          </p:nvPr>
        </p:nvSpPr>
        <p:spPr>
          <a:xfrm>
            <a:off x="1187624" y="2204864"/>
            <a:ext cx="6336704" cy="4114800"/>
          </a:xfrm>
        </p:spPr>
        <p:txBody>
          <a:bodyPr wrap="square" anchor="t">
            <a:normAutofit/>
          </a:bodyPr>
          <a:lstStyle/>
          <a:p>
            <a:pPr>
              <a:lnSpc>
                <a:spcPct val="90000"/>
              </a:lnSpc>
            </a:pPr>
            <a:r>
              <a:rPr lang="en-US" b="0" i="0" dirty="0">
                <a:effectLst/>
              </a:rPr>
              <a:t>Let's see what the Elbow curve tells us about the appropriate number of clusters, we hope and expect this to be 4, because it would mean that those classes are "differentiated" and therefore our work to predict them using those features is meaningful.</a:t>
            </a:r>
            <a:endParaRPr lang="en-GB" dirty="0"/>
          </a:p>
        </p:txBody>
      </p:sp>
    </p:spTree>
    <p:extLst>
      <p:ext uri="{BB962C8B-B14F-4D97-AF65-F5344CB8AC3E}">
        <p14:creationId xmlns:p14="http://schemas.microsoft.com/office/powerpoint/2010/main" val="92808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FD99105C-DE9C-E0C2-C7F6-3607052BF654}"/>
              </a:ext>
            </a:extLst>
          </p:cNvPr>
          <p:cNvSpPr>
            <a:spLocks noGrp="1"/>
          </p:cNvSpPr>
          <p:nvPr>
            <p:ph type="body" sz="half" idx="1"/>
          </p:nvPr>
        </p:nvSpPr>
        <p:spPr>
          <a:xfrm>
            <a:off x="107504" y="4653136"/>
            <a:ext cx="8568952" cy="1214264"/>
          </a:xfrm>
        </p:spPr>
        <p:txBody>
          <a:bodyPr/>
          <a:lstStyle/>
          <a:p>
            <a:r>
              <a:rPr lang="en-US" b="0" i="0" dirty="0">
                <a:effectLst/>
                <a:latin typeface="-apple-system"/>
              </a:rPr>
              <a:t>Even if it's not the most concise and strong curvature, we observe a great drop in dispersion when k = 4 with respect to 2 or 3, thus k=4 seems a fairly good choice for our dataset.</a:t>
            </a:r>
            <a:endParaRPr lang="en-US" dirty="0"/>
          </a:p>
        </p:txBody>
      </p:sp>
      <p:pic>
        <p:nvPicPr>
          <p:cNvPr id="8" name="Content Placeholder 7" descr="Chart, line chart&#10;&#10;Description automatically generated">
            <a:extLst>
              <a:ext uri="{FF2B5EF4-FFF2-40B4-BE49-F238E27FC236}">
                <a16:creationId xmlns:a16="http://schemas.microsoft.com/office/drawing/2014/main" id="{1B6E50F4-0C97-1131-97E5-B30394E9051F}"/>
              </a:ext>
            </a:extLst>
          </p:cNvPr>
          <p:cNvPicPr>
            <a:picLocks noGrp="1" noChangeAspect="1"/>
          </p:cNvPicPr>
          <p:nvPr>
            <p:ph sz="half" idx="2"/>
          </p:nvPr>
        </p:nvPicPr>
        <p:blipFill>
          <a:blip r:embed="rId2"/>
          <a:stretch>
            <a:fillRect/>
          </a:stretch>
        </p:blipFill>
        <p:spPr>
          <a:xfrm>
            <a:off x="395536" y="1196974"/>
            <a:ext cx="7992888" cy="3024113"/>
          </a:xfrm>
        </p:spPr>
      </p:pic>
    </p:spTree>
    <p:extLst>
      <p:ext uri="{BB962C8B-B14F-4D97-AF65-F5344CB8AC3E}">
        <p14:creationId xmlns:p14="http://schemas.microsoft.com/office/powerpoint/2010/main" val="157735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C2C09D-62E8-CA69-8B20-6AC0553EB79E}"/>
              </a:ext>
            </a:extLst>
          </p:cNvPr>
          <p:cNvSpPr>
            <a:spLocks noGrp="1"/>
          </p:cNvSpPr>
          <p:nvPr>
            <p:ph type="ctrTitle"/>
          </p:nvPr>
        </p:nvSpPr>
        <p:spPr>
          <a:xfrm>
            <a:off x="467544" y="1268760"/>
            <a:ext cx="7772400" cy="576064"/>
          </a:xfrm>
        </p:spPr>
        <p:txBody>
          <a:bodyPr/>
          <a:lstStyle/>
          <a:p>
            <a:r>
              <a:rPr lang="en-US" dirty="0"/>
              <a:t>Confusion Matrix, Classification Report and Accuracy Score</a:t>
            </a:r>
            <a:endParaRPr lang="en-GB" dirty="0"/>
          </a:p>
        </p:txBody>
      </p:sp>
      <p:sp>
        <p:nvSpPr>
          <p:cNvPr id="6" name="Subtitle 5">
            <a:extLst>
              <a:ext uri="{FF2B5EF4-FFF2-40B4-BE49-F238E27FC236}">
                <a16:creationId xmlns:a16="http://schemas.microsoft.com/office/drawing/2014/main" id="{4933E4C5-AE57-3FAB-E871-F47E7DBE8EF3}"/>
              </a:ext>
            </a:extLst>
          </p:cNvPr>
          <p:cNvSpPr>
            <a:spLocks noGrp="1"/>
          </p:cNvSpPr>
          <p:nvPr>
            <p:ph type="subTitle" idx="1"/>
          </p:nvPr>
        </p:nvSpPr>
        <p:spPr>
          <a:xfrm>
            <a:off x="215516" y="2060848"/>
            <a:ext cx="8712968" cy="3744416"/>
          </a:xfrm>
        </p:spPr>
        <p:txBody>
          <a:bodyPr/>
          <a:lstStyle/>
          <a:p>
            <a:pPr marL="342900" indent="-342900" algn="l">
              <a:buFont typeface="Arial" panose="020B0604020202020204" pitchFamily="34" charset="0"/>
              <a:buChar char="•"/>
            </a:pPr>
            <a:r>
              <a:rPr lang="en-US" b="0" i="0" dirty="0">
                <a:effectLst/>
                <a:latin typeface="-apple-system"/>
              </a:rPr>
              <a:t>We know that in real life scenarios we don't have the ground truth labels when dealing with unsupervised algorithm.</a:t>
            </a:r>
          </a:p>
          <a:p>
            <a:pPr marL="342900" indent="-342900" algn="l">
              <a:buFont typeface="Arial" panose="020B0604020202020204" pitchFamily="34" charset="0"/>
              <a:buChar char="•"/>
            </a:pPr>
            <a:endParaRPr lang="en-US" dirty="0">
              <a:latin typeface="-apple-system"/>
            </a:endParaRPr>
          </a:p>
          <a:p>
            <a:pPr marL="342900" indent="-342900" algn="l">
              <a:buFont typeface="Arial" panose="020B0604020202020204" pitchFamily="34" charset="0"/>
              <a:buChar char="•"/>
            </a:pPr>
            <a:r>
              <a:rPr lang="en-US" b="0" i="0" dirty="0">
                <a:effectLst/>
                <a:latin typeface="-apple-system"/>
              </a:rPr>
              <a:t>But for testing purpose, we come up with a kind of accuracy score for </a:t>
            </a:r>
            <a:r>
              <a:rPr lang="en-US" b="0" i="0" dirty="0" err="1">
                <a:effectLst/>
                <a:latin typeface="-apple-system"/>
              </a:rPr>
              <a:t>kmeans</a:t>
            </a:r>
            <a:r>
              <a:rPr lang="en-US" dirty="0">
                <a:latin typeface="-apple-system"/>
              </a:rPr>
              <a:t>.</a:t>
            </a:r>
          </a:p>
          <a:p>
            <a:pPr marL="342900" indent="-342900" algn="l">
              <a:buFont typeface="Arial" panose="020B0604020202020204" pitchFamily="34" charset="0"/>
              <a:buChar char="•"/>
            </a:pPr>
            <a:endParaRPr lang="en-US" dirty="0">
              <a:latin typeface="-apple-system"/>
            </a:endParaRPr>
          </a:p>
          <a:p>
            <a:pPr marL="342900" indent="-342900" algn="l">
              <a:buFont typeface="Arial" panose="020B0604020202020204" pitchFamily="34" charset="0"/>
              <a:buChar char="•"/>
            </a:pPr>
            <a:r>
              <a:rPr lang="en-US" dirty="0">
                <a:latin typeface="-apple-system"/>
              </a:rPr>
              <a:t>That is, a</a:t>
            </a:r>
            <a:r>
              <a:rPr lang="en-US" b="0" i="0" dirty="0">
                <a:effectLst/>
                <a:latin typeface="-apple-system"/>
              </a:rPr>
              <a:t>fter the algorithm has converged we compute the mode of the real labels in each cluster, and assign that cluster to represent that precise label, then compute the accuracy and confusion matrix according to that.</a:t>
            </a:r>
            <a:endParaRPr lang="en-GB" dirty="0"/>
          </a:p>
        </p:txBody>
      </p:sp>
    </p:spTree>
    <p:extLst>
      <p:ext uri="{BB962C8B-B14F-4D97-AF65-F5344CB8AC3E}">
        <p14:creationId xmlns:p14="http://schemas.microsoft.com/office/powerpoint/2010/main" val="406086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D4F94-CB56-27AC-7BF8-FC76D848DD08}"/>
              </a:ext>
            </a:extLst>
          </p:cNvPr>
          <p:cNvSpPr>
            <a:spLocks noGrp="1"/>
          </p:cNvSpPr>
          <p:nvPr>
            <p:ph idx="1"/>
          </p:nvPr>
        </p:nvSpPr>
        <p:spPr>
          <a:xfrm>
            <a:off x="107504" y="1268760"/>
            <a:ext cx="8928992" cy="4114800"/>
          </a:xfrm>
        </p:spPr>
        <p:txBody>
          <a:bodyPr/>
          <a:lstStyle/>
          <a:p>
            <a:r>
              <a:rPr lang="en-US" dirty="0"/>
              <a:t>That is, </a:t>
            </a:r>
            <a:r>
              <a:rPr lang="en-US" dirty="0">
                <a:latin typeface="-apple-system"/>
              </a:rPr>
              <a:t>a </a:t>
            </a:r>
            <a:r>
              <a:rPr lang="en-US" i="0" dirty="0">
                <a:effectLst/>
                <a:latin typeface="-apple-system"/>
              </a:rPr>
              <a:t>wrapper function of &lt;Confusion Matrix, Accuracy Score and Classification Report&gt; in order to get the true labels match the predicted labels. After the label matching, this function calls our earlier function called </a:t>
            </a:r>
            <a:r>
              <a:rPr lang="en-US" i="0" dirty="0" err="1">
                <a:effectLst/>
                <a:latin typeface="-apple-system"/>
              </a:rPr>
              <a:t>confusion_matrix_score</a:t>
            </a:r>
            <a:r>
              <a:rPr lang="en-US" i="0" dirty="0">
                <a:effectLst/>
                <a:latin typeface="-apple-system"/>
              </a:rPr>
              <a:t>.</a:t>
            </a:r>
          </a:p>
          <a:p>
            <a:endParaRPr lang="en-US" dirty="0">
              <a:latin typeface="-apple-system"/>
            </a:endParaRPr>
          </a:p>
          <a:p>
            <a:r>
              <a:rPr lang="en-US" i="0" dirty="0">
                <a:effectLst/>
                <a:latin typeface="-apple-system"/>
              </a:rPr>
              <a:t>With this, we do not need </a:t>
            </a:r>
            <a:r>
              <a:rPr lang="en-US" dirty="0">
                <a:latin typeface="-apple-system"/>
              </a:rPr>
              <a:t>s</a:t>
            </a:r>
            <a:r>
              <a:rPr lang="en-US" i="0" dirty="0">
                <a:effectLst/>
                <a:latin typeface="-apple-system"/>
              </a:rPr>
              <a:t>ome sort of bipartite graph to get the matching done</a:t>
            </a:r>
          </a:p>
          <a:p>
            <a:endParaRPr lang="en-US" dirty="0">
              <a:latin typeface="-apple-system"/>
            </a:endParaRPr>
          </a:p>
          <a:p>
            <a:r>
              <a:rPr lang="en-US" i="0" dirty="0">
                <a:effectLst/>
                <a:latin typeface="-apple-system"/>
              </a:rPr>
              <a:t>The results are below.</a:t>
            </a:r>
          </a:p>
          <a:p>
            <a:endParaRPr lang="en-GB" dirty="0"/>
          </a:p>
        </p:txBody>
      </p:sp>
    </p:spTree>
    <p:extLst>
      <p:ext uri="{BB962C8B-B14F-4D97-AF65-F5344CB8AC3E}">
        <p14:creationId xmlns:p14="http://schemas.microsoft.com/office/powerpoint/2010/main" val="2016408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4CDA-5FDD-8506-B30F-41E3EF4F58E2}"/>
              </a:ext>
            </a:extLst>
          </p:cNvPr>
          <p:cNvSpPr>
            <a:spLocks noGrp="1"/>
          </p:cNvSpPr>
          <p:nvPr>
            <p:ph type="title"/>
          </p:nvPr>
        </p:nvSpPr>
        <p:spPr/>
        <p:txBody>
          <a:bodyPr/>
          <a:lstStyle/>
          <a:p>
            <a:pPr algn="ctr"/>
            <a:r>
              <a:rPr lang="en-US" dirty="0" err="1"/>
              <a:t>Sk-learn’s</a:t>
            </a:r>
            <a:r>
              <a:rPr lang="en-US" dirty="0"/>
              <a:t> on the left and ours on the right</a:t>
            </a:r>
            <a:endParaRPr lang="en-GB" dirty="0"/>
          </a:p>
        </p:txBody>
      </p:sp>
      <p:pic>
        <p:nvPicPr>
          <p:cNvPr id="6" name="Content Placeholder 5" descr="Calendar&#10;&#10;Description automatically generated with medium confidence">
            <a:extLst>
              <a:ext uri="{FF2B5EF4-FFF2-40B4-BE49-F238E27FC236}">
                <a16:creationId xmlns:a16="http://schemas.microsoft.com/office/drawing/2014/main" id="{B13B19E9-FBDD-B3CC-70C8-58AFAE5B0B29}"/>
              </a:ext>
            </a:extLst>
          </p:cNvPr>
          <p:cNvPicPr>
            <a:picLocks noGrp="1" noChangeAspect="1"/>
          </p:cNvPicPr>
          <p:nvPr>
            <p:ph sz="half" idx="2"/>
          </p:nvPr>
        </p:nvPicPr>
        <p:blipFill>
          <a:blip r:embed="rId2"/>
          <a:stretch>
            <a:fillRect/>
          </a:stretch>
        </p:blipFill>
        <p:spPr>
          <a:xfrm>
            <a:off x="5076056" y="1937884"/>
            <a:ext cx="3113527" cy="4114800"/>
          </a:xfrm>
        </p:spPr>
      </p:pic>
      <p:pic>
        <p:nvPicPr>
          <p:cNvPr id="8" name="Content Placeholder 5">
            <a:extLst>
              <a:ext uri="{FF2B5EF4-FFF2-40B4-BE49-F238E27FC236}">
                <a16:creationId xmlns:a16="http://schemas.microsoft.com/office/drawing/2014/main" id="{0571A9AC-2CCA-6522-E516-01346C3273EE}"/>
              </a:ext>
            </a:extLst>
          </p:cNvPr>
          <p:cNvPicPr>
            <a:picLocks noChangeAspect="1"/>
          </p:cNvPicPr>
          <p:nvPr/>
        </p:nvPicPr>
        <p:blipFill>
          <a:blip r:embed="rId3"/>
          <a:srcRect/>
          <a:stretch/>
        </p:blipFill>
        <p:spPr bwMode="auto">
          <a:xfrm>
            <a:off x="755576" y="1937884"/>
            <a:ext cx="3024336" cy="386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39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51B6-88B0-5E50-CA90-9FDF514CC9A9}"/>
              </a:ext>
            </a:extLst>
          </p:cNvPr>
          <p:cNvSpPr>
            <a:spLocks noGrp="1"/>
          </p:cNvSpPr>
          <p:nvPr>
            <p:ph type="title"/>
          </p:nvPr>
        </p:nvSpPr>
        <p:spPr>
          <a:xfrm>
            <a:off x="1187624" y="990600"/>
            <a:ext cx="7415659" cy="504825"/>
          </a:xfrm>
        </p:spPr>
        <p:txBody>
          <a:bodyPr/>
          <a:lstStyle/>
          <a:p>
            <a:pPr algn="ctr"/>
            <a:r>
              <a:rPr lang="en-GB" sz="3600" b="0" i="0" dirty="0">
                <a:solidFill>
                  <a:schemeClr val="tx2"/>
                </a:solidFill>
                <a:effectLst/>
                <a:latin typeface="var(--jp-content-font-family)"/>
              </a:rPr>
              <a:t>Clustering performance evaluation</a:t>
            </a:r>
            <a:br>
              <a:rPr lang="en-GB" sz="3600" b="0" i="0" dirty="0">
                <a:solidFill>
                  <a:schemeClr val="tx2"/>
                </a:solidFill>
                <a:effectLst/>
                <a:latin typeface="var(--jp-content-font-family)"/>
              </a:rPr>
            </a:br>
            <a:br>
              <a:rPr lang="en-GB" sz="3600" b="0" i="0" dirty="0">
                <a:solidFill>
                  <a:schemeClr val="tx2"/>
                </a:solidFill>
                <a:effectLst/>
                <a:latin typeface="-apple-system"/>
              </a:rPr>
            </a:br>
            <a:endParaRPr lang="en-GB" sz="3600" b="0" dirty="0">
              <a:solidFill>
                <a:schemeClr val="tx2"/>
              </a:solidFill>
            </a:endParaRPr>
          </a:p>
        </p:txBody>
      </p:sp>
      <p:sp>
        <p:nvSpPr>
          <p:cNvPr id="3" name="Text Placeholder 2">
            <a:extLst>
              <a:ext uri="{FF2B5EF4-FFF2-40B4-BE49-F238E27FC236}">
                <a16:creationId xmlns:a16="http://schemas.microsoft.com/office/drawing/2014/main" id="{13BE2D42-76CA-6CF9-B1F0-2990DE18599C}"/>
              </a:ext>
            </a:extLst>
          </p:cNvPr>
          <p:cNvSpPr>
            <a:spLocks noGrp="1"/>
          </p:cNvSpPr>
          <p:nvPr>
            <p:ph type="body" sz="half" idx="1"/>
          </p:nvPr>
        </p:nvSpPr>
        <p:spPr>
          <a:xfrm>
            <a:off x="107504" y="1752600"/>
            <a:ext cx="8928992" cy="4114800"/>
          </a:xfrm>
        </p:spPr>
        <p:txBody>
          <a:bodyPr/>
          <a:lstStyle/>
          <a:p>
            <a:r>
              <a:rPr lang="en-US" b="0" i="0" dirty="0">
                <a:effectLst/>
                <a:latin typeface="-apple-system"/>
              </a:rPr>
              <a:t>Evaluating the performance of a clustering algorithm is not as trivial as counting the number of errors or the precision and recall of a supervised classification algorithm. </a:t>
            </a:r>
          </a:p>
          <a:p>
            <a:endParaRPr lang="en-US" b="0" i="0" dirty="0">
              <a:effectLst/>
              <a:latin typeface="-apple-system"/>
            </a:endParaRPr>
          </a:p>
          <a:p>
            <a:r>
              <a:rPr lang="en-US" b="0" i="0" dirty="0">
                <a:effectLst/>
                <a:latin typeface="-apple-system"/>
              </a:rPr>
              <a:t>In particular any evaluation metric should not take the absolute values of the cluster labels into account but rather if this clustering define separations of the data similar to some ground truth set of classes or satisfying some assumption such that members belong to the same class are more similar than members of different classes according to some similarity metric.</a:t>
            </a:r>
            <a:endParaRPr lang="en-GB" dirty="0"/>
          </a:p>
        </p:txBody>
      </p:sp>
    </p:spTree>
    <p:extLst>
      <p:ext uri="{BB962C8B-B14F-4D97-AF65-F5344CB8AC3E}">
        <p14:creationId xmlns:p14="http://schemas.microsoft.com/office/powerpoint/2010/main" val="26802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418B5-8302-4934-B168-DA9A624D6237}"/>
              </a:ext>
            </a:extLst>
          </p:cNvPr>
          <p:cNvSpPr>
            <a:spLocks noGrp="1"/>
          </p:cNvSpPr>
          <p:nvPr>
            <p:ph type="body" sz="half" idx="1"/>
          </p:nvPr>
        </p:nvSpPr>
        <p:spPr>
          <a:xfrm>
            <a:off x="181885" y="1196752"/>
            <a:ext cx="8928991" cy="4598640"/>
          </a:xfrm>
        </p:spPr>
        <p:txBody>
          <a:bodyPr/>
          <a:lstStyle/>
          <a:p>
            <a:r>
              <a:rPr lang="en-US" dirty="0">
                <a:latin typeface="-apple-system"/>
              </a:rPr>
              <a:t>H</a:t>
            </a:r>
            <a:r>
              <a:rPr lang="en-US" b="0" i="0" dirty="0">
                <a:effectLst/>
                <a:latin typeface="-apple-system"/>
              </a:rPr>
              <a:t>ow can one measure clustering goodness of fit? </a:t>
            </a:r>
          </a:p>
          <a:p>
            <a:endParaRPr lang="en-US" dirty="0">
              <a:latin typeface="-apple-system"/>
            </a:endParaRPr>
          </a:p>
          <a:p>
            <a:r>
              <a:rPr lang="en-US" b="0" i="0" dirty="0">
                <a:effectLst/>
                <a:latin typeface="-apple-system"/>
              </a:rPr>
              <a:t>Supervised algorithms have lots of metrics to check their goodness of fit like accuracy, r-square value, sensitivity, specificity etc. but what can we calculate to measure the accuracy or goodness of our clustering technique? </a:t>
            </a:r>
          </a:p>
          <a:p>
            <a:endParaRPr lang="en-US" dirty="0">
              <a:latin typeface="-apple-system"/>
            </a:endParaRPr>
          </a:p>
          <a:p>
            <a:r>
              <a:rPr lang="en-US" b="0" i="0" dirty="0">
                <a:effectLst/>
                <a:latin typeface="-apple-system"/>
              </a:rPr>
              <a:t>The answer to this question is Silhouette Coefficient or Silhouette score.</a:t>
            </a:r>
          </a:p>
          <a:p>
            <a:endParaRPr lang="en-US" b="0" i="0" dirty="0">
              <a:effectLst/>
              <a:latin typeface="-apple-system"/>
            </a:endParaRPr>
          </a:p>
          <a:p>
            <a:pPr algn="l"/>
            <a:r>
              <a:rPr lang="en-US" b="0" i="0" dirty="0">
                <a:solidFill>
                  <a:srgbClr val="000000"/>
                </a:solidFill>
                <a:effectLst/>
                <a:latin typeface="var(--jp-content-font-family)"/>
              </a:rPr>
              <a:t>We can also use the silhouette score to check the optimal number of clusters.</a:t>
            </a:r>
          </a:p>
          <a:p>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1229393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1AFA-872B-B713-E183-CEF9DA350A7B}"/>
              </a:ext>
            </a:extLst>
          </p:cNvPr>
          <p:cNvSpPr>
            <a:spLocks noGrp="1"/>
          </p:cNvSpPr>
          <p:nvPr>
            <p:ph type="title"/>
          </p:nvPr>
        </p:nvSpPr>
        <p:spPr>
          <a:xfrm>
            <a:off x="1264220" y="836712"/>
            <a:ext cx="7415659" cy="504825"/>
          </a:xfrm>
        </p:spPr>
        <p:txBody>
          <a:bodyPr/>
          <a:lstStyle/>
          <a:p>
            <a:pPr algn="ctr"/>
            <a:r>
              <a:rPr lang="en-GB" sz="3200" b="1" i="0" u="none" strike="noStrike" dirty="0">
                <a:solidFill>
                  <a:schemeClr val="tx2"/>
                </a:solidFill>
                <a:effectLst/>
                <a:latin typeface="-apple-system"/>
                <a:hlinkClick r:id="rId2">
                  <a:extLst>
                    <a:ext uri="{A12FA001-AC4F-418D-AE19-62706E023703}">
                      <ahyp:hlinkClr xmlns:ahyp="http://schemas.microsoft.com/office/drawing/2018/hyperlinkcolor" val="tx"/>
                    </a:ext>
                  </a:extLst>
                </a:hlinkClick>
              </a:rPr>
              <a:t>Silhouette Coefficient</a:t>
            </a:r>
            <a:endParaRPr lang="en-GB" sz="3200" dirty="0">
              <a:solidFill>
                <a:schemeClr val="tx2"/>
              </a:solidFill>
            </a:endParaRPr>
          </a:p>
        </p:txBody>
      </p:sp>
      <p:sp>
        <p:nvSpPr>
          <p:cNvPr id="3" name="Text Placeholder 2">
            <a:extLst>
              <a:ext uri="{FF2B5EF4-FFF2-40B4-BE49-F238E27FC236}">
                <a16:creationId xmlns:a16="http://schemas.microsoft.com/office/drawing/2014/main" id="{1E30FDFA-1EB8-77EA-1E24-6FCB72FB6848}"/>
              </a:ext>
            </a:extLst>
          </p:cNvPr>
          <p:cNvSpPr>
            <a:spLocks noGrp="1"/>
          </p:cNvSpPr>
          <p:nvPr>
            <p:ph type="body" sz="half" idx="1"/>
          </p:nvPr>
        </p:nvSpPr>
        <p:spPr>
          <a:xfrm>
            <a:off x="107504" y="1628800"/>
            <a:ext cx="8856984" cy="4392488"/>
          </a:xfrm>
        </p:spPr>
        <p:txBody>
          <a:bodyPr/>
          <a:lstStyle/>
          <a:p>
            <a:r>
              <a:rPr lang="en-US" b="0" i="0" dirty="0">
                <a:effectLst/>
                <a:latin typeface="-apple-system"/>
              </a:rPr>
              <a:t>Silhouette score for a set of sample data points is used to measure how dense and well-separated the clusters are.</a:t>
            </a:r>
            <a:br>
              <a:rPr lang="en-US" dirty="0"/>
            </a:br>
            <a:endParaRPr lang="en-US" dirty="0"/>
          </a:p>
          <a:p>
            <a:r>
              <a:rPr lang="en-US" b="0" i="0" dirty="0">
                <a:effectLst/>
                <a:latin typeface="-apple-system"/>
              </a:rPr>
              <a:t>If the ground truth labels are not known, evaluation must be performed using the model itself. The Silhouette Coefficient is an example of such an evaluation, where a higher Silhouette Coefficient score relates to a model with better defined clusters.</a:t>
            </a:r>
          </a:p>
          <a:p>
            <a:endParaRPr lang="en-US" dirty="0">
              <a:latin typeface="-apple-system"/>
            </a:endParaRPr>
          </a:p>
          <a:p>
            <a:r>
              <a:rPr lang="en-US" b="0" i="0" dirty="0">
                <a:effectLst/>
                <a:latin typeface="-apple-system"/>
              </a:rPr>
              <a:t>The Silhouette Coefficient is defined for each sample and is composed of two scores:</a:t>
            </a:r>
            <a:endParaRPr lang="en-GB" dirty="0"/>
          </a:p>
        </p:txBody>
      </p:sp>
    </p:spTree>
    <p:extLst>
      <p:ext uri="{BB962C8B-B14F-4D97-AF65-F5344CB8AC3E}">
        <p14:creationId xmlns:p14="http://schemas.microsoft.com/office/powerpoint/2010/main" val="543294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F12589F9-727F-948E-86BC-7F1B2D1218C7}"/>
                  </a:ext>
                </a:extLst>
              </p:cNvPr>
              <p:cNvSpPr>
                <a:spLocks noGrp="1"/>
              </p:cNvSpPr>
              <p:nvPr>
                <p:ph type="body" sz="half" idx="1"/>
              </p:nvPr>
            </p:nvSpPr>
            <p:spPr>
              <a:xfrm>
                <a:off x="71437" y="1268760"/>
                <a:ext cx="9001125" cy="4114800"/>
              </a:xfrm>
            </p:spPr>
            <p:txBody>
              <a:bodyPr/>
              <a:lstStyle/>
              <a:p>
                <a:pPr algn="l">
                  <a:buFont typeface="Arial" panose="020B0604020202020204" pitchFamily="34" charset="0"/>
                  <a:buChar char="•"/>
                </a:pPr>
                <a:r>
                  <a:rPr lang="en-US" b="0" i="0" dirty="0">
                    <a:solidFill>
                      <a:schemeClr val="tx2"/>
                    </a:solidFill>
                    <a:effectLst/>
                    <a:latin typeface="-apple-system"/>
                  </a:rPr>
                  <a:t>a</a:t>
                </a:r>
                <a:r>
                  <a:rPr lang="en-US" b="0" i="0" dirty="0">
                    <a:effectLst/>
                    <a:latin typeface="-apple-system"/>
                  </a:rPr>
                  <a:t>: The mean distance between a sample and all other points in the </a:t>
                </a:r>
                <a:r>
                  <a:rPr lang="en-US" b="0" i="0" dirty="0">
                    <a:solidFill>
                      <a:schemeClr val="tx2"/>
                    </a:solidFill>
                    <a:effectLst/>
                    <a:latin typeface="-apple-system"/>
                  </a:rPr>
                  <a:t>same class</a:t>
                </a:r>
                <a:r>
                  <a:rPr lang="en-US" b="0" i="0" dirty="0">
                    <a:effectLst/>
                    <a:latin typeface="-apple-system"/>
                  </a:rPr>
                  <a:t>.</a:t>
                </a:r>
              </a:p>
              <a:p>
                <a:pPr algn="l">
                  <a:buFont typeface="Arial" panose="020B0604020202020204" pitchFamily="34" charset="0"/>
                  <a:buChar char="•"/>
                </a:pPr>
                <a:r>
                  <a:rPr lang="en-US" b="0" i="0" dirty="0">
                    <a:solidFill>
                      <a:schemeClr val="tx2"/>
                    </a:solidFill>
                    <a:effectLst/>
                    <a:latin typeface="-apple-system"/>
                  </a:rPr>
                  <a:t>b</a:t>
                </a:r>
                <a:r>
                  <a:rPr lang="en-US" b="0" i="0" dirty="0">
                    <a:effectLst/>
                    <a:latin typeface="-apple-system"/>
                  </a:rPr>
                  <a:t>: The mean distance between a sample and all other points in the </a:t>
                </a:r>
                <a:r>
                  <a:rPr lang="en-US" b="0" i="0" dirty="0">
                    <a:solidFill>
                      <a:schemeClr val="tx2"/>
                    </a:solidFill>
                    <a:effectLst/>
                    <a:latin typeface="-apple-system"/>
                  </a:rPr>
                  <a:t>next nearest cluster</a:t>
                </a:r>
                <a:r>
                  <a:rPr lang="en-US" b="0" i="0" dirty="0">
                    <a:effectLst/>
                    <a:latin typeface="-apple-system"/>
                  </a:rPr>
                  <a:t>.</a:t>
                </a:r>
              </a:p>
              <a:p>
                <a:pPr algn="l">
                  <a:buFont typeface="Arial" panose="020B0604020202020204" pitchFamily="34" charset="0"/>
                  <a:buChar char="•"/>
                </a:pPr>
                <a:endParaRPr lang="en-US" dirty="0">
                  <a:latin typeface="-apple-system"/>
                </a:endParaRPr>
              </a:p>
              <a:p>
                <a:pPr algn="l"/>
                <a:r>
                  <a:rPr lang="en-US" b="0" i="0" dirty="0">
                    <a:effectLst/>
                    <a:latin typeface="-apple-system"/>
                  </a:rPr>
                  <a:t>The Silhouette Coefficient, s, for a single sample is then given as:</a:t>
                </a:r>
              </a:p>
              <a:p>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f>
                      <m:fPr>
                        <m:ctrlPr>
                          <a:rPr lang="pt-BR"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num>
                      <m:den>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den>
                    </m:f>
                  </m:oMath>
                </a14:m>
                <a:endParaRPr lang="en-US" dirty="0"/>
              </a:p>
              <a:p>
                <a:endParaRPr lang="en-US" dirty="0"/>
              </a:p>
              <a:p>
                <a:pPr algn="l"/>
                <a:r>
                  <a:rPr lang="en-US" b="0" i="0" dirty="0">
                    <a:solidFill>
                      <a:srgbClr val="000000"/>
                    </a:solidFill>
                    <a:effectLst/>
                    <a:latin typeface="var(--jp-content-font-family)"/>
                  </a:rPr>
                  <a:t>The Silhouette Coefficient for a set of samples is given as the mean of the Silhouette Coefficient for each sample.</a:t>
                </a:r>
                <a:br>
                  <a:rPr lang="en-US" dirty="0"/>
                </a:br>
                <a:endParaRPr lang="en-US" b="0" i="0" dirty="0">
                  <a:effectLst/>
                  <a:latin typeface="-apple-system"/>
                </a:endParaRPr>
              </a:p>
              <a:p>
                <a:endParaRPr lang="en-GB" dirty="0"/>
              </a:p>
            </p:txBody>
          </p:sp>
        </mc:Choice>
        <mc:Fallback xmlns="">
          <p:sp>
            <p:nvSpPr>
              <p:cNvPr id="5" name="Title 1">
                <a:extLst>
                  <a:ext uri="{FF2B5EF4-FFF2-40B4-BE49-F238E27FC236}">
                    <a16:creationId xmlns:a16="http://schemas.microsoft.com/office/drawing/2014/main" id="{F12589F9-727F-948E-86BC-7F1B2D1218C7}"/>
                  </a:ext>
                </a:extLst>
              </p:cNvPr>
              <p:cNvSpPr>
                <a:spLocks noGrp="1" noRot="1" noChangeAspect="1" noMove="1" noResize="1" noEditPoints="1" noAdjustHandles="1" noChangeArrowheads="1" noChangeShapeType="1" noTextEdit="1"/>
              </p:cNvSpPr>
              <p:nvPr>
                <p:ph type="body" sz="half" idx="1"/>
              </p:nvPr>
            </p:nvSpPr>
            <p:spPr>
              <a:xfrm>
                <a:off x="71437" y="1268760"/>
                <a:ext cx="9001125" cy="4114800"/>
              </a:xfrm>
              <a:blipFill>
                <a:blip r:embed="rId2"/>
                <a:stretch>
                  <a:fillRect l="-1084" t="-1185" b="-21926"/>
                </a:stretch>
              </a:blipFill>
            </p:spPr>
            <p:txBody>
              <a:bodyPr/>
              <a:lstStyle/>
              <a:p>
                <a:r>
                  <a:rPr lang="en-GB">
                    <a:noFill/>
                  </a:rPr>
                  <a:t> </a:t>
                </a:r>
              </a:p>
            </p:txBody>
          </p:sp>
        </mc:Fallback>
      </mc:AlternateContent>
    </p:spTree>
    <p:extLst>
      <p:ext uri="{BB962C8B-B14F-4D97-AF65-F5344CB8AC3E}">
        <p14:creationId xmlns:p14="http://schemas.microsoft.com/office/powerpoint/2010/main" val="226551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The process</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1800200"/>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could divide the journey of this project into 3 main phases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Data gathering</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Implementation from scratch</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Exploring the results</a:t>
            </a:r>
          </a:p>
          <a:p>
            <a:pPr lvl="1" algn="l" eaLnBrk="1" hangingPunct="1"/>
            <a:endParaRPr lang="en-GB" altLang="en-US" dirty="0">
              <a:latin typeface="Calibri" panose="020F0502020204030204" pitchFamily="34" charset="0"/>
            </a:endParaRPr>
          </a:p>
          <a:p>
            <a:pPr lvl="1" algn="l" eaLnBrk="1" hangingPunct="1"/>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extLst>
      <p:ext uri="{BB962C8B-B14F-4D97-AF65-F5344CB8AC3E}">
        <p14:creationId xmlns:p14="http://schemas.microsoft.com/office/powerpoint/2010/main" val="3273941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259F1-C17F-CEAC-335E-6E674EA7BF70}"/>
              </a:ext>
            </a:extLst>
          </p:cNvPr>
          <p:cNvSpPr>
            <a:spLocks noGrp="1"/>
          </p:cNvSpPr>
          <p:nvPr>
            <p:ph type="body" sz="half" idx="1"/>
          </p:nvPr>
        </p:nvSpPr>
        <p:spPr>
          <a:xfrm>
            <a:off x="107504" y="1412776"/>
            <a:ext cx="8928992" cy="4454624"/>
          </a:xfrm>
        </p:spPr>
        <p:txBody>
          <a:bodyPr/>
          <a:lstStyle/>
          <a:p>
            <a:r>
              <a:rPr lang="en-US" b="0" i="0" dirty="0">
                <a:effectLst/>
                <a:latin typeface="-apple-system"/>
              </a:rPr>
              <a:t>Silhouette coefficients (as these values are referred to as) near +1 indicate that the sample is far away from the neighboring clusters. A value of 0 indicates that the sample is on or very close to the decision boundary between two neighboring clusters and negative values indicate that those samples might have been assigned to the wrong cluster.</a:t>
            </a:r>
          </a:p>
          <a:p>
            <a:endParaRPr lang="en-US" dirty="0">
              <a:latin typeface="-apple-system"/>
            </a:endParaRPr>
          </a:p>
          <a:p>
            <a:r>
              <a:rPr lang="en-US" dirty="0">
                <a:latin typeface="-apple-system"/>
              </a:rPr>
              <a:t>With</a:t>
            </a:r>
            <a:r>
              <a:rPr lang="en-US" b="0" i="0" dirty="0">
                <a:effectLst/>
                <a:latin typeface="-apple-system"/>
              </a:rPr>
              <a:t> our this model, the silhouette score is </a:t>
            </a:r>
            <a:r>
              <a:rPr lang="en-US" b="0" i="0" dirty="0">
                <a:solidFill>
                  <a:schemeClr val="tx2"/>
                </a:solidFill>
                <a:effectLst/>
                <a:latin typeface="-apple-system"/>
              </a:rPr>
              <a:t>0.22.</a:t>
            </a:r>
          </a:p>
          <a:p>
            <a:endParaRPr lang="en-US" b="0" i="0" dirty="0">
              <a:solidFill>
                <a:schemeClr val="tx2"/>
              </a:solidFill>
              <a:effectLst/>
              <a:latin typeface="-apple-system"/>
            </a:endParaRPr>
          </a:p>
          <a:p>
            <a:r>
              <a:rPr lang="en-US" dirty="0">
                <a:latin typeface="-apple-system"/>
              </a:rPr>
              <a:t>W</a:t>
            </a:r>
            <a:r>
              <a:rPr lang="en-US" b="0" i="0" dirty="0">
                <a:effectLst/>
                <a:latin typeface="-apple-system"/>
              </a:rPr>
              <a:t>hich implies that the samples are separated but might not be far away from their nearest neighboring clusters.</a:t>
            </a:r>
          </a:p>
          <a:p>
            <a:pPr marL="0" indent="0" algn="l">
              <a:buNone/>
            </a:pP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5282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AF24C0-EAB8-7384-886F-CC186BA3AE11}"/>
              </a:ext>
            </a:extLst>
          </p:cNvPr>
          <p:cNvSpPr>
            <a:spLocks noGrp="1"/>
          </p:cNvSpPr>
          <p:nvPr>
            <p:ph type="body" sz="half" idx="1"/>
          </p:nvPr>
        </p:nvSpPr>
        <p:spPr>
          <a:xfrm>
            <a:off x="107504" y="1412776"/>
            <a:ext cx="8928992" cy="4454624"/>
          </a:xfrm>
        </p:spPr>
        <p:txBody>
          <a:bodyPr/>
          <a:lstStyle/>
          <a:p>
            <a:r>
              <a:rPr lang="en-US" b="0" i="0" dirty="0">
                <a:solidFill>
                  <a:srgbClr val="000000"/>
                </a:solidFill>
                <a:effectLst/>
                <a:latin typeface="var(--jp-content-font-family)"/>
              </a:rPr>
              <a:t>Note that Silhouette Coefficient is only defined if number of labels is 2 &lt;= </a:t>
            </a:r>
            <a:r>
              <a:rPr lang="en-US" b="0" i="0" dirty="0" err="1">
                <a:solidFill>
                  <a:srgbClr val="000000"/>
                </a:solidFill>
                <a:effectLst/>
                <a:latin typeface="var(--jp-content-font-family)"/>
              </a:rPr>
              <a:t>n_labels</a:t>
            </a:r>
            <a:r>
              <a:rPr lang="en-US" b="0" i="0" dirty="0">
                <a:solidFill>
                  <a:srgbClr val="000000"/>
                </a:solidFill>
                <a:effectLst/>
                <a:latin typeface="var(--jp-content-font-family)"/>
              </a:rPr>
              <a:t> &lt;= </a:t>
            </a:r>
            <a:r>
              <a:rPr lang="en-US" b="0" i="0" dirty="0" err="1">
                <a:solidFill>
                  <a:srgbClr val="000000"/>
                </a:solidFill>
                <a:effectLst/>
                <a:latin typeface="var(--jp-content-font-family)"/>
              </a:rPr>
              <a:t>n_samples</a:t>
            </a:r>
            <a:r>
              <a:rPr lang="en-US" b="0" i="0" dirty="0">
                <a:solidFill>
                  <a:srgbClr val="000000"/>
                </a:solidFill>
                <a:effectLst/>
                <a:latin typeface="var(--jp-content-font-family)"/>
              </a:rPr>
              <a:t> - 1.</a:t>
            </a:r>
          </a:p>
          <a:p>
            <a:endParaRPr lang="en-US" dirty="0">
              <a:latin typeface="var(--jp-content-font-family)"/>
            </a:endParaRPr>
          </a:p>
          <a:p>
            <a:pPr algn="l">
              <a:buFont typeface="Arial" panose="020B0604020202020204" pitchFamily="34" charset="0"/>
              <a:buChar char="•"/>
            </a:pPr>
            <a:r>
              <a:rPr lang="en-US" b="0" i="0" dirty="0">
                <a:effectLst/>
                <a:latin typeface="-apple-system"/>
              </a:rPr>
              <a:t>The score is higher when clusters are dense and well separated, which relates to a standard concept of a cluster.</a:t>
            </a:r>
          </a:p>
          <a:p>
            <a:endParaRPr lang="en-GB" dirty="0"/>
          </a:p>
        </p:txBody>
      </p:sp>
    </p:spTree>
    <p:extLst>
      <p:ext uri="{BB962C8B-B14F-4D97-AF65-F5344CB8AC3E}">
        <p14:creationId xmlns:p14="http://schemas.microsoft.com/office/powerpoint/2010/main" val="214261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C1CD-221E-75F7-5B3E-EF3094F5C338}"/>
              </a:ext>
            </a:extLst>
          </p:cNvPr>
          <p:cNvSpPr>
            <a:spLocks noGrp="1"/>
          </p:cNvSpPr>
          <p:nvPr>
            <p:ph type="title"/>
          </p:nvPr>
        </p:nvSpPr>
        <p:spPr>
          <a:xfrm>
            <a:off x="1264220" y="908720"/>
            <a:ext cx="7415659" cy="504825"/>
          </a:xfrm>
        </p:spPr>
        <p:txBody>
          <a:bodyPr/>
          <a:lstStyle/>
          <a:p>
            <a:pPr algn="ctr"/>
            <a:r>
              <a:rPr lang="en-US" sz="4000" dirty="0"/>
              <a:t>Silhouette Score’s Plot</a:t>
            </a:r>
            <a:endParaRPr lang="en-GB" sz="4000" dirty="0"/>
          </a:p>
        </p:txBody>
      </p:sp>
      <p:sp>
        <p:nvSpPr>
          <p:cNvPr id="3" name="Text Placeholder 2">
            <a:extLst>
              <a:ext uri="{FF2B5EF4-FFF2-40B4-BE49-F238E27FC236}">
                <a16:creationId xmlns:a16="http://schemas.microsoft.com/office/drawing/2014/main" id="{76ABE5C6-2771-C1B7-4F58-08AD8934C3DA}"/>
              </a:ext>
            </a:extLst>
          </p:cNvPr>
          <p:cNvSpPr>
            <a:spLocks noGrp="1"/>
          </p:cNvSpPr>
          <p:nvPr>
            <p:ph type="body" sz="half" idx="1"/>
          </p:nvPr>
        </p:nvSpPr>
        <p:spPr>
          <a:xfrm>
            <a:off x="179512" y="5301208"/>
            <a:ext cx="8856984" cy="566192"/>
          </a:xfrm>
        </p:spPr>
        <p:txBody>
          <a:bodyPr/>
          <a:lstStyle/>
          <a:p>
            <a:r>
              <a:rPr lang="en-US" dirty="0"/>
              <a:t>K =2 in top left, k=3 in top right, k=4 in bottom left and k=5 in bottom right</a:t>
            </a:r>
            <a:endParaRPr lang="en-GB" dirty="0"/>
          </a:p>
        </p:txBody>
      </p:sp>
      <p:pic>
        <p:nvPicPr>
          <p:cNvPr id="6" name="Content Placeholder 5" descr="Chart, line chart&#10;&#10;Description automatically generated">
            <a:extLst>
              <a:ext uri="{FF2B5EF4-FFF2-40B4-BE49-F238E27FC236}">
                <a16:creationId xmlns:a16="http://schemas.microsoft.com/office/drawing/2014/main" id="{E7D5EA4D-9B97-C208-8887-7738888C0816}"/>
              </a:ext>
            </a:extLst>
          </p:cNvPr>
          <p:cNvPicPr>
            <a:picLocks noGrp="1" noChangeAspect="1"/>
          </p:cNvPicPr>
          <p:nvPr>
            <p:ph sz="half" idx="2"/>
          </p:nvPr>
        </p:nvPicPr>
        <p:blipFill>
          <a:blip r:embed="rId2"/>
          <a:stretch>
            <a:fillRect/>
          </a:stretch>
        </p:blipFill>
        <p:spPr>
          <a:xfrm>
            <a:off x="251520" y="1772816"/>
            <a:ext cx="8640960" cy="3312367"/>
          </a:xfrm>
        </p:spPr>
      </p:pic>
    </p:spTree>
    <p:extLst>
      <p:ext uri="{BB962C8B-B14F-4D97-AF65-F5344CB8AC3E}">
        <p14:creationId xmlns:p14="http://schemas.microsoft.com/office/powerpoint/2010/main" val="333468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EBFE-CA47-9C75-FB17-7CB4E1971F6F}"/>
              </a:ext>
            </a:extLst>
          </p:cNvPr>
          <p:cNvSpPr>
            <a:spLocks noGrp="1"/>
          </p:cNvSpPr>
          <p:nvPr>
            <p:ph type="title"/>
          </p:nvPr>
        </p:nvSpPr>
        <p:spPr>
          <a:xfrm>
            <a:off x="1259632" y="836712"/>
            <a:ext cx="7415659" cy="504825"/>
          </a:xfrm>
        </p:spPr>
        <p:txBody>
          <a:bodyPr/>
          <a:lstStyle/>
          <a:p>
            <a:pPr algn="ctr"/>
            <a:r>
              <a:rPr lang="en-US" dirty="0"/>
              <a:t>Silhouette Plot Analysis</a:t>
            </a:r>
            <a:endParaRPr lang="en-GB" dirty="0"/>
          </a:p>
        </p:txBody>
      </p:sp>
      <p:sp>
        <p:nvSpPr>
          <p:cNvPr id="5" name="Content Placeholder 3">
            <a:extLst>
              <a:ext uri="{FF2B5EF4-FFF2-40B4-BE49-F238E27FC236}">
                <a16:creationId xmlns:a16="http://schemas.microsoft.com/office/drawing/2014/main" id="{5B056D6A-3ADE-81E7-E8C4-0DF9D4396E3C}"/>
              </a:ext>
            </a:extLst>
          </p:cNvPr>
          <p:cNvSpPr>
            <a:spLocks noGrp="1"/>
          </p:cNvSpPr>
          <p:nvPr>
            <p:ph type="body" sz="half" idx="1"/>
          </p:nvPr>
        </p:nvSpPr>
        <p:spPr>
          <a:xfrm>
            <a:off x="143669" y="1412776"/>
            <a:ext cx="8856662" cy="4680520"/>
          </a:xfrm>
        </p:spPr>
        <p:txBody>
          <a:bodyPr/>
          <a:lstStyle/>
          <a:p>
            <a:r>
              <a:rPr lang="en-US" b="0" i="0" dirty="0">
                <a:effectLst/>
                <a:latin typeface="-apple-system"/>
              </a:rPr>
              <a:t>We proceed with a quick Silhouette analysis done on the above plots to select an optimal value for </a:t>
            </a:r>
            <a:r>
              <a:rPr lang="en-US" dirty="0">
                <a:latin typeface="-apple-system"/>
              </a:rPr>
              <a:t>the number of </a:t>
            </a:r>
            <a:r>
              <a:rPr lang="en-US" b="0" i="0" dirty="0">
                <a:effectLst/>
                <a:latin typeface="-apple-system"/>
              </a:rPr>
              <a:t>clusters. </a:t>
            </a:r>
          </a:p>
          <a:p>
            <a:endParaRPr lang="en-US" dirty="0">
              <a:latin typeface="-apple-system"/>
            </a:endParaRPr>
          </a:p>
          <a:p>
            <a:r>
              <a:rPr lang="en-US" b="0" i="0" dirty="0">
                <a:effectLst/>
                <a:latin typeface="-apple-system"/>
              </a:rPr>
              <a:t>The number of clusters 2 and 5 look non-optimal for the given data due to the following reasons:</a:t>
            </a:r>
          </a:p>
          <a:p>
            <a:endParaRPr lang="en-US" dirty="0">
              <a:latin typeface="-apple-system"/>
            </a:endParaRPr>
          </a:p>
          <a:p>
            <a:pPr lvl="1">
              <a:buFont typeface="Arial" panose="020B0604020202020204" pitchFamily="34" charset="0"/>
              <a:buChar char="•"/>
            </a:pPr>
            <a:r>
              <a:rPr lang="en-US" b="0" i="0" dirty="0">
                <a:effectLst/>
                <a:latin typeface="-apple-system"/>
              </a:rPr>
              <a:t>A large presence of samples with negative Silhouette Score (for k = 5)</a:t>
            </a:r>
          </a:p>
          <a:p>
            <a:pPr lvl="1">
              <a:buFont typeface="Arial" panose="020B0604020202020204" pitchFamily="34" charset="0"/>
              <a:buChar char="•"/>
            </a:pPr>
            <a:r>
              <a:rPr lang="en-US" b="0" i="0" dirty="0">
                <a:effectLst/>
                <a:latin typeface="-apple-system"/>
              </a:rPr>
              <a:t>Wide fluctuations in the size of the silhouette plots (for k = 2 and k = 5)</a:t>
            </a:r>
          </a:p>
          <a:p>
            <a:pPr lvl="1">
              <a:buFont typeface="Arial" panose="020B0604020202020204" pitchFamily="34" charset="0"/>
              <a:buChar char="•"/>
            </a:pPr>
            <a:endParaRPr lang="en-US" dirty="0">
              <a:latin typeface="-apple-system"/>
            </a:endParaRPr>
          </a:p>
          <a:p>
            <a:pPr algn="l"/>
            <a:r>
              <a:rPr lang="en-US" b="0" i="0" dirty="0">
                <a:solidFill>
                  <a:srgbClr val="000000"/>
                </a:solidFill>
                <a:effectLst/>
                <a:latin typeface="var(--jp-content-font-family)"/>
              </a:rPr>
              <a:t>In conclusion 3 and 4 clusters are a better choice in our opinion, and we are glad for it since our dataset is actually divided into 4 categories.</a:t>
            </a:r>
            <a:br>
              <a:rPr lang="en-US" b="0" i="0" dirty="0">
                <a:solidFill>
                  <a:srgbClr val="000000"/>
                </a:solidFill>
                <a:effectLst/>
                <a:latin typeface="-apple-system"/>
              </a:rPr>
            </a:br>
            <a:endParaRPr lang="en-US" b="0" i="0" dirty="0">
              <a:effectLst/>
              <a:latin typeface="-apple-system"/>
            </a:endParaRPr>
          </a:p>
          <a:p>
            <a:endParaRPr lang="en-GB" dirty="0"/>
          </a:p>
        </p:txBody>
      </p:sp>
    </p:spTree>
    <p:extLst>
      <p:ext uri="{BB962C8B-B14F-4D97-AF65-F5344CB8AC3E}">
        <p14:creationId xmlns:p14="http://schemas.microsoft.com/office/powerpoint/2010/main" val="396429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FF93-1C73-28E2-14C3-3E26B5FDF514}"/>
              </a:ext>
            </a:extLst>
          </p:cNvPr>
          <p:cNvSpPr>
            <a:spLocks noGrp="1"/>
          </p:cNvSpPr>
          <p:nvPr>
            <p:ph type="title"/>
          </p:nvPr>
        </p:nvSpPr>
        <p:spPr>
          <a:xfrm>
            <a:off x="1232605" y="944880"/>
            <a:ext cx="7415659" cy="504825"/>
          </a:xfrm>
        </p:spPr>
        <p:txBody>
          <a:bodyPr/>
          <a:lstStyle/>
          <a:p>
            <a:pPr algn="ctr"/>
            <a:r>
              <a:rPr lang="en-GB" sz="3200" b="1" i="0" dirty="0">
                <a:effectLst/>
                <a:latin typeface="-apple-system"/>
              </a:rPr>
              <a:t>Comparison between </a:t>
            </a:r>
            <a:r>
              <a:rPr lang="en-GB" sz="3200" b="1" i="0" dirty="0" err="1">
                <a:effectLst/>
                <a:latin typeface="-apple-system"/>
              </a:rPr>
              <a:t>kmeans</a:t>
            </a:r>
            <a:r>
              <a:rPr lang="en-GB" sz="3200" b="1" i="0" dirty="0">
                <a:effectLst/>
                <a:latin typeface="-apple-system"/>
              </a:rPr>
              <a:t>'</a:t>
            </a:r>
            <a:br>
              <a:rPr lang="en-GB" sz="3200" b="1" i="0" dirty="0">
                <a:effectLst/>
                <a:latin typeface="-apple-system"/>
              </a:rPr>
            </a:br>
            <a:endParaRPr lang="en-GB" sz="3200" dirty="0"/>
          </a:p>
        </p:txBody>
      </p:sp>
      <p:sp>
        <p:nvSpPr>
          <p:cNvPr id="5" name="Content Placeholder 3">
            <a:extLst>
              <a:ext uri="{FF2B5EF4-FFF2-40B4-BE49-F238E27FC236}">
                <a16:creationId xmlns:a16="http://schemas.microsoft.com/office/drawing/2014/main" id="{9422CE18-12D8-CFED-DDDA-590BEB9BE024}"/>
              </a:ext>
            </a:extLst>
          </p:cNvPr>
          <p:cNvSpPr>
            <a:spLocks noGrp="1"/>
          </p:cNvSpPr>
          <p:nvPr>
            <p:ph type="body" sz="half" idx="1"/>
          </p:nvPr>
        </p:nvSpPr>
        <p:spPr>
          <a:xfrm>
            <a:off x="179388" y="1770063"/>
            <a:ext cx="8856662" cy="4114800"/>
          </a:xfrm>
        </p:spPr>
        <p:txBody>
          <a:bodyPr/>
          <a:lstStyle/>
          <a:p>
            <a:r>
              <a:rPr lang="en-US" b="0" i="0" dirty="0">
                <a:effectLst/>
                <a:latin typeface="-apple-system"/>
              </a:rPr>
              <a:t>We do not seek to compare </a:t>
            </a:r>
            <a:r>
              <a:rPr lang="en-US" b="0" i="0" dirty="0" err="1">
                <a:effectLst/>
                <a:latin typeface="-apple-system"/>
              </a:rPr>
              <a:t>kmeans</a:t>
            </a:r>
            <a:r>
              <a:rPr lang="en-US" b="0" i="0" dirty="0">
                <a:effectLst/>
                <a:latin typeface="-apple-system"/>
              </a:rPr>
              <a:t> and </a:t>
            </a:r>
            <a:r>
              <a:rPr lang="en-US" b="0" i="0" dirty="0" err="1">
                <a:effectLst/>
                <a:latin typeface="-apple-system"/>
              </a:rPr>
              <a:t>kmeans</a:t>
            </a:r>
            <a:r>
              <a:rPr lang="en-US" b="0" i="0" dirty="0">
                <a:effectLst/>
                <a:latin typeface="-apple-system"/>
              </a:rPr>
              <a:t>++ because, unlike </a:t>
            </a:r>
            <a:r>
              <a:rPr lang="en-US" b="0" i="0" dirty="0" err="1">
                <a:effectLst/>
                <a:latin typeface="-apple-system"/>
              </a:rPr>
              <a:t>kmeans</a:t>
            </a:r>
            <a:r>
              <a:rPr lang="en-US" b="0" i="0" dirty="0">
                <a:effectLst/>
                <a:latin typeface="-apple-system"/>
              </a:rPr>
              <a:t> furthest first, they are both entirely random. </a:t>
            </a:r>
          </a:p>
          <a:p>
            <a:endParaRPr lang="en-US" dirty="0">
              <a:latin typeface="-apple-system"/>
            </a:endParaRPr>
          </a:p>
          <a:p>
            <a:r>
              <a:rPr lang="en-US" b="0" i="0" dirty="0">
                <a:effectLst/>
                <a:latin typeface="-apple-system"/>
              </a:rPr>
              <a:t>After randomly choosing first centroid, </a:t>
            </a:r>
            <a:r>
              <a:rPr lang="en-US" b="0" i="0" dirty="0" err="1">
                <a:effectLst/>
                <a:latin typeface="-apple-system"/>
              </a:rPr>
              <a:t>kmeans</a:t>
            </a:r>
            <a:r>
              <a:rPr lang="en-US" b="0" i="0" dirty="0">
                <a:effectLst/>
                <a:latin typeface="-apple-system"/>
              </a:rPr>
              <a:t>++ chooses the other k-1 centroids by giving more weight to far away points than nearby ones, which makes it more sensitive to outliers than the general </a:t>
            </a:r>
            <a:r>
              <a:rPr lang="en-US" b="0" i="0" dirty="0" err="1">
                <a:effectLst/>
                <a:latin typeface="-apple-system"/>
              </a:rPr>
              <a:t>kmeans</a:t>
            </a:r>
            <a:r>
              <a:rPr lang="en-US" b="0" i="0" dirty="0">
                <a:effectLst/>
                <a:latin typeface="-apple-system"/>
              </a:rPr>
              <a:t>. </a:t>
            </a:r>
          </a:p>
          <a:p>
            <a:endParaRPr lang="en-US" b="0" i="0" dirty="0">
              <a:effectLst/>
              <a:latin typeface="-apple-system"/>
            </a:endParaRPr>
          </a:p>
          <a:p>
            <a:r>
              <a:rPr lang="en-US" b="0" i="0" dirty="0">
                <a:effectLst/>
                <a:latin typeface="-apple-system"/>
              </a:rPr>
              <a:t>However, since it was developed as an improvement over </a:t>
            </a:r>
            <a:r>
              <a:rPr lang="en-US" b="0" i="0" dirty="0" err="1">
                <a:effectLst/>
                <a:latin typeface="-apple-system"/>
              </a:rPr>
              <a:t>kmeans</a:t>
            </a:r>
            <a:r>
              <a:rPr lang="en-US" b="0" i="0" dirty="0">
                <a:effectLst/>
                <a:latin typeface="-apple-system"/>
              </a:rPr>
              <a:t>, it does often a better clustering than </a:t>
            </a:r>
            <a:r>
              <a:rPr lang="en-US" b="0" i="0" dirty="0" err="1">
                <a:effectLst/>
                <a:latin typeface="-apple-system"/>
              </a:rPr>
              <a:t>kmeans</a:t>
            </a:r>
            <a:r>
              <a:rPr lang="en-US" b="0" i="0" dirty="0">
                <a:effectLst/>
                <a:latin typeface="-apple-system"/>
              </a:rPr>
              <a:t>. </a:t>
            </a:r>
            <a:endParaRPr lang="en-GB" dirty="0"/>
          </a:p>
        </p:txBody>
      </p:sp>
    </p:spTree>
    <p:extLst>
      <p:ext uri="{BB962C8B-B14F-4D97-AF65-F5344CB8AC3E}">
        <p14:creationId xmlns:p14="http://schemas.microsoft.com/office/powerpoint/2010/main" val="3656033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93E07F-6CFB-06DC-6CB4-16249B1DEE95}"/>
              </a:ext>
            </a:extLst>
          </p:cNvPr>
          <p:cNvSpPr>
            <a:spLocks noGrp="1"/>
          </p:cNvSpPr>
          <p:nvPr>
            <p:ph type="body" sz="half" idx="1"/>
          </p:nvPr>
        </p:nvSpPr>
        <p:spPr>
          <a:xfrm>
            <a:off x="179512" y="1371600"/>
            <a:ext cx="8784976" cy="4721696"/>
          </a:xfrm>
        </p:spPr>
        <p:txBody>
          <a:bodyPr/>
          <a:lstStyle/>
          <a:p>
            <a:r>
              <a:rPr lang="en-US" b="0" i="0" dirty="0">
                <a:effectLst/>
                <a:latin typeface="-apple-system"/>
              </a:rPr>
              <a:t>That is, far away points get large probabilities, but the probabilities of the nearby ones summed together may be large. So the sample can take any according to their proportions.</a:t>
            </a:r>
          </a:p>
          <a:p>
            <a:endParaRPr lang="en-US" dirty="0">
              <a:latin typeface="-apple-system"/>
            </a:endParaRPr>
          </a:p>
          <a:p>
            <a:r>
              <a:rPr lang="en-US" b="0" i="0" dirty="0">
                <a:effectLst/>
                <a:latin typeface="-apple-system"/>
              </a:rPr>
              <a:t>One may wonder whether or not </a:t>
            </a:r>
            <a:r>
              <a:rPr lang="en-US" b="0" i="0" dirty="0" err="1">
                <a:effectLst/>
                <a:latin typeface="-apple-system"/>
              </a:rPr>
              <a:t>kmeans</a:t>
            </a:r>
            <a:r>
              <a:rPr lang="en-US" b="0" i="0" dirty="0">
                <a:effectLst/>
                <a:latin typeface="-apple-system"/>
              </a:rPr>
              <a:t> furthest first always does a better job in clustering than </a:t>
            </a:r>
            <a:r>
              <a:rPr lang="en-US" b="0" i="0" dirty="0" err="1">
                <a:effectLst/>
                <a:latin typeface="-apple-system"/>
              </a:rPr>
              <a:t>kmeans</a:t>
            </a:r>
            <a:r>
              <a:rPr lang="en-US" b="0" i="0" dirty="0">
                <a:effectLst/>
                <a:latin typeface="-apple-system"/>
              </a:rPr>
              <a:t>. The answer is that </a:t>
            </a:r>
            <a:r>
              <a:rPr lang="en-US" b="0" i="0" dirty="0" err="1">
                <a:effectLst/>
                <a:latin typeface="-apple-system"/>
              </a:rPr>
              <a:t>kmeans</a:t>
            </a:r>
            <a:r>
              <a:rPr lang="en-US" b="0" i="0" dirty="0">
                <a:effectLst/>
                <a:latin typeface="-apple-system"/>
              </a:rPr>
              <a:t> furthest first does not always outperform </a:t>
            </a:r>
            <a:r>
              <a:rPr lang="en-US" b="0" i="0" dirty="0" err="1">
                <a:effectLst/>
                <a:latin typeface="-apple-system"/>
              </a:rPr>
              <a:t>kmeans</a:t>
            </a:r>
            <a:r>
              <a:rPr lang="en-US" b="0" i="0" dirty="0">
                <a:effectLst/>
                <a:latin typeface="-apple-system"/>
              </a:rPr>
              <a:t>. </a:t>
            </a:r>
          </a:p>
          <a:p>
            <a:endParaRPr lang="en-US" dirty="0">
              <a:latin typeface="-apple-system"/>
            </a:endParaRPr>
          </a:p>
          <a:p>
            <a:r>
              <a:rPr lang="en-US" b="0" i="0" dirty="0">
                <a:effectLst/>
                <a:latin typeface="-apple-system"/>
              </a:rPr>
              <a:t>A plot would help to better understand. So let's see some plots below.</a:t>
            </a:r>
            <a:endParaRPr lang="en-GB" dirty="0"/>
          </a:p>
        </p:txBody>
      </p:sp>
    </p:spTree>
    <p:extLst>
      <p:ext uri="{BB962C8B-B14F-4D97-AF65-F5344CB8AC3E}">
        <p14:creationId xmlns:p14="http://schemas.microsoft.com/office/powerpoint/2010/main" val="69088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scatter chart, bubble chart&#10;&#10;Description automatically generated">
            <a:extLst>
              <a:ext uri="{FF2B5EF4-FFF2-40B4-BE49-F238E27FC236}">
                <a16:creationId xmlns:a16="http://schemas.microsoft.com/office/drawing/2014/main" id="{43CEF65C-BBD1-1370-11F4-4163DCCA0D56}"/>
              </a:ext>
            </a:extLst>
          </p:cNvPr>
          <p:cNvPicPr>
            <a:picLocks noGrp="1" noChangeAspect="1"/>
          </p:cNvPicPr>
          <p:nvPr>
            <p:ph sz="half" idx="2"/>
          </p:nvPr>
        </p:nvPicPr>
        <p:blipFill>
          <a:blip r:embed="rId2"/>
          <a:stretch>
            <a:fillRect/>
          </a:stretch>
        </p:blipFill>
        <p:spPr>
          <a:xfrm>
            <a:off x="683568" y="1484784"/>
            <a:ext cx="7488064" cy="4320480"/>
          </a:xfrm>
        </p:spPr>
      </p:pic>
    </p:spTree>
    <p:extLst>
      <p:ext uri="{BB962C8B-B14F-4D97-AF65-F5344CB8AC3E}">
        <p14:creationId xmlns:p14="http://schemas.microsoft.com/office/powerpoint/2010/main" val="54366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4B5475-759B-801F-BD78-820958327EBF}"/>
              </a:ext>
            </a:extLst>
          </p:cNvPr>
          <p:cNvSpPr>
            <a:spLocks noGrp="1"/>
          </p:cNvSpPr>
          <p:nvPr>
            <p:ph type="body" sz="half" idx="1"/>
          </p:nvPr>
        </p:nvSpPr>
        <p:spPr>
          <a:xfrm>
            <a:off x="107504" y="1772816"/>
            <a:ext cx="8928992" cy="4114800"/>
          </a:xfrm>
        </p:spPr>
        <p:txBody>
          <a:bodyPr/>
          <a:lstStyle/>
          <a:p>
            <a:pPr algn="l"/>
            <a:r>
              <a:rPr lang="en-US" b="0" i="0" dirty="0">
                <a:effectLst/>
                <a:latin typeface="-apple-system"/>
              </a:rPr>
              <a:t>From this toy example, when k=2, </a:t>
            </a:r>
            <a:r>
              <a:rPr lang="en-US" b="0" i="0" dirty="0" err="1">
                <a:effectLst/>
                <a:latin typeface="-apple-system"/>
              </a:rPr>
              <a:t>kmeans</a:t>
            </a:r>
            <a:r>
              <a:rPr lang="en-US" b="0" i="0" dirty="0">
                <a:effectLst/>
                <a:latin typeface="-apple-system"/>
              </a:rPr>
              <a:t> clusters the data better. </a:t>
            </a:r>
          </a:p>
          <a:p>
            <a:pPr algn="l"/>
            <a:endParaRPr lang="en-US" dirty="0">
              <a:latin typeface="-apple-system"/>
            </a:endParaRPr>
          </a:p>
          <a:p>
            <a:pPr algn="l"/>
            <a:r>
              <a:rPr lang="en-US" b="0" i="0" dirty="0">
                <a:effectLst/>
                <a:latin typeface="-apple-system"/>
              </a:rPr>
              <a:t>However, for other k values, either </a:t>
            </a:r>
            <a:r>
              <a:rPr lang="en-US" b="0" i="0" dirty="0" err="1">
                <a:effectLst/>
                <a:latin typeface="-apple-system"/>
              </a:rPr>
              <a:t>Kmeans</a:t>
            </a:r>
            <a:r>
              <a:rPr lang="en-US" b="0" i="0" dirty="0">
                <a:effectLst/>
                <a:latin typeface="-apple-system"/>
              </a:rPr>
              <a:t> Furthest First outperforms it or they are on a par with each other. </a:t>
            </a:r>
          </a:p>
          <a:p>
            <a:pPr algn="l"/>
            <a:endParaRPr lang="en-US" dirty="0">
              <a:latin typeface="-apple-system"/>
            </a:endParaRPr>
          </a:p>
          <a:p>
            <a:pPr algn="l"/>
            <a:r>
              <a:rPr lang="en-US" b="0" i="0" dirty="0">
                <a:effectLst/>
                <a:latin typeface="-apple-system"/>
              </a:rPr>
              <a:t>Therefore, We can conclude that </a:t>
            </a:r>
            <a:r>
              <a:rPr lang="en-US" b="0" i="0" dirty="0" err="1">
                <a:effectLst/>
                <a:latin typeface="-apple-system"/>
              </a:rPr>
              <a:t>Kmeans</a:t>
            </a:r>
            <a:r>
              <a:rPr lang="en-US" b="0" i="0" dirty="0">
                <a:effectLst/>
                <a:latin typeface="-apple-system"/>
              </a:rPr>
              <a:t> Furthest First is sensitive to outliers and does not always outperform </a:t>
            </a:r>
            <a:r>
              <a:rPr lang="en-US" b="0" i="0" dirty="0" err="1">
                <a:effectLst/>
                <a:latin typeface="-apple-system"/>
              </a:rPr>
              <a:t>kmeans</a:t>
            </a:r>
            <a:r>
              <a:rPr lang="en-US" b="0" i="0" dirty="0">
                <a:effectLst/>
                <a:latin typeface="-apple-system"/>
              </a:rPr>
              <a:t>.</a:t>
            </a:r>
          </a:p>
          <a:p>
            <a:pPr marL="0" indent="0">
              <a:buNone/>
            </a:pPr>
            <a:endParaRPr lang="en-GB" dirty="0"/>
          </a:p>
        </p:txBody>
      </p:sp>
    </p:spTree>
    <p:extLst>
      <p:ext uri="{BB962C8B-B14F-4D97-AF65-F5344CB8AC3E}">
        <p14:creationId xmlns:p14="http://schemas.microsoft.com/office/powerpoint/2010/main" val="312798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C0D6-EC6A-40C1-6E04-D15E5A15F130}"/>
              </a:ext>
            </a:extLst>
          </p:cNvPr>
          <p:cNvSpPr>
            <a:spLocks noGrp="1"/>
          </p:cNvSpPr>
          <p:nvPr>
            <p:ph type="title"/>
          </p:nvPr>
        </p:nvSpPr>
        <p:spPr>
          <a:xfrm>
            <a:off x="1271841" y="836712"/>
            <a:ext cx="7415659" cy="504825"/>
          </a:xfrm>
        </p:spPr>
        <p:txBody>
          <a:bodyPr/>
          <a:lstStyle/>
          <a:p>
            <a:pPr algn="ctr"/>
            <a:r>
              <a:rPr lang="en-GB" sz="4000" b="1" i="0" dirty="0">
                <a:effectLst/>
                <a:latin typeface="-apple-system"/>
              </a:rPr>
              <a:t>Mixture of Gaussians</a:t>
            </a:r>
            <a:br>
              <a:rPr lang="en-GB" sz="4000" b="1" i="0" dirty="0">
                <a:effectLst/>
                <a:latin typeface="-apple-system"/>
              </a:rPr>
            </a:br>
            <a:endParaRPr lang="en-GB" sz="4000" dirty="0"/>
          </a:p>
        </p:txBody>
      </p:sp>
      <p:sp>
        <p:nvSpPr>
          <p:cNvPr id="3" name="Text Placeholder 2">
            <a:extLst>
              <a:ext uri="{FF2B5EF4-FFF2-40B4-BE49-F238E27FC236}">
                <a16:creationId xmlns:a16="http://schemas.microsoft.com/office/drawing/2014/main" id="{58625A34-62DD-A6C5-236B-43541667EE52}"/>
              </a:ext>
            </a:extLst>
          </p:cNvPr>
          <p:cNvSpPr>
            <a:spLocks noGrp="1"/>
          </p:cNvSpPr>
          <p:nvPr>
            <p:ph type="body" sz="half" idx="1"/>
          </p:nvPr>
        </p:nvSpPr>
        <p:spPr>
          <a:xfrm>
            <a:off x="107504" y="1752600"/>
            <a:ext cx="8928992" cy="4114800"/>
          </a:xfrm>
        </p:spPr>
        <p:txBody>
          <a:bodyPr/>
          <a:lstStyle/>
          <a:p>
            <a:pPr algn="l"/>
            <a:r>
              <a:rPr lang="en-US" b="0" i="0" dirty="0">
                <a:effectLst/>
                <a:latin typeface="-apple-system"/>
              </a:rPr>
              <a:t>A </a:t>
            </a:r>
            <a:r>
              <a:rPr lang="en-US" b="0" i="0" dirty="0">
                <a:solidFill>
                  <a:schemeClr val="tx2"/>
                </a:solidFill>
                <a:effectLst/>
                <a:latin typeface="-apple-system"/>
              </a:rPr>
              <a:t>GMM</a:t>
            </a:r>
            <a:r>
              <a:rPr lang="en-US" b="0" i="0" dirty="0">
                <a:effectLst/>
                <a:latin typeface="-apple-system"/>
              </a:rPr>
              <a:t> is a parametric probability density function </a:t>
            </a:r>
            <a:r>
              <a:rPr lang="en-US" b="0" i="0" dirty="0" err="1">
                <a:effectLst/>
                <a:latin typeface="-apple-system"/>
              </a:rPr>
              <a:t>rapresented</a:t>
            </a:r>
            <a:r>
              <a:rPr lang="en-US" b="0" i="0" dirty="0">
                <a:effectLst/>
                <a:latin typeface="-apple-system"/>
              </a:rPr>
              <a:t> as a weighted sum of its k components.</a:t>
            </a:r>
          </a:p>
          <a:p>
            <a:endParaRPr lang="en-US" dirty="0"/>
          </a:p>
          <a:p>
            <a:r>
              <a:rPr lang="en-US" dirty="0"/>
              <a:t>That is, </a:t>
            </a:r>
            <a:r>
              <a:rPr lang="en-US" dirty="0">
                <a:solidFill>
                  <a:srgbClr val="212529"/>
                </a:solidFill>
                <a:latin typeface="-apple-system"/>
              </a:rPr>
              <a:t>a</a:t>
            </a:r>
            <a:r>
              <a:rPr lang="en-US" b="0" i="0" dirty="0">
                <a:solidFill>
                  <a:srgbClr val="212529"/>
                </a:solidFill>
                <a:effectLst/>
                <a:latin typeface="-apple-system"/>
              </a:rPr>
              <a:t>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endParaRPr lang="en-GB" dirty="0"/>
          </a:p>
        </p:txBody>
      </p:sp>
    </p:spTree>
    <p:extLst>
      <p:ext uri="{BB962C8B-B14F-4D97-AF65-F5344CB8AC3E}">
        <p14:creationId xmlns:p14="http://schemas.microsoft.com/office/powerpoint/2010/main" val="76698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7111FED-1124-2784-A525-0A08E9C6DC00}"/>
                  </a:ext>
                </a:extLst>
              </p:cNvPr>
              <p:cNvSpPr>
                <a:spLocks noGrp="1"/>
              </p:cNvSpPr>
              <p:nvPr>
                <p:ph type="body" sz="half" idx="1"/>
              </p:nvPr>
            </p:nvSpPr>
            <p:spPr>
              <a:xfrm>
                <a:off x="107504" y="1268760"/>
                <a:ext cx="8856984" cy="4824536"/>
              </a:xfrm>
            </p:spPr>
            <p:txBody>
              <a:bodyPr/>
              <a:lstStyle/>
              <a:p>
                <a:r>
                  <a:rPr lang="en-US" b="0" i="0" dirty="0">
                    <a:effectLst/>
                    <a:latin typeface="-apple-system"/>
                  </a:rPr>
                  <a:t>If we assume to have J subgroups in our dataset </a:t>
                </a:r>
                <a:r>
                  <a:rPr lang="en-US" dirty="0"/>
                  <a:t>D</a:t>
                </a:r>
                <a:r>
                  <a:rPr lang="en-US" b="0" i="0" dirty="0">
                    <a:effectLst/>
                    <a:latin typeface="-apple-system"/>
                  </a:rPr>
                  <a:t>, each one being </a:t>
                </a:r>
                <a:r>
                  <a:rPr lang="en-US" b="1" i="0" dirty="0">
                    <a:effectLst/>
                    <a:latin typeface="-apple-system"/>
                  </a:rPr>
                  <a:t>Heterogenous across</a:t>
                </a:r>
                <a:r>
                  <a:rPr lang="en-US" b="0" i="0" dirty="0">
                    <a:effectLst/>
                    <a:latin typeface="-apple-system"/>
                  </a:rPr>
                  <a:t> and </a:t>
                </a:r>
                <a:r>
                  <a:rPr lang="en-US" b="1" i="0" dirty="0">
                    <a:effectLst/>
                    <a:latin typeface="-apple-system"/>
                  </a:rPr>
                  <a:t>homogeneous within</a:t>
                </a:r>
                <a:r>
                  <a:rPr lang="en-US" b="0" i="0" dirty="0">
                    <a:effectLst/>
                    <a:latin typeface="-apple-system"/>
                  </a:rPr>
                  <a:t>, then each subgroup will have the same parametric family differing by the values of the parameters across the groups, then by estimating </a:t>
                </a:r>
                <a14:m>
                  <m:oMath xmlns:m="http://schemas.openxmlformats.org/officeDocument/2006/math">
                    <m:sSub>
                      <m:sSubPr>
                        <m:ctrlPr>
                          <a:rPr lang="en-US" b="0" i="1" smtClean="0">
                            <a:effectLst/>
                            <a:latin typeface="Cambria Math" panose="02040503050406030204" pitchFamily="18" charset="0"/>
                          </a:rPr>
                        </m:ctrlPr>
                      </m:sSubPr>
                      <m:e>
                        <m:r>
                          <m:rPr>
                            <m:nor/>
                          </m:rPr>
                          <a:rPr lang="en-US" dirty="0"/>
                          <m:t>Θ</m:t>
                        </m:r>
                        <m:r>
                          <a:rPr lang="en-US" b="0" i="1" dirty="0" smtClean="0">
                            <a:latin typeface="Cambria Math" panose="02040503050406030204" pitchFamily="18" charset="0"/>
                          </a:rPr>
                          <m:t>= </m:t>
                        </m:r>
                        <m:r>
                          <a:rPr lang="en-US" b="0" i="1" smtClean="0">
                            <a:effectLst/>
                            <a:latin typeface="Cambria Math" panose="02040503050406030204" pitchFamily="18" charset="0"/>
                          </a:rPr>
                          <m:t>(</m:t>
                        </m:r>
                        <m:r>
                          <a:rPr lang="el-GR" b="0" i="1" smtClean="0">
                            <a:effectLst/>
                            <a:latin typeface="Cambria Math" panose="02040503050406030204" pitchFamily="18" charset="0"/>
                          </a:rPr>
                          <m:t>𝜋</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𝑘</m:t>
                        </m:r>
                      </m:sub>
                    </m:sSub>
                  </m:oMath>
                </a14:m>
                <a:r>
                  <a:rPr lang="en-GB" dirty="0"/>
                  <a:t>), we will </a:t>
                </a:r>
                <a:r>
                  <a:rPr lang="en-US" dirty="0"/>
                  <a:t>be able to cluster unobserved realizations of X ={X1,....,</a:t>
                </a:r>
                <a:r>
                  <a:rPr lang="en-US" dirty="0" err="1"/>
                  <a:t>Xn</a:t>
                </a:r>
                <a:r>
                  <a:rPr lang="en-US" dirty="0"/>
                  <a:t>} of which D={x1,...,</a:t>
                </a:r>
                <a:r>
                  <a:rPr lang="en-US" dirty="0" err="1"/>
                  <a:t>xn</a:t>
                </a:r>
                <a:r>
                  <a:rPr lang="en-US" dirty="0"/>
                  <a:t>} is a specific realization.</a:t>
                </a:r>
              </a:p>
              <a:p>
                <a:endParaRPr lang="en-US" dirty="0"/>
              </a:p>
              <a:p>
                <a:pPr algn="l"/>
                <a:r>
                  <a:rPr lang="en-US" b="0" i="0" dirty="0">
                    <a:effectLst/>
                    <a:latin typeface="-apple-system"/>
                  </a:rPr>
                  <a:t>In this instance we assume that we are dealing with multivariate gaussian distributions. </a:t>
                </a:r>
                <a:br>
                  <a:rPr lang="en-US" dirty="0"/>
                </a:br>
                <a:endParaRPr lang="en-GB" dirty="0"/>
              </a:p>
            </p:txBody>
          </p:sp>
        </mc:Choice>
        <mc:Fallback xmlns="">
          <p:sp>
            <p:nvSpPr>
              <p:cNvPr id="3" name="Text Placeholder 2">
                <a:extLst>
                  <a:ext uri="{FF2B5EF4-FFF2-40B4-BE49-F238E27FC236}">
                    <a16:creationId xmlns:a16="http://schemas.microsoft.com/office/drawing/2014/main" id="{77111FED-1124-2784-A525-0A08E9C6DC00}"/>
                  </a:ext>
                </a:extLst>
              </p:cNvPr>
              <p:cNvSpPr>
                <a:spLocks noGrp="1" noRot="1" noChangeAspect="1" noMove="1" noResize="1" noEditPoints="1" noAdjustHandles="1" noChangeArrowheads="1" noChangeShapeType="1" noTextEdit="1"/>
              </p:cNvSpPr>
              <p:nvPr>
                <p:ph type="body" sz="half" idx="1"/>
              </p:nvPr>
            </p:nvSpPr>
            <p:spPr>
              <a:xfrm>
                <a:off x="107504" y="1268760"/>
                <a:ext cx="8856984" cy="4824536"/>
              </a:xfrm>
              <a:blipFill>
                <a:blip r:embed="rId2"/>
                <a:stretch>
                  <a:fillRect l="-1101" t="-1136"/>
                </a:stretch>
              </a:blipFill>
            </p:spPr>
            <p:txBody>
              <a:bodyPr/>
              <a:lstStyle/>
              <a:p>
                <a:r>
                  <a:rPr lang="en-GB">
                    <a:noFill/>
                  </a:rPr>
                  <a:t> </a:t>
                </a:r>
              </a:p>
            </p:txBody>
          </p:sp>
        </mc:Fallback>
      </mc:AlternateContent>
    </p:spTree>
    <p:extLst>
      <p:ext uri="{BB962C8B-B14F-4D97-AF65-F5344CB8AC3E}">
        <p14:creationId xmlns:p14="http://schemas.microsoft.com/office/powerpoint/2010/main" val="119331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It was always clear to us that trying to </a:t>
            </a:r>
            <a:r>
              <a:rPr lang="en-GB" altLang="en-US" sz="2400" dirty="0" err="1">
                <a:latin typeface="Calibri" panose="020F0502020204030204" pitchFamily="34" charset="0"/>
              </a:rPr>
              <a:t>analye</a:t>
            </a:r>
            <a:r>
              <a:rPr lang="en-GB" altLang="en-US" sz="2400" dirty="0">
                <a:latin typeface="Calibri" panose="020F0502020204030204" pitchFamily="34" charset="0"/>
              </a:rPr>
              <a:t> </a:t>
            </a:r>
            <a:r>
              <a:rPr lang="en-GB" altLang="en-US" dirty="0">
                <a:latin typeface="Calibri" panose="020F0502020204030204" pitchFamily="34" charset="0"/>
              </a:rPr>
              <a:t>the whole spectrum of existing genres was going to be too big of a task for our limited resources and we were fearing that nothing meaningful would stem out of this approach.</a:t>
            </a:r>
          </a:p>
          <a:p>
            <a:pPr marL="342900" indent="-342900" algn="l" eaLnBrk="1" hangingPunct="1">
              <a:buFont typeface="Arial" panose="020B0604020202020204" pitchFamily="34" charset="0"/>
              <a:buChar char="•"/>
            </a:pPr>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reason mentioned above we decided to limit ourselves to four genres, that in our opinion have both similarities and differences with respect to one another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Jazz</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Metal</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Rap</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Classical</a:t>
            </a:r>
          </a:p>
        </p:txBody>
      </p:sp>
    </p:spTree>
    <p:extLst>
      <p:ext uri="{BB962C8B-B14F-4D97-AF65-F5344CB8AC3E}">
        <p14:creationId xmlns:p14="http://schemas.microsoft.com/office/powerpoint/2010/main" val="4110409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B34B-3009-5391-4235-228818989D68}"/>
              </a:ext>
            </a:extLst>
          </p:cNvPr>
          <p:cNvSpPr>
            <a:spLocks noGrp="1"/>
          </p:cNvSpPr>
          <p:nvPr>
            <p:ph type="title"/>
          </p:nvPr>
        </p:nvSpPr>
        <p:spPr>
          <a:xfrm>
            <a:off x="1259632" y="908720"/>
            <a:ext cx="7415659" cy="504825"/>
          </a:xfrm>
        </p:spPr>
        <p:txBody>
          <a:bodyPr/>
          <a:lstStyle/>
          <a:p>
            <a:pPr algn="ctr"/>
            <a:r>
              <a:rPr lang="en-GB" b="1" i="0" dirty="0">
                <a:effectLst/>
                <a:latin typeface="-apple-system"/>
              </a:rPr>
              <a:t>EM Algorithm of GMM</a:t>
            </a:r>
            <a:br>
              <a:rPr lang="en-GB" b="1" i="0" dirty="0">
                <a:effectLst/>
                <a:latin typeface="-apple-system"/>
              </a:rPr>
            </a:br>
            <a:endParaRPr lang="en-GB" dirty="0"/>
          </a:p>
        </p:txBody>
      </p:sp>
      <p:sp>
        <p:nvSpPr>
          <p:cNvPr id="3" name="Text Placeholder 2">
            <a:extLst>
              <a:ext uri="{FF2B5EF4-FFF2-40B4-BE49-F238E27FC236}">
                <a16:creationId xmlns:a16="http://schemas.microsoft.com/office/drawing/2014/main" id="{03EC5AB2-ED44-84C9-65B3-06124574B3C1}"/>
              </a:ext>
            </a:extLst>
          </p:cNvPr>
          <p:cNvSpPr>
            <a:spLocks noGrp="1"/>
          </p:cNvSpPr>
          <p:nvPr>
            <p:ph type="body" sz="half" idx="1"/>
          </p:nvPr>
        </p:nvSpPr>
        <p:spPr>
          <a:xfrm>
            <a:off x="107504" y="1556792"/>
            <a:ext cx="8928992" cy="4536504"/>
          </a:xfrm>
        </p:spPr>
        <p:txBody>
          <a:bodyPr/>
          <a:lstStyle/>
          <a:p>
            <a:r>
              <a:rPr lang="en-US" b="0" i="0" dirty="0">
                <a:effectLst/>
                <a:latin typeface="-apple-system"/>
              </a:rPr>
              <a:t>So to the question on how to estimate the parameters, trying to estimate the parameters is NP given that the Log-likelihood is not jointly concave w.r.t- the mixture parameters.</a:t>
            </a:r>
          </a:p>
          <a:p>
            <a:endParaRPr lang="en-US" dirty="0">
              <a:latin typeface="-apple-system"/>
            </a:endParaRPr>
          </a:p>
          <a:p>
            <a:pPr algn="l"/>
            <a:r>
              <a:rPr lang="en-US" b="0" i="0" dirty="0">
                <a:solidFill>
                  <a:srgbClr val="000000"/>
                </a:solidFill>
                <a:effectLst/>
                <a:latin typeface="var(--jp-content-font-family)"/>
              </a:rPr>
              <a:t>Luckily we can use the Expectation Maximization Algorithm for finding the maximum likelihood estimates of a mixture (of gaussians in our case) model. </a:t>
            </a:r>
          </a:p>
          <a:p>
            <a:pPr algn="l"/>
            <a:endParaRPr lang="en-US" dirty="0">
              <a:latin typeface="var(--jp-content-font-family)"/>
            </a:endParaRPr>
          </a:p>
          <a:p>
            <a:pPr algn="l"/>
            <a:r>
              <a:rPr lang="en-US" b="0" i="0" dirty="0">
                <a:solidFill>
                  <a:srgbClr val="000000"/>
                </a:solidFill>
                <a:effectLst/>
                <a:latin typeface="var(--jp-content-font-family)"/>
              </a:rPr>
              <a:t>As the name suggests ,the algorithm is divided in two steps.</a:t>
            </a: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3448779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EDC0270-FE0D-9725-2C35-39C41C35E26B}"/>
                  </a:ext>
                </a:extLst>
              </p:cNvPr>
              <p:cNvSpPr>
                <a:spLocks noGrp="1"/>
              </p:cNvSpPr>
              <p:nvPr>
                <p:ph type="body" sz="half" idx="1"/>
              </p:nvPr>
            </p:nvSpPr>
            <p:spPr>
              <a:xfrm>
                <a:off x="35496" y="1268760"/>
                <a:ext cx="9001000" cy="4752528"/>
              </a:xfrm>
            </p:spPr>
            <p:txBody>
              <a:bodyPr/>
              <a:lstStyle/>
              <a:p>
                <a:r>
                  <a:rPr lang="en-GB" b="1" i="0" dirty="0">
                    <a:effectLst/>
                    <a:latin typeface="-apple-system"/>
                  </a:rPr>
                  <a:t>Assumptions</a:t>
                </a:r>
              </a:p>
              <a:p>
                <a:pPr algn="l">
                  <a:buFont typeface="Wingdings" panose="05000000000000000000" pitchFamily="2" charset="2"/>
                  <a:buChar char="ü"/>
                </a:pPr>
                <a:r>
                  <a:rPr lang="en-US" b="0" i="0" dirty="0">
                    <a:effectLst/>
                    <a:latin typeface="-apple-system"/>
                  </a:rPr>
                  <a:t>A dataset D described as above where ∀x ∈ D, x ∈ Rd.</a:t>
                </a:r>
              </a:p>
              <a:p>
                <a:pPr algn="l">
                  <a:buFont typeface="Wingdings" panose="05000000000000000000" pitchFamily="2" charset="2"/>
                  <a:buChar char="ü"/>
                </a:pPr>
                <a:r>
                  <a:rPr lang="en-US" b="0" i="0" dirty="0">
                    <a:effectLst/>
                    <a:latin typeface="-apple-system"/>
                  </a:rPr>
                  <a:t>Independence</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Moreover we define the membership weight </a:t>
                </a:r>
              </a:p>
              <a:p>
                <a:pPr algn="l">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e>
                        </m:d>
                      </m:sub>
                    </m:sSub>
                    <m:r>
                      <a:rPr lang="en-US" b="0" i="1" smtClean="0">
                        <a:effectLst/>
                        <a:latin typeface="Cambria Math" panose="02040503050406030204" pitchFamily="18" charset="0"/>
                      </a:rPr>
                      <m:t>=</m:t>
                    </m:r>
                    <m:f>
                      <m:fPr>
                        <m:ctrlPr>
                          <a:rPr lang="en-US" b="0" i="1" smtClean="0">
                            <a:effectLst/>
                            <a:latin typeface="Cambria Math" panose="02040503050406030204" pitchFamily="18" charset="0"/>
                          </a:rPr>
                        </m:ctrlPr>
                      </m:fPr>
                      <m:num>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𝑃</m:t>
                            </m:r>
                          </m:e>
                          <m:sub>
                            <m:r>
                              <a:rPr lang="en-US" b="0" i="1" smtClean="0">
                                <a:effectLst/>
                                <a:latin typeface="Cambria Math" panose="02040503050406030204" pitchFamily="18" charset="0"/>
                              </a:rPr>
                              <m:t>𝑘</m:t>
                            </m:r>
                          </m:sub>
                        </m:sSub>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e>
                        </m:d>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𝑘</m:t>
                            </m:r>
                          </m:sub>
                        </m:sSub>
                      </m:num>
                      <m:den>
                        <m:nary>
                          <m:naryPr>
                            <m:chr m:val="∑"/>
                            <m:ctrlPr>
                              <a:rPr lang="en-US" b="0" i="1" smtClean="0">
                                <a:effectLst/>
                                <a:latin typeface="Cambria Math" panose="02040503050406030204" pitchFamily="18" charset="0"/>
                              </a:rPr>
                            </m:ctrlPr>
                          </m:naryPr>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𝑚</m:t>
                                </m:r>
                                <m:r>
                                  <a:rPr lang="en-US" b="0" i="1" smtClean="0">
                                    <a:effectLst/>
                                    <a:latin typeface="Cambria Math" panose="02040503050406030204" pitchFamily="18" charset="0"/>
                                  </a:rPr>
                                  <m:t>=1</m:t>
                                </m:r>
                              </m:e>
                            </m:d>
                          </m:sub>
                          <m:sup>
                            <m:r>
                              <a:rPr lang="en-US" b="0" i="1" smtClean="0">
                                <a:effectLst/>
                                <a:latin typeface="Cambria Math" panose="02040503050406030204" pitchFamily="18" charset="0"/>
                              </a:rPr>
                              <m:t>𝐾</m:t>
                            </m:r>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𝑃</m:t>
                                </m:r>
                              </m:e>
                              <m:sub>
                                <m:r>
                                  <a:rPr lang="en-US" b="0" i="1" smtClean="0">
                                    <a:effectLst/>
                                    <a:latin typeface="Cambria Math" panose="02040503050406030204" pitchFamily="18" charset="0"/>
                                  </a:rPr>
                                  <m:t>𝑚</m:t>
                                </m:r>
                              </m:sub>
                            </m:sSub>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e>
                            </m:d>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𝑚</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𝑚</m:t>
                                </m:r>
                              </m:sub>
                            </m:sSub>
                          </m:e>
                        </m:nary>
                      </m:den>
                    </m:f>
                  </m:oMath>
                </a14:m>
                <a:endParaRPr lang="en-US" dirty="0"/>
              </a:p>
              <a:p>
                <a:pPr>
                  <a:buFont typeface="Arial" panose="020B0604020202020204" pitchFamily="34" charset="0"/>
                  <a:buChar char="•"/>
                </a:pPr>
                <a:r>
                  <a:rPr lang="en-GB" b="1" i="0" dirty="0">
                    <a:effectLst/>
                    <a:latin typeface="-apple-system"/>
                  </a:rPr>
                  <a:t>E-step</a:t>
                </a:r>
              </a:p>
              <a:p>
                <a:pPr>
                  <a:buFont typeface="Arial" panose="020B0604020202020204" pitchFamily="34" charset="0"/>
                  <a:buChar char="•"/>
                </a:pPr>
                <a:r>
                  <a:rPr lang="en-US" b="0" i="0" dirty="0">
                    <a:effectLst/>
                    <a:latin typeface="-apple-system"/>
                  </a:rPr>
                  <a:t>Calculate the membership weights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e>
                        </m:d>
                      </m:sub>
                    </m:sSub>
                    <m:r>
                      <a:rPr lang="en-US" b="0" i="1" smtClean="0">
                        <a:effectLst/>
                        <a:latin typeface="Cambria Math" panose="02040503050406030204" pitchFamily="18" charset="0"/>
                      </a:rPr>
                      <m:t> </m:t>
                    </m:r>
                  </m:oMath>
                </a14:m>
                <a:r>
                  <a:rPr lang="en-US" b="0" i="0" dirty="0">
                    <a:effectLst/>
                    <a:latin typeface="-apple-system"/>
                  </a:rPr>
                  <a:t>for each datapoint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b="0" i="0" dirty="0">
                    <a:effectLst/>
                    <a:latin typeface="-apple-system"/>
                  </a:rPr>
                  <a:t>, </a:t>
                </a:r>
                <a:r>
                  <a:rPr lang="en-US" dirty="0"/>
                  <a:t>1≤i≤N</a:t>
                </a:r>
                <a:r>
                  <a:rPr lang="en-US" b="0" i="0" dirty="0">
                    <a:effectLst/>
                    <a:latin typeface="-apple-system"/>
                  </a:rPr>
                  <a:t> and all mixture components </a:t>
                </a:r>
                <a:r>
                  <a:rPr lang="en-US" dirty="0"/>
                  <a:t>1≤k≤K</a:t>
                </a:r>
                <a:r>
                  <a:rPr lang="en-US" b="0" i="0" dirty="0">
                    <a:effectLst/>
                    <a:latin typeface="-apple-system"/>
                  </a:rPr>
                  <a:t>. This will yield a </a:t>
                </a:r>
                <a:r>
                  <a:rPr lang="en-US" dirty="0"/>
                  <a:t>N×K</a:t>
                </a:r>
                <a:r>
                  <a:rPr lang="en-US" b="0" i="0" dirty="0">
                    <a:effectLst/>
                    <a:latin typeface="-apple-system"/>
                  </a:rPr>
                  <a:t> matrix.</a:t>
                </a:r>
                <a:br>
                  <a:rPr lang="en-US" dirty="0"/>
                </a:b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endParaRPr lang="en-US" b="0" i="0" dirty="0">
                  <a:effectLst/>
                  <a:latin typeface="-apple-system"/>
                </a:endParaRPr>
              </a:p>
              <a:p>
                <a:endParaRPr lang="en-GB" dirty="0"/>
              </a:p>
            </p:txBody>
          </p:sp>
        </mc:Choice>
        <mc:Fallback xmlns="">
          <p:sp>
            <p:nvSpPr>
              <p:cNvPr id="3" name="Text Placeholder 2">
                <a:extLst>
                  <a:ext uri="{FF2B5EF4-FFF2-40B4-BE49-F238E27FC236}">
                    <a16:creationId xmlns:a16="http://schemas.microsoft.com/office/drawing/2014/main" id="{BEDC0270-FE0D-9725-2C35-39C41C35E26B}"/>
                  </a:ext>
                </a:extLst>
              </p:cNvPr>
              <p:cNvSpPr>
                <a:spLocks noGrp="1" noRot="1" noChangeAspect="1" noMove="1" noResize="1" noEditPoints="1" noAdjustHandles="1" noChangeArrowheads="1" noChangeShapeType="1" noTextEdit="1"/>
              </p:cNvSpPr>
              <p:nvPr>
                <p:ph type="body" sz="half" idx="1"/>
              </p:nvPr>
            </p:nvSpPr>
            <p:spPr>
              <a:xfrm>
                <a:off x="35496" y="1268760"/>
                <a:ext cx="9001000" cy="4752528"/>
              </a:xfrm>
              <a:blipFill>
                <a:blip r:embed="rId2"/>
                <a:stretch>
                  <a:fillRect l="-1084" t="-1154" b="-769"/>
                </a:stretch>
              </a:blipFill>
            </p:spPr>
            <p:txBody>
              <a:bodyPr/>
              <a:lstStyle/>
              <a:p>
                <a:r>
                  <a:rPr lang="en-GB">
                    <a:noFill/>
                  </a:rPr>
                  <a:t> </a:t>
                </a:r>
              </a:p>
            </p:txBody>
          </p:sp>
        </mc:Fallback>
      </mc:AlternateContent>
    </p:spTree>
    <p:extLst>
      <p:ext uri="{BB962C8B-B14F-4D97-AF65-F5344CB8AC3E}">
        <p14:creationId xmlns:p14="http://schemas.microsoft.com/office/powerpoint/2010/main" val="2830604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D3497CD7-FB1C-B8C1-65FE-87EAD6928BA2}"/>
                  </a:ext>
                </a:extLst>
              </p:cNvPr>
              <p:cNvSpPr>
                <a:spLocks noGrp="1"/>
              </p:cNvSpPr>
              <p:nvPr>
                <p:ph type="body" sz="half" idx="1"/>
              </p:nvPr>
            </p:nvSpPr>
            <p:spPr>
              <a:xfrm>
                <a:off x="179388" y="1268413"/>
                <a:ext cx="8785225" cy="4824412"/>
              </a:xfrm>
            </p:spPr>
            <p:txBody>
              <a:bodyPr/>
              <a:lstStyle/>
              <a:p>
                <a:r>
                  <a:rPr lang="en-GB" b="1" i="0" dirty="0">
                    <a:effectLst/>
                    <a:latin typeface="-apple-system"/>
                  </a:rPr>
                  <a:t>M-step</a:t>
                </a:r>
              </a:p>
              <a:p>
                <a:r>
                  <a:rPr lang="en-US" b="1" i="0" dirty="0">
                    <a:effectLst/>
                    <a:latin typeface="-apple-system"/>
                  </a:rPr>
                  <a:t>Let</a:t>
                </a:r>
                <a:r>
                  <a:rPr lang="en-US" b="0" i="0" dirty="0">
                    <a:effectLst/>
                    <a:latin typeface="-apple-system"/>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𝑁</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m:t>
                    </m:r>
                    <m:nary>
                      <m:naryPr>
                        <m:chr m:val="∑"/>
                        <m:ctrlPr>
                          <a:rPr lang="en-US" b="0" i="1" smtClean="0">
                            <a:effectLst/>
                            <a:latin typeface="Cambria Math" panose="02040503050406030204" pitchFamily="18" charset="0"/>
                          </a:rPr>
                        </m:ctrlPr>
                      </m:naryPr>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=1</m:t>
                            </m:r>
                          </m:e>
                        </m:d>
                      </m:sub>
                      <m:sup>
                        <m:r>
                          <a:rPr lang="en-US" b="0" i="1" smtClean="0">
                            <a:effectLst/>
                            <a:latin typeface="Cambria Math" panose="02040503050406030204" pitchFamily="18" charset="0"/>
                          </a:rPr>
                          <m:t>𝑁</m:t>
                        </m:r>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sub>
                        </m:sSub>
                      </m:e>
                    </m:nary>
                    <m:r>
                      <a:rPr lang="en-US" b="0" i="0" smtClean="0">
                        <a:effectLst/>
                        <a:latin typeface="Cambria Math" panose="02040503050406030204" pitchFamily="18" charset="0"/>
                      </a:rPr>
                      <m:t> </m:t>
                    </m:r>
                  </m:oMath>
                </a14:m>
                <a:r>
                  <a:rPr lang="en-US" b="0" i="0" dirty="0">
                    <a:effectLst/>
                    <a:latin typeface="-apple-system"/>
                  </a:rPr>
                  <a:t> i.e. the effective number of datapoints assigned to component K.</a:t>
                </a:r>
                <a:endParaRPr lang="en-US" dirty="0">
                  <a:latin typeface="-apple-system"/>
                </a:endParaRPr>
              </a:p>
              <a:p>
                <a:r>
                  <a:rPr lang="en-US" b="0" i="0" dirty="0">
                    <a:effectLst/>
                    <a:latin typeface="-apple-system"/>
                  </a:rPr>
                  <a:t>We now update </a:t>
                </a:r>
                <a:r>
                  <a:rPr lang="en-US" dirty="0"/>
                  <a:t>Θ</a:t>
                </a:r>
                <a:r>
                  <a:rPr lang="en-US" b="0" i="0" dirty="0">
                    <a:effectLst/>
                    <a:latin typeface="-apple-system"/>
                  </a:rPr>
                  <a:t> as follows:</a:t>
                </a:r>
              </a:p>
              <a:p>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𝜋</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𝑁</m:t>
                        </m:r>
                      </m:den>
                    </m:f>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den>
                        </m:f>
                      </m:e>
                    </m:d>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den>
                        </m:f>
                      </m:e>
                    </m:d>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e>
                            </m:d>
                          </m:e>
                          <m:sup>
                            <m:r>
                              <a:rPr lang="en-US" b="0" i="1" smtClean="0">
                                <a:latin typeface="Cambria Math" panose="02040503050406030204" pitchFamily="18" charset="0"/>
                              </a:rPr>
                              <m:t>𝑇</m:t>
                            </m:r>
                          </m:sup>
                        </m:sSup>
                        <m:r>
                          <a:rPr lang="en-US" b="0" i="1" smtClean="0">
                            <a:latin typeface="Cambria Math" panose="02040503050406030204" pitchFamily="18" charset="0"/>
                          </a:rPr>
                          <m:t> </m:t>
                        </m:r>
                      </m:e>
                    </m:nary>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endParaRPr lang="en-GB" dirty="0"/>
              </a:p>
              <a:p>
                <a:endParaRPr lang="en-GB" dirty="0"/>
              </a:p>
            </p:txBody>
          </p:sp>
        </mc:Choice>
        <mc:Fallback xmlns="">
          <p:sp>
            <p:nvSpPr>
              <p:cNvPr id="5" name="Content Placeholder 3">
                <a:extLst>
                  <a:ext uri="{FF2B5EF4-FFF2-40B4-BE49-F238E27FC236}">
                    <a16:creationId xmlns:a16="http://schemas.microsoft.com/office/drawing/2014/main" id="{D3497CD7-FB1C-B8C1-65FE-87EAD6928BA2}"/>
                  </a:ext>
                </a:extLst>
              </p:cNvPr>
              <p:cNvSpPr>
                <a:spLocks noGrp="1" noRot="1" noChangeAspect="1" noMove="1" noResize="1" noEditPoints="1" noAdjustHandles="1" noChangeArrowheads="1" noChangeShapeType="1" noTextEdit="1"/>
              </p:cNvSpPr>
              <p:nvPr>
                <p:ph type="body" sz="half" idx="1"/>
              </p:nvPr>
            </p:nvSpPr>
            <p:spPr>
              <a:xfrm>
                <a:off x="179388" y="1268413"/>
                <a:ext cx="8785225" cy="4824412"/>
              </a:xfrm>
              <a:blipFill>
                <a:blip r:embed="rId2"/>
                <a:stretch>
                  <a:fillRect l="-1110" t="-1138"/>
                </a:stretch>
              </a:blipFill>
            </p:spPr>
            <p:txBody>
              <a:bodyPr/>
              <a:lstStyle/>
              <a:p>
                <a:r>
                  <a:rPr lang="en-GB">
                    <a:noFill/>
                  </a:rPr>
                  <a:t> </a:t>
                </a:r>
              </a:p>
            </p:txBody>
          </p:sp>
        </mc:Fallback>
      </mc:AlternateContent>
    </p:spTree>
    <p:extLst>
      <p:ext uri="{BB962C8B-B14F-4D97-AF65-F5344CB8AC3E}">
        <p14:creationId xmlns:p14="http://schemas.microsoft.com/office/powerpoint/2010/main" val="777893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320D-EF6A-4D7C-E0BA-22D396205BA3}"/>
              </a:ext>
            </a:extLst>
          </p:cNvPr>
          <p:cNvSpPr>
            <a:spLocks noGrp="1"/>
          </p:cNvSpPr>
          <p:nvPr>
            <p:ph type="title"/>
          </p:nvPr>
        </p:nvSpPr>
        <p:spPr>
          <a:xfrm>
            <a:off x="1258253" y="836712"/>
            <a:ext cx="7415659" cy="504825"/>
          </a:xfrm>
        </p:spPr>
        <p:txBody>
          <a:bodyPr/>
          <a:lstStyle/>
          <a:p>
            <a:pPr algn="ctr"/>
            <a:r>
              <a:rPr lang="en-US" sz="3600" dirty="0"/>
              <a:t>Convergence</a:t>
            </a:r>
            <a:endParaRPr lang="en-GB" sz="3600" dirty="0"/>
          </a:p>
        </p:txBody>
      </p:sp>
      <p:sp>
        <p:nvSpPr>
          <p:cNvPr id="3" name="Text Placeholder 2">
            <a:extLst>
              <a:ext uri="{FF2B5EF4-FFF2-40B4-BE49-F238E27FC236}">
                <a16:creationId xmlns:a16="http://schemas.microsoft.com/office/drawing/2014/main" id="{4EA8C432-0F87-A14D-FCCD-236F3DB8A1FE}"/>
              </a:ext>
            </a:extLst>
          </p:cNvPr>
          <p:cNvSpPr>
            <a:spLocks noGrp="1"/>
          </p:cNvSpPr>
          <p:nvPr>
            <p:ph type="body" sz="half" idx="1"/>
          </p:nvPr>
        </p:nvSpPr>
        <p:spPr>
          <a:xfrm>
            <a:off x="179512" y="1628800"/>
            <a:ext cx="8784976" cy="4392488"/>
          </a:xfrm>
        </p:spPr>
        <p:txBody>
          <a:bodyPr/>
          <a:lstStyle/>
          <a:p>
            <a:pPr algn="l"/>
            <a:r>
              <a:rPr lang="en-US" b="0" i="0" dirty="0">
                <a:effectLst/>
                <a:latin typeface="-apple-system"/>
              </a:rPr>
              <a:t>The algorithm takes an iterative approach where in each iteration the M-step is ran after the E-step. But how do we decide when to stop the iterations?</a:t>
            </a:r>
          </a:p>
          <a:p>
            <a:pPr algn="l"/>
            <a:endParaRPr lang="en-US" b="0" i="0" dirty="0">
              <a:effectLst/>
              <a:latin typeface="-apple-system"/>
            </a:endParaRPr>
          </a:p>
          <a:p>
            <a:r>
              <a:rPr lang="en-US" b="0" i="0" dirty="0">
                <a:effectLst/>
                <a:latin typeface="-apple-system"/>
              </a:rPr>
              <a:t>One approach is to limit the amount of iterations a priori. </a:t>
            </a:r>
          </a:p>
          <a:p>
            <a:r>
              <a:rPr lang="en-US" b="0" i="0" dirty="0">
                <a:effectLst/>
                <a:latin typeface="-apple-system"/>
              </a:rPr>
              <a:t>A better approach is to calculate at each iteration the value of the log likelihood and stop the algorithm when no </a:t>
            </a:r>
            <a:r>
              <a:rPr lang="en-US" b="0" i="0" dirty="0" err="1">
                <a:effectLst/>
                <a:latin typeface="-apple-system"/>
              </a:rPr>
              <a:t>appreaciable</a:t>
            </a:r>
            <a:r>
              <a:rPr lang="en-US" b="0" i="0" dirty="0">
                <a:effectLst/>
                <a:latin typeface="-apple-system"/>
              </a:rPr>
              <a:t> improvement is gained w.r.t to the previous iteration.</a:t>
            </a:r>
          </a:p>
          <a:p>
            <a:pPr algn="l"/>
            <a:r>
              <a:rPr lang="en-US" b="0" i="0" dirty="0">
                <a:solidFill>
                  <a:srgbClr val="000000"/>
                </a:solidFill>
                <a:effectLst/>
                <a:latin typeface="var(--jp-content-font-family)"/>
              </a:rPr>
              <a:t>Note that EM does not guarantee to converge neither to a global or local minima.</a:t>
            </a:r>
            <a:br>
              <a:rPr lang="en-US" dirty="0"/>
            </a:br>
            <a:endParaRPr lang="en-GB" dirty="0"/>
          </a:p>
        </p:txBody>
      </p:sp>
    </p:spTree>
    <p:extLst>
      <p:ext uri="{BB962C8B-B14F-4D97-AF65-F5344CB8AC3E}">
        <p14:creationId xmlns:p14="http://schemas.microsoft.com/office/powerpoint/2010/main" val="126051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6E02-9939-E4B0-AA81-4D973629EA9C}"/>
              </a:ext>
            </a:extLst>
          </p:cNvPr>
          <p:cNvSpPr>
            <a:spLocks noGrp="1"/>
          </p:cNvSpPr>
          <p:nvPr>
            <p:ph type="title"/>
          </p:nvPr>
        </p:nvSpPr>
        <p:spPr/>
        <p:txBody>
          <a:bodyPr/>
          <a:lstStyle/>
          <a:p>
            <a:r>
              <a:rPr lang="en-US" dirty="0"/>
              <a:t>GMM Confusion Matrix, Classification Report and Score</a:t>
            </a:r>
            <a:endParaRPr lang="en-GB" dirty="0"/>
          </a:p>
        </p:txBody>
      </p:sp>
      <p:sp>
        <p:nvSpPr>
          <p:cNvPr id="3" name="Text Placeholder 2">
            <a:extLst>
              <a:ext uri="{FF2B5EF4-FFF2-40B4-BE49-F238E27FC236}">
                <a16:creationId xmlns:a16="http://schemas.microsoft.com/office/drawing/2014/main" id="{FC43043D-161E-9567-D648-9FACF85BEBCA}"/>
              </a:ext>
            </a:extLst>
          </p:cNvPr>
          <p:cNvSpPr>
            <a:spLocks noGrp="1"/>
          </p:cNvSpPr>
          <p:nvPr>
            <p:ph type="body" sz="half" idx="1"/>
          </p:nvPr>
        </p:nvSpPr>
        <p:spPr>
          <a:xfrm>
            <a:off x="107504" y="1752600"/>
            <a:ext cx="5256584" cy="4114800"/>
          </a:xfrm>
        </p:spPr>
        <p:txBody>
          <a:bodyPr/>
          <a:lstStyle/>
          <a:p>
            <a:r>
              <a:rPr lang="en-US" b="0" i="0" dirty="0">
                <a:effectLst/>
                <a:latin typeface="-apple-system"/>
              </a:rPr>
              <a:t>With this dataset, </a:t>
            </a:r>
            <a:r>
              <a:rPr lang="en-US" b="0" i="0" dirty="0" err="1">
                <a:effectLst/>
                <a:latin typeface="-apple-system"/>
              </a:rPr>
              <a:t>kmeans</a:t>
            </a:r>
            <a:r>
              <a:rPr lang="en-US" b="0" i="0" dirty="0">
                <a:effectLst/>
                <a:latin typeface="-apple-system"/>
              </a:rPr>
              <a:t> does surely a better work with respect to GMM. </a:t>
            </a:r>
          </a:p>
          <a:p>
            <a:r>
              <a:rPr lang="en-US" b="0" i="0" dirty="0">
                <a:effectLst/>
                <a:latin typeface="-apple-system"/>
              </a:rPr>
              <a:t> Those unsupervised methods gave us some interesting outcomes, but now it's time to go back to our original line of thought and try to predict the class having a labelled </a:t>
            </a:r>
            <a:r>
              <a:rPr lang="en-US" b="0" i="0" dirty="0" err="1">
                <a:effectLst/>
                <a:latin typeface="-apple-system"/>
              </a:rPr>
              <a:t>dateset</a:t>
            </a:r>
            <a:r>
              <a:rPr lang="en-US" b="0" i="0" dirty="0">
                <a:effectLst/>
                <a:latin typeface="-apple-system"/>
              </a:rPr>
              <a:t>. Let's discover what the world of </a:t>
            </a:r>
            <a:r>
              <a:rPr lang="en-US" b="1" i="0" dirty="0">
                <a:effectLst/>
                <a:latin typeface="-apple-system"/>
              </a:rPr>
              <a:t>Supervised Models</a:t>
            </a:r>
            <a:r>
              <a:rPr lang="en-US" b="0" i="0" dirty="0">
                <a:effectLst/>
                <a:latin typeface="-apple-system"/>
              </a:rPr>
              <a:t> can achieve</a:t>
            </a:r>
            <a:endParaRPr lang="en-GB" dirty="0"/>
          </a:p>
        </p:txBody>
      </p:sp>
      <p:pic>
        <p:nvPicPr>
          <p:cNvPr id="6" name="Content Placeholder 5" descr="Calendar&#10;&#10;Description automatically generated with low confidence">
            <a:extLst>
              <a:ext uri="{FF2B5EF4-FFF2-40B4-BE49-F238E27FC236}">
                <a16:creationId xmlns:a16="http://schemas.microsoft.com/office/drawing/2014/main" id="{F9D50EFA-B28E-ED55-D313-901FEF3410A4}"/>
              </a:ext>
            </a:extLst>
          </p:cNvPr>
          <p:cNvPicPr>
            <a:picLocks noGrp="1" noChangeAspect="1"/>
          </p:cNvPicPr>
          <p:nvPr>
            <p:ph sz="half" idx="2"/>
          </p:nvPr>
        </p:nvPicPr>
        <p:blipFill>
          <a:blip r:embed="rId2"/>
          <a:stretch>
            <a:fillRect/>
          </a:stretch>
        </p:blipFill>
        <p:spPr>
          <a:xfrm>
            <a:off x="5868144" y="1759848"/>
            <a:ext cx="3168352" cy="4114800"/>
          </a:xfrm>
        </p:spPr>
      </p:pic>
    </p:spTree>
    <p:extLst>
      <p:ext uri="{BB962C8B-B14F-4D97-AF65-F5344CB8AC3E}">
        <p14:creationId xmlns:p14="http://schemas.microsoft.com/office/powerpoint/2010/main" val="1535348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68F9-0E70-E1F3-F141-91A7A06E969C}"/>
              </a:ext>
            </a:extLst>
          </p:cNvPr>
          <p:cNvSpPr>
            <a:spLocks noGrp="1"/>
          </p:cNvSpPr>
          <p:nvPr>
            <p:ph type="title"/>
          </p:nvPr>
        </p:nvSpPr>
        <p:spPr/>
        <p:txBody>
          <a:bodyPr/>
          <a:lstStyle/>
          <a:p>
            <a:pPr algn="ctr"/>
            <a:r>
              <a:rPr lang="en-GB" sz="3200" b="1" i="0" dirty="0">
                <a:effectLst/>
                <a:latin typeface="-apple-system"/>
              </a:rPr>
              <a:t>Naive Bayes Classifier</a:t>
            </a:r>
            <a:br>
              <a:rPr lang="en-GB" sz="3200" b="1" i="0" dirty="0">
                <a:effectLst/>
                <a:latin typeface="-apple-system"/>
              </a:rPr>
            </a:br>
            <a:endParaRPr lang="en-GB" sz="3200" dirty="0"/>
          </a:p>
        </p:txBody>
      </p:sp>
      <p:sp>
        <p:nvSpPr>
          <p:cNvPr id="3" name="Text Placeholder 2">
            <a:extLst>
              <a:ext uri="{FF2B5EF4-FFF2-40B4-BE49-F238E27FC236}">
                <a16:creationId xmlns:a16="http://schemas.microsoft.com/office/drawing/2014/main" id="{1A079C8D-8A28-9FCC-6169-7ECD58470F7B}"/>
              </a:ext>
            </a:extLst>
          </p:cNvPr>
          <p:cNvSpPr>
            <a:spLocks noGrp="1"/>
          </p:cNvSpPr>
          <p:nvPr>
            <p:ph type="body" sz="half" idx="1"/>
          </p:nvPr>
        </p:nvSpPr>
        <p:spPr>
          <a:xfrm>
            <a:off x="107504" y="1752600"/>
            <a:ext cx="8856984" cy="4114800"/>
          </a:xfrm>
        </p:spPr>
        <p:txBody>
          <a:bodyPr/>
          <a:lstStyle/>
          <a:p>
            <a:r>
              <a:rPr lang="en-US" b="0" i="0" dirty="0">
                <a:effectLst/>
                <a:latin typeface="-apple-system"/>
              </a:rPr>
              <a:t>Naive Bayes is a simple technique for constructing classifiers: models that assign class labels to problem instances, represented as vectors of feature values, where the class labels are drawn from some finite set. </a:t>
            </a:r>
          </a:p>
          <a:p>
            <a:endParaRPr lang="en-US" dirty="0">
              <a:latin typeface="-apple-system"/>
            </a:endParaRPr>
          </a:p>
          <a:p>
            <a:r>
              <a:rPr lang="en-US" b="0" i="0" dirty="0">
                <a:effectLst/>
                <a:latin typeface="-apple-system"/>
              </a:rPr>
              <a:t>There is not a single algorithm for training such classifiers, but a family of algorithms based on a common principle: all naive Bayes classifiers assume that the value of a particular feature is independent of the value of any other feature, given the class variable. </a:t>
            </a:r>
            <a:endParaRPr lang="en-GB" dirty="0"/>
          </a:p>
        </p:txBody>
      </p:sp>
    </p:spTree>
    <p:extLst>
      <p:ext uri="{BB962C8B-B14F-4D97-AF65-F5344CB8AC3E}">
        <p14:creationId xmlns:p14="http://schemas.microsoft.com/office/powerpoint/2010/main" val="2183762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B61AFF-6285-591B-EF7E-43AF2D246065}"/>
              </a:ext>
            </a:extLst>
          </p:cNvPr>
          <p:cNvSpPr>
            <a:spLocks noGrp="1"/>
          </p:cNvSpPr>
          <p:nvPr>
            <p:ph type="body" sz="half" idx="1"/>
          </p:nvPr>
        </p:nvSpPr>
        <p:spPr>
          <a:xfrm>
            <a:off x="179512" y="1196752"/>
            <a:ext cx="8856984" cy="4896544"/>
          </a:xfrm>
        </p:spPr>
        <p:txBody>
          <a:bodyPr/>
          <a:lstStyle/>
          <a:p>
            <a:r>
              <a:rPr lang="en-US" b="0" i="0" dirty="0">
                <a:effectLst/>
                <a:latin typeface="-apple-system"/>
              </a:rPr>
              <a:t>For example, a fruit may be considered to be an apple if it is red, round, and about 10 cm in diameter. </a:t>
            </a:r>
          </a:p>
          <a:p>
            <a:r>
              <a:rPr lang="en-US" b="0" i="0" dirty="0">
                <a:effectLst/>
                <a:latin typeface="-apple-system"/>
              </a:rPr>
              <a:t>A naive Bayes classifier considers each of these features to contribute independently to the probability that this fruit is an apple, regardless of any possible correlations between the color, roundness, and diameter features.</a:t>
            </a:r>
          </a:p>
          <a:p>
            <a:endParaRPr lang="en-US" dirty="0">
              <a:latin typeface="-apple-system"/>
            </a:endParaRPr>
          </a:p>
          <a:p>
            <a:r>
              <a:rPr lang="en-US" b="0" i="0" dirty="0">
                <a:effectLst/>
                <a:latin typeface="-apple-system"/>
              </a:rPr>
              <a:t>Abstractly, naive Bayes is a conditional probability model: given a problem instance to be classified, represented by a vector </a:t>
            </a:r>
            <a:r>
              <a:rPr lang="en-US" dirty="0">
                <a:latin typeface="Cambria Math" panose="02040503050406030204" pitchFamily="18" charset="0"/>
                <a:ea typeface="Cambria Math" panose="02040503050406030204" pitchFamily="18" charset="0"/>
              </a:rPr>
              <a:t>x=(x1,…,</a:t>
            </a:r>
            <a:r>
              <a:rPr lang="en-US" dirty="0" err="1">
                <a:latin typeface="Cambria Math" panose="02040503050406030204" pitchFamily="18" charset="0"/>
                <a:ea typeface="Cambria Math" panose="02040503050406030204" pitchFamily="18" charset="0"/>
              </a:rPr>
              <a:t>xn</a:t>
            </a:r>
            <a:r>
              <a:rPr lang="en-US" dirty="0">
                <a:latin typeface="Cambria Math" panose="02040503050406030204" pitchFamily="18" charset="0"/>
                <a:ea typeface="Cambria Math" panose="02040503050406030204" pitchFamily="18" charset="0"/>
              </a:rPr>
              <a:t>)</a:t>
            </a:r>
            <a:r>
              <a:rPr lang="en-US" b="0" i="0" dirty="0">
                <a:effectLst/>
                <a:latin typeface="Cambria Math" panose="02040503050406030204" pitchFamily="18" charset="0"/>
                <a:ea typeface="Cambria Math" panose="02040503050406030204" pitchFamily="18" charset="0"/>
              </a:rPr>
              <a:t> </a:t>
            </a:r>
            <a:r>
              <a:rPr lang="en-US" b="0" i="0" dirty="0">
                <a:effectLst/>
                <a:latin typeface="-apple-system"/>
              </a:rPr>
              <a:t>representing some n features (independent variables), it assigns to this instance probabilities P(</a:t>
            </a:r>
            <a:r>
              <a:rPr lang="en-US" b="0" i="0" dirty="0" err="1">
                <a:effectLst/>
                <a:latin typeface="-apple-system"/>
              </a:rPr>
              <a:t>C_k</a:t>
            </a:r>
            <a:r>
              <a:rPr lang="en-US" b="0" i="0" dirty="0">
                <a:effectLst/>
                <a:latin typeface="-apple-system"/>
              </a:rPr>
              <a:t> | x1, …, </a:t>
            </a:r>
            <a:r>
              <a:rPr lang="en-US" b="0" i="0" dirty="0" err="1">
                <a:effectLst/>
                <a:latin typeface="-apple-system"/>
              </a:rPr>
              <a:t>xn</a:t>
            </a:r>
            <a:r>
              <a:rPr lang="en-US" b="0" i="0" dirty="0">
                <a:effectLst/>
                <a:latin typeface="-apple-system"/>
              </a:rPr>
              <a:t>)</a:t>
            </a:r>
          </a:p>
          <a:p>
            <a:r>
              <a:rPr lang="en-US" b="0" i="0" dirty="0">
                <a:effectLst/>
                <a:latin typeface="-apple-system"/>
              </a:rPr>
              <a:t>for each of K possible outcomes or classes </a:t>
            </a:r>
            <a:r>
              <a:rPr lang="en-US" b="0" i="0" dirty="0" err="1">
                <a:effectLst/>
                <a:latin typeface="-apple-system"/>
              </a:rPr>
              <a:t>C_k</a:t>
            </a:r>
            <a:br>
              <a:rPr lang="en-US" dirty="0"/>
            </a:br>
            <a:endParaRPr lang="en-GB" dirty="0"/>
          </a:p>
        </p:txBody>
      </p:sp>
    </p:spTree>
    <p:extLst>
      <p:ext uri="{BB962C8B-B14F-4D97-AF65-F5344CB8AC3E}">
        <p14:creationId xmlns:p14="http://schemas.microsoft.com/office/powerpoint/2010/main" val="3415278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881232-88C1-260E-5072-E75A4F455276}"/>
                  </a:ext>
                </a:extLst>
              </p:cNvPr>
              <p:cNvSpPr>
                <a:spLocks noGrp="1"/>
              </p:cNvSpPr>
              <p:nvPr>
                <p:ph type="body" sz="half" idx="1"/>
              </p:nvPr>
            </p:nvSpPr>
            <p:spPr>
              <a:xfrm>
                <a:off x="107504" y="1124744"/>
                <a:ext cx="8928992" cy="4752528"/>
              </a:xfrm>
            </p:spPr>
            <p:txBody>
              <a:bodyPr/>
              <a:lstStyle/>
              <a:p>
                <a:r>
                  <a:rPr lang="en-US" b="0" i="0" dirty="0">
                    <a:effectLst/>
                    <a:latin typeface="-apple-system"/>
                  </a:rPr>
                  <a:t>In plain English, using Bayesian probability terminology equation can be written as</a:t>
                </a:r>
              </a:p>
              <a:p>
                <a:r>
                  <a:rPr lang="pt-BR" dirty="0"/>
                  <a:t>Posterior = </a:t>
                </a:r>
                <a14:m>
                  <m:oMath xmlns:m="http://schemas.openxmlformats.org/officeDocument/2006/math">
                    <m:f>
                      <m:fPr>
                        <m:ctrlPr>
                          <a:rPr lang="pt-BR" i="1" smtClean="0">
                            <a:latin typeface="Cambria Math" panose="02040503050406030204" pitchFamily="18" charset="0"/>
                          </a:rPr>
                        </m:ctrlPr>
                      </m:fPr>
                      <m:num>
                        <m:r>
                          <a:rPr lang="en-US" b="0" i="1" smtClean="0">
                            <a:latin typeface="Cambria Math" panose="02040503050406030204" pitchFamily="18" charset="0"/>
                          </a:rPr>
                          <m:t>𝑝𝑟𝑖𝑜𝑟</m:t>
                        </m:r>
                        <m:r>
                          <a:rPr lang="en-US" b="0" i="1" smtClean="0">
                            <a:latin typeface="Cambria Math" panose="02040503050406030204" pitchFamily="18" charset="0"/>
                          </a:rPr>
                          <m:t> × </m:t>
                        </m:r>
                        <m:r>
                          <a:rPr lang="en-US" b="0" i="1" smtClean="0">
                            <a:latin typeface="Cambria Math" panose="02040503050406030204" pitchFamily="18" charset="0"/>
                          </a:rPr>
                          <m:t>𝑙𝑖𝑘𝑒𝑙𝑖h𝑜𝑜𝑑</m:t>
                        </m:r>
                      </m:num>
                      <m:den>
                        <m:r>
                          <a:rPr lang="en-US" b="0" i="1" smtClean="0">
                            <a:latin typeface="Cambria Math" panose="02040503050406030204" pitchFamily="18" charset="0"/>
                          </a:rPr>
                          <m:t>𝑒𝑣𝑖𝑑𝑒𝑛𝑐𝑒</m:t>
                        </m:r>
                      </m:den>
                    </m:f>
                  </m:oMath>
                </a14:m>
                <a:endParaRPr lang="en-GB" dirty="0"/>
              </a:p>
              <a:p>
                <a:endParaRPr lang="en-GB" dirty="0"/>
              </a:p>
              <a:p>
                <a:r>
                  <a:rPr lang="en-US" b="0" i="0" dirty="0">
                    <a:effectLst/>
                    <a:latin typeface="-apple-system"/>
                  </a:rPr>
                  <a:t>In practice, there is interest only in the numerator of that fraction, because the denominator does not depend on</a:t>
                </a:r>
                <a:r>
                  <a:rPr lang="en-GB" b="0" i="0" dirty="0">
                    <a:effectLst/>
                    <a:latin typeface="-apple-system"/>
                  </a:rPr>
                  <a:t> C </a:t>
                </a:r>
                <a:r>
                  <a:rPr lang="en-US" b="0" i="0" dirty="0">
                    <a:effectLst/>
                    <a:latin typeface="-apple-system"/>
                  </a:rPr>
                  <a:t>and the values of the features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oMath>
                </a14:m>
                <a:r>
                  <a:rPr lang="en-GB" b="0" i="0" dirty="0">
                    <a:effectLst/>
                    <a:latin typeface="-apple-system"/>
                  </a:rPr>
                  <a:t>are </a:t>
                </a:r>
                <a:r>
                  <a:rPr lang="en-US" b="0" i="0" dirty="0">
                    <a:effectLst/>
                    <a:latin typeface="-apple-system"/>
                  </a:rPr>
                  <a:t>given, so that the denominator is effectively constant.</a:t>
                </a:r>
              </a:p>
              <a:p>
                <a:endParaRPr lang="en-US" dirty="0">
                  <a:latin typeface="-apple-system"/>
                </a:endParaRPr>
              </a:p>
              <a:p>
                <a:r>
                  <a:rPr lang="en-GB" b="0" i="0" dirty="0">
                    <a:effectLst/>
                    <a:latin typeface="-apple-system"/>
                  </a:rPr>
                  <a:t>So the evidence </a:t>
                </a:r>
                <a:r>
                  <a:rPr lang="en-US" b="0" i="0" dirty="0">
                    <a:effectLst/>
                    <a:latin typeface="-apple-system"/>
                  </a:rPr>
                  <a:t>is a scaling factor dependent only on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1</m:t>
                        </m:r>
                      </m:sub>
                    </m:sSub>
                  </m:oMath>
                </a14:m>
                <a:r>
                  <a:rPr lang="en-US" b="0" i="0" dirty="0">
                    <a:effectLst/>
                    <a:latin typeface="-apple-system"/>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 </m:t>
                    </m:r>
                  </m:oMath>
                </a14:m>
                <a:r>
                  <a:rPr lang="en-US" b="0" i="0" dirty="0">
                    <a:effectLst/>
                    <a:latin typeface="-apple-system"/>
                  </a:rPr>
                  <a:t>, that is, a constant if the values of the feature variables are known. </a:t>
                </a:r>
                <a:endParaRPr lang="en-GB" dirty="0"/>
              </a:p>
            </p:txBody>
          </p:sp>
        </mc:Choice>
        <mc:Fallback xmlns="">
          <p:sp>
            <p:nvSpPr>
              <p:cNvPr id="3" name="Text Placeholder 2">
                <a:extLst>
                  <a:ext uri="{FF2B5EF4-FFF2-40B4-BE49-F238E27FC236}">
                    <a16:creationId xmlns:a16="http://schemas.microsoft.com/office/drawing/2014/main" id="{A7881232-88C1-260E-5072-E75A4F455276}"/>
                  </a:ext>
                </a:extLst>
              </p:cNvPr>
              <p:cNvSpPr>
                <a:spLocks noGrp="1" noRot="1" noChangeAspect="1" noMove="1" noResize="1" noEditPoints="1" noAdjustHandles="1" noChangeArrowheads="1" noChangeShapeType="1" noTextEdit="1"/>
              </p:cNvSpPr>
              <p:nvPr>
                <p:ph type="body" sz="half" idx="1"/>
              </p:nvPr>
            </p:nvSpPr>
            <p:spPr>
              <a:xfrm>
                <a:off x="107504" y="1124744"/>
                <a:ext cx="8928992" cy="4752528"/>
              </a:xfrm>
              <a:blipFill>
                <a:blip r:embed="rId2"/>
                <a:stretch>
                  <a:fillRect l="-1093" t="-1284" b="-9243"/>
                </a:stretch>
              </a:blipFill>
            </p:spPr>
            <p:txBody>
              <a:bodyPr/>
              <a:lstStyle/>
              <a:p>
                <a:r>
                  <a:rPr lang="en-GB">
                    <a:noFill/>
                  </a:rPr>
                  <a:t> </a:t>
                </a:r>
              </a:p>
            </p:txBody>
          </p:sp>
        </mc:Fallback>
      </mc:AlternateContent>
    </p:spTree>
    <p:extLst>
      <p:ext uri="{BB962C8B-B14F-4D97-AF65-F5344CB8AC3E}">
        <p14:creationId xmlns:p14="http://schemas.microsoft.com/office/powerpoint/2010/main" val="3543529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B0F05B5-93B3-F162-E6B6-4F4D96AB5514}"/>
                  </a:ext>
                </a:extLst>
              </p:cNvPr>
              <p:cNvSpPr>
                <a:spLocks noGrp="1"/>
              </p:cNvSpPr>
              <p:nvPr>
                <p:ph type="body" sz="half" idx="1"/>
              </p:nvPr>
            </p:nvSpPr>
            <p:spPr>
              <a:xfrm>
                <a:off x="107504" y="1196752"/>
                <a:ext cx="8928992" cy="4896544"/>
              </a:xfrm>
            </p:spPr>
            <p:txBody>
              <a:bodyPr/>
              <a:lstStyle/>
              <a:p>
                <a:r>
                  <a:rPr lang="en-US" b="0" i="0" dirty="0">
                    <a:effectLst/>
                    <a:latin typeface="-apple-system"/>
                  </a:rPr>
                  <a:t>Again, in our case, since we have four classes each of which </a:t>
                </a:r>
                <a:r>
                  <a:rPr lang="en-US" b="0" i="0" dirty="0" err="1">
                    <a:effectLst/>
                    <a:latin typeface="-apple-system"/>
                  </a:rPr>
                  <a:t>occuring</a:t>
                </a:r>
                <a:r>
                  <a:rPr lang="en-US" b="0" i="0" dirty="0">
                    <a:effectLst/>
                    <a:latin typeface="-apple-system"/>
                  </a:rPr>
                  <a:t> with equal probability of ¼,  we can see that the </a:t>
                </a:r>
                <a:r>
                  <a:rPr lang="en-US" b="1" i="0" dirty="0">
                    <a:effectLst/>
                    <a:latin typeface="-apple-system"/>
                  </a:rPr>
                  <a:t>prior </a:t>
                </a:r>
                <a:r>
                  <a:rPr lang="en-US" b="0" i="0" dirty="0">
                    <a:effectLst/>
                    <a:latin typeface="-apple-system"/>
                  </a:rPr>
                  <a:t>is effectively constant just like the evidence above</a:t>
                </a:r>
              </a:p>
              <a:p>
                <a:endParaRPr lang="en-US" dirty="0">
                  <a:latin typeface="-apple-system"/>
                </a:endParaRPr>
              </a:p>
              <a:p>
                <a:r>
                  <a:rPr lang="en-US" b="0" i="0" dirty="0">
                    <a:effectLst/>
                    <a:latin typeface="-apple-system"/>
                  </a:rPr>
                  <a:t>So we have only the </a:t>
                </a:r>
                <a:r>
                  <a:rPr lang="en-US" b="1" i="0" dirty="0">
                    <a:effectLst/>
                    <a:latin typeface="-apple-system"/>
                  </a:rPr>
                  <a:t>likelihood </a:t>
                </a:r>
                <a:r>
                  <a:rPr lang="en-GB" b="0" i="0" dirty="0">
                    <a:effectLst/>
                    <a:latin typeface="-apple-system"/>
                  </a:rPr>
                  <a:t>to work with.</a:t>
                </a:r>
              </a:p>
              <a:p>
                <a:endParaRPr lang="en-GB" dirty="0">
                  <a:latin typeface="-apple-system"/>
                </a:endParaRPr>
              </a:p>
              <a:p>
                <a:r>
                  <a:rPr lang="en-US" b="0" i="0" dirty="0">
                    <a:effectLst/>
                    <a:latin typeface="-apple-system"/>
                  </a:rPr>
                  <a:t>Now the </a:t>
                </a:r>
                <a:r>
                  <a:rPr lang="en-US" b="1" i="0" dirty="0">
                    <a:effectLst/>
                    <a:latin typeface="-apple-system"/>
                  </a:rPr>
                  <a:t>naive</a:t>
                </a:r>
                <a:r>
                  <a:rPr lang="en-US" b="0" i="0" dirty="0">
                    <a:effectLst/>
                    <a:latin typeface="-apple-system"/>
                  </a:rPr>
                  <a:t> conditional independence assumptions come into play: assume that all features in </a:t>
                </a:r>
                <a:r>
                  <a:rPr lang="en-US" dirty="0"/>
                  <a:t>x</a:t>
                </a:r>
                <a:r>
                  <a:rPr lang="en-US" b="0" i="0" dirty="0">
                    <a:effectLst/>
                    <a:latin typeface="-apple-system"/>
                  </a:rPr>
                  <a:t> are mutually independent, conditional on the category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oMath>
                </a14:m>
                <a:r>
                  <a:rPr lang="en-US" dirty="0"/>
                  <a:t>.</a:t>
                </a:r>
              </a:p>
            </p:txBody>
          </p:sp>
        </mc:Choice>
        <mc:Fallback xmlns="">
          <p:sp>
            <p:nvSpPr>
              <p:cNvPr id="3" name="Text Placeholder 2">
                <a:extLst>
                  <a:ext uri="{FF2B5EF4-FFF2-40B4-BE49-F238E27FC236}">
                    <a16:creationId xmlns:a16="http://schemas.microsoft.com/office/drawing/2014/main" id="{1B0F05B5-93B3-F162-E6B6-4F4D96AB5514}"/>
                  </a:ext>
                </a:extLst>
              </p:cNvPr>
              <p:cNvSpPr>
                <a:spLocks noGrp="1" noRot="1" noChangeAspect="1" noMove="1" noResize="1" noEditPoints="1" noAdjustHandles="1" noChangeArrowheads="1" noChangeShapeType="1" noTextEdit="1"/>
              </p:cNvSpPr>
              <p:nvPr>
                <p:ph type="body" sz="half" idx="1"/>
              </p:nvPr>
            </p:nvSpPr>
            <p:spPr>
              <a:xfrm>
                <a:off x="107504" y="1196752"/>
                <a:ext cx="8928992" cy="4896544"/>
              </a:xfrm>
              <a:blipFill>
                <a:blip r:embed="rId2"/>
                <a:stretch>
                  <a:fillRect l="-1093" t="-1119"/>
                </a:stretch>
              </a:blipFill>
            </p:spPr>
            <p:txBody>
              <a:bodyPr/>
              <a:lstStyle/>
              <a:p>
                <a:r>
                  <a:rPr lang="en-GB">
                    <a:noFill/>
                  </a:rPr>
                  <a:t> </a:t>
                </a:r>
              </a:p>
            </p:txBody>
          </p:sp>
        </mc:Fallback>
      </mc:AlternateContent>
    </p:spTree>
    <p:extLst>
      <p:ext uri="{BB962C8B-B14F-4D97-AF65-F5344CB8AC3E}">
        <p14:creationId xmlns:p14="http://schemas.microsoft.com/office/powerpoint/2010/main" val="12339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F390B14-1665-59FD-E7B5-93059809878E}"/>
                  </a:ext>
                </a:extLst>
              </p:cNvPr>
              <p:cNvSpPr>
                <a:spLocks noGrp="1"/>
              </p:cNvSpPr>
              <p:nvPr>
                <p:ph type="body" sz="half" idx="1"/>
              </p:nvPr>
            </p:nvSpPr>
            <p:spPr>
              <a:xfrm>
                <a:off x="179512" y="1752600"/>
                <a:ext cx="8856984" cy="4114800"/>
              </a:xfrm>
            </p:spPr>
            <p:txBody>
              <a:bodyPr/>
              <a:lstStyle/>
              <a:p>
                <a:r>
                  <a:rPr lang="en-US" b="0" i="0" dirty="0">
                    <a:effectLst/>
                    <a:latin typeface="-apple-system"/>
                  </a:rPr>
                  <a:t>Thus, the joint model, after dropping the prior and the evidence, can be expressed as </a:t>
                </a:r>
                <a:r>
                  <a:rPr lang="en-US" b="1" i="0" dirty="0">
                    <a:effectLst/>
                    <a:latin typeface="-apple-system"/>
                  </a:rPr>
                  <a:t>proportional</a:t>
                </a:r>
                <a:r>
                  <a:rPr lang="en-US" b="0" i="0" dirty="0">
                    <a:effectLst/>
                    <a:latin typeface="-apple-system"/>
                  </a:rPr>
                  <a:t> to </a:t>
                </a:r>
                <a14:m>
                  <m:oMath xmlns:m="http://schemas.openxmlformats.org/officeDocument/2006/math">
                    <m:r>
                      <a:rPr lang="en-US" b="0" i="1" smtClean="0">
                        <a:effectLst/>
                        <a:latin typeface="Cambria Math" panose="02040503050406030204" pitchFamily="18" charset="0"/>
                      </a:rPr>
                      <m:t>𝑃</m:t>
                    </m:r>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m:t>
                        </m:r>
                      </m:e>
                    </m:d>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 </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r>
                      <a:rPr lang="en-US" i="1">
                        <a:latin typeface="Cambria Math" panose="02040503050406030204" pitchFamily="18" charset="0"/>
                      </a:rPr>
                      <m:t>)</m:t>
                    </m:r>
                  </m:oMath>
                </a14:m>
                <a:endParaRPr lang="en-GB" dirty="0"/>
              </a:p>
              <a:p>
                <a:endParaRPr lang="en-GB" dirty="0"/>
              </a:p>
              <a:p>
                <a:r>
                  <a:rPr lang="en-US" b="0" i="0" dirty="0">
                    <a:effectLst/>
                    <a:latin typeface="-apple-system"/>
                  </a:rPr>
                  <a:t>Which Distribution should we use for the joint model?.</a:t>
                </a:r>
              </a:p>
              <a:p>
                <a:endParaRPr lang="en-US" b="0" i="0" dirty="0">
                  <a:effectLst/>
                  <a:latin typeface="-apple-system"/>
                </a:endParaRPr>
              </a:p>
              <a:p>
                <a:r>
                  <a:rPr lang="en-US" b="0" i="0" dirty="0">
                    <a:effectLst/>
                    <a:latin typeface="-apple-system"/>
                  </a:rPr>
                  <a:t>Even though there are many distributions to use here, we opt for Gaussian Naive Bayes.</a:t>
                </a:r>
              </a:p>
              <a:p>
                <a:endParaRPr lang="en-US" dirty="0">
                  <a:latin typeface="-apple-system"/>
                </a:endParaRPr>
              </a:p>
              <a:p>
                <a:endParaRPr lang="en-GB" dirty="0"/>
              </a:p>
            </p:txBody>
          </p:sp>
        </mc:Choice>
        <mc:Fallback xmlns="">
          <p:sp>
            <p:nvSpPr>
              <p:cNvPr id="3" name="Text Placeholder 2">
                <a:extLst>
                  <a:ext uri="{FF2B5EF4-FFF2-40B4-BE49-F238E27FC236}">
                    <a16:creationId xmlns:a16="http://schemas.microsoft.com/office/drawing/2014/main" id="{3F390B14-1665-59FD-E7B5-93059809878E}"/>
                  </a:ext>
                </a:extLst>
              </p:cNvPr>
              <p:cNvSpPr>
                <a:spLocks noGrp="1" noRot="1" noChangeAspect="1" noMove="1" noResize="1" noEditPoints="1" noAdjustHandles="1" noChangeArrowheads="1" noChangeShapeType="1" noTextEdit="1"/>
              </p:cNvSpPr>
              <p:nvPr>
                <p:ph type="body" sz="half" idx="1"/>
              </p:nvPr>
            </p:nvSpPr>
            <p:spPr>
              <a:xfrm>
                <a:off x="179512" y="1752600"/>
                <a:ext cx="8856984" cy="4114800"/>
              </a:xfrm>
              <a:blipFill>
                <a:blip r:embed="rId2"/>
                <a:stretch>
                  <a:fillRect l="-1101" t="-1481"/>
                </a:stretch>
              </a:blipFill>
            </p:spPr>
            <p:txBody>
              <a:bodyPr/>
              <a:lstStyle/>
              <a:p>
                <a:r>
                  <a:rPr lang="en-GB">
                    <a:noFill/>
                  </a:rPr>
                  <a:t> </a:t>
                </a:r>
              </a:p>
            </p:txBody>
          </p:sp>
        </mc:Fallback>
      </mc:AlternateContent>
    </p:spTree>
    <p:extLst>
      <p:ext uri="{BB962C8B-B14F-4D97-AF65-F5344CB8AC3E}">
        <p14:creationId xmlns:p14="http://schemas.microsoft.com/office/powerpoint/2010/main" val="14271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defined the scope of the project we started gathering data. Our first idea was to use the </a:t>
            </a:r>
            <a:r>
              <a:rPr lang="en-GB" altLang="en-US" dirty="0">
                <a:latin typeface="Calibri" panose="020F0502020204030204" pitchFamily="34" charset="0"/>
                <a:hlinkClick r:id="rId2"/>
              </a:rPr>
              <a:t>Librosa</a:t>
            </a:r>
            <a:r>
              <a:rPr lang="en-GB" altLang="en-US" dirty="0">
                <a:latin typeface="Calibri" panose="020F0502020204030204" pitchFamily="34" charset="0"/>
              </a:rPr>
              <a:t> package in order to extract features from audio files. This proved to be unfeasible indeed given that downloading huge amount of audio-files, and label them, was an effort out of reach for us.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As an alternative we used the Spotify API, which provide among many things, precomputed features for each song, making the data gathering process faster. Of course we had accepted a trade-off given the fact that the Librosa analysis is much more exhaustive than the features provided by Spotify.</a:t>
            </a:r>
          </a:p>
        </p:txBody>
      </p:sp>
    </p:spTree>
    <p:extLst>
      <p:ext uri="{BB962C8B-B14F-4D97-AF65-F5344CB8AC3E}">
        <p14:creationId xmlns:p14="http://schemas.microsoft.com/office/powerpoint/2010/main" val="2664710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E301-9FF7-2922-A5D3-23D0CE63CDB3}"/>
              </a:ext>
            </a:extLst>
          </p:cNvPr>
          <p:cNvSpPr>
            <a:spLocks noGrp="1"/>
          </p:cNvSpPr>
          <p:nvPr>
            <p:ph type="title"/>
          </p:nvPr>
        </p:nvSpPr>
        <p:spPr>
          <a:xfrm>
            <a:off x="1221848" y="908720"/>
            <a:ext cx="7415659" cy="504825"/>
          </a:xfrm>
        </p:spPr>
        <p:txBody>
          <a:bodyPr/>
          <a:lstStyle/>
          <a:p>
            <a:pPr algn="ctr"/>
            <a:r>
              <a:rPr lang="en-GB" sz="3200" b="1" i="0" dirty="0">
                <a:effectLst/>
                <a:latin typeface="-apple-system"/>
              </a:rPr>
              <a:t>Gaussian Naive Bayes</a:t>
            </a:r>
            <a:br>
              <a:rPr lang="en-GB" sz="3200" b="1" i="0" dirty="0">
                <a:effectLst/>
                <a:latin typeface="-apple-system"/>
              </a:rPr>
            </a:br>
            <a:endParaRPr lang="en-GB" sz="3200" dirty="0"/>
          </a:p>
        </p:txBody>
      </p:sp>
      <p:sp>
        <p:nvSpPr>
          <p:cNvPr id="3" name="Text Placeholder 2">
            <a:extLst>
              <a:ext uri="{FF2B5EF4-FFF2-40B4-BE49-F238E27FC236}">
                <a16:creationId xmlns:a16="http://schemas.microsoft.com/office/drawing/2014/main" id="{78FC332D-6DC4-0D04-A4C7-DB0A90DE9F42}"/>
              </a:ext>
            </a:extLst>
          </p:cNvPr>
          <p:cNvSpPr>
            <a:spLocks noGrp="1"/>
          </p:cNvSpPr>
          <p:nvPr>
            <p:ph type="body" sz="half" idx="1"/>
          </p:nvPr>
        </p:nvSpPr>
        <p:spPr>
          <a:xfrm>
            <a:off x="251520" y="1752600"/>
            <a:ext cx="8712968" cy="4114800"/>
          </a:xfrm>
        </p:spPr>
        <p:txBody>
          <a:bodyPr/>
          <a:lstStyle/>
          <a:p>
            <a:r>
              <a:rPr lang="en-US" b="0" i="0" dirty="0">
                <a:effectLst/>
                <a:latin typeface="-apple-system"/>
              </a:rPr>
              <a:t>When dealing with continuous data, a typical assumption is that the continuous values associated with each class are distributed according to a normal (or Gaussian) distribution. </a:t>
            </a:r>
          </a:p>
          <a:p>
            <a:endParaRPr lang="en-US" dirty="0">
              <a:latin typeface="-apple-system"/>
            </a:endParaRPr>
          </a:p>
          <a:p>
            <a:r>
              <a:rPr lang="en-US" b="0" i="0" dirty="0">
                <a:effectLst/>
                <a:latin typeface="-apple-system"/>
              </a:rPr>
              <a:t>For example, suppose the training data contains a continuous attribute, </a:t>
            </a:r>
            <a:r>
              <a:rPr lang="en-US" dirty="0"/>
              <a:t>x</a:t>
            </a:r>
            <a:r>
              <a:rPr lang="en-US" b="0" i="0" dirty="0">
                <a:effectLst/>
                <a:latin typeface="-apple-system"/>
              </a:rPr>
              <a:t>. </a:t>
            </a:r>
          </a:p>
          <a:p>
            <a:endParaRPr lang="en-US" dirty="0">
              <a:latin typeface="-apple-system"/>
            </a:endParaRPr>
          </a:p>
          <a:p>
            <a:r>
              <a:rPr lang="en-US" b="0" i="0" dirty="0">
                <a:effectLst/>
                <a:latin typeface="-apple-system"/>
              </a:rPr>
              <a:t>The data is first </a:t>
            </a:r>
            <a:r>
              <a:rPr lang="en-US" b="1" i="0" dirty="0">
                <a:effectLst/>
                <a:latin typeface="-apple-system"/>
              </a:rPr>
              <a:t>segmented</a:t>
            </a:r>
            <a:r>
              <a:rPr lang="en-US" b="0" i="0" dirty="0">
                <a:effectLst/>
                <a:latin typeface="-apple-system"/>
              </a:rPr>
              <a:t> by the class, and then the </a:t>
            </a:r>
            <a:r>
              <a:rPr lang="en-US" b="1" i="0" dirty="0">
                <a:effectLst/>
                <a:latin typeface="-apple-system"/>
              </a:rPr>
              <a:t>mean</a:t>
            </a:r>
            <a:r>
              <a:rPr lang="en-US" b="0" i="0" dirty="0">
                <a:effectLst/>
                <a:latin typeface="-apple-system"/>
              </a:rPr>
              <a:t> and </a:t>
            </a:r>
            <a:r>
              <a:rPr lang="en-US" b="1" i="0" dirty="0">
                <a:effectLst/>
                <a:latin typeface="-apple-system"/>
              </a:rPr>
              <a:t>variance</a:t>
            </a:r>
            <a:r>
              <a:rPr lang="en-US" b="0" i="0" dirty="0">
                <a:effectLst/>
                <a:latin typeface="-apple-system"/>
              </a:rPr>
              <a:t> of </a:t>
            </a:r>
            <a:r>
              <a:rPr lang="en-US" dirty="0"/>
              <a:t>x</a:t>
            </a:r>
            <a:r>
              <a:rPr lang="en-US" b="0" i="0" dirty="0">
                <a:effectLst/>
                <a:latin typeface="-apple-system"/>
              </a:rPr>
              <a:t> is computed in each class. </a:t>
            </a:r>
            <a:endParaRPr lang="en-GB" dirty="0"/>
          </a:p>
        </p:txBody>
      </p:sp>
    </p:spTree>
    <p:extLst>
      <p:ext uri="{BB962C8B-B14F-4D97-AF65-F5344CB8AC3E}">
        <p14:creationId xmlns:p14="http://schemas.microsoft.com/office/powerpoint/2010/main" val="1842472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7882DA1-9BBC-2772-BF7D-14C5015CAA46}"/>
                  </a:ext>
                </a:extLst>
              </p:cNvPr>
              <p:cNvSpPr>
                <a:spLocks noGrp="1"/>
              </p:cNvSpPr>
              <p:nvPr>
                <p:ph type="body" sz="half" idx="1"/>
              </p:nvPr>
            </p:nvSpPr>
            <p:spPr>
              <a:xfrm>
                <a:off x="251520" y="1268760"/>
                <a:ext cx="8640960" cy="4598640"/>
              </a:xfrm>
            </p:spPr>
            <p:txBody>
              <a:bodyPr/>
              <a:lstStyle/>
              <a:p>
                <a:r>
                  <a:rPr lang="en-US" b="0" i="0" dirty="0">
                    <a:effectLst/>
                    <a:latin typeface="-apple-system"/>
                  </a:rPr>
                  <a:t>Let</a:t>
                </a:r>
                <a:r>
                  <a:rPr lang="en-US" b="0" i="0" dirty="0">
                    <a:effectLst/>
                    <a:latin typeface="Cambria Math" panose="02040503050406030204" pitchFamily="18" charset="0"/>
                    <a:ea typeface="Cambria Math" panose="02040503050406030204" pitchFamily="18" charset="0"/>
                  </a:rPr>
                  <a:t>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be the mean of the values in </a:t>
                </a:r>
                <a:r>
                  <a:rPr lang="en-US" dirty="0"/>
                  <a:t>x</a:t>
                </a:r>
                <a:r>
                  <a:rPr lang="en-US" b="0" i="0" dirty="0">
                    <a:effectLst/>
                    <a:latin typeface="-apple-system"/>
                  </a:rPr>
                  <a:t> associated with class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oMath>
                </a14:m>
                <a:r>
                  <a:rPr lang="en-US" b="0" i="0" dirty="0">
                    <a:effectLst/>
                    <a:latin typeface="-apple-system"/>
                  </a:rPr>
                  <a:t>, and let </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i="1">
                        <a:latin typeface="Cambria Math" panose="02040503050406030204" pitchFamily="18" charset="0"/>
                      </a:rPr>
                      <m:t> </m:t>
                    </m:r>
                  </m:oMath>
                </a14:m>
                <a:r>
                  <a:rPr lang="en-US" b="0" i="0" dirty="0">
                    <a:effectLst/>
                    <a:latin typeface="-apple-system"/>
                  </a:rPr>
                  <a:t> be the unbiased sample variance of the values in </a:t>
                </a:r>
                <a:r>
                  <a:rPr lang="en-US" dirty="0"/>
                  <a:t>x</a:t>
                </a:r>
                <a:r>
                  <a:rPr lang="en-US" b="0" i="0" dirty="0">
                    <a:effectLst/>
                    <a:latin typeface="-apple-system"/>
                  </a:rPr>
                  <a:t> associated with class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 (that is, the degree of freedom is 1 =&gt; n-1). </a:t>
                </a:r>
              </a:p>
              <a:p>
                <a:endParaRPr lang="en-US" dirty="0">
                  <a:latin typeface="-apple-system"/>
                </a:endParaRPr>
              </a:p>
              <a:p>
                <a:r>
                  <a:rPr lang="en-US" b="0" i="0" dirty="0">
                    <a:effectLst/>
                    <a:latin typeface="-apple-system"/>
                  </a:rPr>
                  <a:t>Suppose one has collected some observation value v.</a:t>
                </a:r>
              </a:p>
              <a:p>
                <a:endParaRPr lang="en-US" dirty="0">
                  <a:latin typeface="-apple-system"/>
                </a:endParaRPr>
              </a:p>
              <a:p>
                <a:r>
                  <a:rPr lang="en-US" b="0" i="0" dirty="0">
                    <a:effectLst/>
                    <a:latin typeface="-apple-system"/>
                  </a:rPr>
                  <a:t>Then, the probability density of v given a class </a:t>
                </a:r>
                <a:r>
                  <a:rPr lang="en-US" dirty="0"/>
                  <a:t>Ck</a:t>
                </a:r>
                <a:r>
                  <a:rPr lang="en-US" b="0" i="0" dirty="0">
                    <a:effectLst/>
                    <a:latin typeface="-apple-system"/>
                  </a:rPr>
                  <a:t>, </a:t>
                </a:r>
                <a:r>
                  <a:rPr lang="en-US" dirty="0"/>
                  <a:t>p(x=v∣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oMath>
                </a14:m>
                <a:r>
                  <a:rPr lang="en-US" dirty="0"/>
                  <a:t>)</a:t>
                </a:r>
                <a:r>
                  <a:rPr lang="en-US" b="0" i="0" dirty="0">
                    <a:effectLst/>
                    <a:latin typeface="-apple-system"/>
                  </a:rPr>
                  <a:t>, can be computed by plugging v into the equation for a normal distribution parameterized by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 and </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i="1">
                        <a:latin typeface="Cambria Math" panose="02040503050406030204" pitchFamily="18" charset="0"/>
                      </a:rPr>
                      <m:t> </m:t>
                    </m:r>
                  </m:oMath>
                </a14:m>
                <a:endParaRPr lang="en-GB" dirty="0"/>
              </a:p>
            </p:txBody>
          </p:sp>
        </mc:Choice>
        <mc:Fallback xmlns="">
          <p:sp>
            <p:nvSpPr>
              <p:cNvPr id="3" name="Text Placeholder 2">
                <a:extLst>
                  <a:ext uri="{FF2B5EF4-FFF2-40B4-BE49-F238E27FC236}">
                    <a16:creationId xmlns:a16="http://schemas.microsoft.com/office/drawing/2014/main" id="{67882DA1-9BBC-2772-BF7D-14C5015CAA46}"/>
                  </a:ext>
                </a:extLst>
              </p:cNvPr>
              <p:cNvSpPr>
                <a:spLocks noGrp="1" noRot="1" noChangeAspect="1" noMove="1" noResize="1" noEditPoints="1" noAdjustHandles="1" noChangeArrowheads="1" noChangeShapeType="1" noTextEdit="1"/>
              </p:cNvSpPr>
              <p:nvPr>
                <p:ph type="body" sz="half" idx="1"/>
              </p:nvPr>
            </p:nvSpPr>
            <p:spPr>
              <a:xfrm>
                <a:off x="251520" y="1268760"/>
                <a:ext cx="8640960" cy="4598640"/>
              </a:xfrm>
              <a:blipFill>
                <a:blip r:embed="rId2"/>
                <a:stretch>
                  <a:fillRect l="-1128" t="-1192" r="-776"/>
                </a:stretch>
              </a:blipFill>
            </p:spPr>
            <p:txBody>
              <a:bodyPr/>
              <a:lstStyle/>
              <a:p>
                <a:r>
                  <a:rPr lang="en-GB">
                    <a:noFill/>
                  </a:rPr>
                  <a:t> </a:t>
                </a:r>
              </a:p>
            </p:txBody>
          </p:sp>
        </mc:Fallback>
      </mc:AlternateContent>
    </p:spTree>
    <p:extLst>
      <p:ext uri="{BB962C8B-B14F-4D97-AF65-F5344CB8AC3E}">
        <p14:creationId xmlns:p14="http://schemas.microsoft.com/office/powerpoint/2010/main" val="2490553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5DB786-CE40-0C9F-6805-89EACD6CC54E}"/>
              </a:ext>
            </a:extLst>
          </p:cNvPr>
          <p:cNvSpPr>
            <a:spLocks noGrp="1"/>
          </p:cNvSpPr>
          <p:nvPr>
            <p:ph type="body" sz="half" idx="1"/>
          </p:nvPr>
        </p:nvSpPr>
        <p:spPr>
          <a:xfrm>
            <a:off x="107504" y="1268760"/>
            <a:ext cx="8928992" cy="4824536"/>
          </a:xfrm>
        </p:spPr>
        <p:txBody>
          <a:bodyPr/>
          <a:lstStyle/>
          <a:p>
            <a:r>
              <a:rPr lang="en-US" b="0" i="0" dirty="0">
                <a:effectLst/>
                <a:latin typeface="-apple-system"/>
              </a:rPr>
              <a:t>In order to classify samples, one has to determine which posterior is greater: classic, jazz, metal or rap.</a:t>
            </a:r>
          </a:p>
          <a:p>
            <a:endParaRPr lang="en-US" dirty="0">
              <a:latin typeface="-apple-system"/>
            </a:endParaRPr>
          </a:p>
          <a:p>
            <a:r>
              <a:rPr lang="en-GB" b="0" i="0" dirty="0">
                <a:effectLst/>
                <a:latin typeface="-apple-system"/>
              </a:rPr>
              <a:t>We use the </a:t>
            </a:r>
            <a:r>
              <a:rPr lang="en-GB" b="1" i="0" dirty="0">
                <a:effectLst/>
                <a:latin typeface="-apple-system"/>
              </a:rPr>
              <a:t>negative log-likelihood</a:t>
            </a:r>
            <a:r>
              <a:rPr lang="en-GB" b="0" i="0" dirty="0">
                <a:effectLst/>
                <a:latin typeface="-apple-system"/>
              </a:rPr>
              <a:t> </a:t>
            </a:r>
            <a:r>
              <a:rPr lang="en-US" b="0" i="0" dirty="0">
                <a:effectLst/>
                <a:latin typeface="-apple-system"/>
              </a:rPr>
              <a:t>since the product of a large number of small probabilities can easily underflow the numerical precision of the computer. </a:t>
            </a:r>
          </a:p>
          <a:p>
            <a:endParaRPr lang="en-US" dirty="0">
              <a:latin typeface="-apple-system"/>
            </a:endParaRPr>
          </a:p>
          <a:p>
            <a:r>
              <a:rPr lang="en-US" b="0" i="0" dirty="0">
                <a:effectLst/>
                <a:latin typeface="-apple-system"/>
              </a:rPr>
              <a:t>This is resolved by computing instead the sum of the negative log probabilities.</a:t>
            </a:r>
            <a:endParaRPr lang="en-GB" dirty="0"/>
          </a:p>
        </p:txBody>
      </p:sp>
    </p:spTree>
    <p:extLst>
      <p:ext uri="{BB962C8B-B14F-4D97-AF65-F5344CB8AC3E}">
        <p14:creationId xmlns:p14="http://schemas.microsoft.com/office/powerpoint/2010/main" val="3512565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18E7-FB2B-A746-03BF-063DC59E9B8C}"/>
              </a:ext>
            </a:extLst>
          </p:cNvPr>
          <p:cNvSpPr>
            <a:spLocks noGrp="1"/>
          </p:cNvSpPr>
          <p:nvPr>
            <p:ph type="body" sz="half" idx="1"/>
          </p:nvPr>
        </p:nvSpPr>
        <p:spPr>
          <a:xfrm>
            <a:off x="107504" y="1196752"/>
            <a:ext cx="8928992" cy="4824536"/>
          </a:xfrm>
        </p:spPr>
        <p:txBody>
          <a:bodyPr/>
          <a:lstStyle/>
          <a:p>
            <a:r>
              <a:rPr lang="en-US" dirty="0">
                <a:latin typeface="-apple-system"/>
              </a:rPr>
              <a:t>T</a:t>
            </a:r>
            <a:r>
              <a:rPr lang="en-US" b="0" i="0" dirty="0">
                <a:effectLst/>
                <a:latin typeface="-apple-system"/>
              </a:rPr>
              <a:t>he best estimate for the mean and variance parameters of a Gaussian are simply the empirical estimates of the mean and variance respectively. </a:t>
            </a:r>
          </a:p>
          <a:p>
            <a:endParaRPr lang="en-US" b="0" i="0" dirty="0">
              <a:effectLst/>
              <a:latin typeface="-apple-system"/>
            </a:endParaRPr>
          </a:p>
          <a:p>
            <a:r>
              <a:rPr lang="en-US" b="0" i="0" dirty="0">
                <a:effectLst/>
                <a:latin typeface="-apple-system"/>
              </a:rPr>
              <a:t>These means and variances are for each feature w.r.t each class.</a:t>
            </a:r>
          </a:p>
          <a:p>
            <a:endParaRPr lang="en-US" dirty="0">
              <a:latin typeface="-apple-system"/>
            </a:endParaRPr>
          </a:p>
          <a:p>
            <a:r>
              <a:rPr lang="en-US" b="0" i="0" dirty="0">
                <a:effectLst/>
                <a:latin typeface="-apple-system"/>
              </a:rPr>
              <a:t>For example, the feature danceability w.r.t rap has a mean and variance different than danceability w.r.t classic. </a:t>
            </a:r>
          </a:p>
          <a:p>
            <a:endParaRPr lang="en-US" b="0" i="0" dirty="0">
              <a:effectLst/>
              <a:latin typeface="-apple-system"/>
            </a:endParaRPr>
          </a:p>
          <a:p>
            <a:r>
              <a:rPr lang="en-US" b="0" i="0" dirty="0">
                <a:effectLst/>
                <a:latin typeface="-apple-system"/>
              </a:rPr>
              <a:t>So for each feature x, it has a mean and variance for each class c.</a:t>
            </a:r>
            <a:endParaRPr lang="en-GB" dirty="0"/>
          </a:p>
        </p:txBody>
      </p:sp>
    </p:spTree>
    <p:extLst>
      <p:ext uri="{BB962C8B-B14F-4D97-AF65-F5344CB8AC3E}">
        <p14:creationId xmlns:p14="http://schemas.microsoft.com/office/powerpoint/2010/main" val="714217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B00FE6-AADA-A80E-440B-1FD1D686BA7B}"/>
              </a:ext>
            </a:extLst>
          </p:cNvPr>
          <p:cNvSpPr>
            <a:spLocks noGrp="1"/>
          </p:cNvSpPr>
          <p:nvPr>
            <p:ph type="body" sz="half" idx="1"/>
          </p:nvPr>
        </p:nvSpPr>
        <p:spPr>
          <a:xfrm>
            <a:off x="35496" y="1196752"/>
            <a:ext cx="9001000" cy="4896544"/>
          </a:xfrm>
        </p:spPr>
        <p:txBody>
          <a:bodyPr/>
          <a:lstStyle/>
          <a:p>
            <a:r>
              <a:rPr lang="en-US" b="0" i="0" dirty="0">
                <a:effectLst/>
                <a:latin typeface="-apple-system"/>
              </a:rPr>
              <a:t>Therefore, the means and variances must be calculated for each feature (in our case, a whopping 12 features for 4 classes). </a:t>
            </a:r>
          </a:p>
          <a:p>
            <a:endParaRPr lang="en-US" dirty="0">
              <a:latin typeface="-apple-system"/>
            </a:endParaRPr>
          </a:p>
          <a:p>
            <a:r>
              <a:rPr lang="en-US" b="0" i="0" dirty="0">
                <a:effectLst/>
                <a:latin typeface="-apple-system"/>
              </a:rPr>
              <a:t>We did this in a simple one-pass by first filtering out the appropriate instances (w.r.t to the class in question) under each feature, then take the mean and variance as can be seen in the implementation.</a:t>
            </a:r>
            <a:endParaRPr lang="en-GB" dirty="0"/>
          </a:p>
        </p:txBody>
      </p:sp>
    </p:spTree>
    <p:extLst>
      <p:ext uri="{BB962C8B-B14F-4D97-AF65-F5344CB8AC3E}">
        <p14:creationId xmlns:p14="http://schemas.microsoft.com/office/powerpoint/2010/main" val="212715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81A-7223-5FFA-44CD-9E4F528ECC32}"/>
              </a:ext>
            </a:extLst>
          </p:cNvPr>
          <p:cNvSpPr>
            <a:spLocks noGrp="1"/>
          </p:cNvSpPr>
          <p:nvPr>
            <p:ph type="title"/>
          </p:nvPr>
        </p:nvSpPr>
        <p:spPr>
          <a:xfrm>
            <a:off x="1043608" y="902642"/>
            <a:ext cx="7750299" cy="504825"/>
          </a:xfrm>
        </p:spPr>
        <p:txBody>
          <a:bodyPr/>
          <a:lstStyle/>
          <a:p>
            <a:r>
              <a:rPr lang="en-US" dirty="0"/>
              <a:t>Confusion Matrix, Classification Report and Accuracy Score</a:t>
            </a:r>
            <a:endParaRPr lang="en-GB" dirty="0"/>
          </a:p>
        </p:txBody>
      </p:sp>
      <p:pic>
        <p:nvPicPr>
          <p:cNvPr id="6" name="Content Placeholder 5">
            <a:extLst>
              <a:ext uri="{FF2B5EF4-FFF2-40B4-BE49-F238E27FC236}">
                <a16:creationId xmlns:a16="http://schemas.microsoft.com/office/drawing/2014/main" id="{DAC924D0-3150-B73B-BC1F-B57FBCBFD08F}"/>
              </a:ext>
            </a:extLst>
          </p:cNvPr>
          <p:cNvPicPr>
            <a:picLocks noGrp="1" noChangeAspect="1"/>
          </p:cNvPicPr>
          <p:nvPr>
            <p:ph sz="half" idx="2"/>
          </p:nvPr>
        </p:nvPicPr>
        <p:blipFill>
          <a:blip r:embed="rId2"/>
          <a:srcRect/>
          <a:stretch/>
        </p:blipFill>
        <p:spPr>
          <a:xfrm>
            <a:off x="5436096" y="1542687"/>
            <a:ext cx="3240360" cy="3614505"/>
          </a:xfrm>
        </p:spPr>
      </p:pic>
      <p:pic>
        <p:nvPicPr>
          <p:cNvPr id="7" name="Content Placeholder 5">
            <a:extLst>
              <a:ext uri="{FF2B5EF4-FFF2-40B4-BE49-F238E27FC236}">
                <a16:creationId xmlns:a16="http://schemas.microsoft.com/office/drawing/2014/main" id="{810072F0-03C7-7C08-412B-CA1DD7DCD712}"/>
              </a:ext>
            </a:extLst>
          </p:cNvPr>
          <p:cNvPicPr>
            <a:picLocks noChangeAspect="1"/>
          </p:cNvPicPr>
          <p:nvPr/>
        </p:nvPicPr>
        <p:blipFill>
          <a:blip r:embed="rId3"/>
          <a:srcRect/>
          <a:stretch/>
        </p:blipFill>
        <p:spPr bwMode="auto">
          <a:xfrm>
            <a:off x="899592" y="1542687"/>
            <a:ext cx="3384376" cy="361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2">
            <a:extLst>
              <a:ext uri="{FF2B5EF4-FFF2-40B4-BE49-F238E27FC236}">
                <a16:creationId xmlns:a16="http://schemas.microsoft.com/office/drawing/2014/main" id="{CBD02ED5-4F5F-D182-2A8F-ED9D5FBAF959}"/>
              </a:ext>
            </a:extLst>
          </p:cNvPr>
          <p:cNvSpPr>
            <a:spLocks noGrp="1"/>
          </p:cNvSpPr>
          <p:nvPr>
            <p:ph type="body" sz="half" idx="1"/>
          </p:nvPr>
        </p:nvSpPr>
        <p:spPr>
          <a:xfrm>
            <a:off x="107504" y="5436428"/>
            <a:ext cx="8928992" cy="504825"/>
          </a:xfrm>
        </p:spPr>
        <p:txBody>
          <a:bodyPr/>
          <a:lstStyle/>
          <a:p>
            <a:pPr marL="0" indent="0" algn="ctr">
              <a:buNone/>
            </a:pPr>
            <a:r>
              <a:rPr lang="en-US" dirty="0"/>
              <a:t>Ours on the left and </a:t>
            </a:r>
            <a:r>
              <a:rPr lang="en-US" dirty="0" err="1"/>
              <a:t>sk-learn’s</a:t>
            </a:r>
            <a:r>
              <a:rPr lang="en-US" dirty="0"/>
              <a:t> on the right</a:t>
            </a:r>
            <a:endParaRPr lang="en-GB" dirty="0"/>
          </a:p>
        </p:txBody>
      </p:sp>
    </p:spTree>
    <p:extLst>
      <p:ext uri="{BB962C8B-B14F-4D97-AF65-F5344CB8AC3E}">
        <p14:creationId xmlns:p14="http://schemas.microsoft.com/office/powerpoint/2010/main" val="2198954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29C0-29B8-4364-2CC4-4BD87D1B1F0B}"/>
              </a:ext>
            </a:extLst>
          </p:cNvPr>
          <p:cNvSpPr>
            <a:spLocks noGrp="1"/>
          </p:cNvSpPr>
          <p:nvPr>
            <p:ph type="title"/>
          </p:nvPr>
        </p:nvSpPr>
        <p:spPr/>
        <p:txBody>
          <a:bodyPr/>
          <a:lstStyle/>
          <a:p>
            <a:pPr algn="ctr"/>
            <a:r>
              <a:rPr lang="en-GB" b="1" i="0" dirty="0">
                <a:effectLst/>
                <a:latin typeface="-apple-system"/>
              </a:rPr>
              <a:t>Popularity of a song</a:t>
            </a:r>
            <a:br>
              <a:rPr lang="en-GB" b="1" i="0" dirty="0">
                <a:effectLst/>
                <a:latin typeface="-apple-system"/>
              </a:rPr>
            </a:br>
            <a:endParaRPr lang="en-GB" dirty="0"/>
          </a:p>
        </p:txBody>
      </p:sp>
      <p:sp>
        <p:nvSpPr>
          <p:cNvPr id="5" name="Content Placeholder 3">
            <a:extLst>
              <a:ext uri="{FF2B5EF4-FFF2-40B4-BE49-F238E27FC236}">
                <a16:creationId xmlns:a16="http://schemas.microsoft.com/office/drawing/2014/main" id="{E6F417DB-102B-A8D7-1A12-81EEF614921C}"/>
              </a:ext>
            </a:extLst>
          </p:cNvPr>
          <p:cNvSpPr>
            <a:spLocks noGrp="1"/>
          </p:cNvSpPr>
          <p:nvPr>
            <p:ph type="body" sz="half" idx="1"/>
          </p:nvPr>
        </p:nvSpPr>
        <p:spPr>
          <a:xfrm>
            <a:off x="107950" y="1752600"/>
            <a:ext cx="8928100" cy="4268788"/>
          </a:xfrm>
        </p:spPr>
        <p:txBody>
          <a:bodyPr/>
          <a:lstStyle/>
          <a:p>
            <a:r>
              <a:rPr lang="en-US" b="0" i="0" dirty="0">
                <a:effectLst/>
                <a:latin typeface="-apple-system"/>
              </a:rPr>
              <a:t>The Spotify for Developers API provide also another type of data: a track's popularity. </a:t>
            </a:r>
          </a:p>
          <a:p>
            <a:endParaRPr lang="en-US" dirty="0">
              <a:latin typeface="-apple-system"/>
            </a:endParaRPr>
          </a:p>
          <a:p>
            <a:r>
              <a:rPr lang="en-US" b="0" i="0" dirty="0">
                <a:effectLst/>
                <a:latin typeface="-apple-system"/>
              </a:rPr>
              <a:t>Using the track "id" we can retrieve, with a little code, the actual popularity value for that particular track, and add these data into our dataset.</a:t>
            </a:r>
            <a:endParaRPr lang="en-US" dirty="0">
              <a:latin typeface="-apple-system"/>
            </a:endParaRPr>
          </a:p>
          <a:p>
            <a:r>
              <a:rPr lang="en-US" b="0" i="0" dirty="0">
                <a:effectLst/>
                <a:latin typeface="-apple-system"/>
              </a:rPr>
              <a:t>But how do you quantify the popularity of a song?</a:t>
            </a:r>
          </a:p>
          <a:p>
            <a:r>
              <a:rPr lang="en-US" b="0" i="0" dirty="0">
                <a:effectLst/>
                <a:latin typeface="-apple-system"/>
              </a:rPr>
              <a:t>According to Spotify, “The popularity of a track is a value between 0 and 100, with 100 being the most popular.</a:t>
            </a:r>
            <a:endParaRPr lang="en-GB" dirty="0"/>
          </a:p>
        </p:txBody>
      </p:sp>
    </p:spTree>
    <p:extLst>
      <p:ext uri="{BB962C8B-B14F-4D97-AF65-F5344CB8AC3E}">
        <p14:creationId xmlns:p14="http://schemas.microsoft.com/office/powerpoint/2010/main" val="997910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414B39A-4C04-55FF-0466-2F4D33217291}"/>
              </a:ext>
            </a:extLst>
          </p:cNvPr>
          <p:cNvSpPr>
            <a:spLocks noGrp="1"/>
          </p:cNvSpPr>
          <p:nvPr>
            <p:ph idx="1"/>
          </p:nvPr>
        </p:nvSpPr>
        <p:spPr>
          <a:xfrm>
            <a:off x="107504" y="1052736"/>
            <a:ext cx="8928992" cy="5040560"/>
          </a:xfrm>
        </p:spPr>
        <p:txBody>
          <a:bodyPr/>
          <a:lstStyle/>
          <a:p>
            <a:r>
              <a:rPr lang="en-US" b="0" i="0" dirty="0">
                <a:effectLst/>
                <a:latin typeface="-apple-system"/>
              </a:rPr>
              <a:t>The popularity is calculated by an algorithm and is based, in the most part, on the total number of plays the track has had and how recent those plays are. </a:t>
            </a:r>
          </a:p>
          <a:p>
            <a:endParaRPr lang="en-US" dirty="0">
              <a:latin typeface="-apple-system"/>
            </a:endParaRPr>
          </a:p>
          <a:p>
            <a:r>
              <a:rPr lang="en-US" b="0" i="0" dirty="0">
                <a:effectLst/>
                <a:latin typeface="-apple-system"/>
              </a:rPr>
              <a:t>Generally speaking, songs that are being played a lot now will have a higher popularity than songs that were played a lot in the past.”</a:t>
            </a:r>
          </a:p>
          <a:p>
            <a:endParaRPr lang="en-US" dirty="0">
              <a:latin typeface="-apple-system"/>
            </a:endParaRPr>
          </a:p>
          <a:p>
            <a:pPr algn="l"/>
            <a:r>
              <a:rPr lang="en-US" dirty="0">
                <a:latin typeface="-apple-system"/>
              </a:rPr>
              <a:t>W</a:t>
            </a:r>
            <a:r>
              <a:rPr lang="en-US" b="0" i="0" dirty="0">
                <a:effectLst/>
                <a:latin typeface="-apple-system"/>
              </a:rPr>
              <a:t>e think this value is also used for music recommendation and to build the various "Trend" playlists.</a:t>
            </a:r>
          </a:p>
          <a:p>
            <a:pPr algn="l"/>
            <a:endParaRPr lang="en-US" b="0" i="0" dirty="0">
              <a:effectLst/>
              <a:latin typeface="-apple-system"/>
            </a:endParaRPr>
          </a:p>
          <a:p>
            <a:r>
              <a:rPr lang="en-US" sz="2000" b="0" i="0" dirty="0">
                <a:effectLst/>
                <a:latin typeface="-apple-system"/>
              </a:rPr>
              <a:t>So maybe it would be cool to look how things change if we create a dataset with very popular songs, to see what they have in common or if there is any pattern.</a:t>
            </a:r>
            <a:br>
              <a:rPr lang="en-US" dirty="0"/>
            </a:br>
            <a:endParaRPr lang="en-GB" dirty="0"/>
          </a:p>
        </p:txBody>
      </p:sp>
    </p:spTree>
    <p:extLst>
      <p:ext uri="{BB962C8B-B14F-4D97-AF65-F5344CB8AC3E}">
        <p14:creationId xmlns:p14="http://schemas.microsoft.com/office/powerpoint/2010/main" val="124958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7EEAE-7673-1D7D-F168-02BDBF08707E}"/>
              </a:ext>
            </a:extLst>
          </p:cNvPr>
          <p:cNvSpPr>
            <a:spLocks noGrp="1"/>
          </p:cNvSpPr>
          <p:nvPr>
            <p:ph idx="1"/>
          </p:nvPr>
        </p:nvSpPr>
        <p:spPr>
          <a:xfrm>
            <a:off x="107504" y="1124744"/>
            <a:ext cx="8928992" cy="4844752"/>
          </a:xfrm>
        </p:spPr>
        <p:txBody>
          <a:bodyPr/>
          <a:lstStyle/>
          <a:p>
            <a:r>
              <a:rPr lang="en-US" b="0" i="0" dirty="0">
                <a:effectLst/>
                <a:latin typeface="-apple-system"/>
              </a:rPr>
              <a:t>The "Top50_clean.csv" dataset contains a set of the currently Top50 most popular songs from any country we have found on </a:t>
            </a:r>
            <a:r>
              <a:rPr lang="en-US" b="0" i="0" dirty="0" err="1">
                <a:effectLst/>
                <a:latin typeface="-apple-system"/>
              </a:rPr>
              <a:t>spotify</a:t>
            </a:r>
            <a:r>
              <a:rPr lang="en-US" b="0" i="0" dirty="0">
                <a:effectLst/>
                <a:latin typeface="-apple-system"/>
              </a:rPr>
              <a:t>. Basically we merged together the data from "Top50 Italia", "Top50 France" "Top50 Australia" and so on and so forth.</a:t>
            </a:r>
          </a:p>
          <a:p>
            <a:endParaRPr lang="en-US" dirty="0">
              <a:latin typeface="-apple-system"/>
            </a:endParaRPr>
          </a:p>
          <a:p>
            <a:pPr algn="l"/>
            <a:r>
              <a:rPr lang="en-US" b="0" i="0" dirty="0">
                <a:solidFill>
                  <a:srgbClr val="000000"/>
                </a:solidFill>
                <a:effectLst/>
                <a:latin typeface="var(--jp-content-font-family)"/>
              </a:rPr>
              <a:t>Therefore now we have 2 datasets, the one with genres label, and the Top50 one. Let's now explore a few plots and visualizations.</a:t>
            </a:r>
          </a:p>
          <a:p>
            <a:endParaRPr lang="en-US" b="0" i="0" dirty="0">
              <a:solidFill>
                <a:srgbClr val="000000"/>
              </a:solidFill>
              <a:effectLst/>
              <a:latin typeface="-apple-system"/>
            </a:endParaRPr>
          </a:p>
          <a:p>
            <a:r>
              <a:rPr lang="en-US" dirty="0">
                <a:latin typeface="-apple-system"/>
              </a:rPr>
              <a:t>We are </a:t>
            </a:r>
            <a:r>
              <a:rPr lang="en-US" b="0" i="0" dirty="0">
                <a:effectLst/>
                <a:latin typeface="-apple-system"/>
              </a:rPr>
              <a:t>curious to see what the popularity distribution is across the dataset.</a:t>
            </a: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3248717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E4B5F18B-ABE7-36D9-109B-34D1FBD2A0DC}"/>
              </a:ext>
            </a:extLst>
          </p:cNvPr>
          <p:cNvPicPr>
            <a:picLocks noGrp="1" noChangeAspect="1"/>
          </p:cNvPicPr>
          <p:nvPr>
            <p:ph idx="1"/>
          </p:nvPr>
        </p:nvPicPr>
        <p:blipFill>
          <a:blip r:embed="rId2"/>
          <a:stretch>
            <a:fillRect/>
          </a:stretch>
        </p:blipFill>
        <p:spPr>
          <a:xfrm>
            <a:off x="251520" y="1196752"/>
            <a:ext cx="8712968" cy="4608512"/>
          </a:xfrm>
        </p:spPr>
      </p:pic>
    </p:spTree>
    <p:extLst>
      <p:ext uri="{BB962C8B-B14F-4D97-AF65-F5344CB8AC3E}">
        <p14:creationId xmlns:p14="http://schemas.microsoft.com/office/powerpoint/2010/main" val="158344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 top of being simpler to store and retrieve, the Spotify precomputed features are “human understandable” and a more detailed explanation is provided in the </a:t>
            </a:r>
            <a:r>
              <a:rPr lang="en-GB" altLang="en-US" dirty="0">
                <a:latin typeface="Calibri" panose="020F0502020204030204" pitchFamily="34" charset="0"/>
                <a:hlinkClick r:id="rId2"/>
              </a:rPr>
              <a:t>Spotify developer guide</a:t>
            </a:r>
            <a:r>
              <a:rPr lang="en-GB" altLang="en-US" dirty="0">
                <a:latin typeface="Calibri" panose="020F0502020204030204" pitchFamily="34" charset="0"/>
              </a:rPr>
              <a:t>.  The ones we considered were :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800100" lvl="1" indent="-342900" algn="l" eaLnBrk="1" hangingPunct="1">
              <a:buFont typeface="Arial" panose="020B0604020202020204" pitchFamily="34" charset="0"/>
              <a:buChar char="•"/>
            </a:pPr>
            <a:r>
              <a:rPr lang="en-GB" altLang="en-US" dirty="0">
                <a:latin typeface="Calibri" panose="020F0502020204030204" pitchFamily="34" charset="0"/>
              </a:rPr>
              <a:t>Mood related : </a:t>
            </a:r>
            <a:r>
              <a:rPr lang="en-US" dirty="0"/>
              <a:t>Danceability, Valence, Energy, Tempo</a:t>
            </a:r>
          </a:p>
          <a:p>
            <a:pPr marL="800100" lvl="1" indent="-342900" algn="l" eaLnBrk="1" hangingPunct="1">
              <a:buFont typeface="Arial" panose="020B0604020202020204" pitchFamily="34" charset="0"/>
              <a:buChar char="•"/>
            </a:pPr>
            <a:r>
              <a:rPr lang="en-US" dirty="0"/>
              <a:t>Loudness, </a:t>
            </a:r>
            <a:r>
              <a:rPr lang="en-US" dirty="0" err="1"/>
              <a:t>Speechiness</a:t>
            </a:r>
            <a:r>
              <a:rPr lang="en-US" dirty="0"/>
              <a:t>, </a:t>
            </a:r>
            <a:r>
              <a:rPr lang="en-US" dirty="0" err="1"/>
              <a:t>Instrumentalness</a:t>
            </a:r>
            <a:endParaRPr lang="en-US" dirty="0"/>
          </a:p>
          <a:p>
            <a:pPr marL="800100" lvl="1" indent="-342900" algn="l" eaLnBrk="1" hangingPunct="1">
              <a:buFont typeface="Arial" panose="020B0604020202020204" pitchFamily="34" charset="0"/>
              <a:buChar char="•"/>
            </a:pPr>
            <a:r>
              <a:rPr lang="en-US" dirty="0"/>
              <a:t>Context related: Liveness, </a:t>
            </a:r>
            <a:r>
              <a:rPr lang="en-US" dirty="0" err="1"/>
              <a:t>Acousticness</a:t>
            </a: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p:txBody>
      </p:sp>
    </p:spTree>
    <p:extLst>
      <p:ext uri="{BB962C8B-B14F-4D97-AF65-F5344CB8AC3E}">
        <p14:creationId xmlns:p14="http://schemas.microsoft.com/office/powerpoint/2010/main" val="473558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1A804-CBFF-5BD7-10EA-CB863B16EED4}"/>
              </a:ext>
            </a:extLst>
          </p:cNvPr>
          <p:cNvSpPr>
            <a:spLocks noGrp="1"/>
          </p:cNvSpPr>
          <p:nvPr>
            <p:ph idx="1"/>
          </p:nvPr>
        </p:nvSpPr>
        <p:spPr>
          <a:xfrm>
            <a:off x="35496" y="980728"/>
            <a:ext cx="9001000" cy="4886672"/>
          </a:xfrm>
        </p:spPr>
        <p:txBody>
          <a:bodyPr/>
          <a:lstStyle/>
          <a:p>
            <a:r>
              <a:rPr lang="en-US" b="0" i="0" dirty="0">
                <a:effectLst/>
                <a:latin typeface="-apple-system"/>
              </a:rPr>
              <a:t>If we look at the leftmost histogram, the one about the almost "popularity unbiased" dataset, we see a right skewed distribution showing us how truly rare it is to have popular song. </a:t>
            </a:r>
          </a:p>
          <a:p>
            <a:endParaRPr lang="en-US" dirty="0">
              <a:latin typeface="-apple-system"/>
            </a:endParaRPr>
          </a:p>
          <a:p>
            <a:r>
              <a:rPr lang="en-US" b="0" i="0" dirty="0">
                <a:effectLst/>
                <a:latin typeface="-apple-system"/>
              </a:rPr>
              <a:t>Looking at the right plot, with no surprise since we took the trending songs of various countries, we see a distribution centered near high values of popularity.</a:t>
            </a:r>
          </a:p>
          <a:p>
            <a:endParaRPr lang="en-US" dirty="0">
              <a:latin typeface="-apple-system"/>
            </a:endParaRPr>
          </a:p>
          <a:p>
            <a:pPr algn="l"/>
            <a:r>
              <a:rPr lang="en-US" b="0" i="0" dirty="0">
                <a:solidFill>
                  <a:srgbClr val="000000"/>
                </a:solidFill>
                <a:effectLst/>
                <a:latin typeface="var(--jp-content-font-family)"/>
              </a:rPr>
              <a:t>Let's now have a look to some statistics of about popular songs:</a:t>
            </a:r>
          </a:p>
          <a:p>
            <a:pPr marL="0" indent="0">
              <a:buNone/>
            </a:pPr>
            <a:endParaRPr lang="en-GB" dirty="0"/>
          </a:p>
        </p:txBody>
      </p:sp>
    </p:spTree>
    <p:extLst>
      <p:ext uri="{BB962C8B-B14F-4D97-AF65-F5344CB8AC3E}">
        <p14:creationId xmlns:p14="http://schemas.microsoft.com/office/powerpoint/2010/main" val="1568691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waterfall chart&#10;&#10;Description automatically generated">
            <a:extLst>
              <a:ext uri="{FF2B5EF4-FFF2-40B4-BE49-F238E27FC236}">
                <a16:creationId xmlns:a16="http://schemas.microsoft.com/office/drawing/2014/main" id="{475B62FA-8FA5-B1E3-3BBE-AF2BFDEFF0DE}"/>
              </a:ext>
            </a:extLst>
          </p:cNvPr>
          <p:cNvPicPr>
            <a:picLocks noGrp="1" noChangeAspect="1"/>
          </p:cNvPicPr>
          <p:nvPr>
            <p:ph idx="1"/>
          </p:nvPr>
        </p:nvPicPr>
        <p:blipFill>
          <a:blip r:embed="rId2"/>
          <a:stretch>
            <a:fillRect/>
          </a:stretch>
        </p:blipFill>
        <p:spPr>
          <a:xfrm>
            <a:off x="107504" y="1124744"/>
            <a:ext cx="8784976" cy="4752528"/>
          </a:xfrm>
        </p:spPr>
      </p:pic>
    </p:spTree>
    <p:extLst>
      <p:ext uri="{BB962C8B-B14F-4D97-AF65-F5344CB8AC3E}">
        <p14:creationId xmlns:p14="http://schemas.microsoft.com/office/powerpoint/2010/main" val="995770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F6A93-7AD9-4BC0-FA8C-6907275B2A7D}"/>
              </a:ext>
            </a:extLst>
          </p:cNvPr>
          <p:cNvSpPr>
            <a:spLocks noGrp="1"/>
          </p:cNvSpPr>
          <p:nvPr>
            <p:ph idx="1"/>
          </p:nvPr>
        </p:nvSpPr>
        <p:spPr>
          <a:xfrm>
            <a:off x="35496" y="1196752"/>
            <a:ext cx="9073008" cy="4896544"/>
          </a:xfrm>
        </p:spPr>
        <p:txBody>
          <a:bodyPr/>
          <a:lstStyle/>
          <a:p>
            <a:pPr algn="l"/>
            <a:r>
              <a:rPr lang="en-US" sz="2000" b="0" i="0" dirty="0">
                <a:effectLst/>
                <a:latin typeface="-apple-system"/>
              </a:rPr>
              <a:t>Since we have a little background knowledge about music, we have noticed a few interesting things :</a:t>
            </a:r>
          </a:p>
          <a:p>
            <a:endParaRPr lang="en-US" sz="2000" b="0" i="0" dirty="0">
              <a:effectLst/>
              <a:latin typeface="-apple-system"/>
            </a:endParaRPr>
          </a:p>
          <a:p>
            <a:r>
              <a:rPr lang="en-US" sz="2000" b="0" i="0" dirty="0">
                <a:effectLst/>
                <a:latin typeface="-apple-system"/>
              </a:rPr>
              <a:t>The most common duration among trending songs is more or less 3 minute and 30 seconds, that matches with the usual Radio's songs duration. From internet: "In general, a radio-ready song is one that is three minutes, give or take 30 seconds". The mean is indeed around 3 minutes.</a:t>
            </a:r>
          </a:p>
          <a:p>
            <a:endParaRPr lang="en-US" sz="2000" b="0" i="0" dirty="0">
              <a:effectLst/>
              <a:latin typeface="-apple-system"/>
            </a:endParaRPr>
          </a:p>
          <a:p>
            <a:r>
              <a:rPr lang="en-US" sz="2000" b="0" i="0" dirty="0">
                <a:effectLst/>
                <a:latin typeface="-apple-system"/>
              </a:rPr>
              <a:t>We have 3 modes for the Tempo: 95 bpm, 120 bmp and 140 bpm. Those are indeed the most used Tempo in Western music. If we want to make a (statistically insignificant) example, "Shape of you" by Ed Sheeran, "Sweet Child of Mine" by Guns N' Roses and "Beat It" by Michael Jackson are played with 95,120 and 140 bpm respectively, according to a bunch of websites.</a:t>
            </a:r>
          </a:p>
          <a:p>
            <a:br>
              <a:rPr lang="en-US" sz="2000" b="0" i="0" dirty="0">
                <a:effectLst/>
                <a:latin typeface="-apple-system"/>
              </a:rPr>
            </a:br>
            <a:endParaRPr lang="en-GB" sz="2000" dirty="0"/>
          </a:p>
        </p:txBody>
      </p:sp>
    </p:spTree>
    <p:extLst>
      <p:ext uri="{BB962C8B-B14F-4D97-AF65-F5344CB8AC3E}">
        <p14:creationId xmlns:p14="http://schemas.microsoft.com/office/powerpoint/2010/main" val="3047513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AB05F-C6FD-F67B-0BC8-A818A7821D83}"/>
              </a:ext>
            </a:extLst>
          </p:cNvPr>
          <p:cNvSpPr>
            <a:spLocks noGrp="1"/>
          </p:cNvSpPr>
          <p:nvPr>
            <p:ph idx="1"/>
          </p:nvPr>
        </p:nvSpPr>
        <p:spPr>
          <a:xfrm>
            <a:off x="107504" y="1196752"/>
            <a:ext cx="8856984" cy="4968552"/>
          </a:xfrm>
        </p:spPr>
        <p:txBody>
          <a:bodyPr/>
          <a:lstStyle/>
          <a:p>
            <a:r>
              <a:rPr lang="en-US" b="0" i="0" dirty="0">
                <a:effectLst/>
                <a:latin typeface="-apple-system"/>
              </a:rPr>
              <a:t>A very common time signature is 4/4, which in music theory is indeed the basic and default time signature, also the easiest one to play and follows </a:t>
            </a:r>
            <a:r>
              <a:rPr lang="en-US" b="0" i="0" dirty="0" err="1">
                <a:effectLst/>
                <a:latin typeface="-apple-system"/>
              </a:rPr>
              <a:t>instrumentically</a:t>
            </a:r>
            <a:r>
              <a:rPr lang="en-US" b="0" i="0" dirty="0">
                <a:effectLst/>
                <a:latin typeface="-apple-system"/>
              </a:rPr>
              <a:t>.</a:t>
            </a:r>
          </a:p>
          <a:p>
            <a:pPr marL="0" indent="0">
              <a:buNone/>
            </a:pPr>
            <a:endParaRPr lang="en-US" b="0" i="0" dirty="0">
              <a:effectLst/>
              <a:latin typeface="-apple-system"/>
            </a:endParaRPr>
          </a:p>
          <a:p>
            <a:r>
              <a:rPr lang="en-US" b="0" i="0" dirty="0">
                <a:effectLst/>
                <a:latin typeface="-apple-system"/>
              </a:rPr>
              <a:t>People like high-energy songs, better if they can dance on it (see danceability and energy mean), while they don't give much attention to vocal-free and acoustic pieces (see </a:t>
            </a:r>
            <a:r>
              <a:rPr lang="en-US" b="0" i="0" dirty="0" err="1">
                <a:effectLst/>
                <a:latin typeface="-apple-system"/>
              </a:rPr>
              <a:t>acousticness</a:t>
            </a:r>
            <a:r>
              <a:rPr lang="en-US" b="0" i="0" dirty="0">
                <a:effectLst/>
                <a:latin typeface="-apple-system"/>
              </a:rPr>
              <a:t> and </a:t>
            </a:r>
            <a:r>
              <a:rPr lang="en-US" b="0" i="0" dirty="0" err="1">
                <a:effectLst/>
                <a:latin typeface="-apple-system"/>
              </a:rPr>
              <a:t>instrumentalness</a:t>
            </a:r>
            <a:r>
              <a:rPr lang="en-US" b="0" i="0" dirty="0">
                <a:effectLst/>
                <a:latin typeface="-apple-system"/>
              </a:rPr>
              <a:t>)</a:t>
            </a:r>
          </a:p>
          <a:p>
            <a:endParaRPr lang="en-US" b="0" i="0" dirty="0">
              <a:effectLst/>
              <a:latin typeface="-apple-system"/>
            </a:endParaRPr>
          </a:p>
          <a:p>
            <a:pPr algn="l">
              <a:buFont typeface="Arial" panose="020B0604020202020204" pitchFamily="34" charset="0"/>
              <a:buChar char="•"/>
            </a:pPr>
            <a:r>
              <a:rPr lang="en-US" b="0" i="0" dirty="0">
                <a:effectLst/>
                <a:latin typeface="-apple-system"/>
              </a:rPr>
              <a:t>Minor tone tracks and Major tone tracks don't show any significance difference in term of popularity.</a:t>
            </a:r>
            <a:br>
              <a:rPr lang="en-US" dirty="0"/>
            </a:br>
            <a:endParaRPr lang="en-GB" dirty="0"/>
          </a:p>
        </p:txBody>
      </p:sp>
    </p:spTree>
    <p:extLst>
      <p:ext uri="{BB962C8B-B14F-4D97-AF65-F5344CB8AC3E}">
        <p14:creationId xmlns:p14="http://schemas.microsoft.com/office/powerpoint/2010/main" val="3361604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CFE7D-86BE-C3C4-E7A0-697E071103C1}"/>
              </a:ext>
            </a:extLst>
          </p:cNvPr>
          <p:cNvSpPr>
            <a:spLocks noGrp="1"/>
          </p:cNvSpPr>
          <p:nvPr>
            <p:ph idx="1"/>
          </p:nvPr>
        </p:nvSpPr>
        <p:spPr>
          <a:xfrm>
            <a:off x="107504" y="1196752"/>
            <a:ext cx="8856984" cy="4824536"/>
          </a:xfrm>
        </p:spPr>
        <p:txBody>
          <a:bodyPr/>
          <a:lstStyle/>
          <a:p>
            <a:r>
              <a:rPr lang="en-US" b="0" i="0" dirty="0">
                <a:effectLst/>
                <a:latin typeface="-apple-system"/>
              </a:rPr>
              <a:t>A fair question now is: is there any connection between our features and the </a:t>
            </a:r>
            <a:r>
              <a:rPr lang="en-US" b="0" i="0" dirty="0" err="1">
                <a:effectLst/>
                <a:latin typeface="-apple-system"/>
              </a:rPr>
              <a:t>popolarity</a:t>
            </a:r>
            <a:r>
              <a:rPr lang="en-US" b="0" i="0" dirty="0">
                <a:effectLst/>
                <a:latin typeface="-apple-system"/>
              </a:rPr>
              <a:t> of a song? </a:t>
            </a:r>
          </a:p>
          <a:p>
            <a:endParaRPr lang="en-US" dirty="0">
              <a:latin typeface="-apple-system"/>
            </a:endParaRPr>
          </a:p>
          <a:p>
            <a:r>
              <a:rPr lang="en-US" b="0" i="0" dirty="0">
                <a:effectLst/>
                <a:latin typeface="-apple-system"/>
              </a:rPr>
              <a:t>Well, as initial guess (spoiler alert) we don't expect too much </a:t>
            </a:r>
            <a:r>
              <a:rPr lang="en-US" b="0" i="0" dirty="0" err="1">
                <a:effectLst/>
                <a:latin typeface="-apple-system"/>
              </a:rPr>
              <a:t>dependeces</a:t>
            </a:r>
            <a:r>
              <a:rPr lang="en-US" b="0" i="0" dirty="0">
                <a:effectLst/>
                <a:latin typeface="-apple-system"/>
              </a:rPr>
              <a:t> since how much a track will be famous depends a lot about external factors, as the current fashion, events happening in the world, artist's importance and reputation, social-media stuff and </a:t>
            </a:r>
            <a:r>
              <a:rPr lang="en-US" b="0" i="0" dirty="0" err="1">
                <a:effectLst/>
                <a:latin typeface="-apple-system"/>
              </a:rPr>
              <a:t>advertisment</a:t>
            </a:r>
            <a:r>
              <a:rPr lang="en-US" b="0" i="0" dirty="0">
                <a:effectLst/>
                <a:latin typeface="-apple-system"/>
              </a:rPr>
              <a:t> and so on. </a:t>
            </a:r>
          </a:p>
          <a:p>
            <a:endParaRPr lang="en-US" dirty="0">
              <a:latin typeface="-apple-system"/>
            </a:endParaRPr>
          </a:p>
          <a:p>
            <a:r>
              <a:rPr lang="en-US" b="0" i="0" dirty="0">
                <a:effectLst/>
                <a:latin typeface="-apple-system"/>
              </a:rPr>
              <a:t>But let's see if we can come up with something notable.</a:t>
            </a:r>
            <a:endParaRPr lang="en-GB" dirty="0"/>
          </a:p>
        </p:txBody>
      </p:sp>
    </p:spTree>
    <p:extLst>
      <p:ext uri="{BB962C8B-B14F-4D97-AF65-F5344CB8AC3E}">
        <p14:creationId xmlns:p14="http://schemas.microsoft.com/office/powerpoint/2010/main" val="1733244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6144C-41D4-5009-9974-EE641A1FC2F9}"/>
              </a:ext>
            </a:extLst>
          </p:cNvPr>
          <p:cNvSpPr>
            <a:spLocks noGrp="1"/>
          </p:cNvSpPr>
          <p:nvPr>
            <p:ph idx="1"/>
          </p:nvPr>
        </p:nvSpPr>
        <p:spPr>
          <a:xfrm>
            <a:off x="107504" y="1124744"/>
            <a:ext cx="3024336" cy="4968552"/>
          </a:xfrm>
        </p:spPr>
        <p:txBody>
          <a:bodyPr/>
          <a:lstStyle/>
          <a:p>
            <a:r>
              <a:rPr lang="en-US" b="0" i="0" dirty="0">
                <a:effectLst/>
                <a:latin typeface="-apple-system"/>
              </a:rPr>
              <a:t>First of all, let’s look at a correlation table to identify some baseline correlations between our many X variables. </a:t>
            </a:r>
          </a:p>
          <a:p>
            <a:endParaRPr lang="en-US" dirty="0">
              <a:latin typeface="-apple-system"/>
            </a:endParaRPr>
          </a:p>
          <a:p>
            <a:r>
              <a:rPr lang="en-US" b="0" i="0" dirty="0">
                <a:effectLst/>
                <a:latin typeface="-apple-system"/>
              </a:rPr>
              <a:t>To do so we merge our two datasets onto one and see the results.</a:t>
            </a:r>
            <a:endParaRPr lang="en-GB" dirty="0"/>
          </a:p>
        </p:txBody>
      </p:sp>
      <p:pic>
        <p:nvPicPr>
          <p:cNvPr id="5" name="Content Placeholder 4" descr="Chart, funnel chart&#10;&#10;Description automatically generated">
            <a:extLst>
              <a:ext uri="{FF2B5EF4-FFF2-40B4-BE49-F238E27FC236}">
                <a16:creationId xmlns:a16="http://schemas.microsoft.com/office/drawing/2014/main" id="{417D5106-254C-27DF-0010-6C9657B5C34F}"/>
              </a:ext>
            </a:extLst>
          </p:cNvPr>
          <p:cNvPicPr>
            <a:picLocks noChangeAspect="1"/>
          </p:cNvPicPr>
          <p:nvPr/>
        </p:nvPicPr>
        <p:blipFill>
          <a:blip r:embed="rId2"/>
          <a:stretch>
            <a:fillRect/>
          </a:stretch>
        </p:blipFill>
        <p:spPr bwMode="auto">
          <a:xfrm>
            <a:off x="3995936" y="836712"/>
            <a:ext cx="4859215"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409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9A485B-9D9F-5CE0-CBDF-DBA0604D852E}"/>
              </a:ext>
            </a:extLst>
          </p:cNvPr>
          <p:cNvSpPr>
            <a:spLocks noGrp="1"/>
          </p:cNvSpPr>
          <p:nvPr>
            <p:ph idx="1"/>
          </p:nvPr>
        </p:nvSpPr>
        <p:spPr>
          <a:xfrm>
            <a:off x="107504" y="1196752"/>
            <a:ext cx="8928992" cy="4896544"/>
          </a:xfrm>
        </p:spPr>
        <p:txBody>
          <a:bodyPr/>
          <a:lstStyle/>
          <a:p>
            <a:r>
              <a:rPr lang="en-US" b="0" i="0" dirty="0">
                <a:effectLst/>
                <a:latin typeface="-apple-system"/>
              </a:rPr>
              <a:t>As expected, we can't see any strong correlation. The best results come with </a:t>
            </a:r>
            <a:r>
              <a:rPr lang="en-US" b="0" i="1" dirty="0">
                <a:effectLst/>
                <a:latin typeface="-apple-system"/>
              </a:rPr>
              <a:t>danceability</a:t>
            </a:r>
            <a:r>
              <a:rPr lang="en-US" b="0" i="0" dirty="0">
                <a:effectLst/>
                <a:latin typeface="-apple-system"/>
              </a:rPr>
              <a:t>, </a:t>
            </a:r>
            <a:r>
              <a:rPr lang="en-US" b="0" i="1" dirty="0">
                <a:effectLst/>
                <a:latin typeface="-apple-system"/>
              </a:rPr>
              <a:t>loudness</a:t>
            </a:r>
            <a:r>
              <a:rPr lang="en-US" b="0" i="0" dirty="0">
                <a:effectLst/>
                <a:latin typeface="-apple-system"/>
              </a:rPr>
              <a:t>, </a:t>
            </a:r>
            <a:r>
              <a:rPr lang="en-US" b="0" i="1" dirty="0" err="1">
                <a:effectLst/>
                <a:latin typeface="-apple-system"/>
              </a:rPr>
              <a:t>instrumentalness</a:t>
            </a:r>
            <a:r>
              <a:rPr lang="en-US" b="0" i="0" dirty="0">
                <a:effectLst/>
                <a:latin typeface="-apple-system"/>
              </a:rPr>
              <a:t> and </a:t>
            </a:r>
            <a:r>
              <a:rPr lang="en-US" b="0" i="1" dirty="0">
                <a:effectLst/>
                <a:latin typeface="-apple-system"/>
              </a:rPr>
              <a:t>duration</a:t>
            </a:r>
            <a:r>
              <a:rPr lang="en-US" dirty="0">
                <a:latin typeface="-apple-system"/>
              </a:rPr>
              <a:t>.</a:t>
            </a:r>
            <a:r>
              <a:rPr lang="en-US" b="0" i="0" dirty="0">
                <a:effectLst/>
                <a:latin typeface="-apple-system"/>
              </a:rPr>
              <a:t> The latter is anticorrelated with a coefficient of -0.29. </a:t>
            </a:r>
          </a:p>
          <a:p>
            <a:endParaRPr lang="en-US" dirty="0">
              <a:latin typeface="-apple-system"/>
            </a:endParaRPr>
          </a:p>
          <a:p>
            <a:r>
              <a:rPr lang="en-US" b="0" i="0" dirty="0">
                <a:effectLst/>
                <a:latin typeface="-apple-system"/>
              </a:rPr>
              <a:t>Let's try to plot those features and see what a simple Linear Regression model looks like.</a:t>
            </a:r>
          </a:p>
          <a:p>
            <a:endParaRPr lang="en-US" dirty="0">
              <a:latin typeface="-apple-system"/>
            </a:endParaRPr>
          </a:p>
          <a:p>
            <a:r>
              <a:rPr lang="en-US" b="0" i="0" dirty="0">
                <a:effectLst/>
                <a:latin typeface="-apple-system"/>
              </a:rPr>
              <a:t>We'll use our Linear Regression class, implemented by scratch, to see how a line visually fits the data. The first row of subplots shows a classic linear regression, the second a polynomial regression of 4th degree. We then output the R2 coefficient and Mean Absolute Error of each fit.</a:t>
            </a:r>
            <a:endParaRPr lang="en-GB" dirty="0"/>
          </a:p>
        </p:txBody>
      </p:sp>
    </p:spTree>
    <p:extLst>
      <p:ext uri="{BB962C8B-B14F-4D97-AF65-F5344CB8AC3E}">
        <p14:creationId xmlns:p14="http://schemas.microsoft.com/office/powerpoint/2010/main" val="1542577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FD85-4393-18AB-61E5-5A2ADB638440}"/>
              </a:ext>
            </a:extLst>
          </p:cNvPr>
          <p:cNvSpPr>
            <a:spLocks noGrp="1"/>
          </p:cNvSpPr>
          <p:nvPr>
            <p:ph type="title"/>
          </p:nvPr>
        </p:nvSpPr>
        <p:spPr>
          <a:xfrm>
            <a:off x="1258888" y="980728"/>
            <a:ext cx="7416800" cy="504825"/>
          </a:xfrm>
        </p:spPr>
        <p:txBody>
          <a:bodyPr/>
          <a:lstStyle/>
          <a:p>
            <a:pPr algn="ctr"/>
            <a:r>
              <a:rPr lang="en-US" dirty="0" err="1"/>
              <a:t>Regresion</a:t>
            </a:r>
            <a:r>
              <a:rPr lang="en-US" dirty="0"/>
              <a:t> Plots of Popularity</a:t>
            </a:r>
            <a:endParaRPr lang="en-GB" dirty="0"/>
          </a:p>
        </p:txBody>
      </p:sp>
      <p:pic>
        <p:nvPicPr>
          <p:cNvPr id="5" name="Content Placeholder 4" descr="Graphical user interface&#10;&#10;Description automatically generated">
            <a:extLst>
              <a:ext uri="{FF2B5EF4-FFF2-40B4-BE49-F238E27FC236}">
                <a16:creationId xmlns:a16="http://schemas.microsoft.com/office/drawing/2014/main" id="{2B3FFB8E-31F4-98C2-2E69-A1FF829DFE88}"/>
              </a:ext>
            </a:extLst>
          </p:cNvPr>
          <p:cNvPicPr>
            <a:picLocks noGrp="1" noChangeAspect="1"/>
          </p:cNvPicPr>
          <p:nvPr>
            <p:ph idx="1"/>
          </p:nvPr>
        </p:nvPicPr>
        <p:blipFill>
          <a:blip r:embed="rId2"/>
          <a:stretch>
            <a:fillRect/>
          </a:stretch>
        </p:blipFill>
        <p:spPr>
          <a:xfrm>
            <a:off x="395536" y="1772816"/>
            <a:ext cx="8568952" cy="4104456"/>
          </a:xfrm>
        </p:spPr>
      </p:pic>
    </p:spTree>
    <p:extLst>
      <p:ext uri="{BB962C8B-B14F-4D97-AF65-F5344CB8AC3E}">
        <p14:creationId xmlns:p14="http://schemas.microsoft.com/office/powerpoint/2010/main" val="451131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233D2-841C-A77E-E337-4FB648017CCD}"/>
              </a:ext>
            </a:extLst>
          </p:cNvPr>
          <p:cNvSpPr>
            <a:spLocks noGrp="1"/>
          </p:cNvSpPr>
          <p:nvPr>
            <p:ph idx="1"/>
          </p:nvPr>
        </p:nvSpPr>
        <p:spPr>
          <a:xfrm>
            <a:off x="179512" y="1124744"/>
            <a:ext cx="8784976" cy="4896544"/>
          </a:xfrm>
        </p:spPr>
        <p:txBody>
          <a:bodyPr/>
          <a:lstStyle/>
          <a:p>
            <a:r>
              <a:rPr lang="en-US" b="0" i="0" dirty="0">
                <a:effectLst/>
                <a:latin typeface="-apple-system"/>
              </a:rPr>
              <a:t>The best result is the Polynomial Regression of 4th degree using the </a:t>
            </a:r>
            <a:r>
              <a:rPr lang="en-US" b="1" i="0" dirty="0">
                <a:effectLst/>
                <a:latin typeface="-apple-system"/>
              </a:rPr>
              <a:t>danceability</a:t>
            </a:r>
            <a:r>
              <a:rPr lang="en-US" b="0" i="0" dirty="0">
                <a:effectLst/>
                <a:latin typeface="-apple-system"/>
              </a:rPr>
              <a:t> of the track as explanatory variable with an R-squared coefficient of 0.12 and A Mean Absolute Error of 15.84. </a:t>
            </a:r>
          </a:p>
          <a:p>
            <a:endParaRPr lang="en-US" dirty="0">
              <a:latin typeface="-apple-system"/>
            </a:endParaRPr>
          </a:p>
          <a:p>
            <a:r>
              <a:rPr lang="en-US" b="0" i="0" dirty="0">
                <a:effectLst/>
                <a:latin typeface="-apple-system"/>
              </a:rPr>
              <a:t>An average of 15.84 spread for our residuals in the prediction model for a range of 0–100 in ‘popularity’ is huge. And also R2 is low. </a:t>
            </a:r>
          </a:p>
          <a:p>
            <a:endParaRPr lang="en-US" dirty="0">
              <a:latin typeface="-apple-system"/>
            </a:endParaRPr>
          </a:p>
          <a:p>
            <a:r>
              <a:rPr lang="en-US" b="0" i="0" dirty="0">
                <a:effectLst/>
                <a:latin typeface="-apple-system"/>
              </a:rPr>
              <a:t>Let's try adding a dimension.</a:t>
            </a:r>
            <a:endParaRPr lang="en-GB" dirty="0"/>
          </a:p>
        </p:txBody>
      </p:sp>
    </p:spTree>
    <p:extLst>
      <p:ext uri="{BB962C8B-B14F-4D97-AF65-F5344CB8AC3E}">
        <p14:creationId xmlns:p14="http://schemas.microsoft.com/office/powerpoint/2010/main" val="3180051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atter chart&#10;&#10;Description automatically generated">
            <a:extLst>
              <a:ext uri="{FF2B5EF4-FFF2-40B4-BE49-F238E27FC236}">
                <a16:creationId xmlns:a16="http://schemas.microsoft.com/office/drawing/2014/main" id="{06854C2C-722A-ADDC-ECC7-38D00200F03A}"/>
              </a:ext>
            </a:extLst>
          </p:cNvPr>
          <p:cNvPicPr>
            <a:picLocks noGrp="1" noChangeAspect="1"/>
          </p:cNvPicPr>
          <p:nvPr>
            <p:ph idx="1"/>
          </p:nvPr>
        </p:nvPicPr>
        <p:blipFill>
          <a:blip r:embed="rId2"/>
          <a:stretch>
            <a:fillRect/>
          </a:stretch>
        </p:blipFill>
        <p:spPr>
          <a:xfrm>
            <a:off x="179512" y="1124744"/>
            <a:ext cx="4392488" cy="4968552"/>
          </a:xfrm>
        </p:spPr>
      </p:pic>
      <p:sp>
        <p:nvSpPr>
          <p:cNvPr id="6" name="Content Placeholder 2">
            <a:extLst>
              <a:ext uri="{FF2B5EF4-FFF2-40B4-BE49-F238E27FC236}">
                <a16:creationId xmlns:a16="http://schemas.microsoft.com/office/drawing/2014/main" id="{634CCCF8-1F9E-2D12-47F4-D89D965A4DE0}"/>
              </a:ext>
            </a:extLst>
          </p:cNvPr>
          <p:cNvSpPr txBox="1">
            <a:spLocks/>
          </p:cNvSpPr>
          <p:nvPr/>
        </p:nvSpPr>
        <p:spPr bwMode="auto">
          <a:xfrm>
            <a:off x="5004048" y="1124744"/>
            <a:ext cx="3960440"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a:lstStyle>
          <a:p>
            <a:r>
              <a:rPr lang="en-US" b="0" i="0" dirty="0">
                <a:effectLst/>
                <a:latin typeface="-apple-system"/>
              </a:rPr>
              <a:t>Things do not really seem to get better, our goal feature is probably not really linear correlated to the others. </a:t>
            </a:r>
          </a:p>
          <a:p>
            <a:endParaRPr lang="en-US" dirty="0">
              <a:latin typeface="-apple-system"/>
            </a:endParaRPr>
          </a:p>
          <a:p>
            <a:r>
              <a:rPr lang="en-US" dirty="0">
                <a:latin typeface="-apple-system"/>
              </a:rPr>
              <a:t>S</a:t>
            </a:r>
            <a:r>
              <a:rPr lang="en-US" b="0" i="0" dirty="0">
                <a:effectLst/>
                <a:latin typeface="-apple-system"/>
              </a:rPr>
              <a:t>o perhaps it’s time to see what the classification world could offer us.</a:t>
            </a:r>
            <a:endParaRPr lang="en-GB" kern="0" dirty="0"/>
          </a:p>
        </p:txBody>
      </p:sp>
    </p:spTree>
    <p:extLst>
      <p:ext uri="{BB962C8B-B14F-4D97-AF65-F5344CB8AC3E}">
        <p14:creationId xmlns:p14="http://schemas.microsoft.com/office/powerpoint/2010/main" val="307411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In order to build the dataset we downloaded the features appearing in the top Playlists for each one of the genres allowing us to quickly have labelled data.</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After grouping them and cleaning the data frames from missing values and duplicates, we found ourselves with around 1300 datapoints. Which we considered a size good enough to be able to process it with ease on our modest machines.</a:t>
            </a:r>
          </a:p>
        </p:txBody>
      </p:sp>
    </p:spTree>
    <p:extLst>
      <p:ext uri="{BB962C8B-B14F-4D97-AF65-F5344CB8AC3E}">
        <p14:creationId xmlns:p14="http://schemas.microsoft.com/office/powerpoint/2010/main" val="2803733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1B5FE-EC91-5923-CE8B-A49417B33EA3}"/>
              </a:ext>
            </a:extLst>
          </p:cNvPr>
          <p:cNvSpPr>
            <a:spLocks noGrp="1"/>
          </p:cNvSpPr>
          <p:nvPr>
            <p:ph idx="1"/>
          </p:nvPr>
        </p:nvSpPr>
        <p:spPr>
          <a:xfrm>
            <a:off x="107504" y="1196752"/>
            <a:ext cx="8928992" cy="4896544"/>
          </a:xfrm>
        </p:spPr>
        <p:txBody>
          <a:bodyPr/>
          <a:lstStyle/>
          <a:p>
            <a:pPr algn="l"/>
            <a:r>
              <a:rPr lang="en-US" b="1" i="0" dirty="0">
                <a:effectLst/>
                <a:latin typeface="-apple-system"/>
              </a:rPr>
              <a:t>Classification</a:t>
            </a:r>
          </a:p>
          <a:p>
            <a:pPr algn="l"/>
            <a:r>
              <a:rPr lang="en-US" b="0" i="0" dirty="0">
                <a:effectLst/>
                <a:latin typeface="-apple-system"/>
              </a:rPr>
              <a:t>In order to set up any classification model we have to move away from trying to predict a continuous integer value, and instead modelling classes/label. </a:t>
            </a:r>
          </a:p>
          <a:p>
            <a:pPr algn="l"/>
            <a:endParaRPr lang="en-US" dirty="0">
              <a:latin typeface="-apple-system"/>
            </a:endParaRPr>
          </a:p>
          <a:p>
            <a:pPr algn="l"/>
            <a:r>
              <a:rPr lang="en-US" b="0" i="0" dirty="0">
                <a:effectLst/>
                <a:latin typeface="-apple-system"/>
              </a:rPr>
              <a:t>So an idea could be to divide the 0 - 100 range of </a:t>
            </a:r>
            <a:r>
              <a:rPr lang="en-US" b="0" i="1" dirty="0">
                <a:effectLst/>
                <a:latin typeface="-apple-system"/>
              </a:rPr>
              <a:t>"popularity"</a:t>
            </a:r>
            <a:r>
              <a:rPr lang="en-US" b="0" i="0" dirty="0">
                <a:effectLst/>
                <a:latin typeface="-apple-system"/>
              </a:rPr>
              <a:t> into 3 sorted sections. </a:t>
            </a:r>
          </a:p>
          <a:p>
            <a:pPr algn="l"/>
            <a:endParaRPr lang="en-US" dirty="0">
              <a:latin typeface="-apple-system"/>
            </a:endParaRPr>
          </a:p>
          <a:p>
            <a:pPr algn="l"/>
            <a:r>
              <a:rPr lang="en-US" dirty="0">
                <a:latin typeface="-apple-system"/>
              </a:rPr>
              <a:t>We</a:t>
            </a:r>
            <a:r>
              <a:rPr lang="en-US" b="0" i="0" dirty="0">
                <a:effectLst/>
                <a:latin typeface="-apple-system"/>
              </a:rPr>
              <a:t> created three bins that represent "</a:t>
            </a:r>
            <a:r>
              <a:rPr lang="en-US" b="0" i="0" dirty="0" err="1">
                <a:effectLst/>
                <a:latin typeface="-apple-system"/>
              </a:rPr>
              <a:t>low","medium","high</a:t>
            </a:r>
            <a:r>
              <a:rPr lang="en-US" b="0" i="0" dirty="0">
                <a:effectLst/>
                <a:latin typeface="-apple-system"/>
              </a:rPr>
              <a:t>" popularity using </a:t>
            </a:r>
            <a:r>
              <a:rPr lang="en-US" b="0" i="0" dirty="0" err="1">
                <a:effectLst/>
                <a:latin typeface="-apple-system"/>
              </a:rPr>
              <a:t>pandas.cut</a:t>
            </a:r>
            <a:r>
              <a:rPr lang="en-US" b="0" i="0" dirty="0">
                <a:effectLst/>
                <a:latin typeface="-apple-system"/>
              </a:rPr>
              <a:t>() and then split the dataset into training and test set with the help of </a:t>
            </a:r>
            <a:r>
              <a:rPr lang="en-US" b="0" i="0" dirty="0" err="1">
                <a:effectLst/>
                <a:latin typeface="-apple-system"/>
              </a:rPr>
              <a:t>Sklearn</a:t>
            </a:r>
            <a:r>
              <a:rPr lang="en-US" b="0" i="0" dirty="0">
                <a:effectLst/>
                <a:latin typeface="-apple-system"/>
              </a:rPr>
              <a:t>.</a:t>
            </a:r>
          </a:p>
          <a:p>
            <a:endParaRPr lang="en-GB" dirty="0"/>
          </a:p>
        </p:txBody>
      </p:sp>
    </p:spTree>
    <p:extLst>
      <p:ext uri="{BB962C8B-B14F-4D97-AF65-F5344CB8AC3E}">
        <p14:creationId xmlns:p14="http://schemas.microsoft.com/office/powerpoint/2010/main" val="2900339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E7ACB-FC0A-4EE5-12EE-3D7CD1DAFDCF}"/>
              </a:ext>
            </a:extLst>
          </p:cNvPr>
          <p:cNvSpPr>
            <a:spLocks noGrp="1"/>
          </p:cNvSpPr>
          <p:nvPr>
            <p:ph idx="1"/>
          </p:nvPr>
        </p:nvSpPr>
        <p:spPr>
          <a:xfrm>
            <a:off x="107504" y="1124744"/>
            <a:ext cx="8928992" cy="5040560"/>
          </a:xfrm>
        </p:spPr>
        <p:txBody>
          <a:bodyPr/>
          <a:lstStyle/>
          <a:p>
            <a:pPr algn="l"/>
            <a:r>
              <a:rPr lang="en-US" dirty="0">
                <a:latin typeface="-apple-system"/>
              </a:rPr>
              <a:t>The f</a:t>
            </a:r>
            <a:r>
              <a:rPr lang="en-US" b="0" i="0" dirty="0">
                <a:effectLst/>
                <a:latin typeface="-apple-system"/>
              </a:rPr>
              <a:t>irst method </a:t>
            </a:r>
            <a:r>
              <a:rPr lang="en-US" dirty="0">
                <a:latin typeface="-apple-system"/>
              </a:rPr>
              <a:t>we are</a:t>
            </a:r>
            <a:r>
              <a:rPr lang="en-US" b="0" i="0" dirty="0">
                <a:effectLst/>
                <a:latin typeface="-apple-system"/>
              </a:rPr>
              <a:t> willing to try is classification using a Decision Tree and of course a Random Forest to see how an ensemble method can perform in this scenario.</a:t>
            </a:r>
          </a:p>
          <a:p>
            <a:endParaRPr lang="en-US" dirty="0"/>
          </a:p>
          <a:p>
            <a:pPr algn="l"/>
            <a:r>
              <a:rPr lang="en-US" b="0" i="0" dirty="0">
                <a:solidFill>
                  <a:srgbClr val="000000"/>
                </a:solidFill>
                <a:effectLst/>
                <a:latin typeface="var(--jp-content-font-family)"/>
              </a:rPr>
              <a:t>We used our python classes built from scratch and see what this models offered us with. </a:t>
            </a:r>
          </a:p>
          <a:p>
            <a:pPr algn="l"/>
            <a:endParaRPr lang="en-US" b="0" i="0" dirty="0">
              <a:solidFill>
                <a:srgbClr val="000000"/>
              </a:solidFill>
              <a:effectLst/>
              <a:latin typeface="var(--jp-content-font-family)"/>
            </a:endParaRPr>
          </a:p>
          <a:p>
            <a:pPr algn="l"/>
            <a:r>
              <a:rPr lang="en-US" b="0" i="0" dirty="0">
                <a:effectLst/>
                <a:latin typeface="-apple-system"/>
              </a:rPr>
              <a:t>A single deterministic Decision Tree pops out an accuracy score of about 0.65. </a:t>
            </a:r>
          </a:p>
          <a:p>
            <a:pPr algn="l"/>
            <a:r>
              <a:rPr lang="en-US" b="0" i="0" dirty="0">
                <a:effectLst/>
                <a:latin typeface="-apple-system"/>
              </a:rPr>
              <a:t>So with the model we have a probability to get the label right that is twice as much as randomly choosing among 3 classes (33% if we casually pick one). </a:t>
            </a:r>
            <a:br>
              <a:rPr lang="en-US" dirty="0"/>
            </a:br>
            <a:endParaRPr lang="en-GB" dirty="0"/>
          </a:p>
        </p:txBody>
      </p:sp>
    </p:spTree>
    <p:extLst>
      <p:ext uri="{BB962C8B-B14F-4D97-AF65-F5344CB8AC3E}">
        <p14:creationId xmlns:p14="http://schemas.microsoft.com/office/powerpoint/2010/main" val="35661650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12D35-AC9C-C03E-60BD-2C398031B342}"/>
              </a:ext>
            </a:extLst>
          </p:cNvPr>
          <p:cNvSpPr>
            <a:spLocks noGrp="1"/>
          </p:cNvSpPr>
          <p:nvPr>
            <p:ph idx="1"/>
          </p:nvPr>
        </p:nvSpPr>
        <p:spPr>
          <a:xfrm>
            <a:off x="179512" y="1124744"/>
            <a:ext cx="8856984" cy="4968552"/>
          </a:xfrm>
        </p:spPr>
        <p:txBody>
          <a:bodyPr/>
          <a:lstStyle/>
          <a:p>
            <a:r>
              <a:rPr lang="en-US" b="0" i="0" dirty="0">
                <a:effectLst/>
                <a:latin typeface="-apple-system"/>
              </a:rPr>
              <a:t>But it's still not great, we would prefer something around 80-90%, because we have to remember that we have created only 3 categories over a </a:t>
            </a:r>
            <a:r>
              <a:rPr lang="en-US" b="0" i="0" dirty="0" err="1">
                <a:effectLst/>
                <a:latin typeface="-apple-system"/>
              </a:rPr>
              <a:t>continous</a:t>
            </a:r>
            <a:r>
              <a:rPr lang="en-US" b="0" i="0" dirty="0">
                <a:effectLst/>
                <a:latin typeface="-apple-system"/>
              </a:rPr>
              <a:t> range of length 100. </a:t>
            </a:r>
          </a:p>
          <a:p>
            <a:endParaRPr lang="en-US" dirty="0">
              <a:latin typeface="-apple-system"/>
            </a:endParaRPr>
          </a:p>
          <a:p>
            <a:r>
              <a:rPr lang="en-US" b="0" i="0" dirty="0">
                <a:effectLst/>
                <a:latin typeface="-apple-system"/>
              </a:rPr>
              <a:t>For instance if we divide instead the dataset into 5,10,20 bins we'll see the accuracy dropping very fast. </a:t>
            </a:r>
          </a:p>
          <a:p>
            <a:endParaRPr lang="en-US" dirty="0">
              <a:latin typeface="-apple-system"/>
            </a:endParaRPr>
          </a:p>
          <a:p>
            <a:r>
              <a:rPr lang="en-US" b="0" i="0" dirty="0">
                <a:effectLst/>
                <a:latin typeface="-apple-system"/>
              </a:rPr>
              <a:t>With the Random Forest we don't see any major improvement, but since this method relies on </a:t>
            </a:r>
            <a:r>
              <a:rPr lang="en-US" b="0" i="1" dirty="0">
                <a:effectLst/>
                <a:latin typeface="-apple-system"/>
              </a:rPr>
              <a:t>Bootstrapping</a:t>
            </a:r>
            <a:r>
              <a:rPr lang="en-US" b="0" i="0" dirty="0">
                <a:effectLst/>
                <a:latin typeface="-apple-system"/>
              </a:rPr>
              <a:t> the result can change a bit over different code runs/random seeds.</a:t>
            </a:r>
            <a:endParaRPr lang="en-GB" dirty="0"/>
          </a:p>
        </p:txBody>
      </p:sp>
    </p:spTree>
    <p:extLst>
      <p:ext uri="{BB962C8B-B14F-4D97-AF65-F5344CB8AC3E}">
        <p14:creationId xmlns:p14="http://schemas.microsoft.com/office/powerpoint/2010/main" val="9943477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89BE-68AF-15C7-59BC-F221649B5B09}"/>
              </a:ext>
            </a:extLst>
          </p:cNvPr>
          <p:cNvSpPr>
            <a:spLocks noGrp="1"/>
          </p:cNvSpPr>
          <p:nvPr>
            <p:ph type="title"/>
          </p:nvPr>
        </p:nvSpPr>
        <p:spPr>
          <a:xfrm>
            <a:off x="395536" y="1916832"/>
            <a:ext cx="7416800" cy="2664296"/>
          </a:xfrm>
        </p:spPr>
        <p:txBody>
          <a:bodyPr/>
          <a:lstStyle/>
          <a:p>
            <a:pPr algn="ctr"/>
            <a:r>
              <a:rPr lang="en-US" sz="8800" dirty="0"/>
              <a:t>Conclusion</a:t>
            </a:r>
            <a:br>
              <a:rPr lang="en-US" sz="8800" dirty="0"/>
            </a:br>
            <a:r>
              <a:rPr lang="en-US" sz="8800" dirty="0"/>
              <a:t>part</a:t>
            </a:r>
            <a:endParaRPr lang="en-GB" sz="8800" dirty="0"/>
          </a:p>
        </p:txBody>
      </p:sp>
    </p:spTree>
    <p:extLst>
      <p:ext uri="{BB962C8B-B14F-4D97-AF65-F5344CB8AC3E}">
        <p14:creationId xmlns:p14="http://schemas.microsoft.com/office/powerpoint/2010/main" val="640828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1D1B-FAEC-DEB9-2A8F-2C8CBC4C6377}"/>
              </a:ext>
            </a:extLst>
          </p:cNvPr>
          <p:cNvSpPr>
            <a:spLocks noGrp="1"/>
          </p:cNvSpPr>
          <p:nvPr>
            <p:ph idx="1"/>
          </p:nvPr>
        </p:nvSpPr>
        <p:spPr>
          <a:xfrm>
            <a:off x="0" y="980728"/>
            <a:ext cx="8928992" cy="5040560"/>
          </a:xfrm>
        </p:spPr>
        <p:txBody>
          <a:bodyPr/>
          <a:lstStyle/>
          <a:p>
            <a:r>
              <a:rPr lang="en-US" b="0" i="0" dirty="0">
                <a:effectLst/>
                <a:latin typeface="-apple-system"/>
              </a:rPr>
              <a:t>Our (and your) journey here is finally coming to an end. </a:t>
            </a:r>
          </a:p>
          <a:p>
            <a:endParaRPr lang="en-US" dirty="0">
              <a:latin typeface="-apple-system"/>
            </a:endParaRPr>
          </a:p>
          <a:p>
            <a:r>
              <a:rPr lang="en-US" b="0" i="0" dirty="0">
                <a:effectLst/>
                <a:latin typeface="-apple-system"/>
              </a:rPr>
              <a:t>We really had fun doing all of this statistical analysis and Data Science. </a:t>
            </a:r>
            <a:endParaRPr lang="en-US" dirty="0">
              <a:latin typeface="-apple-system"/>
            </a:endParaRPr>
          </a:p>
          <a:p>
            <a:r>
              <a:rPr lang="en-US" b="0" i="0" dirty="0">
                <a:effectLst/>
                <a:latin typeface="-apple-system"/>
              </a:rPr>
              <a:t>We have found nice curiosities about songs, genres, popularity and we have observed how different models and methods performs with this kind of real-world dataset.</a:t>
            </a:r>
          </a:p>
          <a:p>
            <a:endParaRPr lang="en-US" b="0" i="0" dirty="0">
              <a:effectLst/>
              <a:latin typeface="-apple-system"/>
            </a:endParaRPr>
          </a:p>
          <a:p>
            <a:r>
              <a:rPr lang="en-US" b="0" i="0" dirty="0">
                <a:effectLst/>
                <a:latin typeface="-apple-system"/>
              </a:rPr>
              <a:t>But leaving back all the </a:t>
            </a:r>
            <a:r>
              <a:rPr lang="en-US" b="0" i="0" dirty="0" err="1">
                <a:effectLst/>
                <a:latin typeface="-apple-system"/>
              </a:rPr>
              <a:t>accademical</a:t>
            </a:r>
            <a:r>
              <a:rPr lang="en-US" b="0" i="0" dirty="0">
                <a:effectLst/>
                <a:latin typeface="-apple-system"/>
              </a:rPr>
              <a:t> purposes, we also think that a work of this type can be somehow adapted and used to build </a:t>
            </a:r>
            <a:r>
              <a:rPr lang="en-US" b="0" i="0" dirty="0" err="1">
                <a:effectLst/>
                <a:latin typeface="-apple-system"/>
              </a:rPr>
              <a:t>reccomendation</a:t>
            </a:r>
            <a:r>
              <a:rPr lang="en-US" b="0" i="0" dirty="0">
                <a:effectLst/>
                <a:latin typeface="-apple-system"/>
              </a:rPr>
              <a:t> systems, targeted advertising, trend and fashion analysis and other possible useful applications that a company can come out with</a:t>
            </a:r>
            <a:endParaRPr lang="en-GB" dirty="0"/>
          </a:p>
        </p:txBody>
      </p:sp>
    </p:spTree>
    <p:extLst>
      <p:ext uri="{BB962C8B-B14F-4D97-AF65-F5344CB8AC3E}">
        <p14:creationId xmlns:p14="http://schemas.microsoft.com/office/powerpoint/2010/main" val="2230871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FE80E-406F-CCD0-7FEE-2046F70C3BE3}"/>
              </a:ext>
            </a:extLst>
          </p:cNvPr>
          <p:cNvSpPr>
            <a:spLocks noGrp="1"/>
          </p:cNvSpPr>
          <p:nvPr>
            <p:ph idx="1"/>
          </p:nvPr>
        </p:nvSpPr>
        <p:spPr>
          <a:xfrm>
            <a:off x="107504" y="1196752"/>
            <a:ext cx="8928992" cy="4896544"/>
          </a:xfrm>
        </p:spPr>
        <p:txBody>
          <a:bodyPr/>
          <a:lstStyle/>
          <a:p>
            <a:r>
              <a:rPr lang="en-US" b="0" i="0" dirty="0">
                <a:effectLst/>
                <a:latin typeface="-apple-system"/>
              </a:rPr>
              <a:t>Also we are conscious that a huge amount of data are private and kept hidden by Spotify, since we have to remember it is still a </a:t>
            </a:r>
            <a:r>
              <a:rPr lang="en-US" b="0" i="0" dirty="0" err="1">
                <a:effectLst/>
                <a:latin typeface="-apple-system"/>
              </a:rPr>
              <a:t>multimillionarie</a:t>
            </a:r>
            <a:r>
              <a:rPr lang="en-US" b="0" i="0" dirty="0">
                <a:effectLst/>
                <a:latin typeface="-apple-system"/>
              </a:rPr>
              <a:t> dollars company.</a:t>
            </a:r>
          </a:p>
          <a:p>
            <a:endParaRPr lang="en-US" dirty="0">
              <a:latin typeface="-apple-system"/>
            </a:endParaRPr>
          </a:p>
          <a:p>
            <a:pPr marL="0" indent="0" algn="ctr">
              <a:buNone/>
            </a:pPr>
            <a:r>
              <a:rPr lang="en-US" sz="4400" dirty="0"/>
              <a:t>Sum up below</a:t>
            </a:r>
            <a:br>
              <a:rPr lang="en-US" sz="4400" dirty="0"/>
            </a:br>
            <a:br>
              <a:rPr lang="en-US" sz="4400" b="0" i="0" dirty="0">
                <a:effectLst/>
                <a:latin typeface="-apple-system"/>
              </a:rPr>
            </a:br>
            <a:endParaRPr lang="en-GB" sz="4400" dirty="0"/>
          </a:p>
        </p:txBody>
      </p:sp>
    </p:spTree>
    <p:extLst>
      <p:ext uri="{BB962C8B-B14F-4D97-AF65-F5344CB8AC3E}">
        <p14:creationId xmlns:p14="http://schemas.microsoft.com/office/powerpoint/2010/main" val="2197864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103D-CB8A-AA97-6628-8EF7A88F7F8E}"/>
              </a:ext>
            </a:extLst>
          </p:cNvPr>
          <p:cNvSpPr>
            <a:spLocks noGrp="1"/>
          </p:cNvSpPr>
          <p:nvPr>
            <p:ph type="title"/>
          </p:nvPr>
        </p:nvSpPr>
        <p:spPr>
          <a:xfrm>
            <a:off x="1043608" y="987584"/>
            <a:ext cx="7416800" cy="504825"/>
          </a:xfrm>
        </p:spPr>
        <p:txBody>
          <a:bodyPr/>
          <a:lstStyle/>
          <a:p>
            <a:pPr algn="ctr"/>
            <a:r>
              <a:rPr lang="en-US" sz="3200" b="0" dirty="0">
                <a:latin typeface="-apple-system"/>
              </a:rPr>
              <a:t>Q</a:t>
            </a:r>
            <a:r>
              <a:rPr lang="en-US" sz="3200" b="0" i="0" dirty="0">
                <a:effectLst/>
                <a:latin typeface="-apple-system"/>
              </a:rPr>
              <a:t>uick </a:t>
            </a:r>
            <a:r>
              <a:rPr lang="en-US" sz="3200" b="0" dirty="0">
                <a:latin typeface="-apple-system"/>
              </a:rPr>
              <a:t>S</a:t>
            </a:r>
            <a:r>
              <a:rPr lang="en-US" sz="3200" b="0" i="0" dirty="0">
                <a:effectLst/>
                <a:latin typeface="-apple-system"/>
              </a:rPr>
              <a:t>um-up</a:t>
            </a:r>
            <a:endParaRPr lang="en-GB" sz="3200" dirty="0"/>
          </a:p>
        </p:txBody>
      </p:sp>
      <p:sp>
        <p:nvSpPr>
          <p:cNvPr id="3" name="Content Placeholder 2">
            <a:extLst>
              <a:ext uri="{FF2B5EF4-FFF2-40B4-BE49-F238E27FC236}">
                <a16:creationId xmlns:a16="http://schemas.microsoft.com/office/drawing/2014/main" id="{C74CFE97-E129-EEE3-8543-9BE2E07520C5}"/>
              </a:ext>
            </a:extLst>
          </p:cNvPr>
          <p:cNvSpPr>
            <a:spLocks noGrp="1"/>
          </p:cNvSpPr>
          <p:nvPr>
            <p:ph idx="1"/>
          </p:nvPr>
        </p:nvSpPr>
        <p:spPr>
          <a:xfrm>
            <a:off x="179512" y="1752600"/>
            <a:ext cx="8712968" cy="4268688"/>
          </a:xfrm>
        </p:spPr>
        <p:txBody>
          <a:bodyPr/>
          <a:lstStyle/>
          <a:p>
            <a:pPr algn="l"/>
            <a:r>
              <a:rPr lang="en-US" b="0" i="0" dirty="0">
                <a:effectLst/>
                <a:latin typeface="-apple-system"/>
              </a:rPr>
              <a:t>Our work dealt with the following:</a:t>
            </a:r>
          </a:p>
          <a:p>
            <a:endParaRPr lang="en-US" b="0" i="0" dirty="0">
              <a:effectLst/>
              <a:latin typeface="-apple-system"/>
            </a:endParaRPr>
          </a:p>
          <a:p>
            <a:pPr algn="l">
              <a:buFont typeface="Arial" panose="020B0604020202020204" pitchFamily="34" charset="0"/>
              <a:buChar char="•"/>
            </a:pPr>
            <a:r>
              <a:rPr lang="en-US" b="0" i="0" dirty="0">
                <a:effectLst/>
                <a:latin typeface="-apple-system"/>
              </a:rPr>
              <a:t>Data statistics and visualizations: features </a:t>
            </a:r>
          </a:p>
          <a:p>
            <a:pPr algn="l">
              <a:buFont typeface="Wingdings" panose="05000000000000000000" pitchFamily="2" charset="2"/>
              <a:buChar char="ü"/>
            </a:pPr>
            <a:r>
              <a:rPr lang="en-US" b="0" i="0" dirty="0">
                <a:effectLst/>
                <a:latin typeface="-apple-system"/>
              </a:rPr>
              <a:t>mean,</a:t>
            </a:r>
          </a:p>
          <a:p>
            <a:pPr algn="l">
              <a:buFont typeface="Wingdings" panose="05000000000000000000" pitchFamily="2" charset="2"/>
              <a:buChar char="ü"/>
            </a:pPr>
            <a:r>
              <a:rPr lang="en-US" b="0" i="0" dirty="0">
                <a:effectLst/>
                <a:latin typeface="-apple-system"/>
              </a:rPr>
              <a:t>mode,</a:t>
            </a:r>
          </a:p>
          <a:p>
            <a:pPr algn="l">
              <a:buFont typeface="Wingdings" panose="05000000000000000000" pitchFamily="2" charset="2"/>
              <a:buChar char="ü"/>
            </a:pPr>
            <a:r>
              <a:rPr lang="en-US" b="0" i="0" dirty="0">
                <a:effectLst/>
                <a:latin typeface="-apple-system"/>
              </a:rPr>
              <a:t>correlations, </a:t>
            </a:r>
          </a:p>
          <a:p>
            <a:pPr algn="l">
              <a:buFont typeface="Wingdings" panose="05000000000000000000" pitchFamily="2" charset="2"/>
              <a:buChar char="ü"/>
            </a:pPr>
            <a:r>
              <a:rPr lang="en-US" b="0" i="0" dirty="0">
                <a:effectLst/>
                <a:latin typeface="-apple-system"/>
              </a:rPr>
              <a:t>scatterplot and histograms, </a:t>
            </a:r>
          </a:p>
          <a:p>
            <a:pPr algn="l">
              <a:buFont typeface="Wingdings" panose="05000000000000000000" pitchFamily="2" charset="2"/>
              <a:buChar char="ü"/>
            </a:pPr>
            <a:r>
              <a:rPr lang="en-US" b="0" i="0" dirty="0">
                <a:effectLst/>
                <a:latin typeface="-apple-system"/>
              </a:rPr>
              <a:t>genres </a:t>
            </a:r>
            <a:r>
              <a:rPr lang="en-US" b="0" i="0" dirty="0" err="1">
                <a:effectLst/>
                <a:latin typeface="-apple-system"/>
              </a:rPr>
              <a:t>pecularities</a:t>
            </a:r>
            <a:r>
              <a:rPr lang="en-US" b="0" i="0" dirty="0">
                <a:effectLst/>
                <a:latin typeface="-apple-system"/>
              </a:rPr>
              <a:t> and similarities.</a:t>
            </a:r>
          </a:p>
          <a:p>
            <a:pPr marL="0" indent="0" algn="l">
              <a:buNone/>
            </a:pPr>
            <a:endParaRPr lang="en-US" b="0" i="0" dirty="0">
              <a:effectLst/>
              <a:latin typeface="-apple-system"/>
            </a:endParaRPr>
          </a:p>
        </p:txBody>
      </p:sp>
    </p:spTree>
    <p:extLst>
      <p:ext uri="{BB962C8B-B14F-4D97-AF65-F5344CB8AC3E}">
        <p14:creationId xmlns:p14="http://schemas.microsoft.com/office/powerpoint/2010/main" val="812098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35019-7148-EBF2-4473-2DFBF9518A5F}"/>
              </a:ext>
            </a:extLst>
          </p:cNvPr>
          <p:cNvSpPr>
            <a:spLocks noGrp="1"/>
          </p:cNvSpPr>
          <p:nvPr>
            <p:ph idx="1"/>
          </p:nvPr>
        </p:nvSpPr>
        <p:spPr>
          <a:xfrm>
            <a:off x="107504" y="1124744"/>
            <a:ext cx="8856984" cy="4968552"/>
          </a:xfrm>
        </p:spPr>
        <p:txBody>
          <a:bodyPr/>
          <a:lstStyle/>
          <a:p>
            <a:r>
              <a:rPr lang="en-GB" b="0" i="0" dirty="0">
                <a:effectLst/>
                <a:latin typeface="-apple-system"/>
              </a:rPr>
              <a:t>Clustering Algorithms: </a:t>
            </a:r>
          </a:p>
          <a:p>
            <a:pPr>
              <a:buFont typeface="Wingdings" panose="05000000000000000000" pitchFamily="2" charset="2"/>
              <a:buChar char="ü"/>
            </a:pPr>
            <a:r>
              <a:rPr lang="en-GB" b="0" i="0" dirty="0" err="1">
                <a:effectLst/>
                <a:latin typeface="-apple-system"/>
              </a:rPr>
              <a:t>Kmeans</a:t>
            </a:r>
            <a:r>
              <a:rPr lang="en-GB" b="0" i="0" dirty="0">
                <a:effectLst/>
                <a:latin typeface="-apple-system"/>
              </a:rPr>
              <a:t> with different initializations such random, ++ , furthest first; </a:t>
            </a:r>
          </a:p>
          <a:p>
            <a:pPr>
              <a:buFont typeface="Wingdings" panose="05000000000000000000" pitchFamily="2" charset="2"/>
              <a:buChar char="ü"/>
            </a:pPr>
            <a:r>
              <a:rPr lang="en-GB" b="0" i="0" dirty="0">
                <a:effectLst/>
                <a:latin typeface="-apple-system"/>
              </a:rPr>
              <a:t>Gaussian Mixture models; </a:t>
            </a:r>
          </a:p>
          <a:p>
            <a:pPr>
              <a:buFont typeface="Wingdings" panose="05000000000000000000" pitchFamily="2" charset="2"/>
              <a:buChar char="ü"/>
            </a:pPr>
            <a:r>
              <a:rPr lang="en-GB" b="0" i="0" dirty="0">
                <a:effectLst/>
                <a:latin typeface="-apple-system"/>
              </a:rPr>
              <a:t>Evaluation metrics such as Elbow method, silhouette score and plots;</a:t>
            </a:r>
            <a:endParaRPr lang="en-GB" dirty="0"/>
          </a:p>
          <a:p>
            <a:endParaRPr lang="en-GB" dirty="0"/>
          </a:p>
          <a:p>
            <a:pPr algn="l">
              <a:buFont typeface="Arial" panose="020B0604020202020204" pitchFamily="34" charset="0"/>
              <a:buChar char="•"/>
            </a:pPr>
            <a:r>
              <a:rPr lang="en-US" b="0" i="0" dirty="0">
                <a:effectLst/>
                <a:latin typeface="-apple-system"/>
              </a:rPr>
              <a:t>Classification models to predict the genre: </a:t>
            </a:r>
          </a:p>
          <a:p>
            <a:pPr algn="l">
              <a:buFont typeface="Wingdings" panose="05000000000000000000" pitchFamily="2" charset="2"/>
              <a:buChar char="ü"/>
            </a:pPr>
            <a:r>
              <a:rPr lang="en-US" b="0" i="0" dirty="0">
                <a:effectLst/>
                <a:latin typeface="-apple-system"/>
              </a:rPr>
              <a:t>Gaussian Naïve Bayes, </a:t>
            </a:r>
          </a:p>
          <a:p>
            <a:pPr algn="l">
              <a:buFont typeface="Wingdings" panose="05000000000000000000" pitchFamily="2" charset="2"/>
              <a:buChar char="ü"/>
            </a:pPr>
            <a:r>
              <a:rPr lang="en-US" b="0" i="0" dirty="0">
                <a:effectLst/>
                <a:latin typeface="-apple-system"/>
              </a:rPr>
              <a:t>Decision Trees and Random Forest</a:t>
            </a:r>
            <a:br>
              <a:rPr lang="en-US" dirty="0"/>
            </a:br>
            <a:endParaRPr lang="en-GB" dirty="0"/>
          </a:p>
        </p:txBody>
      </p:sp>
    </p:spTree>
    <p:extLst>
      <p:ext uri="{BB962C8B-B14F-4D97-AF65-F5344CB8AC3E}">
        <p14:creationId xmlns:p14="http://schemas.microsoft.com/office/powerpoint/2010/main" val="1586750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3F32F-DD3D-9737-2BF8-76B9F0EC5315}"/>
              </a:ext>
            </a:extLst>
          </p:cNvPr>
          <p:cNvSpPr>
            <a:spLocks noGrp="1"/>
          </p:cNvSpPr>
          <p:nvPr>
            <p:ph idx="1"/>
          </p:nvPr>
        </p:nvSpPr>
        <p:spPr>
          <a:xfrm>
            <a:off x="35496" y="1124744"/>
            <a:ext cx="8928992" cy="4968552"/>
          </a:xfrm>
        </p:spPr>
        <p:txBody>
          <a:bodyPr/>
          <a:lstStyle/>
          <a:p>
            <a:pPr algn="l">
              <a:buFont typeface="Arial" panose="020B0604020202020204" pitchFamily="34" charset="0"/>
              <a:buChar char="•"/>
            </a:pPr>
            <a:r>
              <a:rPr lang="en-US" b="0" i="0" dirty="0">
                <a:effectLst/>
                <a:latin typeface="-apple-system"/>
              </a:rPr>
              <a:t>Regression and classification models to predict the popularity: </a:t>
            </a:r>
          </a:p>
          <a:p>
            <a:pPr algn="l">
              <a:buFont typeface="Wingdings" panose="05000000000000000000" pitchFamily="2" charset="2"/>
              <a:buChar char="ü"/>
            </a:pPr>
            <a:r>
              <a:rPr lang="en-US" b="0" i="0" dirty="0">
                <a:effectLst/>
                <a:latin typeface="-apple-system"/>
              </a:rPr>
              <a:t>Linear/polynomial/multiple regression, </a:t>
            </a:r>
          </a:p>
          <a:p>
            <a:pPr algn="l">
              <a:buFont typeface="Wingdings" panose="05000000000000000000" pitchFamily="2" charset="2"/>
              <a:buChar char="ü"/>
            </a:pPr>
            <a:r>
              <a:rPr lang="en-US" b="0" i="0" dirty="0">
                <a:effectLst/>
                <a:latin typeface="-apple-system"/>
              </a:rPr>
              <a:t>Decision Trees and  Random Forest, </a:t>
            </a:r>
          </a:p>
          <a:p>
            <a:pPr algn="l">
              <a:buFont typeface="Wingdings" panose="05000000000000000000" pitchFamily="2" charset="2"/>
              <a:buChar char="ü"/>
            </a:pPr>
            <a:r>
              <a:rPr lang="en-US" b="0" i="0" dirty="0">
                <a:effectLst/>
                <a:latin typeface="-apple-system"/>
              </a:rPr>
              <a:t>Logistic regression</a:t>
            </a:r>
          </a:p>
          <a:p>
            <a:pPr marL="0" indent="0" algn="l">
              <a:buNone/>
            </a:pPr>
            <a:endParaRPr lang="en-US" dirty="0">
              <a:latin typeface="-apple-system"/>
            </a:endParaRPr>
          </a:p>
          <a:p>
            <a:pPr algn="l">
              <a:buFont typeface="Arial" panose="020B0604020202020204" pitchFamily="34" charset="0"/>
              <a:buChar char="•"/>
            </a:pPr>
            <a:r>
              <a:rPr lang="en-US" b="0" i="0" dirty="0">
                <a:effectLst/>
                <a:latin typeface="-apple-system"/>
              </a:rPr>
              <a:t>It's been a fun and productive experience and we can't stop wondering how many other exciting studies we could do with extra data and time. </a:t>
            </a:r>
          </a:p>
          <a:p>
            <a:pPr algn="l">
              <a:buFont typeface="Arial" panose="020B0604020202020204" pitchFamily="34" charset="0"/>
              <a:buChar char="•"/>
            </a:pPr>
            <a:r>
              <a:rPr lang="en-US" b="0" i="0" dirty="0">
                <a:effectLst/>
                <a:latin typeface="-apple-system"/>
              </a:rPr>
              <a:t>We hope it was also a pleasure for the readers to take a look at our elaborate.</a:t>
            </a:r>
          </a:p>
        </p:txBody>
      </p:sp>
    </p:spTree>
    <p:extLst>
      <p:ext uri="{BB962C8B-B14F-4D97-AF65-F5344CB8AC3E}">
        <p14:creationId xmlns:p14="http://schemas.microsoft.com/office/powerpoint/2010/main" val="37163653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6A0303DF-DD90-433E-A51A-B657D54EBCE2}"/>
              </a:ext>
            </a:extLst>
          </p:cNvPr>
          <p:cNvSpPr>
            <a:spLocks noChangeArrowheads="1"/>
          </p:cNvSpPr>
          <p:nvPr/>
        </p:nvSpPr>
        <p:spPr bwMode="auto">
          <a:xfrm>
            <a:off x="0" y="0"/>
            <a:ext cx="9144000" cy="3429000"/>
          </a:xfrm>
          <a:prstGeom prst="rect">
            <a:avLst/>
          </a:prstGeom>
          <a:solidFill>
            <a:srgbClr val="006778"/>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20482" name="Group 17">
            <a:extLst>
              <a:ext uri="{FF2B5EF4-FFF2-40B4-BE49-F238E27FC236}">
                <a16:creationId xmlns:a16="http://schemas.microsoft.com/office/drawing/2014/main" id="{C543C3BA-86D7-41F5-8EB0-1841816B0418}"/>
              </a:ext>
            </a:extLst>
          </p:cNvPr>
          <p:cNvGrpSpPr>
            <a:grpSpLocks/>
          </p:cNvGrpSpPr>
          <p:nvPr/>
        </p:nvGrpSpPr>
        <p:grpSpPr bwMode="auto">
          <a:xfrm>
            <a:off x="0" y="2759075"/>
            <a:ext cx="9145588" cy="4098925"/>
            <a:chOff x="0" y="1738"/>
            <a:chExt cx="5761" cy="2582"/>
          </a:xfrm>
        </p:grpSpPr>
        <p:pic>
          <p:nvPicPr>
            <p:cNvPr id="20486" name="Picture 15" descr="Fondino">
              <a:extLst>
                <a:ext uri="{FF2B5EF4-FFF2-40B4-BE49-F238E27FC236}">
                  <a16:creationId xmlns:a16="http://schemas.microsoft.com/office/drawing/2014/main" id="{FFD7B092-00F9-4423-8D4B-C1CC36245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3" descr="logo +marchio">
              <a:extLst>
                <a:ext uri="{FF2B5EF4-FFF2-40B4-BE49-F238E27FC236}">
                  <a16:creationId xmlns:a16="http://schemas.microsoft.com/office/drawing/2014/main" id="{8848EB73-186A-46CA-B110-F878EA9CA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6" descr="fascia">
              <a:extLst>
                <a:ext uri="{FF2B5EF4-FFF2-40B4-BE49-F238E27FC236}">
                  <a16:creationId xmlns:a16="http://schemas.microsoft.com/office/drawing/2014/main" id="{465305E8-F5F5-4D03-BD71-FC2518B79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3" name="Titolo 2">
            <a:extLst>
              <a:ext uri="{FF2B5EF4-FFF2-40B4-BE49-F238E27FC236}">
                <a16:creationId xmlns:a16="http://schemas.microsoft.com/office/drawing/2014/main" id="{D69616B4-41A5-47A6-A684-041549132C3E}"/>
              </a:ext>
            </a:extLst>
          </p:cNvPr>
          <p:cNvSpPr>
            <a:spLocks noGrp="1"/>
          </p:cNvSpPr>
          <p:nvPr>
            <p:ph type="ctrTitle"/>
          </p:nvPr>
        </p:nvSpPr>
        <p:spPr>
          <a:xfrm>
            <a:off x="323528" y="167303"/>
            <a:ext cx="6369050" cy="1979612"/>
          </a:xfrm>
        </p:spPr>
        <p:txBody>
          <a:bodyPr/>
          <a:lstStyle/>
          <a:p>
            <a:pPr algn="l" eaLnBrk="1" hangingPunct="1"/>
            <a:r>
              <a:rPr lang="it-IT" altLang="en-US" dirty="0">
                <a:solidFill>
                  <a:schemeClr val="accent1">
                    <a:lumMod val="90000"/>
                  </a:schemeClr>
                </a:solidFill>
                <a:latin typeface="Calibri" panose="020F0502020204030204" pitchFamily="34" charset="0"/>
              </a:rPr>
              <a:t>Francesco Danese</a:t>
            </a:r>
            <a:br>
              <a:rPr lang="it-IT" altLang="en-US" dirty="0">
                <a:solidFill>
                  <a:schemeClr val="accent1">
                    <a:lumMod val="90000"/>
                  </a:schemeClr>
                </a:solidFill>
                <a:latin typeface="Calibri" panose="020F0502020204030204" pitchFamily="34" charset="0"/>
              </a:rPr>
            </a:br>
            <a:br>
              <a:rPr lang="it-IT" altLang="en-US" dirty="0">
                <a:solidFill>
                  <a:schemeClr val="accent1">
                    <a:lumMod val="90000"/>
                  </a:schemeClr>
                </a:solidFill>
                <a:latin typeface="Calibri" panose="020F0502020204030204" pitchFamily="34" charset="0"/>
              </a:rPr>
            </a:br>
            <a:r>
              <a:rPr lang="it-IT" altLang="en-US" dirty="0">
                <a:solidFill>
                  <a:schemeClr val="accent1">
                    <a:lumMod val="90000"/>
                  </a:schemeClr>
                </a:solidFill>
                <a:latin typeface="Calibri" panose="020F0502020204030204" pitchFamily="34" charset="0"/>
              </a:rPr>
              <a:t>Yusupha Juwara</a:t>
            </a:r>
            <a:br>
              <a:rPr lang="it-IT" altLang="en-US" dirty="0">
                <a:solidFill>
                  <a:schemeClr val="accent1">
                    <a:lumMod val="90000"/>
                  </a:schemeClr>
                </a:solidFill>
                <a:latin typeface="Calibri" panose="020F0502020204030204" pitchFamily="34" charset="0"/>
              </a:rPr>
            </a:br>
            <a:br>
              <a:rPr lang="it-IT" altLang="en-US" dirty="0">
                <a:solidFill>
                  <a:schemeClr val="accent1">
                    <a:lumMod val="90000"/>
                  </a:schemeClr>
                </a:solidFill>
                <a:latin typeface="Calibri" panose="020F0502020204030204" pitchFamily="34" charset="0"/>
              </a:rPr>
            </a:br>
            <a:r>
              <a:rPr lang="it-IT" altLang="en-US" dirty="0">
                <a:solidFill>
                  <a:schemeClr val="accent1">
                    <a:lumMod val="90000"/>
                  </a:schemeClr>
                </a:solidFill>
                <a:latin typeface="Calibri" panose="020F0502020204030204" pitchFamily="34" charset="0"/>
              </a:rPr>
              <a:t>Benjamin Barda</a:t>
            </a:r>
          </a:p>
        </p:txBody>
      </p:sp>
      <p:sp>
        <p:nvSpPr>
          <p:cNvPr id="20485" name="CasellaDiTesto 1">
            <a:extLst>
              <a:ext uri="{FF2B5EF4-FFF2-40B4-BE49-F238E27FC236}">
                <a16:creationId xmlns:a16="http://schemas.microsoft.com/office/drawing/2014/main" id="{C6119005-02D8-4351-B961-742A422D6F74}"/>
              </a:ext>
            </a:extLst>
          </p:cNvPr>
          <p:cNvSpPr txBox="1">
            <a:spLocks noChangeArrowheads="1"/>
          </p:cNvSpPr>
          <p:nvPr/>
        </p:nvSpPr>
        <p:spPr bwMode="auto">
          <a:xfrm>
            <a:off x="2163763" y="2174875"/>
            <a:ext cx="5478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r>
              <a:rPr lang="it-IT" altLang="en-US" sz="2800" dirty="0">
                <a:solidFill>
                  <a:srgbClr val="FFFFFF"/>
                </a:solidFill>
                <a:latin typeface="Calibri" panose="020F0502020204030204" pitchFamily="34" charset="0"/>
              </a:rPr>
              <a:t>Thank </a:t>
            </a:r>
            <a:r>
              <a:rPr lang="it-IT" altLang="en-US" sz="2800" dirty="0" err="1">
                <a:solidFill>
                  <a:srgbClr val="FFFFFF"/>
                </a:solidFill>
                <a:latin typeface="Calibri" panose="020F0502020204030204" pitchFamily="34" charset="0"/>
              </a:rPr>
              <a:t>you</a:t>
            </a:r>
            <a:r>
              <a:rPr lang="it-IT" altLang="en-US" sz="2800" dirty="0">
                <a:solidFill>
                  <a:srgbClr val="FFFFFF"/>
                </a:solidFill>
                <a:latin typeface="Calibri" panose="020F0502020204030204" pitchFamily="34" charset="0"/>
              </a:rPr>
              <a:t> all for </a:t>
            </a:r>
            <a:r>
              <a:rPr lang="it-IT" altLang="en-US" sz="2800" dirty="0" err="1">
                <a:solidFill>
                  <a:srgbClr val="FFFFFF"/>
                </a:solidFill>
                <a:latin typeface="Calibri" panose="020F0502020204030204" pitchFamily="34" charset="0"/>
              </a:rPr>
              <a:t>your</a:t>
            </a:r>
            <a:r>
              <a:rPr lang="it-IT" altLang="en-US" sz="2800" dirty="0">
                <a:solidFill>
                  <a:srgbClr val="FFFFFF"/>
                </a:solidFill>
                <a:latin typeface="Calibri" panose="020F0502020204030204" pitchFamily="34" charset="0"/>
              </a:rPr>
              <a:t> </a:t>
            </a:r>
            <a:r>
              <a:rPr lang="it-IT" altLang="en-US" sz="2800" dirty="0" err="1">
                <a:solidFill>
                  <a:srgbClr val="FFFFFF"/>
                </a:solidFill>
                <a:latin typeface="Calibri" panose="020F0502020204030204" pitchFamily="34" charset="0"/>
              </a:rPr>
              <a:t>kind</a:t>
            </a:r>
            <a:r>
              <a:rPr lang="it-IT" altLang="en-US" sz="2800" dirty="0">
                <a:solidFill>
                  <a:srgbClr val="FFFFFF"/>
                </a:solidFill>
                <a:latin typeface="Calibri" panose="020F0502020204030204" pitchFamily="34" charset="0"/>
              </a:rPr>
              <a:t> </a:t>
            </a:r>
            <a:r>
              <a:rPr lang="it-IT" altLang="en-US" sz="2800" dirty="0" err="1">
                <a:solidFill>
                  <a:srgbClr val="FFFFFF"/>
                </a:solidFill>
                <a:latin typeface="Calibri" panose="020F0502020204030204" pitchFamily="34" charset="0"/>
              </a:rPr>
              <a:t>attention</a:t>
            </a:r>
            <a:endParaRPr lang="it-IT" altLang="en-US" sz="2800" dirty="0">
              <a:solidFill>
                <a:srgbClr val="FFFFFF"/>
              </a:solidFill>
              <a:latin typeface="Calibri" panose="020F050202020403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C77F-3637-837D-D17A-203F2128FF0B}"/>
              </a:ext>
            </a:extLst>
          </p:cNvPr>
          <p:cNvSpPr>
            <a:spLocks noGrp="1"/>
          </p:cNvSpPr>
          <p:nvPr>
            <p:ph type="title"/>
          </p:nvPr>
        </p:nvSpPr>
        <p:spPr>
          <a:xfrm>
            <a:off x="683568" y="2132856"/>
            <a:ext cx="7416800" cy="2375470"/>
          </a:xfrm>
        </p:spPr>
        <p:txBody>
          <a:bodyPr/>
          <a:lstStyle/>
          <a:p>
            <a:pPr algn="ctr"/>
            <a:r>
              <a:rPr lang="en-GB" altLang="en-US" sz="8000" dirty="0">
                <a:latin typeface="Calibri" panose="020F0502020204030204" pitchFamily="34" charset="0"/>
              </a:rPr>
              <a:t>Implementation</a:t>
            </a:r>
            <a:br>
              <a:rPr lang="en-GB" altLang="en-US" sz="8000" dirty="0">
                <a:latin typeface="Calibri" panose="020F0502020204030204" pitchFamily="34" charset="0"/>
              </a:rPr>
            </a:br>
            <a:r>
              <a:rPr lang="en-GB" altLang="en-US" sz="8000" dirty="0">
                <a:latin typeface="Calibri" panose="020F0502020204030204" pitchFamily="34" charset="0"/>
              </a:rPr>
              <a:t>Part</a:t>
            </a:r>
            <a:endParaRPr lang="en-GB" sz="8000" dirty="0"/>
          </a:p>
        </p:txBody>
      </p:sp>
    </p:spTree>
    <p:extLst>
      <p:ext uri="{BB962C8B-B14F-4D97-AF65-F5344CB8AC3E}">
        <p14:creationId xmlns:p14="http://schemas.microsoft.com/office/powerpoint/2010/main" val="232086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data has been gathered we decided that it was going to be academically beneficial to code our own models from scratch, trying to avoid as much as possible to use pre-computed modules.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 To make it a fair mix of parametric vs non-parametric, classifications vs clustering algorithm we decided to implement the following.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Random forests</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K-means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MoG (EM)</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GNB</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Linear and logistic regression models.</a:t>
            </a:r>
          </a:p>
        </p:txBody>
      </p:sp>
    </p:spTree>
    <p:extLst>
      <p:ext uri="{BB962C8B-B14F-4D97-AF65-F5344CB8AC3E}">
        <p14:creationId xmlns:p14="http://schemas.microsoft.com/office/powerpoint/2010/main" val="1432808387"/>
      </p:ext>
    </p:extLst>
  </p:cSld>
  <p:clrMapOvr>
    <a:masterClrMapping/>
  </p:clrMapOvr>
</p:sld>
</file>

<file path=ppt/theme/theme1.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5349</Words>
  <Application>Microsoft Office PowerPoint</Application>
  <PresentationFormat>Presentazione su schermo (4:3)</PresentationFormat>
  <Paragraphs>403</Paragraphs>
  <Slides>79</Slides>
  <Notes>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79</vt:i4>
      </vt:variant>
    </vt:vector>
  </HeadingPairs>
  <TitlesOfParts>
    <vt:vector size="87" baseType="lpstr">
      <vt:lpstr>-apple-system</vt:lpstr>
      <vt:lpstr>Arial</vt:lpstr>
      <vt:lpstr>Calibri</vt:lpstr>
      <vt:lpstr>Cambria Math</vt:lpstr>
      <vt:lpstr>Gill Sans MT</vt:lpstr>
      <vt:lpstr>var(--jp-content-font-family)</vt:lpstr>
      <vt:lpstr>Wingdings</vt:lpstr>
      <vt:lpstr>Default Theme</vt:lpstr>
      <vt:lpstr>SpotyPY</vt:lpstr>
      <vt:lpstr>Overview</vt:lpstr>
      <vt:lpstr>The process</vt:lpstr>
      <vt:lpstr>Data gathering</vt:lpstr>
      <vt:lpstr>Data gathering</vt:lpstr>
      <vt:lpstr>Data gathering</vt:lpstr>
      <vt:lpstr>Data gathering</vt:lpstr>
      <vt:lpstr>Implementation Part</vt:lpstr>
      <vt:lpstr>Presentazione standard di PowerPoint</vt:lpstr>
      <vt:lpstr>Presentazione standard di PowerPoint</vt:lpstr>
      <vt:lpstr>Decision trees</vt:lpstr>
      <vt:lpstr>Presentazione standard di PowerPoint</vt:lpstr>
      <vt:lpstr>K-MEANS, KMEANS++</vt:lpstr>
      <vt:lpstr>Presentazione standard di PowerPoint</vt:lpstr>
      <vt:lpstr>Kmeans Algorithm  </vt:lpstr>
      <vt:lpstr>Presentazione standard di PowerPoint</vt:lpstr>
      <vt:lpstr>Presentazione standard di PowerPoint</vt:lpstr>
      <vt:lpstr>Presentazione standard di PowerPoint</vt:lpstr>
      <vt:lpstr>k-means++ </vt:lpstr>
      <vt:lpstr>The algorithm in plain English: </vt:lpstr>
      <vt:lpstr>ELBOW CURVE</vt:lpstr>
      <vt:lpstr>Presentazione standard di PowerPoint</vt:lpstr>
      <vt:lpstr>Confusion Matrix, Classification Report and Accuracy Score</vt:lpstr>
      <vt:lpstr>Presentazione standard di PowerPoint</vt:lpstr>
      <vt:lpstr>Sk-learn’s on the left and ours on the right</vt:lpstr>
      <vt:lpstr>Clustering performance evaluation  </vt:lpstr>
      <vt:lpstr>Presentazione standard di PowerPoint</vt:lpstr>
      <vt:lpstr>Silhouette Coefficient</vt:lpstr>
      <vt:lpstr>Presentazione standard di PowerPoint</vt:lpstr>
      <vt:lpstr>Presentazione standard di PowerPoint</vt:lpstr>
      <vt:lpstr>Presentazione standard di PowerPoint</vt:lpstr>
      <vt:lpstr>Silhouette Score’s Plot</vt:lpstr>
      <vt:lpstr>Silhouette Plot Analysis</vt:lpstr>
      <vt:lpstr>Comparison between kmeans' </vt:lpstr>
      <vt:lpstr>Presentazione standard di PowerPoint</vt:lpstr>
      <vt:lpstr>Presentazione standard di PowerPoint</vt:lpstr>
      <vt:lpstr>Presentazione standard di PowerPoint</vt:lpstr>
      <vt:lpstr>Mixture of Gaussians </vt:lpstr>
      <vt:lpstr>Presentazione standard di PowerPoint</vt:lpstr>
      <vt:lpstr>EM Algorithm of GMM </vt:lpstr>
      <vt:lpstr>Presentazione standard di PowerPoint</vt:lpstr>
      <vt:lpstr>Presentazione standard di PowerPoint</vt:lpstr>
      <vt:lpstr>Convergence</vt:lpstr>
      <vt:lpstr>GMM Confusion Matrix, Classification Report and Score</vt:lpstr>
      <vt:lpstr>Naive Bayes Classifier </vt:lpstr>
      <vt:lpstr>Presentazione standard di PowerPoint</vt:lpstr>
      <vt:lpstr>Presentazione standard di PowerPoint</vt:lpstr>
      <vt:lpstr>Presentazione standard di PowerPoint</vt:lpstr>
      <vt:lpstr>Presentazione standard di PowerPoint</vt:lpstr>
      <vt:lpstr>Gaussian Naive Bayes </vt:lpstr>
      <vt:lpstr>Presentazione standard di PowerPoint</vt:lpstr>
      <vt:lpstr>Presentazione standard di PowerPoint</vt:lpstr>
      <vt:lpstr>Presentazione standard di PowerPoint</vt:lpstr>
      <vt:lpstr>Presentazione standard di PowerPoint</vt:lpstr>
      <vt:lpstr>Confusion Matrix, Classification Report and Accuracy Score</vt:lpstr>
      <vt:lpstr>Popularity of a song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Regresion Plots of Popularity</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 part</vt:lpstr>
      <vt:lpstr>Presentazione standard di PowerPoint</vt:lpstr>
      <vt:lpstr>Presentazione standard di PowerPoint</vt:lpstr>
      <vt:lpstr>Quick Sum-up</vt:lpstr>
      <vt:lpstr>Presentazione standard di PowerPoint</vt:lpstr>
      <vt:lpstr>Presentazione standard di PowerPoint</vt:lpstr>
      <vt:lpstr>Francesco Danese  Yusupha Juwara  Benjamin Barda</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Francesco Danese</cp:lastModifiedBy>
  <cp:revision>44</cp:revision>
  <dcterms:created xsi:type="dcterms:W3CDTF">2006-11-20T16:13:10Z</dcterms:created>
  <dcterms:modified xsi:type="dcterms:W3CDTF">2022-07-24T21:26:23Z</dcterms:modified>
  <cp:category/>
</cp:coreProperties>
</file>