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3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50" r:id="rId11"/>
    <p:sldId id="349" r:id="rId12"/>
    <p:sldId id="331" r:id="rId13"/>
    <p:sldId id="337" r:id="rId14"/>
    <p:sldId id="332" r:id="rId15"/>
    <p:sldId id="336" r:id="rId16"/>
    <p:sldId id="333" r:id="rId17"/>
    <p:sldId id="338" r:id="rId18"/>
    <p:sldId id="334" r:id="rId19"/>
    <p:sldId id="339" r:id="rId20"/>
    <p:sldId id="335" r:id="rId21"/>
    <p:sldId id="305" r:id="rId22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022"/>
    <a:srgbClr val="000000"/>
    <a:srgbClr val="830022"/>
    <a:srgbClr val="822433"/>
    <a:srgbClr val="006778"/>
    <a:srgbClr val="AAC9B6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3FA0D-88A8-48A7-B981-AC401FC4CD7A}" v="5" dt="2024-06-05T22:45:52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447" autoAdjust="0"/>
  </p:normalViewPr>
  <p:slideViewPr>
    <p:cSldViewPr>
      <p:cViewPr varScale="1">
        <p:scale>
          <a:sx n="82" d="100"/>
          <a:sy n="82" d="100"/>
        </p:scale>
        <p:origin x="1502" y="77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752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53C1F79-61F6-49B3-16A1-07E159D8D7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E1CA57D-95B1-94B5-2360-FFBE648576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8A952B7-CBA9-A194-BE16-B8516EBAA27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9DF79BF-FABB-7AF7-C4E3-E37C8731ADB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8B662B2-01DF-4830-8C4C-329253AFB8B4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9C94E99-3774-6645-E958-ECB18E9533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72E87A7-C9BB-5A0B-14E6-8FEABA3B434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8C8C261-1FD0-A292-00B8-1593BA71C39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E2A266EC-8261-9460-323C-106C6DAF9A8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noProof="0"/>
              <a:t>Fare clic per modificare gli stili del testo dello schema</a:t>
            </a:r>
          </a:p>
          <a:p>
            <a:pPr lvl="1"/>
            <a:r>
              <a:rPr lang="it-IT" altLang="en-US" noProof="0"/>
              <a:t>Secondo livello</a:t>
            </a:r>
          </a:p>
          <a:p>
            <a:pPr lvl="2"/>
            <a:r>
              <a:rPr lang="it-IT" altLang="en-US" noProof="0"/>
              <a:t>Terzo livello</a:t>
            </a:r>
          </a:p>
          <a:p>
            <a:pPr lvl="3"/>
            <a:r>
              <a:rPr lang="it-IT" altLang="en-US" noProof="0"/>
              <a:t>Quarto livello</a:t>
            </a:r>
          </a:p>
          <a:p>
            <a:pPr lvl="4"/>
            <a:r>
              <a:rPr lang="it-IT" altLang="en-US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92DB6D1C-5925-1C1A-F8BA-1758E4E2C4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B40690AF-B43F-F8BA-A5F0-F1A030A6D3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B7570D6-6C2F-42D0-AA94-6AD8772B62B9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1D9081E5-29FF-BAFC-F55E-7AAA78476C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3BF00F-EEDA-46CD-8419-BBA67C07FA66}" type="slidenum">
              <a:rPr lang="it-IT" altLang="en-US" sz="1200">
                <a:solidFill>
                  <a:schemeClr val="tx1"/>
                </a:solidFill>
              </a:rPr>
              <a:pPr/>
              <a:t>1</a:t>
            </a:fld>
            <a:endParaRPr lang="it-IT" altLang="en-US" sz="120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A78A019-2A89-3A53-427E-74EBE9908A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1183BFD-C4C8-5DFB-A797-652E08EB2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D5E3B-2DA0-180C-0AC8-17AB6D2B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6BC62F-0681-4664-893B-360C2FBA8C8C}" type="datetime1">
              <a:rPr lang="en-US" altLang="en-US" smtClean="0"/>
              <a:t>06/06/2024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B91E2-E033-7AA5-A76C-40AA9AAF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Geometric Deep Learning</a:t>
            </a:r>
            <a:endParaRPr lang="it-IT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D651B-90EB-24F4-F329-ECB6DBD3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CE18042F-0BC8-4DB0-865A-9DE7DDF25965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3266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7ECB6-1AE7-4D26-2BA9-998003CA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AB437A-F7BC-461F-8FDE-96A9BB13BD4E}" type="datetime1">
              <a:rPr lang="en-US" altLang="en-US" smtClean="0"/>
              <a:t>06/06/2024</a:t>
            </a:fld>
            <a:endParaRPr lang="it-IT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11F41-13D2-ADAD-7B77-936173E3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Geometric Deep Learning</a:t>
            </a:r>
            <a:endParaRPr lang="it-IT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721F-2894-F861-CF7E-F799C5BE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A587A5A9-75A9-484C-8668-D5705B802B66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32890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68C85-66FD-F802-99A9-CB386DD5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DA632F-F12A-4469-8CC8-B307853ABAD0}" type="datetime1">
              <a:rPr lang="en-US" altLang="en-US" smtClean="0"/>
              <a:t>06/06/2024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387EA-5EC9-F540-6907-3CD55196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Geometric Deep Learning</a:t>
            </a:r>
            <a:endParaRPr lang="it-IT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909B3-5F27-5F95-4FFF-05295608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91C6B296-A9EB-4C8E-8216-EBDCE5CE3A1C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07811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6564" y="409577"/>
            <a:ext cx="1889125" cy="5457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6014" y="409577"/>
            <a:ext cx="5518150" cy="5457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A118F-0D5D-0DBB-2788-2610C7F8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EA4B6E-A81C-4B15-9D55-07E0AC969C0C}" type="datetime1">
              <a:rPr lang="en-US" altLang="en-US" smtClean="0"/>
              <a:t>06/06/2024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D3E14-F934-67D3-E31C-AD0FD19C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Geometric Deep Learning</a:t>
            </a:r>
            <a:endParaRPr lang="it-IT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91117-0B46-3FC8-BD15-CCFDC663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FD189B0F-CB1A-43D6-B436-724602160E3C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587967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4" y="409577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6014" y="1752600"/>
            <a:ext cx="37036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BEFE1-E645-B648-A98A-F3DFF1AC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D41EC9-E104-40A7-B9C3-DD88F4E2A3CB}" type="datetime1">
              <a:rPr lang="en-US" altLang="en-US" smtClean="0"/>
              <a:t>06/06/2024</a:t>
            </a:fld>
            <a:endParaRPr lang="it-IT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A83AD-EFE8-D363-57B4-AE5D2186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Geometric Deep Learning</a:t>
            </a:r>
            <a:endParaRPr lang="it-IT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7905C-DB60-FF4D-B251-5346B76E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0FF14-836E-498A-9AB0-960406C3132F}" type="slidenum">
              <a:rPr lang="it-IT" altLang="en-US" smtClean="0"/>
              <a:pPr>
                <a:defRPr/>
              </a:pPr>
              <a:t>‹#›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505975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4" y="409577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6014" y="1752600"/>
            <a:ext cx="7559675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605C6-8AF9-BAB1-2EB0-38F0F504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3E6D65-E5E0-4D20-B03B-D610C3B40D4E}" type="datetime1">
              <a:rPr lang="en-US" altLang="en-US" smtClean="0"/>
              <a:t>06/06/2024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A70E-9710-7C24-DEA4-6C06E5F9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Geometric Deep Learning</a:t>
            </a:r>
            <a:endParaRPr lang="it-IT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EFB86-59E2-EA66-E243-D5772450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82F5345F-926D-4955-9389-886D21CEE43A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63034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4" y="409577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116014" y="1752600"/>
            <a:ext cx="7559675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52F586F-4C5A-6979-B043-DF9F9039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6BEA91-49AE-474C-BAC6-6A302983A09E}" type="datetime1">
              <a:rPr lang="en-US" altLang="en-US" smtClean="0"/>
              <a:t>06/06/2024</a:t>
            </a:fld>
            <a:endParaRPr lang="it-IT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E369C49-24E4-8E37-F925-378BB410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Geometric Deep Learning</a:t>
            </a:r>
            <a:endParaRPr lang="it-IT" alt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BE3D09B-43F4-F065-3AEB-CBEE08D7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88ECD264-159A-47C3-A8F0-C9C619365581}" type="slidenum">
              <a:rPr lang="it-IT" altLang="en-US" smtClean="0"/>
              <a:pPr>
                <a:defRPr/>
              </a:pPr>
              <a:t>‹#›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27040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3E66E-4106-D27F-30D5-AD0CD6EE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6475AB-30AC-4EB6-86A5-9C709612CF49}" type="datetime1">
              <a:rPr lang="en-US" altLang="en-US" smtClean="0"/>
              <a:t>06/06/2024</a:t>
            </a:fld>
            <a:endParaRPr lang="it-IT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73815-8900-78E5-9F6B-C1957E32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Geometric Deep Learning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06B5D-6A0E-DC62-C99C-C9606E37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84355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A594-2450-B18D-D150-F1E26F64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77EFA-E8C6-03BB-EDE5-FF3E07C6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540ABE-2E2D-4D66-A86A-F505D01CB42A}" type="datetime1">
              <a:rPr lang="en-US" altLang="en-US" smtClean="0"/>
              <a:t>06/06/2024</a:t>
            </a:fld>
            <a:endParaRPr lang="it-IT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EBF12-788B-4CF8-E75C-09E9E59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Geometric Deep Learning</a:t>
            </a:r>
            <a:endParaRPr lang="it-IT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763F4-8B19-CC4A-A75F-741BE65C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88ECD264-159A-47C3-A8F0-C9C619365581}" type="slidenum">
              <a:rPr lang="it-IT" altLang="en-US" smtClean="0"/>
              <a:pPr>
                <a:defRPr/>
              </a:pPr>
              <a:t>‹#›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8834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E47B2-395C-D3FF-E582-87812F0A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E59473-2FCD-4091-8816-8C09D1322914}" type="datetime1">
              <a:rPr lang="en-US" altLang="en-US" smtClean="0"/>
              <a:t>06/06/2024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A7024-1138-EB47-CB61-C5889267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Geometric Deep Learning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A5222-18C7-AF07-EBB6-A59AB834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A4E66819-5B6D-4892-A7B5-CA8AC66EC535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91199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014" y="1752600"/>
            <a:ext cx="37036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803A0-69DA-D6D5-63A8-4170C907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EBAAFC-1C8F-4165-96D2-EE6FA8D85535}" type="datetime1">
              <a:rPr lang="en-US" altLang="en-US" smtClean="0"/>
              <a:t>06/06/2024</a:t>
            </a:fld>
            <a:endParaRPr lang="it-IT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E8C6C-1449-F864-877C-68E2EB0C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Geometric Deep Learning</a:t>
            </a:r>
            <a:endParaRPr lang="it-IT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925CD-CBDA-7D1D-5199-318C4F3E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ED7D608F-148F-41DC-B48C-DFA8CA8EB62B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67404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A955C-699B-0A58-F054-66B8FA66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4B0D36-6EE5-41FA-AA9C-4E48C36D3454}" type="datetime1">
              <a:rPr lang="en-US" altLang="en-US" smtClean="0"/>
              <a:t>06/06/2024</a:t>
            </a:fld>
            <a:endParaRPr lang="it-IT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656DE-50EE-342C-5903-7927C971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Geometric Deep Learning</a:t>
            </a:r>
            <a:endParaRPr lang="it-IT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E4977-BA08-56CB-69D8-2B9AC7BF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98F1ED18-A118-4E35-A593-C18FE2275654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74369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C455C-F3DC-3A85-DF06-27FD62E4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4988D-9E99-4E17-918A-24A00CEA3F8C}" type="datetime1">
              <a:rPr lang="en-US" altLang="en-US" smtClean="0"/>
              <a:t>06/06/2024</a:t>
            </a:fld>
            <a:endParaRPr lang="it-IT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881C9-DDFB-F9D5-E973-EB99FA86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Geometric Deep Learning</a:t>
            </a:r>
            <a:endParaRPr lang="it-IT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840F5-1C71-88C6-0293-53141238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6541A2D9-2B52-49D3-8831-A616BE56FFB6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18674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E9407-38C8-E55C-8189-FAF9FB99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EF34F9-8B8A-4E95-BEA2-5430FBAAE281}" type="datetime1">
              <a:rPr lang="en-US" altLang="en-US" smtClean="0"/>
              <a:t>06/06/2024</a:t>
            </a:fld>
            <a:endParaRPr lang="it-IT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DCF4E-9BBC-1611-35EA-37670476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Geometric Deep Learning</a:t>
            </a:r>
            <a:endParaRPr lang="it-IT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42C74-0816-72C7-E307-B522BF1B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D7EADD20-EDAB-41DF-882C-FF3741C1CDBE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48767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434A6-A557-F346-51B6-9E5A7D02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6DEAC3-CA83-4254-875E-147E043F1E0C}" type="datetime1">
              <a:rPr lang="en-US" altLang="en-US" smtClean="0"/>
              <a:t>06/06/2024</a:t>
            </a:fld>
            <a:endParaRPr lang="it-IT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C7CCA-751B-2361-FE9C-EB7A4EB7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Geometric Deep Learning</a:t>
            </a:r>
            <a:endParaRPr lang="it-IT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8AE4D-EEB8-1467-56CC-BB5D9D5B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US"/>
              <a:t>Pagina </a:t>
            </a:r>
            <a:fld id="{8695EF8E-E4D9-4630-B12D-1FEF155F491A}" type="slidenum">
              <a:rPr lang="it-IT" altLang="en-US" smtClean="0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26530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093BACC3-6CF5-6346-48B1-8A52C463A885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5C32F740-74DE-216F-8157-BAD5BE670E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B7398B64-228E-3C5B-70BB-429D1F1F19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900"/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260D8114-4CC5-0AD6-2DC9-0C1D57D77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4" y="409577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E5C9E5D-E5D2-1539-9D9C-1E765DFC1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4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dirty="0"/>
              <a:t>Fare clic per modificare gli stili del testo dello schema</a:t>
            </a:r>
          </a:p>
          <a:p>
            <a:pPr lvl="1"/>
            <a:r>
              <a:rPr lang="it-IT" altLang="en-US" dirty="0"/>
              <a:t>Secondo livello</a:t>
            </a:r>
          </a:p>
          <a:p>
            <a:pPr lvl="2"/>
            <a:r>
              <a:rPr lang="it-IT" altLang="en-US" dirty="0"/>
              <a:t>Terzo livello</a:t>
            </a:r>
          </a:p>
          <a:p>
            <a:pPr lvl="3"/>
            <a:r>
              <a:rPr lang="it-IT" altLang="en-US" dirty="0"/>
              <a:t>Quarto livello</a:t>
            </a:r>
          </a:p>
          <a:p>
            <a:pPr lvl="4"/>
            <a:r>
              <a:rPr lang="it-IT" altLang="en-US" dirty="0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15F591C-B3D7-1B62-D438-2DE1F21327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/>
            </a:lvl1pPr>
          </a:lstStyle>
          <a:p>
            <a:pPr>
              <a:defRPr/>
            </a:pPr>
            <a:fld id="{A986AD45-53D3-4590-A427-310C5135C9DD}" type="datetime1">
              <a:rPr lang="en-US" altLang="en-US" smtClean="0"/>
              <a:t>06/06/2024</a:t>
            </a:fld>
            <a:endParaRPr lang="it-IT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90BD71F-4131-74F1-3528-FE26FA0153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en-US" altLang="en-US"/>
              <a:t>Geometric Deep Learning</a:t>
            </a:r>
            <a:endParaRPr lang="it-IT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C94B440-B7A5-00BE-B9EC-00680A1C68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en-US" dirty="0"/>
              <a:t>Page </a:t>
            </a:r>
            <a:fld id="{88ECD264-159A-47C3-A8F0-C9C619365581}" type="slidenum">
              <a:rPr lang="it-IT" altLang="en-US" smtClean="0"/>
              <a:pPr>
                <a:defRPr/>
              </a:pPr>
              <a:t>‹#›</a:t>
            </a:fld>
            <a:endParaRPr lang="it-IT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91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>
            <a:extLst>
              <a:ext uri="{FF2B5EF4-FFF2-40B4-BE49-F238E27FC236}">
                <a16:creationId xmlns:a16="http://schemas.microsoft.com/office/drawing/2014/main" id="{E8804F7C-2B9A-0B2B-CBEF-90E1291C3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12DE61-11F3-989B-A1CA-6897D30FE0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0412" y="105410"/>
            <a:ext cx="7620000" cy="1517651"/>
          </a:xfrm>
        </p:spPr>
        <p:txBody>
          <a:bodyPr anchor="t"/>
          <a:lstStyle/>
          <a:p>
            <a:pPr eaLnBrk="1" hangingPunct="1"/>
            <a:r>
              <a:rPr lang="en-US" altLang="en-US" sz="2400" dirty="0">
                <a:solidFill>
                  <a:schemeClr val="bg1"/>
                </a:solidFill>
              </a:rPr>
              <a:t>Equivariant Geometric Algebra</a:t>
            </a:r>
          </a:p>
        </p:txBody>
      </p:sp>
      <p:grpSp>
        <p:nvGrpSpPr>
          <p:cNvPr id="5" name="Group 17">
            <a:extLst>
              <a:ext uri="{FF2B5EF4-FFF2-40B4-BE49-F238E27FC236}">
                <a16:creationId xmlns:a16="http://schemas.microsoft.com/office/drawing/2014/main" id="{76A3FB11-EB43-29B8-3AE9-7997A5991704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6" name="Picture 15">
              <a:extLst>
                <a:ext uri="{FF2B5EF4-FFF2-40B4-BE49-F238E27FC236}">
                  <a16:creationId xmlns:a16="http://schemas.microsoft.com/office/drawing/2014/main" id="{334759A4-881A-46C4-8944-92971EC2B7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3">
              <a:extLst>
                <a:ext uri="{FF2B5EF4-FFF2-40B4-BE49-F238E27FC236}">
                  <a16:creationId xmlns:a16="http://schemas.microsoft.com/office/drawing/2014/main" id="{A610615D-6A1F-9C50-E7EB-6E8FEAFBC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6">
              <a:extLst>
                <a:ext uri="{FF2B5EF4-FFF2-40B4-BE49-F238E27FC236}">
                  <a16:creationId xmlns:a16="http://schemas.microsoft.com/office/drawing/2014/main" id="{B65145F9-565A-CDEE-F10A-1EB006B5E1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A02AEB6-3DDE-89E2-E922-6D7256889111}"/>
              </a:ext>
            </a:extLst>
          </p:cNvPr>
          <p:cNvSpPr txBox="1"/>
          <p:nvPr/>
        </p:nvSpPr>
        <p:spPr>
          <a:xfrm>
            <a:off x="6023336" y="5216998"/>
            <a:ext cx="4471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Yusupha Juwara &amp; Ali </a:t>
            </a:r>
            <a:r>
              <a:rPr lang="en-US" sz="1600" dirty="0" err="1"/>
              <a:t>Ghasemi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930C19-00A0-5230-FCD7-6033ED015053}"/>
              </a:ext>
            </a:extLst>
          </p:cNvPr>
          <p:cNvSpPr txBox="1"/>
          <p:nvPr/>
        </p:nvSpPr>
        <p:spPr>
          <a:xfrm>
            <a:off x="6096000" y="5757604"/>
            <a:ext cx="502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Prof: Silvestri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E5DA0-2C66-AEEC-4615-4A83E48D313B}"/>
              </a:ext>
            </a:extLst>
          </p:cNvPr>
          <p:cNvSpPr txBox="1"/>
          <p:nvPr/>
        </p:nvSpPr>
        <p:spPr>
          <a:xfrm>
            <a:off x="6105675" y="6377939"/>
            <a:ext cx="416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A.Y. 2023/24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C8534-8DBC-634A-9340-41871023B3CE}"/>
              </a:ext>
            </a:extLst>
          </p:cNvPr>
          <p:cNvSpPr txBox="1"/>
          <p:nvPr/>
        </p:nvSpPr>
        <p:spPr>
          <a:xfrm>
            <a:off x="758824" y="1593115"/>
            <a:ext cx="76977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it-IT" altLang="it-IT" sz="1600" dirty="0"/>
              <a:t>Course: Deep Learning</a:t>
            </a:r>
          </a:p>
          <a:p>
            <a:pPr algn="l" eaLnBrk="1" hangingPunct="1">
              <a:lnSpc>
                <a:spcPct val="150000"/>
              </a:lnSpc>
            </a:pPr>
            <a:r>
              <a:rPr lang="it-IT" altLang="it-IT" sz="1600" dirty="0"/>
              <a:t>Degree: Msci. In AI &amp; Robotics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3256-A2E2-2C88-11BE-B24005A7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Embedding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36B97-46E4-0106-0D4C-B624B7D8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A538BF-A208-4D80-882C-68A92A6CD85A}" type="datetime1">
              <a:rPr lang="en-US" altLang="en-US" smtClean="0"/>
              <a:t>06/06/2024</a:t>
            </a:fld>
            <a:endParaRPr lang="it-IT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1FFBF-DFCB-9346-7453-FDD21073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Geometric Deep Learning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8BA9A-E2E7-9D80-608F-83DC7CDA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10</a:t>
            </a:fld>
            <a:endParaRPr lang="it-IT" altLang="en-US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262F6BF8-50D5-96E0-7F27-B6D0967C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37" y="1681518"/>
            <a:ext cx="7891852" cy="34949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8205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C168-7593-98FC-996A-6486A76A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89" y="228901"/>
            <a:ext cx="7559675" cy="504825"/>
          </a:xfrm>
        </p:spPr>
        <p:txBody>
          <a:bodyPr/>
          <a:lstStyle/>
          <a:p>
            <a:pPr algn="ctr"/>
            <a:r>
              <a:rPr lang="en-US" sz="2400" dirty="0"/>
              <a:t>Embedding Figures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6EEDA-C328-FF02-AE42-064E4674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13" y="1055651"/>
            <a:ext cx="2884489" cy="6145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Trivectors</a:t>
            </a:r>
            <a:r>
              <a:rPr lang="en-US" sz="1800" dirty="0"/>
              <a:t> are points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FE36C-CADE-8EEA-4982-B54B2CBE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DFF747-C0F7-468B-9D3B-A7F10A0A359C}" type="datetime1">
              <a:rPr lang="en-US" altLang="en-US" smtClean="0"/>
              <a:t>06/06/2024</a:t>
            </a:fld>
            <a:endParaRPr lang="it-IT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6E6B9-9506-7DC0-7D95-676A9C23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Geometric Deep Learning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4CAD-01CB-FB8D-E521-0306D977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11</a:t>
            </a:fld>
            <a:endParaRPr lang="it-IT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84EC8E-1F7B-740E-0956-A5DB3FBB0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05" y="2787879"/>
            <a:ext cx="3643313" cy="1943100"/>
          </a:xfrm>
          <a:prstGeom prst="rect">
            <a:avLst/>
          </a:prstGeom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045C073C-A04B-FCFC-5852-7931B9699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7" y="2787879"/>
            <a:ext cx="2209800" cy="219770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C12512-ABC7-8E71-C522-144DAB8DCB93}"/>
              </a:ext>
            </a:extLst>
          </p:cNvPr>
          <p:cNvSpPr txBox="1">
            <a:spLocks/>
          </p:cNvSpPr>
          <p:nvPr/>
        </p:nvSpPr>
        <p:spPr bwMode="auto">
          <a:xfrm>
            <a:off x="152400" y="1095187"/>
            <a:ext cx="2884489" cy="133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3D PGA environment which is equal to the linear space of planes.</a:t>
            </a:r>
            <a:endParaRPr lang="en-US" dirty="0"/>
          </a:p>
          <a:p>
            <a:pPr algn="ctr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4AE9C4-BA71-CBE4-E8E6-10A482711C06}"/>
              </a:ext>
            </a:extLst>
          </p:cNvPr>
          <p:cNvSpPr txBox="1">
            <a:spLocks/>
          </p:cNvSpPr>
          <p:nvPr/>
        </p:nvSpPr>
        <p:spPr bwMode="auto">
          <a:xfrm>
            <a:off x="3129755" y="1088003"/>
            <a:ext cx="2884489" cy="96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Bivectors are considered as lines</a:t>
            </a:r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BB50F1-3B38-49D3-49AE-59851DD6D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3" y="2787879"/>
            <a:ext cx="2846728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31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F66F-4074-B5C3-98E2-6CC35516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00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Geometric Algebra Transformer (</a:t>
            </a:r>
            <a:r>
              <a:rPr lang="en-US" sz="200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GATr</a:t>
            </a:r>
            <a:r>
              <a:rPr lang="en-US" sz="200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Architecture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A diagram of a diagram&#10;&#10;Description automatically generated">
            <a:extLst>
              <a:ext uri="{FF2B5EF4-FFF2-40B4-BE49-F238E27FC236}">
                <a16:creationId xmlns:a16="http://schemas.microsoft.com/office/drawing/2014/main" id="{11163A6B-CDD1-C494-8FA9-55D4B92C2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297907"/>
            <a:ext cx="8178799" cy="31488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5EBA8-F450-AF2B-087B-86356668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spcAft>
                <a:spcPts val="600"/>
              </a:spcAft>
              <a:defRPr/>
            </a:pPr>
            <a:fld id="{A027E409-C66D-4A73-9B4A-5FC22AAD311A}" type="datetime1">
              <a:rPr lang="en-US" alt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06/06/2024</a:t>
            </a:fld>
            <a:endParaRPr lang="en-US" alt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0A55-3132-6E9E-C849-B5F0D6A7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Geometric 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5091F-9025-040B-E5D7-0D5622D4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  <a:defRPr/>
            </a:pPr>
            <a:r>
              <a:rPr lang="en-US" alt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Pagina </a:t>
            </a:r>
            <a:fld id="{88ECD264-159A-47C3-A8F0-C9C619365581}" type="slidenum">
              <a:rPr lang="en-US" alt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eaLnBrk="1" hangingPunct="1">
                <a:spcAft>
                  <a:spcPts val="600"/>
                </a:spcAft>
                <a:defRPr/>
              </a:pPr>
              <a:t>12</a:t>
            </a:fld>
            <a:endParaRPr lang="en-US" alt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426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B192-0CFD-54A9-F207-26838484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2" y="838200"/>
            <a:ext cx="7559675" cy="3581400"/>
          </a:xfrm>
        </p:spPr>
        <p:txBody>
          <a:bodyPr/>
          <a:lstStyle/>
          <a:p>
            <a:pPr algn="ctr"/>
            <a:r>
              <a:rPr lang="en-US" sz="4800" dirty="0"/>
              <a:t>Components of </a:t>
            </a:r>
            <a:br>
              <a:rPr lang="en-US" sz="4800" dirty="0"/>
            </a:br>
            <a:r>
              <a:rPr lang="en-US" sz="4800" dirty="0" err="1"/>
              <a:t>GATr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en-US" sz="4800" dirty="0"/>
              <a:t>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2FFF-5DD8-EB7C-84D4-42CCBD4E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FFDD97-EB3C-4860-B6FB-3CE1CAACC950}" type="datetime1">
              <a:rPr lang="en-US" altLang="en-US" smtClean="0"/>
              <a:t>06/06/2024</a:t>
            </a:fld>
            <a:endParaRPr lang="it-IT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F3C1-39C4-61DC-F88E-DB6D0C27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Geometric Deep Learning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E0886-613B-94CB-AFA8-D45F2BD7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88ECD264-159A-47C3-A8F0-C9C619365581}" type="slidenum">
              <a:rPr lang="it-IT" altLang="en-US" smtClean="0"/>
              <a:pPr>
                <a:defRPr/>
              </a:pPr>
              <a:t>13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3249970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ECCE-77EA-3056-E25F-4106E034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1/5 - </a:t>
            </a:r>
            <a:r>
              <a:rPr lang="en-US" sz="2400" dirty="0">
                <a:solidFill>
                  <a:srgbClr val="790022"/>
                </a:solidFill>
              </a:rPr>
              <a:t>Equivariant Layer Norm</a:t>
            </a:r>
            <a:br>
              <a:rPr lang="en-US" sz="2400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art Placeholder 2">
                <a:extLst>
                  <a:ext uri="{FF2B5EF4-FFF2-40B4-BE49-F238E27FC236}">
                    <a16:creationId xmlns:a16="http://schemas.microsoft.com/office/drawing/2014/main" id="{5726A9A6-86B0-3741-6097-78B81779FF7F}"/>
                  </a:ext>
                </a:extLst>
              </p:cNvPr>
              <p:cNvSpPr>
                <a:spLocks noGrp="1"/>
              </p:cNvSpPr>
              <p:nvPr>
                <p:ph type="chart" idx="1"/>
              </p:nvPr>
            </p:nvSpPr>
            <p:spPr>
              <a:xfrm>
                <a:off x="685801" y="1758948"/>
                <a:ext cx="3962400" cy="3117851"/>
              </a:xfrm>
            </p:spPr>
            <p:txBody>
              <a:bodyPr/>
              <a:lstStyle/>
              <a:p>
                <a:r>
                  <a:rPr lang="en-US" sz="1600" dirty="0"/>
                  <a:t>Normalize each </a:t>
                </a:r>
                <a:r>
                  <a:rPr lang="en-US" sz="1600" dirty="0" err="1"/>
                  <a:t>multivector</a:t>
                </a:r>
                <a:r>
                  <a:rPr lang="en-US" sz="1600" dirty="0"/>
                  <a:t> separately using the invariant inner product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3,0,1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√(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⟨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⟩)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hart Placeholder 2">
                <a:extLst>
                  <a:ext uri="{FF2B5EF4-FFF2-40B4-BE49-F238E27FC236}">
                    <a16:creationId xmlns:a16="http://schemas.microsoft.com/office/drawing/2014/main" id="{5726A9A6-86B0-3741-6097-78B81779F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idx="1"/>
              </p:nvPr>
            </p:nvSpPr>
            <p:spPr>
              <a:xfrm>
                <a:off x="685801" y="1758948"/>
                <a:ext cx="3962400" cy="3117851"/>
              </a:xfrm>
              <a:blipFill>
                <a:blip r:embed="rId2"/>
                <a:stretch>
                  <a:fillRect l="-615" t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F538-18D1-7C40-A7DB-D8CCA303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21A6E4-363B-402E-A8AF-86377564A046}" type="datetime1">
              <a:rPr lang="en-US" altLang="en-US" smtClean="0"/>
              <a:t>06/06/2024</a:t>
            </a:fld>
            <a:endParaRPr lang="it-IT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B2152-23DD-96D9-3B36-6A625D86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Geometric Deep Learning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F494A-5C08-006F-5E19-1969C100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88ECD264-159A-47C3-A8F0-C9C619365581}" type="slidenum">
              <a:rPr lang="it-IT" altLang="en-US" smtClean="0"/>
              <a:pPr>
                <a:defRPr/>
              </a:pPr>
              <a:t>14</a:t>
            </a:fld>
            <a:endParaRPr lang="it-IT" altLang="en-US" dirty="0"/>
          </a:p>
        </p:txBody>
      </p:sp>
      <p:pic>
        <p:nvPicPr>
          <p:cNvPr id="8" name="Picture 2" descr="Layer Normalization Explained | Papers ...">
            <a:extLst>
              <a:ext uri="{FF2B5EF4-FFF2-40B4-BE49-F238E27FC236}">
                <a16:creationId xmlns:a16="http://schemas.microsoft.com/office/drawing/2014/main" id="{050F2407-FE99-5AE7-E4A0-A4699906C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77" y="1758948"/>
            <a:ext cx="4379026" cy="227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18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7BEF104-E5FB-0FC8-57D0-00B5F475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4" y="409577"/>
            <a:ext cx="7559675" cy="504825"/>
          </a:xfrm>
        </p:spPr>
        <p:txBody>
          <a:bodyPr/>
          <a:lstStyle/>
          <a:p>
            <a:pPr algn="ctr"/>
            <a:r>
              <a:rPr lang="en-US" dirty="0"/>
              <a:t>2/5 – Gated Non-linearity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hart Placeholder 2">
                <a:extLst>
                  <a:ext uri="{FF2B5EF4-FFF2-40B4-BE49-F238E27FC236}">
                    <a16:creationId xmlns:a16="http://schemas.microsoft.com/office/drawing/2014/main" id="{6EE48559-5CC8-8005-4C6D-8FEF3650A359}"/>
                  </a:ext>
                </a:extLst>
              </p:cNvPr>
              <p:cNvSpPr>
                <a:spLocks noGrp="1"/>
              </p:cNvSpPr>
              <p:nvPr>
                <p:ph type="chart" idx="1"/>
              </p:nvPr>
            </p:nvSpPr>
            <p:spPr>
              <a:xfrm>
                <a:off x="1116013" y="1295400"/>
                <a:ext cx="7559675" cy="4114800"/>
              </a:xfrm>
            </p:spPr>
            <p:txBody>
              <a:bodyPr/>
              <a:lstStyle/>
              <a:p>
                <a:pPr marL="457200" lvl="1" indent="0">
                  <a:buNone/>
                </a:pPr>
                <a:endParaRPr lang="en-US" sz="1200" dirty="0"/>
              </a:p>
              <a:p>
                <a:r>
                  <a:rPr lang="en-US" sz="1600" dirty="0"/>
                  <a:t>Apply gated GELU to the scalar component of the </a:t>
                </a:r>
                <a:r>
                  <a:rPr lang="en-US" sz="1600" dirty="0" err="1"/>
                  <a:t>multivector</a:t>
                </a:r>
                <a:r>
                  <a:rPr lang="en-US" sz="1600" dirty="0"/>
                  <a:t> outputs to control the activation of the entire </a:t>
                </a:r>
                <a:r>
                  <a:rPr lang="en-US" sz="1600" dirty="0" err="1"/>
                  <a:t>multivector</a:t>
                </a:r>
                <a:r>
                  <a:rPr lang="en-US" sz="1600" dirty="0"/>
                  <a:t>:</a:t>
                </a:r>
              </a:p>
              <a:p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𝑮𝒂𝒕𝒆𝒅𝑮𝑬𝑳𝑼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𝑮𝑬𝑳𝑼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is the scalar component of the </a:t>
                </a:r>
                <a:r>
                  <a:rPr lang="en-US" sz="1600" dirty="0" err="1"/>
                  <a:t>multivector</a:t>
                </a:r>
                <a:r>
                  <a:rPr lang="en-US" sz="1600" dirty="0"/>
                  <a:t> x.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We can use the same </a:t>
                </a:r>
                <a:r>
                  <a:rPr lang="en-US" sz="1600" b="1" dirty="0"/>
                  <a:t>gated nonlinearity </a:t>
                </a:r>
                <a:r>
                  <a:rPr lang="en-US" sz="1600" dirty="0"/>
                  <a:t>properties for other activations, such as </a:t>
                </a:r>
                <a:r>
                  <a:rPr lang="en-US" sz="1600" b="1" dirty="0" err="1"/>
                  <a:t>ReLU</a:t>
                </a:r>
                <a:r>
                  <a:rPr lang="en-US" sz="1600" dirty="0"/>
                  <a:t>, </a:t>
                </a:r>
                <a:r>
                  <a:rPr lang="en-US" sz="1600" b="1" dirty="0"/>
                  <a:t>Sigmoid</a:t>
                </a:r>
                <a:r>
                  <a:rPr lang="en-US" sz="1600" dirty="0"/>
                  <a:t>, and </a:t>
                </a:r>
                <a:r>
                  <a:rPr lang="en-US" sz="1600" b="1" dirty="0"/>
                  <a:t>Tanh</a:t>
                </a:r>
                <a:r>
                  <a:rPr lang="en-US" sz="1600" dirty="0"/>
                  <a:t>. </a:t>
                </a:r>
              </a:p>
              <a:p>
                <a:r>
                  <a:rPr lang="en-US" sz="1600" dirty="0"/>
                  <a:t>For </a:t>
                </a:r>
                <a:r>
                  <a:rPr lang="en-US" sz="1600" dirty="0" err="1"/>
                  <a:t>exmple</a:t>
                </a:r>
                <a:r>
                  <a:rPr lang="en-US" sz="1600" dirty="0"/>
                  <a:t>, for </a:t>
                </a:r>
                <a:r>
                  <a:rPr lang="en-US" sz="1600" b="1" dirty="0" err="1"/>
                  <a:t>ReLU</a:t>
                </a:r>
                <a:r>
                  <a:rPr lang="en-US" sz="1600" dirty="0"/>
                  <a:t>:  </a:t>
                </a:r>
              </a:p>
              <a:p>
                <a:endParaRPr lang="en-US" sz="1600" b="1" dirty="0"/>
              </a:p>
              <a:p>
                <a:pPr marL="457200" lvl="1" indent="0" algn="ctr">
                  <a:buNone/>
                </a:pPr>
                <a:r>
                  <a:rPr lang="en-US" sz="2400" b="1" dirty="0" err="1"/>
                  <a:t>GatedReLU</a:t>
                </a:r>
                <a:r>
                  <a:rPr lang="en-US" sz="2400" dirty="0"/>
                  <a:t>(x) = </a:t>
                </a:r>
                <a:r>
                  <a:rPr lang="en-US" sz="2400" b="1" dirty="0" err="1"/>
                  <a:t>ReLU</a:t>
                </a:r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) x</a:t>
                </a:r>
              </a:p>
            </p:txBody>
          </p:sp>
        </mc:Choice>
        <mc:Fallback xmlns="">
          <p:sp>
            <p:nvSpPr>
              <p:cNvPr id="8" name="Chart Placeholder 2">
                <a:extLst>
                  <a:ext uri="{FF2B5EF4-FFF2-40B4-BE49-F238E27FC236}">
                    <a16:creationId xmlns:a16="http://schemas.microsoft.com/office/drawing/2014/main" id="{6EE48559-5CC8-8005-4C6D-8FEF3650A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idx="1"/>
              </p:nvPr>
            </p:nvSpPr>
            <p:spPr>
              <a:xfrm>
                <a:off x="1116013" y="1295400"/>
                <a:ext cx="7559675" cy="4114800"/>
              </a:xfrm>
              <a:blipFill>
                <a:blip r:embed="rId2"/>
                <a:stretch>
                  <a:fillRect l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6FEDFC6-7EC3-42E4-5DCC-F7DD6C34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/>
          <a:p>
            <a:pPr>
              <a:defRPr/>
            </a:pPr>
            <a:fld id="{5CFF0FC8-606C-424B-AFDF-790324F94B66}" type="datetime1">
              <a:rPr lang="en-US" altLang="en-US" smtClean="0"/>
              <a:t>06/06/2024</a:t>
            </a:fld>
            <a:endParaRPr lang="it-IT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5491611-9F2E-1291-8BDE-ECCBF098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Geometric Deep Learning</a:t>
            </a:r>
            <a:endParaRPr lang="it-IT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D25BC49-FDCE-5479-FCDA-289DF8B9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88ECD264-159A-47C3-A8F0-C9C619365581}" type="slidenum">
              <a:rPr lang="it-IT" altLang="en-US" smtClean="0"/>
              <a:pPr>
                <a:defRPr/>
              </a:pPr>
              <a:t>15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2363691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39CD-88EE-69FC-B5EC-AC8DA86D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3/5 - </a:t>
            </a:r>
            <a:r>
              <a:rPr lang="en-US" sz="2400" b="1" dirty="0">
                <a:solidFill>
                  <a:srgbClr val="790022"/>
                </a:solidFill>
              </a:rPr>
              <a:t>Equivariant Linear Transformation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art Placeholder 2">
                <a:extLst>
                  <a:ext uri="{FF2B5EF4-FFF2-40B4-BE49-F238E27FC236}">
                    <a16:creationId xmlns:a16="http://schemas.microsoft.com/office/drawing/2014/main" id="{90C5C58C-9DD7-63B3-DDEF-E9A095B2817A}"/>
                  </a:ext>
                </a:extLst>
              </p:cNvPr>
              <p:cNvSpPr>
                <a:spLocks noGrp="1"/>
              </p:cNvSpPr>
              <p:nvPr>
                <p:ph type="chart" idx="1"/>
              </p:nvPr>
            </p:nvSpPr>
            <p:spPr>
              <a:xfrm>
                <a:off x="1116013" y="1295400"/>
                <a:ext cx="7559675" cy="4114800"/>
              </a:xfrm>
            </p:spPr>
            <p:txBody>
              <a:bodyPr/>
              <a:lstStyle/>
              <a:p>
                <a:r>
                  <a:rPr lang="en-US" sz="1600" dirty="0"/>
                  <a:t>Perform equivariant linear transformation on </a:t>
                </a:r>
                <a:r>
                  <a:rPr lang="en-US" sz="1600" dirty="0" err="1"/>
                  <a:t>multivector</a:t>
                </a:r>
                <a:r>
                  <a:rPr lang="en-US" sz="1600" dirty="0"/>
                  <a:t> inputs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+</m:t>
                      </m:r>
                      <m:nary>
                        <m:naryPr>
                          <m:chr m:val="∑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where x is the input </a:t>
                </a:r>
                <a:r>
                  <a:rPr lang="en-US" sz="1600" dirty="0" err="1"/>
                  <a:t>multivector</a:t>
                </a:r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1600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is the blade projection of x to grade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are learnable parameters,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is the homogeneous basis vector. 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Additionally, if </a:t>
                </a:r>
                <a:r>
                  <a:rPr lang="en-US" sz="1600" dirty="0" err="1"/>
                  <a:t>auxilary</a:t>
                </a:r>
                <a:r>
                  <a:rPr lang="en-US" sz="1600" dirty="0"/>
                  <a:t> scalars are provided, such as </a:t>
                </a:r>
                <a:r>
                  <a:rPr lang="en-US" sz="1600" b="1" dirty="0"/>
                  <a:t>pressure </a:t>
                </a:r>
                <a:r>
                  <a:rPr lang="en-US" sz="1600" dirty="0"/>
                  <a:t>in our case, then performs another linear transformation on it, not necessarily equivariant.</a:t>
                </a:r>
              </a:p>
            </p:txBody>
          </p:sp>
        </mc:Choice>
        <mc:Fallback xmlns="">
          <p:sp>
            <p:nvSpPr>
              <p:cNvPr id="3" name="Chart Placeholder 2">
                <a:extLst>
                  <a:ext uri="{FF2B5EF4-FFF2-40B4-BE49-F238E27FC236}">
                    <a16:creationId xmlns:a16="http://schemas.microsoft.com/office/drawing/2014/main" id="{90C5C58C-9DD7-63B3-DDEF-E9A095B28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idx="1"/>
              </p:nvPr>
            </p:nvSpPr>
            <p:spPr>
              <a:xfrm>
                <a:off x="1116013" y="1295400"/>
                <a:ext cx="7559675" cy="4114800"/>
              </a:xfrm>
              <a:blipFill>
                <a:blip r:embed="rId2"/>
                <a:stretch>
                  <a:fillRect l="-323" t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47ADF-FAFF-73BB-88EB-A73D68B8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D3CC7A-BAAD-41CA-8727-7E2D4D3CC96D}" type="datetime1">
              <a:rPr lang="en-US" altLang="en-US" smtClean="0"/>
              <a:t>06/06/2024</a:t>
            </a:fld>
            <a:endParaRPr lang="it-IT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78796-643F-984C-EDD9-0B37FEC1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Geometric Deep Learning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0373C-7962-1836-601A-0E9C8B2A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88ECD264-159A-47C3-A8F0-C9C619365581}" type="slidenum">
              <a:rPr lang="it-IT" altLang="en-US" smtClean="0"/>
              <a:pPr>
                <a:defRPr/>
              </a:pPr>
              <a:t>16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4289734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3D4A6-760E-C99C-70EE-85772808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4" y="409577"/>
            <a:ext cx="7559675" cy="504825"/>
          </a:xfrm>
        </p:spPr>
        <p:txBody>
          <a:bodyPr/>
          <a:lstStyle/>
          <a:p>
            <a:pPr algn="ctr"/>
            <a:r>
              <a:rPr lang="en-US" dirty="0"/>
              <a:t>4/5 - </a:t>
            </a:r>
            <a:r>
              <a:rPr lang="en-US" sz="2400" dirty="0">
                <a:solidFill>
                  <a:srgbClr val="790022"/>
                </a:solidFill>
              </a:rPr>
              <a:t>Geometric Bilinear Transformation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hart Placeholder 2">
                <a:extLst>
                  <a:ext uri="{FF2B5EF4-FFF2-40B4-BE49-F238E27FC236}">
                    <a16:creationId xmlns:a16="http://schemas.microsoft.com/office/drawing/2014/main" id="{6E0E405B-929D-DCD9-C105-92A5DA2C6AFB}"/>
                  </a:ext>
                </a:extLst>
              </p:cNvPr>
              <p:cNvSpPr>
                <a:spLocks noGrp="1"/>
              </p:cNvSpPr>
              <p:nvPr>
                <p:ph type="chart" idx="1"/>
              </p:nvPr>
            </p:nvSpPr>
            <p:spPr>
              <a:xfrm>
                <a:off x="1116013" y="1295400"/>
                <a:ext cx="7559675" cy="4114800"/>
              </a:xfrm>
            </p:spPr>
            <p:txBody>
              <a:bodyPr/>
              <a:lstStyle/>
              <a:p>
                <a:r>
                  <a:rPr lang="en-US" sz="1600" dirty="0"/>
                  <a:t>Perform geometric bilinear operations, that is two operations: </a:t>
                </a:r>
                <a:r>
                  <a:rPr lang="en-US" sz="1600" b="1" dirty="0"/>
                  <a:t>geometric product</a:t>
                </a:r>
                <a:r>
                  <a:rPr lang="en-US" sz="1600" dirty="0"/>
                  <a:t> and </a:t>
                </a:r>
                <a:r>
                  <a:rPr lang="en-US" sz="1600" b="1" dirty="0"/>
                  <a:t>join</a:t>
                </a:r>
                <a:r>
                  <a:rPr lang="en-US" sz="1600" dirty="0"/>
                  <a:t>:</a:t>
                </a:r>
              </a:p>
              <a:p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𝑮𝒆𝒐𝒎𝒆𝒕𝒓𝒊𝒄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𝑪𝒐𝒏𝒄𝒂𝒕𝒆𝒏𝒂𝒕</m:t>
                      </m:r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𝒄𝒉𝒂𝒏𝒏𝒆𝒍</m:t>
                          </m:r>
                        </m:sub>
                      </m:sSub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1" i="1" dirty="0" err="1" smtClean="0">
                          <a:latin typeface="Cambria Math" panose="02040503050406030204" pitchFamily="18" charset="0"/>
                        </a:rPr>
                        <m:t>𝑬𝒒𝒖𝒊𝑱𝒐𝒊𝒏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𝑬𝒒𝒖𝒊𝑱𝒐𝒊𝒏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0123</m:t>
                        </m:r>
                      </m:sub>
                    </m:sSub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p>
                              <m:sSupPr>
                                <m:ctrlP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0123</m:t>
                        </m:r>
                      </m:sub>
                    </m:sSub>
                  </m:oMath>
                </a14:m>
                <a:r>
                  <a:rPr lang="en-US" sz="1600" dirty="0"/>
                  <a:t> is the </a:t>
                </a:r>
                <a:r>
                  <a:rPr lang="en-US" sz="1600" b="1" dirty="0"/>
                  <a:t>pseudoscalar</a:t>
                </a:r>
                <a:r>
                  <a:rPr lang="en-US" sz="1600" dirty="0"/>
                  <a:t> component of a reference </a:t>
                </a:r>
                <a:r>
                  <a:rPr lang="en-US" sz="1600" dirty="0" err="1"/>
                  <a:t>multivector</a:t>
                </a:r>
                <a:r>
                  <a:rPr lang="en-US" sz="1600" dirty="0"/>
                  <a:t> z.</a:t>
                </a:r>
              </a:p>
            </p:txBody>
          </p:sp>
        </mc:Choice>
        <mc:Fallback xmlns="">
          <p:sp>
            <p:nvSpPr>
              <p:cNvPr id="8" name="Chart Placeholder 2">
                <a:extLst>
                  <a:ext uri="{FF2B5EF4-FFF2-40B4-BE49-F238E27FC236}">
                    <a16:creationId xmlns:a16="http://schemas.microsoft.com/office/drawing/2014/main" id="{6E0E405B-929D-DCD9-C105-92A5DA2C6A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idx="1"/>
              </p:nvPr>
            </p:nvSpPr>
            <p:spPr>
              <a:xfrm>
                <a:off x="1116013" y="1295400"/>
                <a:ext cx="7559675" cy="4114800"/>
              </a:xfrm>
              <a:blipFill>
                <a:blip r:embed="rId2"/>
                <a:stretch>
                  <a:fillRect l="-323" t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98EE9C7-EFC8-E5AF-6D2A-CE2D9C0A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/>
          <a:p>
            <a:pPr>
              <a:defRPr/>
            </a:pPr>
            <a:fld id="{7DE365FE-6869-436F-8109-F72AE431B72C}" type="datetime1">
              <a:rPr lang="en-US" altLang="en-US" smtClean="0"/>
              <a:t>06/06/2024</a:t>
            </a:fld>
            <a:endParaRPr lang="it-IT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F66C1B-529A-623C-637D-05ED0529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Geometric Deep Learning</a:t>
            </a:r>
            <a:endParaRPr lang="it-IT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5FED687-25F6-88F7-C62A-C80C8DFE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88ECD264-159A-47C3-A8F0-C9C619365581}" type="slidenum">
              <a:rPr lang="it-IT" altLang="en-US" smtClean="0"/>
              <a:pPr>
                <a:defRPr/>
              </a:pPr>
              <a:t>17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97973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2F94-A619-2EC0-DD4A-7AB76953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5/5 - </a:t>
            </a:r>
            <a:r>
              <a:rPr lang="en-US" sz="2400" b="1" dirty="0"/>
              <a:t>Geometric Attention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art Placeholder 2">
                <a:extLst>
                  <a:ext uri="{FF2B5EF4-FFF2-40B4-BE49-F238E27FC236}">
                    <a16:creationId xmlns:a16="http://schemas.microsoft.com/office/drawing/2014/main" id="{985982D2-1690-DCD6-F1FF-0F4383E8F254}"/>
                  </a:ext>
                </a:extLst>
              </p:cNvPr>
              <p:cNvSpPr>
                <a:spLocks noGrp="1"/>
              </p:cNvSpPr>
              <p:nvPr>
                <p:ph type="chart"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Represent the geometric attention mechanism, a crucial part of the </a:t>
                </a:r>
                <a:r>
                  <a:rPr lang="en-US" sz="1600" dirty="0" err="1"/>
                  <a:t>GATr</a:t>
                </a:r>
                <a:r>
                  <a:rPr lang="en-US" sz="1600" dirty="0"/>
                  <a:t> architecture </a:t>
                </a:r>
              </a:p>
              <a:p>
                <a:r>
                  <a:rPr lang="en-US" sz="1600" dirty="0"/>
                  <a:t>Responsible for capturing geometric relationships between </a:t>
                </a:r>
                <a:r>
                  <a:rPr lang="en-US" sz="1600" dirty="0" err="1"/>
                  <a:t>multivectors</a:t>
                </a:r>
                <a:r>
                  <a:rPr lang="en-US" sz="1600" dirty="0"/>
                  <a:t>.</a:t>
                </a:r>
              </a:p>
              <a:p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)}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𝑆𝑜𝑓𝑡𝑚𝑎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/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⟨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⟩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√(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" name="Chart Placeholder 2">
                <a:extLst>
                  <a:ext uri="{FF2B5EF4-FFF2-40B4-BE49-F238E27FC236}">
                    <a16:creationId xmlns:a16="http://schemas.microsoft.com/office/drawing/2014/main" id="{985982D2-1690-DCD6-F1FF-0F4383E8F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idx="1"/>
              </p:nvPr>
            </p:nvSpPr>
            <p:spPr>
              <a:blipFill>
                <a:blip r:embed="rId2"/>
                <a:stretch>
                  <a:fillRect l="-323" t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5DF74-B811-D92F-2CDE-84D00C00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342C35-562F-4B15-A3E5-CA63B83B9A7A}" type="datetime1">
              <a:rPr lang="en-US" altLang="en-US" smtClean="0"/>
              <a:t>06/06/2024</a:t>
            </a:fld>
            <a:endParaRPr lang="it-IT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CB18C-66A1-C242-5194-3C81AE7E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Geometric Deep Learning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A1DE2-761F-6F0A-8ED1-59084661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88ECD264-159A-47C3-A8F0-C9C619365581}" type="slidenum">
              <a:rPr lang="it-IT" altLang="en-US" smtClean="0"/>
              <a:pPr>
                <a:defRPr/>
              </a:pPr>
              <a:t>18</a:t>
            </a:fld>
            <a:endParaRPr lang="it-IT" altLang="en-US" dirty="0"/>
          </a:p>
        </p:txBody>
      </p:sp>
    </p:spTree>
    <p:extLst>
      <p:ext uri="{BB962C8B-B14F-4D97-AF65-F5344CB8AC3E}">
        <p14:creationId xmlns:p14="http://schemas.microsoft.com/office/powerpoint/2010/main" val="314848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4C236-2E33-1BA0-3BFD-E91E4D04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Equivariant LSTM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LSTM cell and equations ...">
            <a:extLst>
              <a:ext uri="{FF2B5EF4-FFF2-40B4-BE49-F238E27FC236}">
                <a16:creationId xmlns:a16="http://schemas.microsoft.com/office/drawing/2014/main" id="{918052D2-54CA-9B03-BA84-85A2F9C42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362200"/>
            <a:ext cx="8661654" cy="314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1483B-9E57-352C-368A-EAC30673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spcAft>
                <a:spcPts val="600"/>
              </a:spcAft>
              <a:defRPr/>
            </a:pPr>
            <a:fld id="{69529806-8CC9-42B7-88E5-41B4B6F8F17C}" type="datetime1">
              <a:rPr lang="en-US" alt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06/06/2024</a:t>
            </a:fld>
            <a:endParaRPr lang="en-US" alt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10EDC-200B-4B8D-F7A7-3CB08279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Geometric 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614E9-C878-440C-A3D6-948542A2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  <a:defRPr/>
            </a:pPr>
            <a:r>
              <a:rPr lang="en-US" alt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Pagina </a:t>
            </a:r>
            <a:fld id="{88ECD264-159A-47C3-A8F0-C9C619365581}" type="slidenum">
              <a:rPr lang="en-US" alt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eaLnBrk="1" hangingPunct="1">
                <a:spcAft>
                  <a:spcPts val="600"/>
                </a:spcAft>
                <a:defRPr/>
              </a:pPr>
              <a:t>19</a:t>
            </a:fld>
            <a:endParaRPr lang="en-US" alt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304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214" y="2395728"/>
            <a:ext cx="3182691" cy="18288"/>
          </a:xfrm>
          <a:custGeom>
            <a:avLst/>
            <a:gdLst>
              <a:gd name="connsiteX0" fmla="*/ 0 w 3182691"/>
              <a:gd name="connsiteY0" fmla="*/ 0 h 18288"/>
              <a:gd name="connsiteX1" fmla="*/ 636538 w 3182691"/>
              <a:gd name="connsiteY1" fmla="*/ 0 h 18288"/>
              <a:gd name="connsiteX2" fmla="*/ 1273076 w 3182691"/>
              <a:gd name="connsiteY2" fmla="*/ 0 h 18288"/>
              <a:gd name="connsiteX3" fmla="*/ 1909615 w 3182691"/>
              <a:gd name="connsiteY3" fmla="*/ 0 h 18288"/>
              <a:gd name="connsiteX4" fmla="*/ 2482499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609807 w 3182691"/>
              <a:gd name="connsiteY7" fmla="*/ 18288 h 18288"/>
              <a:gd name="connsiteX8" fmla="*/ 2068749 w 3182691"/>
              <a:gd name="connsiteY8" fmla="*/ 18288 h 18288"/>
              <a:gd name="connsiteX9" fmla="*/ 1432211 w 3182691"/>
              <a:gd name="connsiteY9" fmla="*/ 18288 h 18288"/>
              <a:gd name="connsiteX10" fmla="*/ 859327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13406" y="3458"/>
                  <a:pt x="1273076" y="0"/>
                </a:cubicBezTo>
                <a:cubicBezTo>
                  <a:pt x="1532746" y="-3458"/>
                  <a:pt x="1697408" y="-16840"/>
                  <a:pt x="1909615" y="0"/>
                </a:cubicBezTo>
                <a:cubicBezTo>
                  <a:pt x="2121822" y="16840"/>
                  <a:pt x="2213494" y="-18555"/>
                  <a:pt x="2482499" y="0"/>
                </a:cubicBezTo>
                <a:cubicBezTo>
                  <a:pt x="2751504" y="18555"/>
                  <a:pt x="3004132" y="-28750"/>
                  <a:pt x="3182691" y="0"/>
                </a:cubicBezTo>
                <a:cubicBezTo>
                  <a:pt x="3183133" y="4516"/>
                  <a:pt x="3181864" y="12266"/>
                  <a:pt x="3182691" y="18288"/>
                </a:cubicBezTo>
                <a:cubicBezTo>
                  <a:pt x="2947041" y="16687"/>
                  <a:pt x="2875741" y="22937"/>
                  <a:pt x="2609807" y="18288"/>
                </a:cubicBezTo>
                <a:cubicBezTo>
                  <a:pt x="2343873" y="13639"/>
                  <a:pt x="2331203" y="31729"/>
                  <a:pt x="2068749" y="18288"/>
                </a:cubicBezTo>
                <a:cubicBezTo>
                  <a:pt x="1806295" y="4847"/>
                  <a:pt x="1713773" y="47088"/>
                  <a:pt x="1432211" y="18288"/>
                </a:cubicBezTo>
                <a:cubicBezTo>
                  <a:pt x="1150649" y="-10512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1" h="18288" stroke="0" extrusionOk="0">
                <a:moveTo>
                  <a:pt x="0" y="0"/>
                </a:moveTo>
                <a:cubicBezTo>
                  <a:pt x="247695" y="-19360"/>
                  <a:pt x="392581" y="-28596"/>
                  <a:pt x="572884" y="0"/>
                </a:cubicBezTo>
                <a:cubicBezTo>
                  <a:pt x="753187" y="28596"/>
                  <a:pt x="922042" y="4121"/>
                  <a:pt x="1113942" y="0"/>
                </a:cubicBezTo>
                <a:cubicBezTo>
                  <a:pt x="1305842" y="-4121"/>
                  <a:pt x="1501806" y="28092"/>
                  <a:pt x="1686826" y="0"/>
                </a:cubicBezTo>
                <a:cubicBezTo>
                  <a:pt x="1871846" y="-28092"/>
                  <a:pt x="2170181" y="-20672"/>
                  <a:pt x="2323364" y="0"/>
                </a:cubicBezTo>
                <a:cubicBezTo>
                  <a:pt x="2476547" y="20672"/>
                  <a:pt x="2919163" y="6097"/>
                  <a:pt x="3182691" y="0"/>
                </a:cubicBezTo>
                <a:cubicBezTo>
                  <a:pt x="3183268" y="4624"/>
                  <a:pt x="3183510" y="11191"/>
                  <a:pt x="3182691" y="18288"/>
                </a:cubicBezTo>
                <a:cubicBezTo>
                  <a:pt x="3026064" y="-10849"/>
                  <a:pt x="2775005" y="23067"/>
                  <a:pt x="2546153" y="18288"/>
                </a:cubicBezTo>
                <a:cubicBezTo>
                  <a:pt x="2317301" y="13509"/>
                  <a:pt x="2164351" y="-9884"/>
                  <a:pt x="1845961" y="18288"/>
                </a:cubicBezTo>
                <a:cubicBezTo>
                  <a:pt x="1527571" y="46460"/>
                  <a:pt x="1455006" y="5824"/>
                  <a:pt x="1304903" y="18288"/>
                </a:cubicBezTo>
                <a:cubicBezTo>
                  <a:pt x="1154800" y="30752"/>
                  <a:pt x="942107" y="-12056"/>
                  <a:pt x="604711" y="18288"/>
                </a:cubicBezTo>
                <a:cubicBezTo>
                  <a:pt x="267315" y="48632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EA5A-EF61-D8FD-38DA-39738D716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2706624"/>
            <a:ext cx="5170932" cy="34838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900"/>
              <a:t>In recent years, two very important and popular research areas in Deep Learning have been: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/>
              <a:t>How can symmetries be encoded using equivariant deep learning?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/>
              <a:t>How can geometric objects be represented through algebraic structures?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7A1FF7-E131-E861-8DE4-3A9F235B6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920" y="329183"/>
            <a:ext cx="2982581" cy="34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082550E-14AB-FD27-2C9B-0ED53C77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7880" y="4363148"/>
            <a:ext cx="2996946" cy="160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79CCC-5F11-ABBB-EF64-9B8FCCAB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B3DFF134-9A65-4C38-91A4-DD2F38900F4A}" type="datetime1">
              <a:rPr lang="en-US" altLang="en-US" smtClean="0"/>
              <a:t>06/06/2024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F3A7B-AADD-F044-A681-0115DCE4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/>
              <a:t>Geometric Deep Learning</a:t>
            </a:r>
            <a:endParaRPr lang="it-IT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9BA60-6356-139B-E436-84767F81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spcAft>
                  <a:spcPts val="600"/>
                </a:spcAft>
                <a:defRPr/>
              </a:pPr>
              <a:t>2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768584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7B00-DF50-FA15-D29C-64BBAED8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A7D91-10E1-FCF9-B4C7-20660735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078494-630A-4469-B200-B9E5907FDDA1}" type="datetime1">
              <a:rPr lang="en-US" altLang="en-US" smtClean="0"/>
              <a:t>06/06/2024</a:t>
            </a:fld>
            <a:endParaRPr lang="it-IT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217E-C14C-7922-FFC9-DD817706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Geometric Deep Learning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D8720-9F4B-0F7A-241F-F879AF9B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88ECD264-159A-47C3-A8F0-C9C619365581}" type="slidenum">
              <a:rPr lang="it-IT" altLang="en-US" smtClean="0"/>
              <a:pPr>
                <a:defRPr/>
              </a:pPr>
              <a:t>20</a:t>
            </a:fld>
            <a:endParaRPr lang="it-IT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18C310-D9CB-5714-556B-13F8C9777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68785"/>
              </p:ext>
            </p:extLst>
          </p:nvPr>
        </p:nvGraphicFramePr>
        <p:xfrm>
          <a:off x="685800" y="1295400"/>
          <a:ext cx="78644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264">
                  <a:extLst>
                    <a:ext uri="{9D8B030D-6E8A-4147-A177-3AD203B41FA5}">
                      <a16:colId xmlns:a16="http://schemas.microsoft.com/office/drawing/2014/main" val="2291129890"/>
                    </a:ext>
                  </a:extLst>
                </a:gridCol>
                <a:gridCol w="3419720">
                  <a:extLst>
                    <a:ext uri="{9D8B030D-6E8A-4147-A177-3AD203B41FA5}">
                      <a16:colId xmlns:a16="http://schemas.microsoft.com/office/drawing/2014/main" val="239953207"/>
                    </a:ext>
                  </a:extLst>
                </a:gridCol>
                <a:gridCol w="2621492">
                  <a:extLst>
                    <a:ext uri="{9D8B030D-6E8A-4147-A177-3AD203B41FA5}">
                      <a16:colId xmlns:a16="http://schemas.microsoft.com/office/drawing/2014/main" val="2570819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Non-norm data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 data 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1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47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3249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1A125C8-7CF1-BEFE-06EF-7288B85135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8173390"/>
                  </p:ext>
                </p:extLst>
              </p:nvPr>
            </p:nvGraphicFramePr>
            <p:xfrm>
              <a:off x="685800" y="3164840"/>
              <a:ext cx="787536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8841">
                      <a:extLst>
                        <a:ext uri="{9D8B030D-6E8A-4147-A177-3AD203B41FA5}">
                          <a16:colId xmlns:a16="http://schemas.microsoft.com/office/drawing/2014/main" val="989694173"/>
                        </a:ext>
                      </a:extLst>
                    </a:gridCol>
                    <a:gridCol w="1460159">
                      <a:extLst>
                        <a:ext uri="{9D8B030D-6E8A-4147-A177-3AD203B41FA5}">
                          <a16:colId xmlns:a16="http://schemas.microsoft.com/office/drawing/2014/main" val="3634762916"/>
                        </a:ext>
                      </a:extLst>
                    </a:gridCol>
                    <a:gridCol w="2362200">
                      <a:extLst>
                        <a:ext uri="{9D8B030D-6E8A-4147-A177-3AD203B41FA5}">
                          <a16:colId xmlns:a16="http://schemas.microsoft.com/office/drawing/2014/main" val="830001242"/>
                        </a:ext>
                      </a:extLst>
                    </a:gridCol>
                    <a:gridCol w="2084163">
                      <a:extLst>
                        <a:ext uri="{9D8B030D-6E8A-4147-A177-3AD203B41FA5}">
                          <a16:colId xmlns:a16="http://schemas.microsoft.com/office/drawing/2014/main" val="12387625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F1 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Mem Footprint (MB)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 Params (K)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547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GATr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1795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EquiLinear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98.855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8053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BiEquiLinear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96.47%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032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EquiLSTM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97842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BiEquiLSTM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≈ </m:t>
                              </m:r>
                            </m:oMath>
                          </a14:m>
                          <a:r>
                            <a:rPr lang="en-US" dirty="0"/>
                            <a:t>100%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51742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1A125C8-7CF1-BEFE-06EF-7288B85135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8173390"/>
                  </p:ext>
                </p:extLst>
              </p:nvPr>
            </p:nvGraphicFramePr>
            <p:xfrm>
              <a:off x="685800" y="3164840"/>
              <a:ext cx="787536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8841">
                      <a:extLst>
                        <a:ext uri="{9D8B030D-6E8A-4147-A177-3AD203B41FA5}">
                          <a16:colId xmlns:a16="http://schemas.microsoft.com/office/drawing/2014/main" val="989694173"/>
                        </a:ext>
                      </a:extLst>
                    </a:gridCol>
                    <a:gridCol w="1460159">
                      <a:extLst>
                        <a:ext uri="{9D8B030D-6E8A-4147-A177-3AD203B41FA5}">
                          <a16:colId xmlns:a16="http://schemas.microsoft.com/office/drawing/2014/main" val="3634762916"/>
                        </a:ext>
                      </a:extLst>
                    </a:gridCol>
                    <a:gridCol w="2362200">
                      <a:extLst>
                        <a:ext uri="{9D8B030D-6E8A-4147-A177-3AD203B41FA5}">
                          <a16:colId xmlns:a16="http://schemas.microsoft.com/office/drawing/2014/main" val="830001242"/>
                        </a:ext>
                      </a:extLst>
                    </a:gridCol>
                    <a:gridCol w="2084163">
                      <a:extLst>
                        <a:ext uri="{9D8B030D-6E8A-4147-A177-3AD203B41FA5}">
                          <a16:colId xmlns:a16="http://schemas.microsoft.com/office/drawing/2014/main" val="12387625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F1 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Mem Footprint (MB)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 Params (K)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547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GATr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1795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EquiLinear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98.855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8053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BiEquiLinear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96.47%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032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EquiLSTM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97842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BiEquiLSTM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000" t="-508197" r="-30583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51742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3142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4E18A-E1A3-85F2-018D-09D99584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EA999-A26C-43B4-89FA-598D08C1C119}" type="datetime1">
              <a:rPr lang="en-US" altLang="en-US" smtClean="0"/>
              <a:t>06/06/2024</a:t>
            </a:fld>
            <a:endParaRPr lang="it-IT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DE12-1917-9AA2-0C3A-49CB6EB1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Geometric Deep Learning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16467-033B-80CC-5E4D-AC2926B1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88ECD264-159A-47C3-A8F0-C9C619365581}" type="slidenum">
              <a:rPr lang="it-IT" altLang="en-US" smtClean="0"/>
              <a:pPr>
                <a:defRPr/>
              </a:pPr>
              <a:t>21</a:t>
            </a:fld>
            <a:endParaRPr lang="it-IT" altLang="en-US" dirty="0"/>
          </a:p>
        </p:txBody>
      </p:sp>
      <p:pic>
        <p:nvPicPr>
          <p:cNvPr id="7170" name="Picture 2" descr="Thank You Stock Photos, Images and ...">
            <a:extLst>
              <a:ext uri="{FF2B5EF4-FFF2-40B4-BE49-F238E27FC236}">
                <a16:creationId xmlns:a16="http://schemas.microsoft.com/office/drawing/2014/main" id="{BD0AA685-ADAC-3C0F-8CD4-BDF0DB007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4000"/>
            <a:ext cx="8642740" cy="548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12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6312-F8DB-0C64-5C90-555F7BE3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Projective Geometric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1D85F-A9D1-19B2-AA86-0A1371FC7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6014" y="1371600"/>
                <a:ext cx="7559675" cy="4114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 sz="1600"/>
                </a:pPr>
                <a:r>
                  <a:rPr lang="en-US" dirty="0"/>
                  <a:t>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3,0,1</m:t>
                        </m:r>
                      </m:sub>
                    </m:sSub>
                  </m:oMath>
                </a14:m>
                <a:r>
                  <a:rPr lang="en-US" dirty="0"/>
                  <a:t>, is a 16-dimensional algebra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 sz="1600"/>
                </a:pPr>
                <a:r>
                  <a:rPr lang="en-US" dirty="0"/>
                  <a:t>Provide a powerful framework for representing and manipulating geometric objects and transformations in 3D space.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 sz="1600"/>
                </a:pPr>
                <a:r>
                  <a:rPr lang="en-US" dirty="0"/>
                  <a:t>Extend traditional vector algebra to include: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v"/>
                  <a:defRPr sz="1600"/>
                </a:pPr>
                <a:r>
                  <a:rPr lang="en-US" b="1" dirty="0"/>
                  <a:t>Geometric Primitives</a:t>
                </a:r>
                <a:r>
                  <a:rPr lang="en-US" dirty="0"/>
                  <a:t> like points, lines, planes, and volumes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v"/>
                  <a:defRPr sz="1600"/>
                </a:pPr>
                <a:r>
                  <a:rPr lang="en-US" b="1" dirty="0"/>
                  <a:t>Geometric operations </a:t>
                </a:r>
                <a:r>
                  <a:rPr lang="en-US" dirty="0"/>
                  <a:t>such as rotations, translations, and reflection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 sz="1600"/>
                </a:pPr>
                <a:r>
                  <a:rPr lang="en-US" dirty="0"/>
                  <a:t>Incorporate 4</a:t>
                </a:r>
                <a:r>
                  <a:rPr lang="en-US" baseline="30000" dirty="0"/>
                  <a:t>th</a:t>
                </a:r>
                <a:r>
                  <a:rPr lang="en-US" dirty="0"/>
                  <a:t> homogeneous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v"/>
                  <a:defRPr sz="1600"/>
                </a:pPr>
                <a:r>
                  <a:rPr lang="en-US" dirty="0"/>
                  <a:t>Resulting in a vector space spanned by the basis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}.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1D85F-A9D1-19B2-AA86-0A1371FC7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6014" y="1371600"/>
                <a:ext cx="7559675" cy="4114800"/>
              </a:xfrm>
              <a:blipFill>
                <a:blip r:embed="rId2"/>
                <a:stretch>
                  <a:fillRect l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EBA63-4B1B-4F70-87D2-23F87D73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0348D5-7E00-46D4-BD1B-295988EDCA42}" type="datetime1">
              <a:rPr lang="en-US" altLang="en-US" smtClean="0"/>
              <a:t>06/06/2024</a:t>
            </a:fld>
            <a:endParaRPr lang="it-IT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EAD2C-FFCC-C42C-37E4-1991C64A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Geometric Deep Learning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FA227-5A5F-B6D5-A950-37332974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27297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E24A-83B0-8C4C-06F4-24F2ABB8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Representation of Geometric Objects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8E1921-DE0F-1DE1-F9AC-0B41913383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 sz="1600"/>
                </a:pPr>
                <a:r>
                  <a:rPr lang="en-US" dirty="0"/>
                  <a:t>PGA can represent scalars, points, lines, planes, and pseudoscalars in 3D space as </a:t>
                </a:r>
                <a:r>
                  <a:rPr lang="en-US" dirty="0" err="1"/>
                  <a:t>multivectors</a:t>
                </a:r>
                <a:r>
                  <a:rPr lang="en-US" dirty="0"/>
                  <a:t> of different grades.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 sz="1600"/>
                </a:pPr>
                <a:r>
                  <a:rPr lang="en-US" dirty="0"/>
                  <a:t>The 16-dimensional basis vectors’ space summary is as follows: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v"/>
                  <a:defRPr sz="1600"/>
                </a:pPr>
                <a:r>
                  <a:rPr lang="en-US" dirty="0"/>
                  <a:t>Scalar {1} – Grade 0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v"/>
                  <a:defRPr sz="1600"/>
                </a:pPr>
                <a:r>
                  <a:rPr lang="en-US" dirty="0"/>
                  <a:t>Vectors (Planes)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} – Grade 1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v"/>
                  <a:defRPr sz="1600"/>
                </a:pPr>
                <a:r>
                  <a:rPr lang="en-US" dirty="0"/>
                  <a:t>Bivector (Lines)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dirty="0"/>
                  <a:t>} – Grade 2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v"/>
                  <a:defRPr sz="1600"/>
                </a:pPr>
                <a:r>
                  <a:rPr lang="en-US" dirty="0" err="1"/>
                  <a:t>Trivectors</a:t>
                </a:r>
                <a:r>
                  <a:rPr lang="en-US" dirty="0"/>
                  <a:t> (Points)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012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013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023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123</m:t>
                        </m:r>
                      </m:sub>
                    </m:sSub>
                  </m:oMath>
                </a14:m>
                <a:r>
                  <a:rPr lang="en-US" dirty="0"/>
                  <a:t>} – Grade 3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v"/>
                  <a:defRPr sz="1600"/>
                </a:pPr>
                <a:r>
                  <a:rPr lang="en-US" dirty="0"/>
                  <a:t>Pseudoscalar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0123</m:t>
                        </m:r>
                      </m:sub>
                    </m:sSub>
                  </m:oMath>
                </a14:m>
                <a:r>
                  <a:rPr lang="en-US" dirty="0"/>
                  <a:t>}: – Grade 4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8E1921-DE0F-1DE1-F9AC-0B41913383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AB30-E3FD-AA92-1043-25AB3961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D502DA-9166-4BC9-A26F-31BB1A3C9112}" type="datetime1">
              <a:rPr lang="en-US" altLang="en-US" smtClean="0"/>
              <a:t>06/06/2024</a:t>
            </a:fld>
            <a:endParaRPr lang="it-IT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5F71D-B16B-716D-DEB1-E73C7050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Geometric Deep Learning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BAEE4-28DB-E54B-813E-44DE0923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4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80156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345D-E651-AA3E-E2C3-B6F16BF8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1/3 -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E49A0-380C-2E8A-FE70-F0AC98E318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6013" y="1143000"/>
                <a:ext cx="7559675" cy="4114800"/>
              </a:xfrm>
            </p:spPr>
            <p:txBody>
              <a:bodyPr/>
              <a:lstStyle/>
              <a:p>
                <a:pPr defTabSz="850391">
                  <a:buFont typeface="Wingdings" panose="05000000000000000000" pitchFamily="2" charset="2"/>
                  <a:buChar char="Ø"/>
                  <a:defRPr sz="1488"/>
                </a:pPr>
                <a:r>
                  <a:rPr lang="en-US" sz="1800" dirty="0">
                    <a:solidFill>
                      <a:srgbClr val="790022"/>
                    </a:solidFill>
                  </a:rPr>
                  <a:t>Geometric Product</a:t>
                </a:r>
                <a:endParaRPr lang="en-US" dirty="0"/>
              </a:p>
              <a:p>
                <a:pPr marL="744093" lvl="1" indent="-318897" defTabSz="850391">
                  <a:buFont typeface="Wingdings" panose="05000000000000000000" pitchFamily="2" charset="2"/>
                  <a:buChar char="v"/>
                  <a:defRPr sz="1488"/>
                </a:pPr>
                <a:r>
                  <a:rPr lang="en-US" dirty="0"/>
                  <a:t>Combines </a:t>
                </a:r>
                <a:r>
                  <a:rPr lang="en-US" b="1" dirty="0"/>
                  <a:t>Inner</a:t>
                </a:r>
                <a:r>
                  <a:rPr lang="en-US" dirty="0"/>
                  <a:t> and </a:t>
                </a:r>
                <a:r>
                  <a:rPr lang="en-US" b="1" dirty="0"/>
                  <a:t>Outer</a:t>
                </a:r>
                <a:r>
                  <a:rPr lang="en-US" dirty="0"/>
                  <a:t> products of vectors -&gt; composition of geometric objects and transformations.</a:t>
                </a:r>
              </a:p>
              <a:p>
                <a:pPr marL="850391" lvl="2" indent="0" defTabSz="850391">
                  <a:buNone/>
                  <a:defRPr sz="1488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  <a:p>
                <a:pPr defTabSz="850391">
                  <a:buFont typeface="Wingdings" panose="05000000000000000000" pitchFamily="2" charset="2"/>
                  <a:buChar char="Ø"/>
                  <a:defRPr sz="1488"/>
                </a:pPr>
                <a:r>
                  <a:rPr lang="en-US" sz="1800" dirty="0">
                    <a:solidFill>
                      <a:srgbClr val="790022"/>
                    </a:solidFill>
                  </a:rPr>
                  <a:t>Reverse</a:t>
                </a:r>
              </a:p>
              <a:p>
                <a:pPr marL="744093" lvl="1" indent="-318897" defTabSz="850391">
                  <a:buFont typeface="Wingdings" panose="05000000000000000000" pitchFamily="2" charset="2"/>
                  <a:buChar char="v"/>
                  <a:defRPr sz="1488"/>
                </a:pPr>
                <a:r>
                  <a:rPr lang="en-US" dirty="0"/>
                  <a:t>Reverse the sequence of the basis vectors in each blade</a:t>
                </a:r>
              </a:p>
              <a:p>
                <a:pPr marL="744093" lvl="1" indent="-318897" defTabSz="850391">
                  <a:buFont typeface="Wingdings" panose="05000000000000000000" pitchFamily="2" charset="2"/>
                  <a:buChar char="v"/>
                  <a:defRPr sz="1488"/>
                </a:pPr>
                <a:r>
                  <a:rPr lang="en-US" dirty="0"/>
                  <a:t>For a k-blade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∧⋯∧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en-US" dirty="0"/>
                  <a:t>represents the outer product, the reverse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i="1" dirty="0" smtClean="0">
                            <a:solidFill>
                              <a:srgbClr val="7900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solidFill>
                              <a:srgbClr val="79002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given by:</a:t>
                </a:r>
              </a:p>
              <a:p>
                <a:pPr marL="850391" lvl="2" indent="0" defTabSz="850391">
                  <a:buNone/>
                  <a:defRPr sz="1488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800" b="0" i="1" dirty="0" smtClean="0">
                              <a:solidFill>
                                <a:srgbClr val="79002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dirty="0" smtClean="0">
                              <a:solidFill>
                                <a:srgbClr val="79002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∧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∧⋯∧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∧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∧⋯∧ 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defTabSz="850391">
                  <a:buFont typeface="Wingdings" panose="05000000000000000000" pitchFamily="2" charset="2"/>
                  <a:buChar char="Ø"/>
                  <a:defRPr sz="1488"/>
                </a:pPr>
                <a:r>
                  <a:rPr lang="en-US" sz="1800" dirty="0">
                    <a:solidFill>
                      <a:srgbClr val="790022"/>
                    </a:solidFill>
                  </a:rPr>
                  <a:t>Norm</a:t>
                </a:r>
              </a:p>
              <a:p>
                <a:pPr marL="744093" lvl="1" indent="-318897" defTabSz="850391">
                  <a:buFont typeface="Wingdings" panose="05000000000000000000" pitchFamily="2" charset="2"/>
                  <a:buChar char="v"/>
                  <a:defRPr sz="1488"/>
                </a:pPr>
                <a:r>
                  <a:rPr lang="en-US" dirty="0"/>
                  <a:t>Computed as the square root of the inner product of the </a:t>
                </a:r>
                <a:r>
                  <a:rPr lang="en-US" dirty="0" err="1"/>
                  <a:t>multivector</a:t>
                </a:r>
                <a:r>
                  <a:rPr lang="en-US" dirty="0"/>
                  <a:t> with itself</a:t>
                </a:r>
              </a:p>
              <a:p>
                <a:pPr marL="1169288" lvl="2" indent="-318897" defTabSz="850391">
                  <a:buFont typeface="Wingdings" panose="05000000000000000000" pitchFamily="2" charset="2"/>
                  <a:buChar char="Ø"/>
                  <a:defRPr sz="1488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=√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⟨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⟩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E49A0-380C-2E8A-FE70-F0AC98E31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6013" y="1143000"/>
                <a:ext cx="7559675" cy="4114800"/>
              </a:xfrm>
              <a:blipFill>
                <a:blip r:embed="rId2"/>
                <a:stretch>
                  <a:fillRect l="-484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03265-BA16-34F5-6B6C-093B8D6A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B5F711-237E-4139-899E-1B226157C9C3}" type="datetime1">
              <a:rPr lang="en-US" altLang="en-US" smtClean="0"/>
              <a:t>06/06/2024</a:t>
            </a:fld>
            <a:endParaRPr lang="it-IT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A055-BC9D-B930-D860-286BF0FD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Geometric Deep Learning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F691-9993-C2DB-2DF0-8482455A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5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30829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0B7F-C9D0-66DC-92C7-CDE5BAEA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2/3 -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F0961C-0D10-1FAA-AE10-076FD39C0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6014" y="1508434"/>
                <a:ext cx="5208586" cy="4638366"/>
              </a:xfrm>
            </p:spPr>
            <p:txBody>
              <a:bodyPr/>
              <a:lstStyle/>
              <a:p>
                <a:pPr defTabSz="868680"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 sz="1520"/>
                </a:pPr>
                <a:r>
                  <a:rPr lang="en-US" sz="1800" dirty="0"/>
                  <a:t>Dual</a:t>
                </a:r>
              </a:p>
              <a:p>
                <a:pPr marL="760094" lvl="1" indent="-325754" defTabSz="868680">
                  <a:lnSpc>
                    <a:spcPct val="150000"/>
                  </a:lnSpc>
                  <a:buFont typeface="Wingdings" panose="05000000000000000000" pitchFamily="2" charset="2"/>
                  <a:buChar char="v"/>
                  <a:defRPr sz="1520"/>
                </a:pPr>
                <a:r>
                  <a:rPr lang="en-US" sz="1600" dirty="0"/>
                  <a:t>Reflect geometric elements across the duality relationship between the primal and dual spaces.</a:t>
                </a:r>
              </a:p>
              <a:p>
                <a:pPr marL="760094" lvl="1" indent="-325754" defTabSz="868680">
                  <a:lnSpc>
                    <a:spcPct val="150000"/>
                  </a:lnSpc>
                  <a:buFont typeface="Wingdings" panose="05000000000000000000" pitchFamily="2" charset="2"/>
                  <a:buChar char="v"/>
                  <a:defRPr sz="1520"/>
                </a:pPr>
                <a:r>
                  <a:rPr lang="en-US" sz="1600" dirty="0"/>
                  <a:t>Act on basis elements by swapping “</a:t>
                </a:r>
                <a:r>
                  <a:rPr lang="en-US" sz="1600" b="1" dirty="0"/>
                  <a:t>empty</a:t>
                </a:r>
                <a:r>
                  <a:rPr lang="en-US" sz="1600" dirty="0"/>
                  <a:t>” and “</a:t>
                </a:r>
                <a:r>
                  <a:rPr lang="en-US" sz="1600" b="1" dirty="0"/>
                  <a:t>full</a:t>
                </a:r>
                <a:r>
                  <a:rPr lang="en-US" sz="1600" dirty="0"/>
                  <a:t>” dimensions.</a:t>
                </a:r>
                <a:endParaRPr lang="en-US" dirty="0"/>
              </a:p>
              <a:p>
                <a:pPr defTabSz="868680"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 sz="1520"/>
                </a:pPr>
                <a:r>
                  <a:rPr lang="en-US" sz="1800" dirty="0"/>
                  <a:t>Join</a:t>
                </a:r>
              </a:p>
              <a:p>
                <a:pPr marL="760094" lvl="1" indent="-325754" defTabSz="868680">
                  <a:lnSpc>
                    <a:spcPct val="150000"/>
                  </a:lnSpc>
                  <a:buFont typeface="Wingdings" panose="05000000000000000000" pitchFamily="2" charset="2"/>
                  <a:buChar char="v"/>
                  <a:defRPr sz="1520"/>
                </a:pPr>
                <a:r>
                  <a:rPr lang="en-US" sz="1600" dirty="0"/>
                  <a:t>Designed to be </a:t>
                </a:r>
                <a:r>
                  <a:rPr lang="en-US" sz="1600" b="1" dirty="0"/>
                  <a:t>dual</a:t>
                </a:r>
                <a:r>
                  <a:rPr lang="en-US" sz="1600" dirty="0"/>
                  <a:t> to the </a:t>
                </a:r>
                <a:r>
                  <a:rPr lang="en-US" sz="1600" b="1" dirty="0"/>
                  <a:t>meet</a:t>
                </a:r>
                <a:r>
                  <a:rPr lang="en-US" sz="1600" dirty="0"/>
                  <a:t>.</a:t>
                </a:r>
              </a:p>
              <a:p>
                <a:pPr marL="760094" lvl="1" indent="-325754" defTabSz="868680">
                  <a:lnSpc>
                    <a:spcPct val="150000"/>
                  </a:lnSpc>
                  <a:buFont typeface="Wingdings" panose="05000000000000000000" pitchFamily="2" charset="2"/>
                  <a:buChar char="v"/>
                  <a:defRPr sz="1520"/>
                </a:pPr>
                <a:r>
                  <a:rPr lang="en-US" sz="1600" dirty="0"/>
                  <a:t>In PGA, where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en-US" sz="1600" dirty="0"/>
                  <a:t>(meet) is an intersection, it is customary to denote the join by a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marL="868680" lvl="2" indent="0" defTabSz="868680">
                  <a:lnSpc>
                    <a:spcPct val="150000"/>
                  </a:lnSpc>
                  <a:buNone/>
                  <a:defRPr sz="152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∨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F0961C-0D10-1FAA-AE10-076FD39C0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6014" y="1508434"/>
                <a:ext cx="5208586" cy="4638366"/>
              </a:xfrm>
              <a:blipFill>
                <a:blip r:embed="rId2"/>
                <a:stretch>
                  <a:fillRect l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C51F-C5F1-350B-44F2-53E49CFF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56D93D-5C0F-4A6A-9A01-DD89353559C6}" type="datetime1">
              <a:rPr lang="en-US" altLang="en-US" smtClean="0"/>
              <a:t>06/06/2024</a:t>
            </a:fld>
            <a:endParaRPr lang="it-IT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5384B-E85C-C160-BF0F-19638197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Geometric Deep Learning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336AE-8593-9DC4-6004-325DA7DB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6</a:t>
            </a:fld>
            <a:endParaRPr lang="it-IT" altLang="en-US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ECB97DC3-DE3F-100E-E519-1645AF352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212" y="1981200"/>
            <a:ext cx="2260067" cy="20221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0791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A431-0606-12C3-F167-7439FD4C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3/3 -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294E5-4E9F-34E1-4098-F760DFD5B0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6014" y="1752600"/>
                <a:ext cx="7559675" cy="2590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 sz="1600"/>
                </a:pPr>
                <a:r>
                  <a:rPr lang="en-US" sz="1800" dirty="0">
                    <a:solidFill>
                      <a:srgbClr val="790022"/>
                    </a:solidFill>
                  </a:rPr>
                  <a:t>Grade involution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 smtClean="0">
                            <a:solidFill>
                              <a:srgbClr val="7900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solidFill>
                              <a:srgbClr val="7900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1800" dirty="0">
                  <a:solidFill>
                    <a:srgbClr val="790022"/>
                  </a:solidFill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v"/>
                  <a:defRPr sz="1600"/>
                </a:pPr>
                <a:r>
                  <a:rPr lang="en-US" dirty="0"/>
                  <a:t>Flips the sign of odd-grade elements such as vectors and </a:t>
                </a:r>
                <a:r>
                  <a:rPr lang="en-US" dirty="0" err="1"/>
                  <a:t>trivectors</a:t>
                </a:r>
                <a:endParaRPr lang="en-US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v"/>
                  <a:defRPr sz="1600"/>
                </a:pPr>
                <a:r>
                  <a:rPr lang="en-US" dirty="0"/>
                  <a:t>Leave even-grade elements unchanged.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 sz="1600"/>
                </a:pPr>
                <a:r>
                  <a:rPr lang="en-US" sz="1800" dirty="0">
                    <a:solidFill>
                      <a:srgbClr val="790022"/>
                    </a:solidFill>
                  </a:rPr>
                  <a:t>Sandwich Product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v"/>
                  <a:defRPr sz="1600"/>
                </a:pPr>
                <a:r>
                  <a:rPr lang="en-US" dirty="0"/>
                  <a:t>To apply a </a:t>
                </a:r>
                <a:r>
                  <a:rPr lang="en-US" dirty="0" err="1"/>
                  <a:t>versor</a:t>
                </a:r>
                <a:r>
                  <a:rPr lang="en-US" dirty="0"/>
                  <a:t> u to any element x, the sandwich product is used and it is</a:t>
                </a:r>
                <a:r>
                  <a:rPr lang="en-US" b="1" dirty="0"/>
                  <a:t> grade-preserving</a:t>
                </a:r>
                <a:r>
                  <a:rPr lang="en-US" dirty="0"/>
                  <a:t>:</a:t>
                </a:r>
              </a:p>
              <a:p>
                <a:pPr lvl="1">
                  <a:buChar char="»"/>
                  <a:defRPr sz="1600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294E5-4E9F-34E1-4098-F760DFD5B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6014" y="1752600"/>
                <a:ext cx="7559675" cy="2590800"/>
              </a:xfrm>
              <a:blipFill>
                <a:blip r:embed="rId2"/>
                <a:stretch>
                  <a:fillRect l="-484" r="-242" b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BF3C9-05D3-C87D-80E3-CEAB8BF1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4E07EB-5C5E-4B46-A0AC-C55D614E101F}" type="datetime1">
              <a:rPr lang="en-US" altLang="en-US" smtClean="0"/>
              <a:t>06/06/2024</a:t>
            </a:fld>
            <a:endParaRPr lang="it-IT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8AC52-4817-6228-646A-54E158C4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Geometric Deep Learning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C303-D1A3-A5E2-371C-30C1CF8F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7</a:t>
            </a:fld>
            <a:endParaRPr lang="it-IT" altLang="en-US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92136114-05CB-DDC8-F940-542F78DA2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012" y="4648200"/>
            <a:ext cx="4672776" cy="10747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9181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7CDB-C5BE-9560-D0C3-FFE2D608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CF76D-1869-1223-3314-FE664A6C5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013" y="1295400"/>
            <a:ext cx="7559675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 sz="1600"/>
            </a:pPr>
            <a:r>
              <a:rPr lang="en-US" sz="1800" b="1" dirty="0">
                <a:solidFill>
                  <a:srgbClr val="790022"/>
                </a:solidFill>
              </a:rPr>
              <a:t>Spin transformations</a:t>
            </a:r>
            <a:r>
              <a:rPr lang="en-US" b="1" dirty="0"/>
              <a:t>:</a:t>
            </a:r>
          </a:p>
          <a:p>
            <a:pPr lvl="1">
              <a:buFont typeface="Wingdings" panose="05000000000000000000" pitchFamily="2" charset="2"/>
              <a:buChar char="v"/>
              <a:defRPr sz="1600"/>
            </a:pPr>
            <a:r>
              <a:rPr lang="en-US" dirty="0"/>
              <a:t>Closely related to rotations in space &amp; represented by elements called spinors in geometric algebra.</a:t>
            </a:r>
          </a:p>
          <a:p>
            <a:pPr lvl="1">
              <a:buFont typeface="Wingdings" panose="05000000000000000000" pitchFamily="2" charset="2"/>
              <a:buChar char="v"/>
              <a:defRPr sz="1600"/>
            </a:pPr>
            <a:r>
              <a:rPr lang="en-US" dirty="0"/>
              <a:t>A spinor is a </a:t>
            </a:r>
            <a:r>
              <a:rPr lang="en-US" dirty="0" err="1"/>
              <a:t>multivector</a:t>
            </a:r>
            <a:r>
              <a:rPr lang="en-US" dirty="0"/>
              <a:t> that can be used to represent rotations in any dimension.</a:t>
            </a:r>
          </a:p>
          <a:p>
            <a:pPr lvl="1">
              <a:buFont typeface="Wingdings" panose="05000000000000000000" pitchFamily="2" charset="2"/>
              <a:buChar char="v"/>
              <a:defRPr sz="1600"/>
            </a:pPr>
            <a:r>
              <a:rPr lang="en-US" dirty="0"/>
              <a:t>Spin transformations preserve the orientation and magnitude of vectors.</a:t>
            </a:r>
          </a:p>
          <a:p>
            <a:pPr lvl="1">
              <a:buFont typeface="Wingdings" panose="05000000000000000000" pitchFamily="2" charset="2"/>
              <a:buChar char="v"/>
              <a:defRPr sz="1600"/>
            </a:pPr>
            <a:r>
              <a:rPr lang="en-US" dirty="0"/>
              <a:t>They are associated with even-grade </a:t>
            </a:r>
            <a:r>
              <a:rPr lang="en-US" dirty="0" err="1"/>
              <a:t>multivectors</a:t>
            </a:r>
            <a:r>
              <a:rPr lang="en-US" dirty="0"/>
              <a:t> in geometric algebra.</a:t>
            </a:r>
          </a:p>
          <a:p>
            <a:pPr>
              <a:buFont typeface="Wingdings" panose="05000000000000000000" pitchFamily="2" charset="2"/>
              <a:buChar char="Ø"/>
              <a:defRPr sz="1600"/>
            </a:pPr>
            <a:r>
              <a:rPr lang="en-US" sz="1800" b="1" dirty="0">
                <a:solidFill>
                  <a:srgbClr val="790022"/>
                </a:solidFill>
              </a:rPr>
              <a:t>Pin transformations:</a:t>
            </a:r>
          </a:p>
          <a:p>
            <a:pPr lvl="1">
              <a:buFont typeface="Wingdings" panose="05000000000000000000" pitchFamily="2" charset="2"/>
              <a:buChar char="v"/>
              <a:defRPr sz="1600"/>
            </a:pPr>
            <a:r>
              <a:rPr lang="en-US" sz="1400" dirty="0">
                <a:solidFill>
                  <a:srgbClr val="790022"/>
                </a:solidFill>
              </a:rPr>
              <a:t> I</a:t>
            </a:r>
            <a:r>
              <a:rPr lang="en-US" dirty="0"/>
              <a:t>nclude both rotations and reflections and are represented by </a:t>
            </a:r>
            <a:r>
              <a:rPr lang="en-US" dirty="0" err="1"/>
              <a:t>pinors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v"/>
              <a:defRPr sz="1600"/>
            </a:pPr>
            <a:r>
              <a:rPr lang="en-US" dirty="0"/>
              <a:t>A </a:t>
            </a:r>
            <a:r>
              <a:rPr lang="en-US" dirty="0" err="1"/>
              <a:t>pinor</a:t>
            </a:r>
            <a:r>
              <a:rPr lang="en-US" dirty="0"/>
              <a:t> is a </a:t>
            </a:r>
            <a:r>
              <a:rPr lang="en-US" dirty="0" err="1"/>
              <a:t>multivector</a:t>
            </a:r>
            <a:r>
              <a:rPr lang="en-US" dirty="0"/>
              <a:t> that can represent both rotations and reflections.</a:t>
            </a:r>
          </a:p>
          <a:p>
            <a:pPr lvl="1">
              <a:buFont typeface="Wingdings" panose="05000000000000000000" pitchFamily="2" charset="2"/>
              <a:buChar char="v"/>
              <a:defRPr sz="1600"/>
            </a:pPr>
            <a:r>
              <a:rPr lang="en-US" dirty="0"/>
              <a:t>Pin transformations include both spin transformations (rotations) and reflections.</a:t>
            </a:r>
          </a:p>
          <a:p>
            <a:pPr lvl="1">
              <a:buFont typeface="Wingdings" panose="05000000000000000000" pitchFamily="2" charset="2"/>
              <a:buChar char="v"/>
              <a:defRPr sz="1600"/>
            </a:pPr>
            <a:r>
              <a:rPr lang="en-US" dirty="0"/>
              <a:t>They can be associated with both even and odd-grade </a:t>
            </a:r>
            <a:r>
              <a:rPr lang="en-US" dirty="0" err="1"/>
              <a:t>multivectors</a:t>
            </a:r>
            <a:r>
              <a:rPr lang="en-US" dirty="0"/>
              <a:t> in geometric algebra.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11324-28A4-666E-1420-08FE62E6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6F53C-DCE7-4C79-8B27-A6A4796107BB}" type="datetime1">
              <a:rPr lang="en-US" altLang="en-US" smtClean="0"/>
              <a:t>06/06/2024</a:t>
            </a:fld>
            <a:endParaRPr lang="it-IT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D21EA-297D-3D3F-F30A-1C702961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Geometric Deep Learning</a:t>
            </a:r>
            <a:endParaRPr lang="it-IT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491A8-C9AA-9319-B02C-2C8168D4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defRPr/>
              </a:pPr>
              <a:t>8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65554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11435-B2D7-317D-639D-89313B2D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3500"/>
              <a:t>Equivariance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C782-2378-8CE1-25AE-9348BAFD0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38" y="1459907"/>
            <a:ext cx="7631722" cy="1111842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Equivariance, in this context, means that applying a transformation before the operation yields the same result as applying the operation and then the transformation.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pic>
        <p:nvPicPr>
          <p:cNvPr id="6146" name="Picture 2" descr="Harmonizing Symmetry and Transformation ...">
            <a:extLst>
              <a:ext uri="{FF2B5EF4-FFF2-40B4-BE49-F238E27FC236}">
                <a16:creationId xmlns:a16="http://schemas.microsoft.com/office/drawing/2014/main" id="{139CA32F-8A12-8ABE-B894-55994C0B9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782" y="2819400"/>
            <a:ext cx="7298435" cy="312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9D0A-A6C0-A786-E90F-A58396F8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517BD0F-EFBA-48E3-82C7-77BF4E2C447E}" type="datetime1">
              <a:rPr lang="en-US" altLang="en-US" smtClean="0"/>
              <a:t>06/06/2024</a:t>
            </a:fld>
            <a:endParaRPr lang="it-I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3CBF7-9CA5-503F-5038-3D6C0429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/>
              <a:t>Geometric Deep Learning</a:t>
            </a:r>
            <a:endParaRPr lang="it-IT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85016-7092-FB19-14DA-43612711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it-IT" altLang="en-US"/>
              <a:t>Pagina </a:t>
            </a:r>
            <a:fld id="{7E426159-8E16-4433-8A14-4D972C0DA2DC}" type="slidenum">
              <a:rPr lang="it-IT" altLang="en-US" smtClean="0"/>
              <a:pPr>
                <a:spcAft>
                  <a:spcPts val="600"/>
                </a:spcAft>
                <a:defRPr/>
              </a:pPr>
              <a:t>9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546448110"/>
      </p:ext>
    </p:extLst>
  </p:cSld>
  <p:clrMapOvr>
    <a:masterClrMapping/>
  </p:clrMapOvr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10021</TotalTime>
  <Words>1098</Words>
  <Application>Microsoft Office PowerPoint</Application>
  <PresentationFormat>On-screen Show (4:3)</PresentationFormat>
  <Paragraphs>197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Cambria Math</vt:lpstr>
      <vt:lpstr>Wingdings</vt:lpstr>
      <vt:lpstr>la sapienza</vt:lpstr>
      <vt:lpstr>Equivariant Geometric Algebra</vt:lpstr>
      <vt:lpstr>PowerPoint Presentation</vt:lpstr>
      <vt:lpstr>Projective Geometric Algebra</vt:lpstr>
      <vt:lpstr>Representation of Geometric Objects</vt:lpstr>
      <vt:lpstr>1/3 - Operations</vt:lpstr>
      <vt:lpstr>2/3 - Operations</vt:lpstr>
      <vt:lpstr>3/3 - Operations</vt:lpstr>
      <vt:lpstr>Transformations</vt:lpstr>
      <vt:lpstr>Equivariance Check</vt:lpstr>
      <vt:lpstr>Embedding Table</vt:lpstr>
      <vt:lpstr>Embedding Figures</vt:lpstr>
      <vt:lpstr>Geometric Algebra Transformer (GATr) Architecture</vt:lpstr>
      <vt:lpstr>Components of  GATr  Architecture</vt:lpstr>
      <vt:lpstr>1/5 - Equivariant Layer Norm </vt:lpstr>
      <vt:lpstr>2/5 – Gated Non-linearity</vt:lpstr>
      <vt:lpstr>3/5 - Equivariant Linear Transformation</vt:lpstr>
      <vt:lpstr>4/5 - Geometric Bilinear Transformation</vt:lpstr>
      <vt:lpstr>5/5 - Geometric Attention</vt:lpstr>
      <vt:lpstr>Equivariant LSTM</vt:lpstr>
      <vt:lpstr>Results</vt:lpstr>
      <vt:lpstr>PowerPoint Presentation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yusupha Juwara</cp:lastModifiedBy>
  <cp:revision>38</cp:revision>
  <dcterms:created xsi:type="dcterms:W3CDTF">2006-11-20T16:13:10Z</dcterms:created>
  <dcterms:modified xsi:type="dcterms:W3CDTF">2024-06-05T23:13:58Z</dcterms:modified>
  <cp:category/>
</cp:coreProperties>
</file>