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9" r:id="rId2"/>
    <p:sldId id="257" r:id="rId3"/>
    <p:sldId id="260" r:id="rId4"/>
    <p:sldId id="261" r:id="rId5"/>
    <p:sldId id="276" r:id="rId6"/>
    <p:sldId id="262" r:id="rId7"/>
    <p:sldId id="279" r:id="rId8"/>
    <p:sldId id="280" r:id="rId9"/>
    <p:sldId id="281" r:id="rId10"/>
    <p:sldId id="263" r:id="rId11"/>
    <p:sldId id="267" r:id="rId12"/>
    <p:sldId id="265" r:id="rId13"/>
    <p:sldId id="270" r:id="rId14"/>
    <p:sldId id="282" r:id="rId15"/>
    <p:sldId id="271" r:id="rId16"/>
    <p:sldId id="268" r:id="rId17"/>
    <p:sldId id="278" r:id="rId18"/>
    <p:sldId id="283" r:id="rId19"/>
    <p:sldId id="284" r:id="rId20"/>
    <p:sldId id="285" r:id="rId21"/>
    <p:sldId id="264"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05"/>
    <p:restoredTop sz="94609"/>
  </p:normalViewPr>
  <p:slideViewPr>
    <p:cSldViewPr snapToGrid="0" snapToObjects="1">
      <p:cViewPr varScale="1">
        <p:scale>
          <a:sx n="151" d="100"/>
          <a:sy n="151" d="100"/>
        </p:scale>
        <p:origin x="1072"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39157-A271-DC4B-9786-CF92014D2D05}" type="datetimeFigureOut">
              <a:rPr lang="es-MX" smtClean="0"/>
              <a:t>24/11/20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B768E-E90D-2E41-B374-4C3BF6D40374}" type="slidenum">
              <a:rPr lang="es-MX" smtClean="0"/>
              <a:t>‹Nº›</a:t>
            </a:fld>
            <a:endParaRPr lang="es-MX"/>
          </a:p>
        </p:txBody>
      </p:sp>
    </p:spTree>
    <p:extLst>
      <p:ext uri="{BB962C8B-B14F-4D97-AF65-F5344CB8AC3E}">
        <p14:creationId xmlns:p14="http://schemas.microsoft.com/office/powerpoint/2010/main" val="86987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40B768E-E90D-2E41-B374-4C3BF6D40374}" type="slidenum">
              <a:rPr lang="es-MX" smtClean="0"/>
              <a:t>6</a:t>
            </a:fld>
            <a:endParaRPr lang="es-MX"/>
          </a:p>
        </p:txBody>
      </p:sp>
    </p:spTree>
    <p:extLst>
      <p:ext uri="{BB962C8B-B14F-4D97-AF65-F5344CB8AC3E}">
        <p14:creationId xmlns:p14="http://schemas.microsoft.com/office/powerpoint/2010/main" val="405020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40B768E-E90D-2E41-B374-4C3BF6D40374}" type="slidenum">
              <a:rPr lang="es-MX" smtClean="0"/>
              <a:t>7</a:t>
            </a:fld>
            <a:endParaRPr lang="es-MX"/>
          </a:p>
        </p:txBody>
      </p:sp>
    </p:spTree>
    <p:extLst>
      <p:ext uri="{BB962C8B-B14F-4D97-AF65-F5344CB8AC3E}">
        <p14:creationId xmlns:p14="http://schemas.microsoft.com/office/powerpoint/2010/main" val="404635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40B768E-E90D-2E41-B374-4C3BF6D40374}" type="slidenum">
              <a:rPr lang="es-MX" smtClean="0"/>
              <a:t>8</a:t>
            </a:fld>
            <a:endParaRPr lang="es-MX"/>
          </a:p>
        </p:txBody>
      </p:sp>
    </p:spTree>
    <p:extLst>
      <p:ext uri="{BB962C8B-B14F-4D97-AF65-F5344CB8AC3E}">
        <p14:creationId xmlns:p14="http://schemas.microsoft.com/office/powerpoint/2010/main" val="201824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40B768E-E90D-2E41-B374-4C3BF6D40374}" type="slidenum">
              <a:rPr lang="es-MX" smtClean="0"/>
              <a:t>9</a:t>
            </a:fld>
            <a:endParaRPr lang="es-MX"/>
          </a:p>
        </p:txBody>
      </p:sp>
    </p:spTree>
    <p:extLst>
      <p:ext uri="{BB962C8B-B14F-4D97-AF65-F5344CB8AC3E}">
        <p14:creationId xmlns:p14="http://schemas.microsoft.com/office/powerpoint/2010/main" val="342255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9F01D-AE8A-ED42-B910-18428E25A97E}"/>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8FAA9F11-9BBA-3542-826E-FDA0491D90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21A3BEB4-A38E-A744-B051-74BAB840C617}"/>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5" name="Marcador de pie de página 4">
            <a:extLst>
              <a:ext uri="{FF2B5EF4-FFF2-40B4-BE49-F238E27FC236}">
                <a16:creationId xmlns:a16="http://schemas.microsoft.com/office/drawing/2014/main" id="{AB7D8963-887D-494D-A8BD-5E82D9F62C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3DE2788-F428-FF46-B4B7-E36BBE6251A8}"/>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384170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55B19-8F37-0042-BADE-106423E19C4D}"/>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EA057AD1-3961-E74F-B257-3235CE003E2B}"/>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670511E-33BA-CC4F-8EF5-B52C1E50FEB0}"/>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5" name="Marcador de pie de página 4">
            <a:extLst>
              <a:ext uri="{FF2B5EF4-FFF2-40B4-BE49-F238E27FC236}">
                <a16:creationId xmlns:a16="http://schemas.microsoft.com/office/drawing/2014/main" id="{9D9944FA-A854-C745-A959-5D7EEBEAF54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73FCFC4-2216-E04D-9AFD-85537C9F3C10}"/>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261871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19922C-B9BA-CD46-AE6D-ABA682A94057}"/>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620D740F-1F74-F448-B449-C8E82CA9BD30}"/>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3FFFC75-A524-4B4A-A670-DC1A13A9B452}"/>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5" name="Marcador de pie de página 4">
            <a:extLst>
              <a:ext uri="{FF2B5EF4-FFF2-40B4-BE49-F238E27FC236}">
                <a16:creationId xmlns:a16="http://schemas.microsoft.com/office/drawing/2014/main" id="{9AE00D54-2864-A54C-9636-6EBF19C22E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55F78A3-40B6-D34E-AD49-67FF837893C8}"/>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217404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C561-C5D3-2644-A654-331B961C97BE}"/>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7EFD10C1-139D-D445-AA68-66344AB361F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0F49BF57-543C-6D44-AE05-918DBB859B8F}"/>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5" name="Marcador de pie de página 4">
            <a:extLst>
              <a:ext uri="{FF2B5EF4-FFF2-40B4-BE49-F238E27FC236}">
                <a16:creationId xmlns:a16="http://schemas.microsoft.com/office/drawing/2014/main" id="{D6537137-3E5B-5B49-B58A-3029D7D5568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81706E7-DF69-FD4C-86EB-3CE7CE73F671}"/>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257130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8CAEE-2455-FA49-AAD1-32771BD06305}"/>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80068A31-1C3C-8E4A-806E-B0D47657C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B3F6C47-B74F-344E-9D06-2CB5A05468BF}"/>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5" name="Marcador de pie de página 4">
            <a:extLst>
              <a:ext uri="{FF2B5EF4-FFF2-40B4-BE49-F238E27FC236}">
                <a16:creationId xmlns:a16="http://schemas.microsoft.com/office/drawing/2014/main" id="{2A112544-3E2B-FE4F-9056-B5225573F3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484C02F-BADF-C94E-8914-AD6BE2F5013A}"/>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410402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C2236-69C9-9645-850C-4B69578F3D34}"/>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FD918821-76DA-E043-98EE-2606E0FA0D8E}"/>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DA01659A-8041-154E-BDD2-99B7F7721CB9}"/>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3FA264A5-FEE3-BC44-A9EB-7CEE1B34F887}"/>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6" name="Marcador de pie de página 5">
            <a:extLst>
              <a:ext uri="{FF2B5EF4-FFF2-40B4-BE49-F238E27FC236}">
                <a16:creationId xmlns:a16="http://schemas.microsoft.com/office/drawing/2014/main" id="{9A6F33AD-5A11-8A4B-AE99-E1F26D0D569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2B98511-1858-544F-8031-7321126A07FB}"/>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121424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368C9-BCB9-C044-85CA-20D8E17D6CF1}"/>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5E87F762-2B07-6A49-991D-7CA674125D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4DBAA9D3-7763-B845-A58D-7FD436E7A02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C658DBA6-A806-0C45-8DE7-004277CE2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C81CCCDB-9451-0045-A581-5235FAE0B50C}"/>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C736FF6C-FEB4-8A42-A47B-718E35FF8A58}"/>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8" name="Marcador de pie de página 7">
            <a:extLst>
              <a:ext uri="{FF2B5EF4-FFF2-40B4-BE49-F238E27FC236}">
                <a16:creationId xmlns:a16="http://schemas.microsoft.com/office/drawing/2014/main" id="{E7C8B4DD-18B4-C348-B034-FFF70ECC363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4F28827-F86E-6941-8491-23ADDB18CDA1}"/>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77262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8A810-C63B-E143-B6FB-28CFA408C7BA}"/>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9C0C3909-FCF7-144F-93F9-1319A8478408}"/>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4" name="Marcador de pie de página 3">
            <a:extLst>
              <a:ext uri="{FF2B5EF4-FFF2-40B4-BE49-F238E27FC236}">
                <a16:creationId xmlns:a16="http://schemas.microsoft.com/office/drawing/2014/main" id="{DB122326-04D4-944D-A225-7923D0196A5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023E922-7D56-9B4B-9CF4-0F857FECAEDA}"/>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16033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7E9A443-45AA-5B42-A3B3-C925D8E3E0D3}"/>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3" name="Marcador de pie de página 2">
            <a:extLst>
              <a:ext uri="{FF2B5EF4-FFF2-40B4-BE49-F238E27FC236}">
                <a16:creationId xmlns:a16="http://schemas.microsoft.com/office/drawing/2014/main" id="{769D1068-01D5-4C43-B5A7-5445B8AA081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285B470-B556-844A-ADD6-578683FC9688}"/>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245448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C20EA-B67A-3C4E-9F01-3399508B8D21}"/>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0D590CFB-513F-6E4D-AB62-56431EC39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A05376A0-0AC1-3A46-A1C2-26055CB74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C5E6432-1FA8-D848-8BBB-AAA1A2DB074C}"/>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6" name="Marcador de pie de página 5">
            <a:extLst>
              <a:ext uri="{FF2B5EF4-FFF2-40B4-BE49-F238E27FC236}">
                <a16:creationId xmlns:a16="http://schemas.microsoft.com/office/drawing/2014/main" id="{406B3987-5DA4-1A4A-9D37-CF6B868447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3C49136-EA57-A846-800B-B7E9B554C306}"/>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276637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A8996-25E9-1F48-91FF-B5EA252086D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C086FD6B-AD60-EF49-B530-E44BD5589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80BF33C-8B66-5C4B-BB4A-C7DD22F97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AD10E7B-0C9F-D548-BD10-60AE245564E0}"/>
              </a:ext>
            </a:extLst>
          </p:cNvPr>
          <p:cNvSpPr>
            <a:spLocks noGrp="1"/>
          </p:cNvSpPr>
          <p:nvPr>
            <p:ph type="dt" sz="half" idx="10"/>
          </p:nvPr>
        </p:nvSpPr>
        <p:spPr/>
        <p:txBody>
          <a:bodyPr/>
          <a:lstStyle/>
          <a:p>
            <a:fld id="{70FF888A-1BA5-6540-B1D4-7F1A7A4580F2}" type="datetimeFigureOut">
              <a:rPr lang="es-MX" smtClean="0"/>
              <a:pPr/>
              <a:t>24/11/20</a:t>
            </a:fld>
            <a:endParaRPr lang="es-MX"/>
          </a:p>
        </p:txBody>
      </p:sp>
      <p:sp>
        <p:nvSpPr>
          <p:cNvPr id="6" name="Marcador de pie de página 5">
            <a:extLst>
              <a:ext uri="{FF2B5EF4-FFF2-40B4-BE49-F238E27FC236}">
                <a16:creationId xmlns:a16="http://schemas.microsoft.com/office/drawing/2014/main" id="{E26CC5F5-F0F4-6F4D-A7BA-D15422B6683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AD20C40-1776-2D4F-8BE4-CE7DB9DACC5F}"/>
              </a:ext>
            </a:extLst>
          </p:cNvPr>
          <p:cNvSpPr>
            <a:spLocks noGrp="1"/>
          </p:cNvSpPr>
          <p:nvPr>
            <p:ph type="sldNum" sz="quarter" idx="12"/>
          </p:nvPr>
        </p:nvSpPr>
        <p:spPr/>
        <p:txBody>
          <a:bodyPr/>
          <a:lstStyle/>
          <a:p>
            <a:fld id="{77E1B6C2-8763-2B44-8640-126E4F78BF21}" type="slidenum">
              <a:rPr lang="es-MX" smtClean="0"/>
              <a:pPr/>
              <a:t>‹Nº›</a:t>
            </a:fld>
            <a:endParaRPr lang="es-MX"/>
          </a:p>
        </p:txBody>
      </p:sp>
    </p:spTree>
    <p:extLst>
      <p:ext uri="{BB962C8B-B14F-4D97-AF65-F5344CB8AC3E}">
        <p14:creationId xmlns:p14="http://schemas.microsoft.com/office/powerpoint/2010/main" val="390331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44141BA-050E-A740-9434-E541661C2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094A13A7-1BCC-8246-BFFD-3BF712CA2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F621E2E7-9A49-BE44-BACA-73E074164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F888A-1BA5-6540-B1D4-7F1A7A4580F2}" type="datetimeFigureOut">
              <a:rPr lang="es-MX" smtClean="0"/>
              <a:pPr/>
              <a:t>24/11/20</a:t>
            </a:fld>
            <a:endParaRPr lang="es-MX"/>
          </a:p>
        </p:txBody>
      </p:sp>
      <p:sp>
        <p:nvSpPr>
          <p:cNvPr id="5" name="Marcador de pie de página 4">
            <a:extLst>
              <a:ext uri="{FF2B5EF4-FFF2-40B4-BE49-F238E27FC236}">
                <a16:creationId xmlns:a16="http://schemas.microsoft.com/office/drawing/2014/main" id="{0238F378-1E5B-3044-A186-91B1FB488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5A83AB0-5CEB-3B49-8083-EF7A2BC669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1B6C2-8763-2B44-8640-126E4F78BF21}" type="slidenum">
              <a:rPr lang="es-MX" smtClean="0"/>
              <a:pPr/>
              <a:t>‹Nº›</a:t>
            </a:fld>
            <a:endParaRPr lang="es-MX"/>
          </a:p>
        </p:txBody>
      </p:sp>
    </p:spTree>
    <p:extLst>
      <p:ext uri="{BB962C8B-B14F-4D97-AF65-F5344CB8AC3E}">
        <p14:creationId xmlns:p14="http://schemas.microsoft.com/office/powerpoint/2010/main" val="71132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C0DEA-CB5E-DB46-9BF6-6FD87C4652F2}"/>
              </a:ext>
            </a:extLst>
          </p:cNvPr>
          <p:cNvSpPr>
            <a:spLocks noGrp="1"/>
          </p:cNvSpPr>
          <p:nvPr>
            <p:ph type="title"/>
          </p:nvPr>
        </p:nvSpPr>
        <p:spPr>
          <a:xfrm>
            <a:off x="838200" y="582644"/>
            <a:ext cx="10515600" cy="1325563"/>
          </a:xfrm>
        </p:spPr>
        <p:txBody>
          <a:bodyPr>
            <a:normAutofit/>
          </a:bodyPr>
          <a:lstStyle/>
          <a:p>
            <a:pPr algn="ctr"/>
            <a:r>
              <a:rPr lang="es-MX" sz="5000" b="1" dirty="0">
                <a:solidFill>
                  <a:srgbClr val="00B050"/>
                </a:solidFill>
              </a:rPr>
              <a:t>Accidentes viales en la CDMX</a:t>
            </a:r>
          </a:p>
        </p:txBody>
      </p:sp>
      <p:pic>
        <p:nvPicPr>
          <p:cNvPr id="4" name="Imagen 3">
            <a:extLst>
              <a:ext uri="{FF2B5EF4-FFF2-40B4-BE49-F238E27FC236}">
                <a16:creationId xmlns:a16="http://schemas.microsoft.com/office/drawing/2014/main" id="{D8347DD4-8881-F444-94E2-2D78BACCE9AC}"/>
              </a:ext>
            </a:extLst>
          </p:cNvPr>
          <p:cNvPicPr>
            <a:picLocks noChangeAspect="1"/>
          </p:cNvPicPr>
          <p:nvPr/>
        </p:nvPicPr>
        <p:blipFill>
          <a:blip r:embed="rId2"/>
          <a:stretch>
            <a:fillRect/>
          </a:stretch>
        </p:blipFill>
        <p:spPr>
          <a:xfrm>
            <a:off x="3048000" y="5792355"/>
            <a:ext cx="6096000" cy="622300"/>
          </a:xfrm>
          <a:prstGeom prst="rect">
            <a:avLst/>
          </a:prstGeom>
        </p:spPr>
      </p:pic>
      <p:sp>
        <p:nvSpPr>
          <p:cNvPr id="5" name="Título 1">
            <a:extLst>
              <a:ext uri="{FF2B5EF4-FFF2-40B4-BE49-F238E27FC236}">
                <a16:creationId xmlns:a16="http://schemas.microsoft.com/office/drawing/2014/main" id="{DB807E32-7ABF-DB45-9F87-2538E3ECE8C7}"/>
              </a:ext>
            </a:extLst>
          </p:cNvPr>
          <p:cNvSpPr txBox="1">
            <a:spLocks/>
          </p:cNvSpPr>
          <p:nvPr/>
        </p:nvSpPr>
        <p:spPr>
          <a:xfrm>
            <a:off x="838200" y="3767540"/>
            <a:ext cx="10515600" cy="13255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600" dirty="0">
                <a:solidFill>
                  <a:schemeClr val="accent3"/>
                </a:solidFill>
              </a:rPr>
              <a:t>Yusuri Arciga</a:t>
            </a:r>
          </a:p>
          <a:p>
            <a:pPr algn="ctr"/>
            <a:r>
              <a:rPr lang="es-MX" sz="3600" dirty="0">
                <a:solidFill>
                  <a:schemeClr val="accent3"/>
                </a:solidFill>
              </a:rPr>
              <a:t>Diego Villegas</a:t>
            </a:r>
          </a:p>
          <a:p>
            <a:pPr algn="ctr"/>
            <a:r>
              <a:rPr lang="es-MX" sz="3600" dirty="0">
                <a:solidFill>
                  <a:schemeClr val="accent3"/>
                </a:solidFill>
              </a:rPr>
              <a:t>Yedam Fortiz</a:t>
            </a:r>
          </a:p>
        </p:txBody>
      </p:sp>
      <p:sp>
        <p:nvSpPr>
          <p:cNvPr id="6" name="Título 1">
            <a:extLst>
              <a:ext uri="{FF2B5EF4-FFF2-40B4-BE49-F238E27FC236}">
                <a16:creationId xmlns:a16="http://schemas.microsoft.com/office/drawing/2014/main" id="{0FB02BF8-CB90-4A42-BA94-5DB0A47D82C0}"/>
              </a:ext>
            </a:extLst>
          </p:cNvPr>
          <p:cNvSpPr txBox="1">
            <a:spLocks/>
          </p:cNvSpPr>
          <p:nvPr/>
        </p:nvSpPr>
        <p:spPr>
          <a:xfrm>
            <a:off x="838200" y="20617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rgbClr val="00B050"/>
                </a:solidFill>
              </a:rPr>
              <a:t>Llamado oportuno</a:t>
            </a:r>
          </a:p>
        </p:txBody>
      </p:sp>
    </p:spTree>
    <p:extLst>
      <p:ext uri="{BB962C8B-B14F-4D97-AF65-F5344CB8AC3E}">
        <p14:creationId xmlns:p14="http://schemas.microsoft.com/office/powerpoint/2010/main" val="51576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pic>
        <p:nvPicPr>
          <p:cNvPr id="2" name="Imagen 1">
            <a:extLst>
              <a:ext uri="{FF2B5EF4-FFF2-40B4-BE49-F238E27FC236}">
                <a16:creationId xmlns:a16="http://schemas.microsoft.com/office/drawing/2014/main" id="{7E7FA92B-90F1-5F44-9D4D-A733494E0A5B}"/>
              </a:ext>
            </a:extLst>
          </p:cNvPr>
          <p:cNvPicPr>
            <a:picLocks noChangeAspect="1"/>
          </p:cNvPicPr>
          <p:nvPr/>
        </p:nvPicPr>
        <p:blipFill>
          <a:blip r:embed="rId2"/>
          <a:stretch>
            <a:fillRect/>
          </a:stretch>
        </p:blipFill>
        <p:spPr>
          <a:xfrm>
            <a:off x="763143" y="1383774"/>
            <a:ext cx="5207000" cy="3530600"/>
          </a:xfrm>
          <a:prstGeom prst="rect">
            <a:avLst/>
          </a:prstGeom>
        </p:spPr>
      </p:pic>
      <p:sp>
        <p:nvSpPr>
          <p:cNvPr id="7" name="CuadroTexto 6">
            <a:extLst>
              <a:ext uri="{FF2B5EF4-FFF2-40B4-BE49-F238E27FC236}">
                <a16:creationId xmlns:a16="http://schemas.microsoft.com/office/drawing/2014/main" id="{70D7F326-A85C-F54F-A36A-CAEF2964ED86}"/>
              </a:ext>
            </a:extLst>
          </p:cNvPr>
          <p:cNvSpPr txBox="1"/>
          <p:nvPr/>
        </p:nvSpPr>
        <p:spPr>
          <a:xfrm>
            <a:off x="1012272" y="5051239"/>
            <a:ext cx="5083728" cy="1200329"/>
          </a:xfrm>
          <a:prstGeom prst="rect">
            <a:avLst/>
          </a:prstGeom>
          <a:noFill/>
        </p:spPr>
        <p:txBody>
          <a:bodyPr wrap="square" rtlCol="0">
            <a:spAutoFit/>
          </a:bodyPr>
          <a:lstStyle/>
          <a:p>
            <a:pPr algn="just"/>
            <a:r>
              <a:rPr lang="es-MX" dirty="0">
                <a:solidFill>
                  <a:schemeClr val="accent3"/>
                </a:solidFill>
                <a:latin typeface="+mj-lt"/>
              </a:rPr>
              <a:t>Los codigos de atencion despachada y confirmada (A) e incidente reportado en varias ocasiones (D) representan el 43% y 36% de los incidentes respectivamente (79% del total)</a:t>
            </a:r>
          </a:p>
        </p:txBody>
      </p:sp>
      <p:sp>
        <p:nvSpPr>
          <p:cNvPr id="8" name="CuadroTexto 7">
            <a:extLst>
              <a:ext uri="{FF2B5EF4-FFF2-40B4-BE49-F238E27FC236}">
                <a16:creationId xmlns:a16="http://schemas.microsoft.com/office/drawing/2014/main" id="{14481B19-1A93-AC40-82D1-E9848CC599BA}"/>
              </a:ext>
            </a:extLst>
          </p:cNvPr>
          <p:cNvSpPr txBox="1"/>
          <p:nvPr/>
        </p:nvSpPr>
        <p:spPr>
          <a:xfrm>
            <a:off x="6733308" y="5051239"/>
            <a:ext cx="5083728" cy="1200329"/>
          </a:xfrm>
          <a:prstGeom prst="rect">
            <a:avLst/>
          </a:prstGeom>
          <a:noFill/>
        </p:spPr>
        <p:txBody>
          <a:bodyPr wrap="square" rtlCol="0">
            <a:spAutoFit/>
          </a:bodyPr>
          <a:lstStyle/>
          <a:p>
            <a:pPr algn="just"/>
            <a:r>
              <a:rPr lang="es-MX" dirty="0">
                <a:solidFill>
                  <a:schemeClr val="accent3"/>
                </a:solidFill>
                <a:latin typeface="+mj-lt"/>
              </a:rPr>
              <a:t>Desde 2014 las categorias A y D representan entre 78 y 81 por ciento.</a:t>
            </a:r>
          </a:p>
          <a:p>
            <a:pPr algn="just"/>
            <a:r>
              <a:rPr lang="es-MX" dirty="0">
                <a:solidFill>
                  <a:schemeClr val="accent3"/>
                </a:solidFill>
                <a:latin typeface="+mj-lt"/>
              </a:rPr>
              <a:t>La siguiente categoría (N) es atención despachada pero en el lugar nadie habia solicitado el servicio</a:t>
            </a:r>
          </a:p>
        </p:txBody>
      </p:sp>
      <p:pic>
        <p:nvPicPr>
          <p:cNvPr id="3" name="Imagen 2">
            <a:extLst>
              <a:ext uri="{FF2B5EF4-FFF2-40B4-BE49-F238E27FC236}">
                <a16:creationId xmlns:a16="http://schemas.microsoft.com/office/drawing/2014/main" id="{543AB626-5890-3245-A99B-C5C658592286}"/>
              </a:ext>
            </a:extLst>
          </p:cNvPr>
          <p:cNvPicPr>
            <a:picLocks noChangeAspect="1"/>
          </p:cNvPicPr>
          <p:nvPr/>
        </p:nvPicPr>
        <p:blipFill>
          <a:blip r:embed="rId3"/>
          <a:stretch>
            <a:fillRect/>
          </a:stretch>
        </p:blipFill>
        <p:spPr>
          <a:xfrm>
            <a:off x="6733308" y="1379909"/>
            <a:ext cx="4826000" cy="3530600"/>
          </a:xfrm>
          <a:prstGeom prst="rect">
            <a:avLst/>
          </a:prstGeom>
        </p:spPr>
      </p:pic>
    </p:spTree>
    <p:extLst>
      <p:ext uri="{BB962C8B-B14F-4D97-AF65-F5344CB8AC3E}">
        <p14:creationId xmlns:p14="http://schemas.microsoft.com/office/powerpoint/2010/main" val="244737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sp>
        <p:nvSpPr>
          <p:cNvPr id="7" name="CuadroTexto 6">
            <a:extLst>
              <a:ext uri="{FF2B5EF4-FFF2-40B4-BE49-F238E27FC236}">
                <a16:creationId xmlns:a16="http://schemas.microsoft.com/office/drawing/2014/main" id="{70D7F326-A85C-F54F-A36A-CAEF2964ED86}"/>
              </a:ext>
            </a:extLst>
          </p:cNvPr>
          <p:cNvSpPr txBox="1"/>
          <p:nvPr/>
        </p:nvSpPr>
        <p:spPr>
          <a:xfrm>
            <a:off x="637308" y="1734284"/>
            <a:ext cx="11098087" cy="923330"/>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Para enfocar el analisis consideraremos los codigos de atencion despachada pero nadie en el lugar nadie habia solictado el servicio (N) y emergencia falsa (F) como incidentes falsos (1), mientras que las demas claves serán considerados incidentes verdaderos (0)</a:t>
            </a:r>
          </a:p>
        </p:txBody>
      </p:sp>
      <p:pic>
        <p:nvPicPr>
          <p:cNvPr id="4" name="Imagen 3">
            <a:extLst>
              <a:ext uri="{FF2B5EF4-FFF2-40B4-BE49-F238E27FC236}">
                <a16:creationId xmlns:a16="http://schemas.microsoft.com/office/drawing/2014/main" id="{5F1B4067-3D9A-314E-94D0-2E0C17DC7E5C}"/>
              </a:ext>
            </a:extLst>
          </p:cNvPr>
          <p:cNvPicPr>
            <a:picLocks noChangeAspect="1"/>
          </p:cNvPicPr>
          <p:nvPr/>
        </p:nvPicPr>
        <p:blipFill>
          <a:blip r:embed="rId2"/>
          <a:stretch>
            <a:fillRect/>
          </a:stretch>
        </p:blipFill>
        <p:spPr>
          <a:xfrm>
            <a:off x="6298662" y="2848264"/>
            <a:ext cx="4769733" cy="3157110"/>
          </a:xfrm>
          <a:prstGeom prst="rect">
            <a:avLst/>
          </a:prstGeom>
        </p:spPr>
      </p:pic>
      <p:sp>
        <p:nvSpPr>
          <p:cNvPr id="6" name="Rectángulo 5">
            <a:extLst>
              <a:ext uri="{FF2B5EF4-FFF2-40B4-BE49-F238E27FC236}">
                <a16:creationId xmlns:a16="http://schemas.microsoft.com/office/drawing/2014/main" id="{6463DC51-5F1D-4140-BEA3-61DEA5BD5E4E}"/>
              </a:ext>
            </a:extLst>
          </p:cNvPr>
          <p:cNvSpPr/>
          <p:nvPr/>
        </p:nvSpPr>
        <p:spPr>
          <a:xfrm>
            <a:off x="869250" y="4068319"/>
            <a:ext cx="5103711" cy="923330"/>
          </a:xfrm>
          <a:prstGeom prst="rect">
            <a:avLst/>
          </a:prstGeom>
          <a:noFill/>
        </p:spPr>
        <p:txBody>
          <a:bodyPr wrap="square" rtlCol="0">
            <a:spAutoFit/>
          </a:bodyPr>
          <a:lstStyle/>
          <a:p>
            <a:pPr algn="just"/>
            <a:r>
              <a:rPr lang="es-MX" dirty="0">
                <a:solidFill>
                  <a:schemeClr val="accent3"/>
                </a:solidFill>
                <a:latin typeface="+mj-lt"/>
              </a:rPr>
              <a:t>Ochenta por ciento de los casos se consideran como incidentes verdaderos mientras que veinte por cierto son falsos para el periodo de 2014 a 2020</a:t>
            </a:r>
          </a:p>
        </p:txBody>
      </p:sp>
    </p:spTree>
    <p:extLst>
      <p:ext uri="{BB962C8B-B14F-4D97-AF65-F5344CB8AC3E}">
        <p14:creationId xmlns:p14="http://schemas.microsoft.com/office/powerpoint/2010/main" val="292939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sp>
        <p:nvSpPr>
          <p:cNvPr id="8" name="CuadroTexto 7">
            <a:extLst>
              <a:ext uri="{FF2B5EF4-FFF2-40B4-BE49-F238E27FC236}">
                <a16:creationId xmlns:a16="http://schemas.microsoft.com/office/drawing/2014/main" id="{14481B19-1A93-AC40-82D1-E9848CC599BA}"/>
              </a:ext>
            </a:extLst>
          </p:cNvPr>
          <p:cNvSpPr txBox="1"/>
          <p:nvPr/>
        </p:nvSpPr>
        <p:spPr>
          <a:xfrm>
            <a:off x="747336" y="5023592"/>
            <a:ext cx="5083728" cy="923330"/>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Existe un comportamiento estable entre todos los meses del año; existiendo únicamente una diferencia de 2% entre consultas en diferentes meses</a:t>
            </a:r>
          </a:p>
        </p:txBody>
      </p:sp>
      <p:pic>
        <p:nvPicPr>
          <p:cNvPr id="9" name="Imagen 8">
            <a:extLst>
              <a:ext uri="{FF2B5EF4-FFF2-40B4-BE49-F238E27FC236}">
                <a16:creationId xmlns:a16="http://schemas.microsoft.com/office/drawing/2014/main" id="{403DE3D6-5F3C-764E-85B6-F42CDCE44B76}"/>
              </a:ext>
            </a:extLst>
          </p:cNvPr>
          <p:cNvPicPr>
            <a:picLocks noChangeAspect="1"/>
          </p:cNvPicPr>
          <p:nvPr/>
        </p:nvPicPr>
        <p:blipFill>
          <a:blip r:embed="rId2"/>
          <a:stretch>
            <a:fillRect/>
          </a:stretch>
        </p:blipFill>
        <p:spPr>
          <a:xfrm>
            <a:off x="1172873" y="1834408"/>
            <a:ext cx="4232654" cy="2755686"/>
          </a:xfrm>
          <a:prstGeom prst="rect">
            <a:avLst/>
          </a:prstGeom>
        </p:spPr>
      </p:pic>
      <p:sp>
        <p:nvSpPr>
          <p:cNvPr id="13" name="CuadroTexto 12">
            <a:extLst>
              <a:ext uri="{FF2B5EF4-FFF2-40B4-BE49-F238E27FC236}">
                <a16:creationId xmlns:a16="http://schemas.microsoft.com/office/drawing/2014/main" id="{D2D1318A-F686-E942-B968-1B6D8B59DF6D}"/>
              </a:ext>
            </a:extLst>
          </p:cNvPr>
          <p:cNvSpPr txBox="1"/>
          <p:nvPr/>
        </p:nvSpPr>
        <p:spPr>
          <a:xfrm>
            <a:off x="6518493" y="5013105"/>
            <a:ext cx="5083728" cy="1200329"/>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Los dias de la semana donde se reportan mas incidentes son Sabado y Viernes. La proporcion de incidentes verdaderos ronda entre el 78% y 81%, volvemos a ver estabilidad entre periodos</a:t>
            </a:r>
          </a:p>
        </p:txBody>
      </p:sp>
      <p:pic>
        <p:nvPicPr>
          <p:cNvPr id="10" name="Imagen 9">
            <a:extLst>
              <a:ext uri="{FF2B5EF4-FFF2-40B4-BE49-F238E27FC236}">
                <a16:creationId xmlns:a16="http://schemas.microsoft.com/office/drawing/2014/main" id="{9299B3E9-8063-7C42-AF8B-7ADDB80127DF}"/>
              </a:ext>
            </a:extLst>
          </p:cNvPr>
          <p:cNvPicPr>
            <a:picLocks noChangeAspect="1"/>
          </p:cNvPicPr>
          <p:nvPr/>
        </p:nvPicPr>
        <p:blipFill>
          <a:blip r:embed="rId3"/>
          <a:stretch>
            <a:fillRect/>
          </a:stretch>
        </p:blipFill>
        <p:spPr>
          <a:xfrm>
            <a:off x="6518493" y="1730158"/>
            <a:ext cx="4238742" cy="3282947"/>
          </a:xfrm>
          <a:prstGeom prst="rect">
            <a:avLst/>
          </a:prstGeom>
        </p:spPr>
      </p:pic>
    </p:spTree>
    <p:extLst>
      <p:ext uri="{BB962C8B-B14F-4D97-AF65-F5344CB8AC3E}">
        <p14:creationId xmlns:p14="http://schemas.microsoft.com/office/powerpoint/2010/main" val="379637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pic>
        <p:nvPicPr>
          <p:cNvPr id="2" name="Imagen 1">
            <a:extLst>
              <a:ext uri="{FF2B5EF4-FFF2-40B4-BE49-F238E27FC236}">
                <a16:creationId xmlns:a16="http://schemas.microsoft.com/office/drawing/2014/main" id="{A6515FBD-495E-7842-B072-E5F9F7D7C630}"/>
              </a:ext>
            </a:extLst>
          </p:cNvPr>
          <p:cNvPicPr>
            <a:picLocks noChangeAspect="1"/>
          </p:cNvPicPr>
          <p:nvPr/>
        </p:nvPicPr>
        <p:blipFill>
          <a:blip r:embed="rId2"/>
          <a:stretch>
            <a:fillRect/>
          </a:stretch>
        </p:blipFill>
        <p:spPr>
          <a:xfrm>
            <a:off x="637308" y="2178189"/>
            <a:ext cx="5754424" cy="3432897"/>
          </a:xfrm>
          <a:prstGeom prst="rect">
            <a:avLst/>
          </a:prstGeom>
        </p:spPr>
      </p:pic>
      <p:sp>
        <p:nvSpPr>
          <p:cNvPr id="6" name="CuadroTexto 5">
            <a:extLst>
              <a:ext uri="{FF2B5EF4-FFF2-40B4-BE49-F238E27FC236}">
                <a16:creationId xmlns:a16="http://schemas.microsoft.com/office/drawing/2014/main" id="{59915383-2E44-6441-841A-80C79E677B7A}"/>
              </a:ext>
            </a:extLst>
          </p:cNvPr>
          <p:cNvSpPr txBox="1"/>
          <p:nvPr/>
        </p:nvSpPr>
        <p:spPr>
          <a:xfrm>
            <a:off x="6733308" y="2740475"/>
            <a:ext cx="5083728" cy="2308324"/>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Podemos notar que dependiendo el tipo de entrada para reportar un incidente si existe una diferencia considerable entre que el caso sea real o falso</a:t>
            </a:r>
          </a:p>
          <a:p>
            <a:endParaRPr lang="es-MX" dirty="0"/>
          </a:p>
          <a:p>
            <a:r>
              <a:rPr lang="es-MX" dirty="0"/>
              <a:t>Para los casos de aplicativos y de redes la tasa de casos verdaderos se encuentra alrededor de 60% mientras que cuando se reporta a traves de camara o radio la efectivdad ronda 96%.</a:t>
            </a:r>
          </a:p>
        </p:txBody>
      </p:sp>
    </p:spTree>
    <p:extLst>
      <p:ext uri="{BB962C8B-B14F-4D97-AF65-F5344CB8AC3E}">
        <p14:creationId xmlns:p14="http://schemas.microsoft.com/office/powerpoint/2010/main" val="66528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pic>
        <p:nvPicPr>
          <p:cNvPr id="2" name="Imagen 1">
            <a:extLst>
              <a:ext uri="{FF2B5EF4-FFF2-40B4-BE49-F238E27FC236}">
                <a16:creationId xmlns:a16="http://schemas.microsoft.com/office/drawing/2014/main" id="{2D1F24DC-EAAD-694C-92F7-4381B28FA60F}"/>
              </a:ext>
            </a:extLst>
          </p:cNvPr>
          <p:cNvPicPr>
            <a:picLocks noChangeAspect="1"/>
          </p:cNvPicPr>
          <p:nvPr/>
        </p:nvPicPr>
        <p:blipFill>
          <a:blip r:embed="rId2"/>
          <a:stretch>
            <a:fillRect/>
          </a:stretch>
        </p:blipFill>
        <p:spPr>
          <a:xfrm>
            <a:off x="637308" y="1776558"/>
            <a:ext cx="5741721" cy="4565706"/>
          </a:xfrm>
          <a:prstGeom prst="rect">
            <a:avLst/>
          </a:prstGeom>
        </p:spPr>
      </p:pic>
      <p:sp>
        <p:nvSpPr>
          <p:cNvPr id="6" name="CuadroTexto 5">
            <a:extLst>
              <a:ext uri="{FF2B5EF4-FFF2-40B4-BE49-F238E27FC236}">
                <a16:creationId xmlns:a16="http://schemas.microsoft.com/office/drawing/2014/main" id="{ED4791C0-86C7-D845-98EF-B61FB011D71F}"/>
              </a:ext>
            </a:extLst>
          </p:cNvPr>
          <p:cNvSpPr txBox="1"/>
          <p:nvPr/>
        </p:nvSpPr>
        <p:spPr>
          <a:xfrm>
            <a:off x="6733308" y="1611120"/>
            <a:ext cx="5083728" cy="4801314"/>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Verificamos si la delegacion donde se abre el incidente vial es la misma donde cierra o si existe alguna tendencia.</a:t>
            </a:r>
          </a:p>
          <a:p>
            <a:endParaRPr lang="es-MX" dirty="0"/>
          </a:p>
          <a:p>
            <a:r>
              <a:rPr lang="es-MX" dirty="0"/>
              <a:t>Cada renglon representa la delegacion donde se inicio y la columan donde se cerro. El color representa donde se encuentran los mayores casos.</a:t>
            </a:r>
          </a:p>
          <a:p>
            <a:endParaRPr lang="es-MX" dirty="0"/>
          </a:p>
          <a:p>
            <a:r>
              <a:rPr lang="es-MX" dirty="0"/>
              <a:t>En particular, se muestra la diagonal con mas incidencias lo que significa que la delegacion donde se abrio es donde se cerro.</a:t>
            </a:r>
          </a:p>
          <a:p>
            <a:endParaRPr lang="es-MX" dirty="0"/>
          </a:p>
          <a:p>
            <a:r>
              <a:rPr lang="es-MX" dirty="0"/>
              <a:t>El rango nos indica que entre 94% y 99% se cerro donde se abrio el incidente.</a:t>
            </a:r>
          </a:p>
          <a:p>
            <a:endParaRPr lang="es-MX" dirty="0"/>
          </a:p>
          <a:p>
            <a:r>
              <a:rPr lang="es-MX" dirty="0"/>
              <a:t>Siendo Iztacalco donde solo 94% de los casos sucedió asi y 99% para la Gustavo A. Madero y Milpa Alta.</a:t>
            </a:r>
          </a:p>
        </p:txBody>
      </p:sp>
    </p:spTree>
    <p:extLst>
      <p:ext uri="{BB962C8B-B14F-4D97-AF65-F5344CB8AC3E}">
        <p14:creationId xmlns:p14="http://schemas.microsoft.com/office/powerpoint/2010/main" val="320106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pic>
        <p:nvPicPr>
          <p:cNvPr id="7" name="Imagen 6">
            <a:extLst>
              <a:ext uri="{FF2B5EF4-FFF2-40B4-BE49-F238E27FC236}">
                <a16:creationId xmlns:a16="http://schemas.microsoft.com/office/drawing/2014/main" id="{5C4B15BB-22A8-6045-B434-2FF002AAC1FF}"/>
              </a:ext>
            </a:extLst>
          </p:cNvPr>
          <p:cNvPicPr>
            <a:picLocks noChangeAspect="1"/>
          </p:cNvPicPr>
          <p:nvPr/>
        </p:nvPicPr>
        <p:blipFill>
          <a:blip r:embed="rId2"/>
          <a:stretch>
            <a:fillRect/>
          </a:stretch>
        </p:blipFill>
        <p:spPr>
          <a:xfrm>
            <a:off x="5266871" y="1338249"/>
            <a:ext cx="6311900" cy="3530600"/>
          </a:xfrm>
          <a:prstGeom prst="rect">
            <a:avLst/>
          </a:prstGeom>
        </p:spPr>
      </p:pic>
      <p:pic>
        <p:nvPicPr>
          <p:cNvPr id="5" name="Imagen 4">
            <a:extLst>
              <a:ext uri="{FF2B5EF4-FFF2-40B4-BE49-F238E27FC236}">
                <a16:creationId xmlns:a16="http://schemas.microsoft.com/office/drawing/2014/main" id="{740EDFD7-20D0-8945-BB66-7C1B5A82104A}"/>
              </a:ext>
            </a:extLst>
          </p:cNvPr>
          <p:cNvPicPr>
            <a:picLocks noChangeAspect="1"/>
          </p:cNvPicPr>
          <p:nvPr/>
        </p:nvPicPr>
        <p:blipFill>
          <a:blip r:embed="rId3"/>
          <a:stretch>
            <a:fillRect/>
          </a:stretch>
        </p:blipFill>
        <p:spPr>
          <a:xfrm>
            <a:off x="637309" y="1338249"/>
            <a:ext cx="4250378" cy="4095254"/>
          </a:xfrm>
          <a:prstGeom prst="rect">
            <a:avLst/>
          </a:prstGeom>
        </p:spPr>
      </p:pic>
      <p:sp>
        <p:nvSpPr>
          <p:cNvPr id="9" name="CuadroTexto 8">
            <a:extLst>
              <a:ext uri="{FF2B5EF4-FFF2-40B4-BE49-F238E27FC236}">
                <a16:creationId xmlns:a16="http://schemas.microsoft.com/office/drawing/2014/main" id="{09A9309C-0BCD-AB4D-AFBE-33AB5A206123}"/>
              </a:ext>
            </a:extLst>
          </p:cNvPr>
          <p:cNvSpPr txBox="1"/>
          <p:nvPr/>
        </p:nvSpPr>
        <p:spPr>
          <a:xfrm>
            <a:off x="637307" y="5377439"/>
            <a:ext cx="4629563" cy="923330"/>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Las delegaciones con mayor numero de registros de incidentes son : Iztapalapa, Cuauhtemoc y Gustavo A. Madero.</a:t>
            </a:r>
          </a:p>
        </p:txBody>
      </p:sp>
      <p:sp>
        <p:nvSpPr>
          <p:cNvPr id="10" name="CuadroTexto 9">
            <a:extLst>
              <a:ext uri="{FF2B5EF4-FFF2-40B4-BE49-F238E27FC236}">
                <a16:creationId xmlns:a16="http://schemas.microsoft.com/office/drawing/2014/main" id="{BF24C34E-E982-3B45-9E0B-40E4C9D7DCCE}"/>
              </a:ext>
            </a:extLst>
          </p:cNvPr>
          <p:cNvSpPr txBox="1"/>
          <p:nvPr/>
        </p:nvSpPr>
        <p:spPr>
          <a:xfrm>
            <a:off x="5470564" y="5010927"/>
            <a:ext cx="6084127" cy="1477328"/>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La relacion de incidentes reportados que son verdaderos y falsos, varía considerablemnte entre delegaciones.</a:t>
            </a:r>
          </a:p>
          <a:p>
            <a:r>
              <a:rPr lang="es-MX" dirty="0"/>
              <a:t>Podemos notar que Cuajimalpa y Magdalena contreras tienen el porcentaje mas alto de casos falsos.</a:t>
            </a:r>
          </a:p>
          <a:p>
            <a:r>
              <a:rPr lang="es-MX" dirty="0"/>
              <a:t>Para las demas delegaciones ronda entre 14% y 24%</a:t>
            </a:r>
          </a:p>
        </p:txBody>
      </p:sp>
    </p:spTree>
    <p:extLst>
      <p:ext uri="{BB962C8B-B14F-4D97-AF65-F5344CB8AC3E}">
        <p14:creationId xmlns:p14="http://schemas.microsoft.com/office/powerpoint/2010/main" val="40768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sp>
        <p:nvSpPr>
          <p:cNvPr id="10" name="CuadroTexto 9">
            <a:extLst>
              <a:ext uri="{FF2B5EF4-FFF2-40B4-BE49-F238E27FC236}">
                <a16:creationId xmlns:a16="http://schemas.microsoft.com/office/drawing/2014/main" id="{61C98180-577E-B543-8322-03D965589E22}"/>
              </a:ext>
            </a:extLst>
          </p:cNvPr>
          <p:cNvSpPr txBox="1"/>
          <p:nvPr/>
        </p:nvSpPr>
        <p:spPr>
          <a:xfrm>
            <a:off x="637308" y="5409402"/>
            <a:ext cx="10781806" cy="1200329"/>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80% de los casos que se reportan son verdaderos por esta razon el mapa se visualiza mayormente de color azul.</a:t>
            </a:r>
          </a:p>
          <a:p>
            <a:r>
              <a:rPr lang="es-MX" dirty="0"/>
              <a:t>Notamos una concetracion de casos falsos en el Oeste de la CDMX, referente a Cuajimalpa y Magadalena Contreras asi como en el lado Este, en la zona de Iztapalapa.</a:t>
            </a:r>
          </a:p>
          <a:p>
            <a:endParaRPr lang="es-MX" dirty="0"/>
          </a:p>
        </p:txBody>
      </p:sp>
      <p:sp>
        <p:nvSpPr>
          <p:cNvPr id="3" name="Rectángulo 2">
            <a:extLst>
              <a:ext uri="{FF2B5EF4-FFF2-40B4-BE49-F238E27FC236}">
                <a16:creationId xmlns:a16="http://schemas.microsoft.com/office/drawing/2014/main" id="{37BCC6F1-768A-0A4A-81D5-7F4638779184}"/>
              </a:ext>
            </a:extLst>
          </p:cNvPr>
          <p:cNvSpPr/>
          <p:nvPr/>
        </p:nvSpPr>
        <p:spPr>
          <a:xfrm>
            <a:off x="823688" y="2918088"/>
            <a:ext cx="2848429" cy="954107"/>
          </a:xfrm>
          <a:prstGeom prst="rect">
            <a:avLst/>
          </a:prstGeom>
          <a:noFill/>
        </p:spPr>
        <p:txBody>
          <a:bodyPr wrap="square" rtlCol="0">
            <a:spAutoFit/>
          </a:bodyPr>
          <a:lstStyle/>
          <a:p>
            <a:pPr algn="just"/>
            <a:r>
              <a:rPr lang="es-MX" sz="1400" dirty="0">
                <a:solidFill>
                  <a:schemeClr val="accent3"/>
                </a:solidFill>
                <a:latin typeface="+mj-lt"/>
              </a:rPr>
              <a:t>Podemos notar en el mapa de la ciudad de Mexico con color azul los casos reportados que son verdaderos y con rojo los falsos. </a:t>
            </a:r>
          </a:p>
        </p:txBody>
      </p:sp>
      <p:pic>
        <p:nvPicPr>
          <p:cNvPr id="4" name="Imagen 3">
            <a:extLst>
              <a:ext uri="{FF2B5EF4-FFF2-40B4-BE49-F238E27FC236}">
                <a16:creationId xmlns:a16="http://schemas.microsoft.com/office/drawing/2014/main" id="{4800527B-BD64-834D-9129-1C17725D4645}"/>
              </a:ext>
            </a:extLst>
          </p:cNvPr>
          <p:cNvPicPr>
            <a:picLocks noChangeAspect="1"/>
          </p:cNvPicPr>
          <p:nvPr/>
        </p:nvPicPr>
        <p:blipFill>
          <a:blip r:embed="rId2"/>
          <a:stretch>
            <a:fillRect/>
          </a:stretch>
        </p:blipFill>
        <p:spPr>
          <a:xfrm>
            <a:off x="4434114" y="1516615"/>
            <a:ext cx="5297714" cy="3757052"/>
          </a:xfrm>
          <a:prstGeom prst="rect">
            <a:avLst/>
          </a:prstGeom>
        </p:spPr>
      </p:pic>
    </p:spTree>
    <p:extLst>
      <p:ext uri="{BB962C8B-B14F-4D97-AF65-F5344CB8AC3E}">
        <p14:creationId xmlns:p14="http://schemas.microsoft.com/office/powerpoint/2010/main" val="1881960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Modelaje</a:t>
            </a:r>
          </a:p>
        </p:txBody>
      </p:sp>
      <p:sp>
        <p:nvSpPr>
          <p:cNvPr id="6" name="CuadroTexto 5">
            <a:extLst>
              <a:ext uri="{FF2B5EF4-FFF2-40B4-BE49-F238E27FC236}">
                <a16:creationId xmlns:a16="http://schemas.microsoft.com/office/drawing/2014/main" id="{BA84EAAC-6AE9-4D41-BE4A-B07427D4F460}"/>
              </a:ext>
            </a:extLst>
          </p:cNvPr>
          <p:cNvSpPr txBox="1"/>
          <p:nvPr/>
        </p:nvSpPr>
        <p:spPr>
          <a:xfrm>
            <a:off x="637307" y="1888278"/>
            <a:ext cx="11098087" cy="461665"/>
          </a:xfrm>
          <a:prstGeom prst="rect">
            <a:avLst/>
          </a:prstGeom>
          <a:noFill/>
        </p:spPr>
        <p:txBody>
          <a:bodyPr wrap="square" rtlCol="0">
            <a:spAutoFit/>
          </a:bodyPr>
          <a:lstStyle>
            <a:defPPr>
              <a:defRPr lang="es-MX"/>
            </a:defPPr>
            <a:lvl1pPr algn="just">
              <a:defRPr>
                <a:solidFill>
                  <a:schemeClr val="accent3"/>
                </a:solidFill>
              </a:defRPr>
            </a:lvl1pPr>
          </a:lstStyle>
          <a:p>
            <a:r>
              <a:rPr lang="es-MX" sz="2400" b="1" dirty="0">
                <a:latin typeface="+mj-lt"/>
              </a:rPr>
              <a:t>Eliminacion de variables</a:t>
            </a:r>
          </a:p>
        </p:txBody>
      </p:sp>
      <p:sp>
        <p:nvSpPr>
          <p:cNvPr id="2" name="Rectángulo 1">
            <a:extLst>
              <a:ext uri="{FF2B5EF4-FFF2-40B4-BE49-F238E27FC236}">
                <a16:creationId xmlns:a16="http://schemas.microsoft.com/office/drawing/2014/main" id="{F553C319-8B5D-1045-A995-AC45856D5CD2}"/>
              </a:ext>
            </a:extLst>
          </p:cNvPr>
          <p:cNvSpPr/>
          <p:nvPr/>
        </p:nvSpPr>
        <p:spPr>
          <a:xfrm>
            <a:off x="637307" y="2991313"/>
            <a:ext cx="11098087" cy="2031325"/>
          </a:xfrm>
          <a:prstGeom prst="rect">
            <a:avLst/>
          </a:prstGeom>
          <a:noFill/>
        </p:spPr>
        <p:txBody>
          <a:bodyPr wrap="square" rtlCol="0">
            <a:spAutoFit/>
          </a:bodyPr>
          <a:lstStyle/>
          <a:p>
            <a:pPr algn="just"/>
            <a:r>
              <a:rPr lang="es-MX" dirty="0">
                <a:solidFill>
                  <a:schemeClr val="accent3"/>
                </a:solidFill>
                <a:latin typeface="+mj-lt"/>
              </a:rPr>
              <a:t>Dentro de este análisis decidimos eliminar las variables, </a:t>
            </a:r>
            <a:r>
              <a:rPr lang="es-ES" dirty="0">
                <a:solidFill>
                  <a:schemeClr val="accent3"/>
                </a:solidFill>
                <a:latin typeface="+mj-lt"/>
              </a:rPr>
              <a:t>latitud, longitud, </a:t>
            </a:r>
            <a:r>
              <a:rPr lang="es-ES" dirty="0" err="1">
                <a:solidFill>
                  <a:schemeClr val="accent3"/>
                </a:solidFill>
                <a:latin typeface="+mj-lt"/>
              </a:rPr>
              <a:t>codigo_cierre</a:t>
            </a:r>
            <a:r>
              <a:rPr lang="es-ES" dirty="0">
                <a:solidFill>
                  <a:schemeClr val="accent3"/>
                </a:solidFill>
                <a:latin typeface="+mj-lt"/>
              </a:rPr>
              <a:t>, </a:t>
            </a:r>
            <a:r>
              <a:rPr lang="es-ES" dirty="0" err="1">
                <a:solidFill>
                  <a:schemeClr val="accent3"/>
                </a:solidFill>
                <a:latin typeface="+mj-lt"/>
              </a:rPr>
              <a:t>fecha_creacion</a:t>
            </a:r>
            <a:r>
              <a:rPr lang="es-ES" dirty="0">
                <a:solidFill>
                  <a:schemeClr val="accent3"/>
                </a:solidFill>
                <a:latin typeface="+mj-lt"/>
              </a:rPr>
              <a:t>, incidente_c4.</a:t>
            </a:r>
          </a:p>
          <a:p>
            <a:pPr algn="just"/>
            <a:endParaRPr lang="es-ES" dirty="0">
              <a:solidFill>
                <a:schemeClr val="accent3"/>
              </a:solidFill>
              <a:latin typeface="+mj-lt"/>
            </a:endParaRPr>
          </a:p>
          <a:p>
            <a:pPr algn="just"/>
            <a:r>
              <a:rPr lang="es-ES" dirty="0">
                <a:solidFill>
                  <a:schemeClr val="accent3"/>
                </a:solidFill>
                <a:latin typeface="+mj-lt"/>
              </a:rPr>
              <a:t>Eliminamos las variables de cierre ya que esta información es provista cuando se cierra el incidente y se conocen las causas.</a:t>
            </a:r>
          </a:p>
          <a:p>
            <a:pPr algn="just"/>
            <a:endParaRPr lang="es-ES" dirty="0">
              <a:solidFill>
                <a:schemeClr val="accent3"/>
              </a:solidFill>
              <a:latin typeface="+mj-lt"/>
            </a:endParaRPr>
          </a:p>
          <a:p>
            <a:pPr algn="just"/>
            <a:r>
              <a:rPr lang="es-ES" dirty="0">
                <a:solidFill>
                  <a:schemeClr val="accent3"/>
                </a:solidFill>
                <a:latin typeface="+mj-lt"/>
              </a:rPr>
              <a:t>Eliminamos la fecha de creación ya que ocuparemos la variable de mes y de día de la semana que creemos que contendrá mas información.</a:t>
            </a:r>
            <a:endParaRPr lang="es-MX" dirty="0">
              <a:solidFill>
                <a:schemeClr val="accent3"/>
              </a:solidFill>
              <a:latin typeface="+mj-lt"/>
            </a:endParaRPr>
          </a:p>
        </p:txBody>
      </p:sp>
    </p:spTree>
    <p:extLst>
      <p:ext uri="{BB962C8B-B14F-4D97-AF65-F5344CB8AC3E}">
        <p14:creationId xmlns:p14="http://schemas.microsoft.com/office/powerpoint/2010/main" val="100752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Modelaje</a:t>
            </a:r>
          </a:p>
        </p:txBody>
      </p:sp>
      <p:sp>
        <p:nvSpPr>
          <p:cNvPr id="6" name="CuadroTexto 5">
            <a:extLst>
              <a:ext uri="{FF2B5EF4-FFF2-40B4-BE49-F238E27FC236}">
                <a16:creationId xmlns:a16="http://schemas.microsoft.com/office/drawing/2014/main" id="{BA84EAAC-6AE9-4D41-BE4A-B07427D4F460}"/>
              </a:ext>
            </a:extLst>
          </p:cNvPr>
          <p:cNvSpPr txBox="1"/>
          <p:nvPr/>
        </p:nvSpPr>
        <p:spPr>
          <a:xfrm>
            <a:off x="637305" y="1656192"/>
            <a:ext cx="11098087" cy="461665"/>
          </a:xfrm>
          <a:prstGeom prst="rect">
            <a:avLst/>
          </a:prstGeom>
          <a:noFill/>
        </p:spPr>
        <p:txBody>
          <a:bodyPr wrap="square" rtlCol="0">
            <a:spAutoFit/>
          </a:bodyPr>
          <a:lstStyle>
            <a:defPPr>
              <a:defRPr lang="es-MX"/>
            </a:defPPr>
            <a:lvl1pPr algn="just">
              <a:defRPr>
                <a:solidFill>
                  <a:schemeClr val="accent3"/>
                </a:solidFill>
              </a:defRPr>
            </a:lvl1pPr>
          </a:lstStyle>
          <a:p>
            <a:r>
              <a:rPr lang="es-MX" sz="2400" b="1" dirty="0">
                <a:latin typeface="+mj-lt"/>
              </a:rPr>
              <a:t>Creacion de variables</a:t>
            </a:r>
          </a:p>
        </p:txBody>
      </p:sp>
      <p:sp>
        <p:nvSpPr>
          <p:cNvPr id="2" name="Rectángulo 1">
            <a:extLst>
              <a:ext uri="{FF2B5EF4-FFF2-40B4-BE49-F238E27FC236}">
                <a16:creationId xmlns:a16="http://schemas.microsoft.com/office/drawing/2014/main" id="{F553C319-8B5D-1045-A995-AC45856D5CD2}"/>
              </a:ext>
            </a:extLst>
          </p:cNvPr>
          <p:cNvSpPr/>
          <p:nvPr/>
        </p:nvSpPr>
        <p:spPr>
          <a:xfrm>
            <a:off x="637304" y="2344447"/>
            <a:ext cx="11098087" cy="646331"/>
          </a:xfrm>
          <a:prstGeom prst="rect">
            <a:avLst/>
          </a:prstGeom>
          <a:noFill/>
        </p:spPr>
        <p:txBody>
          <a:bodyPr wrap="square" rtlCol="0">
            <a:spAutoFit/>
          </a:bodyPr>
          <a:lstStyle/>
          <a:p>
            <a:pPr algn="just"/>
            <a:r>
              <a:rPr lang="es-MX" dirty="0">
                <a:solidFill>
                  <a:schemeClr val="accent3"/>
                </a:solidFill>
                <a:latin typeface="+mj-lt"/>
              </a:rPr>
              <a:t>Creamos dos nuevas variables cíclicas para el análisis, que son el coseno y el seno de la hora del reporte del siniestro para reflejar la distancia entre los periodos de tiempo</a:t>
            </a:r>
          </a:p>
        </p:txBody>
      </p:sp>
      <p:sp>
        <p:nvSpPr>
          <p:cNvPr id="7" name="CuadroTexto 6">
            <a:extLst>
              <a:ext uri="{FF2B5EF4-FFF2-40B4-BE49-F238E27FC236}">
                <a16:creationId xmlns:a16="http://schemas.microsoft.com/office/drawing/2014/main" id="{639AA6F2-4965-A24C-9215-DCBE299AF847}"/>
              </a:ext>
            </a:extLst>
          </p:cNvPr>
          <p:cNvSpPr txBox="1"/>
          <p:nvPr/>
        </p:nvSpPr>
        <p:spPr>
          <a:xfrm>
            <a:off x="637304" y="3262537"/>
            <a:ext cx="11098087" cy="461665"/>
          </a:xfrm>
          <a:prstGeom prst="rect">
            <a:avLst/>
          </a:prstGeom>
          <a:noFill/>
        </p:spPr>
        <p:txBody>
          <a:bodyPr wrap="square" rtlCol="0">
            <a:spAutoFit/>
          </a:bodyPr>
          <a:lstStyle>
            <a:defPPr>
              <a:defRPr lang="es-MX"/>
            </a:defPPr>
            <a:lvl1pPr algn="just">
              <a:defRPr>
                <a:solidFill>
                  <a:schemeClr val="accent3"/>
                </a:solidFill>
              </a:defRPr>
            </a:lvl1pPr>
          </a:lstStyle>
          <a:p>
            <a:r>
              <a:rPr lang="es-MX" sz="2400" b="1" dirty="0">
                <a:latin typeface="+mj-lt"/>
              </a:rPr>
              <a:t>imputacion de variables</a:t>
            </a:r>
          </a:p>
        </p:txBody>
      </p:sp>
      <p:sp>
        <p:nvSpPr>
          <p:cNvPr id="8" name="CuadroTexto 6">
            <a:extLst>
              <a:ext uri="{FF2B5EF4-FFF2-40B4-BE49-F238E27FC236}">
                <a16:creationId xmlns:a16="http://schemas.microsoft.com/office/drawing/2014/main" id="{86C24C4A-D254-BD49-B519-8616AF1880D4}"/>
              </a:ext>
            </a:extLst>
          </p:cNvPr>
          <p:cNvSpPr txBox="1"/>
          <p:nvPr/>
        </p:nvSpPr>
        <p:spPr>
          <a:xfrm>
            <a:off x="637304" y="3968578"/>
            <a:ext cx="11098087" cy="1477328"/>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Al realizar el cambio de variable de la hora de creación a tipo fecha encontramos errores por lo que decidimos realizar una imputación simple de los datos de esta variable con la media de todas las horas, esto se ve reflejado después de hacer el cambio a seno y coseno del tiempo</a:t>
            </a:r>
          </a:p>
          <a:p>
            <a:endParaRPr lang="es-MX" dirty="0">
              <a:latin typeface="+mj-lt"/>
            </a:endParaRPr>
          </a:p>
          <a:p>
            <a:r>
              <a:rPr lang="es-MX" dirty="0">
                <a:solidFill>
                  <a:srgbClr val="FF0000"/>
                </a:solidFill>
                <a:latin typeface="+mj-lt"/>
              </a:rPr>
              <a:t>Etica</a:t>
            </a:r>
          </a:p>
        </p:txBody>
      </p:sp>
    </p:spTree>
    <p:extLst>
      <p:ext uri="{BB962C8B-B14F-4D97-AF65-F5344CB8AC3E}">
        <p14:creationId xmlns:p14="http://schemas.microsoft.com/office/powerpoint/2010/main" val="475928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Modelaje</a:t>
            </a:r>
          </a:p>
        </p:txBody>
      </p:sp>
      <p:sp>
        <p:nvSpPr>
          <p:cNvPr id="6" name="CuadroTexto 5">
            <a:extLst>
              <a:ext uri="{FF2B5EF4-FFF2-40B4-BE49-F238E27FC236}">
                <a16:creationId xmlns:a16="http://schemas.microsoft.com/office/drawing/2014/main" id="{BA84EAAC-6AE9-4D41-BE4A-B07427D4F460}"/>
              </a:ext>
            </a:extLst>
          </p:cNvPr>
          <p:cNvSpPr txBox="1"/>
          <p:nvPr/>
        </p:nvSpPr>
        <p:spPr>
          <a:xfrm>
            <a:off x="637305" y="1656192"/>
            <a:ext cx="11098087" cy="461665"/>
          </a:xfrm>
          <a:prstGeom prst="rect">
            <a:avLst/>
          </a:prstGeom>
          <a:noFill/>
        </p:spPr>
        <p:txBody>
          <a:bodyPr wrap="square" rtlCol="0">
            <a:spAutoFit/>
          </a:bodyPr>
          <a:lstStyle>
            <a:defPPr>
              <a:defRPr lang="es-MX"/>
            </a:defPPr>
            <a:lvl1pPr algn="just">
              <a:defRPr>
                <a:solidFill>
                  <a:schemeClr val="accent3"/>
                </a:solidFill>
              </a:defRPr>
            </a:lvl1pPr>
          </a:lstStyle>
          <a:p>
            <a:r>
              <a:rPr lang="es-MX" sz="2400" b="1" dirty="0">
                <a:latin typeface="+mj-lt"/>
              </a:rPr>
              <a:t>Selección de variables</a:t>
            </a:r>
          </a:p>
        </p:txBody>
      </p:sp>
      <p:sp>
        <p:nvSpPr>
          <p:cNvPr id="2" name="Rectángulo 1">
            <a:extLst>
              <a:ext uri="{FF2B5EF4-FFF2-40B4-BE49-F238E27FC236}">
                <a16:creationId xmlns:a16="http://schemas.microsoft.com/office/drawing/2014/main" id="{F553C319-8B5D-1045-A995-AC45856D5CD2}"/>
              </a:ext>
            </a:extLst>
          </p:cNvPr>
          <p:cNvSpPr/>
          <p:nvPr/>
        </p:nvSpPr>
        <p:spPr>
          <a:xfrm>
            <a:off x="637304" y="2344447"/>
            <a:ext cx="11098087" cy="1754326"/>
          </a:xfrm>
          <a:prstGeom prst="rect">
            <a:avLst/>
          </a:prstGeom>
          <a:noFill/>
        </p:spPr>
        <p:txBody>
          <a:bodyPr wrap="square" rtlCol="0">
            <a:spAutoFit/>
          </a:bodyPr>
          <a:lstStyle/>
          <a:p>
            <a:pPr algn="just"/>
            <a:r>
              <a:rPr lang="es-MX" dirty="0">
                <a:solidFill>
                  <a:schemeClr val="accent3"/>
                </a:solidFill>
                <a:latin typeface="+mj-lt"/>
              </a:rPr>
              <a:t>En primera instancia aplicamos </a:t>
            </a:r>
            <a:r>
              <a:rPr lang="es-MX" u="sng" dirty="0">
                <a:solidFill>
                  <a:schemeClr val="accent3"/>
                </a:solidFill>
                <a:latin typeface="+mj-lt"/>
              </a:rPr>
              <a:t>OneHotEncoder</a:t>
            </a:r>
            <a:r>
              <a:rPr lang="es-MX" dirty="0">
                <a:solidFill>
                  <a:schemeClr val="accent3"/>
                </a:solidFill>
                <a:latin typeface="+mj-lt"/>
              </a:rPr>
              <a:t> para transformar las variables categóricas a columnas obteniendo 50</a:t>
            </a:r>
          </a:p>
          <a:p>
            <a:pPr algn="just"/>
            <a:endParaRPr lang="es-MX" dirty="0">
              <a:solidFill>
                <a:schemeClr val="accent3"/>
              </a:solidFill>
              <a:latin typeface="+mj-lt"/>
            </a:endParaRPr>
          </a:p>
          <a:p>
            <a:pPr algn="just"/>
            <a:r>
              <a:rPr lang="es-MX" dirty="0">
                <a:solidFill>
                  <a:schemeClr val="accent3"/>
                </a:solidFill>
                <a:latin typeface="+mj-lt"/>
              </a:rPr>
              <a:t>Para una mejor selección de las columnas usamos </a:t>
            </a:r>
            <a:r>
              <a:rPr lang="es-MX" u="sng" dirty="0">
                <a:solidFill>
                  <a:schemeClr val="accent3"/>
                </a:solidFill>
                <a:latin typeface="+mj-lt"/>
              </a:rPr>
              <a:t>VarianceThreshold</a:t>
            </a:r>
            <a:r>
              <a:rPr lang="es-MX" dirty="0">
                <a:solidFill>
                  <a:schemeClr val="accent3"/>
                </a:solidFill>
                <a:latin typeface="+mj-lt"/>
              </a:rPr>
              <a:t> que nos indica que variables tienen varianza menor a 0.1, ya que cosndieramos que cambiosmenores no aportan a la prediccion</a:t>
            </a:r>
          </a:p>
          <a:p>
            <a:pPr algn="just"/>
            <a:endParaRPr lang="es-MX" dirty="0">
              <a:solidFill>
                <a:schemeClr val="accent3"/>
              </a:solidFill>
              <a:latin typeface="+mj-lt"/>
            </a:endParaRPr>
          </a:p>
          <a:p>
            <a:pPr algn="just"/>
            <a:r>
              <a:rPr lang="es-MX" dirty="0">
                <a:solidFill>
                  <a:schemeClr val="accent3"/>
                </a:solidFill>
                <a:latin typeface="+mj-lt"/>
              </a:rPr>
              <a:t>Se decidio trabajar con las siguientes variables:</a:t>
            </a:r>
          </a:p>
        </p:txBody>
      </p:sp>
      <p:pic>
        <p:nvPicPr>
          <p:cNvPr id="4" name="Imagen 3">
            <a:extLst>
              <a:ext uri="{FF2B5EF4-FFF2-40B4-BE49-F238E27FC236}">
                <a16:creationId xmlns:a16="http://schemas.microsoft.com/office/drawing/2014/main" id="{CD9ADD3D-06B1-7840-99A3-9F91277D1617}"/>
              </a:ext>
            </a:extLst>
          </p:cNvPr>
          <p:cNvPicPr>
            <a:picLocks noChangeAspect="1"/>
          </p:cNvPicPr>
          <p:nvPr/>
        </p:nvPicPr>
        <p:blipFill>
          <a:blip r:embed="rId2"/>
          <a:stretch>
            <a:fillRect/>
          </a:stretch>
        </p:blipFill>
        <p:spPr>
          <a:xfrm>
            <a:off x="5198162" y="4098773"/>
            <a:ext cx="1795675" cy="2390927"/>
          </a:xfrm>
          <a:prstGeom prst="rect">
            <a:avLst/>
          </a:prstGeom>
        </p:spPr>
      </p:pic>
    </p:spTree>
    <p:extLst>
      <p:ext uri="{BB962C8B-B14F-4D97-AF65-F5344CB8AC3E}">
        <p14:creationId xmlns:p14="http://schemas.microsoft.com/office/powerpoint/2010/main" val="220976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Agenda</a:t>
            </a:r>
          </a:p>
        </p:txBody>
      </p:sp>
      <p:sp>
        <p:nvSpPr>
          <p:cNvPr id="13" name="CuadroTexto 12">
            <a:extLst>
              <a:ext uri="{FF2B5EF4-FFF2-40B4-BE49-F238E27FC236}">
                <a16:creationId xmlns:a16="http://schemas.microsoft.com/office/drawing/2014/main" id="{529AFE0D-A19C-BB44-BAE2-B969BAE7072B}"/>
              </a:ext>
            </a:extLst>
          </p:cNvPr>
          <p:cNvSpPr txBox="1"/>
          <p:nvPr/>
        </p:nvSpPr>
        <p:spPr>
          <a:xfrm>
            <a:off x="693363" y="1370833"/>
            <a:ext cx="10805274" cy="4708981"/>
          </a:xfrm>
          <a:prstGeom prst="rect">
            <a:avLst/>
          </a:prstGeom>
          <a:noFill/>
        </p:spPr>
        <p:txBody>
          <a:bodyPr wrap="square" rtlCol="0">
            <a:spAutoFit/>
          </a:bodyPr>
          <a:lstStyle/>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Objetivo</a:t>
            </a:r>
          </a:p>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Características generales</a:t>
            </a:r>
          </a:p>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Perfilamiento de los datos</a:t>
            </a:r>
          </a:p>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Modelaje</a:t>
            </a:r>
          </a:p>
          <a:p>
            <a:pPr marL="1143000" indent="-1143000">
              <a:buFont typeface="+mj-lt"/>
              <a:buAutoNum type="arabicPeriod"/>
            </a:pPr>
            <a:endParaRPr lang="es-MX" sz="3000" dirty="0">
              <a:solidFill>
                <a:schemeClr val="accent3"/>
              </a:solidFill>
              <a:latin typeface="+mj-lt"/>
            </a:endParaRPr>
          </a:p>
          <a:p>
            <a:pPr marL="1143000" indent="-1143000">
              <a:buFont typeface="+mj-lt"/>
              <a:buAutoNum type="arabicPeriod"/>
            </a:pPr>
            <a:r>
              <a:rPr lang="es-MX" sz="3000" dirty="0">
                <a:solidFill>
                  <a:schemeClr val="accent3"/>
                </a:solidFill>
                <a:latin typeface="+mj-lt"/>
              </a:rPr>
              <a:t>Conclusiones</a:t>
            </a:r>
          </a:p>
        </p:txBody>
      </p:sp>
    </p:spTree>
    <p:extLst>
      <p:ext uri="{BB962C8B-B14F-4D97-AF65-F5344CB8AC3E}">
        <p14:creationId xmlns:p14="http://schemas.microsoft.com/office/powerpoint/2010/main" val="280681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Modelaje</a:t>
            </a:r>
          </a:p>
        </p:txBody>
      </p:sp>
      <p:sp>
        <p:nvSpPr>
          <p:cNvPr id="6" name="CuadroTexto 5">
            <a:extLst>
              <a:ext uri="{FF2B5EF4-FFF2-40B4-BE49-F238E27FC236}">
                <a16:creationId xmlns:a16="http://schemas.microsoft.com/office/drawing/2014/main" id="{BA84EAAC-6AE9-4D41-BE4A-B07427D4F460}"/>
              </a:ext>
            </a:extLst>
          </p:cNvPr>
          <p:cNvSpPr txBox="1"/>
          <p:nvPr/>
        </p:nvSpPr>
        <p:spPr>
          <a:xfrm>
            <a:off x="637305" y="1656192"/>
            <a:ext cx="11098087" cy="461665"/>
          </a:xfrm>
          <a:prstGeom prst="rect">
            <a:avLst/>
          </a:prstGeom>
          <a:noFill/>
        </p:spPr>
        <p:txBody>
          <a:bodyPr wrap="square" rtlCol="0">
            <a:spAutoFit/>
          </a:bodyPr>
          <a:lstStyle>
            <a:defPPr>
              <a:defRPr lang="es-MX"/>
            </a:defPPr>
            <a:lvl1pPr algn="just">
              <a:defRPr>
                <a:solidFill>
                  <a:schemeClr val="accent3"/>
                </a:solidFill>
              </a:defRPr>
            </a:lvl1pPr>
          </a:lstStyle>
          <a:p>
            <a:r>
              <a:rPr lang="es-MX" sz="2400" b="1" dirty="0">
                <a:latin typeface="+mj-lt"/>
              </a:rPr>
              <a:t>Selección de variables</a:t>
            </a:r>
          </a:p>
        </p:txBody>
      </p:sp>
      <p:sp>
        <p:nvSpPr>
          <p:cNvPr id="2" name="Rectángulo 1">
            <a:extLst>
              <a:ext uri="{FF2B5EF4-FFF2-40B4-BE49-F238E27FC236}">
                <a16:creationId xmlns:a16="http://schemas.microsoft.com/office/drawing/2014/main" id="{F553C319-8B5D-1045-A995-AC45856D5CD2}"/>
              </a:ext>
            </a:extLst>
          </p:cNvPr>
          <p:cNvSpPr/>
          <p:nvPr/>
        </p:nvSpPr>
        <p:spPr>
          <a:xfrm>
            <a:off x="637304" y="2344447"/>
            <a:ext cx="11098087" cy="1200329"/>
          </a:xfrm>
          <a:prstGeom prst="rect">
            <a:avLst/>
          </a:prstGeom>
          <a:noFill/>
        </p:spPr>
        <p:txBody>
          <a:bodyPr wrap="square" rtlCol="0">
            <a:spAutoFit/>
          </a:bodyPr>
          <a:lstStyle/>
          <a:p>
            <a:r>
              <a:rPr lang="es-MX" dirty="0">
                <a:solidFill>
                  <a:schemeClr val="accent3"/>
                </a:solidFill>
                <a:latin typeface="+mj-lt"/>
              </a:rPr>
              <a:t>Posterior a la selección de variables con base a la varianza, aplicamos </a:t>
            </a:r>
            <a:r>
              <a:rPr lang="es-MX" u="sng" dirty="0">
                <a:solidFill>
                  <a:schemeClr val="accent3"/>
                </a:solidFill>
                <a:latin typeface="+mj-lt"/>
              </a:rPr>
              <a:t>GridSearchCV</a:t>
            </a:r>
            <a:r>
              <a:rPr lang="es-MX" dirty="0">
                <a:solidFill>
                  <a:schemeClr val="accent3"/>
                </a:solidFill>
                <a:latin typeface="+mj-lt"/>
              </a:rPr>
              <a:t> para encontrar los mejores parámetros de nuestra selección inicial con lo que obtenemos los siguientes resultados:</a:t>
            </a:r>
          </a:p>
          <a:p>
            <a:endParaRPr lang="es-MX" dirty="0">
              <a:solidFill>
                <a:schemeClr val="accent3"/>
              </a:solidFill>
              <a:latin typeface="+mj-lt"/>
            </a:endParaRPr>
          </a:p>
          <a:p>
            <a:r>
              <a:rPr lang="en-US" dirty="0" err="1">
                <a:solidFill>
                  <a:schemeClr val="accent3"/>
                </a:solidFill>
              </a:rPr>
              <a:t>Parametros</a:t>
            </a:r>
            <a:r>
              <a:rPr lang="en-US" dirty="0">
                <a:solidFill>
                  <a:schemeClr val="accent3"/>
                </a:solidFill>
              </a:rPr>
              <a:t> de major </a:t>
            </a:r>
            <a:r>
              <a:rPr lang="en-US" dirty="0" err="1">
                <a:solidFill>
                  <a:schemeClr val="accent3"/>
                </a:solidFill>
              </a:rPr>
              <a:t>estimador</a:t>
            </a:r>
            <a:r>
              <a:rPr lang="en-US" dirty="0">
                <a:solidFill>
                  <a:schemeClr val="accent3"/>
                </a:solidFill>
              </a:rPr>
              <a:t> para </a:t>
            </a:r>
            <a:r>
              <a:rPr lang="en-US" u="sng" dirty="0">
                <a:solidFill>
                  <a:schemeClr val="accent3"/>
                </a:solidFill>
              </a:rPr>
              <a:t>Random Forest</a:t>
            </a:r>
            <a:r>
              <a:rPr lang="en-US" dirty="0">
                <a:solidFill>
                  <a:schemeClr val="accent3"/>
                </a:solidFill>
              </a:rPr>
              <a:t>: {'</a:t>
            </a:r>
            <a:r>
              <a:rPr lang="en-US" dirty="0" err="1">
                <a:solidFill>
                  <a:schemeClr val="accent3"/>
                </a:solidFill>
              </a:rPr>
              <a:t>max_depth</a:t>
            </a:r>
            <a:r>
              <a:rPr lang="en-US" dirty="0">
                <a:solidFill>
                  <a:schemeClr val="accent3"/>
                </a:solidFill>
              </a:rPr>
              <a:t>': 5, '</a:t>
            </a:r>
            <a:r>
              <a:rPr lang="en-US" dirty="0" err="1">
                <a:solidFill>
                  <a:schemeClr val="accent3"/>
                </a:solidFill>
              </a:rPr>
              <a:t>min_samples_split</a:t>
            </a:r>
            <a:r>
              <a:rPr lang="en-US" dirty="0">
                <a:solidFill>
                  <a:schemeClr val="accent3"/>
                </a:solidFill>
              </a:rPr>
              <a:t>': 2, '</a:t>
            </a:r>
            <a:r>
              <a:rPr lang="en-US" dirty="0" err="1">
                <a:solidFill>
                  <a:schemeClr val="accent3"/>
                </a:solidFill>
              </a:rPr>
              <a:t>n_estimators</a:t>
            </a:r>
            <a:r>
              <a:rPr lang="en-US" dirty="0">
                <a:solidFill>
                  <a:schemeClr val="accent3"/>
                </a:solidFill>
              </a:rPr>
              <a:t>': 100} </a:t>
            </a:r>
          </a:p>
        </p:txBody>
      </p:sp>
      <p:sp>
        <p:nvSpPr>
          <p:cNvPr id="7" name="CuadroTexto 6">
            <a:extLst>
              <a:ext uri="{FF2B5EF4-FFF2-40B4-BE49-F238E27FC236}">
                <a16:creationId xmlns:a16="http://schemas.microsoft.com/office/drawing/2014/main" id="{CEF2B956-C918-634F-8610-B7DAA98CC3D5}"/>
              </a:ext>
            </a:extLst>
          </p:cNvPr>
          <p:cNvSpPr txBox="1"/>
          <p:nvPr/>
        </p:nvSpPr>
        <p:spPr>
          <a:xfrm>
            <a:off x="637304" y="4040307"/>
            <a:ext cx="11098087" cy="369332"/>
          </a:xfrm>
          <a:prstGeom prst="rect">
            <a:avLst/>
          </a:prstGeom>
          <a:noFill/>
        </p:spPr>
        <p:txBody>
          <a:bodyPr wrap="square" rtlCol="0">
            <a:spAutoFit/>
          </a:bodyPr>
          <a:lstStyle>
            <a:defPPr>
              <a:defRPr lang="es-MX"/>
            </a:defPPr>
            <a:lvl1pPr algn="just">
              <a:defRPr>
                <a:solidFill>
                  <a:schemeClr val="accent3"/>
                </a:solidFill>
              </a:defRPr>
            </a:lvl1pPr>
          </a:lstStyle>
          <a:p>
            <a:r>
              <a:rPr lang="es-MX" dirty="0">
                <a:latin typeface="+mj-lt"/>
              </a:rPr>
              <a:t>Variables que aportan más del 7% al modelo:</a:t>
            </a:r>
          </a:p>
        </p:txBody>
      </p:sp>
      <p:pic>
        <p:nvPicPr>
          <p:cNvPr id="3" name="Imagen 2">
            <a:extLst>
              <a:ext uri="{FF2B5EF4-FFF2-40B4-BE49-F238E27FC236}">
                <a16:creationId xmlns:a16="http://schemas.microsoft.com/office/drawing/2014/main" id="{E9CC8F48-CB71-0740-B713-A298A423A342}"/>
              </a:ext>
            </a:extLst>
          </p:cNvPr>
          <p:cNvPicPr>
            <a:picLocks noChangeAspect="1"/>
          </p:cNvPicPr>
          <p:nvPr/>
        </p:nvPicPr>
        <p:blipFill>
          <a:blip r:embed="rId2"/>
          <a:stretch>
            <a:fillRect/>
          </a:stretch>
        </p:blipFill>
        <p:spPr>
          <a:xfrm>
            <a:off x="5583958" y="4582392"/>
            <a:ext cx="2298700" cy="1028700"/>
          </a:xfrm>
          <a:prstGeom prst="rect">
            <a:avLst/>
          </a:prstGeom>
        </p:spPr>
      </p:pic>
    </p:spTree>
    <p:extLst>
      <p:ext uri="{BB962C8B-B14F-4D97-AF65-F5344CB8AC3E}">
        <p14:creationId xmlns:p14="http://schemas.microsoft.com/office/powerpoint/2010/main" val="2621650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Conclusiones</a:t>
            </a:r>
          </a:p>
        </p:txBody>
      </p:sp>
      <p:sp>
        <p:nvSpPr>
          <p:cNvPr id="6" name="CuadroTexto 5">
            <a:extLst>
              <a:ext uri="{FF2B5EF4-FFF2-40B4-BE49-F238E27FC236}">
                <a16:creationId xmlns:a16="http://schemas.microsoft.com/office/drawing/2014/main" id="{84C61127-D57C-5943-AE02-20F66C7D58F4}"/>
              </a:ext>
            </a:extLst>
          </p:cNvPr>
          <p:cNvSpPr txBox="1"/>
          <p:nvPr/>
        </p:nvSpPr>
        <p:spPr>
          <a:xfrm>
            <a:off x="637308" y="1997839"/>
            <a:ext cx="11038114" cy="2862322"/>
          </a:xfrm>
          <a:prstGeom prst="rect">
            <a:avLst/>
          </a:prstGeom>
          <a:noFill/>
        </p:spPr>
        <p:txBody>
          <a:bodyPr wrap="square" rtlCol="0">
            <a:spAutoFit/>
          </a:bodyPr>
          <a:lstStyle>
            <a:defPPr>
              <a:defRPr lang="es-MX"/>
            </a:defPPr>
            <a:lvl1pPr algn="just">
              <a:defRPr>
                <a:solidFill>
                  <a:schemeClr val="accent3"/>
                </a:solidFill>
                <a:latin typeface="+mj-lt"/>
              </a:defRPr>
            </a:lvl1pPr>
          </a:lstStyle>
          <a:p>
            <a:r>
              <a:rPr lang="es-MX" dirty="0"/>
              <a:t>La informacion es </a:t>
            </a:r>
            <a:r>
              <a:rPr lang="es-MX" b="1" dirty="0"/>
              <a:t>suficiente y completa </a:t>
            </a:r>
            <a:r>
              <a:rPr lang="es-MX" dirty="0"/>
              <a:t>para predecir si una llamada al C5 para reportar un incidente vial es </a:t>
            </a:r>
            <a:r>
              <a:rPr lang="es-MX" b="1" dirty="0"/>
              <a:t>Falsa</a:t>
            </a:r>
            <a:r>
              <a:rPr lang="es-MX" dirty="0"/>
              <a:t> o no</a:t>
            </a:r>
          </a:p>
          <a:p>
            <a:endParaRPr lang="es-MX" dirty="0"/>
          </a:p>
          <a:p>
            <a:r>
              <a:rPr lang="es-MX" dirty="0"/>
              <a:t>Considerando que tenemos recursos limitados para atender las solicitudes, 20 ambulancias, se evaluó la </a:t>
            </a:r>
            <a:r>
              <a:rPr lang="es-MX" b="1" dirty="0"/>
              <a:t>precision</a:t>
            </a:r>
            <a:r>
              <a:rPr lang="es-MX" dirty="0"/>
              <a:t> del modelo para poder dar ayuda a los que estamos seguros que la necesitan</a:t>
            </a:r>
          </a:p>
          <a:p>
            <a:endParaRPr lang="es-MX" dirty="0"/>
          </a:p>
          <a:p>
            <a:r>
              <a:rPr lang="es-MX" dirty="0"/>
              <a:t>El modelo resultante es un </a:t>
            </a:r>
            <a:r>
              <a:rPr lang="es-MX" b="1" dirty="0"/>
              <a:t>RandomForest</a:t>
            </a:r>
            <a:r>
              <a:rPr lang="es-MX" dirty="0"/>
              <a:t> (Max_depth: 5, Min_sample_split: 5, N_estimators: 100) con los siguientes resultados:</a:t>
            </a:r>
          </a:p>
          <a:p>
            <a:pPr marL="285750" indent="-285750">
              <a:buFont typeface="Arial" panose="020B0604020202020204" pitchFamily="34" charset="0"/>
              <a:buChar char="•"/>
            </a:pPr>
            <a:r>
              <a:rPr lang="es-MX" dirty="0"/>
              <a:t>Precision en la muestra de entrenamiento de 94% y una precison de test de 80%</a:t>
            </a:r>
          </a:p>
          <a:p>
            <a:endParaRPr lang="es-MX" dirty="0"/>
          </a:p>
          <a:p>
            <a:r>
              <a:rPr lang="es-MX" dirty="0"/>
              <a:t>Las variables que aportan más a la prediccion (&gt;7%) son:</a:t>
            </a:r>
          </a:p>
        </p:txBody>
      </p:sp>
      <p:pic>
        <p:nvPicPr>
          <p:cNvPr id="5" name="Imagen 4">
            <a:extLst>
              <a:ext uri="{FF2B5EF4-FFF2-40B4-BE49-F238E27FC236}">
                <a16:creationId xmlns:a16="http://schemas.microsoft.com/office/drawing/2014/main" id="{F1EC0A2A-36B9-054A-B0B8-20B6609CBB52}"/>
              </a:ext>
            </a:extLst>
          </p:cNvPr>
          <p:cNvPicPr>
            <a:picLocks noChangeAspect="1"/>
          </p:cNvPicPr>
          <p:nvPr/>
        </p:nvPicPr>
        <p:blipFill>
          <a:blip r:embed="rId2"/>
          <a:stretch>
            <a:fillRect/>
          </a:stretch>
        </p:blipFill>
        <p:spPr>
          <a:xfrm>
            <a:off x="5583958" y="5096741"/>
            <a:ext cx="2298700" cy="1028700"/>
          </a:xfrm>
          <a:prstGeom prst="rect">
            <a:avLst/>
          </a:prstGeom>
        </p:spPr>
      </p:pic>
    </p:spTree>
    <p:extLst>
      <p:ext uri="{BB962C8B-B14F-4D97-AF65-F5344CB8AC3E}">
        <p14:creationId xmlns:p14="http://schemas.microsoft.com/office/powerpoint/2010/main" val="34077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Objetivo</a:t>
            </a:r>
          </a:p>
        </p:txBody>
      </p:sp>
      <p:sp>
        <p:nvSpPr>
          <p:cNvPr id="13" name="CuadroTexto 12">
            <a:extLst>
              <a:ext uri="{FF2B5EF4-FFF2-40B4-BE49-F238E27FC236}">
                <a16:creationId xmlns:a16="http://schemas.microsoft.com/office/drawing/2014/main" id="{529AFE0D-A19C-BB44-BAE2-B969BAE7072B}"/>
              </a:ext>
            </a:extLst>
          </p:cNvPr>
          <p:cNvSpPr txBox="1"/>
          <p:nvPr/>
        </p:nvSpPr>
        <p:spPr>
          <a:xfrm>
            <a:off x="2348662" y="2037127"/>
            <a:ext cx="7474846" cy="3323987"/>
          </a:xfrm>
          <a:prstGeom prst="rect">
            <a:avLst/>
          </a:prstGeom>
          <a:noFill/>
        </p:spPr>
        <p:txBody>
          <a:bodyPr wrap="square" rtlCol="0">
            <a:spAutoFit/>
          </a:bodyPr>
          <a:lstStyle/>
          <a:p>
            <a:pPr algn="just"/>
            <a:r>
              <a:rPr lang="es-MX" sz="3000" dirty="0">
                <a:solidFill>
                  <a:schemeClr val="accent3"/>
                </a:solidFill>
                <a:latin typeface="+mj-lt"/>
              </a:rPr>
              <a:t>Predecir si una llamada al C5* para reportar un incidente vial es </a:t>
            </a:r>
            <a:r>
              <a:rPr lang="es-MX" sz="3000" b="1" dirty="0">
                <a:solidFill>
                  <a:schemeClr val="accent3"/>
                </a:solidFill>
                <a:latin typeface="+mj-lt"/>
              </a:rPr>
              <a:t>Falsa</a:t>
            </a:r>
            <a:r>
              <a:rPr lang="es-MX" sz="3000" dirty="0">
                <a:solidFill>
                  <a:schemeClr val="accent3"/>
                </a:solidFill>
                <a:latin typeface="+mj-lt"/>
              </a:rPr>
              <a:t> o no</a:t>
            </a:r>
          </a:p>
          <a:p>
            <a:pPr algn="just"/>
            <a:endParaRPr lang="es-MX" sz="3000" dirty="0">
              <a:solidFill>
                <a:schemeClr val="accent3"/>
              </a:solidFill>
              <a:latin typeface="+mj-lt"/>
            </a:endParaRPr>
          </a:p>
          <a:p>
            <a:pPr algn="just"/>
            <a:r>
              <a:rPr lang="es-MX" sz="3000" b="1" u="sng" dirty="0">
                <a:solidFill>
                  <a:schemeClr val="accent3"/>
                </a:solidFill>
                <a:latin typeface="+mj-lt"/>
              </a:rPr>
              <a:t>Restricciones</a:t>
            </a:r>
          </a:p>
          <a:p>
            <a:pPr algn="just"/>
            <a:endParaRPr lang="es-MX" sz="3000" dirty="0">
              <a:solidFill>
                <a:schemeClr val="accent3"/>
              </a:solidFill>
              <a:latin typeface="+mj-lt"/>
            </a:endParaRPr>
          </a:p>
          <a:p>
            <a:pPr algn="just"/>
            <a:r>
              <a:rPr lang="es-MX" sz="3000" dirty="0">
                <a:solidFill>
                  <a:schemeClr val="accent3"/>
                </a:solidFill>
                <a:latin typeface="+mj-lt"/>
              </a:rPr>
              <a:t>Solo tenemos 20 ambulancias para enviar en caso de un incidente</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637308" y="6425065"/>
            <a:ext cx="10897554" cy="369332"/>
          </a:xfrm>
          <a:prstGeom prst="rect">
            <a:avLst/>
          </a:prstGeom>
          <a:noFill/>
        </p:spPr>
        <p:txBody>
          <a:bodyPr wrap="square" rtlCol="0">
            <a:spAutoFit/>
          </a:bodyPr>
          <a:lstStyle/>
          <a:p>
            <a:pPr algn="ctr"/>
            <a:r>
              <a:rPr lang="es-MX" dirty="0">
                <a:solidFill>
                  <a:schemeClr val="accent3"/>
                </a:solidFill>
              </a:rPr>
              <a:t>*Centro de Comando, Control, Cómputo, Comunicaciones y Contacto Ciudadano de la CDMX</a:t>
            </a:r>
            <a:endParaRPr lang="es-MX" sz="3000" dirty="0">
              <a:solidFill>
                <a:schemeClr val="accent3"/>
              </a:solidFill>
              <a:latin typeface="+mj-lt"/>
            </a:endParaRPr>
          </a:p>
        </p:txBody>
      </p:sp>
    </p:spTree>
    <p:extLst>
      <p:ext uri="{BB962C8B-B14F-4D97-AF65-F5344CB8AC3E}">
        <p14:creationId xmlns:p14="http://schemas.microsoft.com/office/powerpoint/2010/main" val="114998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Caracteristicas Generales</a:t>
            </a:r>
          </a:p>
        </p:txBody>
      </p:sp>
      <p:sp>
        <p:nvSpPr>
          <p:cNvPr id="6" name="5 CuadroTexto"/>
          <p:cNvSpPr txBox="1"/>
          <p:nvPr/>
        </p:nvSpPr>
        <p:spPr>
          <a:xfrm>
            <a:off x="1996477" y="2960758"/>
            <a:ext cx="6862075" cy="1477328"/>
          </a:xfrm>
          <a:prstGeom prst="rect">
            <a:avLst/>
          </a:prstGeom>
          <a:noFill/>
        </p:spPr>
        <p:txBody>
          <a:bodyPr wrap="square" rtlCol="0">
            <a:spAutoFit/>
          </a:bodyPr>
          <a:lstStyle>
            <a:defPPr>
              <a:defRPr lang="es-MX"/>
            </a:defPPr>
            <a:lvl1pPr algn="just">
              <a:defRPr sz="3000">
                <a:solidFill>
                  <a:schemeClr val="accent3"/>
                </a:solidFill>
                <a:latin typeface="+mj-lt"/>
              </a:defRPr>
            </a:lvl1pPr>
          </a:lstStyle>
          <a:p>
            <a:r>
              <a:rPr lang="es-MX" dirty="0"/>
              <a:t>Tenemos 1,383,138 registros</a:t>
            </a:r>
          </a:p>
          <a:p>
            <a:endParaRPr lang="es-MX" dirty="0"/>
          </a:p>
          <a:p>
            <a:r>
              <a:rPr lang="es-MX" dirty="0"/>
              <a:t>18 variables</a:t>
            </a:r>
          </a:p>
        </p:txBody>
      </p:sp>
      <p:pic>
        <p:nvPicPr>
          <p:cNvPr id="3" name="Imagen 2">
            <a:extLst>
              <a:ext uri="{FF2B5EF4-FFF2-40B4-BE49-F238E27FC236}">
                <a16:creationId xmlns:a16="http://schemas.microsoft.com/office/drawing/2014/main" id="{3D029EE9-8D74-1A4C-8C71-F414864A78F0}"/>
              </a:ext>
            </a:extLst>
          </p:cNvPr>
          <p:cNvPicPr>
            <a:picLocks noChangeAspect="1"/>
          </p:cNvPicPr>
          <p:nvPr/>
        </p:nvPicPr>
        <p:blipFill>
          <a:blip r:embed="rId2"/>
          <a:stretch>
            <a:fillRect/>
          </a:stretch>
        </p:blipFill>
        <p:spPr>
          <a:xfrm>
            <a:off x="7694756" y="1383774"/>
            <a:ext cx="2500767" cy="5161159"/>
          </a:xfrm>
          <a:prstGeom prst="rect">
            <a:avLst/>
          </a:prstGeom>
        </p:spPr>
      </p:pic>
    </p:spTree>
    <p:extLst>
      <p:ext uri="{BB962C8B-B14F-4D97-AF65-F5344CB8AC3E}">
        <p14:creationId xmlns:p14="http://schemas.microsoft.com/office/powerpoint/2010/main" val="404244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Caracteristicas Generales</a:t>
            </a:r>
          </a:p>
        </p:txBody>
      </p:sp>
      <p:sp>
        <p:nvSpPr>
          <p:cNvPr id="7" name="5 CuadroTexto">
            <a:extLst>
              <a:ext uri="{FF2B5EF4-FFF2-40B4-BE49-F238E27FC236}">
                <a16:creationId xmlns:a16="http://schemas.microsoft.com/office/drawing/2014/main" id="{28AD2402-D766-8243-8575-B74F8808D430}"/>
              </a:ext>
            </a:extLst>
          </p:cNvPr>
          <p:cNvSpPr txBox="1"/>
          <p:nvPr/>
        </p:nvSpPr>
        <p:spPr>
          <a:xfrm>
            <a:off x="637309" y="1534701"/>
            <a:ext cx="4195948" cy="553998"/>
          </a:xfrm>
          <a:prstGeom prst="rect">
            <a:avLst/>
          </a:prstGeom>
          <a:noFill/>
        </p:spPr>
        <p:txBody>
          <a:bodyPr wrap="square" rtlCol="0">
            <a:spAutoFit/>
          </a:bodyPr>
          <a:lstStyle>
            <a:defPPr>
              <a:defRPr lang="es-MX"/>
            </a:defPPr>
            <a:lvl1pPr algn="just">
              <a:defRPr sz="3000">
                <a:solidFill>
                  <a:schemeClr val="accent3"/>
                </a:solidFill>
                <a:latin typeface="+mj-lt"/>
              </a:defRPr>
            </a:lvl1pPr>
          </a:lstStyle>
          <a:p>
            <a:r>
              <a:rPr lang="es-MX" dirty="0"/>
              <a:t>4 variables geoespaciales</a:t>
            </a:r>
          </a:p>
        </p:txBody>
      </p:sp>
      <p:sp>
        <p:nvSpPr>
          <p:cNvPr id="8" name="5 CuadroTexto">
            <a:extLst>
              <a:ext uri="{FF2B5EF4-FFF2-40B4-BE49-F238E27FC236}">
                <a16:creationId xmlns:a16="http://schemas.microsoft.com/office/drawing/2014/main" id="{BEEC1A04-1B02-1547-9B87-EDFB4E42F155}"/>
              </a:ext>
            </a:extLst>
          </p:cNvPr>
          <p:cNvSpPr txBox="1"/>
          <p:nvPr/>
        </p:nvSpPr>
        <p:spPr>
          <a:xfrm>
            <a:off x="637308" y="4072216"/>
            <a:ext cx="3794723" cy="553998"/>
          </a:xfrm>
          <a:prstGeom prst="rect">
            <a:avLst/>
          </a:prstGeom>
          <a:noFill/>
        </p:spPr>
        <p:txBody>
          <a:bodyPr wrap="square" rtlCol="0">
            <a:spAutoFit/>
          </a:bodyPr>
          <a:lstStyle>
            <a:defPPr>
              <a:defRPr lang="es-MX"/>
            </a:defPPr>
            <a:lvl1pPr algn="just">
              <a:defRPr sz="3000">
                <a:solidFill>
                  <a:schemeClr val="accent3"/>
                </a:solidFill>
                <a:latin typeface="+mj-lt"/>
              </a:defRPr>
            </a:lvl1pPr>
          </a:lstStyle>
          <a:p>
            <a:r>
              <a:rPr lang="es-MX" dirty="0"/>
              <a:t>4 variables de fecha</a:t>
            </a:r>
          </a:p>
        </p:txBody>
      </p:sp>
      <p:sp>
        <p:nvSpPr>
          <p:cNvPr id="9" name="5 CuadroTexto">
            <a:extLst>
              <a:ext uri="{FF2B5EF4-FFF2-40B4-BE49-F238E27FC236}">
                <a16:creationId xmlns:a16="http://schemas.microsoft.com/office/drawing/2014/main" id="{13302CA7-1AF3-FE4C-B66C-6931AF77BC6E}"/>
              </a:ext>
            </a:extLst>
          </p:cNvPr>
          <p:cNvSpPr txBox="1"/>
          <p:nvPr/>
        </p:nvSpPr>
        <p:spPr>
          <a:xfrm>
            <a:off x="4833257" y="1534701"/>
            <a:ext cx="3794723" cy="553998"/>
          </a:xfrm>
          <a:prstGeom prst="rect">
            <a:avLst/>
          </a:prstGeom>
          <a:noFill/>
        </p:spPr>
        <p:txBody>
          <a:bodyPr wrap="square" rtlCol="0">
            <a:spAutoFit/>
          </a:bodyPr>
          <a:lstStyle>
            <a:defPPr>
              <a:defRPr lang="es-MX"/>
            </a:defPPr>
            <a:lvl1pPr algn="just">
              <a:defRPr sz="3000">
                <a:solidFill>
                  <a:schemeClr val="accent3"/>
                </a:solidFill>
                <a:latin typeface="+mj-lt"/>
              </a:defRPr>
            </a:lvl1pPr>
          </a:lstStyle>
          <a:p>
            <a:r>
              <a:rPr lang="es-MX" dirty="0"/>
              <a:t>9 variables categoricas</a:t>
            </a:r>
          </a:p>
        </p:txBody>
      </p:sp>
      <p:sp>
        <p:nvSpPr>
          <p:cNvPr id="10" name="5 CuadroTexto">
            <a:extLst>
              <a:ext uri="{FF2B5EF4-FFF2-40B4-BE49-F238E27FC236}">
                <a16:creationId xmlns:a16="http://schemas.microsoft.com/office/drawing/2014/main" id="{58128FFD-34EE-024E-A6AF-A0B3AF713ECC}"/>
              </a:ext>
            </a:extLst>
          </p:cNvPr>
          <p:cNvSpPr txBox="1"/>
          <p:nvPr/>
        </p:nvSpPr>
        <p:spPr>
          <a:xfrm>
            <a:off x="8684936" y="1534701"/>
            <a:ext cx="3794723" cy="553998"/>
          </a:xfrm>
          <a:prstGeom prst="rect">
            <a:avLst/>
          </a:prstGeom>
          <a:noFill/>
        </p:spPr>
        <p:txBody>
          <a:bodyPr wrap="square" rtlCol="0">
            <a:spAutoFit/>
          </a:bodyPr>
          <a:lstStyle>
            <a:defPPr>
              <a:defRPr lang="es-MX"/>
            </a:defPPr>
            <a:lvl1pPr algn="just">
              <a:defRPr sz="3000">
                <a:solidFill>
                  <a:schemeClr val="accent3"/>
                </a:solidFill>
                <a:latin typeface="+mj-lt"/>
              </a:defRPr>
            </a:lvl1pPr>
          </a:lstStyle>
          <a:p>
            <a:r>
              <a:rPr lang="es-MX" dirty="0"/>
              <a:t>3 variables cadena</a:t>
            </a:r>
          </a:p>
        </p:txBody>
      </p:sp>
      <p:pic>
        <p:nvPicPr>
          <p:cNvPr id="4" name="Imagen 3">
            <a:extLst>
              <a:ext uri="{FF2B5EF4-FFF2-40B4-BE49-F238E27FC236}">
                <a16:creationId xmlns:a16="http://schemas.microsoft.com/office/drawing/2014/main" id="{DB28E984-8911-9B44-9813-EA595D37A75F}"/>
              </a:ext>
            </a:extLst>
          </p:cNvPr>
          <p:cNvPicPr>
            <a:picLocks noChangeAspect="1"/>
          </p:cNvPicPr>
          <p:nvPr/>
        </p:nvPicPr>
        <p:blipFill>
          <a:blip r:embed="rId2"/>
          <a:stretch>
            <a:fillRect/>
          </a:stretch>
        </p:blipFill>
        <p:spPr>
          <a:xfrm>
            <a:off x="1417069" y="2185107"/>
            <a:ext cx="2235200" cy="1790700"/>
          </a:xfrm>
          <a:prstGeom prst="rect">
            <a:avLst/>
          </a:prstGeom>
        </p:spPr>
      </p:pic>
      <p:pic>
        <p:nvPicPr>
          <p:cNvPr id="5" name="Imagen 4">
            <a:extLst>
              <a:ext uri="{FF2B5EF4-FFF2-40B4-BE49-F238E27FC236}">
                <a16:creationId xmlns:a16="http://schemas.microsoft.com/office/drawing/2014/main" id="{8F1B68A3-29A3-7E46-AEC6-E228BA457EFF}"/>
              </a:ext>
            </a:extLst>
          </p:cNvPr>
          <p:cNvPicPr>
            <a:picLocks noChangeAspect="1"/>
          </p:cNvPicPr>
          <p:nvPr/>
        </p:nvPicPr>
        <p:blipFill>
          <a:blip r:embed="rId3"/>
          <a:stretch>
            <a:fillRect/>
          </a:stretch>
        </p:blipFill>
        <p:spPr>
          <a:xfrm>
            <a:off x="1213869" y="4793631"/>
            <a:ext cx="2641600" cy="1816100"/>
          </a:xfrm>
          <a:prstGeom prst="rect">
            <a:avLst/>
          </a:prstGeom>
        </p:spPr>
      </p:pic>
      <p:pic>
        <p:nvPicPr>
          <p:cNvPr id="13" name="Imagen 12">
            <a:extLst>
              <a:ext uri="{FF2B5EF4-FFF2-40B4-BE49-F238E27FC236}">
                <a16:creationId xmlns:a16="http://schemas.microsoft.com/office/drawing/2014/main" id="{07A24F2C-945F-6049-BDD7-FAFA81CDBC95}"/>
              </a:ext>
            </a:extLst>
          </p:cNvPr>
          <p:cNvPicPr>
            <a:picLocks noChangeAspect="1"/>
          </p:cNvPicPr>
          <p:nvPr/>
        </p:nvPicPr>
        <p:blipFill rotWithShape="1">
          <a:blip r:embed="rId4"/>
          <a:srcRect t="2484"/>
          <a:stretch/>
        </p:blipFill>
        <p:spPr>
          <a:xfrm>
            <a:off x="5409818" y="2522497"/>
            <a:ext cx="2641600" cy="3653436"/>
          </a:xfrm>
          <a:prstGeom prst="rect">
            <a:avLst/>
          </a:prstGeom>
        </p:spPr>
      </p:pic>
      <p:pic>
        <p:nvPicPr>
          <p:cNvPr id="14" name="Imagen 13">
            <a:extLst>
              <a:ext uri="{FF2B5EF4-FFF2-40B4-BE49-F238E27FC236}">
                <a16:creationId xmlns:a16="http://schemas.microsoft.com/office/drawing/2014/main" id="{7FE4A2C5-3777-A546-B40C-5DFC7B4DC94E}"/>
              </a:ext>
            </a:extLst>
          </p:cNvPr>
          <p:cNvPicPr>
            <a:picLocks noChangeAspect="1"/>
          </p:cNvPicPr>
          <p:nvPr/>
        </p:nvPicPr>
        <p:blipFill>
          <a:blip r:embed="rId5"/>
          <a:stretch>
            <a:fillRect/>
          </a:stretch>
        </p:blipFill>
        <p:spPr>
          <a:xfrm>
            <a:off x="8772022" y="2675216"/>
            <a:ext cx="2946400" cy="1397000"/>
          </a:xfrm>
          <a:prstGeom prst="rect">
            <a:avLst/>
          </a:prstGeom>
        </p:spPr>
      </p:pic>
    </p:spTree>
    <p:extLst>
      <p:ext uri="{BB962C8B-B14F-4D97-AF65-F5344CB8AC3E}">
        <p14:creationId xmlns:p14="http://schemas.microsoft.com/office/powerpoint/2010/main" val="394497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Caracteristicas Generales</a:t>
            </a:r>
          </a:p>
        </p:txBody>
      </p:sp>
      <p:sp>
        <p:nvSpPr>
          <p:cNvPr id="13" name="CuadroTexto 12">
            <a:extLst>
              <a:ext uri="{FF2B5EF4-FFF2-40B4-BE49-F238E27FC236}">
                <a16:creationId xmlns:a16="http://schemas.microsoft.com/office/drawing/2014/main" id="{529AFE0D-A19C-BB44-BAE2-B969BAE7072B}"/>
              </a:ext>
            </a:extLst>
          </p:cNvPr>
          <p:cNvSpPr txBox="1"/>
          <p:nvPr/>
        </p:nvSpPr>
        <p:spPr>
          <a:xfrm>
            <a:off x="1311477" y="1712328"/>
            <a:ext cx="8501145" cy="4247317"/>
          </a:xfrm>
          <a:prstGeom prst="rect">
            <a:avLst/>
          </a:prstGeom>
          <a:noFill/>
        </p:spPr>
        <p:txBody>
          <a:bodyPr wrap="square" rtlCol="0">
            <a:spAutoFit/>
          </a:bodyPr>
          <a:lstStyle/>
          <a:p>
            <a:r>
              <a:rPr lang="es-MX" sz="3000" dirty="0">
                <a:solidFill>
                  <a:schemeClr val="accent3"/>
                </a:solidFill>
              </a:rPr>
              <a:t>Contamos con información del año 2014 al 2020</a:t>
            </a:r>
          </a:p>
          <a:p>
            <a:endParaRPr lang="es-MX" sz="3000" dirty="0">
              <a:solidFill>
                <a:schemeClr val="accent3"/>
              </a:solidFill>
            </a:endParaRPr>
          </a:p>
          <a:p>
            <a:endParaRPr lang="es-MX" sz="3000" dirty="0">
              <a:solidFill>
                <a:schemeClr val="accent3"/>
              </a:solidFill>
            </a:endParaRPr>
          </a:p>
          <a:p>
            <a:r>
              <a:rPr lang="es-MX" sz="3000" dirty="0">
                <a:solidFill>
                  <a:schemeClr val="accent3"/>
                </a:solidFill>
              </a:rPr>
              <a:t>Las variables con faltantes</a:t>
            </a:r>
          </a:p>
          <a:p>
            <a:endParaRPr lang="es-MX" sz="3000" dirty="0">
              <a:solidFill>
                <a:schemeClr val="accent3"/>
              </a:solidFill>
            </a:endParaRPr>
          </a:p>
          <a:p>
            <a:endParaRPr lang="es-MX" sz="3000" dirty="0">
              <a:solidFill>
                <a:schemeClr val="accent3"/>
              </a:solidFill>
            </a:endParaRPr>
          </a:p>
          <a:p>
            <a:endParaRPr lang="es-MX" sz="3000" dirty="0">
              <a:solidFill>
                <a:schemeClr val="accent3"/>
              </a:solidFill>
            </a:endParaRPr>
          </a:p>
          <a:p>
            <a:r>
              <a:rPr lang="es-MX" sz="3000" dirty="0">
                <a:solidFill>
                  <a:schemeClr val="accent3"/>
                </a:solidFill>
              </a:rPr>
              <a:t>Al hacer la conversión de formato</a:t>
            </a:r>
          </a:p>
          <a:p>
            <a:endParaRPr lang="es-MX" sz="3000" dirty="0">
              <a:solidFill>
                <a:schemeClr val="accent3"/>
              </a:solidFill>
            </a:endParaRPr>
          </a:p>
        </p:txBody>
      </p:sp>
      <p:pic>
        <p:nvPicPr>
          <p:cNvPr id="6" name="Imagen 5">
            <a:extLst>
              <a:ext uri="{FF2B5EF4-FFF2-40B4-BE49-F238E27FC236}">
                <a16:creationId xmlns:a16="http://schemas.microsoft.com/office/drawing/2014/main" id="{044FA336-4113-1F44-BFD2-2CC9597DE6F1}"/>
              </a:ext>
            </a:extLst>
          </p:cNvPr>
          <p:cNvPicPr>
            <a:picLocks noChangeAspect="1"/>
          </p:cNvPicPr>
          <p:nvPr/>
        </p:nvPicPr>
        <p:blipFill>
          <a:blip r:embed="rId3"/>
          <a:stretch>
            <a:fillRect/>
          </a:stretch>
        </p:blipFill>
        <p:spPr>
          <a:xfrm>
            <a:off x="7053510" y="2877423"/>
            <a:ext cx="2682977" cy="1103153"/>
          </a:xfrm>
          <a:prstGeom prst="rect">
            <a:avLst/>
          </a:prstGeom>
        </p:spPr>
      </p:pic>
      <p:pic>
        <p:nvPicPr>
          <p:cNvPr id="7" name="Imagen 6">
            <a:extLst>
              <a:ext uri="{FF2B5EF4-FFF2-40B4-BE49-F238E27FC236}">
                <a16:creationId xmlns:a16="http://schemas.microsoft.com/office/drawing/2014/main" id="{A46F89F7-21B9-CA44-A916-93DE1B9C1020}"/>
              </a:ext>
            </a:extLst>
          </p:cNvPr>
          <p:cNvPicPr>
            <a:picLocks noChangeAspect="1"/>
          </p:cNvPicPr>
          <p:nvPr/>
        </p:nvPicPr>
        <p:blipFill>
          <a:blip r:embed="rId4"/>
          <a:stretch>
            <a:fillRect/>
          </a:stretch>
        </p:blipFill>
        <p:spPr>
          <a:xfrm>
            <a:off x="7053510" y="4876646"/>
            <a:ext cx="2682977" cy="734446"/>
          </a:xfrm>
          <a:prstGeom prst="rect">
            <a:avLst/>
          </a:prstGeom>
        </p:spPr>
      </p:pic>
    </p:spTree>
    <p:extLst>
      <p:ext uri="{BB962C8B-B14F-4D97-AF65-F5344CB8AC3E}">
        <p14:creationId xmlns:p14="http://schemas.microsoft.com/office/powerpoint/2010/main" val="190014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637308" y="1303922"/>
            <a:ext cx="4183334" cy="553998"/>
          </a:xfrm>
          <a:prstGeom prst="rect">
            <a:avLst/>
          </a:prstGeom>
          <a:noFill/>
        </p:spPr>
        <p:txBody>
          <a:bodyPr wrap="square" rtlCol="0">
            <a:spAutoFit/>
          </a:bodyPr>
          <a:lstStyle/>
          <a:p>
            <a:r>
              <a:rPr lang="es-MX" sz="3000" b="1" dirty="0">
                <a:solidFill>
                  <a:schemeClr val="accent3"/>
                </a:solidFill>
              </a:rPr>
              <a:t>Variables categóricas</a:t>
            </a:r>
          </a:p>
        </p:txBody>
      </p:sp>
      <p:sp>
        <p:nvSpPr>
          <p:cNvPr id="8" name="CuadroTexto 7">
            <a:extLst>
              <a:ext uri="{FF2B5EF4-FFF2-40B4-BE49-F238E27FC236}">
                <a16:creationId xmlns:a16="http://schemas.microsoft.com/office/drawing/2014/main" id="{D8A591F7-BCA2-E747-8B2C-12CD78E83154}"/>
              </a:ext>
            </a:extLst>
          </p:cNvPr>
          <p:cNvSpPr txBox="1"/>
          <p:nvPr/>
        </p:nvSpPr>
        <p:spPr>
          <a:xfrm>
            <a:off x="741000" y="4676915"/>
            <a:ext cx="10710000" cy="2031325"/>
          </a:xfrm>
          <a:prstGeom prst="rect">
            <a:avLst/>
          </a:prstGeom>
          <a:noFill/>
        </p:spPr>
        <p:txBody>
          <a:bodyPr wrap="square" rtlCol="0">
            <a:spAutoFit/>
          </a:bodyPr>
          <a:lstStyle/>
          <a:p>
            <a:pPr algn="just"/>
            <a:r>
              <a:rPr lang="es-MX" dirty="0">
                <a:solidFill>
                  <a:schemeClr val="accent3"/>
                </a:solidFill>
                <a:latin typeface="+mj-lt"/>
              </a:rPr>
              <a:t>Las únicas variables que hay datos faltantes son: delegación de inicio y cierre y representan 0.01%</a:t>
            </a:r>
          </a:p>
          <a:p>
            <a:pPr algn="just"/>
            <a:endParaRPr lang="es-MX" dirty="0">
              <a:solidFill>
                <a:schemeClr val="accent3"/>
              </a:solidFill>
              <a:latin typeface="+mj-lt"/>
            </a:endParaRPr>
          </a:p>
          <a:p>
            <a:pPr algn="just"/>
            <a:r>
              <a:rPr lang="es-MX" dirty="0">
                <a:solidFill>
                  <a:schemeClr val="accent3"/>
                </a:solidFill>
                <a:latin typeface="+mj-lt"/>
              </a:rPr>
              <a:t>El código de cierre que más se repite es el A=“Afirmativo”: Una unidad de atención a emergencias fue despachada, llegó al lugar de los hechos y confirmó la emergencia reportada</a:t>
            </a:r>
          </a:p>
          <a:p>
            <a:pPr algn="just"/>
            <a:endParaRPr lang="es-MX" dirty="0">
              <a:solidFill>
                <a:schemeClr val="accent3"/>
              </a:solidFill>
              <a:latin typeface="+mj-lt"/>
            </a:endParaRPr>
          </a:p>
          <a:p>
            <a:pPr algn="just"/>
            <a:r>
              <a:rPr lang="es-MX" dirty="0">
                <a:solidFill>
                  <a:schemeClr val="accent3"/>
                </a:solidFill>
                <a:latin typeface="+mj-lt"/>
              </a:rPr>
              <a:t>Iztapalapa es la delegación con más reportes y la forma más solicitado de apoyo es la llamada al 911 seguida de la llamada al 066</a:t>
            </a:r>
          </a:p>
        </p:txBody>
      </p:sp>
      <p:grpSp>
        <p:nvGrpSpPr>
          <p:cNvPr id="13" name="Grupo 12">
            <a:extLst>
              <a:ext uri="{FF2B5EF4-FFF2-40B4-BE49-F238E27FC236}">
                <a16:creationId xmlns:a16="http://schemas.microsoft.com/office/drawing/2014/main" id="{A4EA4F1D-71E4-9A4E-8704-75E7261D0E12}"/>
              </a:ext>
            </a:extLst>
          </p:cNvPr>
          <p:cNvGrpSpPr/>
          <p:nvPr/>
        </p:nvGrpSpPr>
        <p:grpSpPr>
          <a:xfrm>
            <a:off x="2220686" y="1906252"/>
            <a:ext cx="7961424" cy="2608524"/>
            <a:chOff x="2220686" y="1906252"/>
            <a:chExt cx="7961424" cy="2608524"/>
          </a:xfrm>
        </p:grpSpPr>
        <p:pic>
          <p:nvPicPr>
            <p:cNvPr id="2" name="Imagen 1">
              <a:extLst>
                <a:ext uri="{FF2B5EF4-FFF2-40B4-BE49-F238E27FC236}">
                  <a16:creationId xmlns:a16="http://schemas.microsoft.com/office/drawing/2014/main" id="{13B38515-1D74-8A4C-B447-43E241C1AC4E}"/>
                </a:ext>
              </a:extLst>
            </p:cNvPr>
            <p:cNvPicPr>
              <a:picLocks noChangeAspect="1"/>
            </p:cNvPicPr>
            <p:nvPr/>
          </p:nvPicPr>
          <p:blipFill rotWithShape="1">
            <a:blip r:embed="rId3"/>
            <a:srcRect l="2580"/>
            <a:stretch/>
          </p:blipFill>
          <p:spPr>
            <a:xfrm>
              <a:off x="2220686" y="1906252"/>
              <a:ext cx="7961424" cy="2608524"/>
            </a:xfrm>
            <a:prstGeom prst="rect">
              <a:avLst/>
            </a:prstGeom>
          </p:spPr>
        </p:pic>
        <p:sp>
          <p:nvSpPr>
            <p:cNvPr id="3" name="CuadroTexto 2">
              <a:extLst>
                <a:ext uri="{FF2B5EF4-FFF2-40B4-BE49-F238E27FC236}">
                  <a16:creationId xmlns:a16="http://schemas.microsoft.com/office/drawing/2014/main" id="{5868E55E-1FD8-4A47-82FE-0989CB90BF9F}"/>
                </a:ext>
              </a:extLst>
            </p:cNvPr>
            <p:cNvSpPr txBox="1"/>
            <p:nvPr/>
          </p:nvSpPr>
          <p:spPr>
            <a:xfrm>
              <a:off x="2905209" y="2614286"/>
              <a:ext cx="184026" cy="215444"/>
            </a:xfrm>
            <a:prstGeom prst="rect">
              <a:avLst/>
            </a:prstGeom>
            <a:noFill/>
          </p:spPr>
          <p:txBody>
            <a:bodyPr wrap="square" rtlCol="0">
              <a:spAutoFit/>
            </a:bodyPr>
            <a:lstStyle/>
            <a:p>
              <a:r>
                <a:rPr lang="es-MX" sz="800" b="1" dirty="0">
                  <a:latin typeface="+mj-lt"/>
                </a:rPr>
                <a:t>%</a:t>
              </a:r>
            </a:p>
          </p:txBody>
        </p:sp>
        <p:pic>
          <p:nvPicPr>
            <p:cNvPr id="4" name="Imagen 3">
              <a:extLst>
                <a:ext uri="{FF2B5EF4-FFF2-40B4-BE49-F238E27FC236}">
                  <a16:creationId xmlns:a16="http://schemas.microsoft.com/office/drawing/2014/main" id="{9E568DE2-1CBE-C548-8D60-F9CD355242E5}"/>
                </a:ext>
              </a:extLst>
            </p:cNvPr>
            <p:cNvPicPr>
              <a:picLocks noChangeAspect="1"/>
            </p:cNvPicPr>
            <p:nvPr/>
          </p:nvPicPr>
          <p:blipFill>
            <a:blip r:embed="rId4"/>
            <a:stretch>
              <a:fillRect/>
            </a:stretch>
          </p:blipFill>
          <p:spPr>
            <a:xfrm>
              <a:off x="6463315" y="2625172"/>
              <a:ext cx="612000" cy="198000"/>
            </a:xfrm>
            <a:prstGeom prst="rect">
              <a:avLst/>
            </a:prstGeom>
          </p:spPr>
        </p:pic>
        <p:pic>
          <p:nvPicPr>
            <p:cNvPr id="10" name="Imagen 9">
              <a:extLst>
                <a:ext uri="{FF2B5EF4-FFF2-40B4-BE49-F238E27FC236}">
                  <a16:creationId xmlns:a16="http://schemas.microsoft.com/office/drawing/2014/main" id="{5E3BE6A7-818D-C541-978D-C100E6475168}"/>
                </a:ext>
              </a:extLst>
            </p:cNvPr>
            <p:cNvPicPr>
              <a:picLocks noChangeAspect="1"/>
            </p:cNvPicPr>
            <p:nvPr/>
          </p:nvPicPr>
          <p:blipFill>
            <a:blip r:embed="rId4"/>
            <a:stretch>
              <a:fillRect/>
            </a:stretch>
          </p:blipFill>
          <p:spPr>
            <a:xfrm>
              <a:off x="9210191" y="2614286"/>
              <a:ext cx="612000" cy="198000"/>
            </a:xfrm>
            <a:prstGeom prst="rect">
              <a:avLst/>
            </a:prstGeom>
          </p:spPr>
        </p:pic>
      </p:grpSp>
    </p:spTree>
    <p:extLst>
      <p:ext uri="{BB962C8B-B14F-4D97-AF65-F5344CB8AC3E}">
        <p14:creationId xmlns:p14="http://schemas.microsoft.com/office/powerpoint/2010/main" val="241963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637308" y="1303922"/>
            <a:ext cx="4183334" cy="553998"/>
          </a:xfrm>
          <a:prstGeom prst="rect">
            <a:avLst/>
          </a:prstGeom>
          <a:noFill/>
        </p:spPr>
        <p:txBody>
          <a:bodyPr wrap="square" rtlCol="0">
            <a:spAutoFit/>
          </a:bodyPr>
          <a:lstStyle/>
          <a:p>
            <a:r>
              <a:rPr lang="es-MX" sz="3000" b="1" dirty="0">
                <a:solidFill>
                  <a:schemeClr val="accent3"/>
                </a:solidFill>
              </a:rPr>
              <a:t>Variables fecha y hora</a:t>
            </a:r>
          </a:p>
        </p:txBody>
      </p:sp>
      <p:sp>
        <p:nvSpPr>
          <p:cNvPr id="8" name="CuadroTexto 7">
            <a:extLst>
              <a:ext uri="{FF2B5EF4-FFF2-40B4-BE49-F238E27FC236}">
                <a16:creationId xmlns:a16="http://schemas.microsoft.com/office/drawing/2014/main" id="{D8A591F7-BCA2-E747-8B2C-12CD78E83154}"/>
              </a:ext>
            </a:extLst>
          </p:cNvPr>
          <p:cNvSpPr txBox="1"/>
          <p:nvPr/>
        </p:nvSpPr>
        <p:spPr>
          <a:xfrm>
            <a:off x="741000" y="4676915"/>
            <a:ext cx="10710000" cy="2031325"/>
          </a:xfrm>
          <a:prstGeom prst="rect">
            <a:avLst/>
          </a:prstGeom>
          <a:noFill/>
        </p:spPr>
        <p:txBody>
          <a:bodyPr wrap="square" rtlCol="0">
            <a:spAutoFit/>
          </a:bodyPr>
          <a:lstStyle/>
          <a:p>
            <a:pPr algn="just"/>
            <a:r>
              <a:rPr lang="es-MX" dirty="0">
                <a:solidFill>
                  <a:schemeClr val="accent3"/>
                </a:solidFill>
                <a:latin typeface="+mj-lt"/>
              </a:rPr>
              <a:t>Considerando el número de años y días, corresponde a que casi diario se hacen llamadas pues los 2497 datos únicos se encuentran en el rango de fechas</a:t>
            </a:r>
          </a:p>
          <a:p>
            <a:pPr algn="just"/>
            <a:endParaRPr lang="es-MX" dirty="0">
              <a:solidFill>
                <a:schemeClr val="accent3"/>
              </a:solidFill>
              <a:latin typeface="+mj-lt"/>
            </a:endParaRPr>
          </a:p>
          <a:p>
            <a:r>
              <a:rPr lang="es-MX" dirty="0">
                <a:solidFill>
                  <a:schemeClr val="accent3"/>
                </a:solidFill>
                <a:latin typeface="+mj-lt"/>
              </a:rPr>
              <a:t>En las variables de horas el porcentaje de faltantes es de 0.1%</a:t>
            </a:r>
          </a:p>
          <a:p>
            <a:endParaRPr lang="es-MX" dirty="0">
              <a:solidFill>
                <a:schemeClr val="accent3"/>
              </a:solidFill>
              <a:latin typeface="+mj-lt"/>
            </a:endParaRPr>
          </a:p>
          <a:p>
            <a:r>
              <a:rPr lang="es-MX" dirty="0">
                <a:solidFill>
                  <a:schemeClr val="accent3"/>
                </a:solidFill>
                <a:latin typeface="+mj-lt"/>
              </a:rPr>
              <a:t>Las horas de creación del reporte que más se repiten se realizan en la tarde-noche. Y en las que se cierran tienen un rango muy similar, solo se diferencían por minutos</a:t>
            </a:r>
          </a:p>
        </p:txBody>
      </p:sp>
      <p:grpSp>
        <p:nvGrpSpPr>
          <p:cNvPr id="15" name="Grupo 14">
            <a:extLst>
              <a:ext uri="{FF2B5EF4-FFF2-40B4-BE49-F238E27FC236}">
                <a16:creationId xmlns:a16="http://schemas.microsoft.com/office/drawing/2014/main" id="{C56B8996-E387-FB4F-91D7-15FE3E68EA93}"/>
              </a:ext>
            </a:extLst>
          </p:cNvPr>
          <p:cNvGrpSpPr/>
          <p:nvPr/>
        </p:nvGrpSpPr>
        <p:grpSpPr>
          <a:xfrm>
            <a:off x="3170918" y="1914933"/>
            <a:ext cx="5850164" cy="2568603"/>
            <a:chOff x="3170918" y="1914933"/>
            <a:chExt cx="5850164" cy="2568603"/>
          </a:xfrm>
        </p:grpSpPr>
        <p:pic>
          <p:nvPicPr>
            <p:cNvPr id="7" name="Imagen 6">
              <a:extLst>
                <a:ext uri="{FF2B5EF4-FFF2-40B4-BE49-F238E27FC236}">
                  <a16:creationId xmlns:a16="http://schemas.microsoft.com/office/drawing/2014/main" id="{3C296D81-FF5D-3342-A756-3A5555E81BFB}"/>
                </a:ext>
              </a:extLst>
            </p:cNvPr>
            <p:cNvPicPr>
              <a:picLocks noChangeAspect="1"/>
            </p:cNvPicPr>
            <p:nvPr/>
          </p:nvPicPr>
          <p:blipFill>
            <a:blip r:embed="rId3"/>
            <a:stretch>
              <a:fillRect/>
            </a:stretch>
          </p:blipFill>
          <p:spPr>
            <a:xfrm>
              <a:off x="3170918" y="1914933"/>
              <a:ext cx="5850164" cy="2568603"/>
            </a:xfrm>
            <a:prstGeom prst="rect">
              <a:avLst/>
            </a:prstGeom>
          </p:spPr>
        </p:pic>
        <p:sp>
          <p:nvSpPr>
            <p:cNvPr id="13" name="CuadroTexto 12">
              <a:extLst>
                <a:ext uri="{FF2B5EF4-FFF2-40B4-BE49-F238E27FC236}">
                  <a16:creationId xmlns:a16="http://schemas.microsoft.com/office/drawing/2014/main" id="{A0408002-6A6D-E34F-8734-BA30BF98EA91}"/>
                </a:ext>
              </a:extLst>
            </p:cNvPr>
            <p:cNvSpPr txBox="1"/>
            <p:nvPr/>
          </p:nvSpPr>
          <p:spPr>
            <a:xfrm>
              <a:off x="3982895" y="3199234"/>
              <a:ext cx="184026" cy="215444"/>
            </a:xfrm>
            <a:prstGeom prst="rect">
              <a:avLst/>
            </a:prstGeom>
            <a:noFill/>
          </p:spPr>
          <p:txBody>
            <a:bodyPr wrap="square" rtlCol="0">
              <a:spAutoFit/>
            </a:bodyPr>
            <a:lstStyle/>
            <a:p>
              <a:r>
                <a:rPr lang="es-MX" sz="800" b="1" dirty="0">
                  <a:latin typeface="+mj-lt"/>
                </a:rPr>
                <a:t>%</a:t>
              </a:r>
            </a:p>
          </p:txBody>
        </p:sp>
        <p:pic>
          <p:nvPicPr>
            <p:cNvPr id="9" name="Imagen 8">
              <a:extLst>
                <a:ext uri="{FF2B5EF4-FFF2-40B4-BE49-F238E27FC236}">
                  <a16:creationId xmlns:a16="http://schemas.microsoft.com/office/drawing/2014/main" id="{213FE5CB-08A3-4F48-A184-2DD1ABAF1CC3}"/>
                </a:ext>
              </a:extLst>
            </p:cNvPr>
            <p:cNvPicPr>
              <a:picLocks noChangeAspect="1"/>
            </p:cNvPicPr>
            <p:nvPr/>
          </p:nvPicPr>
          <p:blipFill>
            <a:blip r:embed="rId4"/>
            <a:stretch>
              <a:fillRect/>
            </a:stretch>
          </p:blipFill>
          <p:spPr>
            <a:xfrm>
              <a:off x="5918199" y="3199234"/>
              <a:ext cx="613229" cy="229961"/>
            </a:xfrm>
            <a:prstGeom prst="rect">
              <a:avLst/>
            </a:prstGeom>
          </p:spPr>
        </p:pic>
        <p:pic>
          <p:nvPicPr>
            <p:cNvPr id="14" name="Imagen 13">
              <a:extLst>
                <a:ext uri="{FF2B5EF4-FFF2-40B4-BE49-F238E27FC236}">
                  <a16:creationId xmlns:a16="http://schemas.microsoft.com/office/drawing/2014/main" id="{09D31F2C-1D08-5A43-91D6-BC290C545950}"/>
                </a:ext>
              </a:extLst>
            </p:cNvPr>
            <p:cNvPicPr>
              <a:picLocks noChangeAspect="1"/>
            </p:cNvPicPr>
            <p:nvPr/>
          </p:nvPicPr>
          <p:blipFill>
            <a:blip r:embed="rId4"/>
            <a:stretch>
              <a:fillRect/>
            </a:stretch>
          </p:blipFill>
          <p:spPr>
            <a:xfrm>
              <a:off x="8342537" y="3190932"/>
              <a:ext cx="613229" cy="229961"/>
            </a:xfrm>
            <a:prstGeom prst="rect">
              <a:avLst/>
            </a:prstGeom>
          </p:spPr>
        </p:pic>
      </p:grpSp>
    </p:spTree>
    <p:extLst>
      <p:ext uri="{BB962C8B-B14F-4D97-AF65-F5344CB8AC3E}">
        <p14:creationId xmlns:p14="http://schemas.microsoft.com/office/powerpoint/2010/main" val="359841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C62316D5-7226-5144-8912-90FB646F284B}"/>
              </a:ext>
            </a:extLst>
          </p:cNvPr>
          <p:cNvCxnSpPr/>
          <p:nvPr/>
        </p:nvCxnSpPr>
        <p:spPr>
          <a:xfrm>
            <a:off x="0" y="1246908"/>
            <a:ext cx="1219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341421-4229-BB4B-B3CD-AA38F9010B0F}"/>
              </a:ext>
            </a:extLst>
          </p:cNvPr>
          <p:cNvSpPr txBox="1"/>
          <p:nvPr/>
        </p:nvSpPr>
        <p:spPr>
          <a:xfrm>
            <a:off x="637308" y="248269"/>
            <a:ext cx="12192000" cy="861774"/>
          </a:xfrm>
          <a:prstGeom prst="rect">
            <a:avLst/>
          </a:prstGeom>
          <a:noFill/>
        </p:spPr>
        <p:txBody>
          <a:bodyPr wrap="square" rtlCol="0">
            <a:spAutoFit/>
          </a:bodyPr>
          <a:lstStyle/>
          <a:p>
            <a:r>
              <a:rPr lang="es-MX" sz="5000" dirty="0">
                <a:solidFill>
                  <a:srgbClr val="00B050"/>
                </a:solidFill>
                <a:latin typeface="+mj-lt"/>
              </a:rPr>
              <a:t>Perfilamiento de los datos</a:t>
            </a:r>
          </a:p>
        </p:txBody>
      </p:sp>
      <p:sp>
        <p:nvSpPr>
          <p:cNvPr id="5" name="CuadroTexto 4">
            <a:extLst>
              <a:ext uri="{FF2B5EF4-FFF2-40B4-BE49-F238E27FC236}">
                <a16:creationId xmlns:a16="http://schemas.microsoft.com/office/drawing/2014/main" id="{0843F41D-3F49-924C-939A-2E18C003F6BD}"/>
              </a:ext>
            </a:extLst>
          </p:cNvPr>
          <p:cNvSpPr txBox="1"/>
          <p:nvPr/>
        </p:nvSpPr>
        <p:spPr>
          <a:xfrm>
            <a:off x="637308" y="1303922"/>
            <a:ext cx="4183334" cy="553998"/>
          </a:xfrm>
          <a:prstGeom prst="rect">
            <a:avLst/>
          </a:prstGeom>
          <a:noFill/>
        </p:spPr>
        <p:txBody>
          <a:bodyPr wrap="square" rtlCol="0">
            <a:spAutoFit/>
          </a:bodyPr>
          <a:lstStyle/>
          <a:p>
            <a:r>
              <a:rPr lang="es-MX" sz="3000" b="1" dirty="0">
                <a:solidFill>
                  <a:schemeClr val="accent3"/>
                </a:solidFill>
              </a:rPr>
              <a:t>Variables geoespaciales</a:t>
            </a:r>
          </a:p>
        </p:txBody>
      </p:sp>
      <p:sp>
        <p:nvSpPr>
          <p:cNvPr id="8" name="CuadroTexto 7">
            <a:extLst>
              <a:ext uri="{FF2B5EF4-FFF2-40B4-BE49-F238E27FC236}">
                <a16:creationId xmlns:a16="http://schemas.microsoft.com/office/drawing/2014/main" id="{D8A591F7-BCA2-E747-8B2C-12CD78E83154}"/>
              </a:ext>
            </a:extLst>
          </p:cNvPr>
          <p:cNvSpPr txBox="1"/>
          <p:nvPr/>
        </p:nvSpPr>
        <p:spPr>
          <a:xfrm>
            <a:off x="741000" y="4676915"/>
            <a:ext cx="10710000" cy="1754326"/>
          </a:xfrm>
          <a:prstGeom prst="rect">
            <a:avLst/>
          </a:prstGeom>
          <a:noFill/>
        </p:spPr>
        <p:txBody>
          <a:bodyPr wrap="square" rtlCol="0">
            <a:spAutoFit/>
          </a:bodyPr>
          <a:lstStyle/>
          <a:p>
            <a:pPr algn="just"/>
            <a:r>
              <a:rPr lang="es-MX" dirty="0">
                <a:solidFill>
                  <a:schemeClr val="accent3"/>
                </a:solidFill>
                <a:latin typeface="+mj-lt"/>
              </a:rPr>
              <a:t>Solo tenemos las variables geoespaciales como numéricas pues las demás consideramos pueden ser categóricas</a:t>
            </a:r>
          </a:p>
          <a:p>
            <a:pPr algn="just"/>
            <a:endParaRPr lang="es-MX" dirty="0">
              <a:solidFill>
                <a:schemeClr val="accent3"/>
              </a:solidFill>
              <a:latin typeface="+mj-lt"/>
            </a:endParaRPr>
          </a:p>
          <a:p>
            <a:pPr algn="just"/>
            <a:r>
              <a:rPr lang="es-MX" dirty="0">
                <a:solidFill>
                  <a:schemeClr val="accent3"/>
                </a:solidFill>
                <a:latin typeface="+mj-lt"/>
              </a:rPr>
              <a:t>Hicimos la comparación de la columna geopoint y latitud, longitud y observamos que son iguales al hacer la separación correspondiente</a:t>
            </a:r>
          </a:p>
          <a:p>
            <a:pPr algn="just"/>
            <a:endParaRPr lang="es-MX" dirty="0">
              <a:solidFill>
                <a:schemeClr val="accent3"/>
              </a:solidFill>
              <a:latin typeface="+mj-lt"/>
            </a:endParaRPr>
          </a:p>
          <a:p>
            <a:pPr algn="just"/>
            <a:r>
              <a:rPr lang="es-MX" dirty="0">
                <a:solidFill>
                  <a:schemeClr val="accent3"/>
                </a:solidFill>
                <a:latin typeface="+mj-lt"/>
              </a:rPr>
              <a:t>El punto geoespacial que más se repite se encuentra en Iztapalapa</a:t>
            </a:r>
          </a:p>
        </p:txBody>
      </p:sp>
      <p:pic>
        <p:nvPicPr>
          <p:cNvPr id="3" name="Imagen 2">
            <a:extLst>
              <a:ext uri="{FF2B5EF4-FFF2-40B4-BE49-F238E27FC236}">
                <a16:creationId xmlns:a16="http://schemas.microsoft.com/office/drawing/2014/main" id="{8AD474B8-BD3E-6B41-8717-5733AEAF0588}"/>
              </a:ext>
            </a:extLst>
          </p:cNvPr>
          <p:cNvPicPr>
            <a:picLocks noChangeAspect="1"/>
          </p:cNvPicPr>
          <p:nvPr/>
        </p:nvPicPr>
        <p:blipFill>
          <a:blip r:embed="rId3"/>
          <a:stretch>
            <a:fillRect/>
          </a:stretch>
        </p:blipFill>
        <p:spPr>
          <a:xfrm>
            <a:off x="3238500" y="2067267"/>
            <a:ext cx="5715000" cy="2400300"/>
          </a:xfrm>
          <a:prstGeom prst="rect">
            <a:avLst/>
          </a:prstGeom>
        </p:spPr>
      </p:pic>
      <p:pic>
        <p:nvPicPr>
          <p:cNvPr id="4" name="Imagen 3">
            <a:extLst>
              <a:ext uri="{FF2B5EF4-FFF2-40B4-BE49-F238E27FC236}">
                <a16:creationId xmlns:a16="http://schemas.microsoft.com/office/drawing/2014/main" id="{36C364C6-B365-F04C-B512-E1E6A4622491}"/>
              </a:ext>
            </a:extLst>
          </p:cNvPr>
          <p:cNvPicPr>
            <a:picLocks noChangeAspect="1"/>
          </p:cNvPicPr>
          <p:nvPr/>
        </p:nvPicPr>
        <p:blipFill>
          <a:blip r:embed="rId4"/>
          <a:stretch>
            <a:fillRect/>
          </a:stretch>
        </p:blipFill>
        <p:spPr>
          <a:xfrm>
            <a:off x="4853300" y="2407950"/>
            <a:ext cx="609600" cy="292100"/>
          </a:xfrm>
          <a:prstGeom prst="rect">
            <a:avLst/>
          </a:prstGeom>
        </p:spPr>
      </p:pic>
      <p:pic>
        <p:nvPicPr>
          <p:cNvPr id="6" name="Imagen 5">
            <a:extLst>
              <a:ext uri="{FF2B5EF4-FFF2-40B4-BE49-F238E27FC236}">
                <a16:creationId xmlns:a16="http://schemas.microsoft.com/office/drawing/2014/main" id="{4ADAD288-F5BC-0844-BF0F-C8EC9A901B67}"/>
              </a:ext>
            </a:extLst>
          </p:cNvPr>
          <p:cNvPicPr>
            <a:picLocks noChangeAspect="1"/>
          </p:cNvPicPr>
          <p:nvPr/>
        </p:nvPicPr>
        <p:blipFill>
          <a:blip r:embed="rId5"/>
          <a:stretch>
            <a:fillRect/>
          </a:stretch>
        </p:blipFill>
        <p:spPr>
          <a:xfrm>
            <a:off x="5968438" y="2420650"/>
            <a:ext cx="609600" cy="292100"/>
          </a:xfrm>
          <a:prstGeom prst="rect">
            <a:avLst/>
          </a:prstGeom>
        </p:spPr>
      </p:pic>
      <p:pic>
        <p:nvPicPr>
          <p:cNvPr id="17" name="Imagen 16">
            <a:extLst>
              <a:ext uri="{FF2B5EF4-FFF2-40B4-BE49-F238E27FC236}">
                <a16:creationId xmlns:a16="http://schemas.microsoft.com/office/drawing/2014/main" id="{174A79CD-89E2-A344-B201-8176F16C3C13}"/>
              </a:ext>
            </a:extLst>
          </p:cNvPr>
          <p:cNvPicPr>
            <a:picLocks noChangeAspect="1"/>
          </p:cNvPicPr>
          <p:nvPr/>
        </p:nvPicPr>
        <p:blipFill rotWithShape="1">
          <a:blip r:embed="rId4"/>
          <a:srcRect t="1" b="12422"/>
          <a:stretch/>
        </p:blipFill>
        <p:spPr>
          <a:xfrm>
            <a:off x="7077700" y="2407950"/>
            <a:ext cx="609600" cy="255814"/>
          </a:xfrm>
          <a:prstGeom prst="rect">
            <a:avLst/>
          </a:prstGeom>
        </p:spPr>
      </p:pic>
      <p:pic>
        <p:nvPicPr>
          <p:cNvPr id="18" name="Imagen 17">
            <a:extLst>
              <a:ext uri="{FF2B5EF4-FFF2-40B4-BE49-F238E27FC236}">
                <a16:creationId xmlns:a16="http://schemas.microsoft.com/office/drawing/2014/main" id="{13281FF8-44CA-A343-A89A-FFA29570C553}"/>
              </a:ext>
            </a:extLst>
          </p:cNvPr>
          <p:cNvPicPr>
            <a:picLocks noChangeAspect="1"/>
          </p:cNvPicPr>
          <p:nvPr/>
        </p:nvPicPr>
        <p:blipFill>
          <a:blip r:embed="rId5"/>
          <a:stretch>
            <a:fillRect/>
          </a:stretch>
        </p:blipFill>
        <p:spPr>
          <a:xfrm>
            <a:off x="8220699" y="2397064"/>
            <a:ext cx="609600" cy="292100"/>
          </a:xfrm>
          <a:prstGeom prst="rect">
            <a:avLst/>
          </a:prstGeom>
        </p:spPr>
      </p:pic>
      <p:pic>
        <p:nvPicPr>
          <p:cNvPr id="10" name="Imagen 9">
            <a:extLst>
              <a:ext uri="{FF2B5EF4-FFF2-40B4-BE49-F238E27FC236}">
                <a16:creationId xmlns:a16="http://schemas.microsoft.com/office/drawing/2014/main" id="{2C5D09B9-4C05-864F-B02C-E704AB36660C}"/>
              </a:ext>
            </a:extLst>
          </p:cNvPr>
          <p:cNvPicPr>
            <a:picLocks noChangeAspect="1"/>
          </p:cNvPicPr>
          <p:nvPr/>
        </p:nvPicPr>
        <p:blipFill>
          <a:blip r:embed="rId6"/>
          <a:stretch>
            <a:fillRect/>
          </a:stretch>
        </p:blipFill>
        <p:spPr>
          <a:xfrm>
            <a:off x="4384264" y="2420650"/>
            <a:ext cx="609600" cy="266700"/>
          </a:xfrm>
          <a:prstGeom prst="rect">
            <a:avLst/>
          </a:prstGeom>
        </p:spPr>
      </p:pic>
      <p:pic>
        <p:nvPicPr>
          <p:cNvPr id="19" name="Imagen 18">
            <a:extLst>
              <a:ext uri="{FF2B5EF4-FFF2-40B4-BE49-F238E27FC236}">
                <a16:creationId xmlns:a16="http://schemas.microsoft.com/office/drawing/2014/main" id="{1D4C625E-E454-A741-B5BA-A00B03DBA8BE}"/>
              </a:ext>
            </a:extLst>
          </p:cNvPr>
          <p:cNvPicPr>
            <a:picLocks noChangeAspect="1"/>
          </p:cNvPicPr>
          <p:nvPr/>
        </p:nvPicPr>
        <p:blipFill>
          <a:blip r:embed="rId6"/>
          <a:stretch>
            <a:fillRect/>
          </a:stretch>
        </p:blipFill>
        <p:spPr>
          <a:xfrm>
            <a:off x="5505491" y="2397064"/>
            <a:ext cx="609600" cy="266700"/>
          </a:xfrm>
          <a:prstGeom prst="rect">
            <a:avLst/>
          </a:prstGeom>
        </p:spPr>
      </p:pic>
      <p:pic>
        <p:nvPicPr>
          <p:cNvPr id="20" name="Imagen 19">
            <a:extLst>
              <a:ext uri="{FF2B5EF4-FFF2-40B4-BE49-F238E27FC236}">
                <a16:creationId xmlns:a16="http://schemas.microsoft.com/office/drawing/2014/main" id="{30729C5F-3582-9B4D-81E6-037015998523}"/>
              </a:ext>
            </a:extLst>
          </p:cNvPr>
          <p:cNvPicPr>
            <a:picLocks noChangeAspect="1"/>
          </p:cNvPicPr>
          <p:nvPr/>
        </p:nvPicPr>
        <p:blipFill>
          <a:blip r:embed="rId6"/>
          <a:stretch>
            <a:fillRect/>
          </a:stretch>
        </p:blipFill>
        <p:spPr>
          <a:xfrm>
            <a:off x="6589573" y="2420650"/>
            <a:ext cx="609600" cy="266700"/>
          </a:xfrm>
          <a:prstGeom prst="rect">
            <a:avLst/>
          </a:prstGeom>
        </p:spPr>
      </p:pic>
      <p:pic>
        <p:nvPicPr>
          <p:cNvPr id="21" name="Imagen 20">
            <a:extLst>
              <a:ext uri="{FF2B5EF4-FFF2-40B4-BE49-F238E27FC236}">
                <a16:creationId xmlns:a16="http://schemas.microsoft.com/office/drawing/2014/main" id="{B43D8F92-051A-3B46-ADDD-389B867C2F55}"/>
              </a:ext>
            </a:extLst>
          </p:cNvPr>
          <p:cNvPicPr>
            <a:picLocks noChangeAspect="1"/>
          </p:cNvPicPr>
          <p:nvPr/>
        </p:nvPicPr>
        <p:blipFill>
          <a:blip r:embed="rId6"/>
          <a:stretch>
            <a:fillRect/>
          </a:stretch>
        </p:blipFill>
        <p:spPr>
          <a:xfrm>
            <a:off x="7727212" y="2420650"/>
            <a:ext cx="609600" cy="266700"/>
          </a:xfrm>
          <a:prstGeom prst="rect">
            <a:avLst/>
          </a:prstGeom>
        </p:spPr>
      </p:pic>
      <p:pic>
        <p:nvPicPr>
          <p:cNvPr id="22" name="Imagen 21">
            <a:extLst>
              <a:ext uri="{FF2B5EF4-FFF2-40B4-BE49-F238E27FC236}">
                <a16:creationId xmlns:a16="http://schemas.microsoft.com/office/drawing/2014/main" id="{29756B96-84CE-3E4E-8F7F-590913616236}"/>
              </a:ext>
            </a:extLst>
          </p:cNvPr>
          <p:cNvPicPr>
            <a:picLocks noChangeAspect="1"/>
          </p:cNvPicPr>
          <p:nvPr/>
        </p:nvPicPr>
        <p:blipFill>
          <a:blip r:embed="rId7"/>
          <a:stretch>
            <a:fillRect/>
          </a:stretch>
        </p:blipFill>
        <p:spPr>
          <a:xfrm>
            <a:off x="4753514" y="2767180"/>
            <a:ext cx="698500" cy="266700"/>
          </a:xfrm>
          <a:prstGeom prst="rect">
            <a:avLst/>
          </a:prstGeom>
        </p:spPr>
      </p:pic>
      <p:pic>
        <p:nvPicPr>
          <p:cNvPr id="23" name="Imagen 22">
            <a:extLst>
              <a:ext uri="{FF2B5EF4-FFF2-40B4-BE49-F238E27FC236}">
                <a16:creationId xmlns:a16="http://schemas.microsoft.com/office/drawing/2014/main" id="{6317B19C-8203-CD41-BC44-266747A60731}"/>
              </a:ext>
            </a:extLst>
          </p:cNvPr>
          <p:cNvPicPr>
            <a:picLocks noChangeAspect="1"/>
          </p:cNvPicPr>
          <p:nvPr/>
        </p:nvPicPr>
        <p:blipFill>
          <a:blip r:embed="rId7"/>
          <a:stretch>
            <a:fillRect/>
          </a:stretch>
        </p:blipFill>
        <p:spPr>
          <a:xfrm>
            <a:off x="5852105" y="2767180"/>
            <a:ext cx="698500" cy="266700"/>
          </a:xfrm>
          <a:prstGeom prst="rect">
            <a:avLst/>
          </a:prstGeom>
        </p:spPr>
      </p:pic>
      <p:pic>
        <p:nvPicPr>
          <p:cNvPr id="24" name="Imagen 23">
            <a:extLst>
              <a:ext uri="{FF2B5EF4-FFF2-40B4-BE49-F238E27FC236}">
                <a16:creationId xmlns:a16="http://schemas.microsoft.com/office/drawing/2014/main" id="{D851F52A-B894-044F-B9E4-1F76544F7420}"/>
              </a:ext>
            </a:extLst>
          </p:cNvPr>
          <p:cNvPicPr>
            <a:picLocks noChangeAspect="1"/>
          </p:cNvPicPr>
          <p:nvPr/>
        </p:nvPicPr>
        <p:blipFill>
          <a:blip r:embed="rId7"/>
          <a:stretch>
            <a:fillRect/>
          </a:stretch>
        </p:blipFill>
        <p:spPr>
          <a:xfrm>
            <a:off x="7016097" y="2767180"/>
            <a:ext cx="698500" cy="266700"/>
          </a:xfrm>
          <a:prstGeom prst="rect">
            <a:avLst/>
          </a:prstGeom>
        </p:spPr>
      </p:pic>
      <p:pic>
        <p:nvPicPr>
          <p:cNvPr id="25" name="Imagen 24">
            <a:extLst>
              <a:ext uri="{FF2B5EF4-FFF2-40B4-BE49-F238E27FC236}">
                <a16:creationId xmlns:a16="http://schemas.microsoft.com/office/drawing/2014/main" id="{4A96FA7C-0C7A-174F-9276-60AB652BC15E}"/>
              </a:ext>
            </a:extLst>
          </p:cNvPr>
          <p:cNvPicPr>
            <a:picLocks noChangeAspect="1"/>
          </p:cNvPicPr>
          <p:nvPr/>
        </p:nvPicPr>
        <p:blipFill>
          <a:blip r:embed="rId7"/>
          <a:stretch>
            <a:fillRect/>
          </a:stretch>
        </p:blipFill>
        <p:spPr>
          <a:xfrm>
            <a:off x="8125752" y="2767180"/>
            <a:ext cx="698500" cy="266700"/>
          </a:xfrm>
          <a:prstGeom prst="rect">
            <a:avLst/>
          </a:prstGeom>
        </p:spPr>
      </p:pic>
      <p:sp>
        <p:nvSpPr>
          <p:cNvPr id="26" name="CuadroTexto 25">
            <a:extLst>
              <a:ext uri="{FF2B5EF4-FFF2-40B4-BE49-F238E27FC236}">
                <a16:creationId xmlns:a16="http://schemas.microsoft.com/office/drawing/2014/main" id="{3182D6F6-49CB-A14C-986D-F15660B1B008}"/>
              </a:ext>
            </a:extLst>
          </p:cNvPr>
          <p:cNvSpPr txBox="1"/>
          <p:nvPr/>
        </p:nvSpPr>
        <p:spPr>
          <a:xfrm>
            <a:off x="4222957" y="2799837"/>
            <a:ext cx="183600" cy="230832"/>
          </a:xfrm>
          <a:prstGeom prst="rect">
            <a:avLst/>
          </a:prstGeom>
          <a:noFill/>
        </p:spPr>
        <p:txBody>
          <a:bodyPr wrap="square" rtlCol="0">
            <a:spAutoFit/>
          </a:bodyPr>
          <a:lstStyle/>
          <a:p>
            <a:r>
              <a:rPr lang="es-MX" sz="900" b="1" dirty="0">
                <a:latin typeface="+mj-lt"/>
              </a:rPr>
              <a:t>%</a:t>
            </a:r>
          </a:p>
        </p:txBody>
      </p:sp>
      <p:pic>
        <p:nvPicPr>
          <p:cNvPr id="27" name="Imagen 26">
            <a:extLst>
              <a:ext uri="{FF2B5EF4-FFF2-40B4-BE49-F238E27FC236}">
                <a16:creationId xmlns:a16="http://schemas.microsoft.com/office/drawing/2014/main" id="{406E15D1-EB9A-544F-B3D0-849F95E32FB4}"/>
              </a:ext>
            </a:extLst>
          </p:cNvPr>
          <p:cNvPicPr>
            <a:picLocks noChangeAspect="1"/>
          </p:cNvPicPr>
          <p:nvPr/>
        </p:nvPicPr>
        <p:blipFill>
          <a:blip r:embed="rId8"/>
          <a:stretch>
            <a:fillRect/>
          </a:stretch>
        </p:blipFill>
        <p:spPr>
          <a:xfrm>
            <a:off x="4878700" y="3139813"/>
            <a:ext cx="584200" cy="228600"/>
          </a:xfrm>
          <a:prstGeom prst="rect">
            <a:avLst/>
          </a:prstGeom>
        </p:spPr>
      </p:pic>
      <p:pic>
        <p:nvPicPr>
          <p:cNvPr id="28" name="Imagen 27">
            <a:extLst>
              <a:ext uri="{FF2B5EF4-FFF2-40B4-BE49-F238E27FC236}">
                <a16:creationId xmlns:a16="http://schemas.microsoft.com/office/drawing/2014/main" id="{D2AD9321-D3BA-DE44-9B5E-8794DDD93350}"/>
              </a:ext>
            </a:extLst>
          </p:cNvPr>
          <p:cNvPicPr>
            <a:picLocks noChangeAspect="1"/>
          </p:cNvPicPr>
          <p:nvPr/>
        </p:nvPicPr>
        <p:blipFill>
          <a:blip r:embed="rId8"/>
          <a:stretch>
            <a:fillRect/>
          </a:stretch>
        </p:blipFill>
        <p:spPr>
          <a:xfrm>
            <a:off x="7103100" y="3139813"/>
            <a:ext cx="584200" cy="228600"/>
          </a:xfrm>
          <a:prstGeom prst="rect">
            <a:avLst/>
          </a:prstGeom>
        </p:spPr>
      </p:pic>
      <p:pic>
        <p:nvPicPr>
          <p:cNvPr id="29" name="Imagen 28">
            <a:extLst>
              <a:ext uri="{FF2B5EF4-FFF2-40B4-BE49-F238E27FC236}">
                <a16:creationId xmlns:a16="http://schemas.microsoft.com/office/drawing/2014/main" id="{67A29974-9A7A-CA49-9A40-E5013A376AF5}"/>
              </a:ext>
            </a:extLst>
          </p:cNvPr>
          <p:cNvPicPr>
            <a:picLocks noChangeAspect="1"/>
          </p:cNvPicPr>
          <p:nvPr/>
        </p:nvPicPr>
        <p:blipFill>
          <a:blip r:embed="rId9"/>
          <a:stretch>
            <a:fillRect/>
          </a:stretch>
        </p:blipFill>
        <p:spPr>
          <a:xfrm>
            <a:off x="4599300" y="3128926"/>
            <a:ext cx="394564" cy="322825"/>
          </a:xfrm>
          <a:prstGeom prst="rect">
            <a:avLst/>
          </a:prstGeom>
        </p:spPr>
      </p:pic>
      <p:pic>
        <p:nvPicPr>
          <p:cNvPr id="30" name="Imagen 29">
            <a:extLst>
              <a:ext uri="{FF2B5EF4-FFF2-40B4-BE49-F238E27FC236}">
                <a16:creationId xmlns:a16="http://schemas.microsoft.com/office/drawing/2014/main" id="{4C3FC2BD-EE45-C74C-8EE3-D97EF89CFEF9}"/>
              </a:ext>
            </a:extLst>
          </p:cNvPr>
          <p:cNvPicPr>
            <a:picLocks noChangeAspect="1"/>
          </p:cNvPicPr>
          <p:nvPr/>
        </p:nvPicPr>
        <p:blipFill>
          <a:blip r:embed="rId9"/>
          <a:stretch>
            <a:fillRect/>
          </a:stretch>
        </p:blipFill>
        <p:spPr>
          <a:xfrm>
            <a:off x="6806378" y="3075324"/>
            <a:ext cx="394564" cy="322825"/>
          </a:xfrm>
          <a:prstGeom prst="rect">
            <a:avLst/>
          </a:prstGeom>
        </p:spPr>
      </p:pic>
      <p:pic>
        <p:nvPicPr>
          <p:cNvPr id="31" name="Imagen 30">
            <a:extLst>
              <a:ext uri="{FF2B5EF4-FFF2-40B4-BE49-F238E27FC236}">
                <a16:creationId xmlns:a16="http://schemas.microsoft.com/office/drawing/2014/main" id="{69E7F5C6-7038-8549-B29E-C7204698A9EB}"/>
              </a:ext>
            </a:extLst>
          </p:cNvPr>
          <p:cNvPicPr>
            <a:picLocks noChangeAspect="1"/>
          </p:cNvPicPr>
          <p:nvPr/>
        </p:nvPicPr>
        <p:blipFill>
          <a:blip r:embed="rId10"/>
          <a:stretch>
            <a:fillRect/>
          </a:stretch>
        </p:blipFill>
        <p:spPr>
          <a:xfrm>
            <a:off x="6233105" y="3120763"/>
            <a:ext cx="317500" cy="266700"/>
          </a:xfrm>
          <a:prstGeom prst="rect">
            <a:avLst/>
          </a:prstGeom>
        </p:spPr>
      </p:pic>
      <p:pic>
        <p:nvPicPr>
          <p:cNvPr id="32" name="Imagen 31">
            <a:extLst>
              <a:ext uri="{FF2B5EF4-FFF2-40B4-BE49-F238E27FC236}">
                <a16:creationId xmlns:a16="http://schemas.microsoft.com/office/drawing/2014/main" id="{681848EB-8E89-E24D-9C40-927C563A1DA2}"/>
              </a:ext>
            </a:extLst>
          </p:cNvPr>
          <p:cNvPicPr>
            <a:picLocks noChangeAspect="1"/>
          </p:cNvPicPr>
          <p:nvPr/>
        </p:nvPicPr>
        <p:blipFill>
          <a:blip r:embed="rId9"/>
          <a:stretch>
            <a:fillRect/>
          </a:stretch>
        </p:blipFill>
        <p:spPr>
          <a:xfrm>
            <a:off x="5759622" y="3064638"/>
            <a:ext cx="492705" cy="322825"/>
          </a:xfrm>
          <a:prstGeom prst="rect">
            <a:avLst/>
          </a:prstGeom>
        </p:spPr>
      </p:pic>
      <p:pic>
        <p:nvPicPr>
          <p:cNvPr id="33" name="Imagen 32">
            <a:extLst>
              <a:ext uri="{FF2B5EF4-FFF2-40B4-BE49-F238E27FC236}">
                <a16:creationId xmlns:a16="http://schemas.microsoft.com/office/drawing/2014/main" id="{5A6F3BEB-5BB7-3041-92ED-47A90DF99B6C}"/>
              </a:ext>
            </a:extLst>
          </p:cNvPr>
          <p:cNvPicPr>
            <a:picLocks noChangeAspect="1"/>
          </p:cNvPicPr>
          <p:nvPr/>
        </p:nvPicPr>
        <p:blipFill>
          <a:blip r:embed="rId10"/>
          <a:stretch>
            <a:fillRect/>
          </a:stretch>
        </p:blipFill>
        <p:spPr>
          <a:xfrm>
            <a:off x="8517534" y="3120763"/>
            <a:ext cx="317500" cy="266700"/>
          </a:xfrm>
          <a:prstGeom prst="rect">
            <a:avLst/>
          </a:prstGeom>
        </p:spPr>
      </p:pic>
      <p:pic>
        <p:nvPicPr>
          <p:cNvPr id="34" name="Imagen 33">
            <a:extLst>
              <a:ext uri="{FF2B5EF4-FFF2-40B4-BE49-F238E27FC236}">
                <a16:creationId xmlns:a16="http://schemas.microsoft.com/office/drawing/2014/main" id="{AE33FFFB-8A2B-7D4A-9255-F784A7CFC26E}"/>
              </a:ext>
            </a:extLst>
          </p:cNvPr>
          <p:cNvPicPr>
            <a:picLocks noChangeAspect="1"/>
          </p:cNvPicPr>
          <p:nvPr/>
        </p:nvPicPr>
        <p:blipFill>
          <a:blip r:embed="rId9"/>
          <a:stretch>
            <a:fillRect/>
          </a:stretch>
        </p:blipFill>
        <p:spPr>
          <a:xfrm>
            <a:off x="7927157" y="3064638"/>
            <a:ext cx="609599" cy="322825"/>
          </a:xfrm>
          <a:prstGeom prst="rect">
            <a:avLst/>
          </a:prstGeom>
        </p:spPr>
      </p:pic>
    </p:spTree>
    <p:extLst>
      <p:ext uri="{BB962C8B-B14F-4D97-AF65-F5344CB8AC3E}">
        <p14:creationId xmlns:p14="http://schemas.microsoft.com/office/powerpoint/2010/main" val="35414186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1290</Words>
  <Application>Microsoft Macintosh PowerPoint</Application>
  <PresentationFormat>Panorámica</PresentationFormat>
  <Paragraphs>138</Paragraphs>
  <Slides>21</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Accidentes viales en la CDMX</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YEDAM AXEL FORTIZ VARGAS</dc:creator>
  <cp:lastModifiedBy>YEDAM AXEL FORTIZ VARGAS</cp:lastModifiedBy>
  <cp:revision>51</cp:revision>
  <dcterms:created xsi:type="dcterms:W3CDTF">2020-11-22T09:38:08Z</dcterms:created>
  <dcterms:modified xsi:type="dcterms:W3CDTF">2020-11-24T23:59:41Z</dcterms:modified>
</cp:coreProperties>
</file>