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7" r:id="rId3"/>
    <p:sldId id="260" r:id="rId4"/>
    <p:sldId id="261" r:id="rId5"/>
    <p:sldId id="262" r:id="rId6"/>
    <p:sldId id="273" r:id="rId7"/>
    <p:sldId id="275" r:id="rId8"/>
    <p:sldId id="274" r:id="rId9"/>
    <p:sldId id="272" r:id="rId10"/>
    <p:sldId id="263" r:id="rId11"/>
    <p:sldId id="267" r:id="rId12"/>
    <p:sldId id="265" r:id="rId13"/>
    <p:sldId id="270" r:id="rId14"/>
    <p:sldId id="271" r:id="rId15"/>
    <p:sldId id="268" r:id="rId16"/>
    <p:sldId id="276" r:id="rId17"/>
    <p:sldId id="269" r:id="rId18"/>
    <p:sldId id="278" r:id="rId19"/>
    <p:sldId id="280" r:id="rId20"/>
    <p:sldId id="279" r:id="rId21"/>
    <p:sldId id="281" r:id="rId22"/>
    <p:sldId id="264"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snapToObjects="1">
      <p:cViewPr varScale="1">
        <p:scale>
          <a:sx n="81" d="100"/>
          <a:sy n="81" d="100"/>
        </p:scale>
        <p:origin x="103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9F01D-AE8A-ED42-B910-18428E25A97E}"/>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8FAA9F11-9BBA-3542-826E-FDA0491D90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21A3BEB4-A38E-A744-B051-74BAB840C617}"/>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5" name="Marcador de pie de página 4">
            <a:extLst>
              <a:ext uri="{FF2B5EF4-FFF2-40B4-BE49-F238E27FC236}">
                <a16:creationId xmlns:a16="http://schemas.microsoft.com/office/drawing/2014/main" id="{AB7D8963-887D-494D-A8BD-5E82D9F62C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3DE2788-F428-FF46-B4B7-E36BBE6251A8}"/>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384170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55B19-8F37-0042-BADE-106423E19C4D}"/>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EA057AD1-3961-E74F-B257-3235CE003E2B}"/>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670511E-33BA-CC4F-8EF5-B52C1E50FEB0}"/>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5" name="Marcador de pie de página 4">
            <a:extLst>
              <a:ext uri="{FF2B5EF4-FFF2-40B4-BE49-F238E27FC236}">
                <a16:creationId xmlns:a16="http://schemas.microsoft.com/office/drawing/2014/main" id="{9D9944FA-A854-C745-A959-5D7EEBEAF54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73FCFC4-2216-E04D-9AFD-85537C9F3C10}"/>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261871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19922C-B9BA-CD46-AE6D-ABA682A94057}"/>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620D740F-1F74-F448-B449-C8E82CA9BD30}"/>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3FFFC75-A524-4B4A-A670-DC1A13A9B452}"/>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5" name="Marcador de pie de página 4">
            <a:extLst>
              <a:ext uri="{FF2B5EF4-FFF2-40B4-BE49-F238E27FC236}">
                <a16:creationId xmlns:a16="http://schemas.microsoft.com/office/drawing/2014/main" id="{9AE00D54-2864-A54C-9636-6EBF19C22E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55F78A3-40B6-D34E-AD49-67FF837893C8}"/>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217404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C561-C5D3-2644-A654-331B961C97BE}"/>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7EFD10C1-139D-D445-AA68-66344AB361F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0F49BF57-543C-6D44-AE05-918DBB859B8F}"/>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5" name="Marcador de pie de página 4">
            <a:extLst>
              <a:ext uri="{FF2B5EF4-FFF2-40B4-BE49-F238E27FC236}">
                <a16:creationId xmlns:a16="http://schemas.microsoft.com/office/drawing/2014/main" id="{D6537137-3E5B-5B49-B58A-3029D7D5568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81706E7-DF69-FD4C-86EB-3CE7CE73F671}"/>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257130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8CAEE-2455-FA49-AAD1-32771BD06305}"/>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80068A31-1C3C-8E4A-806E-B0D47657C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B3F6C47-B74F-344E-9D06-2CB5A05468BF}"/>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5" name="Marcador de pie de página 4">
            <a:extLst>
              <a:ext uri="{FF2B5EF4-FFF2-40B4-BE49-F238E27FC236}">
                <a16:creationId xmlns:a16="http://schemas.microsoft.com/office/drawing/2014/main" id="{2A112544-3E2B-FE4F-9056-B5225573F3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484C02F-BADF-C94E-8914-AD6BE2F5013A}"/>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410402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C2236-69C9-9645-850C-4B69578F3D34}"/>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FD918821-76DA-E043-98EE-2606E0FA0D8E}"/>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DA01659A-8041-154E-BDD2-99B7F7721CB9}"/>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3FA264A5-FEE3-BC44-A9EB-7CEE1B34F887}"/>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6" name="Marcador de pie de página 5">
            <a:extLst>
              <a:ext uri="{FF2B5EF4-FFF2-40B4-BE49-F238E27FC236}">
                <a16:creationId xmlns:a16="http://schemas.microsoft.com/office/drawing/2014/main" id="{9A6F33AD-5A11-8A4B-AE99-E1F26D0D569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2B98511-1858-544F-8031-7321126A07FB}"/>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121424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368C9-BCB9-C044-85CA-20D8E17D6CF1}"/>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5E87F762-2B07-6A49-991D-7CA674125D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4DBAA9D3-7763-B845-A58D-7FD436E7A02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C658DBA6-A806-0C45-8DE7-004277CE2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C81CCCDB-9451-0045-A581-5235FAE0B50C}"/>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C736FF6C-FEB4-8A42-A47B-718E35FF8A58}"/>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8" name="Marcador de pie de página 7">
            <a:extLst>
              <a:ext uri="{FF2B5EF4-FFF2-40B4-BE49-F238E27FC236}">
                <a16:creationId xmlns:a16="http://schemas.microsoft.com/office/drawing/2014/main" id="{E7C8B4DD-18B4-C348-B034-FFF70ECC363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4F28827-F86E-6941-8491-23ADDB18CDA1}"/>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77262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8A810-C63B-E143-B6FB-28CFA408C7BA}"/>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9C0C3909-FCF7-144F-93F9-1319A8478408}"/>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4" name="Marcador de pie de página 3">
            <a:extLst>
              <a:ext uri="{FF2B5EF4-FFF2-40B4-BE49-F238E27FC236}">
                <a16:creationId xmlns:a16="http://schemas.microsoft.com/office/drawing/2014/main" id="{DB122326-04D4-944D-A225-7923D0196A5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023E922-7D56-9B4B-9CF4-0F857FECAEDA}"/>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16033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7E9A443-45AA-5B42-A3B3-C925D8E3E0D3}"/>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3" name="Marcador de pie de página 2">
            <a:extLst>
              <a:ext uri="{FF2B5EF4-FFF2-40B4-BE49-F238E27FC236}">
                <a16:creationId xmlns:a16="http://schemas.microsoft.com/office/drawing/2014/main" id="{769D1068-01D5-4C43-B5A7-5445B8AA081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285B470-B556-844A-ADD6-578683FC9688}"/>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245448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C20EA-B67A-3C4E-9F01-3399508B8D21}"/>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0D590CFB-513F-6E4D-AB62-56431EC39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A05376A0-0AC1-3A46-A1C2-26055CB74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C5E6432-1FA8-D848-8BBB-AAA1A2DB074C}"/>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6" name="Marcador de pie de página 5">
            <a:extLst>
              <a:ext uri="{FF2B5EF4-FFF2-40B4-BE49-F238E27FC236}">
                <a16:creationId xmlns:a16="http://schemas.microsoft.com/office/drawing/2014/main" id="{406B3987-5DA4-1A4A-9D37-CF6B868447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3C49136-EA57-A846-800B-B7E9B554C306}"/>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276637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A8996-25E9-1F48-91FF-B5EA252086D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C086FD6B-AD60-EF49-B530-E44BD5589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80BF33C-8B66-5C4B-BB4A-C7DD22F97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AD10E7B-0C9F-D548-BD10-60AE245564E0}"/>
              </a:ext>
            </a:extLst>
          </p:cNvPr>
          <p:cNvSpPr>
            <a:spLocks noGrp="1"/>
          </p:cNvSpPr>
          <p:nvPr>
            <p:ph type="dt" sz="half" idx="10"/>
          </p:nvPr>
        </p:nvSpPr>
        <p:spPr/>
        <p:txBody>
          <a:bodyPr/>
          <a:lstStyle/>
          <a:p>
            <a:fld id="{70FF888A-1BA5-6540-B1D4-7F1A7A4580F2}" type="datetimeFigureOut">
              <a:rPr lang="es-MX" smtClean="0"/>
              <a:pPr/>
              <a:t>24/11/2020</a:t>
            </a:fld>
            <a:endParaRPr lang="es-MX"/>
          </a:p>
        </p:txBody>
      </p:sp>
      <p:sp>
        <p:nvSpPr>
          <p:cNvPr id="6" name="Marcador de pie de página 5">
            <a:extLst>
              <a:ext uri="{FF2B5EF4-FFF2-40B4-BE49-F238E27FC236}">
                <a16:creationId xmlns:a16="http://schemas.microsoft.com/office/drawing/2014/main" id="{E26CC5F5-F0F4-6F4D-A7BA-D15422B6683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AD20C40-1776-2D4F-8BE4-CE7DB9DACC5F}"/>
              </a:ext>
            </a:extLst>
          </p:cNvPr>
          <p:cNvSpPr>
            <a:spLocks noGrp="1"/>
          </p:cNvSpPr>
          <p:nvPr>
            <p:ph type="sldNum" sz="quarter" idx="12"/>
          </p:nvPr>
        </p:nvSpPr>
        <p:spPr/>
        <p:txBody>
          <a:bodyPr/>
          <a:lstStyle/>
          <a:p>
            <a:fld id="{77E1B6C2-8763-2B44-8640-126E4F78BF21}" type="slidenum">
              <a:rPr lang="es-MX" smtClean="0"/>
              <a:pPr/>
              <a:t>‹#›</a:t>
            </a:fld>
            <a:endParaRPr lang="es-MX"/>
          </a:p>
        </p:txBody>
      </p:sp>
    </p:spTree>
    <p:extLst>
      <p:ext uri="{BB962C8B-B14F-4D97-AF65-F5344CB8AC3E}">
        <p14:creationId xmlns:p14="http://schemas.microsoft.com/office/powerpoint/2010/main" val="390331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44141BA-050E-A740-9434-E541661C2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094A13A7-1BCC-8246-BFFD-3BF712CA2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F621E2E7-9A49-BE44-BACA-73E074164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F888A-1BA5-6540-B1D4-7F1A7A4580F2}" type="datetimeFigureOut">
              <a:rPr lang="es-MX" smtClean="0"/>
              <a:pPr/>
              <a:t>24/11/2020</a:t>
            </a:fld>
            <a:endParaRPr lang="es-MX"/>
          </a:p>
        </p:txBody>
      </p:sp>
      <p:sp>
        <p:nvSpPr>
          <p:cNvPr id="5" name="Marcador de pie de página 4">
            <a:extLst>
              <a:ext uri="{FF2B5EF4-FFF2-40B4-BE49-F238E27FC236}">
                <a16:creationId xmlns:a16="http://schemas.microsoft.com/office/drawing/2014/main" id="{0238F378-1E5B-3044-A186-91B1FB488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5A83AB0-5CEB-3B49-8083-EF7A2BC669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1B6C2-8763-2B44-8640-126E4F78BF21}" type="slidenum">
              <a:rPr lang="es-MX" smtClean="0"/>
              <a:pPr/>
              <a:t>‹#›</a:t>
            </a:fld>
            <a:endParaRPr lang="es-MX"/>
          </a:p>
        </p:txBody>
      </p:sp>
    </p:spTree>
    <p:extLst>
      <p:ext uri="{BB962C8B-B14F-4D97-AF65-F5344CB8AC3E}">
        <p14:creationId xmlns:p14="http://schemas.microsoft.com/office/powerpoint/2010/main" val="71132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C0DEA-CB5E-DB46-9BF6-6FD87C4652F2}"/>
              </a:ext>
            </a:extLst>
          </p:cNvPr>
          <p:cNvSpPr>
            <a:spLocks noGrp="1"/>
          </p:cNvSpPr>
          <p:nvPr>
            <p:ph type="title"/>
          </p:nvPr>
        </p:nvSpPr>
        <p:spPr>
          <a:xfrm>
            <a:off x="838200" y="582644"/>
            <a:ext cx="10515600" cy="1325563"/>
          </a:xfrm>
        </p:spPr>
        <p:txBody>
          <a:bodyPr>
            <a:normAutofit/>
          </a:bodyPr>
          <a:lstStyle/>
          <a:p>
            <a:pPr algn="ctr"/>
            <a:r>
              <a:rPr lang="es-MX" sz="5000" b="1" dirty="0">
                <a:solidFill>
                  <a:srgbClr val="00B050"/>
                </a:solidFill>
              </a:rPr>
              <a:t>Accidentes viales en la CDMX</a:t>
            </a:r>
          </a:p>
        </p:txBody>
      </p:sp>
      <p:pic>
        <p:nvPicPr>
          <p:cNvPr id="4" name="Imagen 3">
            <a:extLst>
              <a:ext uri="{FF2B5EF4-FFF2-40B4-BE49-F238E27FC236}">
                <a16:creationId xmlns:a16="http://schemas.microsoft.com/office/drawing/2014/main" id="{D8347DD4-8881-F444-94E2-2D78BACCE9AC}"/>
              </a:ext>
            </a:extLst>
          </p:cNvPr>
          <p:cNvPicPr>
            <a:picLocks noChangeAspect="1"/>
          </p:cNvPicPr>
          <p:nvPr/>
        </p:nvPicPr>
        <p:blipFill>
          <a:blip r:embed="rId2"/>
          <a:stretch>
            <a:fillRect/>
          </a:stretch>
        </p:blipFill>
        <p:spPr>
          <a:xfrm>
            <a:off x="3048000" y="5792355"/>
            <a:ext cx="6096000" cy="622300"/>
          </a:xfrm>
          <a:prstGeom prst="rect">
            <a:avLst/>
          </a:prstGeom>
        </p:spPr>
      </p:pic>
      <p:sp>
        <p:nvSpPr>
          <p:cNvPr id="5" name="Título 1">
            <a:extLst>
              <a:ext uri="{FF2B5EF4-FFF2-40B4-BE49-F238E27FC236}">
                <a16:creationId xmlns:a16="http://schemas.microsoft.com/office/drawing/2014/main" id="{DB807E32-7ABF-DB45-9F87-2538E3ECE8C7}"/>
              </a:ext>
            </a:extLst>
          </p:cNvPr>
          <p:cNvSpPr txBox="1">
            <a:spLocks/>
          </p:cNvSpPr>
          <p:nvPr/>
        </p:nvSpPr>
        <p:spPr>
          <a:xfrm>
            <a:off x="838200" y="3767540"/>
            <a:ext cx="10515600" cy="13255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600" dirty="0">
                <a:solidFill>
                  <a:schemeClr val="accent3"/>
                </a:solidFill>
              </a:rPr>
              <a:t>Yusuri Arciga</a:t>
            </a:r>
          </a:p>
          <a:p>
            <a:pPr algn="ctr"/>
            <a:r>
              <a:rPr lang="es-MX" sz="3600" dirty="0">
                <a:solidFill>
                  <a:schemeClr val="accent3"/>
                </a:solidFill>
              </a:rPr>
              <a:t>Diego Villegas</a:t>
            </a:r>
          </a:p>
          <a:p>
            <a:pPr algn="ctr"/>
            <a:r>
              <a:rPr lang="es-MX" sz="3600" dirty="0">
                <a:solidFill>
                  <a:schemeClr val="accent3"/>
                </a:solidFill>
              </a:rPr>
              <a:t>Yedam Fortiz</a:t>
            </a:r>
          </a:p>
        </p:txBody>
      </p:sp>
      <p:sp>
        <p:nvSpPr>
          <p:cNvPr id="6" name="Título 1">
            <a:extLst>
              <a:ext uri="{FF2B5EF4-FFF2-40B4-BE49-F238E27FC236}">
                <a16:creationId xmlns:a16="http://schemas.microsoft.com/office/drawing/2014/main" id="{0FB02BF8-CB90-4A42-BA94-5DB0A47D82C0}"/>
              </a:ext>
            </a:extLst>
          </p:cNvPr>
          <p:cNvSpPr txBox="1">
            <a:spLocks/>
          </p:cNvSpPr>
          <p:nvPr/>
        </p:nvSpPr>
        <p:spPr>
          <a:xfrm>
            <a:off x="838200" y="20617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rgbClr val="00B050"/>
                </a:solidFill>
              </a:rPr>
              <a:t>Llamado oportuno</a:t>
            </a:r>
          </a:p>
        </p:txBody>
      </p:sp>
    </p:spTree>
    <p:extLst>
      <p:ext uri="{BB962C8B-B14F-4D97-AF65-F5344CB8AC3E}">
        <p14:creationId xmlns:p14="http://schemas.microsoft.com/office/powerpoint/2010/main" val="51576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pic>
        <p:nvPicPr>
          <p:cNvPr id="2" name="Imagen 1">
            <a:extLst>
              <a:ext uri="{FF2B5EF4-FFF2-40B4-BE49-F238E27FC236}">
                <a16:creationId xmlns:a16="http://schemas.microsoft.com/office/drawing/2014/main" id="{7E7FA92B-90F1-5F44-9D4D-A733494E0A5B}"/>
              </a:ext>
            </a:extLst>
          </p:cNvPr>
          <p:cNvPicPr>
            <a:picLocks noChangeAspect="1"/>
          </p:cNvPicPr>
          <p:nvPr/>
        </p:nvPicPr>
        <p:blipFill>
          <a:blip r:embed="rId2"/>
          <a:stretch>
            <a:fillRect/>
          </a:stretch>
        </p:blipFill>
        <p:spPr>
          <a:xfrm>
            <a:off x="763143" y="1383774"/>
            <a:ext cx="5207000" cy="3530600"/>
          </a:xfrm>
          <a:prstGeom prst="rect">
            <a:avLst/>
          </a:prstGeom>
        </p:spPr>
      </p:pic>
      <p:sp>
        <p:nvSpPr>
          <p:cNvPr id="7" name="CuadroTexto 6">
            <a:extLst>
              <a:ext uri="{FF2B5EF4-FFF2-40B4-BE49-F238E27FC236}">
                <a16:creationId xmlns:a16="http://schemas.microsoft.com/office/drawing/2014/main" id="{70D7F326-A85C-F54F-A36A-CAEF2964ED86}"/>
              </a:ext>
            </a:extLst>
          </p:cNvPr>
          <p:cNvSpPr txBox="1"/>
          <p:nvPr/>
        </p:nvSpPr>
        <p:spPr>
          <a:xfrm>
            <a:off x="1012272" y="5051239"/>
            <a:ext cx="5083728" cy="1200329"/>
          </a:xfrm>
          <a:prstGeom prst="rect">
            <a:avLst/>
          </a:prstGeom>
          <a:noFill/>
        </p:spPr>
        <p:txBody>
          <a:bodyPr wrap="square" rtlCol="0">
            <a:spAutoFit/>
          </a:bodyPr>
          <a:lstStyle/>
          <a:p>
            <a:pPr algn="just"/>
            <a:r>
              <a:rPr lang="es-MX" dirty="0">
                <a:solidFill>
                  <a:schemeClr val="accent3"/>
                </a:solidFill>
                <a:latin typeface="+mj-lt"/>
              </a:rPr>
              <a:t>Los codigos de atencion despachada y confirmada (A) e incidente reportado en varias ocasiones (D) representan el 43% y 36% de los incidentes respectivamente (79% del total)</a:t>
            </a:r>
          </a:p>
        </p:txBody>
      </p:sp>
      <p:sp>
        <p:nvSpPr>
          <p:cNvPr id="8" name="CuadroTexto 7">
            <a:extLst>
              <a:ext uri="{FF2B5EF4-FFF2-40B4-BE49-F238E27FC236}">
                <a16:creationId xmlns:a16="http://schemas.microsoft.com/office/drawing/2014/main" id="{14481B19-1A93-AC40-82D1-E9848CC599BA}"/>
              </a:ext>
            </a:extLst>
          </p:cNvPr>
          <p:cNvSpPr txBox="1"/>
          <p:nvPr/>
        </p:nvSpPr>
        <p:spPr>
          <a:xfrm>
            <a:off x="6733308" y="5051239"/>
            <a:ext cx="5083728" cy="1200329"/>
          </a:xfrm>
          <a:prstGeom prst="rect">
            <a:avLst/>
          </a:prstGeom>
          <a:noFill/>
        </p:spPr>
        <p:txBody>
          <a:bodyPr wrap="square" rtlCol="0">
            <a:spAutoFit/>
          </a:bodyPr>
          <a:lstStyle/>
          <a:p>
            <a:pPr algn="just"/>
            <a:r>
              <a:rPr lang="es-MX" dirty="0">
                <a:solidFill>
                  <a:schemeClr val="accent3"/>
                </a:solidFill>
                <a:latin typeface="+mj-lt"/>
              </a:rPr>
              <a:t>Desde 2014 las categorias A y D representan entre 78 y 81 por ciento.</a:t>
            </a:r>
          </a:p>
          <a:p>
            <a:pPr algn="just"/>
            <a:r>
              <a:rPr lang="es-MX" dirty="0">
                <a:solidFill>
                  <a:schemeClr val="accent3"/>
                </a:solidFill>
                <a:latin typeface="+mj-lt"/>
              </a:rPr>
              <a:t>La siguiente categoría (N) es atención despachada pero en el lugar nadie habia solicitado el servicio.</a:t>
            </a:r>
          </a:p>
        </p:txBody>
      </p:sp>
      <p:pic>
        <p:nvPicPr>
          <p:cNvPr id="3" name="Imagen 2">
            <a:extLst>
              <a:ext uri="{FF2B5EF4-FFF2-40B4-BE49-F238E27FC236}">
                <a16:creationId xmlns:a16="http://schemas.microsoft.com/office/drawing/2014/main" id="{543AB626-5890-3245-A99B-C5C658592286}"/>
              </a:ext>
            </a:extLst>
          </p:cNvPr>
          <p:cNvPicPr>
            <a:picLocks noChangeAspect="1"/>
          </p:cNvPicPr>
          <p:nvPr/>
        </p:nvPicPr>
        <p:blipFill>
          <a:blip r:embed="rId3"/>
          <a:stretch>
            <a:fillRect/>
          </a:stretch>
        </p:blipFill>
        <p:spPr>
          <a:xfrm>
            <a:off x="6733308" y="1379909"/>
            <a:ext cx="4826000" cy="3530600"/>
          </a:xfrm>
          <a:prstGeom prst="rect">
            <a:avLst/>
          </a:prstGeom>
        </p:spPr>
      </p:pic>
    </p:spTree>
    <p:extLst>
      <p:ext uri="{BB962C8B-B14F-4D97-AF65-F5344CB8AC3E}">
        <p14:creationId xmlns:p14="http://schemas.microsoft.com/office/powerpoint/2010/main" val="244737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sp>
        <p:nvSpPr>
          <p:cNvPr id="7" name="CuadroTexto 6">
            <a:extLst>
              <a:ext uri="{FF2B5EF4-FFF2-40B4-BE49-F238E27FC236}">
                <a16:creationId xmlns:a16="http://schemas.microsoft.com/office/drawing/2014/main" id="{70D7F326-A85C-F54F-A36A-CAEF2964ED86}"/>
              </a:ext>
            </a:extLst>
          </p:cNvPr>
          <p:cNvSpPr txBox="1"/>
          <p:nvPr/>
        </p:nvSpPr>
        <p:spPr>
          <a:xfrm>
            <a:off x="637308" y="1734284"/>
            <a:ext cx="11098087" cy="923330"/>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Para enfocar el analisis consideraremos los codigos de atencion despachada pero nadie en el lugar nadie habia solictado el servicio (N) y emergencia falsa (F) como incidentes falsos (1), mientras que las demas claves serán considerados incidentes verdaderos (0).</a:t>
            </a:r>
          </a:p>
        </p:txBody>
      </p:sp>
      <p:pic>
        <p:nvPicPr>
          <p:cNvPr id="4" name="Imagen 3">
            <a:extLst>
              <a:ext uri="{FF2B5EF4-FFF2-40B4-BE49-F238E27FC236}">
                <a16:creationId xmlns:a16="http://schemas.microsoft.com/office/drawing/2014/main" id="{5F1B4067-3D9A-314E-94D0-2E0C17DC7E5C}"/>
              </a:ext>
            </a:extLst>
          </p:cNvPr>
          <p:cNvPicPr>
            <a:picLocks noChangeAspect="1"/>
          </p:cNvPicPr>
          <p:nvPr/>
        </p:nvPicPr>
        <p:blipFill>
          <a:blip r:embed="rId2"/>
          <a:stretch>
            <a:fillRect/>
          </a:stretch>
        </p:blipFill>
        <p:spPr>
          <a:xfrm>
            <a:off x="6298662" y="2848264"/>
            <a:ext cx="4769733" cy="3157110"/>
          </a:xfrm>
          <a:prstGeom prst="rect">
            <a:avLst/>
          </a:prstGeom>
        </p:spPr>
      </p:pic>
      <p:sp>
        <p:nvSpPr>
          <p:cNvPr id="6" name="Rectángulo 5">
            <a:extLst>
              <a:ext uri="{FF2B5EF4-FFF2-40B4-BE49-F238E27FC236}">
                <a16:creationId xmlns:a16="http://schemas.microsoft.com/office/drawing/2014/main" id="{6463DC51-5F1D-4140-BEA3-61DEA5BD5E4E}"/>
              </a:ext>
            </a:extLst>
          </p:cNvPr>
          <p:cNvSpPr/>
          <p:nvPr/>
        </p:nvSpPr>
        <p:spPr>
          <a:xfrm>
            <a:off x="869250" y="4068319"/>
            <a:ext cx="5103711" cy="923330"/>
          </a:xfrm>
          <a:prstGeom prst="rect">
            <a:avLst/>
          </a:prstGeom>
          <a:noFill/>
        </p:spPr>
        <p:txBody>
          <a:bodyPr wrap="square" rtlCol="0">
            <a:spAutoFit/>
          </a:bodyPr>
          <a:lstStyle/>
          <a:p>
            <a:pPr algn="just"/>
            <a:r>
              <a:rPr lang="es-MX" dirty="0">
                <a:solidFill>
                  <a:schemeClr val="accent3"/>
                </a:solidFill>
                <a:latin typeface="+mj-lt"/>
              </a:rPr>
              <a:t>Ochenta por ciento de los casos se consideran como incidentes verdaderos mientras que veinte por cierto son falsos.</a:t>
            </a:r>
          </a:p>
        </p:txBody>
      </p:sp>
    </p:spTree>
    <p:extLst>
      <p:ext uri="{BB962C8B-B14F-4D97-AF65-F5344CB8AC3E}">
        <p14:creationId xmlns:p14="http://schemas.microsoft.com/office/powerpoint/2010/main" val="292939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sp>
        <p:nvSpPr>
          <p:cNvPr id="8" name="CuadroTexto 7">
            <a:extLst>
              <a:ext uri="{FF2B5EF4-FFF2-40B4-BE49-F238E27FC236}">
                <a16:creationId xmlns:a16="http://schemas.microsoft.com/office/drawing/2014/main" id="{14481B19-1A93-AC40-82D1-E9848CC599BA}"/>
              </a:ext>
            </a:extLst>
          </p:cNvPr>
          <p:cNvSpPr txBox="1"/>
          <p:nvPr/>
        </p:nvSpPr>
        <p:spPr>
          <a:xfrm>
            <a:off x="747336" y="5023592"/>
            <a:ext cx="5083728" cy="923330"/>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Existe un comportamiento estable entre todos los meses del año; existiendo únicamente una diferencia de 2% entre consultas en diferentes meses</a:t>
            </a:r>
          </a:p>
        </p:txBody>
      </p:sp>
      <p:pic>
        <p:nvPicPr>
          <p:cNvPr id="9" name="Imagen 8">
            <a:extLst>
              <a:ext uri="{FF2B5EF4-FFF2-40B4-BE49-F238E27FC236}">
                <a16:creationId xmlns:a16="http://schemas.microsoft.com/office/drawing/2014/main" id="{403DE3D6-5F3C-764E-85B6-F42CDCE44B76}"/>
              </a:ext>
            </a:extLst>
          </p:cNvPr>
          <p:cNvPicPr>
            <a:picLocks noChangeAspect="1"/>
          </p:cNvPicPr>
          <p:nvPr/>
        </p:nvPicPr>
        <p:blipFill>
          <a:blip r:embed="rId2"/>
          <a:stretch>
            <a:fillRect/>
          </a:stretch>
        </p:blipFill>
        <p:spPr>
          <a:xfrm>
            <a:off x="1172873" y="1834408"/>
            <a:ext cx="4232654" cy="2755686"/>
          </a:xfrm>
          <a:prstGeom prst="rect">
            <a:avLst/>
          </a:prstGeom>
        </p:spPr>
      </p:pic>
      <p:sp>
        <p:nvSpPr>
          <p:cNvPr id="13" name="CuadroTexto 12">
            <a:extLst>
              <a:ext uri="{FF2B5EF4-FFF2-40B4-BE49-F238E27FC236}">
                <a16:creationId xmlns:a16="http://schemas.microsoft.com/office/drawing/2014/main" id="{D2D1318A-F686-E942-B968-1B6D8B59DF6D}"/>
              </a:ext>
            </a:extLst>
          </p:cNvPr>
          <p:cNvSpPr txBox="1"/>
          <p:nvPr/>
        </p:nvSpPr>
        <p:spPr>
          <a:xfrm>
            <a:off x="6518493" y="5013105"/>
            <a:ext cx="5083728" cy="369332"/>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xxxx</a:t>
            </a:r>
          </a:p>
        </p:txBody>
      </p:sp>
      <p:pic>
        <p:nvPicPr>
          <p:cNvPr id="10" name="Imagen 9">
            <a:extLst>
              <a:ext uri="{FF2B5EF4-FFF2-40B4-BE49-F238E27FC236}">
                <a16:creationId xmlns:a16="http://schemas.microsoft.com/office/drawing/2014/main" id="{9299B3E9-8063-7C42-AF8B-7ADDB80127DF}"/>
              </a:ext>
            </a:extLst>
          </p:cNvPr>
          <p:cNvPicPr>
            <a:picLocks noChangeAspect="1"/>
          </p:cNvPicPr>
          <p:nvPr/>
        </p:nvPicPr>
        <p:blipFill>
          <a:blip r:embed="rId3"/>
          <a:stretch>
            <a:fillRect/>
          </a:stretch>
        </p:blipFill>
        <p:spPr>
          <a:xfrm>
            <a:off x="6518493" y="1730158"/>
            <a:ext cx="4238742" cy="3282947"/>
          </a:xfrm>
          <a:prstGeom prst="rect">
            <a:avLst/>
          </a:prstGeom>
        </p:spPr>
      </p:pic>
    </p:spTree>
    <p:extLst>
      <p:ext uri="{BB962C8B-B14F-4D97-AF65-F5344CB8AC3E}">
        <p14:creationId xmlns:p14="http://schemas.microsoft.com/office/powerpoint/2010/main" val="379637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sp>
        <p:nvSpPr>
          <p:cNvPr id="8" name="CuadroTexto 7">
            <a:extLst>
              <a:ext uri="{FF2B5EF4-FFF2-40B4-BE49-F238E27FC236}">
                <a16:creationId xmlns:a16="http://schemas.microsoft.com/office/drawing/2014/main" id="{14481B19-1A93-AC40-82D1-E9848CC599BA}"/>
              </a:ext>
            </a:extLst>
          </p:cNvPr>
          <p:cNvSpPr txBox="1"/>
          <p:nvPr/>
        </p:nvSpPr>
        <p:spPr>
          <a:xfrm>
            <a:off x="4748884" y="5075206"/>
            <a:ext cx="5083728" cy="369332"/>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xxx</a:t>
            </a:r>
          </a:p>
        </p:txBody>
      </p:sp>
      <p:pic>
        <p:nvPicPr>
          <p:cNvPr id="2" name="Imagen 1">
            <a:extLst>
              <a:ext uri="{FF2B5EF4-FFF2-40B4-BE49-F238E27FC236}">
                <a16:creationId xmlns:a16="http://schemas.microsoft.com/office/drawing/2014/main" id="{A6515FBD-495E-7842-B072-E5F9F7D7C630}"/>
              </a:ext>
            </a:extLst>
          </p:cNvPr>
          <p:cNvPicPr>
            <a:picLocks noChangeAspect="1"/>
          </p:cNvPicPr>
          <p:nvPr/>
        </p:nvPicPr>
        <p:blipFill>
          <a:blip r:embed="rId2"/>
          <a:stretch>
            <a:fillRect/>
          </a:stretch>
        </p:blipFill>
        <p:spPr>
          <a:xfrm>
            <a:off x="3036559" y="1851618"/>
            <a:ext cx="4896156" cy="2920883"/>
          </a:xfrm>
          <a:prstGeom prst="rect">
            <a:avLst/>
          </a:prstGeom>
        </p:spPr>
      </p:pic>
    </p:spTree>
    <p:extLst>
      <p:ext uri="{BB962C8B-B14F-4D97-AF65-F5344CB8AC3E}">
        <p14:creationId xmlns:p14="http://schemas.microsoft.com/office/powerpoint/2010/main" val="66528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pic>
        <p:nvPicPr>
          <p:cNvPr id="3" name="Imagen 2">
            <a:extLst>
              <a:ext uri="{FF2B5EF4-FFF2-40B4-BE49-F238E27FC236}">
                <a16:creationId xmlns:a16="http://schemas.microsoft.com/office/drawing/2014/main" id="{0F540926-A230-5A49-AD12-BAE9A2A3D55B}"/>
              </a:ext>
            </a:extLst>
          </p:cNvPr>
          <p:cNvPicPr>
            <a:picLocks noChangeAspect="1"/>
          </p:cNvPicPr>
          <p:nvPr/>
        </p:nvPicPr>
        <p:blipFill>
          <a:blip r:embed="rId2"/>
          <a:stretch>
            <a:fillRect/>
          </a:stretch>
        </p:blipFill>
        <p:spPr>
          <a:xfrm>
            <a:off x="382223" y="1828800"/>
            <a:ext cx="4339891" cy="4181501"/>
          </a:xfrm>
          <a:prstGeom prst="rect">
            <a:avLst/>
          </a:prstGeom>
        </p:spPr>
      </p:pic>
      <p:pic>
        <p:nvPicPr>
          <p:cNvPr id="4" name="Imagen 3">
            <a:extLst>
              <a:ext uri="{FF2B5EF4-FFF2-40B4-BE49-F238E27FC236}">
                <a16:creationId xmlns:a16="http://schemas.microsoft.com/office/drawing/2014/main" id="{33A77ADE-1FAD-F848-A4C2-826ABEB85E96}"/>
              </a:ext>
            </a:extLst>
          </p:cNvPr>
          <p:cNvPicPr>
            <a:picLocks noChangeAspect="1"/>
          </p:cNvPicPr>
          <p:nvPr/>
        </p:nvPicPr>
        <p:blipFill>
          <a:blip r:embed="rId3"/>
          <a:stretch>
            <a:fillRect/>
          </a:stretch>
        </p:blipFill>
        <p:spPr>
          <a:xfrm>
            <a:off x="5054075" y="1923758"/>
            <a:ext cx="6311900" cy="3530600"/>
          </a:xfrm>
          <a:prstGeom prst="rect">
            <a:avLst/>
          </a:prstGeom>
        </p:spPr>
      </p:pic>
    </p:spTree>
    <p:extLst>
      <p:ext uri="{BB962C8B-B14F-4D97-AF65-F5344CB8AC3E}">
        <p14:creationId xmlns:p14="http://schemas.microsoft.com/office/powerpoint/2010/main" val="407688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pic>
        <p:nvPicPr>
          <p:cNvPr id="2" name="Imagen 1">
            <a:extLst>
              <a:ext uri="{FF2B5EF4-FFF2-40B4-BE49-F238E27FC236}">
                <a16:creationId xmlns:a16="http://schemas.microsoft.com/office/drawing/2014/main" id="{0BDB2C0D-5475-3A4D-B626-1B87D340F75C}"/>
              </a:ext>
            </a:extLst>
          </p:cNvPr>
          <p:cNvPicPr>
            <a:picLocks noChangeAspect="1"/>
          </p:cNvPicPr>
          <p:nvPr/>
        </p:nvPicPr>
        <p:blipFill>
          <a:blip r:embed="rId2"/>
          <a:stretch>
            <a:fillRect/>
          </a:stretch>
        </p:blipFill>
        <p:spPr>
          <a:xfrm>
            <a:off x="3606800" y="1714172"/>
            <a:ext cx="4978400" cy="3365500"/>
          </a:xfrm>
          <a:prstGeom prst="rect">
            <a:avLst/>
          </a:prstGeom>
        </p:spPr>
      </p:pic>
      <p:sp>
        <p:nvSpPr>
          <p:cNvPr id="10" name="CuadroTexto 9">
            <a:extLst>
              <a:ext uri="{FF2B5EF4-FFF2-40B4-BE49-F238E27FC236}">
                <a16:creationId xmlns:a16="http://schemas.microsoft.com/office/drawing/2014/main" id="{61C98180-577E-B543-8322-03D965589E22}"/>
              </a:ext>
            </a:extLst>
          </p:cNvPr>
          <p:cNvSpPr txBox="1"/>
          <p:nvPr/>
        </p:nvSpPr>
        <p:spPr>
          <a:xfrm>
            <a:off x="3092844" y="5216538"/>
            <a:ext cx="7280928" cy="923330"/>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Podemos notar en el siguiente mapa de la ciudad de Mexico con color azul los reportes verdaderos y los rojos los falsos. En la zona del Oeste y Sur se muestra una concentración importante de casos falsos.</a:t>
            </a:r>
          </a:p>
        </p:txBody>
      </p:sp>
    </p:spTree>
    <p:extLst>
      <p:ext uri="{BB962C8B-B14F-4D97-AF65-F5344CB8AC3E}">
        <p14:creationId xmlns:p14="http://schemas.microsoft.com/office/powerpoint/2010/main" val="188196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err="1">
                <a:solidFill>
                  <a:srgbClr val="00B050"/>
                </a:solidFill>
                <a:latin typeface="+mj-lt"/>
              </a:rPr>
              <a:t>Feature</a:t>
            </a:r>
            <a:r>
              <a:rPr lang="es-MX" sz="5000" dirty="0">
                <a:solidFill>
                  <a:srgbClr val="00B050"/>
                </a:solidFill>
                <a:latin typeface="+mj-lt"/>
              </a:rPr>
              <a:t> </a:t>
            </a:r>
            <a:r>
              <a:rPr lang="es-MX" sz="5000" dirty="0" err="1">
                <a:solidFill>
                  <a:srgbClr val="00B050"/>
                </a:solidFill>
                <a:latin typeface="+mj-lt"/>
              </a:rPr>
              <a:t>Engineering</a:t>
            </a:r>
            <a:endParaRPr lang="es-MX" sz="5000" dirty="0">
              <a:solidFill>
                <a:srgbClr val="00B050"/>
              </a:solidFill>
              <a:latin typeface="+mj-lt"/>
            </a:endParaRPr>
          </a:p>
        </p:txBody>
      </p:sp>
      <p:sp>
        <p:nvSpPr>
          <p:cNvPr id="4" name="CuadroTexto 6">
            <a:extLst>
              <a:ext uri="{FF2B5EF4-FFF2-40B4-BE49-F238E27FC236}">
                <a16:creationId xmlns:a16="http://schemas.microsoft.com/office/drawing/2014/main" id="{3B51CB35-FE16-45B6-A096-D0D44F424941}"/>
              </a:ext>
            </a:extLst>
          </p:cNvPr>
          <p:cNvSpPr txBox="1"/>
          <p:nvPr/>
        </p:nvSpPr>
        <p:spPr>
          <a:xfrm>
            <a:off x="637309" y="2221793"/>
            <a:ext cx="10287990" cy="2308324"/>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Dentro de este análisis decidimos eliminar las variables, </a:t>
            </a:r>
            <a:r>
              <a:rPr lang="es-ES" dirty="0">
                <a:latin typeface="+mj-lt"/>
              </a:rPr>
              <a:t>latitud, longitud, </a:t>
            </a:r>
            <a:r>
              <a:rPr lang="es-ES" dirty="0" err="1">
                <a:latin typeface="+mj-lt"/>
              </a:rPr>
              <a:t>codigo_cierre</a:t>
            </a:r>
            <a:r>
              <a:rPr lang="es-ES" dirty="0">
                <a:latin typeface="+mj-lt"/>
              </a:rPr>
              <a:t>, </a:t>
            </a:r>
            <a:r>
              <a:rPr lang="es-ES" dirty="0" err="1">
                <a:latin typeface="+mj-lt"/>
              </a:rPr>
              <a:t>fecha_creacion</a:t>
            </a:r>
            <a:r>
              <a:rPr lang="es-ES" dirty="0">
                <a:latin typeface="+mj-lt"/>
              </a:rPr>
              <a:t>, incidente_c4.</a:t>
            </a:r>
          </a:p>
          <a:p>
            <a:endParaRPr lang="es-ES" dirty="0">
              <a:latin typeface="+mj-lt"/>
            </a:endParaRPr>
          </a:p>
          <a:p>
            <a:r>
              <a:rPr lang="es-ES" dirty="0">
                <a:latin typeface="+mj-lt"/>
              </a:rPr>
              <a:t>Eliminamos las variables de cierre ya que esta información es provista cuando se cierra el incidente y se conocen las causas.</a:t>
            </a:r>
          </a:p>
          <a:p>
            <a:endParaRPr lang="es-ES" dirty="0">
              <a:latin typeface="+mj-lt"/>
            </a:endParaRPr>
          </a:p>
          <a:p>
            <a:r>
              <a:rPr lang="es-ES" dirty="0">
                <a:latin typeface="+mj-lt"/>
              </a:rPr>
              <a:t>Eliminamos la fecha de creación ya que ocuparemos la variable de mes y de día de la semana que creemos que contendrá mas información.</a:t>
            </a:r>
            <a:endParaRPr lang="es-MX" dirty="0">
              <a:latin typeface="+mj-lt"/>
            </a:endParaRPr>
          </a:p>
        </p:txBody>
      </p:sp>
      <p:sp>
        <p:nvSpPr>
          <p:cNvPr id="5" name="5 CuadroTexto">
            <a:extLst>
              <a:ext uri="{FF2B5EF4-FFF2-40B4-BE49-F238E27FC236}">
                <a16:creationId xmlns:a16="http://schemas.microsoft.com/office/drawing/2014/main" id="{14045B70-50AB-480B-B63E-BFB514440676}"/>
              </a:ext>
            </a:extLst>
          </p:cNvPr>
          <p:cNvSpPr txBox="1"/>
          <p:nvPr/>
        </p:nvSpPr>
        <p:spPr>
          <a:xfrm>
            <a:off x="637308" y="1390796"/>
            <a:ext cx="11098087" cy="830997"/>
          </a:xfrm>
          <a:prstGeom prst="rect">
            <a:avLst/>
          </a:prstGeom>
          <a:noFill/>
        </p:spPr>
        <p:txBody>
          <a:bodyPr wrap="square" rtlCol="0">
            <a:spAutoFit/>
          </a:bodyPr>
          <a:lstStyle/>
          <a:p>
            <a:r>
              <a:rPr lang="es-MX" sz="3000" dirty="0">
                <a:solidFill>
                  <a:schemeClr val="accent3"/>
                </a:solidFill>
                <a:latin typeface="+mj-lt"/>
              </a:rPr>
              <a:t>Eliminación de variables:</a:t>
            </a:r>
          </a:p>
          <a:p>
            <a:endParaRPr lang="es-MX" dirty="0"/>
          </a:p>
        </p:txBody>
      </p:sp>
    </p:spTree>
    <p:extLst>
      <p:ext uri="{BB962C8B-B14F-4D97-AF65-F5344CB8AC3E}">
        <p14:creationId xmlns:p14="http://schemas.microsoft.com/office/powerpoint/2010/main" val="1803846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err="1">
                <a:solidFill>
                  <a:srgbClr val="00B050"/>
                </a:solidFill>
                <a:latin typeface="+mj-lt"/>
              </a:rPr>
              <a:t>Feature</a:t>
            </a:r>
            <a:r>
              <a:rPr lang="es-MX" sz="5000" dirty="0">
                <a:solidFill>
                  <a:srgbClr val="00B050"/>
                </a:solidFill>
                <a:latin typeface="+mj-lt"/>
              </a:rPr>
              <a:t> </a:t>
            </a:r>
            <a:r>
              <a:rPr lang="es-MX" sz="5000" dirty="0" err="1">
                <a:solidFill>
                  <a:srgbClr val="00B050"/>
                </a:solidFill>
                <a:latin typeface="+mj-lt"/>
              </a:rPr>
              <a:t>Engineering</a:t>
            </a:r>
            <a:endParaRPr lang="es-MX" sz="5000" dirty="0">
              <a:solidFill>
                <a:srgbClr val="00B050"/>
              </a:solidFill>
              <a:latin typeface="+mj-lt"/>
            </a:endParaRPr>
          </a:p>
        </p:txBody>
      </p:sp>
      <p:sp>
        <p:nvSpPr>
          <p:cNvPr id="4" name="CuadroTexto 6">
            <a:extLst>
              <a:ext uri="{FF2B5EF4-FFF2-40B4-BE49-F238E27FC236}">
                <a16:creationId xmlns:a16="http://schemas.microsoft.com/office/drawing/2014/main" id="{3B51CB35-FE16-45B6-A096-D0D44F424941}"/>
              </a:ext>
            </a:extLst>
          </p:cNvPr>
          <p:cNvSpPr txBox="1"/>
          <p:nvPr/>
        </p:nvSpPr>
        <p:spPr>
          <a:xfrm>
            <a:off x="637308" y="2365680"/>
            <a:ext cx="11098087" cy="646331"/>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Dentro de este análisis creamos dos nuevas variables cíclicas para el análisis, que son el coseno y el seno de la hora del reporte del siniestro.  </a:t>
            </a:r>
          </a:p>
        </p:txBody>
      </p:sp>
      <p:sp>
        <p:nvSpPr>
          <p:cNvPr id="5" name="5 CuadroTexto">
            <a:extLst>
              <a:ext uri="{FF2B5EF4-FFF2-40B4-BE49-F238E27FC236}">
                <a16:creationId xmlns:a16="http://schemas.microsoft.com/office/drawing/2014/main" id="{14045B70-50AB-480B-B63E-BFB514440676}"/>
              </a:ext>
            </a:extLst>
          </p:cNvPr>
          <p:cNvSpPr txBox="1"/>
          <p:nvPr/>
        </p:nvSpPr>
        <p:spPr>
          <a:xfrm>
            <a:off x="637308" y="1390796"/>
            <a:ext cx="11098087" cy="830997"/>
          </a:xfrm>
          <a:prstGeom prst="rect">
            <a:avLst/>
          </a:prstGeom>
          <a:noFill/>
        </p:spPr>
        <p:txBody>
          <a:bodyPr wrap="square" rtlCol="0">
            <a:spAutoFit/>
          </a:bodyPr>
          <a:lstStyle/>
          <a:p>
            <a:r>
              <a:rPr lang="es-MX" sz="3000" dirty="0">
                <a:solidFill>
                  <a:schemeClr val="accent3"/>
                </a:solidFill>
                <a:latin typeface="+mj-lt"/>
              </a:rPr>
              <a:t>Creación de variables:</a:t>
            </a:r>
          </a:p>
          <a:p>
            <a:endParaRPr lang="es-MX" dirty="0"/>
          </a:p>
        </p:txBody>
      </p:sp>
    </p:spTree>
    <p:extLst>
      <p:ext uri="{BB962C8B-B14F-4D97-AF65-F5344CB8AC3E}">
        <p14:creationId xmlns:p14="http://schemas.microsoft.com/office/powerpoint/2010/main" val="1996845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err="1">
                <a:solidFill>
                  <a:srgbClr val="00B050"/>
                </a:solidFill>
                <a:latin typeface="+mj-lt"/>
              </a:rPr>
              <a:t>Feature</a:t>
            </a:r>
            <a:r>
              <a:rPr lang="es-MX" sz="5000" dirty="0">
                <a:solidFill>
                  <a:srgbClr val="00B050"/>
                </a:solidFill>
                <a:latin typeface="+mj-lt"/>
              </a:rPr>
              <a:t> </a:t>
            </a:r>
            <a:r>
              <a:rPr lang="es-MX" sz="5000" dirty="0" err="1">
                <a:solidFill>
                  <a:srgbClr val="00B050"/>
                </a:solidFill>
                <a:latin typeface="+mj-lt"/>
              </a:rPr>
              <a:t>Engineering</a:t>
            </a:r>
            <a:endParaRPr lang="es-MX" sz="5000" dirty="0">
              <a:solidFill>
                <a:srgbClr val="00B050"/>
              </a:solidFill>
              <a:latin typeface="+mj-lt"/>
            </a:endParaRPr>
          </a:p>
        </p:txBody>
      </p:sp>
      <p:sp>
        <p:nvSpPr>
          <p:cNvPr id="4" name="CuadroTexto 6">
            <a:extLst>
              <a:ext uri="{FF2B5EF4-FFF2-40B4-BE49-F238E27FC236}">
                <a16:creationId xmlns:a16="http://schemas.microsoft.com/office/drawing/2014/main" id="{3B51CB35-FE16-45B6-A096-D0D44F424941}"/>
              </a:ext>
            </a:extLst>
          </p:cNvPr>
          <p:cNvSpPr txBox="1"/>
          <p:nvPr/>
        </p:nvSpPr>
        <p:spPr>
          <a:xfrm>
            <a:off x="637308" y="2365680"/>
            <a:ext cx="11098087" cy="923330"/>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Al realizar el cambio de variable de la hora de creación a tipo fecha encontramos errores por lo que decidimos realizar una imputación simple de los datos de esta variable con la media de todas las horas, esto se ve reflejado después de hacer el cambio a seno y coseno del tiempo</a:t>
            </a:r>
          </a:p>
        </p:txBody>
      </p:sp>
      <p:sp>
        <p:nvSpPr>
          <p:cNvPr id="5" name="5 CuadroTexto">
            <a:extLst>
              <a:ext uri="{FF2B5EF4-FFF2-40B4-BE49-F238E27FC236}">
                <a16:creationId xmlns:a16="http://schemas.microsoft.com/office/drawing/2014/main" id="{14045B70-50AB-480B-B63E-BFB514440676}"/>
              </a:ext>
            </a:extLst>
          </p:cNvPr>
          <p:cNvSpPr txBox="1"/>
          <p:nvPr/>
        </p:nvSpPr>
        <p:spPr>
          <a:xfrm>
            <a:off x="637308" y="1390796"/>
            <a:ext cx="11098087" cy="830997"/>
          </a:xfrm>
          <a:prstGeom prst="rect">
            <a:avLst/>
          </a:prstGeom>
          <a:noFill/>
        </p:spPr>
        <p:txBody>
          <a:bodyPr wrap="square" rtlCol="0">
            <a:spAutoFit/>
          </a:bodyPr>
          <a:lstStyle/>
          <a:p>
            <a:r>
              <a:rPr lang="es-MX" sz="3000" dirty="0">
                <a:solidFill>
                  <a:schemeClr val="accent3"/>
                </a:solidFill>
                <a:latin typeface="+mj-lt"/>
              </a:rPr>
              <a:t>Imputación de variables:</a:t>
            </a:r>
          </a:p>
          <a:p>
            <a:endParaRPr lang="es-MX" dirty="0"/>
          </a:p>
        </p:txBody>
      </p:sp>
    </p:spTree>
    <p:extLst>
      <p:ext uri="{BB962C8B-B14F-4D97-AF65-F5344CB8AC3E}">
        <p14:creationId xmlns:p14="http://schemas.microsoft.com/office/powerpoint/2010/main" val="326429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err="1">
                <a:solidFill>
                  <a:srgbClr val="00B050"/>
                </a:solidFill>
                <a:latin typeface="+mj-lt"/>
              </a:rPr>
              <a:t>Feature</a:t>
            </a:r>
            <a:r>
              <a:rPr lang="es-MX" sz="5000" dirty="0">
                <a:solidFill>
                  <a:srgbClr val="00B050"/>
                </a:solidFill>
                <a:latin typeface="+mj-lt"/>
              </a:rPr>
              <a:t> </a:t>
            </a:r>
            <a:r>
              <a:rPr lang="es-MX" sz="5000" dirty="0" err="1">
                <a:solidFill>
                  <a:srgbClr val="00B050"/>
                </a:solidFill>
                <a:latin typeface="+mj-lt"/>
              </a:rPr>
              <a:t>Engineering</a:t>
            </a:r>
            <a:endParaRPr lang="es-MX" sz="5000" dirty="0">
              <a:solidFill>
                <a:srgbClr val="00B050"/>
              </a:solidFill>
              <a:latin typeface="+mj-lt"/>
            </a:endParaRPr>
          </a:p>
        </p:txBody>
      </p:sp>
      <p:sp>
        <p:nvSpPr>
          <p:cNvPr id="4" name="CuadroTexto 6">
            <a:extLst>
              <a:ext uri="{FF2B5EF4-FFF2-40B4-BE49-F238E27FC236}">
                <a16:creationId xmlns:a16="http://schemas.microsoft.com/office/drawing/2014/main" id="{3B51CB35-FE16-45B6-A096-D0D44F424941}"/>
              </a:ext>
            </a:extLst>
          </p:cNvPr>
          <p:cNvSpPr txBox="1"/>
          <p:nvPr/>
        </p:nvSpPr>
        <p:spPr>
          <a:xfrm>
            <a:off x="637308" y="2221793"/>
            <a:ext cx="11098087" cy="1754326"/>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En este análisis aplicamos distintos procesos para la selección de las variables, en primera instancia aplicamos </a:t>
            </a:r>
            <a:r>
              <a:rPr lang="es-MX" u="sng" dirty="0" err="1">
                <a:latin typeface="+mj-lt"/>
              </a:rPr>
              <a:t>OneHotEncoder</a:t>
            </a:r>
            <a:r>
              <a:rPr lang="es-MX" dirty="0">
                <a:latin typeface="+mj-lt"/>
              </a:rPr>
              <a:t> para transformar las variables categóricas a columnas obteniendo 50 columna.  Para una mejor selección de las columnas usamos </a:t>
            </a:r>
            <a:r>
              <a:rPr lang="es-MX" u="sng" dirty="0" err="1">
                <a:latin typeface="+mj-lt"/>
              </a:rPr>
              <a:t>VarianceThreshold</a:t>
            </a:r>
            <a:r>
              <a:rPr lang="es-MX" dirty="0">
                <a:latin typeface="+mj-lt"/>
              </a:rPr>
              <a:t> que nos dice que columnas que tienen varianza menor a 0.1, por lo que en este modelo consideramos que el cambio menor no aporta a la predicción ya que esta variable sería constante. Al aplicar </a:t>
            </a:r>
            <a:r>
              <a:rPr lang="es-MX" u="sng" dirty="0" err="1"/>
              <a:t>VarianceThreshold</a:t>
            </a:r>
            <a:r>
              <a:rPr lang="es-MX" u="sng" dirty="0"/>
              <a:t> </a:t>
            </a:r>
            <a:r>
              <a:rPr lang="es-MX" dirty="0"/>
              <a:t> </a:t>
            </a:r>
            <a:r>
              <a:rPr lang="es-MX" dirty="0">
                <a:latin typeface="+mj-lt"/>
              </a:rPr>
              <a:t>decidimos trabajar con las siguientes columnas que tienen varianza mayor a 0.1</a:t>
            </a:r>
          </a:p>
        </p:txBody>
      </p:sp>
      <p:sp>
        <p:nvSpPr>
          <p:cNvPr id="5" name="5 CuadroTexto">
            <a:extLst>
              <a:ext uri="{FF2B5EF4-FFF2-40B4-BE49-F238E27FC236}">
                <a16:creationId xmlns:a16="http://schemas.microsoft.com/office/drawing/2014/main" id="{14045B70-50AB-480B-B63E-BFB514440676}"/>
              </a:ext>
            </a:extLst>
          </p:cNvPr>
          <p:cNvSpPr txBox="1"/>
          <p:nvPr/>
        </p:nvSpPr>
        <p:spPr>
          <a:xfrm>
            <a:off x="637308" y="1390796"/>
            <a:ext cx="11098087" cy="830997"/>
          </a:xfrm>
          <a:prstGeom prst="rect">
            <a:avLst/>
          </a:prstGeom>
          <a:noFill/>
        </p:spPr>
        <p:txBody>
          <a:bodyPr wrap="square" rtlCol="0">
            <a:spAutoFit/>
          </a:bodyPr>
          <a:lstStyle/>
          <a:p>
            <a:r>
              <a:rPr lang="es-MX" sz="3000" dirty="0">
                <a:solidFill>
                  <a:schemeClr val="accent3"/>
                </a:solidFill>
                <a:latin typeface="+mj-lt"/>
              </a:rPr>
              <a:t>Selección de variables:</a:t>
            </a:r>
          </a:p>
          <a:p>
            <a:endParaRPr lang="es-MX" dirty="0"/>
          </a:p>
        </p:txBody>
      </p:sp>
      <p:graphicFrame>
        <p:nvGraphicFramePr>
          <p:cNvPr id="2" name="Table 1">
            <a:extLst>
              <a:ext uri="{FF2B5EF4-FFF2-40B4-BE49-F238E27FC236}">
                <a16:creationId xmlns:a16="http://schemas.microsoft.com/office/drawing/2014/main" id="{15E45DD7-69B9-4D48-B299-99B6F3171BD3}"/>
              </a:ext>
            </a:extLst>
          </p:cNvPr>
          <p:cNvGraphicFramePr>
            <a:graphicFrameLocks noGrp="1"/>
          </p:cNvGraphicFramePr>
          <p:nvPr>
            <p:extLst>
              <p:ext uri="{D42A27DB-BD31-4B8C-83A1-F6EECF244321}">
                <p14:modId xmlns:p14="http://schemas.microsoft.com/office/powerpoint/2010/main" val="3540039407"/>
              </p:ext>
            </p:extLst>
          </p:nvPr>
        </p:nvGraphicFramePr>
        <p:xfrm>
          <a:off x="4191991" y="3976119"/>
          <a:ext cx="3004456" cy="2431411"/>
        </p:xfrm>
        <a:graphic>
          <a:graphicData uri="http://schemas.openxmlformats.org/drawingml/2006/table">
            <a:tbl>
              <a:tblPr>
                <a:tableStyleId>{2D5ABB26-0587-4C30-8999-92F81FD0307C}</a:tableStyleId>
              </a:tblPr>
              <a:tblGrid>
                <a:gridCol w="1400135">
                  <a:extLst>
                    <a:ext uri="{9D8B030D-6E8A-4147-A177-3AD203B41FA5}">
                      <a16:colId xmlns:a16="http://schemas.microsoft.com/office/drawing/2014/main" val="2216331580"/>
                    </a:ext>
                  </a:extLst>
                </a:gridCol>
                <a:gridCol w="1604321">
                  <a:extLst>
                    <a:ext uri="{9D8B030D-6E8A-4147-A177-3AD203B41FA5}">
                      <a16:colId xmlns:a16="http://schemas.microsoft.com/office/drawing/2014/main" val="674019426"/>
                    </a:ext>
                  </a:extLst>
                </a:gridCol>
              </a:tblGrid>
              <a:tr h="129823">
                <a:tc>
                  <a:txBody>
                    <a:bodyPr/>
                    <a:lstStyle/>
                    <a:p>
                      <a:pPr algn="ctr" fontAlgn="b"/>
                      <a:r>
                        <a:rPr lang="en-US" sz="1000" b="1" u="none" strike="noStrike" dirty="0">
                          <a:solidFill>
                            <a:schemeClr val="accent3"/>
                          </a:solidFill>
                          <a:effectLst/>
                        </a:rPr>
                        <a:t>variance</a:t>
                      </a:r>
                      <a:endParaRPr lang="en-US" sz="1000" b="1" i="0" u="none" strike="noStrike" dirty="0">
                        <a:solidFill>
                          <a:schemeClr val="accent3"/>
                        </a:solidFill>
                        <a:effectLst/>
                        <a:latin typeface="+mj-lt"/>
                      </a:endParaRPr>
                    </a:p>
                  </a:txBody>
                  <a:tcPr marL="9525" marR="9525" marT="9525" marB="0" anchor="b"/>
                </a:tc>
                <a:tc>
                  <a:txBody>
                    <a:bodyPr/>
                    <a:lstStyle/>
                    <a:p>
                      <a:pPr algn="ctr" fontAlgn="b"/>
                      <a:r>
                        <a:rPr lang="en-US" sz="1000" b="1" u="none" strike="noStrike" dirty="0" err="1">
                          <a:solidFill>
                            <a:schemeClr val="accent3"/>
                          </a:solidFill>
                          <a:effectLst/>
                        </a:rPr>
                        <a:t>nombre</a:t>
                      </a:r>
                      <a:endParaRPr lang="en-US" sz="1000" b="1" i="0" u="none" strike="noStrike" dirty="0">
                        <a:solidFill>
                          <a:schemeClr val="accent3"/>
                        </a:solidFill>
                        <a:effectLst/>
                        <a:latin typeface="+mj-lt"/>
                      </a:endParaRPr>
                    </a:p>
                  </a:txBody>
                  <a:tcPr marL="9525" marR="9525" marT="9525" marB="0" anchor="b"/>
                </a:tc>
                <a:extLst>
                  <a:ext uri="{0D108BD9-81ED-4DB2-BD59-A6C34878D82A}">
                    <a16:rowId xmlns:a16="http://schemas.microsoft.com/office/drawing/2014/main" val="2406732997"/>
                  </a:ext>
                </a:extLst>
              </a:tr>
              <a:tr h="143412">
                <a:tc>
                  <a:txBody>
                    <a:bodyPr/>
                    <a:lstStyle/>
                    <a:p>
                      <a:pPr algn="ctr" fontAlgn="b"/>
                      <a:r>
                        <a:rPr lang="en-US" sz="1000" u="none" strike="noStrike" dirty="0">
                          <a:solidFill>
                            <a:schemeClr val="accent3"/>
                          </a:solidFill>
                          <a:effectLst/>
                        </a:rPr>
                        <a:t>0.11065</a:t>
                      </a:r>
                      <a:endParaRPr lang="en-US" sz="1000" b="0" i="0" u="none" strike="noStrike" dirty="0">
                        <a:solidFill>
                          <a:schemeClr val="accent3"/>
                        </a:solidFill>
                        <a:effectLst/>
                        <a:latin typeface="+mj-lt"/>
                      </a:endParaRPr>
                    </a:p>
                  </a:txBody>
                  <a:tcPr marL="9525" marR="9525" marT="9525" marB="0" anchor="b"/>
                </a:tc>
                <a:tc>
                  <a:txBody>
                    <a:bodyPr/>
                    <a:lstStyle/>
                    <a:p>
                      <a:pPr algn="ctr" fontAlgn="b"/>
                      <a:r>
                        <a:rPr lang="en-US" sz="1000" u="none" strike="noStrike" dirty="0">
                          <a:solidFill>
                            <a:schemeClr val="accent3"/>
                          </a:solidFill>
                          <a:effectLst/>
                        </a:rPr>
                        <a:t>Sabado</a:t>
                      </a:r>
                      <a:endParaRPr lang="en-US" sz="1000" b="0" i="0" u="none" strike="noStrike" dirty="0">
                        <a:solidFill>
                          <a:schemeClr val="accent3"/>
                        </a:solidFill>
                        <a:effectLst/>
                        <a:latin typeface="+mj-lt"/>
                      </a:endParaRPr>
                    </a:p>
                  </a:txBody>
                  <a:tcPr marL="9525" marR="9525" marT="9525" marB="0" anchor="b"/>
                </a:tc>
                <a:extLst>
                  <a:ext uri="{0D108BD9-81ED-4DB2-BD59-A6C34878D82A}">
                    <a16:rowId xmlns:a16="http://schemas.microsoft.com/office/drawing/2014/main" val="2951910607"/>
                  </a:ext>
                </a:extLst>
              </a:tr>
              <a:tr h="143412">
                <a:tc>
                  <a:txBody>
                    <a:bodyPr/>
                    <a:lstStyle/>
                    <a:p>
                      <a:pPr algn="ctr" fontAlgn="b"/>
                      <a:r>
                        <a:rPr lang="en-US" sz="1000" u="none" strike="noStrike">
                          <a:solidFill>
                            <a:schemeClr val="accent3"/>
                          </a:solidFill>
                          <a:effectLst/>
                        </a:rPr>
                        <a:t>0.122772</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dirty="0">
                          <a:solidFill>
                            <a:schemeClr val="accent3"/>
                          </a:solidFill>
                          <a:effectLst/>
                        </a:rPr>
                        <a:t>Domingo</a:t>
                      </a:r>
                      <a:endParaRPr lang="en-US" sz="1000" b="0" i="0" u="none" strike="noStrike" dirty="0">
                        <a:solidFill>
                          <a:schemeClr val="accent3"/>
                        </a:solidFill>
                        <a:effectLst/>
                        <a:latin typeface="+mj-lt"/>
                      </a:endParaRPr>
                    </a:p>
                  </a:txBody>
                  <a:tcPr marL="9525" marR="9525" marT="9525" marB="0" anchor="b"/>
                </a:tc>
                <a:extLst>
                  <a:ext uri="{0D108BD9-81ED-4DB2-BD59-A6C34878D82A}">
                    <a16:rowId xmlns:a16="http://schemas.microsoft.com/office/drawing/2014/main" val="1377012598"/>
                  </a:ext>
                </a:extLst>
              </a:tr>
              <a:tr h="143412">
                <a:tc>
                  <a:txBody>
                    <a:bodyPr/>
                    <a:lstStyle/>
                    <a:p>
                      <a:pPr algn="ctr" fontAlgn="b"/>
                      <a:r>
                        <a:rPr lang="en-US" sz="1000" u="none" strike="noStrike">
                          <a:solidFill>
                            <a:schemeClr val="accent3"/>
                          </a:solidFill>
                          <a:effectLst/>
                        </a:rPr>
                        <a:t>0.114309</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a:solidFill>
                            <a:schemeClr val="accent3"/>
                          </a:solidFill>
                          <a:effectLst/>
                        </a:rPr>
                        <a:t>Lunes</a:t>
                      </a:r>
                      <a:endParaRPr lang="en-US" sz="1000" b="0" i="0" u="none" strike="noStrike">
                        <a:solidFill>
                          <a:schemeClr val="accent3"/>
                        </a:solidFill>
                        <a:effectLst/>
                        <a:latin typeface="+mj-lt"/>
                      </a:endParaRPr>
                    </a:p>
                  </a:txBody>
                  <a:tcPr marL="9525" marR="9525" marT="9525" marB="0" anchor="b"/>
                </a:tc>
                <a:extLst>
                  <a:ext uri="{0D108BD9-81ED-4DB2-BD59-A6C34878D82A}">
                    <a16:rowId xmlns:a16="http://schemas.microsoft.com/office/drawing/2014/main" val="776555006"/>
                  </a:ext>
                </a:extLst>
              </a:tr>
              <a:tr h="143412">
                <a:tc>
                  <a:txBody>
                    <a:bodyPr/>
                    <a:lstStyle/>
                    <a:p>
                      <a:pPr algn="ctr" fontAlgn="b"/>
                      <a:r>
                        <a:rPr lang="en-US" sz="1000" u="none" strike="noStrike" dirty="0">
                          <a:solidFill>
                            <a:schemeClr val="accent3"/>
                          </a:solidFill>
                          <a:effectLst/>
                        </a:rPr>
                        <a:t>0.118358</a:t>
                      </a:r>
                      <a:endParaRPr lang="en-US" sz="1000" b="0" i="0" u="none" strike="noStrike" dirty="0">
                        <a:solidFill>
                          <a:schemeClr val="accent3"/>
                        </a:solidFill>
                        <a:effectLst/>
                        <a:latin typeface="+mj-lt"/>
                      </a:endParaRPr>
                    </a:p>
                  </a:txBody>
                  <a:tcPr marL="9525" marR="9525" marT="9525" marB="0" anchor="b"/>
                </a:tc>
                <a:tc>
                  <a:txBody>
                    <a:bodyPr/>
                    <a:lstStyle/>
                    <a:p>
                      <a:pPr algn="ctr" fontAlgn="b"/>
                      <a:r>
                        <a:rPr lang="en-US" sz="1000" u="none" strike="noStrike">
                          <a:solidFill>
                            <a:schemeClr val="accent3"/>
                          </a:solidFill>
                          <a:effectLst/>
                        </a:rPr>
                        <a:t>Martes</a:t>
                      </a:r>
                      <a:endParaRPr lang="en-US" sz="1000" b="0" i="0" u="none" strike="noStrike">
                        <a:solidFill>
                          <a:schemeClr val="accent3"/>
                        </a:solidFill>
                        <a:effectLst/>
                        <a:latin typeface="+mj-lt"/>
                      </a:endParaRPr>
                    </a:p>
                  </a:txBody>
                  <a:tcPr marL="9525" marR="9525" marT="9525" marB="0" anchor="b"/>
                </a:tc>
                <a:extLst>
                  <a:ext uri="{0D108BD9-81ED-4DB2-BD59-A6C34878D82A}">
                    <a16:rowId xmlns:a16="http://schemas.microsoft.com/office/drawing/2014/main" val="2598030961"/>
                  </a:ext>
                </a:extLst>
              </a:tr>
              <a:tr h="143412">
                <a:tc>
                  <a:txBody>
                    <a:bodyPr/>
                    <a:lstStyle/>
                    <a:p>
                      <a:pPr algn="ctr" fontAlgn="b"/>
                      <a:r>
                        <a:rPr lang="en-US" sz="1000" u="none" strike="noStrike">
                          <a:solidFill>
                            <a:schemeClr val="accent3"/>
                          </a:solidFill>
                          <a:effectLst/>
                        </a:rPr>
                        <a:t>0.120546</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a:solidFill>
                            <a:schemeClr val="accent3"/>
                          </a:solidFill>
                          <a:effectLst/>
                        </a:rPr>
                        <a:t>Miércoles</a:t>
                      </a:r>
                      <a:endParaRPr lang="en-US" sz="1000" b="0" i="0" u="none" strike="noStrike">
                        <a:solidFill>
                          <a:schemeClr val="accent3"/>
                        </a:solidFill>
                        <a:effectLst/>
                        <a:latin typeface="+mj-lt"/>
                      </a:endParaRPr>
                    </a:p>
                  </a:txBody>
                  <a:tcPr marL="9525" marR="9525" marT="9525" marB="0" anchor="b"/>
                </a:tc>
                <a:extLst>
                  <a:ext uri="{0D108BD9-81ED-4DB2-BD59-A6C34878D82A}">
                    <a16:rowId xmlns:a16="http://schemas.microsoft.com/office/drawing/2014/main" val="3726941095"/>
                  </a:ext>
                </a:extLst>
              </a:tr>
              <a:tr h="143412">
                <a:tc>
                  <a:txBody>
                    <a:bodyPr/>
                    <a:lstStyle/>
                    <a:p>
                      <a:pPr algn="ctr" fontAlgn="b"/>
                      <a:r>
                        <a:rPr lang="en-US" sz="1000" u="none" strike="noStrike">
                          <a:solidFill>
                            <a:schemeClr val="accent3"/>
                          </a:solidFill>
                          <a:effectLst/>
                        </a:rPr>
                        <a:t>0.130882</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dirty="0">
                          <a:solidFill>
                            <a:schemeClr val="accent3"/>
                          </a:solidFill>
                          <a:effectLst/>
                        </a:rPr>
                        <a:t>Jueves</a:t>
                      </a:r>
                      <a:endParaRPr lang="en-US" sz="1000" b="0" i="0" u="none" strike="noStrike" dirty="0">
                        <a:solidFill>
                          <a:schemeClr val="accent3"/>
                        </a:solidFill>
                        <a:effectLst/>
                        <a:latin typeface="+mj-lt"/>
                      </a:endParaRPr>
                    </a:p>
                  </a:txBody>
                  <a:tcPr marL="9525" marR="9525" marT="9525" marB="0" anchor="b"/>
                </a:tc>
                <a:extLst>
                  <a:ext uri="{0D108BD9-81ED-4DB2-BD59-A6C34878D82A}">
                    <a16:rowId xmlns:a16="http://schemas.microsoft.com/office/drawing/2014/main" val="786985655"/>
                  </a:ext>
                </a:extLst>
              </a:tr>
              <a:tr h="143412">
                <a:tc>
                  <a:txBody>
                    <a:bodyPr/>
                    <a:lstStyle/>
                    <a:p>
                      <a:pPr algn="ctr" fontAlgn="b"/>
                      <a:r>
                        <a:rPr lang="en-US" sz="1000" u="none" strike="noStrike">
                          <a:solidFill>
                            <a:schemeClr val="accent3"/>
                          </a:solidFill>
                          <a:effectLst/>
                        </a:rPr>
                        <a:t>0.138515</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dirty="0">
                          <a:solidFill>
                            <a:schemeClr val="accent3"/>
                          </a:solidFill>
                          <a:effectLst/>
                        </a:rPr>
                        <a:t>Viernes</a:t>
                      </a:r>
                      <a:endParaRPr lang="en-US" sz="1000" b="0" i="0" u="none" strike="noStrike" dirty="0">
                        <a:solidFill>
                          <a:schemeClr val="accent3"/>
                        </a:solidFill>
                        <a:effectLst/>
                        <a:latin typeface="+mj-lt"/>
                      </a:endParaRPr>
                    </a:p>
                  </a:txBody>
                  <a:tcPr marL="9525" marR="9525" marT="9525" marB="0" anchor="b"/>
                </a:tc>
                <a:extLst>
                  <a:ext uri="{0D108BD9-81ED-4DB2-BD59-A6C34878D82A}">
                    <a16:rowId xmlns:a16="http://schemas.microsoft.com/office/drawing/2014/main" val="3585215047"/>
                  </a:ext>
                </a:extLst>
              </a:tr>
              <a:tr h="143412">
                <a:tc>
                  <a:txBody>
                    <a:bodyPr/>
                    <a:lstStyle/>
                    <a:p>
                      <a:pPr algn="ctr" fontAlgn="b"/>
                      <a:r>
                        <a:rPr lang="en-US" sz="1000" u="none" strike="noStrike">
                          <a:solidFill>
                            <a:schemeClr val="accent3"/>
                          </a:solidFill>
                          <a:effectLst/>
                        </a:rPr>
                        <a:t>0.135576</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a:solidFill>
                            <a:schemeClr val="accent3"/>
                          </a:solidFill>
                          <a:effectLst/>
                        </a:rPr>
                        <a:t>COYOACAN</a:t>
                      </a:r>
                      <a:endParaRPr lang="en-US" sz="1000" b="0" i="0" u="none" strike="noStrike">
                        <a:solidFill>
                          <a:schemeClr val="accent3"/>
                        </a:solidFill>
                        <a:effectLst/>
                        <a:latin typeface="+mj-lt"/>
                      </a:endParaRPr>
                    </a:p>
                  </a:txBody>
                  <a:tcPr marL="9525" marR="9525" marT="9525" marB="0" anchor="b"/>
                </a:tc>
                <a:extLst>
                  <a:ext uri="{0D108BD9-81ED-4DB2-BD59-A6C34878D82A}">
                    <a16:rowId xmlns:a16="http://schemas.microsoft.com/office/drawing/2014/main" val="1395587202"/>
                  </a:ext>
                </a:extLst>
              </a:tr>
              <a:tr h="163193">
                <a:tc>
                  <a:txBody>
                    <a:bodyPr/>
                    <a:lstStyle/>
                    <a:p>
                      <a:pPr algn="ctr" fontAlgn="b"/>
                      <a:r>
                        <a:rPr lang="en-US" sz="1000" u="none" strike="noStrike">
                          <a:solidFill>
                            <a:schemeClr val="accent3"/>
                          </a:solidFill>
                          <a:effectLst/>
                        </a:rPr>
                        <a:t>0.243947</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dirty="0">
                          <a:solidFill>
                            <a:schemeClr val="accent3"/>
                          </a:solidFill>
                          <a:effectLst/>
                        </a:rPr>
                        <a:t>URGENCIAS MEDICAS</a:t>
                      </a:r>
                      <a:endParaRPr lang="en-US" sz="1000" b="0" i="0" u="none" strike="noStrike" dirty="0">
                        <a:solidFill>
                          <a:schemeClr val="accent3"/>
                        </a:solidFill>
                        <a:effectLst/>
                        <a:latin typeface="+mj-lt"/>
                      </a:endParaRPr>
                    </a:p>
                  </a:txBody>
                  <a:tcPr marL="9525" marR="9525" marT="9525" marB="0" anchor="b"/>
                </a:tc>
                <a:extLst>
                  <a:ext uri="{0D108BD9-81ED-4DB2-BD59-A6C34878D82A}">
                    <a16:rowId xmlns:a16="http://schemas.microsoft.com/office/drawing/2014/main" val="4286996302"/>
                  </a:ext>
                </a:extLst>
              </a:tr>
              <a:tr h="143412">
                <a:tc>
                  <a:txBody>
                    <a:bodyPr/>
                    <a:lstStyle/>
                    <a:p>
                      <a:pPr algn="ctr" fontAlgn="b"/>
                      <a:r>
                        <a:rPr lang="en-US" sz="1000" u="none" strike="noStrike">
                          <a:solidFill>
                            <a:schemeClr val="accent3"/>
                          </a:solidFill>
                          <a:effectLst/>
                        </a:rPr>
                        <a:t>0.242604</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a:solidFill>
                            <a:schemeClr val="accent3"/>
                          </a:solidFill>
                          <a:effectLst/>
                        </a:rPr>
                        <a:t>DELITO</a:t>
                      </a:r>
                      <a:endParaRPr lang="en-US" sz="1000" b="0" i="0" u="none" strike="noStrike">
                        <a:solidFill>
                          <a:schemeClr val="accent3"/>
                        </a:solidFill>
                        <a:effectLst/>
                        <a:latin typeface="+mj-lt"/>
                      </a:endParaRPr>
                    </a:p>
                  </a:txBody>
                  <a:tcPr marL="9525" marR="9525" marT="9525" marB="0" anchor="b"/>
                </a:tc>
                <a:extLst>
                  <a:ext uri="{0D108BD9-81ED-4DB2-BD59-A6C34878D82A}">
                    <a16:rowId xmlns:a16="http://schemas.microsoft.com/office/drawing/2014/main" val="772822177"/>
                  </a:ext>
                </a:extLst>
              </a:tr>
              <a:tr h="143412">
                <a:tc>
                  <a:txBody>
                    <a:bodyPr/>
                    <a:lstStyle/>
                    <a:p>
                      <a:pPr algn="ctr" fontAlgn="b"/>
                      <a:r>
                        <a:rPr lang="en-US" sz="1000" u="none" strike="noStrike">
                          <a:solidFill>
                            <a:schemeClr val="accent3"/>
                          </a:solidFill>
                          <a:effectLst/>
                        </a:rPr>
                        <a:t>0.222828</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a:solidFill>
                            <a:schemeClr val="accent3"/>
                          </a:solidFill>
                          <a:effectLst/>
                        </a:rPr>
                        <a:t>REDES</a:t>
                      </a:r>
                      <a:endParaRPr lang="en-US" sz="1000" b="0" i="0" u="none" strike="noStrike">
                        <a:solidFill>
                          <a:schemeClr val="accent3"/>
                        </a:solidFill>
                        <a:effectLst/>
                        <a:latin typeface="+mj-lt"/>
                      </a:endParaRPr>
                    </a:p>
                  </a:txBody>
                  <a:tcPr marL="9525" marR="9525" marT="9525" marB="0" anchor="b"/>
                </a:tc>
                <a:extLst>
                  <a:ext uri="{0D108BD9-81ED-4DB2-BD59-A6C34878D82A}">
                    <a16:rowId xmlns:a16="http://schemas.microsoft.com/office/drawing/2014/main" val="3610106162"/>
                  </a:ext>
                </a:extLst>
              </a:tr>
              <a:tr h="163193">
                <a:tc>
                  <a:txBody>
                    <a:bodyPr/>
                    <a:lstStyle/>
                    <a:p>
                      <a:pPr algn="ctr" fontAlgn="b"/>
                      <a:r>
                        <a:rPr lang="en-US" sz="1000" u="none" strike="noStrike">
                          <a:solidFill>
                            <a:schemeClr val="accent3"/>
                          </a:solidFill>
                          <a:effectLst/>
                        </a:rPr>
                        <a:t>0.248814</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a:solidFill>
                            <a:schemeClr val="accent3"/>
                          </a:solidFill>
                          <a:effectLst/>
                        </a:rPr>
                        <a:t>LLAMADA DEL 911</a:t>
                      </a:r>
                      <a:endParaRPr lang="en-US" sz="1000" b="0" i="0" u="none" strike="noStrike">
                        <a:solidFill>
                          <a:schemeClr val="accent3"/>
                        </a:solidFill>
                        <a:effectLst/>
                        <a:latin typeface="+mj-lt"/>
                      </a:endParaRPr>
                    </a:p>
                  </a:txBody>
                  <a:tcPr marL="9525" marR="9525" marT="9525" marB="0" anchor="b"/>
                </a:tc>
                <a:extLst>
                  <a:ext uri="{0D108BD9-81ED-4DB2-BD59-A6C34878D82A}">
                    <a16:rowId xmlns:a16="http://schemas.microsoft.com/office/drawing/2014/main" val="4263418868"/>
                  </a:ext>
                </a:extLst>
              </a:tr>
              <a:tr h="0">
                <a:tc>
                  <a:txBody>
                    <a:bodyPr/>
                    <a:lstStyle/>
                    <a:p>
                      <a:pPr algn="ctr" fontAlgn="b"/>
                      <a:r>
                        <a:rPr lang="en-US" sz="1000" u="none" strike="noStrike">
                          <a:solidFill>
                            <a:schemeClr val="accent3"/>
                          </a:solidFill>
                          <a:effectLst/>
                        </a:rPr>
                        <a:t>0.423176</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a:solidFill>
                            <a:schemeClr val="accent3"/>
                          </a:solidFill>
                          <a:effectLst/>
                        </a:rPr>
                        <a:t>sin_time</a:t>
                      </a:r>
                      <a:endParaRPr lang="en-US" sz="1000" b="0" i="0" u="none" strike="noStrike">
                        <a:solidFill>
                          <a:schemeClr val="accent3"/>
                        </a:solidFill>
                        <a:effectLst/>
                        <a:latin typeface="+mj-lt"/>
                      </a:endParaRPr>
                    </a:p>
                  </a:txBody>
                  <a:tcPr marL="9525" marR="9525" marT="9525" marB="0" anchor="b"/>
                </a:tc>
                <a:extLst>
                  <a:ext uri="{0D108BD9-81ED-4DB2-BD59-A6C34878D82A}">
                    <a16:rowId xmlns:a16="http://schemas.microsoft.com/office/drawing/2014/main" val="1519257887"/>
                  </a:ext>
                </a:extLst>
              </a:tr>
              <a:tr h="143412">
                <a:tc>
                  <a:txBody>
                    <a:bodyPr/>
                    <a:lstStyle/>
                    <a:p>
                      <a:pPr algn="ctr" fontAlgn="b"/>
                      <a:r>
                        <a:rPr lang="en-US" sz="1000" u="none" strike="noStrike">
                          <a:solidFill>
                            <a:schemeClr val="accent3"/>
                          </a:solidFill>
                          <a:effectLst/>
                        </a:rPr>
                        <a:t>0.494284</a:t>
                      </a:r>
                      <a:endParaRPr lang="en-US" sz="1000" b="0" i="0" u="none" strike="noStrike">
                        <a:solidFill>
                          <a:schemeClr val="accent3"/>
                        </a:solidFill>
                        <a:effectLst/>
                        <a:latin typeface="+mj-lt"/>
                      </a:endParaRPr>
                    </a:p>
                  </a:txBody>
                  <a:tcPr marL="9525" marR="9525" marT="9525" marB="0" anchor="b"/>
                </a:tc>
                <a:tc>
                  <a:txBody>
                    <a:bodyPr/>
                    <a:lstStyle/>
                    <a:p>
                      <a:pPr algn="ctr" fontAlgn="b"/>
                      <a:r>
                        <a:rPr lang="en-US" sz="1000" u="none" strike="noStrike" dirty="0" err="1">
                          <a:solidFill>
                            <a:schemeClr val="accent3"/>
                          </a:solidFill>
                          <a:effectLst/>
                        </a:rPr>
                        <a:t>cos_time</a:t>
                      </a:r>
                      <a:endParaRPr lang="en-US" sz="1000" b="0" i="0" u="none" strike="noStrike" dirty="0">
                        <a:solidFill>
                          <a:schemeClr val="accent3"/>
                        </a:solidFill>
                        <a:effectLst/>
                        <a:latin typeface="+mj-lt"/>
                      </a:endParaRPr>
                    </a:p>
                  </a:txBody>
                  <a:tcPr marL="9525" marR="9525" marT="9525" marB="0" anchor="b"/>
                </a:tc>
                <a:extLst>
                  <a:ext uri="{0D108BD9-81ED-4DB2-BD59-A6C34878D82A}">
                    <a16:rowId xmlns:a16="http://schemas.microsoft.com/office/drawing/2014/main" val="2452115152"/>
                  </a:ext>
                </a:extLst>
              </a:tr>
            </a:tbl>
          </a:graphicData>
        </a:graphic>
      </p:graphicFrame>
    </p:spTree>
    <p:extLst>
      <p:ext uri="{BB962C8B-B14F-4D97-AF65-F5344CB8AC3E}">
        <p14:creationId xmlns:p14="http://schemas.microsoft.com/office/powerpoint/2010/main" val="321123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Agenda</a:t>
            </a:r>
          </a:p>
        </p:txBody>
      </p:sp>
      <p:sp>
        <p:nvSpPr>
          <p:cNvPr id="13" name="CuadroTexto 12">
            <a:extLst>
              <a:ext uri="{FF2B5EF4-FFF2-40B4-BE49-F238E27FC236}">
                <a16:creationId xmlns:a16="http://schemas.microsoft.com/office/drawing/2014/main" id="{529AFE0D-A19C-BB44-BAE2-B969BAE7072B}"/>
              </a:ext>
            </a:extLst>
          </p:cNvPr>
          <p:cNvSpPr txBox="1"/>
          <p:nvPr/>
        </p:nvSpPr>
        <p:spPr>
          <a:xfrm>
            <a:off x="637308" y="1402786"/>
            <a:ext cx="10805274" cy="4708981"/>
          </a:xfrm>
          <a:prstGeom prst="rect">
            <a:avLst/>
          </a:prstGeom>
          <a:noFill/>
        </p:spPr>
        <p:txBody>
          <a:bodyPr wrap="square" rtlCol="0">
            <a:spAutoFit/>
          </a:bodyPr>
          <a:lstStyle/>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Objetivo</a:t>
            </a:r>
          </a:p>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Características generales</a:t>
            </a:r>
          </a:p>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Limpieza y manipulacion de datos</a:t>
            </a:r>
          </a:p>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Perfilamiento de los datos</a:t>
            </a:r>
          </a:p>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Conclusiones</a:t>
            </a:r>
          </a:p>
        </p:txBody>
      </p:sp>
    </p:spTree>
    <p:extLst>
      <p:ext uri="{BB962C8B-B14F-4D97-AF65-F5344CB8AC3E}">
        <p14:creationId xmlns:p14="http://schemas.microsoft.com/office/powerpoint/2010/main" val="280681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err="1">
                <a:solidFill>
                  <a:srgbClr val="00B050"/>
                </a:solidFill>
                <a:latin typeface="+mj-lt"/>
              </a:rPr>
              <a:t>Feature</a:t>
            </a:r>
            <a:r>
              <a:rPr lang="es-MX" sz="5000" dirty="0">
                <a:solidFill>
                  <a:srgbClr val="00B050"/>
                </a:solidFill>
                <a:latin typeface="+mj-lt"/>
              </a:rPr>
              <a:t> </a:t>
            </a:r>
            <a:r>
              <a:rPr lang="es-MX" sz="5000" dirty="0" err="1">
                <a:solidFill>
                  <a:srgbClr val="00B050"/>
                </a:solidFill>
                <a:latin typeface="+mj-lt"/>
              </a:rPr>
              <a:t>Engineering</a:t>
            </a:r>
            <a:endParaRPr lang="es-MX" sz="5000" dirty="0">
              <a:solidFill>
                <a:srgbClr val="00B050"/>
              </a:solidFill>
              <a:latin typeface="+mj-lt"/>
            </a:endParaRPr>
          </a:p>
        </p:txBody>
      </p:sp>
      <p:sp>
        <p:nvSpPr>
          <p:cNvPr id="4" name="CuadroTexto 6">
            <a:extLst>
              <a:ext uri="{FF2B5EF4-FFF2-40B4-BE49-F238E27FC236}">
                <a16:creationId xmlns:a16="http://schemas.microsoft.com/office/drawing/2014/main" id="{3B51CB35-FE16-45B6-A096-D0D44F424941}"/>
              </a:ext>
            </a:extLst>
          </p:cNvPr>
          <p:cNvSpPr txBox="1"/>
          <p:nvPr/>
        </p:nvSpPr>
        <p:spPr>
          <a:xfrm>
            <a:off x="637308" y="2221793"/>
            <a:ext cx="11098087" cy="646331"/>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Posterior a la selección de columnas con base a la varianza aplicamos </a:t>
            </a:r>
            <a:r>
              <a:rPr lang="es-MX" dirty="0" err="1">
                <a:latin typeface="+mj-lt"/>
              </a:rPr>
              <a:t>GridSearchCV</a:t>
            </a:r>
            <a:r>
              <a:rPr lang="es-MX" dirty="0">
                <a:latin typeface="+mj-lt"/>
              </a:rPr>
              <a:t> para encontrar los mejores parámetros de nuestra selección inicial con lo que obtenemos los siguientes resultados:</a:t>
            </a:r>
          </a:p>
        </p:txBody>
      </p:sp>
      <p:sp>
        <p:nvSpPr>
          <p:cNvPr id="5" name="5 CuadroTexto">
            <a:extLst>
              <a:ext uri="{FF2B5EF4-FFF2-40B4-BE49-F238E27FC236}">
                <a16:creationId xmlns:a16="http://schemas.microsoft.com/office/drawing/2014/main" id="{14045B70-50AB-480B-B63E-BFB514440676}"/>
              </a:ext>
            </a:extLst>
          </p:cNvPr>
          <p:cNvSpPr txBox="1"/>
          <p:nvPr/>
        </p:nvSpPr>
        <p:spPr>
          <a:xfrm>
            <a:off x="637308" y="1390796"/>
            <a:ext cx="11098087" cy="830997"/>
          </a:xfrm>
          <a:prstGeom prst="rect">
            <a:avLst/>
          </a:prstGeom>
          <a:noFill/>
        </p:spPr>
        <p:txBody>
          <a:bodyPr wrap="square" rtlCol="0">
            <a:spAutoFit/>
          </a:bodyPr>
          <a:lstStyle/>
          <a:p>
            <a:r>
              <a:rPr lang="es-MX" sz="3000" dirty="0">
                <a:solidFill>
                  <a:schemeClr val="accent3"/>
                </a:solidFill>
                <a:latin typeface="+mj-lt"/>
              </a:rPr>
              <a:t>Selección de variables:</a:t>
            </a:r>
          </a:p>
          <a:p>
            <a:endParaRPr lang="es-MX" dirty="0"/>
          </a:p>
        </p:txBody>
      </p:sp>
      <p:sp>
        <p:nvSpPr>
          <p:cNvPr id="7" name="Rectangle 6">
            <a:extLst>
              <a:ext uri="{FF2B5EF4-FFF2-40B4-BE49-F238E27FC236}">
                <a16:creationId xmlns:a16="http://schemas.microsoft.com/office/drawing/2014/main" id="{C39A57A0-DFDA-4C59-84CA-92388551C1B8}"/>
              </a:ext>
            </a:extLst>
          </p:cNvPr>
          <p:cNvSpPr/>
          <p:nvPr/>
        </p:nvSpPr>
        <p:spPr>
          <a:xfrm>
            <a:off x="637308" y="3060500"/>
            <a:ext cx="11098087" cy="369332"/>
          </a:xfrm>
          <a:prstGeom prst="rect">
            <a:avLst/>
          </a:prstGeom>
        </p:spPr>
        <p:txBody>
          <a:bodyPr wrap="square">
            <a:spAutoFit/>
          </a:bodyPr>
          <a:lstStyle/>
          <a:p>
            <a:pPr algn="ctr"/>
            <a:r>
              <a:rPr lang="en-US" dirty="0" err="1">
                <a:solidFill>
                  <a:schemeClr val="accent3"/>
                </a:solidFill>
                <a:latin typeface="+mj-lt"/>
              </a:rPr>
              <a:t>Parametros</a:t>
            </a:r>
            <a:r>
              <a:rPr lang="en-US" dirty="0">
                <a:solidFill>
                  <a:schemeClr val="accent3"/>
                </a:solidFill>
                <a:latin typeface="+mj-lt"/>
              </a:rPr>
              <a:t> de major </a:t>
            </a:r>
            <a:r>
              <a:rPr lang="en-US" dirty="0" err="1">
                <a:solidFill>
                  <a:schemeClr val="accent3"/>
                </a:solidFill>
                <a:latin typeface="+mj-lt"/>
              </a:rPr>
              <a:t>estimador</a:t>
            </a:r>
            <a:r>
              <a:rPr lang="en-US" dirty="0">
                <a:solidFill>
                  <a:schemeClr val="accent3"/>
                </a:solidFill>
                <a:latin typeface="+mj-lt"/>
              </a:rPr>
              <a:t> : {'</a:t>
            </a:r>
            <a:r>
              <a:rPr lang="en-US" dirty="0" err="1">
                <a:solidFill>
                  <a:schemeClr val="accent3"/>
                </a:solidFill>
                <a:latin typeface="+mj-lt"/>
              </a:rPr>
              <a:t>max_depth</a:t>
            </a:r>
            <a:r>
              <a:rPr lang="en-US" dirty="0">
                <a:solidFill>
                  <a:schemeClr val="accent3"/>
                </a:solidFill>
                <a:latin typeface="+mj-lt"/>
              </a:rPr>
              <a:t>': 5, '</a:t>
            </a:r>
            <a:r>
              <a:rPr lang="en-US" dirty="0" err="1">
                <a:solidFill>
                  <a:schemeClr val="accent3"/>
                </a:solidFill>
                <a:latin typeface="+mj-lt"/>
              </a:rPr>
              <a:t>min_samples_split</a:t>
            </a:r>
            <a:r>
              <a:rPr lang="en-US" dirty="0">
                <a:solidFill>
                  <a:schemeClr val="accent3"/>
                </a:solidFill>
                <a:latin typeface="+mj-lt"/>
              </a:rPr>
              <a:t>': 2, '</a:t>
            </a:r>
            <a:r>
              <a:rPr lang="en-US" dirty="0" err="1">
                <a:solidFill>
                  <a:schemeClr val="accent3"/>
                </a:solidFill>
                <a:latin typeface="+mj-lt"/>
              </a:rPr>
              <a:t>n_estimators</a:t>
            </a:r>
            <a:r>
              <a:rPr lang="en-US" dirty="0">
                <a:solidFill>
                  <a:schemeClr val="accent3"/>
                </a:solidFill>
                <a:latin typeface="+mj-lt"/>
              </a:rPr>
              <a:t>': 100} </a:t>
            </a:r>
          </a:p>
        </p:txBody>
      </p:sp>
      <p:sp>
        <p:nvSpPr>
          <p:cNvPr id="10" name="CuadroTexto 6">
            <a:extLst>
              <a:ext uri="{FF2B5EF4-FFF2-40B4-BE49-F238E27FC236}">
                <a16:creationId xmlns:a16="http://schemas.microsoft.com/office/drawing/2014/main" id="{E1063A86-E115-4701-BB07-02A8A7E186B6}"/>
              </a:ext>
            </a:extLst>
          </p:cNvPr>
          <p:cNvSpPr txBox="1"/>
          <p:nvPr/>
        </p:nvSpPr>
        <p:spPr>
          <a:xfrm>
            <a:off x="637308" y="3692543"/>
            <a:ext cx="11098087" cy="369332"/>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Variables que aportan más del 7% al modelo:</a:t>
            </a:r>
          </a:p>
        </p:txBody>
      </p:sp>
      <p:graphicFrame>
        <p:nvGraphicFramePr>
          <p:cNvPr id="8" name="Table 7">
            <a:extLst>
              <a:ext uri="{FF2B5EF4-FFF2-40B4-BE49-F238E27FC236}">
                <a16:creationId xmlns:a16="http://schemas.microsoft.com/office/drawing/2014/main" id="{734508DC-3FEB-47F6-B806-C9A2883F2145}"/>
              </a:ext>
            </a:extLst>
          </p:cNvPr>
          <p:cNvGraphicFramePr>
            <a:graphicFrameLocks noGrp="1"/>
          </p:cNvGraphicFramePr>
          <p:nvPr>
            <p:extLst>
              <p:ext uri="{D42A27DB-BD31-4B8C-83A1-F6EECF244321}">
                <p14:modId xmlns:p14="http://schemas.microsoft.com/office/powerpoint/2010/main" val="1189356370"/>
              </p:ext>
            </p:extLst>
          </p:nvPr>
        </p:nvGraphicFramePr>
        <p:xfrm>
          <a:off x="3918858" y="4406106"/>
          <a:ext cx="3645724" cy="1305925"/>
        </p:xfrm>
        <a:graphic>
          <a:graphicData uri="http://schemas.openxmlformats.org/drawingml/2006/table">
            <a:tbl>
              <a:tblPr/>
              <a:tblGrid>
                <a:gridCol w="1152048">
                  <a:extLst>
                    <a:ext uri="{9D8B030D-6E8A-4147-A177-3AD203B41FA5}">
                      <a16:colId xmlns:a16="http://schemas.microsoft.com/office/drawing/2014/main" val="3481562940"/>
                    </a:ext>
                  </a:extLst>
                </a:gridCol>
                <a:gridCol w="2493676">
                  <a:extLst>
                    <a:ext uri="{9D8B030D-6E8A-4147-A177-3AD203B41FA5}">
                      <a16:colId xmlns:a16="http://schemas.microsoft.com/office/drawing/2014/main" val="526299472"/>
                    </a:ext>
                  </a:extLst>
                </a:gridCol>
              </a:tblGrid>
              <a:tr h="261185">
                <a:tc>
                  <a:txBody>
                    <a:bodyPr/>
                    <a:lstStyle/>
                    <a:p>
                      <a:pPr algn="ctr" fontAlgn="ctr"/>
                      <a:r>
                        <a:rPr lang="en-US" sz="1200" b="1" i="0" u="none" strike="noStrike" dirty="0">
                          <a:solidFill>
                            <a:schemeClr val="accent3"/>
                          </a:solidFill>
                          <a:effectLst/>
                          <a:latin typeface="+mj-lt"/>
                        </a:rPr>
                        <a:t>importance</a:t>
                      </a:r>
                    </a:p>
                  </a:txBody>
                  <a:tcPr marL="9525" marR="9525" marT="9525" marB="0" anchor="ctr">
                    <a:lnL>
                      <a:noFill/>
                    </a:lnL>
                    <a:lnR>
                      <a:noFill/>
                    </a:lnR>
                    <a:lnT>
                      <a:noFill/>
                    </a:lnT>
                    <a:lnB>
                      <a:noFill/>
                    </a:lnB>
                    <a:solidFill>
                      <a:srgbClr val="FFFFFF"/>
                    </a:solidFill>
                  </a:tcPr>
                </a:tc>
                <a:tc>
                  <a:txBody>
                    <a:bodyPr/>
                    <a:lstStyle/>
                    <a:p>
                      <a:pPr algn="ctr" fontAlgn="ctr"/>
                      <a:r>
                        <a:rPr lang="en-US" sz="1200" b="1" i="0" u="none" strike="noStrike">
                          <a:solidFill>
                            <a:schemeClr val="accent3"/>
                          </a:solidFill>
                          <a:effectLst/>
                          <a:latin typeface="+mj-lt"/>
                        </a:rPr>
                        <a:t>nombre</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1734130"/>
                  </a:ext>
                </a:extLst>
              </a:tr>
              <a:tr h="261185">
                <a:tc>
                  <a:txBody>
                    <a:bodyPr/>
                    <a:lstStyle/>
                    <a:p>
                      <a:pPr algn="ctr" fontAlgn="b"/>
                      <a:r>
                        <a:rPr lang="en-US" sz="1200" b="0" i="0" u="none" strike="noStrike">
                          <a:solidFill>
                            <a:schemeClr val="accent3"/>
                          </a:solidFill>
                          <a:effectLst/>
                          <a:latin typeface="+mj-lt"/>
                        </a:rPr>
                        <a:t>0.295923</a:t>
                      </a:r>
                    </a:p>
                  </a:txBody>
                  <a:tcPr marL="9525" marR="9525" marT="9525" marB="0" anchor="b">
                    <a:lnL>
                      <a:noFill/>
                    </a:lnL>
                    <a:lnR>
                      <a:noFill/>
                    </a:lnR>
                    <a:lnT>
                      <a:noFill/>
                    </a:lnT>
                    <a:lnB>
                      <a:noFill/>
                    </a:lnB>
                  </a:tcPr>
                </a:tc>
                <a:tc>
                  <a:txBody>
                    <a:bodyPr/>
                    <a:lstStyle/>
                    <a:p>
                      <a:pPr algn="ctr" fontAlgn="b"/>
                      <a:r>
                        <a:rPr lang="en-US" sz="1200" b="0" i="0" u="none" strike="noStrike">
                          <a:solidFill>
                            <a:schemeClr val="accent3"/>
                          </a:solidFill>
                          <a:effectLst/>
                          <a:latin typeface="+mj-lt"/>
                        </a:rPr>
                        <a:t>URGENCIAS MEDICAS</a:t>
                      </a:r>
                    </a:p>
                  </a:txBody>
                  <a:tcPr marL="9525" marR="9525" marT="9525" marB="0" anchor="b">
                    <a:lnL>
                      <a:noFill/>
                    </a:lnL>
                    <a:lnR>
                      <a:noFill/>
                    </a:lnR>
                    <a:lnT>
                      <a:noFill/>
                    </a:lnT>
                    <a:lnB>
                      <a:noFill/>
                    </a:lnB>
                  </a:tcPr>
                </a:tc>
                <a:extLst>
                  <a:ext uri="{0D108BD9-81ED-4DB2-BD59-A6C34878D82A}">
                    <a16:rowId xmlns:a16="http://schemas.microsoft.com/office/drawing/2014/main" val="2078058300"/>
                  </a:ext>
                </a:extLst>
              </a:tr>
              <a:tr h="261185">
                <a:tc>
                  <a:txBody>
                    <a:bodyPr/>
                    <a:lstStyle/>
                    <a:p>
                      <a:pPr algn="ctr" fontAlgn="b"/>
                      <a:r>
                        <a:rPr lang="en-US" sz="1200" b="0" i="0" u="none" strike="noStrike" dirty="0">
                          <a:solidFill>
                            <a:schemeClr val="accent3"/>
                          </a:solidFill>
                          <a:effectLst/>
                          <a:latin typeface="+mj-lt"/>
                        </a:rPr>
                        <a:t>0.450346</a:t>
                      </a:r>
                    </a:p>
                  </a:txBody>
                  <a:tcPr marL="9525" marR="9525" marT="9525" marB="0" anchor="b">
                    <a:lnL>
                      <a:noFill/>
                    </a:lnL>
                    <a:lnR>
                      <a:noFill/>
                    </a:lnR>
                    <a:lnT>
                      <a:noFill/>
                    </a:lnT>
                    <a:lnB>
                      <a:noFill/>
                    </a:lnB>
                  </a:tcPr>
                </a:tc>
                <a:tc>
                  <a:txBody>
                    <a:bodyPr/>
                    <a:lstStyle/>
                    <a:p>
                      <a:pPr algn="ctr" fontAlgn="b"/>
                      <a:r>
                        <a:rPr lang="en-US" sz="1200" b="0" i="0" u="none" strike="noStrike" dirty="0">
                          <a:solidFill>
                            <a:schemeClr val="accent3"/>
                          </a:solidFill>
                          <a:effectLst/>
                          <a:latin typeface="+mj-lt"/>
                        </a:rPr>
                        <a:t>DELITO</a:t>
                      </a:r>
                    </a:p>
                  </a:txBody>
                  <a:tcPr marL="9525" marR="9525" marT="9525" marB="0" anchor="b">
                    <a:lnL>
                      <a:noFill/>
                    </a:lnL>
                    <a:lnR>
                      <a:noFill/>
                    </a:lnR>
                    <a:lnT>
                      <a:noFill/>
                    </a:lnT>
                    <a:lnB>
                      <a:noFill/>
                    </a:lnB>
                  </a:tcPr>
                </a:tc>
                <a:extLst>
                  <a:ext uri="{0D108BD9-81ED-4DB2-BD59-A6C34878D82A}">
                    <a16:rowId xmlns:a16="http://schemas.microsoft.com/office/drawing/2014/main" val="3523290220"/>
                  </a:ext>
                </a:extLst>
              </a:tr>
              <a:tr h="261185">
                <a:tc>
                  <a:txBody>
                    <a:bodyPr/>
                    <a:lstStyle/>
                    <a:p>
                      <a:pPr algn="ctr" fontAlgn="b"/>
                      <a:r>
                        <a:rPr lang="en-US" sz="1200" b="0" i="0" u="none" strike="noStrike">
                          <a:solidFill>
                            <a:schemeClr val="accent3"/>
                          </a:solidFill>
                          <a:effectLst/>
                          <a:latin typeface="+mj-lt"/>
                        </a:rPr>
                        <a:t>0.074602</a:t>
                      </a:r>
                    </a:p>
                  </a:txBody>
                  <a:tcPr marL="9525" marR="9525" marT="9525" marB="0" anchor="b">
                    <a:lnL>
                      <a:noFill/>
                    </a:lnL>
                    <a:lnR>
                      <a:noFill/>
                    </a:lnR>
                    <a:lnT>
                      <a:noFill/>
                    </a:lnT>
                    <a:lnB>
                      <a:noFill/>
                    </a:lnB>
                  </a:tcPr>
                </a:tc>
                <a:tc>
                  <a:txBody>
                    <a:bodyPr/>
                    <a:lstStyle/>
                    <a:p>
                      <a:pPr algn="ctr" fontAlgn="b"/>
                      <a:r>
                        <a:rPr lang="en-US" sz="1200" b="0" i="0" u="none" strike="noStrike">
                          <a:solidFill>
                            <a:schemeClr val="accent3"/>
                          </a:solidFill>
                          <a:effectLst/>
                          <a:latin typeface="+mj-lt"/>
                        </a:rPr>
                        <a:t>REDES</a:t>
                      </a:r>
                    </a:p>
                  </a:txBody>
                  <a:tcPr marL="9525" marR="9525" marT="9525" marB="0" anchor="b">
                    <a:lnL>
                      <a:noFill/>
                    </a:lnL>
                    <a:lnR>
                      <a:noFill/>
                    </a:lnR>
                    <a:lnT>
                      <a:noFill/>
                    </a:lnT>
                    <a:lnB>
                      <a:noFill/>
                    </a:lnB>
                  </a:tcPr>
                </a:tc>
                <a:extLst>
                  <a:ext uri="{0D108BD9-81ED-4DB2-BD59-A6C34878D82A}">
                    <a16:rowId xmlns:a16="http://schemas.microsoft.com/office/drawing/2014/main" val="1073979379"/>
                  </a:ext>
                </a:extLst>
              </a:tr>
              <a:tr h="261185">
                <a:tc>
                  <a:txBody>
                    <a:bodyPr/>
                    <a:lstStyle/>
                    <a:p>
                      <a:pPr algn="ctr" fontAlgn="b"/>
                      <a:r>
                        <a:rPr lang="en-US" sz="1200" b="0" i="0" u="none" strike="noStrike">
                          <a:solidFill>
                            <a:schemeClr val="accent3"/>
                          </a:solidFill>
                          <a:effectLst/>
                          <a:latin typeface="+mj-lt"/>
                        </a:rPr>
                        <a:t>0.120724</a:t>
                      </a:r>
                    </a:p>
                  </a:txBody>
                  <a:tcPr marL="9525" marR="9525" marT="9525" marB="0" anchor="b">
                    <a:lnL>
                      <a:noFill/>
                    </a:lnL>
                    <a:lnR>
                      <a:noFill/>
                    </a:lnR>
                    <a:lnT>
                      <a:noFill/>
                    </a:lnT>
                    <a:lnB>
                      <a:noFill/>
                    </a:lnB>
                  </a:tcPr>
                </a:tc>
                <a:tc>
                  <a:txBody>
                    <a:bodyPr/>
                    <a:lstStyle/>
                    <a:p>
                      <a:pPr algn="ctr" fontAlgn="b"/>
                      <a:r>
                        <a:rPr lang="en-US" sz="1200" b="0" i="0" u="none" strike="noStrike" dirty="0">
                          <a:solidFill>
                            <a:schemeClr val="accent3"/>
                          </a:solidFill>
                          <a:effectLst/>
                          <a:latin typeface="+mj-lt"/>
                        </a:rPr>
                        <a:t>LLAMADA DEL 911</a:t>
                      </a:r>
                    </a:p>
                  </a:txBody>
                  <a:tcPr marL="9525" marR="9525" marT="9525" marB="0" anchor="b">
                    <a:lnL>
                      <a:noFill/>
                    </a:lnL>
                    <a:lnR>
                      <a:noFill/>
                    </a:lnR>
                    <a:lnT>
                      <a:noFill/>
                    </a:lnT>
                    <a:lnB>
                      <a:noFill/>
                    </a:lnB>
                  </a:tcPr>
                </a:tc>
                <a:extLst>
                  <a:ext uri="{0D108BD9-81ED-4DB2-BD59-A6C34878D82A}">
                    <a16:rowId xmlns:a16="http://schemas.microsoft.com/office/drawing/2014/main" val="2706757251"/>
                  </a:ext>
                </a:extLst>
              </a:tr>
            </a:tbl>
          </a:graphicData>
        </a:graphic>
      </p:graphicFrame>
    </p:spTree>
    <p:extLst>
      <p:ext uri="{BB962C8B-B14F-4D97-AF65-F5344CB8AC3E}">
        <p14:creationId xmlns:p14="http://schemas.microsoft.com/office/powerpoint/2010/main" val="1574272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err="1">
                <a:solidFill>
                  <a:srgbClr val="00B050"/>
                </a:solidFill>
                <a:latin typeface="+mj-lt"/>
              </a:rPr>
              <a:t>Feature</a:t>
            </a:r>
            <a:r>
              <a:rPr lang="es-MX" sz="5000" dirty="0">
                <a:solidFill>
                  <a:srgbClr val="00B050"/>
                </a:solidFill>
                <a:latin typeface="+mj-lt"/>
              </a:rPr>
              <a:t> </a:t>
            </a:r>
            <a:r>
              <a:rPr lang="es-MX" sz="5000" dirty="0" err="1">
                <a:solidFill>
                  <a:srgbClr val="00B050"/>
                </a:solidFill>
                <a:latin typeface="+mj-lt"/>
              </a:rPr>
              <a:t>Engineering</a:t>
            </a:r>
            <a:endParaRPr lang="es-MX" sz="5000" dirty="0">
              <a:solidFill>
                <a:srgbClr val="00B050"/>
              </a:solidFill>
              <a:latin typeface="+mj-lt"/>
            </a:endParaRPr>
          </a:p>
        </p:txBody>
      </p:sp>
      <p:sp>
        <p:nvSpPr>
          <p:cNvPr id="4" name="CuadroTexto 6">
            <a:extLst>
              <a:ext uri="{FF2B5EF4-FFF2-40B4-BE49-F238E27FC236}">
                <a16:creationId xmlns:a16="http://schemas.microsoft.com/office/drawing/2014/main" id="{3B51CB35-FE16-45B6-A096-D0D44F424941}"/>
              </a:ext>
            </a:extLst>
          </p:cNvPr>
          <p:cNvSpPr txBox="1"/>
          <p:nvPr/>
        </p:nvSpPr>
        <p:spPr>
          <a:xfrm>
            <a:off x="637308" y="2221793"/>
            <a:ext cx="11098087" cy="646331"/>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Finalmente calculamos el </a:t>
            </a:r>
            <a:r>
              <a:rPr lang="es-MX" dirty="0" err="1">
                <a:latin typeface="+mj-lt"/>
              </a:rPr>
              <a:t>accuracy</a:t>
            </a:r>
            <a:r>
              <a:rPr lang="es-MX" dirty="0">
                <a:latin typeface="+mj-lt"/>
              </a:rPr>
              <a:t> de nuestro mejor modelo con los datos de prueba obteniendo una </a:t>
            </a:r>
            <a:r>
              <a:rPr lang="es-MX" dirty="0" err="1">
                <a:latin typeface="+mj-lt"/>
              </a:rPr>
              <a:t>accuracy</a:t>
            </a:r>
            <a:r>
              <a:rPr lang="es-MX" dirty="0">
                <a:latin typeface="+mj-lt"/>
              </a:rPr>
              <a:t> del 0.803  </a:t>
            </a:r>
          </a:p>
        </p:txBody>
      </p:sp>
      <p:sp>
        <p:nvSpPr>
          <p:cNvPr id="5" name="5 CuadroTexto">
            <a:extLst>
              <a:ext uri="{FF2B5EF4-FFF2-40B4-BE49-F238E27FC236}">
                <a16:creationId xmlns:a16="http://schemas.microsoft.com/office/drawing/2014/main" id="{14045B70-50AB-480B-B63E-BFB514440676}"/>
              </a:ext>
            </a:extLst>
          </p:cNvPr>
          <p:cNvSpPr txBox="1"/>
          <p:nvPr/>
        </p:nvSpPr>
        <p:spPr>
          <a:xfrm>
            <a:off x="637308" y="1390796"/>
            <a:ext cx="11098087" cy="830997"/>
          </a:xfrm>
          <a:prstGeom prst="rect">
            <a:avLst/>
          </a:prstGeom>
          <a:noFill/>
        </p:spPr>
        <p:txBody>
          <a:bodyPr wrap="square" rtlCol="0">
            <a:spAutoFit/>
          </a:bodyPr>
          <a:lstStyle/>
          <a:p>
            <a:r>
              <a:rPr lang="es-MX" sz="3000" dirty="0" err="1">
                <a:solidFill>
                  <a:schemeClr val="accent3"/>
                </a:solidFill>
                <a:latin typeface="+mj-lt"/>
              </a:rPr>
              <a:t>Accuracy</a:t>
            </a:r>
            <a:r>
              <a:rPr lang="es-MX" sz="3000" dirty="0">
                <a:solidFill>
                  <a:schemeClr val="accent3"/>
                </a:solidFill>
                <a:latin typeface="+mj-lt"/>
              </a:rPr>
              <a:t>:</a:t>
            </a:r>
          </a:p>
          <a:p>
            <a:endParaRPr lang="es-MX" dirty="0"/>
          </a:p>
        </p:txBody>
      </p:sp>
    </p:spTree>
    <p:extLst>
      <p:ext uri="{BB962C8B-B14F-4D97-AF65-F5344CB8AC3E}">
        <p14:creationId xmlns:p14="http://schemas.microsoft.com/office/powerpoint/2010/main" val="343846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Conclusiones</a:t>
            </a:r>
          </a:p>
        </p:txBody>
      </p:sp>
      <p:sp>
        <p:nvSpPr>
          <p:cNvPr id="13" name="CuadroTexto 12">
            <a:extLst>
              <a:ext uri="{FF2B5EF4-FFF2-40B4-BE49-F238E27FC236}">
                <a16:creationId xmlns:a16="http://schemas.microsoft.com/office/drawing/2014/main" id="{529AFE0D-A19C-BB44-BAE2-B969BAE7072B}"/>
              </a:ext>
            </a:extLst>
          </p:cNvPr>
          <p:cNvSpPr txBox="1"/>
          <p:nvPr/>
        </p:nvSpPr>
        <p:spPr>
          <a:xfrm>
            <a:off x="2348662" y="2037127"/>
            <a:ext cx="7474846" cy="553998"/>
          </a:xfrm>
          <a:prstGeom prst="rect">
            <a:avLst/>
          </a:prstGeom>
          <a:noFill/>
        </p:spPr>
        <p:txBody>
          <a:bodyPr wrap="square" rtlCol="0">
            <a:spAutoFit/>
          </a:bodyPr>
          <a:lstStyle/>
          <a:p>
            <a:pPr algn="just"/>
            <a:r>
              <a:rPr lang="es-MX" sz="3000" dirty="0">
                <a:solidFill>
                  <a:schemeClr val="accent3"/>
                </a:solidFill>
                <a:latin typeface="+mj-lt"/>
              </a:rPr>
              <a:t>xxx</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637308" y="6425065"/>
            <a:ext cx="10897554" cy="369332"/>
          </a:xfrm>
          <a:prstGeom prst="rect">
            <a:avLst/>
          </a:prstGeom>
          <a:noFill/>
        </p:spPr>
        <p:txBody>
          <a:bodyPr wrap="square" rtlCol="0">
            <a:spAutoFit/>
          </a:bodyPr>
          <a:lstStyle/>
          <a:p>
            <a:pPr algn="ctr"/>
            <a:r>
              <a:rPr lang="es-MX" dirty="0">
                <a:solidFill>
                  <a:schemeClr val="accent3"/>
                </a:solidFill>
              </a:rPr>
              <a:t>xxx</a:t>
            </a:r>
            <a:endParaRPr lang="es-MX" sz="3000" dirty="0">
              <a:solidFill>
                <a:schemeClr val="accent3"/>
              </a:solidFill>
              <a:latin typeface="+mj-lt"/>
            </a:endParaRPr>
          </a:p>
        </p:txBody>
      </p:sp>
    </p:spTree>
    <p:extLst>
      <p:ext uri="{BB962C8B-B14F-4D97-AF65-F5344CB8AC3E}">
        <p14:creationId xmlns:p14="http://schemas.microsoft.com/office/powerpoint/2010/main" val="34077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Objetivo</a:t>
            </a:r>
          </a:p>
        </p:txBody>
      </p:sp>
      <p:sp>
        <p:nvSpPr>
          <p:cNvPr id="13" name="CuadroTexto 12">
            <a:extLst>
              <a:ext uri="{FF2B5EF4-FFF2-40B4-BE49-F238E27FC236}">
                <a16:creationId xmlns:a16="http://schemas.microsoft.com/office/drawing/2014/main" id="{529AFE0D-A19C-BB44-BAE2-B969BAE7072B}"/>
              </a:ext>
            </a:extLst>
          </p:cNvPr>
          <p:cNvSpPr txBox="1"/>
          <p:nvPr/>
        </p:nvSpPr>
        <p:spPr>
          <a:xfrm>
            <a:off x="2348662" y="2037127"/>
            <a:ext cx="7474846" cy="3323987"/>
          </a:xfrm>
          <a:prstGeom prst="rect">
            <a:avLst/>
          </a:prstGeom>
          <a:noFill/>
        </p:spPr>
        <p:txBody>
          <a:bodyPr wrap="square" rtlCol="0">
            <a:spAutoFit/>
          </a:bodyPr>
          <a:lstStyle/>
          <a:p>
            <a:pPr algn="just"/>
            <a:r>
              <a:rPr lang="es-MX" sz="3000" dirty="0">
                <a:solidFill>
                  <a:schemeClr val="accent3"/>
                </a:solidFill>
                <a:latin typeface="+mj-lt"/>
              </a:rPr>
              <a:t>Predecir si una llamada al C5* para reportar un incidente vial es </a:t>
            </a:r>
            <a:r>
              <a:rPr lang="es-MX" sz="3000" b="1" dirty="0">
                <a:solidFill>
                  <a:schemeClr val="accent3"/>
                </a:solidFill>
                <a:latin typeface="+mj-lt"/>
              </a:rPr>
              <a:t>Falsa</a:t>
            </a:r>
            <a:r>
              <a:rPr lang="es-MX" sz="3000" dirty="0">
                <a:solidFill>
                  <a:schemeClr val="accent3"/>
                </a:solidFill>
                <a:latin typeface="+mj-lt"/>
              </a:rPr>
              <a:t> o no</a:t>
            </a:r>
          </a:p>
          <a:p>
            <a:pPr algn="just"/>
            <a:endParaRPr lang="es-MX" sz="3000" dirty="0">
              <a:solidFill>
                <a:schemeClr val="accent3"/>
              </a:solidFill>
              <a:latin typeface="+mj-lt"/>
            </a:endParaRPr>
          </a:p>
          <a:p>
            <a:pPr algn="just"/>
            <a:r>
              <a:rPr lang="es-MX" sz="3000" b="1" u="sng" dirty="0">
                <a:solidFill>
                  <a:schemeClr val="accent3"/>
                </a:solidFill>
                <a:latin typeface="+mj-lt"/>
              </a:rPr>
              <a:t>Restricciones</a:t>
            </a:r>
          </a:p>
          <a:p>
            <a:pPr algn="just"/>
            <a:endParaRPr lang="es-MX" sz="3000" dirty="0">
              <a:solidFill>
                <a:schemeClr val="accent3"/>
              </a:solidFill>
              <a:latin typeface="+mj-lt"/>
            </a:endParaRPr>
          </a:p>
          <a:p>
            <a:pPr algn="just"/>
            <a:r>
              <a:rPr lang="es-MX" sz="3000" dirty="0">
                <a:solidFill>
                  <a:schemeClr val="accent3"/>
                </a:solidFill>
                <a:latin typeface="+mj-lt"/>
              </a:rPr>
              <a:t>Solo tenemos 20 ambulancias para enviar en caso de un incidente</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637308" y="6425065"/>
            <a:ext cx="10897554" cy="369332"/>
          </a:xfrm>
          <a:prstGeom prst="rect">
            <a:avLst/>
          </a:prstGeom>
          <a:noFill/>
        </p:spPr>
        <p:txBody>
          <a:bodyPr wrap="square" rtlCol="0">
            <a:spAutoFit/>
          </a:bodyPr>
          <a:lstStyle/>
          <a:p>
            <a:pPr algn="ctr"/>
            <a:r>
              <a:rPr lang="es-MX" dirty="0">
                <a:solidFill>
                  <a:schemeClr val="accent3"/>
                </a:solidFill>
              </a:rPr>
              <a:t>*Centro de Comando, Control, Cómputo, Comunicaciones y Contacto Ciudadano de la CDMX</a:t>
            </a:r>
            <a:endParaRPr lang="es-MX" sz="3000" dirty="0">
              <a:solidFill>
                <a:schemeClr val="accent3"/>
              </a:solidFill>
              <a:latin typeface="+mj-lt"/>
            </a:endParaRPr>
          </a:p>
        </p:txBody>
      </p:sp>
    </p:spTree>
    <p:extLst>
      <p:ext uri="{BB962C8B-B14F-4D97-AF65-F5344CB8AC3E}">
        <p14:creationId xmlns:p14="http://schemas.microsoft.com/office/powerpoint/2010/main" val="114998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Caracteristicas Generales</a:t>
            </a:r>
          </a:p>
        </p:txBody>
      </p:sp>
      <p:sp>
        <p:nvSpPr>
          <p:cNvPr id="13" name="CuadroTexto 12">
            <a:extLst>
              <a:ext uri="{FF2B5EF4-FFF2-40B4-BE49-F238E27FC236}">
                <a16:creationId xmlns:a16="http://schemas.microsoft.com/office/drawing/2014/main" id="{529AFE0D-A19C-BB44-BAE2-B969BAE7072B}"/>
              </a:ext>
            </a:extLst>
          </p:cNvPr>
          <p:cNvSpPr txBox="1"/>
          <p:nvPr/>
        </p:nvSpPr>
        <p:spPr>
          <a:xfrm>
            <a:off x="2348662" y="2270081"/>
            <a:ext cx="7474846" cy="4154984"/>
          </a:xfrm>
          <a:prstGeom prst="rect">
            <a:avLst/>
          </a:prstGeom>
          <a:noFill/>
        </p:spPr>
        <p:txBody>
          <a:bodyPr wrap="square" numCol="2" rtlCol="0">
            <a:spAutoFit/>
          </a:bodyPr>
          <a:lstStyle/>
          <a:p>
            <a:r>
              <a:rPr lang="es-MX" sz="2400" dirty="0">
                <a:solidFill>
                  <a:schemeClr val="accent3"/>
                </a:solidFill>
                <a:latin typeface="+mj-lt"/>
              </a:rPr>
              <a:t>folio</a:t>
            </a:r>
          </a:p>
          <a:p>
            <a:r>
              <a:rPr lang="es-MX" sz="2400" dirty="0" err="1">
                <a:solidFill>
                  <a:schemeClr val="accent3"/>
                </a:solidFill>
                <a:latin typeface="+mj-lt"/>
              </a:rPr>
              <a:t>fecha_creacion</a:t>
            </a:r>
            <a:endParaRPr lang="es-MX" sz="2400" dirty="0">
              <a:solidFill>
                <a:schemeClr val="accent3"/>
              </a:solidFill>
              <a:latin typeface="+mj-lt"/>
            </a:endParaRPr>
          </a:p>
          <a:p>
            <a:r>
              <a:rPr lang="es-MX" sz="2400" dirty="0" err="1">
                <a:solidFill>
                  <a:schemeClr val="accent3"/>
                </a:solidFill>
                <a:latin typeface="+mj-lt"/>
              </a:rPr>
              <a:t>hora_creacion</a:t>
            </a:r>
            <a:endParaRPr lang="es-MX" sz="2400" dirty="0">
              <a:solidFill>
                <a:schemeClr val="accent3"/>
              </a:solidFill>
              <a:latin typeface="+mj-lt"/>
            </a:endParaRPr>
          </a:p>
          <a:p>
            <a:r>
              <a:rPr lang="es-MX" sz="2400" dirty="0" err="1">
                <a:solidFill>
                  <a:schemeClr val="accent3"/>
                </a:solidFill>
                <a:latin typeface="+mj-lt"/>
              </a:rPr>
              <a:t>dia_semana</a:t>
            </a:r>
            <a:endParaRPr lang="es-MX" sz="2400" dirty="0">
              <a:solidFill>
                <a:schemeClr val="accent3"/>
              </a:solidFill>
              <a:latin typeface="+mj-lt"/>
            </a:endParaRPr>
          </a:p>
          <a:p>
            <a:r>
              <a:rPr lang="es-MX" sz="2400" dirty="0" err="1">
                <a:solidFill>
                  <a:schemeClr val="accent3"/>
                </a:solidFill>
                <a:latin typeface="+mj-lt"/>
              </a:rPr>
              <a:t>codigo_cierre</a:t>
            </a:r>
            <a:endParaRPr lang="es-MX" sz="2400" dirty="0">
              <a:solidFill>
                <a:schemeClr val="accent3"/>
              </a:solidFill>
              <a:latin typeface="+mj-lt"/>
            </a:endParaRPr>
          </a:p>
          <a:p>
            <a:r>
              <a:rPr lang="es-MX" sz="2400" dirty="0" err="1">
                <a:solidFill>
                  <a:schemeClr val="accent3"/>
                </a:solidFill>
                <a:latin typeface="+mj-lt"/>
              </a:rPr>
              <a:t>fecha_cierre</a:t>
            </a:r>
            <a:endParaRPr lang="es-MX" sz="2400" dirty="0">
              <a:solidFill>
                <a:schemeClr val="accent3"/>
              </a:solidFill>
              <a:latin typeface="+mj-lt"/>
            </a:endParaRPr>
          </a:p>
          <a:p>
            <a:r>
              <a:rPr lang="es-MX" sz="2400" dirty="0" err="1">
                <a:solidFill>
                  <a:schemeClr val="accent3"/>
                </a:solidFill>
                <a:latin typeface="+mj-lt"/>
              </a:rPr>
              <a:t>año_cierre</a:t>
            </a:r>
            <a:endParaRPr lang="es-MX" sz="2400" dirty="0">
              <a:solidFill>
                <a:schemeClr val="accent3"/>
              </a:solidFill>
              <a:latin typeface="+mj-lt"/>
            </a:endParaRPr>
          </a:p>
          <a:p>
            <a:r>
              <a:rPr lang="es-MX" sz="2400" dirty="0" err="1">
                <a:solidFill>
                  <a:schemeClr val="accent3"/>
                </a:solidFill>
                <a:latin typeface="+mj-lt"/>
              </a:rPr>
              <a:t>mes_cierre</a:t>
            </a:r>
            <a:endParaRPr lang="es-MX" sz="2400" dirty="0">
              <a:solidFill>
                <a:schemeClr val="accent3"/>
              </a:solidFill>
              <a:latin typeface="+mj-lt"/>
            </a:endParaRPr>
          </a:p>
          <a:p>
            <a:r>
              <a:rPr lang="es-MX" sz="2400" dirty="0" err="1">
                <a:solidFill>
                  <a:schemeClr val="accent3"/>
                </a:solidFill>
                <a:latin typeface="+mj-lt"/>
              </a:rPr>
              <a:t>hora_cierre</a:t>
            </a:r>
            <a:endParaRPr lang="es-MX" sz="2400" dirty="0">
              <a:solidFill>
                <a:schemeClr val="accent3"/>
              </a:solidFill>
              <a:latin typeface="+mj-lt"/>
            </a:endParaRPr>
          </a:p>
          <a:p>
            <a:r>
              <a:rPr lang="es-MX" sz="2400" dirty="0" err="1">
                <a:solidFill>
                  <a:schemeClr val="accent3"/>
                </a:solidFill>
                <a:latin typeface="+mj-lt"/>
              </a:rPr>
              <a:t>delegacion_inicio</a:t>
            </a:r>
            <a:endParaRPr lang="es-MX" sz="2400" dirty="0">
              <a:solidFill>
                <a:schemeClr val="accent3"/>
              </a:solidFill>
              <a:latin typeface="+mj-lt"/>
            </a:endParaRPr>
          </a:p>
          <a:p>
            <a:r>
              <a:rPr lang="es-MX" sz="2400" dirty="0">
                <a:solidFill>
                  <a:schemeClr val="accent3"/>
                </a:solidFill>
                <a:latin typeface="+mj-lt"/>
              </a:rPr>
              <a:t>incidente_c4</a:t>
            </a:r>
          </a:p>
          <a:p>
            <a:r>
              <a:rPr lang="es-MX" sz="2400" dirty="0">
                <a:solidFill>
                  <a:schemeClr val="accent3"/>
                </a:solidFill>
                <a:latin typeface="+mj-lt"/>
              </a:rPr>
              <a:t>latitud</a:t>
            </a:r>
          </a:p>
          <a:p>
            <a:r>
              <a:rPr lang="es-MX" sz="2400" dirty="0">
                <a:solidFill>
                  <a:schemeClr val="accent3"/>
                </a:solidFill>
                <a:latin typeface="+mj-lt"/>
              </a:rPr>
              <a:t>longitud</a:t>
            </a:r>
          </a:p>
          <a:p>
            <a:r>
              <a:rPr lang="es-MX" sz="2400" dirty="0" err="1">
                <a:solidFill>
                  <a:schemeClr val="accent3"/>
                </a:solidFill>
                <a:latin typeface="+mj-lt"/>
              </a:rPr>
              <a:t>clas_con_f_alarma</a:t>
            </a:r>
            <a:endParaRPr lang="es-MX" sz="2400" dirty="0">
              <a:solidFill>
                <a:schemeClr val="accent3"/>
              </a:solidFill>
              <a:latin typeface="+mj-lt"/>
            </a:endParaRPr>
          </a:p>
          <a:p>
            <a:r>
              <a:rPr lang="es-MX" sz="2400" dirty="0" err="1">
                <a:solidFill>
                  <a:schemeClr val="accent3"/>
                </a:solidFill>
                <a:latin typeface="+mj-lt"/>
              </a:rPr>
              <a:t>tipo_entrada</a:t>
            </a:r>
            <a:endParaRPr lang="es-MX" sz="2400" dirty="0">
              <a:solidFill>
                <a:schemeClr val="accent3"/>
              </a:solidFill>
              <a:latin typeface="+mj-lt"/>
            </a:endParaRPr>
          </a:p>
          <a:p>
            <a:r>
              <a:rPr lang="es-MX" sz="2400" dirty="0" err="1">
                <a:solidFill>
                  <a:schemeClr val="accent3"/>
                </a:solidFill>
                <a:latin typeface="+mj-lt"/>
              </a:rPr>
              <a:t>delegacion_cierre</a:t>
            </a:r>
            <a:endParaRPr lang="es-MX" sz="2400" dirty="0">
              <a:solidFill>
                <a:schemeClr val="accent3"/>
              </a:solidFill>
              <a:latin typeface="+mj-lt"/>
            </a:endParaRPr>
          </a:p>
          <a:p>
            <a:r>
              <a:rPr lang="es-MX" sz="2400" dirty="0" err="1">
                <a:solidFill>
                  <a:schemeClr val="accent3"/>
                </a:solidFill>
                <a:latin typeface="+mj-lt"/>
              </a:rPr>
              <a:t>geopoint</a:t>
            </a:r>
            <a:endParaRPr lang="es-MX" sz="2400" dirty="0">
              <a:solidFill>
                <a:schemeClr val="accent3"/>
              </a:solidFill>
              <a:latin typeface="+mj-lt"/>
            </a:endParaRPr>
          </a:p>
          <a:p>
            <a:r>
              <a:rPr lang="es-MX" sz="2400" dirty="0">
                <a:solidFill>
                  <a:schemeClr val="accent3"/>
                </a:solidFill>
                <a:latin typeface="+mj-lt"/>
              </a:rPr>
              <a:t>mes</a:t>
            </a:r>
          </a:p>
        </p:txBody>
      </p:sp>
      <p:sp>
        <p:nvSpPr>
          <p:cNvPr id="6" name="5 CuadroTexto"/>
          <p:cNvSpPr txBox="1"/>
          <p:nvPr/>
        </p:nvSpPr>
        <p:spPr>
          <a:xfrm>
            <a:off x="876458" y="1390796"/>
            <a:ext cx="8548895" cy="1292662"/>
          </a:xfrm>
          <a:prstGeom prst="rect">
            <a:avLst/>
          </a:prstGeom>
          <a:noFill/>
        </p:spPr>
        <p:txBody>
          <a:bodyPr wrap="square" rtlCol="0">
            <a:spAutoFit/>
          </a:bodyPr>
          <a:lstStyle/>
          <a:p>
            <a:r>
              <a:rPr lang="es-MX" sz="3000" dirty="0">
                <a:solidFill>
                  <a:schemeClr val="accent3"/>
                </a:solidFill>
                <a:latin typeface="+mj-lt"/>
              </a:rPr>
              <a:t>En la base de datos tenemos 1,383,138 registros y 18 variables:</a:t>
            </a:r>
          </a:p>
          <a:p>
            <a:endParaRPr lang="es-MX" dirty="0"/>
          </a:p>
        </p:txBody>
      </p:sp>
    </p:spTree>
    <p:extLst>
      <p:ext uri="{BB962C8B-B14F-4D97-AF65-F5344CB8AC3E}">
        <p14:creationId xmlns:p14="http://schemas.microsoft.com/office/powerpoint/2010/main" val="404244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Limpieza y manipulación de datos</a:t>
            </a:r>
          </a:p>
        </p:txBody>
      </p:sp>
      <p:sp>
        <p:nvSpPr>
          <p:cNvPr id="13" name="CuadroTexto 12">
            <a:extLst>
              <a:ext uri="{FF2B5EF4-FFF2-40B4-BE49-F238E27FC236}">
                <a16:creationId xmlns:a16="http://schemas.microsoft.com/office/drawing/2014/main" id="{529AFE0D-A19C-BB44-BAE2-B969BAE7072B}"/>
              </a:ext>
            </a:extLst>
          </p:cNvPr>
          <p:cNvSpPr txBox="1"/>
          <p:nvPr/>
        </p:nvSpPr>
        <p:spPr>
          <a:xfrm>
            <a:off x="1322363" y="1491175"/>
            <a:ext cx="8501145" cy="4708981"/>
          </a:xfrm>
          <a:prstGeom prst="rect">
            <a:avLst/>
          </a:prstGeom>
          <a:noFill/>
        </p:spPr>
        <p:txBody>
          <a:bodyPr wrap="square" rtlCol="0">
            <a:spAutoFit/>
          </a:bodyPr>
          <a:lstStyle/>
          <a:p>
            <a:r>
              <a:rPr lang="es-MX" sz="3000" dirty="0">
                <a:solidFill>
                  <a:schemeClr val="accent3"/>
                </a:solidFill>
              </a:rPr>
              <a:t>Contamos con información del año 2014 al 2020.</a:t>
            </a:r>
          </a:p>
          <a:p>
            <a:endParaRPr lang="es-MX" sz="3000" dirty="0">
              <a:solidFill>
                <a:schemeClr val="accent3"/>
              </a:solidFill>
            </a:endParaRPr>
          </a:p>
          <a:p>
            <a:r>
              <a:rPr lang="es-MX" sz="3000" dirty="0">
                <a:solidFill>
                  <a:schemeClr val="accent3"/>
                </a:solidFill>
              </a:rPr>
              <a:t>Las variables que tienen faltantes son:</a:t>
            </a:r>
          </a:p>
          <a:p>
            <a:r>
              <a:rPr lang="es-MX" sz="3000" dirty="0" err="1">
                <a:solidFill>
                  <a:schemeClr val="accent3"/>
                </a:solidFill>
              </a:rPr>
              <a:t>delegacion_inicio</a:t>
            </a:r>
            <a:endParaRPr lang="es-MX" sz="3000" dirty="0">
              <a:solidFill>
                <a:schemeClr val="accent3"/>
              </a:solidFill>
            </a:endParaRPr>
          </a:p>
          <a:p>
            <a:r>
              <a:rPr lang="es-MX" sz="3000" dirty="0" err="1">
                <a:solidFill>
                  <a:schemeClr val="accent3"/>
                </a:solidFill>
              </a:rPr>
              <a:t>delegacion_cierre</a:t>
            </a:r>
            <a:endParaRPr lang="es-MX" sz="3000" dirty="0">
              <a:solidFill>
                <a:schemeClr val="accent3"/>
              </a:solidFill>
            </a:endParaRPr>
          </a:p>
          <a:p>
            <a:r>
              <a:rPr lang="es-MX" sz="3000" dirty="0">
                <a:solidFill>
                  <a:schemeClr val="accent3"/>
                </a:solidFill>
              </a:rPr>
              <a:t>latitud</a:t>
            </a:r>
          </a:p>
          <a:p>
            <a:r>
              <a:rPr lang="es-MX" sz="3000" dirty="0">
                <a:solidFill>
                  <a:schemeClr val="accent3"/>
                </a:solidFill>
              </a:rPr>
              <a:t>longitud</a:t>
            </a:r>
          </a:p>
          <a:p>
            <a:r>
              <a:rPr lang="es-MX" sz="3000" dirty="0">
                <a:solidFill>
                  <a:schemeClr val="accent3"/>
                </a:solidFill>
              </a:rPr>
              <a:t>Al hacer la conversión de formato:</a:t>
            </a:r>
          </a:p>
          <a:p>
            <a:r>
              <a:rPr lang="es-MX" sz="3000" dirty="0" err="1">
                <a:solidFill>
                  <a:schemeClr val="accent3"/>
                </a:solidFill>
              </a:rPr>
              <a:t>hora_creacion</a:t>
            </a:r>
            <a:endParaRPr lang="es-MX" sz="3000" dirty="0">
              <a:solidFill>
                <a:schemeClr val="accent3"/>
              </a:solidFill>
            </a:endParaRPr>
          </a:p>
          <a:p>
            <a:r>
              <a:rPr lang="es-MX" sz="3000" dirty="0" err="1">
                <a:solidFill>
                  <a:schemeClr val="accent3"/>
                </a:solidFill>
              </a:rPr>
              <a:t>hora_cierre</a:t>
            </a:r>
            <a:endParaRPr lang="es-MX" sz="3000" dirty="0">
              <a:solidFill>
                <a:schemeClr val="accent3"/>
              </a:solidFill>
              <a:latin typeface="+mj-lt"/>
            </a:endParaRPr>
          </a:p>
        </p:txBody>
      </p:sp>
      <p:sp>
        <p:nvSpPr>
          <p:cNvPr id="5" name="CuadroTexto 4">
            <a:extLst>
              <a:ext uri="{FF2B5EF4-FFF2-40B4-BE49-F238E27FC236}">
                <a16:creationId xmlns:a16="http://schemas.microsoft.com/office/drawing/2014/main" id="{0843F41D-3F49-924C-939A-2E18C003F6BD}"/>
              </a:ext>
            </a:extLst>
          </p:cNvPr>
          <p:cNvSpPr txBox="1"/>
          <p:nvPr/>
        </p:nvSpPr>
        <p:spPr>
          <a:xfrm>
            <a:off x="637308" y="6425065"/>
            <a:ext cx="10897554" cy="369332"/>
          </a:xfrm>
          <a:prstGeom prst="rect">
            <a:avLst/>
          </a:prstGeom>
          <a:noFill/>
        </p:spPr>
        <p:txBody>
          <a:bodyPr wrap="square" rtlCol="0">
            <a:spAutoFit/>
          </a:bodyPr>
          <a:lstStyle/>
          <a:p>
            <a:pPr algn="ctr"/>
            <a:r>
              <a:rPr lang="es-MX" dirty="0">
                <a:solidFill>
                  <a:schemeClr val="accent3"/>
                </a:solidFill>
              </a:rPr>
              <a:t>xxx</a:t>
            </a:r>
            <a:endParaRPr lang="es-MX" sz="3000" dirty="0">
              <a:solidFill>
                <a:schemeClr val="accent3"/>
              </a:solidFill>
              <a:latin typeface="+mj-lt"/>
            </a:endParaRPr>
          </a:p>
        </p:txBody>
      </p:sp>
    </p:spTree>
    <p:extLst>
      <p:ext uri="{BB962C8B-B14F-4D97-AF65-F5344CB8AC3E}">
        <p14:creationId xmlns:p14="http://schemas.microsoft.com/office/powerpoint/2010/main" val="190014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Limpieza y manipulación de datos</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8975187" y="1575583"/>
            <a:ext cx="2757269" cy="2585323"/>
          </a:xfrm>
          <a:prstGeom prst="rect">
            <a:avLst/>
          </a:prstGeom>
          <a:noFill/>
        </p:spPr>
        <p:txBody>
          <a:bodyPr wrap="square" rtlCol="0">
            <a:spAutoFit/>
          </a:bodyPr>
          <a:lstStyle/>
          <a:p>
            <a:pPr algn="ctr"/>
            <a:r>
              <a:rPr lang="es-MX" b="1" dirty="0">
                <a:solidFill>
                  <a:schemeClr val="accent3"/>
                </a:solidFill>
              </a:rPr>
              <a:t>Variables categóricas</a:t>
            </a:r>
          </a:p>
          <a:p>
            <a:endParaRPr lang="es-MX" b="1" dirty="0">
              <a:solidFill>
                <a:schemeClr val="accent3"/>
              </a:solidFill>
            </a:endParaRPr>
          </a:p>
          <a:p>
            <a:r>
              <a:rPr lang="es-MX" dirty="0">
                <a:solidFill>
                  <a:schemeClr val="accent3"/>
                </a:solidFill>
              </a:rPr>
              <a:t>En las únicas variables que hay datos faltantes es en la delegación de inicio y cierre, igual que en los datos </a:t>
            </a:r>
            <a:r>
              <a:rPr lang="es-MX" dirty="0" err="1">
                <a:solidFill>
                  <a:schemeClr val="accent3"/>
                </a:solidFill>
              </a:rPr>
              <a:t>geoespaciales</a:t>
            </a:r>
            <a:r>
              <a:rPr lang="es-MX" dirty="0">
                <a:solidFill>
                  <a:schemeClr val="accent3"/>
                </a:solidFill>
              </a:rPr>
              <a:t> representa una proporción muy baja del total.</a:t>
            </a:r>
          </a:p>
        </p:txBody>
      </p:sp>
      <p:graphicFrame>
        <p:nvGraphicFramePr>
          <p:cNvPr id="7" name="6 Tabla"/>
          <p:cNvGraphicFramePr>
            <a:graphicFrameLocks noGrp="1"/>
          </p:cNvGraphicFramePr>
          <p:nvPr/>
        </p:nvGraphicFramePr>
        <p:xfrm>
          <a:off x="637308" y="1575583"/>
          <a:ext cx="8000255" cy="4481418"/>
        </p:xfrm>
        <a:graphic>
          <a:graphicData uri="http://schemas.openxmlformats.org/drawingml/2006/table">
            <a:tbl>
              <a:tblPr/>
              <a:tblGrid>
                <a:gridCol w="233657">
                  <a:extLst>
                    <a:ext uri="{9D8B030D-6E8A-4147-A177-3AD203B41FA5}">
                      <a16:colId xmlns:a16="http://schemas.microsoft.com/office/drawing/2014/main" val="20000"/>
                    </a:ext>
                  </a:extLst>
                </a:gridCol>
                <a:gridCol w="884891">
                  <a:extLst>
                    <a:ext uri="{9D8B030D-6E8A-4147-A177-3AD203B41FA5}">
                      <a16:colId xmlns:a16="http://schemas.microsoft.com/office/drawing/2014/main" val="20001"/>
                    </a:ext>
                  </a:extLst>
                </a:gridCol>
                <a:gridCol w="779153">
                  <a:extLst>
                    <a:ext uri="{9D8B030D-6E8A-4147-A177-3AD203B41FA5}">
                      <a16:colId xmlns:a16="http://schemas.microsoft.com/office/drawing/2014/main" val="20002"/>
                    </a:ext>
                  </a:extLst>
                </a:gridCol>
                <a:gridCol w="862239">
                  <a:extLst>
                    <a:ext uri="{9D8B030D-6E8A-4147-A177-3AD203B41FA5}">
                      <a16:colId xmlns:a16="http://schemas.microsoft.com/office/drawing/2014/main" val="20003"/>
                    </a:ext>
                  </a:extLst>
                </a:gridCol>
                <a:gridCol w="649536">
                  <a:extLst>
                    <a:ext uri="{9D8B030D-6E8A-4147-A177-3AD203B41FA5}">
                      <a16:colId xmlns:a16="http://schemas.microsoft.com/office/drawing/2014/main" val="20004"/>
                    </a:ext>
                  </a:extLst>
                </a:gridCol>
                <a:gridCol w="726598">
                  <a:extLst>
                    <a:ext uri="{9D8B030D-6E8A-4147-A177-3AD203B41FA5}">
                      <a16:colId xmlns:a16="http://schemas.microsoft.com/office/drawing/2014/main" val="20005"/>
                    </a:ext>
                  </a:extLst>
                </a:gridCol>
                <a:gridCol w="924762">
                  <a:extLst>
                    <a:ext uri="{9D8B030D-6E8A-4147-A177-3AD203B41FA5}">
                      <a16:colId xmlns:a16="http://schemas.microsoft.com/office/drawing/2014/main" val="20006"/>
                    </a:ext>
                  </a:extLst>
                </a:gridCol>
                <a:gridCol w="757533">
                  <a:extLst>
                    <a:ext uri="{9D8B030D-6E8A-4147-A177-3AD203B41FA5}">
                      <a16:colId xmlns:a16="http://schemas.microsoft.com/office/drawing/2014/main" val="20007"/>
                    </a:ext>
                  </a:extLst>
                </a:gridCol>
                <a:gridCol w="727295">
                  <a:extLst>
                    <a:ext uri="{9D8B030D-6E8A-4147-A177-3AD203B41FA5}">
                      <a16:colId xmlns:a16="http://schemas.microsoft.com/office/drawing/2014/main" val="20008"/>
                    </a:ext>
                  </a:extLst>
                </a:gridCol>
                <a:gridCol w="794048">
                  <a:extLst>
                    <a:ext uri="{9D8B030D-6E8A-4147-A177-3AD203B41FA5}">
                      <a16:colId xmlns:a16="http://schemas.microsoft.com/office/drawing/2014/main" val="20009"/>
                    </a:ext>
                  </a:extLst>
                </a:gridCol>
                <a:gridCol w="660543">
                  <a:extLst>
                    <a:ext uri="{9D8B030D-6E8A-4147-A177-3AD203B41FA5}">
                      <a16:colId xmlns:a16="http://schemas.microsoft.com/office/drawing/2014/main" val="20010"/>
                    </a:ext>
                  </a:extLst>
                </a:gridCol>
              </a:tblGrid>
              <a:tr h="535684">
                <a:tc>
                  <a:txBody>
                    <a:bodyPr/>
                    <a:lstStyle/>
                    <a:p>
                      <a:pPr algn="ctr" fontAlgn="ctr"/>
                      <a:endParaRPr lang="es-MX" sz="1200" b="1" dirty="0"/>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a:t>metric</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a:t>dia_semana</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a:t>codigo_cierre</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a:t>año_cierre</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a:t>mes_cierre</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a:t>delegacion_inicio</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dirty="0" err="1"/>
                        <a:t>clas_con_f_alarma</a:t>
                      </a:r>
                      <a:endParaRPr lang="es-MX" sz="1200" b="1" dirty="0"/>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a:t>tipo_entrada</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a:t>delegacion_cierre</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b="1" dirty="0"/>
                        <a:t>mes</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65984">
                <a:tc>
                  <a:txBody>
                    <a:bodyPr/>
                    <a:lstStyle/>
                    <a:p>
                      <a:pPr algn="ctr" fontAlgn="ctr"/>
                      <a:r>
                        <a:rPr lang="es-MX" sz="1200" b="1" dirty="0"/>
                        <a:t>1</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num_categories</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7</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5</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7</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12</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16</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4</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9</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16</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12</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2685">
                <a:tc>
                  <a:txBody>
                    <a:bodyPr/>
                    <a:lstStyle/>
                    <a:p>
                      <a:pPr algn="ctr" fontAlgn="ctr"/>
                      <a:r>
                        <a:rPr lang="es-MX" sz="1200" b="1" dirty="0"/>
                        <a:t>3</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uniques</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7</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5</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7</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12</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16</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4</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9</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16</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12</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5984">
                <a:tc>
                  <a:txBody>
                    <a:bodyPr/>
                    <a:lstStyle/>
                    <a:p>
                      <a:pPr algn="ctr" fontAlgn="ctr"/>
                      <a:r>
                        <a:rPr lang="es-MX" sz="1200" b="1"/>
                        <a:t>4</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prop_missings</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0.0114233</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0.0101219</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2685">
                <a:tc>
                  <a:txBody>
                    <a:bodyPr/>
                    <a:lstStyle/>
                    <a:p>
                      <a:pPr algn="ctr" fontAlgn="ctr"/>
                      <a:r>
                        <a:rPr lang="es-MX" sz="1200" b="1"/>
                        <a:t>5</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num_na</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158</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140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80676">
                <a:tc>
                  <a:txBody>
                    <a:bodyPr/>
                    <a:lstStyle/>
                    <a:p>
                      <a:pPr algn="ctr" fontAlgn="ctr"/>
                      <a:r>
                        <a:rPr lang="es-MX" sz="1200" b="1"/>
                        <a:t>6</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top1_repeated</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Viernes</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(A) La unidad de atención a emergencias fue de...</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2018</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Octubre</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IZTAPALAPA</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EMERGENCIA</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LLAMADA DEL 911</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IZTAPALAPA</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10</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80676">
                <a:tc>
                  <a:txBody>
                    <a:bodyPr/>
                    <a:lstStyle/>
                    <a:p>
                      <a:pPr algn="ctr" fontAlgn="ctr"/>
                      <a:r>
                        <a:rPr lang="es-MX" sz="1200" b="1"/>
                        <a:t>7</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top2_repeated</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dirty="0"/>
                        <a:t>Sábado</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(D) El incidente reportado se registró en dos ...</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2019</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Agosto</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GUSTAVO A. MADERO</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URGENCIAS MEDICAS</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LLAMADA DEL 066</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GUSTAVO A. MADERO</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8</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880676">
                <a:tc>
                  <a:txBody>
                    <a:bodyPr/>
                    <a:lstStyle/>
                    <a:p>
                      <a:pPr algn="ctr" fontAlgn="ctr"/>
                      <a:r>
                        <a:rPr lang="es-MX" sz="1200" b="1"/>
                        <a:t>8</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top3_repeated</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Jueves</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(N) La unidad de atención a emergencias fue de...</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2017</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Septiembre</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CUAUHTEMOC</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FALSA ALARMA</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dirty="0"/>
                        <a:t>BOTÓN DE AUXILIO</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a:t>CUAUHTEMOC</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200" dirty="0"/>
                        <a:t>9</a:t>
                      </a:r>
                    </a:p>
                  </a:txBody>
                  <a:tcPr marL="12182" marR="12182" marT="12182" marB="1218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0014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Limpieza y manipulación de datos</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1153552" y="1742049"/>
            <a:ext cx="4586065" cy="3693319"/>
          </a:xfrm>
          <a:prstGeom prst="rect">
            <a:avLst/>
          </a:prstGeom>
          <a:noFill/>
        </p:spPr>
        <p:txBody>
          <a:bodyPr wrap="square" rtlCol="0">
            <a:spAutoFit/>
          </a:bodyPr>
          <a:lstStyle/>
          <a:p>
            <a:pPr algn="ctr"/>
            <a:r>
              <a:rPr lang="es-MX" b="1" dirty="0">
                <a:solidFill>
                  <a:schemeClr val="accent3"/>
                </a:solidFill>
              </a:rPr>
              <a:t>Variables categóricas</a:t>
            </a:r>
          </a:p>
          <a:p>
            <a:endParaRPr lang="es-MX" dirty="0">
              <a:solidFill>
                <a:schemeClr val="accent3"/>
              </a:solidFill>
            </a:endParaRPr>
          </a:p>
          <a:p>
            <a:r>
              <a:rPr lang="es-MX" dirty="0">
                <a:solidFill>
                  <a:schemeClr val="accent3"/>
                </a:solidFill>
              </a:rPr>
              <a:t>El código de cierre que más se repite es el A=“Afirmativo”: Una unidad de atención a emergencias fue despachada, llegó al lugar de los hechos y confirmó la emergencia reportada, e identificamos que </a:t>
            </a:r>
            <a:r>
              <a:rPr lang="es-MX" dirty="0" err="1">
                <a:solidFill>
                  <a:schemeClr val="accent3"/>
                </a:solidFill>
              </a:rPr>
              <a:t>Iztapalapa</a:t>
            </a:r>
            <a:r>
              <a:rPr lang="es-MX" dirty="0">
                <a:solidFill>
                  <a:schemeClr val="accent3"/>
                </a:solidFill>
              </a:rPr>
              <a:t> vuelve a ser la delegación con más reportes.</a:t>
            </a:r>
          </a:p>
          <a:p>
            <a:pPr algn="ctr"/>
            <a:endParaRPr lang="es-MX" dirty="0">
              <a:solidFill>
                <a:schemeClr val="accent3"/>
              </a:solidFill>
            </a:endParaRPr>
          </a:p>
          <a:p>
            <a:r>
              <a:rPr lang="es-MX" dirty="0">
                <a:solidFill>
                  <a:schemeClr val="accent3"/>
                </a:solidFill>
              </a:rPr>
              <a:t>Algo a destacar es la variable </a:t>
            </a:r>
            <a:r>
              <a:rPr lang="es-MX" dirty="0" err="1">
                <a:solidFill>
                  <a:schemeClr val="accent3"/>
                </a:solidFill>
              </a:rPr>
              <a:t>tipo_entrada</a:t>
            </a:r>
            <a:r>
              <a:rPr lang="es-MX" dirty="0">
                <a:solidFill>
                  <a:schemeClr val="accent3"/>
                </a:solidFill>
              </a:rPr>
              <a:t> que nos indica de qué forma fue solicitado el apoyo y la que más se utiliza es la llamada al 911 seguida de la llamada al 066</a:t>
            </a:r>
          </a:p>
        </p:txBody>
      </p:sp>
      <p:sp>
        <p:nvSpPr>
          <p:cNvPr id="6" name="CuadroTexto 4">
            <a:extLst>
              <a:ext uri="{FF2B5EF4-FFF2-40B4-BE49-F238E27FC236}">
                <a16:creationId xmlns:a16="http://schemas.microsoft.com/office/drawing/2014/main" id="{0843F41D-3F49-924C-939A-2E18C003F6BD}"/>
              </a:ext>
            </a:extLst>
          </p:cNvPr>
          <p:cNvSpPr txBox="1"/>
          <p:nvPr/>
        </p:nvSpPr>
        <p:spPr>
          <a:xfrm>
            <a:off x="6668087" y="1742049"/>
            <a:ext cx="4501662" cy="3970318"/>
          </a:xfrm>
          <a:prstGeom prst="rect">
            <a:avLst/>
          </a:prstGeom>
          <a:noFill/>
        </p:spPr>
        <p:txBody>
          <a:bodyPr wrap="square" rtlCol="0">
            <a:spAutoFit/>
          </a:bodyPr>
          <a:lstStyle/>
          <a:p>
            <a:pPr algn="ctr"/>
            <a:r>
              <a:rPr lang="es-MX" b="1" dirty="0">
                <a:solidFill>
                  <a:schemeClr val="accent3"/>
                </a:solidFill>
              </a:rPr>
              <a:t>Variables de fecha y hora</a:t>
            </a:r>
          </a:p>
          <a:p>
            <a:endParaRPr lang="es-MX" dirty="0">
              <a:solidFill>
                <a:schemeClr val="accent3"/>
              </a:solidFill>
            </a:endParaRPr>
          </a:p>
          <a:p>
            <a:r>
              <a:rPr lang="es-MX" dirty="0">
                <a:solidFill>
                  <a:schemeClr val="accent3"/>
                </a:solidFill>
              </a:rPr>
              <a:t>En las variables de horas tuvimos al rededor de 1500 faltantes al hacer la conversión al tipo correcto pero seguimos teniendo un número muy bajo de faltantes en relación al total de observaciones.</a:t>
            </a:r>
          </a:p>
          <a:p>
            <a:endParaRPr lang="es-MX" dirty="0">
              <a:solidFill>
                <a:schemeClr val="accent3"/>
              </a:solidFill>
            </a:endParaRPr>
          </a:p>
          <a:p>
            <a:r>
              <a:rPr lang="es-MX" dirty="0">
                <a:solidFill>
                  <a:schemeClr val="accent3"/>
                </a:solidFill>
              </a:rPr>
              <a:t>Respecto a las horas de creación del reporte que más se repiten vemos que tienen en común que son realizadas en la tarde-noche. Y en las que se cierran tienen un rango muy similar, solo se </a:t>
            </a:r>
            <a:r>
              <a:rPr lang="es-MX" dirty="0" err="1">
                <a:solidFill>
                  <a:schemeClr val="accent3"/>
                </a:solidFill>
              </a:rPr>
              <a:t>diferencían</a:t>
            </a:r>
            <a:r>
              <a:rPr lang="es-MX" dirty="0">
                <a:solidFill>
                  <a:schemeClr val="accent3"/>
                </a:solidFill>
              </a:rPr>
              <a:t> por minutos.</a:t>
            </a:r>
          </a:p>
          <a:p>
            <a:endParaRPr lang="es-MX" dirty="0">
              <a:solidFill>
                <a:schemeClr val="accent3"/>
              </a:solidFill>
            </a:endParaRPr>
          </a:p>
        </p:txBody>
      </p:sp>
    </p:spTree>
    <p:extLst>
      <p:ext uri="{BB962C8B-B14F-4D97-AF65-F5344CB8AC3E}">
        <p14:creationId xmlns:p14="http://schemas.microsoft.com/office/powerpoint/2010/main" val="190014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Limpieza y manipulación de datos</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8257734" y="1716258"/>
            <a:ext cx="3277127" cy="3323987"/>
          </a:xfrm>
          <a:prstGeom prst="rect">
            <a:avLst/>
          </a:prstGeom>
          <a:noFill/>
        </p:spPr>
        <p:txBody>
          <a:bodyPr wrap="square" rtlCol="0">
            <a:spAutoFit/>
          </a:bodyPr>
          <a:lstStyle/>
          <a:p>
            <a:pPr algn="ctr"/>
            <a:r>
              <a:rPr lang="es-MX" b="1" dirty="0">
                <a:solidFill>
                  <a:schemeClr val="accent3"/>
                </a:solidFill>
              </a:rPr>
              <a:t>Variables de fecha y hora</a:t>
            </a:r>
            <a:endParaRPr lang="es-MX" dirty="0">
              <a:solidFill>
                <a:schemeClr val="accent3"/>
              </a:solidFill>
            </a:endParaRPr>
          </a:p>
          <a:p>
            <a:pPr algn="ctr"/>
            <a:endParaRPr lang="es-MX" dirty="0">
              <a:solidFill>
                <a:schemeClr val="accent3"/>
              </a:solidFill>
            </a:endParaRPr>
          </a:p>
          <a:p>
            <a:r>
              <a:rPr lang="es-MX" dirty="0">
                <a:solidFill>
                  <a:schemeClr val="accent3"/>
                </a:solidFill>
              </a:rPr>
              <a:t>Considerando el número de años y días de la información vemos que corresponde a que casi diario se hacen llamadas pues los 2497 datos únicos es una cifra acorde al número de días que hay en ese rango de fechas.</a:t>
            </a:r>
          </a:p>
          <a:p>
            <a:pPr algn="ctr"/>
            <a:endParaRPr lang="es-MX" dirty="0">
              <a:solidFill>
                <a:schemeClr val="accent3"/>
              </a:solidFill>
            </a:endParaRPr>
          </a:p>
          <a:p>
            <a:pPr algn="ctr"/>
            <a:endParaRPr lang="es-MX" sz="3000" dirty="0">
              <a:solidFill>
                <a:schemeClr val="accent3"/>
              </a:solidFill>
              <a:latin typeface="+mj-lt"/>
            </a:endParaRPr>
          </a:p>
        </p:txBody>
      </p:sp>
      <p:graphicFrame>
        <p:nvGraphicFramePr>
          <p:cNvPr id="7" name="6 Tabla"/>
          <p:cNvGraphicFramePr>
            <a:graphicFrameLocks noGrp="1"/>
          </p:cNvGraphicFramePr>
          <p:nvPr/>
        </p:nvGraphicFramePr>
        <p:xfrm>
          <a:off x="984738" y="1435632"/>
          <a:ext cx="6822830" cy="5222338"/>
        </p:xfrm>
        <a:graphic>
          <a:graphicData uri="http://schemas.openxmlformats.org/drawingml/2006/table">
            <a:tbl>
              <a:tblPr/>
              <a:tblGrid>
                <a:gridCol w="250743">
                  <a:extLst>
                    <a:ext uri="{9D8B030D-6E8A-4147-A177-3AD203B41FA5}">
                      <a16:colId xmlns:a16="http://schemas.microsoft.com/office/drawing/2014/main" val="20000"/>
                    </a:ext>
                  </a:extLst>
                </a:gridCol>
                <a:gridCol w="1200924">
                  <a:extLst>
                    <a:ext uri="{9D8B030D-6E8A-4147-A177-3AD203B41FA5}">
                      <a16:colId xmlns:a16="http://schemas.microsoft.com/office/drawing/2014/main" val="20001"/>
                    </a:ext>
                  </a:extLst>
                </a:gridCol>
                <a:gridCol w="1451665">
                  <a:extLst>
                    <a:ext uri="{9D8B030D-6E8A-4147-A177-3AD203B41FA5}">
                      <a16:colId xmlns:a16="http://schemas.microsoft.com/office/drawing/2014/main" val="20002"/>
                    </a:ext>
                  </a:extLst>
                </a:gridCol>
                <a:gridCol w="1214121">
                  <a:extLst>
                    <a:ext uri="{9D8B030D-6E8A-4147-A177-3AD203B41FA5}">
                      <a16:colId xmlns:a16="http://schemas.microsoft.com/office/drawing/2014/main" val="20003"/>
                    </a:ext>
                  </a:extLst>
                </a:gridCol>
                <a:gridCol w="963379">
                  <a:extLst>
                    <a:ext uri="{9D8B030D-6E8A-4147-A177-3AD203B41FA5}">
                      <a16:colId xmlns:a16="http://schemas.microsoft.com/office/drawing/2014/main" val="20004"/>
                    </a:ext>
                  </a:extLst>
                </a:gridCol>
                <a:gridCol w="1741998">
                  <a:extLst>
                    <a:ext uri="{9D8B030D-6E8A-4147-A177-3AD203B41FA5}">
                      <a16:colId xmlns:a16="http://schemas.microsoft.com/office/drawing/2014/main" val="20005"/>
                    </a:ext>
                  </a:extLst>
                </a:gridCol>
              </a:tblGrid>
              <a:tr h="421303">
                <a:tc>
                  <a:txBody>
                    <a:bodyPr/>
                    <a:lstStyle/>
                    <a:p>
                      <a:pPr algn="l" fontAlgn="ctr"/>
                      <a:br>
                        <a:rPr lang="es-MX" sz="1400" b="1" dirty="0"/>
                      </a:br>
                      <a:endParaRPr lang="es-MX" sz="1400" b="1" dirty="0"/>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b="1" dirty="0" err="1"/>
                        <a:t>metric</a:t>
                      </a:r>
                      <a:endParaRPr lang="es-MX" sz="1400" b="1" dirty="0"/>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s-MX" sz="1400" b="1" dirty="0" err="1"/>
                        <a:t>fecha_creacion</a:t>
                      </a:r>
                      <a:endParaRPr lang="es-MX" sz="1400" b="1" dirty="0"/>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s-MX" sz="1400" b="1" dirty="0" err="1"/>
                        <a:t>hora_creacion</a:t>
                      </a:r>
                      <a:endParaRPr lang="es-MX" sz="1400" b="1" dirty="0"/>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s-MX" sz="1400" b="1" dirty="0" err="1"/>
                        <a:t>fecha_cierre</a:t>
                      </a:r>
                      <a:endParaRPr lang="es-MX" sz="1400" b="1" dirty="0"/>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s-MX" sz="1400" b="1" dirty="0" err="1"/>
                        <a:t>hora_cierre</a:t>
                      </a:r>
                      <a:endParaRPr lang="es-MX" sz="1400" dirty="0"/>
                    </a:p>
                  </a:txBody>
                  <a:tcPr marL="57645" marR="57645" marT="28823" marB="2882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0666">
                <a:tc>
                  <a:txBody>
                    <a:bodyPr/>
                    <a:lstStyle/>
                    <a:p>
                      <a:pPr algn="l" fontAlgn="ctr"/>
                      <a:r>
                        <a:rPr lang="es-MX" sz="1400" b="1" dirty="0"/>
                        <a:t>1</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num_categories</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2497</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86299</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2496</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dirty="0"/>
                        <a:t>86375</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044">
                <a:tc>
                  <a:txBody>
                    <a:bodyPr/>
                    <a:lstStyle/>
                    <a:p>
                      <a:pPr algn="l" fontAlgn="ctr"/>
                      <a:r>
                        <a:rPr lang="es-MX" sz="1400" b="1"/>
                        <a:t>2</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categories</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[2016-01-23T00:00:00.000000000, 2016-01-24T00:...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[1900-01-01T22:35:04.000000000, 1900-01-01T22:...</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[2016-01-24T00:00:00.000000000, 2016-01-25T00:...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[1900-01-01T00:21:08.000000000, 1900-01-01T04:...</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7546">
                <a:tc>
                  <a:txBody>
                    <a:bodyPr/>
                    <a:lstStyle/>
                    <a:p>
                      <a:pPr algn="l" fontAlgn="ctr"/>
                      <a:r>
                        <a:rPr lang="es-MX" sz="1400" b="1"/>
                        <a:t>3</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max</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2020-12-10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 23:59:59</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2020-12-10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 23:59:59</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7546">
                <a:tc>
                  <a:txBody>
                    <a:bodyPr/>
                    <a:lstStyle/>
                    <a:p>
                      <a:pPr algn="l" fontAlgn="ctr"/>
                      <a:r>
                        <a:rPr lang="es-MX" sz="1400" b="1"/>
                        <a:t>4</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min</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2013-12-31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2014-01-01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3380">
                <a:tc>
                  <a:txBody>
                    <a:bodyPr/>
                    <a:lstStyle/>
                    <a:p>
                      <a:pPr algn="l" fontAlgn="ctr"/>
                      <a:r>
                        <a:rPr lang="es-MX" sz="1400" b="1"/>
                        <a:t>5</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uniques</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2497</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86299</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2496</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86375</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3380">
                <a:tc>
                  <a:txBody>
                    <a:bodyPr/>
                    <a:lstStyle/>
                    <a:p>
                      <a:pPr algn="l" fontAlgn="ctr"/>
                      <a:r>
                        <a:rPr lang="es-MX" sz="1400" b="1"/>
                        <a:t>6</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prop_missings</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0.11163</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0.111486</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3380">
                <a:tc>
                  <a:txBody>
                    <a:bodyPr/>
                    <a:lstStyle/>
                    <a:p>
                      <a:pPr algn="l" fontAlgn="ctr"/>
                      <a:r>
                        <a:rPr lang="es-MX" sz="1400" b="1"/>
                        <a:t>7</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num_na</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1544</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1542</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50280">
                <a:tc>
                  <a:txBody>
                    <a:bodyPr/>
                    <a:lstStyle/>
                    <a:p>
                      <a:pPr algn="l" fontAlgn="ctr"/>
                      <a:r>
                        <a:rPr lang="es-MX" sz="1400" b="1"/>
                        <a:t>8</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top1_repeated</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2020-02-14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 20:44:00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2020-02-14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 21:59:00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50280">
                <a:tc>
                  <a:txBody>
                    <a:bodyPr/>
                    <a:lstStyle/>
                    <a:p>
                      <a:pPr algn="l" fontAlgn="ctr"/>
                      <a:r>
                        <a:rPr lang="es-MX" sz="1400" b="1"/>
                        <a:t>9</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top2_repeated</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2018-10-26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 19:16:00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2017-08-12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 21:52:00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50280">
                <a:tc>
                  <a:txBody>
                    <a:bodyPr/>
                    <a:lstStyle/>
                    <a:p>
                      <a:pPr algn="l" fontAlgn="ctr"/>
                      <a:r>
                        <a:rPr lang="es-MX" sz="1400" b="1"/>
                        <a:t>10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top3_repeated</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2019-11-30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1900-01-01 18:38:00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a:t>2017-02-12 00:00:00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s-MX" sz="1400" dirty="0"/>
                        <a:t>1900-01-01 21:58:00</a:t>
                      </a:r>
                    </a:p>
                  </a:txBody>
                  <a:tcPr marL="24019" marR="24019" marT="24019" marB="2401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0014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Limpieza y manipulación de datos</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7435384" y="1375733"/>
            <a:ext cx="4184530" cy="5539978"/>
          </a:xfrm>
          <a:prstGeom prst="rect">
            <a:avLst/>
          </a:prstGeom>
          <a:noFill/>
        </p:spPr>
        <p:txBody>
          <a:bodyPr wrap="square" rtlCol="0">
            <a:spAutoFit/>
          </a:bodyPr>
          <a:lstStyle/>
          <a:p>
            <a:pPr algn="ctr"/>
            <a:r>
              <a:rPr lang="es-MX" b="1" dirty="0">
                <a:solidFill>
                  <a:schemeClr val="accent3"/>
                </a:solidFill>
              </a:rPr>
              <a:t>Variables </a:t>
            </a:r>
            <a:r>
              <a:rPr lang="es-MX" b="1" dirty="0" err="1">
                <a:solidFill>
                  <a:schemeClr val="accent3"/>
                </a:solidFill>
              </a:rPr>
              <a:t>geoespaciales</a:t>
            </a:r>
            <a:endParaRPr lang="es-MX" b="1" dirty="0">
              <a:solidFill>
                <a:schemeClr val="accent3"/>
              </a:solidFill>
            </a:endParaRPr>
          </a:p>
          <a:p>
            <a:endParaRPr lang="es-MX" b="1" dirty="0">
              <a:solidFill>
                <a:schemeClr val="accent3"/>
              </a:solidFill>
            </a:endParaRPr>
          </a:p>
          <a:p>
            <a:r>
              <a:rPr lang="es-MX" dirty="0">
                <a:solidFill>
                  <a:schemeClr val="accent3"/>
                </a:solidFill>
              </a:rPr>
              <a:t>Solo tenemos las variables </a:t>
            </a:r>
            <a:r>
              <a:rPr lang="es-MX" dirty="0" err="1">
                <a:solidFill>
                  <a:schemeClr val="accent3"/>
                </a:solidFill>
              </a:rPr>
              <a:t>geoespaciales</a:t>
            </a:r>
            <a:r>
              <a:rPr lang="es-MX" dirty="0">
                <a:solidFill>
                  <a:schemeClr val="accent3"/>
                </a:solidFill>
              </a:rPr>
              <a:t> como numéricas pues las demás consideramos pueden ser categóricas.</a:t>
            </a:r>
          </a:p>
          <a:p>
            <a:endParaRPr lang="es-MX" dirty="0">
              <a:solidFill>
                <a:schemeClr val="accent3"/>
              </a:solidFill>
            </a:endParaRPr>
          </a:p>
          <a:p>
            <a:r>
              <a:rPr lang="es-MX" dirty="0">
                <a:solidFill>
                  <a:schemeClr val="accent3"/>
                </a:solidFill>
              </a:rPr>
              <a:t>Hicimos la comparación de la columna </a:t>
            </a:r>
            <a:r>
              <a:rPr lang="es-MX" dirty="0" err="1">
                <a:solidFill>
                  <a:schemeClr val="accent3"/>
                </a:solidFill>
              </a:rPr>
              <a:t>geopoint</a:t>
            </a:r>
            <a:r>
              <a:rPr lang="es-MX" dirty="0">
                <a:solidFill>
                  <a:schemeClr val="accent3"/>
                </a:solidFill>
              </a:rPr>
              <a:t> y latitud, longitud. Observamos que se están repitiendo los datos, pues son iguales al hacer la separación correspondiente.</a:t>
            </a:r>
          </a:p>
          <a:p>
            <a:endParaRPr lang="es-MX" dirty="0">
              <a:solidFill>
                <a:schemeClr val="accent3"/>
              </a:solidFill>
            </a:endParaRPr>
          </a:p>
          <a:p>
            <a:r>
              <a:rPr lang="es-MX" dirty="0">
                <a:solidFill>
                  <a:schemeClr val="accent3"/>
                </a:solidFill>
              </a:rPr>
              <a:t>Tenemos valores faltantes pero representan una proporción muy baja en todos los casos.</a:t>
            </a:r>
          </a:p>
          <a:p>
            <a:endParaRPr lang="es-MX" dirty="0">
              <a:solidFill>
                <a:schemeClr val="accent3"/>
              </a:solidFill>
            </a:endParaRPr>
          </a:p>
          <a:p>
            <a:r>
              <a:rPr lang="es-MX" dirty="0">
                <a:solidFill>
                  <a:schemeClr val="accent3"/>
                </a:solidFill>
              </a:rPr>
              <a:t>El punto </a:t>
            </a:r>
            <a:r>
              <a:rPr lang="es-MX" dirty="0" err="1">
                <a:solidFill>
                  <a:schemeClr val="accent3"/>
                </a:solidFill>
              </a:rPr>
              <a:t>geoespacial</a:t>
            </a:r>
            <a:r>
              <a:rPr lang="es-MX" dirty="0">
                <a:solidFill>
                  <a:schemeClr val="accent3"/>
                </a:solidFill>
              </a:rPr>
              <a:t> que más se repite se encuentra en </a:t>
            </a:r>
            <a:r>
              <a:rPr lang="es-MX" dirty="0" err="1">
                <a:solidFill>
                  <a:schemeClr val="accent3"/>
                </a:solidFill>
              </a:rPr>
              <a:t>Iztapalapa</a:t>
            </a:r>
            <a:endParaRPr lang="es-MX" dirty="0">
              <a:solidFill>
                <a:schemeClr val="accent3"/>
              </a:solidFill>
            </a:endParaRPr>
          </a:p>
          <a:p>
            <a:pPr algn="ctr"/>
            <a:endParaRPr lang="es-MX" sz="3000" dirty="0">
              <a:solidFill>
                <a:schemeClr val="accent3"/>
              </a:solidFill>
              <a:latin typeface="+mj-lt"/>
            </a:endParaRPr>
          </a:p>
        </p:txBody>
      </p:sp>
      <p:sp>
        <p:nvSpPr>
          <p:cNvPr id="29697" name="Rectangle 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s-MX" sz="1800" b="0" i="0" u="none" strike="noStrike" cap="none" normalizeH="0" baseline="0">
                <a:ln>
                  <a:noFill/>
                </a:ln>
                <a:solidFill>
                  <a:schemeClr val="tx1"/>
                </a:solidFill>
                <a:effectLst/>
                <a:latin typeface="Arial" charset="0"/>
                <a:cs typeface="Arial" charset="0"/>
              </a:rPr>
            </a:br>
            <a:endParaRPr kumimoji="0" lang="es-MX" sz="1800" b="0" i="0" u="none" strike="noStrike" cap="none" normalizeH="0" baseline="0">
              <a:ln>
                <a:noFill/>
              </a:ln>
              <a:solidFill>
                <a:schemeClr val="tx1"/>
              </a:solidFill>
              <a:effectLst/>
              <a:latin typeface="Arial" charset="0"/>
              <a:cs typeface="Arial" charset="0"/>
            </a:endParaRPr>
          </a:p>
        </p:txBody>
      </p:sp>
      <p:graphicFrame>
        <p:nvGraphicFramePr>
          <p:cNvPr id="8" name="7 Tabla"/>
          <p:cNvGraphicFramePr>
            <a:graphicFrameLocks noGrp="1"/>
          </p:cNvGraphicFramePr>
          <p:nvPr/>
        </p:nvGraphicFramePr>
        <p:xfrm>
          <a:off x="637308" y="1375733"/>
          <a:ext cx="6071340" cy="5418664"/>
        </p:xfrm>
        <a:graphic>
          <a:graphicData uri="http://schemas.openxmlformats.org/drawingml/2006/table">
            <a:tbl>
              <a:tblPr/>
              <a:tblGrid>
                <a:gridCol w="1011890">
                  <a:extLst>
                    <a:ext uri="{9D8B030D-6E8A-4147-A177-3AD203B41FA5}">
                      <a16:colId xmlns:a16="http://schemas.microsoft.com/office/drawing/2014/main" val="20000"/>
                    </a:ext>
                  </a:extLst>
                </a:gridCol>
                <a:gridCol w="1011890">
                  <a:extLst>
                    <a:ext uri="{9D8B030D-6E8A-4147-A177-3AD203B41FA5}">
                      <a16:colId xmlns:a16="http://schemas.microsoft.com/office/drawing/2014/main" val="20001"/>
                    </a:ext>
                  </a:extLst>
                </a:gridCol>
                <a:gridCol w="1011890">
                  <a:extLst>
                    <a:ext uri="{9D8B030D-6E8A-4147-A177-3AD203B41FA5}">
                      <a16:colId xmlns:a16="http://schemas.microsoft.com/office/drawing/2014/main" val="20002"/>
                    </a:ext>
                  </a:extLst>
                </a:gridCol>
                <a:gridCol w="1011890">
                  <a:extLst>
                    <a:ext uri="{9D8B030D-6E8A-4147-A177-3AD203B41FA5}">
                      <a16:colId xmlns:a16="http://schemas.microsoft.com/office/drawing/2014/main" val="20003"/>
                    </a:ext>
                  </a:extLst>
                </a:gridCol>
                <a:gridCol w="1011890">
                  <a:extLst>
                    <a:ext uri="{9D8B030D-6E8A-4147-A177-3AD203B41FA5}">
                      <a16:colId xmlns:a16="http://schemas.microsoft.com/office/drawing/2014/main" val="20004"/>
                    </a:ext>
                  </a:extLst>
                </a:gridCol>
                <a:gridCol w="1011890">
                  <a:extLst>
                    <a:ext uri="{9D8B030D-6E8A-4147-A177-3AD203B41FA5}">
                      <a16:colId xmlns:a16="http://schemas.microsoft.com/office/drawing/2014/main" val="20005"/>
                    </a:ext>
                  </a:extLst>
                </a:gridCol>
              </a:tblGrid>
              <a:tr h="261826">
                <a:tc>
                  <a:txBody>
                    <a:bodyPr/>
                    <a:lstStyle/>
                    <a:p>
                      <a:pPr algn="l" fontAlgn="ctr"/>
                      <a:endParaRPr lang="es-MX" sz="1300" b="1"/>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b="1"/>
                        <a:t>metric</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b="1"/>
                        <a:t>latitud</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b="1"/>
                        <a:t>longitud</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b="1"/>
                        <a:t>lat_geo</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b="1"/>
                        <a:t>long_geo</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61826">
                <a:tc>
                  <a:txBody>
                    <a:bodyPr/>
                    <a:lstStyle/>
                    <a:p>
                      <a:pPr algn="l" fontAlgn="ctr"/>
                      <a:r>
                        <a:rPr lang="es-MX" sz="1300" b="1"/>
                        <a:t>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max</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195.303000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-98.945370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195.303000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-98.945370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1826">
                <a:tc>
                  <a:txBody>
                    <a:bodyPr/>
                    <a:lstStyle/>
                    <a:p>
                      <a:pPr algn="l" fontAlgn="ctr"/>
                      <a:r>
                        <a:rPr lang="es-MX" sz="1300" b="1"/>
                        <a:t>1</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min</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19.094020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-991.764000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19.094020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-991.764000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1826">
                <a:tc>
                  <a:txBody>
                    <a:bodyPr/>
                    <a:lstStyle/>
                    <a:p>
                      <a:pPr algn="l" fontAlgn="ctr"/>
                      <a:r>
                        <a:rPr lang="es-MX" sz="1300" b="1"/>
                        <a:t>2</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mean</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19.383909</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-99.143590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19.383909</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-99.143590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61826">
                <a:tc>
                  <a:txBody>
                    <a:bodyPr/>
                    <a:lstStyle/>
                    <a:p>
                      <a:pPr algn="l" fontAlgn="ctr"/>
                      <a:r>
                        <a:rPr lang="es-MX" sz="1300" b="1"/>
                        <a:t>3</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stdv</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0.266638</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2.399677</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0.266638</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2.399677</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61826">
                <a:tc>
                  <a:txBody>
                    <a:bodyPr/>
                    <a:lstStyle/>
                    <a:p>
                      <a:pPr algn="l" fontAlgn="ctr"/>
                      <a:r>
                        <a:rPr lang="es-MX" sz="1300" b="1"/>
                        <a:t>4</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25%</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19.336850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-99.179300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19.336850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-99.179300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1826">
                <a:tc>
                  <a:txBody>
                    <a:bodyPr/>
                    <a:lstStyle/>
                    <a:p>
                      <a:pPr algn="l" fontAlgn="ctr"/>
                      <a:r>
                        <a:rPr lang="es-MX" sz="1300" b="1"/>
                        <a:t>5</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median</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19.384080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-99.140230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19.384080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-99.140230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61826">
                <a:tc>
                  <a:txBody>
                    <a:bodyPr/>
                    <a:lstStyle/>
                    <a:p>
                      <a:pPr algn="l" fontAlgn="ctr"/>
                      <a:r>
                        <a:rPr lang="es-MX" sz="1300" b="1"/>
                        <a:t>6</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75%</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19.434960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-99.096000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19.434960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-99.096000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6734">
                <a:tc>
                  <a:txBody>
                    <a:bodyPr/>
                    <a:lstStyle/>
                    <a:p>
                      <a:pPr algn="l" fontAlgn="ctr"/>
                      <a:r>
                        <a:rPr lang="es-MX" sz="1300" b="1"/>
                        <a:t>7</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kurtosis</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400835.233813</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138084.253218</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400835.233813</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138084.253218</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61826">
                <a:tc>
                  <a:txBody>
                    <a:bodyPr/>
                    <a:lstStyle/>
                    <a:p>
                      <a:pPr algn="l" fontAlgn="ctr"/>
                      <a:r>
                        <a:rPr lang="es-MX" sz="1300" b="1"/>
                        <a:t>8</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skewness</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611.376322</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-371.476884</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611.376322</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-371.476884</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66734">
                <a:tc>
                  <a:txBody>
                    <a:bodyPr/>
                    <a:lstStyle/>
                    <a:p>
                      <a:pPr algn="l" fontAlgn="ctr"/>
                      <a:r>
                        <a:rPr lang="es-MX" sz="1300" b="1"/>
                        <a:t>9</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uniques</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82501.000000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78984.000000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82501.000000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78984.000000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66734">
                <a:tc>
                  <a:txBody>
                    <a:bodyPr/>
                    <a:lstStyle/>
                    <a:p>
                      <a:pPr algn="l" fontAlgn="ctr"/>
                      <a:r>
                        <a:rPr lang="es-MX" sz="1300" b="1"/>
                        <a:t>10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prop_missings</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0.032029</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0.031450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0.032029</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0.031450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61826">
                <a:tc>
                  <a:txBody>
                    <a:bodyPr/>
                    <a:lstStyle/>
                    <a:p>
                      <a:pPr algn="l" fontAlgn="ctr"/>
                      <a:r>
                        <a:rPr lang="es-MX" sz="1300" b="1"/>
                        <a:t>11</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num_na</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443.000000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435.000000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443.000000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435.000000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466734">
                <a:tc>
                  <a:txBody>
                    <a:bodyPr/>
                    <a:lstStyle/>
                    <a:p>
                      <a:pPr algn="l" fontAlgn="ctr"/>
                      <a:r>
                        <a:rPr lang="es-MX" sz="1300" b="1"/>
                        <a:t>12</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top1_repeated</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19.304320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-99.080240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19.304320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-99.080240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466734">
                <a:tc>
                  <a:txBody>
                    <a:bodyPr/>
                    <a:lstStyle/>
                    <a:p>
                      <a:pPr algn="l" fontAlgn="ctr"/>
                      <a:r>
                        <a:rPr lang="es-MX" sz="1300" b="1"/>
                        <a:t>13</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top2_repeated</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19.371680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-99.087140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19.371680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-99.087140</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466734">
                <a:tc>
                  <a:txBody>
                    <a:bodyPr/>
                    <a:lstStyle/>
                    <a:p>
                      <a:pPr algn="l" fontAlgn="ctr"/>
                      <a:r>
                        <a:rPr lang="es-MX" sz="1300" b="1"/>
                        <a:t>14</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top3_repeated</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dirty="0"/>
                        <a:t>19.347021</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-99.180646</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a:t>19.347021</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300" dirty="0"/>
                        <a:t>-99.180646</a:t>
                      </a:r>
                    </a:p>
                  </a:txBody>
                  <a:tcPr marL="28459" marR="28459" marT="28459" marB="284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9001439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1569</Words>
  <Application>Microsoft Office PowerPoint</Application>
  <PresentationFormat>Widescreen</PresentationFormat>
  <Paragraphs>415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Tema de Office</vt:lpstr>
      <vt:lpstr>Accidentes viales en la CDMX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YEDAM AXEL FORTIZ VARGAS</dc:creator>
  <cp:lastModifiedBy>Villegas, Diego (Mexico City)</cp:lastModifiedBy>
  <cp:revision>31</cp:revision>
  <dcterms:created xsi:type="dcterms:W3CDTF">2020-11-22T09:38:08Z</dcterms:created>
  <dcterms:modified xsi:type="dcterms:W3CDTF">2020-11-24T19:33:15Z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700311-1b20-487f-9129-30717d50ca8e_Enabled">
    <vt:lpwstr>True</vt:lpwstr>
  </property>
  <property fmtid="{D5CDD505-2E9C-101B-9397-08002B2CF9AE}" pid="3" name="MSIP_Label_9c700311-1b20-487f-9129-30717d50ca8e_SiteId">
    <vt:lpwstr>76e3921f-489b-4b7e-9547-9ea297add9b5</vt:lpwstr>
  </property>
  <property fmtid="{D5CDD505-2E9C-101B-9397-08002B2CF9AE}" pid="4" name="MSIP_Label_9c700311-1b20-487f-9129-30717d50ca8e_Owner">
    <vt:lpwstr>diego.villegas@towerswatson.com</vt:lpwstr>
  </property>
  <property fmtid="{D5CDD505-2E9C-101B-9397-08002B2CF9AE}" pid="5" name="MSIP_Label_9c700311-1b20-487f-9129-30717d50ca8e_SetDate">
    <vt:lpwstr>2020-11-24T16:22:08.8446675Z</vt:lpwstr>
  </property>
  <property fmtid="{D5CDD505-2E9C-101B-9397-08002B2CF9AE}" pid="6" name="MSIP_Label_9c700311-1b20-487f-9129-30717d50ca8e_Name">
    <vt:lpwstr>Confidential</vt:lpwstr>
  </property>
  <property fmtid="{D5CDD505-2E9C-101B-9397-08002B2CF9AE}" pid="7" name="MSIP_Label_9c700311-1b20-487f-9129-30717d50ca8e_Application">
    <vt:lpwstr>Microsoft Azure Information Protection</vt:lpwstr>
  </property>
  <property fmtid="{D5CDD505-2E9C-101B-9397-08002B2CF9AE}" pid="8" name="MSIP_Label_9c700311-1b20-487f-9129-30717d50ca8e_ActionId">
    <vt:lpwstr>caee1d58-5124-42f3-86ef-d6c51ae68d1e</vt:lpwstr>
  </property>
  <property fmtid="{D5CDD505-2E9C-101B-9397-08002B2CF9AE}" pid="9" name="MSIP_Label_9c700311-1b20-487f-9129-30717d50ca8e_Extended_MSFT_Method">
    <vt:lpwstr>Automatic</vt:lpwstr>
  </property>
  <property fmtid="{D5CDD505-2E9C-101B-9397-08002B2CF9AE}" pid="10" name="MSIP_Label_d347b247-e90e-43a3-9d7b-004f14ae6873_Enabled">
    <vt:lpwstr>True</vt:lpwstr>
  </property>
  <property fmtid="{D5CDD505-2E9C-101B-9397-08002B2CF9AE}" pid="11" name="MSIP_Label_d347b247-e90e-43a3-9d7b-004f14ae6873_SiteId">
    <vt:lpwstr>76e3921f-489b-4b7e-9547-9ea297add9b5</vt:lpwstr>
  </property>
  <property fmtid="{D5CDD505-2E9C-101B-9397-08002B2CF9AE}" pid="12" name="MSIP_Label_d347b247-e90e-43a3-9d7b-004f14ae6873_Owner">
    <vt:lpwstr>diego.villegas@towerswatson.com</vt:lpwstr>
  </property>
  <property fmtid="{D5CDD505-2E9C-101B-9397-08002B2CF9AE}" pid="13" name="MSIP_Label_d347b247-e90e-43a3-9d7b-004f14ae6873_SetDate">
    <vt:lpwstr>2020-11-24T16:22:08.8446675Z</vt:lpwstr>
  </property>
  <property fmtid="{D5CDD505-2E9C-101B-9397-08002B2CF9AE}" pid="14" name="MSIP_Label_d347b247-e90e-43a3-9d7b-004f14ae6873_Name">
    <vt:lpwstr>Anyone (No Protection)</vt:lpwstr>
  </property>
  <property fmtid="{D5CDD505-2E9C-101B-9397-08002B2CF9AE}" pid="15" name="MSIP_Label_d347b247-e90e-43a3-9d7b-004f14ae6873_Application">
    <vt:lpwstr>Microsoft Azure Information Protection</vt:lpwstr>
  </property>
  <property fmtid="{D5CDD505-2E9C-101B-9397-08002B2CF9AE}" pid="16" name="MSIP_Label_d347b247-e90e-43a3-9d7b-004f14ae6873_ActionId">
    <vt:lpwstr>caee1d58-5124-42f3-86ef-d6c51ae68d1e</vt:lpwstr>
  </property>
  <property fmtid="{D5CDD505-2E9C-101B-9397-08002B2CF9AE}" pid="17" name="MSIP_Label_d347b247-e90e-43a3-9d7b-004f14ae6873_Parent">
    <vt:lpwstr>9c700311-1b20-487f-9129-30717d50ca8e</vt:lpwstr>
  </property>
  <property fmtid="{D5CDD505-2E9C-101B-9397-08002B2CF9AE}" pid="18" name="MSIP_Label_d347b247-e90e-43a3-9d7b-004f14ae6873_Extended_MSFT_Method">
    <vt:lpwstr>Automatic</vt:lpwstr>
  </property>
  <property fmtid="{D5CDD505-2E9C-101B-9397-08002B2CF9AE}" pid="19" name="Sensitivity">
    <vt:lpwstr>Confidential Anyone (No Protection)</vt:lpwstr>
  </property>
</Properties>
</file>