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7" r:id="rId8"/>
    <p:sldId id="265" r:id="rId9"/>
    <p:sldId id="270" r:id="rId10"/>
    <p:sldId id="271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09"/>
    <p:restoredTop sz="94719"/>
  </p:normalViewPr>
  <p:slideViewPr>
    <p:cSldViewPr snapToGrid="0" snapToObjects="1">
      <p:cViewPr varScale="1">
        <p:scale>
          <a:sx n="68" d="100"/>
          <a:sy n="68" d="100"/>
        </p:scale>
        <p:origin x="-9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99F01D-AE8A-ED42-B910-18428E25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FAA9F11-9BBA-3542-826E-FDA0491D9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1A3BEB4-A38E-A744-B051-74BAB840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B7D8963-887D-494D-A8BD-5E82D9F6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3DE2788-F428-FF46-B4B7-E36BBE62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84170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455B19-8F37-0042-BADE-106423E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A057AD1-3961-E74F-B257-3235CE00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670511E-33BA-CC4F-8EF5-B52C1E50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D9944FA-A854-C745-A959-5D7EEBEA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73FCFC4-2216-E04D-9AFD-85537C9F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61871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119922C-B9BA-CD46-AE6D-ABA682A94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20D740F-1F74-F448-B449-C8E82CA9B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FFFC75-A524-4B4A-A670-DC1A13A9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AE00D54-2864-A54C-9636-6EBF19C2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55F78A3-40B6-D34E-AD49-67FF8378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1740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2CC561-C5D3-2644-A654-331B961C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EFD10C1-139D-D445-AA68-66344AB3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F49BF57-543C-6D44-AE05-918DBB85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6537137-3E5B-5B49-B58A-3029D7D5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81706E7-DF69-FD4C-86EB-3CE7CE73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713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68CAEE-2455-FA49-AAD1-32771BD0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0068A31-1C3C-8E4A-806E-B0D47657C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B3F6C47-B74F-344E-9D06-2CB5A05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A112544-3E2B-FE4F-9056-B5225573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484C02F-BADF-C94E-8914-AD6BE2F5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1040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BC2236-69C9-9645-850C-4B69578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D918821-76DA-E043-98EE-2606E0FA0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A01659A-8041-154E-BDD2-99B7F772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FA264A5-FEE3-BC44-A9EB-7CEE1B34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A6F33AD-5A11-8A4B-AE99-E1F26D0D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2B98511-1858-544F-8031-7321126A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21424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5368C9-BCB9-C044-85CA-20D8E17D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E87F762-2B07-6A49-991D-7CA67412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DBAA9D3-7763-B845-A58D-7FD436E7A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C658DBA6-A806-0C45-8DE7-004277CE2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C81CCCDB-9451-0045-A581-5235FAE0B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C736FF6C-FEB4-8A42-A47B-718E35FF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7C8B4DD-18B4-C348-B034-FFF70EC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4F28827-F86E-6941-8491-23ADDB18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77262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48A810-C63B-E143-B6FB-28CFA408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C0C3909-FCF7-144F-93F9-1319A847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B122326-04D4-944D-A225-7923D019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023E922-7D56-9B4B-9CF4-0F857FEC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6033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7E9A443-45AA-5B42-A3B3-C925D8E3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769D1068-01D5-4C43-B5A7-5445B8AA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A285B470-B556-844A-ADD6-578683F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45448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DC20EA-B67A-3C4E-9F01-3399508B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D590CFB-513F-6E4D-AB62-56431EC3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05376A0-0AC1-3A46-A1C2-26055CB74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C5E6432-1FA8-D848-8BBB-AAA1A2DB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06B3987-5DA4-1A4A-9D37-CF6B8684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3C49136-EA57-A846-800B-B7E9B554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76637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0A8996-25E9-1F48-91FF-B5EA2520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086FD6B-AD60-EF49-B530-E44BD5589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80BF33C-8B66-5C4B-BB4A-C7DD22F9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AD10E7B-0C9F-D548-BD10-60AE2455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26CC5F5-F0F4-6F4D-A7BA-D15422B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AD20C40-1776-2D4F-8BE4-CE7DB9DA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033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644141BA-050E-A740-9434-E541661C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94A13A7-1BCC-8246-BFFD-3BF712CA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621E2E7-9A49-BE44-BACA-73E074164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888A-1BA5-6540-B1D4-7F1A7A4580F2}" type="datetimeFigureOut">
              <a:rPr lang="es-MX" smtClean="0"/>
              <a:pPr/>
              <a:t>22/11/2020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238F378-1E5B-3044-A186-91B1FB488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5A83AB0-5CEB-3B49-8083-EF7A2BC66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B6C2-8763-2B44-8640-126E4F78BF2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71132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EC0DEA-CB5E-DB46-9BF6-6FD87C46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5000" b="1" dirty="0">
                <a:solidFill>
                  <a:srgbClr val="00B050"/>
                </a:solidFill>
              </a:rPr>
              <a:t>Accidentes viales en la CDMX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8347DD4-8881-F444-94E2-2D78BACC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5792355"/>
            <a:ext cx="6096000" cy="622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B807E32-7ABF-DB45-9F87-2538E3ECE8C7}"/>
              </a:ext>
            </a:extLst>
          </p:cNvPr>
          <p:cNvSpPr txBox="1">
            <a:spLocks/>
          </p:cNvSpPr>
          <p:nvPr/>
        </p:nvSpPr>
        <p:spPr>
          <a:xfrm>
            <a:off x="838200" y="37675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dirty="0">
                <a:solidFill>
                  <a:schemeClr val="accent3"/>
                </a:solidFill>
              </a:rPr>
              <a:t>Yusuri Arciga</a:t>
            </a:r>
          </a:p>
          <a:p>
            <a:pPr algn="ctr"/>
            <a:r>
              <a:rPr lang="es-MX" sz="3600" dirty="0">
                <a:solidFill>
                  <a:schemeClr val="accent3"/>
                </a:solidFill>
              </a:rPr>
              <a:t>Diego Villegas</a:t>
            </a:r>
          </a:p>
          <a:p>
            <a:pPr algn="ctr"/>
            <a:r>
              <a:rPr lang="es-MX" sz="3600" dirty="0">
                <a:solidFill>
                  <a:schemeClr val="accent3"/>
                </a:solidFill>
              </a:rPr>
              <a:t>Yedam Fortiz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0FB02BF8-CB90-4A42-BA94-5DB0A47D82C0}"/>
              </a:ext>
            </a:extLst>
          </p:cNvPr>
          <p:cNvSpPr txBox="1">
            <a:spLocks/>
          </p:cNvSpPr>
          <p:nvPr/>
        </p:nvSpPr>
        <p:spPr>
          <a:xfrm>
            <a:off x="838200" y="2061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solidFill>
                  <a:srgbClr val="00B050"/>
                </a:solidFill>
              </a:rPr>
              <a:t>Llamado oportuno</a:t>
            </a:r>
          </a:p>
        </p:txBody>
      </p:sp>
    </p:spTree>
    <p:extLst>
      <p:ext uri="{BB962C8B-B14F-4D97-AF65-F5344CB8AC3E}">
        <p14:creationId xmlns:p14="http://schemas.microsoft.com/office/powerpoint/2010/main" xmlns="" val="51576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Perfilamiento de los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F540926-A230-5A49-AD12-BAE9A2A3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3" y="1828800"/>
            <a:ext cx="4339891" cy="41815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3A77ADE-1FAD-F848-A4C2-826ABEB8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75" y="1923758"/>
            <a:ext cx="6311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688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Perfilamiento de los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BDB2C0D-5475-3A4D-B626-1B87D340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714172"/>
            <a:ext cx="4978400" cy="33655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1C98180-577E-B543-8322-03D965589E22}"/>
              </a:ext>
            </a:extLst>
          </p:cNvPr>
          <p:cNvSpPr txBox="1"/>
          <p:nvPr/>
        </p:nvSpPr>
        <p:spPr>
          <a:xfrm>
            <a:off x="3092844" y="5216538"/>
            <a:ext cx="728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s-MX" dirty="0"/>
              <a:t>Podemos notar en el siguiente mapa de la ciudad de Mexico con color azul los reportes verdaderos y los rojos los falsos. En la zona del Oeste y Sur se muestra una concentración importante de casos falsos.</a:t>
            </a:r>
          </a:p>
        </p:txBody>
      </p:sp>
    </p:spTree>
    <p:extLst>
      <p:ext uri="{BB962C8B-B14F-4D97-AF65-F5344CB8AC3E}">
        <p14:creationId xmlns:p14="http://schemas.microsoft.com/office/powerpoint/2010/main" xmlns="" val="188196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Perfilamiento de los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199684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Conclusiones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29AFE0D-A19C-BB44-BAE2-B969BAE7072B}"/>
              </a:ext>
            </a:extLst>
          </p:cNvPr>
          <p:cNvSpPr txBox="1"/>
          <p:nvPr/>
        </p:nvSpPr>
        <p:spPr>
          <a:xfrm>
            <a:off x="2348662" y="2037127"/>
            <a:ext cx="7474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000" dirty="0">
                <a:solidFill>
                  <a:schemeClr val="accent3"/>
                </a:solidFill>
                <a:latin typeface="+mj-lt"/>
              </a:rPr>
              <a:t>xxx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843F41D-3F49-924C-939A-2E18C003F6BD}"/>
              </a:ext>
            </a:extLst>
          </p:cNvPr>
          <p:cNvSpPr txBox="1"/>
          <p:nvPr/>
        </p:nvSpPr>
        <p:spPr>
          <a:xfrm>
            <a:off x="637308" y="6425065"/>
            <a:ext cx="1089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3"/>
                </a:solidFill>
              </a:rPr>
              <a:t>xxx</a:t>
            </a:r>
            <a:endParaRPr lang="es-MX" sz="30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7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Agenda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29AFE0D-A19C-BB44-BAE2-B969BAE7072B}"/>
              </a:ext>
            </a:extLst>
          </p:cNvPr>
          <p:cNvSpPr txBox="1"/>
          <p:nvPr/>
        </p:nvSpPr>
        <p:spPr>
          <a:xfrm>
            <a:off x="637308" y="1402786"/>
            <a:ext cx="108052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endParaRPr lang="es-MX" sz="3000" dirty="0">
              <a:solidFill>
                <a:schemeClr val="accent3"/>
              </a:solidFill>
              <a:latin typeface="+mj-lt"/>
            </a:endParaRPr>
          </a:p>
          <a:p>
            <a:pPr marL="1143000" indent="-1143000">
              <a:buFont typeface="+mj-lt"/>
              <a:buAutoNum type="arabicPeriod"/>
            </a:pPr>
            <a:r>
              <a:rPr lang="es-MX" sz="3000" dirty="0">
                <a:solidFill>
                  <a:schemeClr val="accent3"/>
                </a:solidFill>
                <a:latin typeface="+mj-lt"/>
              </a:rPr>
              <a:t>Objetivo</a:t>
            </a:r>
          </a:p>
          <a:p>
            <a:pPr marL="1143000" indent="-1143000">
              <a:buFont typeface="+mj-lt"/>
              <a:buAutoNum type="arabicPeriod"/>
            </a:pPr>
            <a:endParaRPr lang="es-MX" sz="3000" dirty="0">
              <a:solidFill>
                <a:schemeClr val="accent3"/>
              </a:solidFill>
              <a:latin typeface="+mj-lt"/>
            </a:endParaRPr>
          </a:p>
          <a:p>
            <a:pPr marL="1143000" indent="-1143000">
              <a:buFont typeface="+mj-lt"/>
              <a:buAutoNum type="arabicPeriod"/>
            </a:pPr>
            <a:r>
              <a:rPr lang="es-MX" sz="3000" dirty="0">
                <a:solidFill>
                  <a:schemeClr val="accent3"/>
                </a:solidFill>
                <a:latin typeface="+mj-lt"/>
              </a:rPr>
              <a:t>Características generales</a:t>
            </a:r>
          </a:p>
          <a:p>
            <a:pPr marL="1143000" indent="-1143000">
              <a:buFont typeface="+mj-lt"/>
              <a:buAutoNum type="arabicPeriod"/>
            </a:pPr>
            <a:endParaRPr lang="es-MX" sz="3000" dirty="0">
              <a:solidFill>
                <a:schemeClr val="accent3"/>
              </a:solidFill>
              <a:latin typeface="+mj-lt"/>
            </a:endParaRPr>
          </a:p>
          <a:p>
            <a:pPr marL="1143000" indent="-1143000">
              <a:buFont typeface="+mj-lt"/>
              <a:buAutoNum type="arabicPeriod"/>
            </a:pPr>
            <a:r>
              <a:rPr lang="es-MX" sz="3000" dirty="0">
                <a:solidFill>
                  <a:schemeClr val="accent3"/>
                </a:solidFill>
                <a:latin typeface="+mj-lt"/>
              </a:rPr>
              <a:t>Limpieza y manipulacion de datos</a:t>
            </a:r>
          </a:p>
          <a:p>
            <a:pPr marL="1143000" indent="-1143000">
              <a:buFont typeface="+mj-lt"/>
              <a:buAutoNum type="arabicPeriod"/>
            </a:pPr>
            <a:endParaRPr lang="es-MX" sz="3000" dirty="0">
              <a:solidFill>
                <a:schemeClr val="accent3"/>
              </a:solidFill>
              <a:latin typeface="+mj-lt"/>
            </a:endParaRPr>
          </a:p>
          <a:p>
            <a:pPr marL="1143000" indent="-1143000">
              <a:buFont typeface="+mj-lt"/>
              <a:buAutoNum type="arabicPeriod"/>
            </a:pPr>
            <a:r>
              <a:rPr lang="es-MX" sz="3000" dirty="0">
                <a:solidFill>
                  <a:schemeClr val="accent3"/>
                </a:solidFill>
                <a:latin typeface="+mj-lt"/>
              </a:rPr>
              <a:t>Perfilamiento de los datos</a:t>
            </a:r>
          </a:p>
          <a:p>
            <a:pPr marL="1143000" indent="-1143000">
              <a:buFont typeface="+mj-lt"/>
              <a:buAutoNum type="arabicPeriod"/>
            </a:pPr>
            <a:endParaRPr lang="es-MX" sz="3000" dirty="0">
              <a:solidFill>
                <a:schemeClr val="accent3"/>
              </a:solidFill>
              <a:latin typeface="+mj-lt"/>
            </a:endParaRPr>
          </a:p>
          <a:p>
            <a:pPr marL="1143000" indent="-1143000">
              <a:buFont typeface="+mj-lt"/>
              <a:buAutoNum type="arabicPeriod"/>
            </a:pPr>
            <a:r>
              <a:rPr lang="es-MX" sz="3000" dirty="0">
                <a:solidFill>
                  <a:schemeClr val="accent3"/>
                </a:solidFill>
                <a:latin typeface="+mj-lt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xmlns="" val="280681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Objetivo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29AFE0D-A19C-BB44-BAE2-B969BAE7072B}"/>
              </a:ext>
            </a:extLst>
          </p:cNvPr>
          <p:cNvSpPr txBox="1"/>
          <p:nvPr/>
        </p:nvSpPr>
        <p:spPr>
          <a:xfrm>
            <a:off x="2348662" y="2037127"/>
            <a:ext cx="74748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000" dirty="0">
                <a:solidFill>
                  <a:schemeClr val="accent3"/>
                </a:solidFill>
                <a:latin typeface="+mj-lt"/>
              </a:rPr>
              <a:t>Predecir si una llamada al C5* para reportar un incidente vial es </a:t>
            </a:r>
            <a:r>
              <a:rPr lang="es-MX" sz="3000" b="1" dirty="0">
                <a:solidFill>
                  <a:schemeClr val="accent3"/>
                </a:solidFill>
                <a:latin typeface="+mj-lt"/>
              </a:rPr>
              <a:t>Falsa</a:t>
            </a:r>
            <a:r>
              <a:rPr lang="es-MX" sz="3000" dirty="0">
                <a:solidFill>
                  <a:schemeClr val="accent3"/>
                </a:solidFill>
                <a:latin typeface="+mj-lt"/>
              </a:rPr>
              <a:t> o no</a:t>
            </a:r>
          </a:p>
          <a:p>
            <a:pPr algn="just"/>
            <a:endParaRPr lang="es-MX" sz="3000" dirty="0">
              <a:solidFill>
                <a:schemeClr val="accent3"/>
              </a:solidFill>
              <a:latin typeface="+mj-lt"/>
            </a:endParaRPr>
          </a:p>
          <a:p>
            <a:pPr algn="just"/>
            <a:r>
              <a:rPr lang="es-MX" sz="3000" b="1" u="sng" dirty="0">
                <a:solidFill>
                  <a:schemeClr val="accent3"/>
                </a:solidFill>
                <a:latin typeface="+mj-lt"/>
              </a:rPr>
              <a:t>Restricciones</a:t>
            </a:r>
          </a:p>
          <a:p>
            <a:pPr algn="just"/>
            <a:endParaRPr lang="es-MX" sz="3000" dirty="0">
              <a:solidFill>
                <a:schemeClr val="accent3"/>
              </a:solidFill>
              <a:latin typeface="+mj-lt"/>
            </a:endParaRPr>
          </a:p>
          <a:p>
            <a:pPr algn="just"/>
            <a:r>
              <a:rPr lang="es-MX" sz="3000" dirty="0">
                <a:solidFill>
                  <a:schemeClr val="accent3"/>
                </a:solidFill>
                <a:latin typeface="+mj-lt"/>
              </a:rPr>
              <a:t>Solo tenemos 20 ambulancias para enviar en caso de un incidente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843F41D-3F49-924C-939A-2E18C003F6BD}"/>
              </a:ext>
            </a:extLst>
          </p:cNvPr>
          <p:cNvSpPr txBox="1"/>
          <p:nvPr/>
        </p:nvSpPr>
        <p:spPr>
          <a:xfrm>
            <a:off x="637308" y="6425065"/>
            <a:ext cx="1089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3"/>
                </a:solidFill>
              </a:rPr>
              <a:t>*Centro de Comando, Control, Cómputo, Comunicaciones y Contacto Ciudadano de la CDMX</a:t>
            </a:r>
            <a:endParaRPr lang="es-MX" sz="30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998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Caracteristicas Generales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29AFE0D-A19C-BB44-BAE2-B969BAE7072B}"/>
              </a:ext>
            </a:extLst>
          </p:cNvPr>
          <p:cNvSpPr txBox="1"/>
          <p:nvPr/>
        </p:nvSpPr>
        <p:spPr>
          <a:xfrm>
            <a:off x="2348662" y="2270081"/>
            <a:ext cx="7474846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MX" sz="2400" dirty="0" smtClean="0">
                <a:solidFill>
                  <a:schemeClr val="accent3"/>
                </a:solidFill>
                <a:latin typeface="+mj-lt"/>
              </a:rPr>
              <a:t>folio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fecha_creacion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hora_creacion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dia_semana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codigo_cierre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fecha_cierre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año_cierre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mes_cierre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hora_cierre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delegacion_inicio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smtClean="0">
                <a:solidFill>
                  <a:schemeClr val="accent3"/>
                </a:solidFill>
                <a:latin typeface="+mj-lt"/>
              </a:rPr>
              <a:t>incidente_c4</a:t>
            </a:r>
          </a:p>
          <a:p>
            <a:r>
              <a:rPr lang="es-MX" sz="2400" dirty="0" smtClean="0">
                <a:solidFill>
                  <a:schemeClr val="accent3"/>
                </a:solidFill>
                <a:latin typeface="+mj-lt"/>
              </a:rPr>
              <a:t>latitud</a:t>
            </a:r>
          </a:p>
          <a:p>
            <a:r>
              <a:rPr lang="es-MX" sz="2400" dirty="0" smtClean="0">
                <a:solidFill>
                  <a:schemeClr val="accent3"/>
                </a:solidFill>
                <a:latin typeface="+mj-lt"/>
              </a:rPr>
              <a:t>longitud</a:t>
            </a: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clas_con_f_alarma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tipo_entrada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delegacion_cierre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err="1" smtClean="0">
                <a:solidFill>
                  <a:schemeClr val="accent3"/>
                </a:solidFill>
                <a:latin typeface="+mj-lt"/>
              </a:rPr>
              <a:t>geopoint</a:t>
            </a:r>
            <a:endParaRPr lang="es-MX" sz="24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s-MX" sz="2400" dirty="0" smtClean="0">
                <a:solidFill>
                  <a:schemeClr val="accent3"/>
                </a:solidFill>
                <a:latin typeface="+mj-lt"/>
              </a:rPr>
              <a:t>mes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843F41D-3F49-924C-939A-2E18C003F6BD}"/>
              </a:ext>
            </a:extLst>
          </p:cNvPr>
          <p:cNvSpPr txBox="1"/>
          <p:nvPr/>
        </p:nvSpPr>
        <p:spPr>
          <a:xfrm>
            <a:off x="637308" y="6425065"/>
            <a:ext cx="1089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3"/>
                </a:solidFill>
              </a:rPr>
              <a:t>xxx</a:t>
            </a:r>
            <a:endParaRPr lang="es-MX" sz="3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76458" y="1390796"/>
            <a:ext cx="85488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chemeClr val="accent3"/>
                </a:solidFill>
                <a:latin typeface="+mj-lt"/>
              </a:rPr>
              <a:t>En la base de datos tenemos 1,383,138 registros y 18 variables: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40424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Limpieza y </a:t>
            </a:r>
            <a:r>
              <a:rPr lang="es-MX" sz="5000" dirty="0" smtClean="0">
                <a:solidFill>
                  <a:srgbClr val="00B050"/>
                </a:solidFill>
                <a:latin typeface="+mj-lt"/>
              </a:rPr>
              <a:t>manipulación </a:t>
            </a:r>
            <a:r>
              <a:rPr lang="es-MX" sz="5000" dirty="0">
                <a:solidFill>
                  <a:srgbClr val="00B050"/>
                </a:solidFill>
                <a:latin typeface="+mj-lt"/>
              </a:rPr>
              <a:t>de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29AFE0D-A19C-BB44-BAE2-B969BAE7072B}"/>
              </a:ext>
            </a:extLst>
          </p:cNvPr>
          <p:cNvSpPr txBox="1"/>
          <p:nvPr/>
        </p:nvSpPr>
        <p:spPr>
          <a:xfrm>
            <a:off x="1322363" y="1491175"/>
            <a:ext cx="8501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chemeClr val="accent3"/>
                </a:solidFill>
              </a:rPr>
              <a:t>Contamos con información del año 2014 al </a:t>
            </a:r>
            <a:r>
              <a:rPr lang="es-MX" sz="3000" dirty="0" smtClean="0">
                <a:solidFill>
                  <a:schemeClr val="accent3"/>
                </a:solidFill>
              </a:rPr>
              <a:t>2020.</a:t>
            </a:r>
          </a:p>
          <a:p>
            <a:endParaRPr lang="es-MX" sz="3000" dirty="0" smtClean="0">
              <a:solidFill>
                <a:schemeClr val="accent3"/>
              </a:solidFill>
            </a:endParaRPr>
          </a:p>
          <a:p>
            <a:r>
              <a:rPr lang="es-MX" sz="3000" dirty="0" smtClean="0">
                <a:solidFill>
                  <a:schemeClr val="accent3"/>
                </a:solidFill>
              </a:rPr>
              <a:t>Las </a:t>
            </a:r>
            <a:r>
              <a:rPr lang="es-MX" sz="3000" dirty="0" smtClean="0">
                <a:solidFill>
                  <a:schemeClr val="accent3"/>
                </a:solidFill>
              </a:rPr>
              <a:t>variables que tienen faltantes son:</a:t>
            </a:r>
          </a:p>
          <a:p>
            <a:r>
              <a:rPr lang="es-MX" sz="3000" dirty="0" err="1" smtClean="0">
                <a:solidFill>
                  <a:schemeClr val="accent3"/>
                </a:solidFill>
              </a:rPr>
              <a:t>d</a:t>
            </a:r>
            <a:r>
              <a:rPr lang="es-MX" sz="3000" dirty="0" err="1" smtClean="0">
                <a:solidFill>
                  <a:schemeClr val="accent3"/>
                </a:solidFill>
              </a:rPr>
              <a:t>elegacion_inicio</a:t>
            </a:r>
            <a:endParaRPr lang="es-MX" sz="3000" dirty="0" smtClean="0">
              <a:solidFill>
                <a:schemeClr val="accent3"/>
              </a:solidFill>
            </a:endParaRPr>
          </a:p>
          <a:p>
            <a:r>
              <a:rPr lang="es-MX" sz="3000" dirty="0" err="1" smtClean="0">
                <a:solidFill>
                  <a:schemeClr val="accent3"/>
                </a:solidFill>
              </a:rPr>
              <a:t>d</a:t>
            </a:r>
            <a:r>
              <a:rPr lang="es-MX" sz="3000" dirty="0" err="1" smtClean="0">
                <a:solidFill>
                  <a:schemeClr val="accent3"/>
                </a:solidFill>
              </a:rPr>
              <a:t>elegacion_cierre</a:t>
            </a:r>
            <a:endParaRPr lang="es-MX" sz="3000" dirty="0" smtClean="0">
              <a:solidFill>
                <a:schemeClr val="accent3"/>
              </a:solidFill>
            </a:endParaRPr>
          </a:p>
          <a:p>
            <a:r>
              <a:rPr lang="es-MX" sz="3000" dirty="0" smtClean="0">
                <a:solidFill>
                  <a:schemeClr val="accent3"/>
                </a:solidFill>
              </a:rPr>
              <a:t>l</a:t>
            </a:r>
            <a:r>
              <a:rPr lang="es-MX" sz="3000" dirty="0" smtClean="0">
                <a:solidFill>
                  <a:schemeClr val="accent3"/>
                </a:solidFill>
              </a:rPr>
              <a:t>atitud</a:t>
            </a:r>
          </a:p>
          <a:p>
            <a:r>
              <a:rPr lang="es-MX" sz="3000" dirty="0" smtClean="0">
                <a:solidFill>
                  <a:schemeClr val="accent3"/>
                </a:solidFill>
              </a:rPr>
              <a:t>l</a:t>
            </a:r>
            <a:r>
              <a:rPr lang="es-MX" sz="3000" dirty="0" smtClean="0">
                <a:solidFill>
                  <a:schemeClr val="accent3"/>
                </a:solidFill>
              </a:rPr>
              <a:t>ongitud</a:t>
            </a:r>
          </a:p>
          <a:p>
            <a:r>
              <a:rPr lang="es-MX" sz="3000" dirty="0" smtClean="0">
                <a:solidFill>
                  <a:schemeClr val="accent3"/>
                </a:solidFill>
              </a:rPr>
              <a:t>Al hacer la conversión de formato:</a:t>
            </a:r>
          </a:p>
          <a:p>
            <a:r>
              <a:rPr lang="es-MX" sz="3000" dirty="0" err="1" smtClean="0">
                <a:solidFill>
                  <a:schemeClr val="accent3"/>
                </a:solidFill>
              </a:rPr>
              <a:t>hora_creacion</a:t>
            </a:r>
            <a:endParaRPr lang="es-MX" sz="3000" dirty="0" smtClean="0">
              <a:solidFill>
                <a:schemeClr val="accent3"/>
              </a:solidFill>
            </a:endParaRPr>
          </a:p>
          <a:p>
            <a:r>
              <a:rPr lang="es-MX" sz="3000" dirty="0" err="1" smtClean="0">
                <a:solidFill>
                  <a:schemeClr val="accent3"/>
                </a:solidFill>
              </a:rPr>
              <a:t>h</a:t>
            </a:r>
            <a:r>
              <a:rPr lang="es-MX" sz="3000" dirty="0" err="1" smtClean="0">
                <a:solidFill>
                  <a:schemeClr val="accent3"/>
                </a:solidFill>
              </a:rPr>
              <a:t>ora_cierre</a:t>
            </a:r>
            <a:endParaRPr lang="es-MX" sz="3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843F41D-3F49-924C-939A-2E18C003F6BD}"/>
              </a:ext>
            </a:extLst>
          </p:cNvPr>
          <p:cNvSpPr txBox="1"/>
          <p:nvPr/>
        </p:nvSpPr>
        <p:spPr>
          <a:xfrm>
            <a:off x="637308" y="6425065"/>
            <a:ext cx="1089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3"/>
                </a:solidFill>
              </a:rPr>
              <a:t>xxx</a:t>
            </a:r>
            <a:endParaRPr lang="es-MX" sz="30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014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Perfilamiento de los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7E7FA92B-90F1-5F44-9D4D-A733494E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43" y="1383774"/>
            <a:ext cx="5207000" cy="35306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0D7F326-A85C-F54F-A36A-CAEF2964ED86}"/>
              </a:ext>
            </a:extLst>
          </p:cNvPr>
          <p:cNvSpPr txBox="1"/>
          <p:nvPr/>
        </p:nvSpPr>
        <p:spPr>
          <a:xfrm>
            <a:off x="1012272" y="5051239"/>
            <a:ext cx="508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3"/>
                </a:solidFill>
                <a:latin typeface="+mj-lt"/>
              </a:rPr>
              <a:t>Los codigos de atencion despachada y confirmada (A) e incidente reportado en varias ocasiones (D) representan el 43% y 36% de los incidentes respectivamente (79% del total)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4481B19-1A93-AC40-82D1-E9848CC599BA}"/>
              </a:ext>
            </a:extLst>
          </p:cNvPr>
          <p:cNvSpPr txBox="1"/>
          <p:nvPr/>
        </p:nvSpPr>
        <p:spPr>
          <a:xfrm>
            <a:off x="6733308" y="5051239"/>
            <a:ext cx="508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3"/>
                </a:solidFill>
                <a:latin typeface="+mj-lt"/>
              </a:rPr>
              <a:t>Desde 2014 las categorias A y D representan entre 78 y 81 por ciento.</a:t>
            </a:r>
          </a:p>
          <a:p>
            <a:pPr algn="just"/>
            <a:r>
              <a:rPr lang="es-MX" dirty="0">
                <a:solidFill>
                  <a:schemeClr val="accent3"/>
                </a:solidFill>
                <a:latin typeface="+mj-lt"/>
              </a:rPr>
              <a:t>La siguiente categoría (N) es atención despachada pero en el lugar nadie habia solicitado el servicio.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543AB626-5890-3245-A99B-C5C65859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8" y="1379909"/>
            <a:ext cx="4826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737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Perfilamiento de los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0D7F326-A85C-F54F-A36A-CAEF2964ED86}"/>
              </a:ext>
            </a:extLst>
          </p:cNvPr>
          <p:cNvSpPr txBox="1"/>
          <p:nvPr/>
        </p:nvSpPr>
        <p:spPr>
          <a:xfrm>
            <a:off x="637308" y="1734284"/>
            <a:ext cx="1109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>
                <a:solidFill>
                  <a:schemeClr val="accent3"/>
                </a:solidFill>
              </a:defRPr>
            </a:lvl1pPr>
          </a:lstStyle>
          <a:p>
            <a:r>
              <a:rPr lang="es-MX" dirty="0">
                <a:latin typeface="+mj-lt"/>
              </a:rPr>
              <a:t>Para enfocar el analisis consideraremos los codigos de atencion despachada pero nadie en el lugar nadie habia solictado el servicio (N) y emergencia falsa (F) como incidentes falsos (1), mientras que las demas claves serán considerados incidentes verdaderos (0).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F1B4067-3D9A-314E-94D0-2E0C17DC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62" y="2848264"/>
            <a:ext cx="4769733" cy="315711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6463DC51-5F1D-4140-BEA3-61DEA5BD5E4E}"/>
              </a:ext>
            </a:extLst>
          </p:cNvPr>
          <p:cNvSpPr/>
          <p:nvPr/>
        </p:nvSpPr>
        <p:spPr>
          <a:xfrm>
            <a:off x="869250" y="4068319"/>
            <a:ext cx="510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3"/>
                </a:solidFill>
                <a:latin typeface="+mj-lt"/>
              </a:rPr>
              <a:t>Ochenta por ciento de los casos se consideran como incidentes verdaderos mientras que veinte por cierto son falsos.</a:t>
            </a:r>
          </a:p>
        </p:txBody>
      </p:sp>
    </p:spTree>
    <p:extLst>
      <p:ext uri="{BB962C8B-B14F-4D97-AF65-F5344CB8AC3E}">
        <p14:creationId xmlns:p14="http://schemas.microsoft.com/office/powerpoint/2010/main" xmlns="" val="292939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Perfilamiento de los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4481B19-1A93-AC40-82D1-E9848CC599BA}"/>
              </a:ext>
            </a:extLst>
          </p:cNvPr>
          <p:cNvSpPr txBox="1"/>
          <p:nvPr/>
        </p:nvSpPr>
        <p:spPr>
          <a:xfrm>
            <a:off x="747336" y="5023592"/>
            <a:ext cx="508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s-MX" dirty="0"/>
              <a:t>Existe un comportamiento estable entre todos los meses del año; existiendo únicamente una diferencia de 2% entre consultas en diferentes meses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403DE3D6-5F3C-764E-85B6-F42CDCE4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73" y="1834408"/>
            <a:ext cx="4232654" cy="275568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D2D1318A-F686-E942-B968-1B6D8B59DF6D}"/>
              </a:ext>
            </a:extLst>
          </p:cNvPr>
          <p:cNvSpPr txBox="1"/>
          <p:nvPr/>
        </p:nvSpPr>
        <p:spPr>
          <a:xfrm>
            <a:off x="6518493" y="5013105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s-MX" dirty="0"/>
              <a:t>xxxx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299B3E9-8063-7C42-AF8B-7ADDB801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93" y="1730158"/>
            <a:ext cx="4238742" cy="32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63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C62316D5-7226-5144-8912-90FB646F284B}"/>
              </a:ext>
            </a:extLst>
          </p:cNvPr>
          <p:cNvCxnSpPr/>
          <p:nvPr/>
        </p:nvCxnSpPr>
        <p:spPr>
          <a:xfrm>
            <a:off x="0" y="1246908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A341421-4229-BB4B-B3CD-AA38F9010B0F}"/>
              </a:ext>
            </a:extLst>
          </p:cNvPr>
          <p:cNvSpPr txBox="1"/>
          <p:nvPr/>
        </p:nvSpPr>
        <p:spPr>
          <a:xfrm>
            <a:off x="637308" y="2482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rgbClr val="00B050"/>
                </a:solidFill>
                <a:latin typeface="+mj-lt"/>
              </a:rPr>
              <a:t>Perfilamiento de los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4481B19-1A93-AC40-82D1-E9848CC599BA}"/>
              </a:ext>
            </a:extLst>
          </p:cNvPr>
          <p:cNvSpPr txBox="1"/>
          <p:nvPr/>
        </p:nvSpPr>
        <p:spPr>
          <a:xfrm>
            <a:off x="4748884" y="5075206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s-MX" dirty="0"/>
              <a:t>xxx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A6515FBD-495E-7842-B072-E5F9F7D7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59" y="1851618"/>
            <a:ext cx="4896156" cy="29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52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371</Words>
  <Application>Microsoft Macintosh PowerPoint</Application>
  <PresentationFormat>Personalizado</PresentationFormat>
  <Paragraphs>75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Accidentes viales en la CDMX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YEDAM AXEL FORTIZ VARGAS</dc:creator>
  <cp:lastModifiedBy>yarcigar</cp:lastModifiedBy>
  <cp:revision>10</cp:revision>
  <dcterms:created xsi:type="dcterms:W3CDTF">2020-11-22T09:38:08Z</dcterms:created>
  <dcterms:modified xsi:type="dcterms:W3CDTF">2020-11-23T02:18:50Z</dcterms:modified>
</cp:coreProperties>
</file>