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67" r:id="rId3"/>
    <p:sldId id="260" r:id="rId4"/>
    <p:sldId id="258" r:id="rId5"/>
    <p:sldId id="259" r:id="rId6"/>
    <p:sldId id="261" r:id="rId7"/>
    <p:sldId id="262" r:id="rId8"/>
    <p:sldId id="269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1156"/>
  </p:normalViewPr>
  <p:slideViewPr>
    <p:cSldViewPr snapToGrid="0">
      <p:cViewPr varScale="1">
        <p:scale>
          <a:sx n="116" d="100"/>
          <a:sy n="11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96771-F010-1240-8A72-CB83F57296B9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E4A6C-F040-2846-9D92-810F1974B4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9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A6C-F040-2846-9D92-810F1974B43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66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A6C-F040-2846-9D92-810F1974B43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1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A6C-F040-2846-9D92-810F1974B4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3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A6C-F040-2846-9D92-810F1974B43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5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2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68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89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29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3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4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B5D9-A7AF-2747-B950-7318BB771775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0776-DEBD-E543-A1A9-213F9FB73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D89284D7-50EB-1EC7-5540-8D21C8C21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1270AE8-7DE9-3D13-A40B-0BF8ABF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Android Studio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による</a:t>
            </a:r>
            <a:b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</a:b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自由制作</a:t>
            </a:r>
            <a:br>
              <a:rPr lang="en-US" altLang="ja-JP" dirty="0"/>
            </a:br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8A8E99-DA1A-7C80-7330-974F9FD83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立命館大学　情報理工学部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>
                <a:solidFill>
                  <a:schemeClr val="tx1"/>
                </a:solidFill>
              </a:rPr>
              <a:t>回　実世界情報コース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木越</a:t>
            </a:r>
            <a:r>
              <a:rPr lang="en-US" altLang="ja-JP" dirty="0">
                <a:solidFill>
                  <a:schemeClr val="tx1"/>
                </a:solidFill>
              </a:rPr>
              <a:t>  </a:t>
            </a:r>
            <a:r>
              <a:rPr lang="ja-JP" altLang="en-US">
                <a:solidFill>
                  <a:schemeClr val="tx1"/>
                </a:solidFill>
              </a:rPr>
              <a:t>湧太</a:t>
            </a:r>
          </a:p>
        </p:txBody>
      </p:sp>
    </p:spTree>
    <p:extLst>
      <p:ext uri="{BB962C8B-B14F-4D97-AF65-F5344CB8AC3E}">
        <p14:creationId xmlns:p14="http://schemas.microsoft.com/office/powerpoint/2010/main" val="405269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>
            <a:extLst>
              <a:ext uri="{FF2B5EF4-FFF2-40B4-BE49-F238E27FC236}">
                <a16:creationId xmlns:a16="http://schemas.microsoft.com/office/drawing/2014/main" id="{8D7826B4-E0A4-D631-E575-FD7A16169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D4A8AA-E3FB-03F1-B8DC-EEDCA457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7. 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具体的なプログラム内容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A7281-EBE6-A2A6-8053-8E39A6DC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67" y="2639505"/>
            <a:ext cx="9771661" cy="3797397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ja-JP" dirty="0"/>
              <a:t>1 </a:t>
            </a:r>
            <a:r>
              <a:rPr kumimoji="1" lang="en-US" altLang="ja-JP" dirty="0">
                <a:solidFill>
                  <a:srgbClr val="92D050"/>
                </a:solidFill>
              </a:rPr>
              <a:t>MyHotelApplication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FFC000"/>
                </a:solidFill>
              </a:rPr>
              <a:t>getApplication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kumimoji="1" lang="en-US" altLang="ja-JP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dirty="0"/>
              <a:t>2 </a:t>
            </a:r>
            <a:r>
              <a:rPr lang="en-US" altLang="ja-JP" dirty="0">
                <a:solidFill>
                  <a:srgbClr val="92D050"/>
                </a:solidFill>
              </a:rPr>
              <a:t>RoomManagement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myApp</a:t>
            </a:r>
            <a:r>
              <a:rPr lang="en-US" altLang="ja-JP" dirty="0"/>
              <a:t>.</a:t>
            </a:r>
            <a:r>
              <a:rPr lang="en-US" altLang="ja-JP" dirty="0">
                <a:solidFill>
                  <a:srgbClr val="FFC000"/>
                </a:solidFill>
              </a:rPr>
              <a:t>getRoomManagement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altLang="ja-JP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dirty="0"/>
              <a:t>3 </a:t>
            </a:r>
            <a:r>
              <a:rPr lang="en-US" altLang="ja-JP" dirty="0">
                <a:solidFill>
                  <a:srgbClr val="92D050"/>
                </a:solidFill>
              </a:rPr>
              <a:t>int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roomNumber</a:t>
            </a:r>
            <a:r>
              <a:rPr lang="en-US" altLang="ja-JP" dirty="0"/>
              <a:t> = 13;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dirty="0"/>
              <a:t>4</a:t>
            </a:r>
            <a:r>
              <a:rPr lang="en-US" altLang="ja-JP" dirty="0">
                <a:solidFill>
                  <a:srgbClr val="92D050"/>
                </a:solidFill>
              </a:rPr>
              <a:t> int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floor</a:t>
            </a:r>
            <a:r>
              <a:rPr lang="en-US" altLang="ja-JP" dirty="0"/>
              <a:t> = 2;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dirty="0"/>
              <a:t>5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kumimoji="1" lang="en-US" altLang="ja-JP" dirty="0">
                <a:solidFill>
                  <a:srgbClr val="92D050"/>
                </a:solidFill>
              </a:rPr>
              <a:t>Room </a:t>
            </a:r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room213</a:t>
            </a:r>
            <a:r>
              <a:rPr kumimoji="1" lang="en-US" altLang="ja-JP" dirty="0"/>
              <a:t> =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rm</a:t>
            </a:r>
            <a:r>
              <a:rPr lang="en-US" altLang="ja-JP" dirty="0"/>
              <a:t>.</a:t>
            </a:r>
            <a:r>
              <a:rPr lang="en-US" altLang="ja-JP" dirty="0">
                <a:solidFill>
                  <a:srgbClr val="FFC000"/>
                </a:solidFill>
              </a:rPr>
              <a:t>getRoomInformation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(roomNumber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floor)</a:t>
            </a:r>
            <a:r>
              <a:rPr lang="en-US" altLang="ja-JP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ja-JP" dirty="0"/>
              <a:t>6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room213</a:t>
            </a:r>
            <a:r>
              <a:rPr lang="en-US" altLang="ja-JP" dirty="0"/>
              <a:t>.</a:t>
            </a:r>
            <a:r>
              <a:rPr lang="en-US" altLang="ja-JP" dirty="0">
                <a:solidFill>
                  <a:srgbClr val="FFC000"/>
                </a:solidFill>
              </a:rPr>
              <a:t>changeStatus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“Cleaning In Progress”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  <a:r>
              <a:rPr lang="en-US" altLang="ja-JP" dirty="0"/>
              <a:t>;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2BDD36-A6CB-AF3D-345D-A3A710488E23}"/>
              </a:ext>
            </a:extLst>
          </p:cNvPr>
          <p:cNvSpPr txBox="1"/>
          <p:nvPr/>
        </p:nvSpPr>
        <p:spPr>
          <a:xfrm>
            <a:off x="1539087" y="1274871"/>
            <a:ext cx="9113819" cy="13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800"/>
              <a:t>客室</a:t>
            </a:r>
            <a:r>
              <a:rPr lang="ja-JP" altLang="en-US" sz="2800"/>
              <a:t>を</a:t>
            </a:r>
            <a:r>
              <a:rPr lang="en-US" altLang="ja-JP" sz="2800" dirty="0"/>
              <a:t>1</a:t>
            </a:r>
            <a:r>
              <a:rPr lang="ja-JP" altLang="en-US" sz="2800"/>
              <a:t>つ</a:t>
            </a:r>
            <a:r>
              <a:rPr kumimoji="1" lang="ja-JP" altLang="en-US" sz="2800"/>
              <a:t>取得</a:t>
            </a:r>
            <a:r>
              <a:rPr lang="ja-JP" altLang="en-US" sz="2800"/>
              <a:t>・ステータス変更のプログラム</a:t>
            </a:r>
            <a:endParaRPr lang="en-US" altLang="ja-JP" sz="2800" dirty="0"/>
          </a:p>
          <a:p>
            <a:pPr algn="ctr">
              <a:lnSpc>
                <a:spcPct val="150000"/>
              </a:lnSpc>
            </a:pPr>
            <a:r>
              <a:rPr kumimoji="1" lang="ja-JP" altLang="en-US" sz="2800"/>
              <a:t>例</a:t>
            </a:r>
            <a:r>
              <a:rPr kumimoji="1" lang="en-US" altLang="ja-JP" sz="2800" dirty="0"/>
              <a:t>) </a:t>
            </a:r>
            <a:r>
              <a:rPr kumimoji="1" lang="en-US" altLang="ja-JP" sz="2800" b="1" dirty="0"/>
              <a:t>213</a:t>
            </a:r>
            <a:r>
              <a:rPr kumimoji="1" lang="ja-JP" altLang="en-US" sz="2800"/>
              <a:t>号室のステータスを</a:t>
            </a:r>
            <a:r>
              <a:rPr kumimoji="1" lang="en-US" altLang="ja-JP" sz="2800" dirty="0"/>
              <a:t>“</a:t>
            </a:r>
            <a:r>
              <a:rPr kumimoji="1" lang="ja-JP" altLang="en-US" sz="2800" b="1"/>
              <a:t>清掃中</a:t>
            </a:r>
            <a:r>
              <a:rPr kumimoji="1" lang="en-US" altLang="ja-JP" sz="2800" dirty="0"/>
              <a:t>” </a:t>
            </a:r>
            <a:r>
              <a:rPr kumimoji="1" lang="ja-JP" altLang="en-US" sz="2800"/>
              <a:t>に変更してみよう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03B152-E41B-BA30-7F4D-24841CB7656C}"/>
              </a:ext>
            </a:extLst>
          </p:cNvPr>
          <p:cNvSpPr/>
          <p:nvPr/>
        </p:nvSpPr>
        <p:spPr>
          <a:xfrm>
            <a:off x="7407326" y="4045654"/>
            <a:ext cx="2175163" cy="985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213</a:t>
            </a: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線吹き出し 2 20">
            <a:extLst>
              <a:ext uri="{FF2B5EF4-FFF2-40B4-BE49-F238E27FC236}">
                <a16:creationId xmlns:a16="http://schemas.microsoft.com/office/drawing/2014/main" id="{7971F208-3CA1-6592-05AC-7833D3A6AA7E}"/>
              </a:ext>
            </a:extLst>
          </p:cNvPr>
          <p:cNvSpPr/>
          <p:nvPr/>
        </p:nvSpPr>
        <p:spPr>
          <a:xfrm>
            <a:off x="7698427" y="4352005"/>
            <a:ext cx="554182" cy="52647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9869"/>
              <a:gd name="adj6" fmla="val -341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13</a:t>
            </a:r>
            <a:endParaRPr kumimoji="1" lang="ja-JP" altLang="en-US"/>
          </a:p>
        </p:txBody>
      </p:sp>
      <p:sp>
        <p:nvSpPr>
          <p:cNvPr id="22" name="線吹き出し 2 21">
            <a:extLst>
              <a:ext uri="{FF2B5EF4-FFF2-40B4-BE49-F238E27FC236}">
                <a16:creationId xmlns:a16="http://schemas.microsoft.com/office/drawing/2014/main" id="{9E569EB0-5F5D-5DD0-9AE6-D214465B9747}"/>
              </a:ext>
            </a:extLst>
          </p:cNvPr>
          <p:cNvSpPr/>
          <p:nvPr/>
        </p:nvSpPr>
        <p:spPr>
          <a:xfrm>
            <a:off x="8876538" y="4352004"/>
            <a:ext cx="554182" cy="52647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237"/>
              <a:gd name="adj6" fmla="val -291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01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8FC4B8E-846B-4315-FA8E-FEFFF2D5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DBB22AC-ADD9-BB70-86F8-CCC1846D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8. 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考察と今後の展望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529BD-00B2-C236-47AB-82C99C04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51709"/>
            <a:ext cx="10134600" cy="4625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ja-JP" altLang="en-US"/>
              <a:t>オブジェクト指向による「</a:t>
            </a:r>
            <a:r>
              <a:rPr kumimoji="1" lang="ja-JP" altLang="en-US" b="1"/>
              <a:t>カプセル化</a:t>
            </a:r>
            <a:r>
              <a:rPr kumimoji="1" lang="ja-JP" altLang="en-US"/>
              <a:t>」と「</a:t>
            </a:r>
            <a:r>
              <a:rPr kumimoji="1" lang="ja-JP" altLang="en-US" b="1"/>
              <a:t>処理の分担</a:t>
            </a:r>
            <a:r>
              <a:rPr kumimoji="1" lang="ja-JP" altLang="en-US"/>
              <a:t>」について再確認できた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ja-JP" altLang="en-US"/>
              <a:t>このアプリに対して</a:t>
            </a:r>
            <a:r>
              <a:rPr kumimoji="1" lang="ja-JP" altLang="en-US" b="1"/>
              <a:t>複数の端末から接続すること</a:t>
            </a:r>
            <a:r>
              <a:rPr kumimoji="1" lang="ja-JP" altLang="en-US"/>
              <a:t>によって</a:t>
            </a:r>
            <a:r>
              <a:rPr kumimoji="1" lang="en-US" altLang="ja-JP" dirty="0"/>
              <a:t>, </a:t>
            </a:r>
            <a:r>
              <a:rPr kumimoji="1" lang="ja-JP" altLang="en-US"/>
              <a:t>効率化という面で課題解決につながる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ja-JP" dirty="0"/>
              <a:t>UI</a:t>
            </a:r>
            <a:r>
              <a:rPr lang="ja-JP" altLang="en-US"/>
              <a:t>にこだわる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/>
              <a:t>リネン等の在庫状況の把握ができれば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1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BAB9A2EB-5582-0DA9-5BCA-A1B73A7A6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E32114-A4C1-D05D-ADBB-16A82F4C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1. 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作品概要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3F8DC-7E80-0B0D-B310-3C24324E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772" y="1953925"/>
            <a:ext cx="7100455" cy="190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b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宿泊施設の</a:t>
            </a:r>
            <a:endParaRPr kumimoji="1" lang="en-US" altLang="ja-JP" sz="60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6000" b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客室状況管理アプリ</a:t>
            </a:r>
            <a:endParaRPr kumimoji="1" lang="ja-JP" altLang="en-US" sz="6000" b="1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6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>
            <a:extLst>
              <a:ext uri="{FF2B5EF4-FFF2-40B4-BE49-F238E27FC236}">
                <a16:creationId xmlns:a16="http://schemas.microsoft.com/office/drawing/2014/main" id="{4AAC9F35-0CB0-D80F-F3EC-E7F0939F5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2AB7BE2-97F6-C32A-B6F7-42F7AFE5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2. 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開発のきっかけ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95A33-A97A-AC88-9FB4-3A25956A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4363"/>
            <a:ext cx="10676861" cy="16161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200"/>
              <a:t>自身のビジネスホテル清掃のバイト先で</a:t>
            </a:r>
            <a:r>
              <a:rPr lang="en-US" altLang="ja-JP" sz="3200" dirty="0"/>
              <a:t>…</a:t>
            </a:r>
          </a:p>
          <a:p>
            <a:pPr algn="ctr"/>
            <a:r>
              <a:rPr kumimoji="1" lang="ja-JP" altLang="en-US" sz="3200"/>
              <a:t>紙媒体の清掃記録が</a:t>
            </a:r>
            <a:r>
              <a:rPr lang="ja-JP" altLang="en-US" sz="3200"/>
              <a:t>使いづらい😱</a:t>
            </a:r>
            <a:endParaRPr lang="en-US" altLang="ja-JP" sz="3200" dirty="0"/>
          </a:p>
          <a:p>
            <a:pPr algn="ctr"/>
            <a:r>
              <a:rPr kumimoji="1" lang="ja-JP" altLang="en-US" sz="3200"/>
              <a:t>忘れ物</a:t>
            </a:r>
            <a:r>
              <a:rPr lang="ja-JP" altLang="en-US" sz="3200"/>
              <a:t>等の報告に手間がかかる</a:t>
            </a:r>
            <a:r>
              <a:rPr lang="en-US" altLang="ja-JP" sz="3200" dirty="0"/>
              <a:t>😰</a:t>
            </a:r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algn="ctr"/>
            <a:endParaRPr kumimoji="1" lang="ja-JP" altLang="en-US" sz="320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2C64C7C9-63C8-F0E5-F797-0A2E776DFF2B}"/>
              </a:ext>
            </a:extLst>
          </p:cNvPr>
          <p:cNvSpPr/>
          <p:nvPr/>
        </p:nvSpPr>
        <p:spPr>
          <a:xfrm>
            <a:off x="5691960" y="3429000"/>
            <a:ext cx="808075" cy="9728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C2DEB4F-41F7-0F51-E200-EBBBAEF3BF7F}"/>
              </a:ext>
            </a:extLst>
          </p:cNvPr>
          <p:cNvSpPr/>
          <p:nvPr/>
        </p:nvSpPr>
        <p:spPr>
          <a:xfrm>
            <a:off x="2544724" y="4673009"/>
            <a:ext cx="7102549" cy="16161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/>
              <a:t>客室状況をアプリで</a:t>
            </a:r>
            <a:endParaRPr lang="en-US" altLang="ja-JP" sz="3600" b="1" dirty="0"/>
          </a:p>
          <a:p>
            <a:pPr algn="ctr"/>
            <a:r>
              <a:rPr lang="ja-JP" altLang="en-US" sz="3600" b="1"/>
              <a:t>一括管理しよう！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34571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B228365-529D-4984-51F6-675B14007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D8B90EA-F235-2CE9-341F-1C980CAF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3</a:t>
            </a:r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. 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開発環境と設定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869D9-7869-C246-857D-27CFD0F5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19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kumimoji="1" lang="ja-JP" altLang="en-US" sz="4200"/>
              <a:t>開発環境</a:t>
            </a:r>
            <a:r>
              <a:rPr kumimoji="1" lang="en-US" altLang="ja-JP" sz="4200" dirty="0"/>
              <a:t>: Android Studio</a:t>
            </a:r>
            <a:r>
              <a:rPr lang="en-US" altLang="ja-JP" sz="4200" dirty="0"/>
              <a:t> Giraffe | 2022.3.1 Patch4</a:t>
            </a:r>
            <a:endParaRPr kumimoji="1" lang="en-US" altLang="ja-JP" sz="42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ja-JP" altLang="en-US" sz="4200"/>
              <a:t>言語</a:t>
            </a:r>
            <a:r>
              <a:rPr lang="en-US" altLang="ja-JP" sz="4200" dirty="0"/>
              <a:t>: Java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ja-JP" altLang="en-US" sz="4200"/>
              <a:t>対象端末</a:t>
            </a:r>
            <a:r>
              <a:rPr kumimoji="1" lang="en-US" altLang="ja-JP" sz="4200" dirty="0"/>
              <a:t>: Google Nexus9 (</a:t>
            </a:r>
            <a:r>
              <a:rPr kumimoji="1" lang="ja-JP" altLang="en-US" sz="4200"/>
              <a:t>タブレット</a:t>
            </a:r>
            <a:r>
              <a:rPr kumimoji="1" lang="en-US" altLang="ja-JP" sz="4200" dirty="0"/>
              <a:t>)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ja-JP" altLang="en-US" sz="4200"/>
              <a:t>使用想定</a:t>
            </a:r>
            <a:r>
              <a:rPr lang="en-US" altLang="ja-JP" sz="4200" dirty="0"/>
              <a:t>: </a:t>
            </a:r>
            <a:r>
              <a:rPr lang="ja-JP" altLang="en-US" sz="4200"/>
              <a:t>某ビジネスホテル</a:t>
            </a:r>
            <a:endParaRPr lang="en-US" altLang="ja-JP" sz="4200" dirty="0"/>
          </a:p>
          <a:p>
            <a:pPr lvl="1">
              <a:lnSpc>
                <a:spcPct val="170000"/>
              </a:lnSpc>
            </a:pPr>
            <a:r>
              <a:rPr lang="ja-JP" altLang="en-US" sz="2800"/>
              <a:t>客室は</a:t>
            </a:r>
            <a:r>
              <a:rPr lang="en-US" altLang="ja-JP" sz="2800" dirty="0"/>
              <a:t>2</a:t>
            </a:r>
            <a:r>
              <a:rPr lang="ja-JP" altLang="en-US" sz="2800"/>
              <a:t>階から</a:t>
            </a:r>
            <a:r>
              <a:rPr lang="en-US" altLang="ja-JP" sz="2800" dirty="0"/>
              <a:t>9</a:t>
            </a:r>
            <a:r>
              <a:rPr lang="ja-JP" altLang="en-US" sz="2800"/>
              <a:t>階</a:t>
            </a:r>
            <a:endParaRPr lang="en-US" altLang="ja-JP" sz="2800" dirty="0"/>
          </a:p>
          <a:p>
            <a:pPr lvl="1">
              <a:lnSpc>
                <a:spcPct val="170000"/>
              </a:lnSpc>
            </a:pPr>
            <a:r>
              <a:rPr kumimoji="1" lang="ja-JP" altLang="en-US" sz="2800"/>
              <a:t>各階</a:t>
            </a:r>
            <a:r>
              <a:rPr kumimoji="1" lang="en-US" altLang="ja-JP" sz="2800" dirty="0"/>
              <a:t>15</a:t>
            </a:r>
            <a:r>
              <a:rPr kumimoji="1" lang="ja-JP" altLang="en-US" sz="2800"/>
              <a:t>部屋ずつ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0818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C44BF8B1-E310-CD3A-FCB3-BC8370563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15ACE2-3E65-DEAF-EBFD-BEAC4B52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4. 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機能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BD354-2618-3934-213B-7FBD20FC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534680"/>
            <a:ext cx="11083636" cy="495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① </a:t>
            </a:r>
            <a:r>
              <a:rPr lang="ja-JP" altLang="en-US" sz="3600"/>
              <a:t>客室の</a:t>
            </a:r>
            <a:r>
              <a:rPr lang="ja-JP" altLang="en-US" sz="3600" b="1"/>
              <a:t>ステータス変更</a:t>
            </a:r>
            <a:endParaRPr lang="en-US" altLang="ja-JP" sz="2400" b="1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② </a:t>
            </a:r>
            <a:r>
              <a:rPr lang="ja-JP" altLang="en-US" sz="3600" b="1"/>
              <a:t>清掃記録</a:t>
            </a:r>
            <a:endParaRPr lang="en-US" altLang="ja-JP" sz="3600" b="1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600"/>
              <a:t>清掃者の名前</a:t>
            </a:r>
            <a:r>
              <a:rPr lang="en-US" altLang="ja-JP" sz="2600" dirty="0"/>
              <a:t>, </a:t>
            </a:r>
            <a:r>
              <a:rPr lang="ja-JP" altLang="en-US" sz="2600"/>
              <a:t>開始と終了の時間記録もラクラク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3600" dirty="0"/>
              <a:t>③ </a:t>
            </a:r>
            <a:r>
              <a:rPr lang="ja-JP" altLang="en-US" sz="3600" b="1"/>
              <a:t>忘れ物</a:t>
            </a:r>
            <a:r>
              <a:rPr lang="ja-JP" altLang="en-US" sz="3600"/>
              <a:t>・</a:t>
            </a:r>
            <a:r>
              <a:rPr lang="ja-JP" altLang="en-US" sz="3600" b="1"/>
              <a:t>設備不良</a:t>
            </a:r>
            <a:r>
              <a:rPr lang="ja-JP" altLang="en-US" sz="3600"/>
              <a:t>の一覧表示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600"/>
              <a:t>忘れ物の報告をワンタッチで</a:t>
            </a:r>
            <a:endParaRPr lang="en-US" altLang="ja-JP" sz="26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C46DAFD8-991F-B644-1B4A-73126B7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7" y="2178028"/>
            <a:ext cx="1108363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90341A49-1B8C-8C37-CB72-860698334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824E81E-0C77-C969-467E-F2EEC5BE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5. 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製作中に浮上した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課題・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苦労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した点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DCE9B69-09F1-75EF-9F38-075B04BFFF4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/>
              <a:t>客室数は</a:t>
            </a:r>
            <a:r>
              <a:rPr lang="en-US" altLang="ja-JP" sz="3600" dirty="0"/>
              <a:t>15</a:t>
            </a:r>
            <a:r>
              <a:rPr lang="ja-JP" altLang="en-US" sz="3600"/>
              <a:t>部屋</a:t>
            </a:r>
            <a:r>
              <a:rPr lang="en-US" altLang="ja-JP" sz="3600" dirty="0"/>
              <a:t>/</a:t>
            </a:r>
            <a:r>
              <a:rPr lang="ja-JP" altLang="en-US" sz="3600"/>
              <a:t>階</a:t>
            </a:r>
            <a:r>
              <a:rPr lang="en-US" altLang="ja-JP" sz="3600" dirty="0"/>
              <a:t> × 8</a:t>
            </a:r>
            <a:r>
              <a:rPr lang="ja-JP" altLang="en-US" sz="3600"/>
              <a:t>階分</a:t>
            </a:r>
            <a:r>
              <a:rPr lang="en-US" altLang="ja-JP" sz="3600" dirty="0"/>
              <a:t>(2F</a:t>
            </a:r>
            <a:r>
              <a:rPr lang="ja-JP" altLang="en-US" sz="3600"/>
              <a:t>から</a:t>
            </a:r>
            <a:r>
              <a:rPr lang="en-US" altLang="ja-JP" sz="3600" dirty="0"/>
              <a:t>9F) = </a:t>
            </a:r>
            <a:r>
              <a:rPr lang="en-US" altLang="ja-JP" sz="3600" b="1" dirty="0"/>
              <a:t>120</a:t>
            </a:r>
            <a:r>
              <a:rPr lang="ja-JP" altLang="en-US" sz="3600" b="1"/>
              <a:t>部屋</a:t>
            </a:r>
            <a:endParaRPr lang="en-US" altLang="ja-JP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3600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AF5DB917-4729-A0B9-4C2A-195F74447941}"/>
              </a:ext>
            </a:extLst>
          </p:cNvPr>
          <p:cNvSpPr/>
          <p:nvPr/>
        </p:nvSpPr>
        <p:spPr>
          <a:xfrm>
            <a:off x="91044" y="4123709"/>
            <a:ext cx="3942607" cy="1989035"/>
          </a:xfrm>
          <a:prstGeom prst="wedgeRoundRectCallout">
            <a:avLst>
              <a:gd name="adj1" fmla="val 81689"/>
              <a:gd name="adj2" fmla="val -1413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120</a:t>
            </a:r>
            <a:r>
              <a:rPr kumimoji="1" lang="ja-JP" altLang="en-US" sz="2800">
                <a:solidFill>
                  <a:schemeClr val="tx1"/>
                </a:solidFill>
              </a:rPr>
              <a:t>部屋分のセットアップ画面を作成しないといけない</a:t>
            </a:r>
            <a:r>
              <a:rPr lang="ja-JP" altLang="en-US" sz="2800">
                <a:solidFill>
                  <a:schemeClr val="tx1"/>
                </a:solidFill>
              </a:rPr>
              <a:t>！？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4D99EB76-0C2B-A0F2-176D-DF44B78F4F15}"/>
              </a:ext>
            </a:extLst>
          </p:cNvPr>
          <p:cNvSpPr/>
          <p:nvPr/>
        </p:nvSpPr>
        <p:spPr>
          <a:xfrm>
            <a:off x="4124696" y="4123709"/>
            <a:ext cx="3942609" cy="1989035"/>
          </a:xfrm>
          <a:prstGeom prst="wedgeRoundRectCallout">
            <a:avLst>
              <a:gd name="adj1" fmla="val -3501"/>
              <a:gd name="adj2" fmla="val -1380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選択された客室の情報を遷移先にどうやって引き継ぐ？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9FE94489-D76B-F16D-EE88-C8CFC0CA4586}"/>
              </a:ext>
            </a:extLst>
          </p:cNvPr>
          <p:cNvSpPr/>
          <p:nvPr/>
        </p:nvSpPr>
        <p:spPr>
          <a:xfrm>
            <a:off x="8158348" y="4123709"/>
            <a:ext cx="3942608" cy="1989034"/>
          </a:xfrm>
          <a:prstGeom prst="wedgeRoundRectCallout">
            <a:avLst>
              <a:gd name="adj1" fmla="val -86011"/>
              <a:gd name="adj2" fmla="val -1358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遷移先で客室の情報をどう取得する</a:t>
            </a:r>
            <a:r>
              <a:rPr kumimoji="1" lang="en-US" altLang="ja-JP" sz="2800" dirty="0">
                <a:solidFill>
                  <a:schemeClr val="tx1"/>
                </a:solidFill>
              </a:rPr>
              <a:t>?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D07ED353-DD32-14A1-730C-0B6D3625C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45578B-C930-C550-0567-D27BA96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6. 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解決策・アピールポイント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D7878D9-A11F-6D3A-E788-849B0BD25CF0}"/>
              </a:ext>
            </a:extLst>
          </p:cNvPr>
          <p:cNvSpPr/>
          <p:nvPr/>
        </p:nvSpPr>
        <p:spPr>
          <a:xfrm>
            <a:off x="1149925" y="1690688"/>
            <a:ext cx="3948547" cy="16066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120</a:t>
            </a:r>
            <a:r>
              <a:rPr kumimoji="1" lang="ja-JP" altLang="en-US" sz="2400">
                <a:solidFill>
                  <a:schemeClr val="tx1"/>
                </a:solidFill>
              </a:rPr>
              <a:t>部屋分の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部屋情報管理</a:t>
            </a:r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7A5C382F-99A8-5C87-CCD6-99D10FE723A2}"/>
              </a:ext>
            </a:extLst>
          </p:cNvPr>
          <p:cNvSpPr/>
          <p:nvPr/>
        </p:nvSpPr>
        <p:spPr>
          <a:xfrm>
            <a:off x="2608118" y="3429000"/>
            <a:ext cx="623454" cy="1136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A5BC6F8-25DD-2DF8-2881-734C2B5383D9}"/>
              </a:ext>
            </a:extLst>
          </p:cNvPr>
          <p:cNvSpPr/>
          <p:nvPr/>
        </p:nvSpPr>
        <p:spPr>
          <a:xfrm>
            <a:off x="173180" y="4696691"/>
            <a:ext cx="5493329" cy="1889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RoomManagement</a:t>
            </a:r>
            <a:r>
              <a:rPr lang="ja-JP" altLang="en-US" sz="2400">
                <a:solidFill>
                  <a:sysClr val="windowText" lastClr="000000"/>
                </a:solidFill>
              </a:rPr>
              <a:t>クラスの中で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Room</a:t>
            </a:r>
            <a:r>
              <a:rPr lang="ja-JP" altLang="en-US" sz="2400" b="1">
                <a:solidFill>
                  <a:sysClr val="windowText" lastClr="000000"/>
                </a:solidFill>
              </a:rPr>
              <a:t>型</a:t>
            </a:r>
            <a:r>
              <a:rPr lang="en-US" altLang="ja-JP" sz="2400" b="1" dirty="0">
                <a:solidFill>
                  <a:sysClr val="windowText" lastClr="000000"/>
                </a:solidFill>
              </a:rPr>
              <a:t>2</a:t>
            </a:r>
            <a:r>
              <a:rPr lang="ja-JP" altLang="en-US" sz="2400" b="1">
                <a:solidFill>
                  <a:sysClr val="windowText" lastClr="000000"/>
                </a:solidFill>
              </a:rPr>
              <a:t>次元配列</a:t>
            </a:r>
            <a:r>
              <a:rPr lang="ja-JP" altLang="en-US" sz="2400">
                <a:solidFill>
                  <a:sysClr val="windowText" lastClr="000000"/>
                </a:solidFill>
              </a:rPr>
              <a:t>フィールド変数に</a:t>
            </a:r>
            <a:r>
              <a:rPr lang="ja-JP" altLang="en-US" sz="2400" b="1">
                <a:solidFill>
                  <a:sysClr val="windowText" lastClr="000000"/>
                </a:solidFill>
              </a:rPr>
              <a:t>全客室を定義</a:t>
            </a:r>
            <a:endParaRPr kumimoji="1" lang="ja-JP" alt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445BDF-BB79-CBEC-FD02-A05D0A39A7CE}"/>
              </a:ext>
            </a:extLst>
          </p:cNvPr>
          <p:cNvSpPr/>
          <p:nvPr/>
        </p:nvSpPr>
        <p:spPr>
          <a:xfrm>
            <a:off x="7093530" y="1690688"/>
            <a:ext cx="3948547" cy="16066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選択された部屋の固有情報の表示</a:t>
            </a: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80C6031B-5DFB-A15F-9B2C-08DBCB2BA7BC}"/>
              </a:ext>
            </a:extLst>
          </p:cNvPr>
          <p:cNvSpPr/>
          <p:nvPr/>
        </p:nvSpPr>
        <p:spPr>
          <a:xfrm>
            <a:off x="8756076" y="3438381"/>
            <a:ext cx="623454" cy="1136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0BFA52F-2D4E-039A-F7F4-B3A5004FC56E}"/>
              </a:ext>
            </a:extLst>
          </p:cNvPr>
          <p:cNvSpPr/>
          <p:nvPr/>
        </p:nvSpPr>
        <p:spPr>
          <a:xfrm>
            <a:off x="6321138" y="4715453"/>
            <a:ext cx="5493329" cy="1870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ysClr val="windowText" lastClr="000000"/>
                </a:solidFill>
              </a:rPr>
              <a:t>Intent</a:t>
            </a:r>
            <a:r>
              <a:rPr kumimoji="1" lang="ja-JP" altLang="en-US" sz="2400" b="1">
                <a:solidFill>
                  <a:sysClr val="windowText" lastClr="000000"/>
                </a:solidFill>
              </a:rPr>
              <a:t>機能</a:t>
            </a:r>
            <a:r>
              <a:rPr kumimoji="1" lang="ja-JP" altLang="en-US" sz="2400">
                <a:solidFill>
                  <a:sysClr val="windowText" lastClr="000000"/>
                </a:solidFill>
              </a:rPr>
              <a:t>で部屋番号引き継ぎ</a:t>
            </a:r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400">
                <a:solidFill>
                  <a:sysClr val="windowText" lastClr="000000"/>
                </a:solidFill>
              </a:rPr>
              <a:t>＋</a:t>
            </a:r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>
                <a:solidFill>
                  <a:sysClr val="windowText" lastClr="000000"/>
                </a:solidFill>
              </a:rPr>
              <a:t>遷移先で</a:t>
            </a:r>
            <a:r>
              <a:rPr lang="en-US" altLang="ja-JP" sz="2400" dirty="0">
                <a:solidFill>
                  <a:sysClr val="windowText" lastClr="000000"/>
                </a:solidFill>
              </a:rPr>
              <a:t>RoomManagement</a:t>
            </a:r>
            <a:r>
              <a:rPr lang="ja-JP" altLang="en-US" sz="2400">
                <a:solidFill>
                  <a:sysClr val="windowText" lastClr="000000"/>
                </a:solidFill>
              </a:rPr>
              <a:t>クラスのインスタンスから客室</a:t>
            </a:r>
            <a:r>
              <a:rPr lang="en-US" altLang="ja-JP" sz="2400" dirty="0">
                <a:solidFill>
                  <a:sysClr val="windowText" lastClr="000000"/>
                </a:solidFill>
              </a:rPr>
              <a:t>1</a:t>
            </a:r>
            <a:r>
              <a:rPr lang="ja-JP" altLang="en-US" sz="2400">
                <a:solidFill>
                  <a:sysClr val="windowText" lastClr="000000"/>
                </a:solidFill>
              </a:rPr>
              <a:t>つを取得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A4EB116B-2ECC-2055-0462-AFD94F13AC0A}"/>
              </a:ext>
            </a:extLst>
          </p:cNvPr>
          <p:cNvSpPr/>
          <p:nvPr/>
        </p:nvSpPr>
        <p:spPr>
          <a:xfrm>
            <a:off x="2357436" y="1776161"/>
            <a:ext cx="7477127" cy="3297165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chemeClr val="bg1">
                    <a:lumMod val="95000"/>
                  </a:schemeClr>
                </a:solidFill>
              </a:rPr>
              <a:t>120</a:t>
            </a:r>
            <a:r>
              <a:rPr lang="ja-JP" altLang="en-US" sz="4000" b="1">
                <a:solidFill>
                  <a:schemeClr val="bg1">
                    <a:lumMod val="95000"/>
                  </a:schemeClr>
                </a:solidFill>
              </a:rPr>
              <a:t>部屋分を</a:t>
            </a:r>
            <a:endParaRPr lang="en-US" altLang="ja-JP" sz="4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ja-JP" sz="4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ja-JP" altLang="en-US" sz="4000" b="1">
                <a:solidFill>
                  <a:schemeClr val="bg1">
                    <a:lumMod val="95000"/>
                  </a:schemeClr>
                </a:solidFill>
              </a:rPr>
              <a:t>つの画面で汎用化</a:t>
            </a:r>
            <a:endParaRPr kumimoji="1" lang="ja-JP" altLang="en-US" sz="4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A20426D4-B300-AB47-7A31-1D8EB1467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3F2ECD-F4CF-AA79-B8E4-79C066F0375E}"/>
              </a:ext>
            </a:extLst>
          </p:cNvPr>
          <p:cNvSpPr/>
          <p:nvPr/>
        </p:nvSpPr>
        <p:spPr>
          <a:xfrm>
            <a:off x="661554" y="2267610"/>
            <a:ext cx="10868891" cy="3745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5B945E-5678-A2BD-BD35-AD4982D3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7. </a:t>
            </a:r>
            <a:r>
              <a:rPr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具体的なプログラム内容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8DCD2D3-48B9-F250-424B-CC572E6582E8}"/>
              </a:ext>
            </a:extLst>
          </p:cNvPr>
          <p:cNvSpPr/>
          <p:nvPr/>
        </p:nvSpPr>
        <p:spPr>
          <a:xfrm>
            <a:off x="2240725" y="2458067"/>
            <a:ext cx="2086652" cy="634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Application.class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EDF1E35-870D-9987-BA2A-0831D8627D72}"/>
              </a:ext>
            </a:extLst>
          </p:cNvPr>
          <p:cNvSpPr/>
          <p:nvPr/>
        </p:nvSpPr>
        <p:spPr>
          <a:xfrm>
            <a:off x="2989584" y="2944525"/>
            <a:ext cx="1655822" cy="840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MyHotelApp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9891A76-AE04-45BB-778C-2B89BAF01F7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45406" y="3364673"/>
            <a:ext cx="1280845" cy="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20DF71D-5B9C-B0D9-6BD3-71ACC3BE299F}"/>
              </a:ext>
            </a:extLst>
          </p:cNvPr>
          <p:cNvSpPr/>
          <p:nvPr/>
        </p:nvSpPr>
        <p:spPr>
          <a:xfrm>
            <a:off x="5926251" y="2944533"/>
            <a:ext cx="2857982" cy="840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RoomManagement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BFF4BE-067C-539F-2B23-0FECBE546A4E}"/>
              </a:ext>
            </a:extLst>
          </p:cNvPr>
          <p:cNvSpPr txBox="1"/>
          <p:nvPr/>
        </p:nvSpPr>
        <p:spPr>
          <a:xfrm>
            <a:off x="6096000" y="3776105"/>
            <a:ext cx="460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Room</a:t>
            </a:r>
            <a:r>
              <a:rPr kumimoji="1" lang="ja-JP" altLang="en-US"/>
              <a:t>型クラス変数</a:t>
            </a:r>
            <a:r>
              <a:rPr lang="en-US" altLang="ja-JP" dirty="0"/>
              <a:t>(201 ~ 915)</a:t>
            </a:r>
          </a:p>
          <a:p>
            <a:r>
              <a:rPr lang="en-US" altLang="ja-JP" dirty="0"/>
              <a:t>	→</a:t>
            </a:r>
            <a:r>
              <a:rPr lang="ja-JP" altLang="en-US"/>
              <a:t>全部屋を管理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getRoomInformation(</a:t>
            </a:r>
            <a:r>
              <a:rPr lang="ja-JP" altLang="en-US"/>
              <a:t>部屋番号</a:t>
            </a:r>
            <a:r>
              <a:rPr lang="en-US" altLang="ja-JP" dirty="0"/>
              <a:t>, </a:t>
            </a:r>
            <a:r>
              <a:rPr lang="ja-JP" altLang="en-US"/>
              <a:t>フロア</a:t>
            </a:r>
            <a:r>
              <a:rPr lang="en-US" altLang="ja-JP" dirty="0"/>
              <a:t>)</a:t>
            </a:r>
          </a:p>
          <a:p>
            <a:pPr algn="just"/>
            <a:r>
              <a:rPr lang="en-US" altLang="ja-JP" dirty="0"/>
              <a:t>→</a:t>
            </a:r>
            <a:r>
              <a:rPr lang="ja-JP" altLang="en-US"/>
              <a:t>返り値</a:t>
            </a:r>
            <a:r>
              <a:rPr lang="en-US" altLang="ja-JP" dirty="0"/>
              <a:t>: Room</a:t>
            </a:r>
            <a:r>
              <a:rPr lang="ja-JP" altLang="en-US"/>
              <a:t>型変数</a:t>
            </a:r>
            <a:endParaRPr lang="en-US" altLang="ja-JP" dirty="0"/>
          </a:p>
          <a:p>
            <a:pPr algn="just"/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377066-5CA8-03F2-5C2F-080657941565}"/>
              </a:ext>
            </a:extLst>
          </p:cNvPr>
          <p:cNvSpPr txBox="1"/>
          <p:nvPr/>
        </p:nvSpPr>
        <p:spPr>
          <a:xfrm>
            <a:off x="3844636" y="1702826"/>
            <a:ext cx="450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アプリケーション</a:t>
            </a:r>
            <a:r>
              <a:rPr kumimoji="1" lang="ja-JP" altLang="en-US" sz="2800"/>
              <a:t>の構造図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0440204-9752-1901-92FA-CF3A81382AC1}"/>
              </a:ext>
            </a:extLst>
          </p:cNvPr>
          <p:cNvSpPr/>
          <p:nvPr/>
        </p:nvSpPr>
        <p:spPr>
          <a:xfrm>
            <a:off x="1726404" y="4204960"/>
            <a:ext cx="1655822" cy="716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Room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E00DB5-730E-CEE4-5D04-78032129E1DF}"/>
              </a:ext>
            </a:extLst>
          </p:cNvPr>
          <p:cNvSpPr txBox="1"/>
          <p:nvPr/>
        </p:nvSpPr>
        <p:spPr>
          <a:xfrm>
            <a:off x="1543808" y="4933461"/>
            <a:ext cx="460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部屋番号などのクラス変数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get</a:t>
            </a:r>
            <a:r>
              <a:rPr lang="ja-JP" altLang="en-US"/>
              <a:t>メソッド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set</a:t>
            </a:r>
            <a:r>
              <a:rPr lang="ja-JP" altLang="en-US"/>
              <a:t>メソッド</a:t>
            </a:r>
            <a:endParaRPr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A80DF4-2B12-A468-7777-CB7CFAE475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82226" y="3972939"/>
            <a:ext cx="2763239" cy="5902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6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813712C1-FA39-2C53-368E-AF6E0BC39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D7D34D6-28B7-C2C2-4A95-4496D68373AF}"/>
              </a:ext>
            </a:extLst>
          </p:cNvPr>
          <p:cNvSpPr/>
          <p:nvPr/>
        </p:nvSpPr>
        <p:spPr>
          <a:xfrm>
            <a:off x="285936" y="2273299"/>
            <a:ext cx="11620119" cy="3161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5EFB-75AA-8A20-92CF-B3774F48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7. </a:t>
            </a:r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具体的なプログラム内容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4D255F61-7568-11A0-6DA6-799A3E77F229}"/>
              </a:ext>
            </a:extLst>
          </p:cNvPr>
          <p:cNvSpPr/>
          <p:nvPr/>
        </p:nvSpPr>
        <p:spPr>
          <a:xfrm>
            <a:off x="604653" y="2690646"/>
            <a:ext cx="947552" cy="7567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Main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95FA203-82AA-CBA8-D5A1-E6EA709CE7D4}"/>
              </a:ext>
            </a:extLst>
          </p:cNvPr>
          <p:cNvSpPr/>
          <p:nvPr/>
        </p:nvSpPr>
        <p:spPr>
          <a:xfrm>
            <a:off x="2219572" y="2708997"/>
            <a:ext cx="2206462" cy="7200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SelectFloorView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946B83E9-972B-F8DE-B91B-E7792A31443D}"/>
              </a:ext>
            </a:extLst>
          </p:cNvPr>
          <p:cNvSpPr/>
          <p:nvPr/>
        </p:nvSpPr>
        <p:spPr>
          <a:xfrm>
            <a:off x="4622956" y="2699821"/>
            <a:ext cx="2206462" cy="738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Sel</a:t>
            </a:r>
            <a:r>
              <a:rPr lang="en-US" altLang="ja-JP" dirty="0">
                <a:solidFill>
                  <a:sysClr val="windowText" lastClr="000000"/>
                </a:solidFill>
              </a:rPr>
              <a:t>ectRoomView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83B0750E-14B9-E765-D809-9AD6D30AB9BD}"/>
              </a:ext>
            </a:extLst>
          </p:cNvPr>
          <p:cNvSpPr/>
          <p:nvPr/>
        </p:nvSpPr>
        <p:spPr>
          <a:xfrm>
            <a:off x="2219571" y="3525147"/>
            <a:ext cx="2206462" cy="65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FailureEquipment ListView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50D83F2B-656F-7B6F-6635-171A1E1B76A9}"/>
              </a:ext>
            </a:extLst>
          </p:cNvPr>
          <p:cNvSpPr/>
          <p:nvPr/>
        </p:nvSpPr>
        <p:spPr>
          <a:xfrm>
            <a:off x="2219571" y="4272338"/>
            <a:ext cx="2206462" cy="65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LostProperty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 ListView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962134F-B236-7231-6836-AFBAEFF6651E}"/>
              </a:ext>
            </a:extLst>
          </p:cNvPr>
          <p:cNvSpPr/>
          <p:nvPr/>
        </p:nvSpPr>
        <p:spPr>
          <a:xfrm>
            <a:off x="7026340" y="2699821"/>
            <a:ext cx="2206462" cy="738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RoomSetupView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F1C5E50-3FE6-C80F-A066-6197FA9CE70B}"/>
              </a:ext>
            </a:extLst>
          </p:cNvPr>
          <p:cNvSpPr/>
          <p:nvPr/>
        </p:nvSpPr>
        <p:spPr>
          <a:xfrm>
            <a:off x="9429724" y="2699821"/>
            <a:ext cx="2206462" cy="738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HouseKeeping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View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CF1BA9-6FDE-0377-A950-B17AB9A81B9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552205" y="3068999"/>
            <a:ext cx="667367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661F580-3B6C-7601-3408-E547D11F623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426034" y="3068998"/>
            <a:ext cx="1969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CB9B7E3-AD78-CC4D-D0A9-DD825C54C16F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6829418" y="3068998"/>
            <a:ext cx="1969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0CEB7F0-AC14-0DAB-8988-0107EDE8B80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9232802" y="3068998"/>
            <a:ext cx="1969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F5DAF1C-121A-E7D5-59C8-7D2681517197}"/>
              </a:ext>
            </a:extLst>
          </p:cNvPr>
          <p:cNvCxnSpPr>
            <a:cxnSpLocks/>
          </p:cNvCxnSpPr>
          <p:nvPr/>
        </p:nvCxnSpPr>
        <p:spPr>
          <a:xfrm>
            <a:off x="1885888" y="3068998"/>
            <a:ext cx="0" cy="1529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4E3EE2-55F4-B1C4-3256-6743B51D63E9}"/>
              </a:ext>
            </a:extLst>
          </p:cNvPr>
          <p:cNvCxnSpPr>
            <a:endCxn id="17" idx="1"/>
          </p:cNvCxnSpPr>
          <p:nvPr/>
        </p:nvCxnSpPr>
        <p:spPr>
          <a:xfrm>
            <a:off x="1885888" y="3850989"/>
            <a:ext cx="33368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F27CC7-F5CE-1886-1B36-7824EA2DFE9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885888" y="4598180"/>
            <a:ext cx="33368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95BB019-8BA0-6A72-AFBE-1E5158EC97DD}"/>
              </a:ext>
            </a:extLst>
          </p:cNvPr>
          <p:cNvSpPr txBox="1"/>
          <p:nvPr/>
        </p:nvSpPr>
        <p:spPr>
          <a:xfrm>
            <a:off x="4571996" y="1720390"/>
            <a:ext cx="3048001" cy="52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画面構成の構造図</a:t>
            </a:r>
          </a:p>
        </p:txBody>
      </p:sp>
    </p:spTree>
    <p:extLst>
      <p:ext uri="{BB962C8B-B14F-4D97-AF65-F5344CB8AC3E}">
        <p14:creationId xmlns:p14="http://schemas.microsoft.com/office/powerpoint/2010/main" val="28630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534</TotalTime>
  <Words>498</Words>
  <Application>Microsoft Macintosh PowerPoint</Application>
  <PresentationFormat>ワイド画面</PresentationFormat>
  <Paragraphs>91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HGPSoeiKakugothicUB</vt:lpstr>
      <vt:lpstr>游ゴシック</vt:lpstr>
      <vt:lpstr>Arial</vt:lpstr>
      <vt:lpstr>Calibri</vt:lpstr>
      <vt:lpstr>Calibri Light</vt:lpstr>
      <vt:lpstr>Wingdings</vt:lpstr>
      <vt:lpstr>Office 2013 - 2022 テーマ</vt:lpstr>
      <vt:lpstr>Android Studioによる 自由制作 </vt:lpstr>
      <vt:lpstr>1. 作品概要</vt:lpstr>
      <vt:lpstr>2. 開発のきっかけ</vt:lpstr>
      <vt:lpstr>3. 開発環境と設定</vt:lpstr>
      <vt:lpstr>4. 機能紹介</vt:lpstr>
      <vt:lpstr>5. 製作中に浮上した課題・苦労した点</vt:lpstr>
      <vt:lpstr>6. 解決策・アピールポイント</vt:lpstr>
      <vt:lpstr>7. 具体的なプログラム内容</vt:lpstr>
      <vt:lpstr>7. 具体的なプログラム内容</vt:lpstr>
      <vt:lpstr>7. 具体的なプログラム内容</vt:lpstr>
      <vt:lpstr>8. 考察と今後の展望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木越 湧太(is0666fv)</dc:creator>
  <cp:lastModifiedBy>木越 湧太(is0666fv)</cp:lastModifiedBy>
  <cp:revision>5</cp:revision>
  <dcterms:created xsi:type="dcterms:W3CDTF">2024-06-18T01:41:32Z</dcterms:created>
  <dcterms:modified xsi:type="dcterms:W3CDTF">2024-07-06T17:05:31Z</dcterms:modified>
</cp:coreProperties>
</file>