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70" r:id="rId13"/>
    <p:sldId id="271" r:id="rId14"/>
    <p:sldId id="272" r:id="rId15"/>
    <p:sldId id="273" r:id="rId16"/>
    <p:sldId id="274" r:id="rId17"/>
    <p:sldId id="268" r:id="rId18"/>
    <p:sldId id="269" r:id="rId19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88C00"/>
    <a:srgbClr val="EAB200"/>
    <a:srgbClr val="B48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27F97BB-C833-4FB7-BDE5-3F7075034690}" styleName="テーマ スタイル 2 - アクセント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46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CC558-8DA2-4EC2-A4CC-D4ECAB41F5D6}" type="datetimeFigureOut">
              <a:rPr kumimoji="1" lang="ja-JP" altLang="en-US" smtClean="0"/>
              <a:t>2016/1/6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F0E48-2ABD-4AC8-8A3D-8F37937A56F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685800" y="3509963"/>
            <a:ext cx="7772400" cy="72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7672251" y="6217920"/>
            <a:ext cx="1475832" cy="640080"/>
          </a:xfrm>
          <a:prstGeom prst="rect">
            <a:avLst/>
          </a:prstGeom>
          <a:solidFill>
            <a:srgbClr val="7030A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8264434" y="5445579"/>
            <a:ext cx="883648" cy="1412421"/>
          </a:xfrm>
          <a:prstGeom prst="rect">
            <a:avLst/>
          </a:prstGeom>
          <a:solidFill>
            <a:srgbClr val="00B0F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7155179" y="5969563"/>
            <a:ext cx="1730828" cy="887530"/>
          </a:xfrm>
          <a:prstGeom prst="rect">
            <a:avLst/>
          </a:prstGeom>
          <a:solidFill>
            <a:schemeClr val="accent1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6862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CC558-8DA2-4EC2-A4CC-D4ECAB41F5D6}" type="datetimeFigureOut">
              <a:rPr kumimoji="1" lang="ja-JP" altLang="en-US" smtClean="0"/>
              <a:t>2016/1/6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F0E48-2ABD-4AC8-8A3D-8F37937A56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3752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CC558-8DA2-4EC2-A4CC-D4ECAB41F5D6}" type="datetimeFigureOut">
              <a:rPr kumimoji="1" lang="ja-JP" altLang="en-US" smtClean="0"/>
              <a:t>2016/1/6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F0E48-2ABD-4AC8-8A3D-8F37937A56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3766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3293" y="334736"/>
            <a:ext cx="6480000" cy="710293"/>
          </a:xfrm>
        </p:spPr>
        <p:txBody>
          <a:bodyPr>
            <a:noAutofit/>
          </a:bodyPr>
          <a:lstStyle>
            <a:lvl1pPr algn="l">
              <a:defRPr sz="4800"/>
            </a:lvl1pPr>
          </a:lstStyle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7437" y="1472067"/>
            <a:ext cx="6898821" cy="4673146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CC558-8DA2-4EC2-A4CC-D4ECAB41F5D6}" type="datetimeFigureOut">
              <a:rPr kumimoji="1" lang="ja-JP" altLang="en-US" smtClean="0"/>
              <a:t>2016/1/6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F0E48-2ABD-4AC8-8A3D-8F37937A56F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1853293" y="1045029"/>
            <a:ext cx="6498000" cy="72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7672251" y="6217920"/>
            <a:ext cx="1475832" cy="640080"/>
          </a:xfrm>
          <a:prstGeom prst="rect">
            <a:avLst/>
          </a:prstGeom>
          <a:solidFill>
            <a:srgbClr val="7030A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/>
        </p:nvSpPr>
        <p:spPr>
          <a:xfrm>
            <a:off x="8264434" y="5445579"/>
            <a:ext cx="883648" cy="1412421"/>
          </a:xfrm>
          <a:prstGeom prst="rect">
            <a:avLst/>
          </a:prstGeom>
          <a:solidFill>
            <a:srgbClr val="00B0F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7155179" y="5969563"/>
            <a:ext cx="1730828" cy="887530"/>
          </a:xfrm>
          <a:prstGeom prst="rect">
            <a:avLst/>
          </a:prstGeom>
          <a:solidFill>
            <a:schemeClr val="accent1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/>
        </p:nvSpPr>
        <p:spPr>
          <a:xfrm>
            <a:off x="0" y="0"/>
            <a:ext cx="1354453" cy="6857093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50000"/>
              </a:lnSpc>
            </a:pPr>
            <a:endParaRPr kumimoji="1" lang="ja-JP" altLang="en-US" dirty="0"/>
          </a:p>
        </p:txBody>
      </p:sp>
      <p:sp>
        <p:nvSpPr>
          <p:cNvPr id="15" name="テキスト プレースホルダー 14"/>
          <p:cNvSpPr>
            <a:spLocks noGrp="1"/>
          </p:cNvSpPr>
          <p:nvPr>
            <p:ph type="body" sz="quarter" idx="13" hasCustomPrompt="1"/>
          </p:nvPr>
        </p:nvSpPr>
        <p:spPr>
          <a:xfrm>
            <a:off x="2321" y="240844"/>
            <a:ext cx="1352132" cy="4829175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Title</a:t>
            </a:r>
            <a:r>
              <a:rPr kumimoji="1" lang="ja-JP" altLang="en-US" dirty="0" smtClean="0"/>
              <a:t>　  </a:t>
            </a:r>
            <a:r>
              <a:rPr kumimoji="1" lang="en-US" altLang="ja-JP" dirty="0" smtClean="0"/>
              <a:t>(※</a:t>
            </a:r>
            <a:r>
              <a:rPr kumimoji="1" lang="ja-JP" altLang="en-US" dirty="0" smtClean="0"/>
              <a:t>入る文字は少なめ</a:t>
            </a:r>
            <a:r>
              <a:rPr kumimoji="1" lang="en-US" altLang="ja-JP" dirty="0" smtClean="0"/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 smtClean="0"/>
              <a:t>Text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 smtClean="0"/>
              <a:t>Text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 smtClean="0"/>
              <a:t>Text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 smtClean="0"/>
              <a:t>Text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 smtClean="0"/>
              <a:t>Text</a:t>
            </a:r>
          </a:p>
          <a:p>
            <a:pPr lvl="0"/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985907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CC558-8DA2-4EC2-A4CC-D4ECAB41F5D6}" type="datetimeFigureOut">
              <a:rPr kumimoji="1" lang="ja-JP" altLang="en-US" smtClean="0"/>
              <a:t>2016/1/6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F0E48-2ABD-4AC8-8A3D-8F37937A56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5863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CC558-8DA2-4EC2-A4CC-D4ECAB41F5D6}" type="datetimeFigureOut">
              <a:rPr kumimoji="1" lang="ja-JP" altLang="en-US" smtClean="0"/>
              <a:t>2016/1/6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F0E48-2ABD-4AC8-8A3D-8F37937A56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7183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CC558-8DA2-4EC2-A4CC-D4ECAB41F5D6}" type="datetimeFigureOut">
              <a:rPr kumimoji="1" lang="ja-JP" altLang="en-US" smtClean="0"/>
              <a:t>2016/1/6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F0E48-2ABD-4AC8-8A3D-8F37937A56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1804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CC558-8DA2-4EC2-A4CC-D4ECAB41F5D6}" type="datetimeFigureOut">
              <a:rPr kumimoji="1" lang="ja-JP" altLang="en-US" smtClean="0"/>
              <a:t>2016/1/6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F0E48-2ABD-4AC8-8A3D-8F37937A56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295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CC558-8DA2-4EC2-A4CC-D4ECAB41F5D6}" type="datetimeFigureOut">
              <a:rPr kumimoji="1" lang="ja-JP" altLang="en-US" smtClean="0"/>
              <a:t>2016/1/6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F0E48-2ABD-4AC8-8A3D-8F37937A56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7122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CC558-8DA2-4EC2-A4CC-D4ECAB41F5D6}" type="datetimeFigureOut">
              <a:rPr kumimoji="1" lang="ja-JP" altLang="en-US" smtClean="0"/>
              <a:t>2016/1/6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F0E48-2ABD-4AC8-8A3D-8F37937A56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1925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CC558-8DA2-4EC2-A4CC-D4ECAB41F5D6}" type="datetimeFigureOut">
              <a:rPr kumimoji="1" lang="ja-JP" altLang="en-US" smtClean="0"/>
              <a:t>2016/1/6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F0E48-2ABD-4AC8-8A3D-8F37937A56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6664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8CC558-8DA2-4EC2-A4CC-D4ECAB41F5D6}" type="datetimeFigureOut">
              <a:rPr kumimoji="1" lang="ja-JP" altLang="en-US" smtClean="0"/>
              <a:t>2016/1/6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F0E48-2ABD-4AC8-8A3D-8F37937A56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6835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ja-JP" altLang="en-US" sz="5400" dirty="0" smtClean="0"/>
              <a:t>茨大学生番号の仕組み</a:t>
            </a:r>
            <a:endParaRPr kumimoji="1" lang="ja-JP" altLang="en-US" sz="5400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5163064" y="4143634"/>
            <a:ext cx="3295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/>
              <a:t>13S1004N </a:t>
            </a:r>
            <a:r>
              <a:rPr lang="ja-JP" altLang="en-US" sz="2800" dirty="0" smtClean="0"/>
              <a:t>岩瀬優太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259498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考察</a:t>
            </a:r>
            <a:endParaRPr kumimoji="1" lang="ja-JP" altLang="en-US" dirty="0"/>
          </a:p>
        </p:txBody>
      </p:sp>
      <p:sp>
        <p:nvSpPr>
          <p:cNvPr id="97" name="テキスト プレースホルダー 3"/>
          <p:cNvSpPr>
            <a:spLocks noGrp="1"/>
          </p:cNvSpPr>
          <p:nvPr>
            <p:ph type="body" sz="quarter" idx="13"/>
          </p:nvPr>
        </p:nvSpPr>
        <p:spPr>
          <a:xfrm>
            <a:off x="2321" y="240844"/>
            <a:ext cx="1352132" cy="4829175"/>
          </a:xfrm>
        </p:spPr>
        <p:txBody>
          <a:bodyPr/>
          <a:lstStyle/>
          <a:p>
            <a:r>
              <a:rPr kumimoji="1" lang="en-US" altLang="ja-JP" dirty="0" smtClean="0"/>
              <a:t>1. </a:t>
            </a:r>
            <a:r>
              <a:rPr kumimoji="1" lang="ja-JP" altLang="en-US" dirty="0" smtClean="0"/>
              <a:t>導入</a:t>
            </a:r>
            <a:endParaRPr kumimoji="1" lang="en-US" altLang="ja-JP" dirty="0" smtClean="0"/>
          </a:p>
          <a:p>
            <a:r>
              <a:rPr kumimoji="1" lang="en-US" altLang="ja-JP" dirty="0" smtClean="0"/>
              <a:t>2. </a:t>
            </a:r>
            <a:r>
              <a:rPr kumimoji="1" lang="ja-JP" altLang="en-US" dirty="0" smtClean="0"/>
              <a:t>考察</a:t>
            </a:r>
            <a:endParaRPr kumimoji="1" lang="en-US" altLang="ja-JP" dirty="0" smtClean="0"/>
          </a:p>
          <a:p>
            <a:r>
              <a:rPr lang="en-US" altLang="ja-JP" dirty="0"/>
              <a:t> </a:t>
            </a:r>
            <a:r>
              <a:rPr lang="en-US" altLang="ja-JP" dirty="0" smtClean="0"/>
              <a:t>13S10XX</a:t>
            </a:r>
          </a:p>
          <a:p>
            <a:r>
              <a:rPr kumimoji="1" lang="en-US" altLang="ja-JP" dirty="0"/>
              <a:t> </a:t>
            </a:r>
            <a:r>
              <a:rPr kumimoji="1" lang="en-US" altLang="ja-JP" dirty="0" smtClean="0"/>
              <a:t>13S20XX</a:t>
            </a:r>
            <a:endParaRPr kumimoji="1" lang="ja-JP" altLang="en-US" dirty="0" smtClean="0"/>
          </a:p>
          <a:p>
            <a:r>
              <a:rPr lang="en-US" altLang="ja-JP" dirty="0" smtClean="0"/>
              <a:t> </a:t>
            </a:r>
            <a:r>
              <a:rPr lang="ja-JP" altLang="en-US" dirty="0" smtClean="0"/>
              <a:t>シフト量</a:t>
            </a:r>
            <a:endParaRPr kumimoji="1" lang="ja-JP" altLang="en-US" dirty="0"/>
          </a:p>
        </p:txBody>
      </p:sp>
      <p:graphicFrame>
        <p:nvGraphicFramePr>
          <p:cNvPr id="11" name="表 10" hidden="1"/>
          <p:cNvGraphicFramePr>
            <a:graphicFrameLocks noGrp="1"/>
          </p:cNvGraphicFramePr>
          <p:nvPr>
            <p:extLst/>
          </p:nvPr>
        </p:nvGraphicFramePr>
        <p:xfrm>
          <a:off x="3283420" y="1900998"/>
          <a:ext cx="1993740" cy="43513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8748"/>
                <a:gridCol w="398748"/>
                <a:gridCol w="398748"/>
                <a:gridCol w="398748"/>
                <a:gridCol w="398748"/>
              </a:tblGrid>
              <a:tr h="483482">
                <a:tc>
                  <a:txBody>
                    <a:bodyPr/>
                    <a:lstStyle/>
                    <a:p>
                      <a:pPr algn="ctr" fontAlgn="ctr"/>
                      <a:endParaRPr lang="ja-JP" altLang="en-US" sz="3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>
                          <a:effectLst/>
                        </a:rPr>
                        <a:t>H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>
                          <a:effectLst/>
                        </a:rPr>
                        <a:t>A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>
                          <a:effectLst/>
                        </a:rPr>
                        <a:t>T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 dirty="0">
                          <a:effectLst/>
                        </a:rPr>
                        <a:t>N</a:t>
                      </a:r>
                      <a:endParaRPr lang="en-US" sz="3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34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>
                          <a:effectLst/>
                        </a:rPr>
                        <a:t>G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>
                          <a:effectLst/>
                        </a:rPr>
                        <a:t>Y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>
                          <a:effectLst/>
                        </a:rPr>
                        <a:t>S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>
                          <a:effectLst/>
                        </a:rPr>
                        <a:t>L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 dirty="0">
                          <a:effectLst/>
                        </a:rPr>
                        <a:t>F</a:t>
                      </a:r>
                      <a:endParaRPr lang="en-US" sz="3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34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>
                          <a:effectLst/>
                        </a:rPr>
                        <a:t>G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>
                          <a:effectLst/>
                        </a:rPr>
                        <a:t>Y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>
                          <a:effectLst/>
                        </a:rPr>
                        <a:t>S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>
                          <a:effectLst/>
                        </a:rPr>
                        <a:t>L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 dirty="0">
                          <a:effectLst/>
                        </a:rPr>
                        <a:t>F</a:t>
                      </a:r>
                      <a:endParaRPr lang="en-US" sz="3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34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>
                          <a:effectLst/>
                        </a:rPr>
                        <a:t>X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>
                          <a:effectLst/>
                        </a:rPr>
                        <a:t>R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>
                          <a:effectLst/>
                        </a:rPr>
                        <a:t>H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>
                          <a:effectLst/>
                        </a:rPr>
                        <a:t>A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 dirty="0">
                          <a:effectLst/>
                        </a:rPr>
                        <a:t>T</a:t>
                      </a:r>
                      <a:endParaRPr lang="en-US" sz="3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34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>
                          <a:effectLst/>
                        </a:rPr>
                        <a:t>X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>
                          <a:effectLst/>
                        </a:rPr>
                        <a:t>R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>
                          <a:effectLst/>
                        </a:rPr>
                        <a:t>H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>
                          <a:effectLst/>
                        </a:rPr>
                        <a:t>A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 dirty="0">
                          <a:effectLst/>
                        </a:rPr>
                        <a:t>T</a:t>
                      </a:r>
                      <a:endParaRPr lang="en-US" sz="3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34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>
                          <a:effectLst/>
                        </a:rPr>
                        <a:t>N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>
                          <a:effectLst/>
                        </a:rPr>
                        <a:t>G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>
                          <a:effectLst/>
                        </a:rPr>
                        <a:t>Y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>
                          <a:effectLst/>
                        </a:rPr>
                        <a:t>S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 dirty="0">
                          <a:effectLst/>
                        </a:rPr>
                        <a:t>L</a:t>
                      </a:r>
                      <a:endParaRPr lang="en-US" sz="3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34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>
                          <a:effectLst/>
                        </a:rPr>
                        <a:t>N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>
                          <a:effectLst/>
                        </a:rPr>
                        <a:t>G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>
                          <a:effectLst/>
                        </a:rPr>
                        <a:t>Y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>
                          <a:effectLst/>
                        </a:rPr>
                        <a:t>S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>
                          <a:effectLst/>
                        </a:rPr>
                        <a:t>L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34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>
                          <a:effectLst/>
                        </a:rPr>
                        <a:t>F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>
                          <a:effectLst/>
                        </a:rPr>
                        <a:t>X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>
                          <a:effectLst/>
                        </a:rPr>
                        <a:t>R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>
                          <a:effectLst/>
                        </a:rPr>
                        <a:t>H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 dirty="0">
                          <a:effectLst/>
                        </a:rPr>
                        <a:t>A</a:t>
                      </a:r>
                      <a:endParaRPr lang="en-US" sz="3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34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>
                          <a:effectLst/>
                        </a:rPr>
                        <a:t>F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>
                          <a:effectLst/>
                        </a:rPr>
                        <a:t>X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 dirty="0">
                          <a:effectLst/>
                        </a:rPr>
                        <a:t>R</a:t>
                      </a:r>
                      <a:endParaRPr lang="en-US" sz="3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3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3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9" name="テキスト ボックス 78"/>
          <p:cNvSpPr txBox="1"/>
          <p:nvPr/>
        </p:nvSpPr>
        <p:spPr>
          <a:xfrm>
            <a:off x="1506205" y="1299295"/>
            <a:ext cx="4751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ja-JP" altLang="en-US" sz="3200" dirty="0" smtClean="0"/>
              <a:t>シフト量の決定</a:t>
            </a:r>
            <a:endParaRPr kumimoji="1" lang="ja-JP" altLang="en-US" sz="3200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3041286" y="3374256"/>
            <a:ext cx="14141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 smtClean="0"/>
              <a:t>13</a:t>
            </a:r>
            <a:r>
              <a:rPr kumimoji="1" lang="en-US" altLang="ja-JP" sz="2400" b="1" dirty="0" smtClean="0">
                <a:solidFill>
                  <a:srgbClr val="FF0000"/>
                </a:solidFill>
              </a:rPr>
              <a:t>S</a:t>
            </a:r>
            <a:r>
              <a:rPr kumimoji="1" lang="en-US" altLang="ja-JP" sz="2400" dirty="0" smtClean="0"/>
              <a:t>10XX</a:t>
            </a:r>
            <a:endParaRPr kumimoji="1" lang="ja-JP" altLang="en-US" sz="2400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3041286" y="4091633"/>
            <a:ext cx="14141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 smtClean="0"/>
              <a:t>13</a:t>
            </a:r>
            <a:r>
              <a:rPr lang="en-US" altLang="ja-JP" sz="2400" b="1" dirty="0">
                <a:solidFill>
                  <a:srgbClr val="FF0000"/>
                </a:solidFill>
              </a:rPr>
              <a:t>A</a:t>
            </a:r>
            <a:r>
              <a:rPr kumimoji="1" lang="en-US" altLang="ja-JP" sz="2400" dirty="0" smtClean="0"/>
              <a:t>10XX</a:t>
            </a:r>
            <a:endParaRPr kumimoji="1" lang="ja-JP" altLang="en-US" sz="2400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3041286" y="2656879"/>
            <a:ext cx="14141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 smtClean="0"/>
              <a:t>13</a:t>
            </a:r>
            <a:r>
              <a:rPr lang="en-US" altLang="ja-JP" sz="2400" b="1" dirty="0">
                <a:solidFill>
                  <a:srgbClr val="FF0000"/>
                </a:solidFill>
              </a:rPr>
              <a:t>L</a:t>
            </a:r>
            <a:r>
              <a:rPr kumimoji="1" lang="en-US" altLang="ja-JP" sz="2400" dirty="0" smtClean="0"/>
              <a:t>10XX</a:t>
            </a:r>
            <a:endParaRPr kumimoji="1" lang="ja-JP" altLang="en-US" sz="2400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3041286" y="4781578"/>
            <a:ext cx="14141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 smtClean="0"/>
              <a:t>13</a:t>
            </a:r>
            <a:r>
              <a:rPr lang="en-US" altLang="ja-JP" sz="2400" b="1" dirty="0">
                <a:solidFill>
                  <a:srgbClr val="FF0000"/>
                </a:solidFill>
              </a:rPr>
              <a:t>P</a:t>
            </a:r>
            <a:r>
              <a:rPr kumimoji="1" lang="en-US" altLang="ja-JP" sz="2400" dirty="0" smtClean="0"/>
              <a:t>10XX</a:t>
            </a:r>
            <a:endParaRPr kumimoji="1" lang="ja-JP" altLang="en-US" sz="2400" dirty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3041286" y="5521486"/>
            <a:ext cx="14141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 smtClean="0"/>
              <a:t>13</a:t>
            </a:r>
            <a:r>
              <a:rPr lang="en-US" altLang="ja-JP" sz="2400" b="1" dirty="0">
                <a:solidFill>
                  <a:srgbClr val="FF0000"/>
                </a:solidFill>
              </a:rPr>
              <a:t>T</a:t>
            </a:r>
            <a:r>
              <a:rPr kumimoji="1" lang="en-US" altLang="ja-JP" sz="2400" dirty="0" smtClean="0"/>
              <a:t>10XX</a:t>
            </a:r>
            <a:endParaRPr kumimoji="1" lang="ja-JP" altLang="en-US" sz="2400" dirty="0"/>
          </a:p>
        </p:txBody>
      </p:sp>
      <p:sp>
        <p:nvSpPr>
          <p:cNvPr id="4" name="角丸四角形 3"/>
          <p:cNvSpPr/>
          <p:nvPr/>
        </p:nvSpPr>
        <p:spPr>
          <a:xfrm>
            <a:off x="2353586" y="2722810"/>
            <a:ext cx="687700" cy="329801"/>
          </a:xfrm>
          <a:prstGeom prst="roundRect">
            <a:avLst/>
          </a:prstGeom>
          <a:solidFill>
            <a:srgbClr val="FF0000"/>
          </a:solidFill>
          <a:ln>
            <a:solidFill>
              <a:srgbClr val="B88C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bg1"/>
                </a:solidFill>
              </a:rPr>
              <a:t>人文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2353586" y="3436109"/>
            <a:ext cx="687700" cy="329801"/>
          </a:xfrm>
          <a:prstGeom prst="roundRect">
            <a:avLst/>
          </a:prstGeom>
          <a:solidFill>
            <a:srgbClr val="00B0F0"/>
          </a:solidFill>
          <a:ln>
            <a:solidFill>
              <a:srgbClr val="B88C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理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2353586" y="5587417"/>
            <a:ext cx="687700" cy="329801"/>
          </a:xfrm>
          <a:prstGeom prst="roundRect">
            <a:avLst/>
          </a:prstGeom>
          <a:solidFill>
            <a:srgbClr val="FFFF00"/>
          </a:solidFill>
          <a:ln>
            <a:solidFill>
              <a:srgbClr val="B88C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工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2353586" y="4155938"/>
            <a:ext cx="687700" cy="329801"/>
          </a:xfrm>
          <a:prstGeom prst="roundRect">
            <a:avLst/>
          </a:prstGeom>
          <a:solidFill>
            <a:srgbClr val="00B050"/>
          </a:solidFill>
          <a:ln>
            <a:solidFill>
              <a:srgbClr val="B88C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bg1"/>
                </a:solidFill>
              </a:rPr>
              <a:t>農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2353586" y="4874941"/>
            <a:ext cx="687700" cy="329801"/>
          </a:xfrm>
          <a:prstGeom prst="roundRect">
            <a:avLst/>
          </a:prstGeom>
          <a:solidFill>
            <a:srgbClr val="92D050"/>
          </a:solidFill>
          <a:ln>
            <a:solidFill>
              <a:srgbClr val="B88C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教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5" name="U ターン矢印 34"/>
          <p:cNvSpPr/>
          <p:nvPr/>
        </p:nvSpPr>
        <p:spPr>
          <a:xfrm rot="5400000">
            <a:off x="4222191" y="3768803"/>
            <a:ext cx="698601" cy="400070"/>
          </a:xfrm>
          <a:prstGeom prst="uturnArrow">
            <a:avLst>
              <a:gd name="adj1" fmla="val 33084"/>
              <a:gd name="adj2" fmla="val 25000"/>
              <a:gd name="adj3" fmla="val 21656"/>
              <a:gd name="adj4" fmla="val 43750"/>
              <a:gd name="adj5" fmla="val 75000"/>
            </a:avLst>
          </a:prstGeom>
          <a:solidFill>
            <a:srgbClr val="EAB200"/>
          </a:solidFill>
          <a:ln>
            <a:solidFill>
              <a:srgbClr val="B88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8" name="U ターン矢印 37"/>
          <p:cNvSpPr/>
          <p:nvPr/>
        </p:nvSpPr>
        <p:spPr>
          <a:xfrm rot="5400000" flipH="1">
            <a:off x="4259966" y="2881321"/>
            <a:ext cx="738000" cy="515016"/>
          </a:xfrm>
          <a:prstGeom prst="uturnArrow">
            <a:avLst>
              <a:gd name="adj1" fmla="val 21656"/>
              <a:gd name="adj2" fmla="val 25000"/>
              <a:gd name="adj3" fmla="val 21656"/>
              <a:gd name="adj4" fmla="val 43750"/>
              <a:gd name="adj5" fmla="val 75000"/>
            </a:avLst>
          </a:prstGeom>
          <a:solidFill>
            <a:srgbClr val="EAB200"/>
          </a:solidFill>
          <a:ln>
            <a:solidFill>
              <a:srgbClr val="B88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4680186" y="3715046"/>
            <a:ext cx="6592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b="1" dirty="0" smtClean="0">
                <a:ln>
                  <a:solidFill>
                    <a:srgbClr val="00B050"/>
                  </a:solidFill>
                </a:ln>
                <a:solidFill>
                  <a:srgbClr val="FFFF00"/>
                </a:solidFill>
              </a:rPr>
              <a:t>+1</a:t>
            </a:r>
            <a:endParaRPr kumimoji="1" lang="ja-JP" altLang="en-US" sz="2400" b="1" dirty="0">
              <a:ln>
                <a:solidFill>
                  <a:srgbClr val="00B050"/>
                </a:solidFill>
              </a:ln>
              <a:solidFill>
                <a:srgbClr val="FFFF00"/>
              </a:solidFill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5318525" y="4155938"/>
            <a:ext cx="6592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b="1" dirty="0" smtClean="0">
                <a:ln>
                  <a:solidFill>
                    <a:srgbClr val="00B050"/>
                  </a:solidFill>
                </a:ln>
                <a:solidFill>
                  <a:srgbClr val="FFFF00"/>
                </a:solidFill>
              </a:rPr>
              <a:t>+5</a:t>
            </a:r>
            <a:endParaRPr kumimoji="1" lang="ja-JP" altLang="en-US" sz="2400" b="1" dirty="0">
              <a:ln>
                <a:solidFill>
                  <a:srgbClr val="00B050"/>
                </a:solidFill>
              </a:ln>
              <a:solidFill>
                <a:srgbClr val="FFFF00"/>
              </a:solidFill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5992663" y="4413558"/>
            <a:ext cx="6592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b="1" dirty="0" smtClean="0">
                <a:ln>
                  <a:solidFill>
                    <a:srgbClr val="00B050"/>
                  </a:solidFill>
                </a:ln>
                <a:solidFill>
                  <a:srgbClr val="FFFF00"/>
                </a:solidFill>
              </a:rPr>
              <a:t>+6</a:t>
            </a:r>
            <a:endParaRPr kumimoji="1" lang="ja-JP" altLang="en-US" sz="2400" b="1" dirty="0">
              <a:ln>
                <a:solidFill>
                  <a:srgbClr val="00B050"/>
                </a:solidFill>
              </a:ln>
              <a:solidFill>
                <a:srgbClr val="FFFF00"/>
              </a:solidFill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4842824" y="2918940"/>
            <a:ext cx="6592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b="1" dirty="0" err="1" smtClean="0">
                <a:ln>
                  <a:solidFill>
                    <a:srgbClr val="00B050"/>
                  </a:solidFill>
                </a:ln>
                <a:solidFill>
                  <a:srgbClr val="FFFF00"/>
                </a:solidFill>
              </a:rPr>
              <a:t>ｰ</a:t>
            </a:r>
            <a:r>
              <a:rPr kumimoji="1" lang="en-US" altLang="ja-JP" sz="2400" b="1" dirty="0" smtClean="0">
                <a:ln>
                  <a:solidFill>
                    <a:srgbClr val="00B050"/>
                  </a:solidFill>
                </a:ln>
                <a:solidFill>
                  <a:srgbClr val="FFFF00"/>
                </a:solidFill>
              </a:rPr>
              <a:t>1</a:t>
            </a:r>
            <a:endParaRPr kumimoji="1" lang="ja-JP" altLang="en-US" sz="2400" b="1" dirty="0">
              <a:ln>
                <a:solidFill>
                  <a:srgbClr val="00B050"/>
                </a:solidFill>
              </a:ln>
              <a:solidFill>
                <a:srgbClr val="FFFF00"/>
              </a:solidFill>
            </a:endParaRPr>
          </a:p>
        </p:txBody>
      </p:sp>
      <p:sp>
        <p:nvSpPr>
          <p:cNvPr id="51" name="U ターン矢印 50"/>
          <p:cNvSpPr/>
          <p:nvPr/>
        </p:nvSpPr>
        <p:spPr>
          <a:xfrm rot="5400000">
            <a:off x="4222191" y="3768804"/>
            <a:ext cx="698601" cy="400070"/>
          </a:xfrm>
          <a:prstGeom prst="uturnArrow">
            <a:avLst>
              <a:gd name="adj1" fmla="val 33084"/>
              <a:gd name="adj2" fmla="val 25000"/>
              <a:gd name="adj3" fmla="val 21656"/>
              <a:gd name="adj4" fmla="val 43750"/>
              <a:gd name="adj5" fmla="val 75000"/>
            </a:avLst>
          </a:prstGeom>
          <a:solidFill>
            <a:srgbClr val="EAB200"/>
          </a:solidFill>
          <a:ln>
            <a:solidFill>
              <a:srgbClr val="B88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3" name="U ターン矢印 42"/>
          <p:cNvSpPr/>
          <p:nvPr/>
        </p:nvSpPr>
        <p:spPr>
          <a:xfrm rot="5400000">
            <a:off x="4096545" y="3894123"/>
            <a:ext cx="1624030" cy="1074209"/>
          </a:xfrm>
          <a:prstGeom prst="uturnArrow">
            <a:avLst>
              <a:gd name="adj1" fmla="val 11454"/>
              <a:gd name="adj2" fmla="val 25000"/>
              <a:gd name="adj3" fmla="val 24948"/>
              <a:gd name="adj4" fmla="val 43750"/>
              <a:gd name="adj5" fmla="val 75000"/>
            </a:avLst>
          </a:prstGeom>
          <a:solidFill>
            <a:srgbClr val="EAB200"/>
          </a:solidFill>
          <a:ln>
            <a:solidFill>
              <a:srgbClr val="B88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0" name="U ターン矢印 49"/>
          <p:cNvSpPr/>
          <p:nvPr/>
        </p:nvSpPr>
        <p:spPr>
          <a:xfrm rot="5400000">
            <a:off x="3954026" y="4036640"/>
            <a:ext cx="2519821" cy="1684966"/>
          </a:xfrm>
          <a:prstGeom prst="uturnArrow">
            <a:avLst>
              <a:gd name="adj1" fmla="val 7763"/>
              <a:gd name="adj2" fmla="val 25000"/>
              <a:gd name="adj3" fmla="val 23863"/>
              <a:gd name="adj4" fmla="val 43750"/>
              <a:gd name="adj5" fmla="val 75000"/>
            </a:avLst>
          </a:prstGeom>
          <a:solidFill>
            <a:srgbClr val="EAB200"/>
          </a:solidFill>
          <a:ln>
            <a:solidFill>
              <a:srgbClr val="B88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1" name="正方形/長方形 60"/>
          <p:cNvSpPr/>
          <p:nvPr/>
        </p:nvSpPr>
        <p:spPr>
          <a:xfrm>
            <a:off x="4680186" y="5243243"/>
            <a:ext cx="527441" cy="9800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正方形/長方形 59"/>
          <p:cNvSpPr/>
          <p:nvPr/>
        </p:nvSpPr>
        <p:spPr>
          <a:xfrm>
            <a:off x="4513355" y="4621780"/>
            <a:ext cx="396763" cy="7086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左矢印 57"/>
          <p:cNvSpPr/>
          <p:nvPr/>
        </p:nvSpPr>
        <p:spPr>
          <a:xfrm>
            <a:off x="4663667" y="4845766"/>
            <a:ext cx="304390" cy="262061"/>
          </a:xfrm>
          <a:prstGeom prst="leftArrow">
            <a:avLst/>
          </a:prstGeom>
          <a:solidFill>
            <a:srgbClr val="EAB200"/>
          </a:solidFill>
          <a:ln>
            <a:solidFill>
              <a:srgbClr val="B88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正方形/長方形 58"/>
          <p:cNvSpPr/>
          <p:nvPr/>
        </p:nvSpPr>
        <p:spPr>
          <a:xfrm>
            <a:off x="4867735" y="4918494"/>
            <a:ext cx="114661" cy="115200"/>
          </a:xfrm>
          <a:prstGeom prst="rect">
            <a:avLst/>
          </a:prstGeom>
          <a:solidFill>
            <a:srgbClr val="EAB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左矢印 62"/>
          <p:cNvSpPr/>
          <p:nvPr/>
        </p:nvSpPr>
        <p:spPr>
          <a:xfrm>
            <a:off x="5059456" y="5585467"/>
            <a:ext cx="314916" cy="262061"/>
          </a:xfrm>
          <a:prstGeom prst="leftArrow">
            <a:avLst/>
          </a:prstGeom>
          <a:solidFill>
            <a:srgbClr val="EAB200"/>
          </a:solidFill>
          <a:ln>
            <a:solidFill>
              <a:srgbClr val="B88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正方形/長方形 63"/>
          <p:cNvSpPr/>
          <p:nvPr/>
        </p:nvSpPr>
        <p:spPr>
          <a:xfrm>
            <a:off x="5282263" y="5661943"/>
            <a:ext cx="114661" cy="115200"/>
          </a:xfrm>
          <a:prstGeom prst="rect">
            <a:avLst/>
          </a:prstGeom>
          <a:solidFill>
            <a:srgbClr val="EAB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2112582" y="1899667"/>
            <a:ext cx="35231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 smtClean="0"/>
              <a:t>各学部へのシフト量</a:t>
            </a:r>
            <a:endParaRPr kumimoji="1" lang="ja-JP" altLang="en-US" sz="2800" dirty="0"/>
          </a:p>
        </p:txBody>
      </p:sp>
      <p:graphicFrame>
        <p:nvGraphicFramePr>
          <p:cNvPr id="3" name="表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5447885"/>
              </p:ext>
            </p:extLst>
          </p:nvPr>
        </p:nvGraphicFramePr>
        <p:xfrm>
          <a:off x="7003490" y="2896972"/>
          <a:ext cx="1713036" cy="2406150"/>
        </p:xfrm>
        <a:graphic>
          <a:graphicData uri="http://schemas.openxmlformats.org/drawingml/2006/table">
            <a:tbl>
              <a:tblPr>
                <a:tableStyleId>{327F97BB-C833-4FB7-BDE5-3F7075034690}</a:tableStyleId>
              </a:tblPr>
              <a:tblGrid>
                <a:gridCol w="898641"/>
                <a:gridCol w="814395"/>
              </a:tblGrid>
              <a:tr h="48123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u="none" strike="noStrike" dirty="0">
                          <a:effectLst/>
                        </a:rPr>
                        <a:t>人文</a:t>
                      </a:r>
                      <a:endParaRPr lang="ja-JP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u="none" strike="noStrike" dirty="0">
                          <a:effectLst/>
                        </a:rPr>
                        <a:t>-1</a:t>
                      </a:r>
                      <a:endParaRPr lang="en-US" altLang="ja-JP" sz="20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123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u="none" strike="noStrike">
                          <a:effectLst/>
                        </a:rPr>
                        <a:t>理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u="none" strike="noStrike" dirty="0">
                          <a:effectLst/>
                        </a:rPr>
                        <a:t>0</a:t>
                      </a:r>
                      <a:endParaRPr lang="en-US" altLang="ja-JP" sz="20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123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u="none" strike="noStrike">
                          <a:effectLst/>
                        </a:rPr>
                        <a:t>農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u="none" strike="noStrike" dirty="0">
                          <a:effectLst/>
                        </a:rPr>
                        <a:t>+1</a:t>
                      </a:r>
                      <a:endParaRPr lang="en-US" altLang="ja-JP" sz="20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123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u="none" strike="noStrike">
                          <a:effectLst/>
                        </a:rPr>
                        <a:t>教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u="none" strike="noStrike" dirty="0">
                          <a:effectLst/>
                        </a:rPr>
                        <a:t>+5</a:t>
                      </a:r>
                      <a:endParaRPr lang="en-US" altLang="ja-JP" sz="20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123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u="none" strike="noStrike" dirty="0" smtClean="0">
                          <a:effectLst/>
                        </a:rPr>
                        <a:t>工</a:t>
                      </a:r>
                      <a:endParaRPr lang="ja-JP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u="none" strike="noStrike" dirty="0">
                          <a:effectLst/>
                        </a:rPr>
                        <a:t>+6</a:t>
                      </a:r>
                      <a:endParaRPr lang="en-US" altLang="ja-JP" sz="20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7947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考察</a:t>
            </a:r>
            <a:endParaRPr kumimoji="1" lang="ja-JP" altLang="en-US" dirty="0"/>
          </a:p>
        </p:txBody>
      </p:sp>
      <p:sp>
        <p:nvSpPr>
          <p:cNvPr id="97" name="テキスト プレースホルダー 3"/>
          <p:cNvSpPr>
            <a:spLocks noGrp="1"/>
          </p:cNvSpPr>
          <p:nvPr>
            <p:ph type="body" sz="quarter" idx="13"/>
          </p:nvPr>
        </p:nvSpPr>
        <p:spPr>
          <a:xfrm>
            <a:off x="2321" y="240844"/>
            <a:ext cx="1352132" cy="4829175"/>
          </a:xfrm>
        </p:spPr>
        <p:txBody>
          <a:bodyPr/>
          <a:lstStyle/>
          <a:p>
            <a:r>
              <a:rPr kumimoji="1" lang="en-US" altLang="ja-JP" dirty="0" smtClean="0"/>
              <a:t>1. </a:t>
            </a:r>
            <a:r>
              <a:rPr kumimoji="1" lang="ja-JP" altLang="en-US" dirty="0" smtClean="0"/>
              <a:t>導入</a:t>
            </a:r>
            <a:endParaRPr kumimoji="1" lang="en-US" altLang="ja-JP" dirty="0" smtClean="0"/>
          </a:p>
          <a:p>
            <a:r>
              <a:rPr kumimoji="1" lang="en-US" altLang="ja-JP" dirty="0" smtClean="0"/>
              <a:t>2. </a:t>
            </a:r>
            <a:r>
              <a:rPr kumimoji="1" lang="ja-JP" altLang="en-US" dirty="0" smtClean="0"/>
              <a:t>考察</a:t>
            </a:r>
            <a:endParaRPr kumimoji="1" lang="en-US" altLang="ja-JP" dirty="0" smtClean="0"/>
          </a:p>
          <a:p>
            <a:r>
              <a:rPr lang="en-US" altLang="ja-JP" dirty="0"/>
              <a:t> </a:t>
            </a:r>
            <a:r>
              <a:rPr lang="en-US" altLang="ja-JP" dirty="0" smtClean="0"/>
              <a:t>13S10XX</a:t>
            </a:r>
          </a:p>
          <a:p>
            <a:r>
              <a:rPr kumimoji="1" lang="en-US" altLang="ja-JP" dirty="0"/>
              <a:t> </a:t>
            </a:r>
            <a:r>
              <a:rPr kumimoji="1" lang="en-US" altLang="ja-JP" dirty="0" smtClean="0"/>
              <a:t>13S20XX</a:t>
            </a:r>
            <a:endParaRPr kumimoji="1" lang="ja-JP" altLang="en-US" dirty="0" smtClean="0"/>
          </a:p>
          <a:p>
            <a:r>
              <a:rPr lang="en-US" altLang="ja-JP" dirty="0" smtClean="0"/>
              <a:t> </a:t>
            </a:r>
            <a:r>
              <a:rPr lang="ja-JP" altLang="en-US" dirty="0" smtClean="0"/>
              <a:t>シフト量</a:t>
            </a:r>
            <a:endParaRPr kumimoji="1" lang="ja-JP" altLang="en-US" dirty="0"/>
          </a:p>
        </p:txBody>
      </p:sp>
      <p:graphicFrame>
        <p:nvGraphicFramePr>
          <p:cNvPr id="11" name="表 10" hidden="1"/>
          <p:cNvGraphicFramePr>
            <a:graphicFrameLocks noGrp="1"/>
          </p:cNvGraphicFramePr>
          <p:nvPr>
            <p:extLst/>
          </p:nvPr>
        </p:nvGraphicFramePr>
        <p:xfrm>
          <a:off x="3283420" y="1900998"/>
          <a:ext cx="1993740" cy="43513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8748"/>
                <a:gridCol w="398748"/>
                <a:gridCol w="398748"/>
                <a:gridCol w="398748"/>
                <a:gridCol w="398748"/>
              </a:tblGrid>
              <a:tr h="483482">
                <a:tc>
                  <a:txBody>
                    <a:bodyPr/>
                    <a:lstStyle/>
                    <a:p>
                      <a:pPr algn="ctr" fontAlgn="ctr"/>
                      <a:endParaRPr lang="ja-JP" altLang="en-US" sz="3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>
                          <a:effectLst/>
                        </a:rPr>
                        <a:t>H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>
                          <a:effectLst/>
                        </a:rPr>
                        <a:t>A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>
                          <a:effectLst/>
                        </a:rPr>
                        <a:t>T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 dirty="0">
                          <a:effectLst/>
                        </a:rPr>
                        <a:t>N</a:t>
                      </a:r>
                      <a:endParaRPr lang="en-US" sz="3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34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>
                          <a:effectLst/>
                        </a:rPr>
                        <a:t>G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>
                          <a:effectLst/>
                        </a:rPr>
                        <a:t>Y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>
                          <a:effectLst/>
                        </a:rPr>
                        <a:t>S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>
                          <a:effectLst/>
                        </a:rPr>
                        <a:t>L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 dirty="0">
                          <a:effectLst/>
                        </a:rPr>
                        <a:t>F</a:t>
                      </a:r>
                      <a:endParaRPr lang="en-US" sz="3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34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>
                          <a:effectLst/>
                        </a:rPr>
                        <a:t>G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>
                          <a:effectLst/>
                        </a:rPr>
                        <a:t>Y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>
                          <a:effectLst/>
                        </a:rPr>
                        <a:t>S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>
                          <a:effectLst/>
                        </a:rPr>
                        <a:t>L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 dirty="0">
                          <a:effectLst/>
                        </a:rPr>
                        <a:t>F</a:t>
                      </a:r>
                      <a:endParaRPr lang="en-US" sz="3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34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>
                          <a:effectLst/>
                        </a:rPr>
                        <a:t>X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>
                          <a:effectLst/>
                        </a:rPr>
                        <a:t>R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>
                          <a:effectLst/>
                        </a:rPr>
                        <a:t>H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>
                          <a:effectLst/>
                        </a:rPr>
                        <a:t>A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 dirty="0">
                          <a:effectLst/>
                        </a:rPr>
                        <a:t>T</a:t>
                      </a:r>
                      <a:endParaRPr lang="en-US" sz="3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34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>
                          <a:effectLst/>
                        </a:rPr>
                        <a:t>X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>
                          <a:effectLst/>
                        </a:rPr>
                        <a:t>R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>
                          <a:effectLst/>
                        </a:rPr>
                        <a:t>H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>
                          <a:effectLst/>
                        </a:rPr>
                        <a:t>A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 dirty="0">
                          <a:effectLst/>
                        </a:rPr>
                        <a:t>T</a:t>
                      </a:r>
                      <a:endParaRPr lang="en-US" sz="3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34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>
                          <a:effectLst/>
                        </a:rPr>
                        <a:t>N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>
                          <a:effectLst/>
                        </a:rPr>
                        <a:t>G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>
                          <a:effectLst/>
                        </a:rPr>
                        <a:t>Y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>
                          <a:effectLst/>
                        </a:rPr>
                        <a:t>S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 dirty="0">
                          <a:effectLst/>
                        </a:rPr>
                        <a:t>L</a:t>
                      </a:r>
                      <a:endParaRPr lang="en-US" sz="3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34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>
                          <a:effectLst/>
                        </a:rPr>
                        <a:t>N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>
                          <a:effectLst/>
                        </a:rPr>
                        <a:t>G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>
                          <a:effectLst/>
                        </a:rPr>
                        <a:t>Y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>
                          <a:effectLst/>
                        </a:rPr>
                        <a:t>S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>
                          <a:effectLst/>
                        </a:rPr>
                        <a:t>L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34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>
                          <a:effectLst/>
                        </a:rPr>
                        <a:t>F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>
                          <a:effectLst/>
                        </a:rPr>
                        <a:t>X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>
                          <a:effectLst/>
                        </a:rPr>
                        <a:t>R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>
                          <a:effectLst/>
                        </a:rPr>
                        <a:t>H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 dirty="0">
                          <a:effectLst/>
                        </a:rPr>
                        <a:t>A</a:t>
                      </a:r>
                      <a:endParaRPr lang="en-US" sz="3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34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>
                          <a:effectLst/>
                        </a:rPr>
                        <a:t>F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>
                          <a:effectLst/>
                        </a:rPr>
                        <a:t>X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 dirty="0">
                          <a:effectLst/>
                        </a:rPr>
                        <a:t>R</a:t>
                      </a:r>
                      <a:endParaRPr lang="en-US" sz="3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3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3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9" name="テキスト ボックス 78"/>
          <p:cNvSpPr txBox="1"/>
          <p:nvPr/>
        </p:nvSpPr>
        <p:spPr>
          <a:xfrm>
            <a:off x="1506205" y="1299295"/>
            <a:ext cx="4751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ja-JP" altLang="en-US" sz="3200" dirty="0" smtClean="0"/>
              <a:t>シフト量の決定</a:t>
            </a:r>
            <a:endParaRPr kumimoji="1" lang="ja-JP" altLang="en-US" sz="3200" dirty="0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2515648" y="3170176"/>
            <a:ext cx="11419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 smtClean="0">
                <a:ln>
                  <a:solidFill>
                    <a:srgbClr val="00B050"/>
                  </a:solidFill>
                </a:ln>
                <a:solidFill>
                  <a:srgbClr val="FFFF00"/>
                </a:solidFill>
              </a:rPr>
              <a:t>+3</a:t>
            </a:r>
            <a:endParaRPr kumimoji="1" lang="ja-JP" altLang="en-US" sz="3200" b="1" dirty="0">
              <a:ln>
                <a:solidFill>
                  <a:srgbClr val="00B050"/>
                </a:solidFill>
              </a:ln>
              <a:solidFill>
                <a:srgbClr val="FFFF00"/>
              </a:solidFill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3163522" y="3171844"/>
            <a:ext cx="11419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 smtClean="0">
                <a:ln>
                  <a:solidFill>
                    <a:srgbClr val="00B050"/>
                  </a:solidFill>
                </a:ln>
                <a:solidFill>
                  <a:srgbClr val="FFFF00"/>
                </a:solidFill>
              </a:rPr>
              <a:t>-1</a:t>
            </a:r>
            <a:endParaRPr kumimoji="1" lang="ja-JP" altLang="en-US" sz="3200" b="1" dirty="0">
              <a:ln>
                <a:solidFill>
                  <a:srgbClr val="00B050"/>
                </a:solidFill>
              </a:ln>
              <a:solidFill>
                <a:srgbClr val="FFFF00"/>
              </a:solidFill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4694159" y="3177285"/>
            <a:ext cx="11419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 smtClean="0">
                <a:ln>
                  <a:solidFill>
                    <a:srgbClr val="00B050"/>
                  </a:solidFill>
                </a:ln>
                <a:solidFill>
                  <a:srgbClr val="FFFF00"/>
                </a:solidFill>
              </a:rPr>
              <a:t>+2</a:t>
            </a:r>
            <a:endParaRPr kumimoji="1" lang="ja-JP" altLang="en-US" sz="3200" b="1" dirty="0">
              <a:ln>
                <a:solidFill>
                  <a:srgbClr val="00B050"/>
                </a:solidFill>
              </a:ln>
              <a:solidFill>
                <a:srgbClr val="FFFF00"/>
              </a:solidFill>
            </a:endParaRP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5342033" y="3177285"/>
            <a:ext cx="11419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3200" b="1" dirty="0">
                <a:ln>
                  <a:solidFill>
                    <a:srgbClr val="00B050"/>
                  </a:solidFill>
                </a:ln>
                <a:solidFill>
                  <a:srgbClr val="FFFF00"/>
                </a:solidFill>
              </a:rPr>
              <a:t>-</a:t>
            </a:r>
            <a:r>
              <a:rPr kumimoji="1" lang="en-US" altLang="ja-JP" sz="3200" b="1" dirty="0" smtClean="0">
                <a:ln>
                  <a:solidFill>
                    <a:srgbClr val="00B050"/>
                  </a:solidFill>
                </a:ln>
                <a:solidFill>
                  <a:srgbClr val="FFFF00"/>
                </a:solidFill>
              </a:rPr>
              <a:t>2</a:t>
            </a:r>
            <a:endParaRPr kumimoji="1" lang="ja-JP" altLang="en-US" sz="3200" b="1" dirty="0">
              <a:ln>
                <a:solidFill>
                  <a:srgbClr val="00B050"/>
                </a:solidFill>
              </a:ln>
              <a:solidFill>
                <a:srgbClr val="FFFF00"/>
              </a:solidFill>
            </a:endParaRP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2112582" y="1937545"/>
            <a:ext cx="58315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各桁を</a:t>
            </a:r>
            <a:r>
              <a:rPr kumimoji="1" lang="en-US" altLang="ja-JP" sz="2800" dirty="0" smtClean="0"/>
              <a:t>1</a:t>
            </a:r>
            <a:r>
              <a:rPr kumimoji="1" lang="ja-JP" altLang="en-US" sz="2800" dirty="0" smtClean="0"/>
              <a:t>増やしたときのシフト量</a:t>
            </a:r>
            <a:endParaRPr kumimoji="1" lang="ja-JP" altLang="en-US" sz="2800" dirty="0"/>
          </a:p>
        </p:txBody>
      </p:sp>
      <p:graphicFrame>
        <p:nvGraphicFramePr>
          <p:cNvPr id="27" name="表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8395402"/>
              </p:ext>
            </p:extLst>
          </p:nvPr>
        </p:nvGraphicFramePr>
        <p:xfrm>
          <a:off x="3657599" y="4315822"/>
          <a:ext cx="1713036" cy="2406150"/>
        </p:xfrm>
        <a:graphic>
          <a:graphicData uri="http://schemas.openxmlformats.org/drawingml/2006/table">
            <a:tbl>
              <a:tblPr>
                <a:tableStyleId>{327F97BB-C833-4FB7-BDE5-3F7075034690}</a:tableStyleId>
              </a:tblPr>
              <a:tblGrid>
                <a:gridCol w="898641"/>
                <a:gridCol w="814395"/>
              </a:tblGrid>
              <a:tr h="48123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u="none" strike="noStrike" dirty="0">
                          <a:effectLst/>
                        </a:rPr>
                        <a:t>人文</a:t>
                      </a:r>
                      <a:endParaRPr lang="ja-JP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u="none" strike="noStrike" dirty="0">
                          <a:effectLst/>
                        </a:rPr>
                        <a:t>-1</a:t>
                      </a:r>
                      <a:endParaRPr lang="en-US" altLang="ja-JP" sz="20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123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u="none" strike="noStrike">
                          <a:effectLst/>
                        </a:rPr>
                        <a:t>理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u="none" strike="noStrike" dirty="0">
                          <a:effectLst/>
                        </a:rPr>
                        <a:t>0</a:t>
                      </a:r>
                      <a:endParaRPr lang="en-US" altLang="ja-JP" sz="20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123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u="none" strike="noStrike">
                          <a:effectLst/>
                        </a:rPr>
                        <a:t>農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u="none" strike="noStrike" dirty="0">
                          <a:effectLst/>
                        </a:rPr>
                        <a:t>+1</a:t>
                      </a:r>
                      <a:endParaRPr lang="en-US" altLang="ja-JP" sz="20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123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u="none" strike="noStrike">
                          <a:effectLst/>
                        </a:rPr>
                        <a:t>教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u="none" strike="noStrike" dirty="0">
                          <a:effectLst/>
                        </a:rPr>
                        <a:t>+5</a:t>
                      </a:r>
                      <a:endParaRPr lang="en-US" altLang="ja-JP" sz="20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123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u="none" strike="noStrike" dirty="0" smtClean="0">
                          <a:effectLst/>
                        </a:rPr>
                        <a:t>工</a:t>
                      </a:r>
                      <a:endParaRPr lang="ja-JP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u="none" strike="noStrike" dirty="0">
                          <a:effectLst/>
                        </a:rPr>
                        <a:t>+6</a:t>
                      </a:r>
                      <a:endParaRPr lang="en-US" altLang="ja-JP" sz="20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下矢印 6"/>
          <p:cNvSpPr/>
          <p:nvPr/>
        </p:nvSpPr>
        <p:spPr>
          <a:xfrm>
            <a:off x="4391014" y="3353281"/>
            <a:ext cx="328105" cy="853259"/>
          </a:xfrm>
          <a:prstGeom prst="downArrow">
            <a:avLst/>
          </a:prstGeom>
          <a:solidFill>
            <a:srgbClr val="EAB200"/>
          </a:solidFill>
          <a:ln>
            <a:solidFill>
              <a:srgbClr val="B88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S"/>
          <p:cNvSpPr txBox="1"/>
          <p:nvPr/>
        </p:nvSpPr>
        <p:spPr>
          <a:xfrm>
            <a:off x="4357591" y="2570047"/>
            <a:ext cx="5337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4000" spc="960" dirty="0" smtClean="0"/>
              <a:t>S</a:t>
            </a:r>
            <a:endParaRPr kumimoji="1" lang="ja-JP" altLang="en-US" sz="4000" spc="960" dirty="0"/>
          </a:p>
        </p:txBody>
      </p:sp>
      <p:sp>
        <p:nvSpPr>
          <p:cNvPr id="35" name="1004"/>
          <p:cNvSpPr txBox="1"/>
          <p:nvPr/>
        </p:nvSpPr>
        <p:spPr>
          <a:xfrm>
            <a:off x="5078702" y="2576716"/>
            <a:ext cx="29305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00" spc="960" dirty="0" smtClean="0"/>
              <a:t>1 0 0 4</a:t>
            </a:r>
            <a:endParaRPr kumimoji="1" lang="ja-JP" altLang="en-US" sz="4000" spc="960" dirty="0"/>
          </a:p>
        </p:txBody>
      </p:sp>
      <p:sp>
        <p:nvSpPr>
          <p:cNvPr id="36" name="13"/>
          <p:cNvSpPr txBox="1"/>
          <p:nvPr/>
        </p:nvSpPr>
        <p:spPr>
          <a:xfrm>
            <a:off x="2798251" y="2576716"/>
            <a:ext cx="15223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4000" spc="960" dirty="0" smtClean="0"/>
              <a:t>1 3</a:t>
            </a:r>
            <a:endParaRPr kumimoji="1" lang="ja-JP" altLang="en-US" sz="4000" spc="960" dirty="0">
              <a:solidFill>
                <a:schemeClr val="bg1"/>
              </a:solidFill>
            </a:endParaRPr>
          </a:p>
        </p:txBody>
      </p:sp>
      <p:sp>
        <p:nvSpPr>
          <p:cNvPr id="3" name="AB□CDXX"/>
          <p:cNvSpPr txBox="1"/>
          <p:nvPr/>
        </p:nvSpPr>
        <p:spPr>
          <a:xfrm>
            <a:off x="2112582" y="2623523"/>
            <a:ext cx="63051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4000" spc="960" dirty="0" smtClean="0"/>
              <a:t>A B </a:t>
            </a:r>
            <a:r>
              <a:rPr kumimoji="1" lang="ja-JP" altLang="en-US" sz="4000" spc="960" dirty="0" smtClean="0"/>
              <a:t>□ </a:t>
            </a:r>
            <a:r>
              <a:rPr lang="en-US" altLang="ja-JP" sz="4000" spc="960" dirty="0"/>
              <a:t>C</a:t>
            </a:r>
            <a:r>
              <a:rPr kumimoji="1" lang="en-US" altLang="ja-JP" sz="4000" spc="960" dirty="0" smtClean="0"/>
              <a:t> D X </a:t>
            </a:r>
            <a:r>
              <a:rPr kumimoji="1" lang="en-US" altLang="ja-JP" sz="4000" spc="960" dirty="0" err="1" smtClean="0"/>
              <a:t>X</a:t>
            </a:r>
            <a:endParaRPr kumimoji="1" lang="ja-JP" altLang="en-US" sz="4000" spc="960" dirty="0"/>
          </a:p>
        </p:txBody>
      </p:sp>
    </p:spTree>
    <p:extLst>
      <p:ext uri="{BB962C8B-B14F-4D97-AF65-F5344CB8AC3E}">
        <p14:creationId xmlns:p14="http://schemas.microsoft.com/office/powerpoint/2010/main" val="3559611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3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3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9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"/>
                            </p:stCondLst>
                            <p:childTnLst>
                              <p:par>
                                <p:cTn id="31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3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4" dur="3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3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3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3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3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3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3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44" grpId="0"/>
      <p:bldP spid="45" grpId="0"/>
      <p:bldP spid="46" grpId="0"/>
      <p:bldP spid="7" grpId="0" animBg="1"/>
      <p:bldP spid="33" grpId="0"/>
      <p:bldP spid="35" grpId="0"/>
      <p:bldP spid="36" grpId="0"/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正方形/長方形 67"/>
          <p:cNvSpPr/>
          <p:nvPr/>
        </p:nvSpPr>
        <p:spPr>
          <a:xfrm>
            <a:off x="3275756" y="5757483"/>
            <a:ext cx="7907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2800" dirty="0" smtClean="0">
                <a:solidFill>
                  <a:srgbClr val="0070C0"/>
                </a:solidFill>
              </a:rPr>
              <a:t>R</a:t>
            </a:r>
            <a:endParaRPr lang="ja-JP" altLang="en-US" sz="2800" dirty="0">
              <a:solidFill>
                <a:srgbClr val="0070C0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考察</a:t>
            </a:r>
            <a:endParaRPr kumimoji="1" lang="ja-JP" altLang="en-US" dirty="0"/>
          </a:p>
        </p:txBody>
      </p:sp>
      <p:sp>
        <p:nvSpPr>
          <p:cNvPr id="97" name="テキスト プレースホルダー 3"/>
          <p:cNvSpPr>
            <a:spLocks noGrp="1"/>
          </p:cNvSpPr>
          <p:nvPr>
            <p:ph type="body" sz="quarter" idx="13"/>
          </p:nvPr>
        </p:nvSpPr>
        <p:spPr>
          <a:xfrm>
            <a:off x="2321" y="240844"/>
            <a:ext cx="1352132" cy="4829175"/>
          </a:xfrm>
        </p:spPr>
        <p:txBody>
          <a:bodyPr/>
          <a:lstStyle/>
          <a:p>
            <a:r>
              <a:rPr kumimoji="1" lang="en-US" altLang="ja-JP" dirty="0" smtClean="0"/>
              <a:t>1. </a:t>
            </a:r>
            <a:r>
              <a:rPr kumimoji="1" lang="ja-JP" altLang="en-US" dirty="0" smtClean="0"/>
              <a:t>導入</a:t>
            </a:r>
            <a:endParaRPr kumimoji="1" lang="en-US" altLang="ja-JP" dirty="0" smtClean="0"/>
          </a:p>
          <a:p>
            <a:r>
              <a:rPr kumimoji="1" lang="en-US" altLang="ja-JP" dirty="0" smtClean="0"/>
              <a:t>2. </a:t>
            </a:r>
            <a:r>
              <a:rPr kumimoji="1" lang="ja-JP" altLang="en-US" dirty="0" smtClean="0"/>
              <a:t>考察</a:t>
            </a:r>
            <a:endParaRPr kumimoji="1" lang="en-US" altLang="ja-JP" dirty="0" smtClean="0"/>
          </a:p>
          <a:p>
            <a:r>
              <a:rPr lang="en-US" altLang="ja-JP" dirty="0"/>
              <a:t> </a:t>
            </a:r>
            <a:r>
              <a:rPr lang="en-US" altLang="ja-JP" dirty="0" smtClean="0"/>
              <a:t>13S10XX</a:t>
            </a:r>
          </a:p>
          <a:p>
            <a:r>
              <a:rPr kumimoji="1" lang="en-US" altLang="ja-JP" dirty="0"/>
              <a:t> </a:t>
            </a:r>
            <a:r>
              <a:rPr kumimoji="1" lang="en-US" altLang="ja-JP" dirty="0" smtClean="0"/>
              <a:t>13S20XX</a:t>
            </a:r>
            <a:endParaRPr kumimoji="1" lang="ja-JP" altLang="en-US" dirty="0" smtClean="0"/>
          </a:p>
          <a:p>
            <a:r>
              <a:rPr lang="en-US" altLang="ja-JP" dirty="0" smtClean="0"/>
              <a:t> </a:t>
            </a:r>
            <a:r>
              <a:rPr lang="ja-JP" altLang="en-US" dirty="0" smtClean="0"/>
              <a:t>シフト量</a:t>
            </a:r>
            <a:endParaRPr kumimoji="1" lang="ja-JP" altLang="en-US" dirty="0"/>
          </a:p>
        </p:txBody>
      </p:sp>
      <p:graphicFrame>
        <p:nvGraphicFramePr>
          <p:cNvPr id="11" name="表 10" hidden="1"/>
          <p:cNvGraphicFramePr>
            <a:graphicFrameLocks noGrp="1"/>
          </p:cNvGraphicFramePr>
          <p:nvPr>
            <p:extLst/>
          </p:nvPr>
        </p:nvGraphicFramePr>
        <p:xfrm>
          <a:off x="3283420" y="1900998"/>
          <a:ext cx="1993740" cy="43513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8748"/>
                <a:gridCol w="398748"/>
                <a:gridCol w="398748"/>
                <a:gridCol w="398748"/>
                <a:gridCol w="398748"/>
              </a:tblGrid>
              <a:tr h="483482">
                <a:tc>
                  <a:txBody>
                    <a:bodyPr/>
                    <a:lstStyle/>
                    <a:p>
                      <a:pPr algn="ctr" fontAlgn="ctr"/>
                      <a:endParaRPr lang="ja-JP" altLang="en-US" sz="3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>
                          <a:effectLst/>
                        </a:rPr>
                        <a:t>H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>
                          <a:effectLst/>
                        </a:rPr>
                        <a:t>A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>
                          <a:effectLst/>
                        </a:rPr>
                        <a:t>T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 dirty="0">
                          <a:effectLst/>
                        </a:rPr>
                        <a:t>N</a:t>
                      </a:r>
                      <a:endParaRPr lang="en-US" sz="3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34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>
                          <a:effectLst/>
                        </a:rPr>
                        <a:t>G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>
                          <a:effectLst/>
                        </a:rPr>
                        <a:t>Y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>
                          <a:effectLst/>
                        </a:rPr>
                        <a:t>S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>
                          <a:effectLst/>
                        </a:rPr>
                        <a:t>L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 dirty="0">
                          <a:effectLst/>
                        </a:rPr>
                        <a:t>F</a:t>
                      </a:r>
                      <a:endParaRPr lang="en-US" sz="3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34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>
                          <a:effectLst/>
                        </a:rPr>
                        <a:t>G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>
                          <a:effectLst/>
                        </a:rPr>
                        <a:t>Y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>
                          <a:effectLst/>
                        </a:rPr>
                        <a:t>S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>
                          <a:effectLst/>
                        </a:rPr>
                        <a:t>L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 dirty="0">
                          <a:effectLst/>
                        </a:rPr>
                        <a:t>F</a:t>
                      </a:r>
                      <a:endParaRPr lang="en-US" sz="3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34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>
                          <a:effectLst/>
                        </a:rPr>
                        <a:t>X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>
                          <a:effectLst/>
                        </a:rPr>
                        <a:t>R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>
                          <a:effectLst/>
                        </a:rPr>
                        <a:t>H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>
                          <a:effectLst/>
                        </a:rPr>
                        <a:t>A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 dirty="0">
                          <a:effectLst/>
                        </a:rPr>
                        <a:t>T</a:t>
                      </a:r>
                      <a:endParaRPr lang="en-US" sz="3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34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>
                          <a:effectLst/>
                        </a:rPr>
                        <a:t>X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>
                          <a:effectLst/>
                        </a:rPr>
                        <a:t>R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>
                          <a:effectLst/>
                        </a:rPr>
                        <a:t>H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>
                          <a:effectLst/>
                        </a:rPr>
                        <a:t>A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 dirty="0">
                          <a:effectLst/>
                        </a:rPr>
                        <a:t>T</a:t>
                      </a:r>
                      <a:endParaRPr lang="en-US" sz="3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34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>
                          <a:effectLst/>
                        </a:rPr>
                        <a:t>N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>
                          <a:effectLst/>
                        </a:rPr>
                        <a:t>G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>
                          <a:effectLst/>
                        </a:rPr>
                        <a:t>Y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>
                          <a:effectLst/>
                        </a:rPr>
                        <a:t>S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 dirty="0">
                          <a:effectLst/>
                        </a:rPr>
                        <a:t>L</a:t>
                      </a:r>
                      <a:endParaRPr lang="en-US" sz="3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34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>
                          <a:effectLst/>
                        </a:rPr>
                        <a:t>N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>
                          <a:effectLst/>
                        </a:rPr>
                        <a:t>G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>
                          <a:effectLst/>
                        </a:rPr>
                        <a:t>Y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>
                          <a:effectLst/>
                        </a:rPr>
                        <a:t>S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>
                          <a:effectLst/>
                        </a:rPr>
                        <a:t>L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34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>
                          <a:effectLst/>
                        </a:rPr>
                        <a:t>F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>
                          <a:effectLst/>
                        </a:rPr>
                        <a:t>X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>
                          <a:effectLst/>
                        </a:rPr>
                        <a:t>R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>
                          <a:effectLst/>
                        </a:rPr>
                        <a:t>H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 dirty="0">
                          <a:effectLst/>
                        </a:rPr>
                        <a:t>A</a:t>
                      </a:r>
                      <a:endParaRPr lang="en-US" sz="3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34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>
                          <a:effectLst/>
                        </a:rPr>
                        <a:t>F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>
                          <a:effectLst/>
                        </a:rPr>
                        <a:t>X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 dirty="0">
                          <a:effectLst/>
                        </a:rPr>
                        <a:t>R</a:t>
                      </a:r>
                      <a:endParaRPr lang="en-US" sz="3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3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3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9" name="テキスト ボックス 78"/>
          <p:cNvSpPr txBox="1"/>
          <p:nvPr/>
        </p:nvSpPr>
        <p:spPr>
          <a:xfrm>
            <a:off x="1506205" y="1299295"/>
            <a:ext cx="4751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ja-JP" altLang="en-US" sz="3200" dirty="0" smtClean="0"/>
              <a:t>シフト量の決定</a:t>
            </a:r>
            <a:endParaRPr kumimoji="1" lang="ja-JP" altLang="en-US" sz="3200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112582" y="2623523"/>
            <a:ext cx="63051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4000" spc="960" dirty="0" smtClean="0"/>
              <a:t>A B </a:t>
            </a:r>
            <a:r>
              <a:rPr kumimoji="1" lang="ja-JP" altLang="en-US" sz="4000" spc="960" dirty="0" smtClean="0"/>
              <a:t>□ </a:t>
            </a:r>
            <a:r>
              <a:rPr lang="en-US" altLang="ja-JP" sz="4000" spc="960" dirty="0"/>
              <a:t>C</a:t>
            </a:r>
            <a:r>
              <a:rPr kumimoji="1" lang="en-US" altLang="ja-JP" sz="4000" spc="960" dirty="0" smtClean="0"/>
              <a:t> D X </a:t>
            </a:r>
            <a:r>
              <a:rPr kumimoji="1" lang="en-US" altLang="ja-JP" sz="4000" spc="960" dirty="0" err="1" smtClean="0"/>
              <a:t>X</a:t>
            </a:r>
            <a:endParaRPr kumimoji="1" lang="ja-JP" altLang="en-US" sz="4000" spc="960" dirty="0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2515648" y="3170176"/>
            <a:ext cx="11419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 smtClean="0">
                <a:ln>
                  <a:solidFill>
                    <a:srgbClr val="00B050"/>
                  </a:solidFill>
                </a:ln>
                <a:solidFill>
                  <a:srgbClr val="FFFF00"/>
                </a:solidFill>
              </a:rPr>
              <a:t>+3</a:t>
            </a:r>
            <a:endParaRPr kumimoji="1" lang="ja-JP" altLang="en-US" sz="3200" b="1" dirty="0">
              <a:ln>
                <a:solidFill>
                  <a:srgbClr val="00B050"/>
                </a:solidFill>
              </a:ln>
              <a:solidFill>
                <a:srgbClr val="FFFF00"/>
              </a:solidFill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3163522" y="3171844"/>
            <a:ext cx="11419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 smtClean="0">
                <a:ln>
                  <a:solidFill>
                    <a:srgbClr val="00B050"/>
                  </a:solidFill>
                </a:ln>
                <a:solidFill>
                  <a:srgbClr val="FFFF00"/>
                </a:solidFill>
              </a:rPr>
              <a:t>-1</a:t>
            </a:r>
            <a:endParaRPr kumimoji="1" lang="ja-JP" altLang="en-US" sz="3200" b="1" dirty="0">
              <a:ln>
                <a:solidFill>
                  <a:srgbClr val="00B050"/>
                </a:solidFill>
              </a:ln>
              <a:solidFill>
                <a:srgbClr val="FFFF00"/>
              </a:solidFill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4694159" y="3177285"/>
            <a:ext cx="11419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 smtClean="0">
                <a:ln>
                  <a:solidFill>
                    <a:srgbClr val="00B050"/>
                  </a:solidFill>
                </a:ln>
                <a:solidFill>
                  <a:srgbClr val="FFFF00"/>
                </a:solidFill>
              </a:rPr>
              <a:t>+2</a:t>
            </a:r>
            <a:endParaRPr kumimoji="1" lang="ja-JP" altLang="en-US" sz="3200" b="1" dirty="0">
              <a:ln>
                <a:solidFill>
                  <a:srgbClr val="00B050"/>
                </a:solidFill>
              </a:ln>
              <a:solidFill>
                <a:srgbClr val="FFFF00"/>
              </a:solidFill>
            </a:endParaRP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5342033" y="3177285"/>
            <a:ext cx="11419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3200" b="1" dirty="0">
                <a:ln>
                  <a:solidFill>
                    <a:srgbClr val="00B050"/>
                  </a:solidFill>
                </a:ln>
                <a:solidFill>
                  <a:srgbClr val="FFFF00"/>
                </a:solidFill>
              </a:rPr>
              <a:t>-</a:t>
            </a:r>
            <a:r>
              <a:rPr kumimoji="1" lang="en-US" altLang="ja-JP" sz="3200" b="1" dirty="0" smtClean="0">
                <a:ln>
                  <a:solidFill>
                    <a:srgbClr val="00B050"/>
                  </a:solidFill>
                </a:ln>
                <a:solidFill>
                  <a:srgbClr val="FFFF00"/>
                </a:solidFill>
              </a:rPr>
              <a:t>2</a:t>
            </a:r>
            <a:endParaRPr kumimoji="1" lang="ja-JP" altLang="en-US" sz="3200" b="1" dirty="0">
              <a:ln>
                <a:solidFill>
                  <a:srgbClr val="00B050"/>
                </a:solidFill>
              </a:ln>
              <a:solidFill>
                <a:srgbClr val="FFFF00"/>
              </a:solidFill>
            </a:endParaRP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2112582" y="1937545"/>
            <a:ext cx="58315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各桁を</a:t>
            </a:r>
            <a:r>
              <a:rPr kumimoji="1" lang="en-US" altLang="ja-JP" sz="2800" dirty="0" smtClean="0"/>
              <a:t>1</a:t>
            </a:r>
            <a:r>
              <a:rPr kumimoji="1" lang="ja-JP" altLang="en-US" sz="2800" dirty="0" smtClean="0"/>
              <a:t>増やしたときのシフト量</a:t>
            </a:r>
            <a:endParaRPr kumimoji="1" lang="ja-JP" altLang="en-US" sz="2800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2032877" y="4155850"/>
            <a:ext cx="263073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 smtClean="0"/>
              <a:t>[</a:t>
            </a:r>
            <a:r>
              <a:rPr lang="ja-JP" altLang="en-US" sz="2800" dirty="0" smtClean="0"/>
              <a:t>例</a:t>
            </a:r>
            <a:r>
              <a:rPr lang="en-US" altLang="ja-JP" sz="2800" dirty="0" smtClean="0"/>
              <a:t>]</a:t>
            </a:r>
          </a:p>
          <a:p>
            <a:r>
              <a:rPr kumimoji="1" lang="en-US" altLang="ja-JP" sz="2800" dirty="0"/>
              <a:t> </a:t>
            </a:r>
            <a:r>
              <a:rPr kumimoji="1" lang="en-US" altLang="ja-JP" sz="2800" dirty="0" smtClean="0"/>
              <a:t>13S1001</a:t>
            </a:r>
            <a:r>
              <a:rPr kumimoji="1" lang="en-US" altLang="ja-JP" sz="2800" dirty="0" smtClean="0">
                <a:solidFill>
                  <a:srgbClr val="FF0000"/>
                </a:solidFill>
              </a:rPr>
              <a:t>H</a:t>
            </a:r>
          </a:p>
        </p:txBody>
      </p:sp>
      <p:sp>
        <p:nvSpPr>
          <p:cNvPr id="10" name="正方形/長方形 9"/>
          <p:cNvSpPr/>
          <p:nvPr/>
        </p:nvSpPr>
        <p:spPr>
          <a:xfrm>
            <a:off x="2106293" y="5757483"/>
            <a:ext cx="15552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800" dirty="0"/>
              <a:t>14S1001</a:t>
            </a:r>
            <a:endParaRPr lang="ja-JP" altLang="en-US" sz="2800" dirty="0"/>
          </a:p>
        </p:txBody>
      </p:sp>
      <p:sp>
        <p:nvSpPr>
          <p:cNvPr id="12" name="下矢印 11"/>
          <p:cNvSpPr/>
          <p:nvPr/>
        </p:nvSpPr>
        <p:spPr>
          <a:xfrm>
            <a:off x="2612755" y="5157972"/>
            <a:ext cx="550767" cy="584127"/>
          </a:xfrm>
          <a:prstGeom prst="downArrow">
            <a:avLst/>
          </a:prstGeom>
          <a:solidFill>
            <a:srgbClr val="EAB200"/>
          </a:solidFill>
          <a:ln>
            <a:solidFill>
              <a:srgbClr val="B88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正方形/長方形 47"/>
          <p:cNvSpPr/>
          <p:nvPr/>
        </p:nvSpPr>
        <p:spPr>
          <a:xfrm>
            <a:off x="5564930" y="4315822"/>
            <a:ext cx="514885" cy="584775"/>
          </a:xfrm>
          <a:prstGeom prst="rect">
            <a:avLst/>
          </a:prstGeom>
          <a:effectLst>
            <a:softEdge rad="63500"/>
          </a:effectLst>
        </p:spPr>
        <p:txBody>
          <a:bodyPr wrap="none">
            <a:spAutoFit/>
          </a:bodyPr>
          <a:lstStyle/>
          <a:p>
            <a:pPr algn="ctr"/>
            <a:r>
              <a:rPr lang="en-US" altLang="ja-JP" sz="3200" dirty="0">
                <a:solidFill>
                  <a:srgbClr val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G</a:t>
            </a:r>
            <a:r>
              <a:rPr lang="en-US" altLang="ja-JP" dirty="0"/>
              <a:t> </a:t>
            </a:r>
            <a:endParaRPr lang="ja-JP" altLang="en-US" dirty="0"/>
          </a:p>
        </p:txBody>
      </p:sp>
      <p:sp>
        <p:nvSpPr>
          <p:cNvPr id="49" name="正方形/長方形 48"/>
          <p:cNvSpPr/>
          <p:nvPr/>
        </p:nvSpPr>
        <p:spPr>
          <a:xfrm>
            <a:off x="5912797" y="4587233"/>
            <a:ext cx="478016" cy="584775"/>
          </a:xfrm>
          <a:prstGeom prst="rect">
            <a:avLst/>
          </a:prstGeom>
          <a:effectLst>
            <a:softEdge rad="63500"/>
          </a:effectLst>
        </p:spPr>
        <p:txBody>
          <a:bodyPr wrap="none">
            <a:spAutoFit/>
          </a:bodyPr>
          <a:lstStyle/>
          <a:p>
            <a:pPr algn="ctr"/>
            <a:r>
              <a:rPr lang="en-US" altLang="ja-JP" sz="3200" dirty="0">
                <a:solidFill>
                  <a:srgbClr val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Y</a:t>
            </a:r>
            <a:r>
              <a:rPr lang="en-US" altLang="ja-JP" dirty="0" smtClean="0"/>
              <a:t> </a:t>
            </a:r>
            <a:endParaRPr lang="ja-JP" altLang="en-US" dirty="0"/>
          </a:p>
        </p:txBody>
      </p:sp>
      <p:sp>
        <p:nvSpPr>
          <p:cNvPr id="52" name="正方形/長方形 51"/>
          <p:cNvSpPr/>
          <p:nvPr/>
        </p:nvSpPr>
        <p:spPr>
          <a:xfrm>
            <a:off x="6105364" y="4901420"/>
            <a:ext cx="478016" cy="584775"/>
          </a:xfrm>
          <a:prstGeom prst="rect">
            <a:avLst/>
          </a:prstGeom>
          <a:effectLst>
            <a:softEdge rad="63500"/>
          </a:effectLst>
        </p:spPr>
        <p:txBody>
          <a:bodyPr wrap="none">
            <a:spAutoFit/>
          </a:bodyPr>
          <a:lstStyle/>
          <a:p>
            <a:pPr algn="ctr"/>
            <a:r>
              <a:rPr lang="en-US" altLang="ja-JP" sz="3200" dirty="0" smtClean="0"/>
              <a:t>S </a:t>
            </a:r>
            <a:endParaRPr lang="ja-JP" altLang="en-US" sz="3200" dirty="0"/>
          </a:p>
        </p:txBody>
      </p:sp>
      <p:sp>
        <p:nvSpPr>
          <p:cNvPr id="53" name="正方形/長方形 52"/>
          <p:cNvSpPr/>
          <p:nvPr/>
        </p:nvSpPr>
        <p:spPr>
          <a:xfrm>
            <a:off x="6167707" y="5337670"/>
            <a:ext cx="494045" cy="584775"/>
          </a:xfrm>
          <a:prstGeom prst="rect">
            <a:avLst/>
          </a:prstGeom>
          <a:effectLst>
            <a:softEdge rad="63500"/>
          </a:effectLst>
        </p:spPr>
        <p:txBody>
          <a:bodyPr wrap="none">
            <a:spAutoFit/>
          </a:bodyPr>
          <a:lstStyle/>
          <a:p>
            <a:pPr algn="ctr"/>
            <a:r>
              <a:rPr lang="en-US" altLang="ja-JP" sz="3200" dirty="0" smtClean="0"/>
              <a:t>L </a:t>
            </a:r>
            <a:endParaRPr lang="ja-JP" altLang="en-US" sz="3200" dirty="0"/>
          </a:p>
        </p:txBody>
      </p:sp>
      <p:sp>
        <p:nvSpPr>
          <p:cNvPr id="54" name="正方形/長方形 53"/>
          <p:cNvSpPr/>
          <p:nvPr/>
        </p:nvSpPr>
        <p:spPr>
          <a:xfrm>
            <a:off x="6006706" y="5699146"/>
            <a:ext cx="494045" cy="584775"/>
          </a:xfrm>
          <a:prstGeom prst="rect">
            <a:avLst/>
          </a:prstGeom>
          <a:effectLst>
            <a:softEdge rad="63500"/>
          </a:effectLst>
        </p:spPr>
        <p:txBody>
          <a:bodyPr wrap="none">
            <a:spAutoFit/>
          </a:bodyPr>
          <a:lstStyle/>
          <a:p>
            <a:pPr algn="ctr"/>
            <a:r>
              <a:rPr lang="en-US" altLang="ja-JP" sz="3200" dirty="0"/>
              <a:t>	</a:t>
            </a:r>
            <a:r>
              <a:rPr lang="en-US" altLang="ja-JP" sz="3200" dirty="0" smtClean="0"/>
              <a:t>F </a:t>
            </a:r>
            <a:endParaRPr lang="ja-JP" altLang="en-US" sz="3200" dirty="0"/>
          </a:p>
        </p:txBody>
      </p:sp>
      <p:sp>
        <p:nvSpPr>
          <p:cNvPr id="55" name="正方形/長方形 54"/>
          <p:cNvSpPr/>
          <p:nvPr/>
        </p:nvSpPr>
        <p:spPr>
          <a:xfrm>
            <a:off x="5755466" y="5991533"/>
            <a:ext cx="418704" cy="584775"/>
          </a:xfrm>
          <a:prstGeom prst="rect">
            <a:avLst/>
          </a:prstGeom>
          <a:effectLst>
            <a:softEdge rad="63500"/>
          </a:effectLst>
        </p:spPr>
        <p:txBody>
          <a:bodyPr wrap="none">
            <a:spAutoFit/>
          </a:bodyPr>
          <a:lstStyle/>
          <a:p>
            <a:pPr algn="ctr"/>
            <a:r>
              <a:rPr lang="en-US" altLang="ja-JP" sz="3200" dirty="0" smtClean="0"/>
              <a:t>X</a:t>
            </a:r>
            <a:endParaRPr lang="ja-JP" altLang="en-US" sz="3200" dirty="0"/>
          </a:p>
        </p:txBody>
      </p:sp>
      <p:sp>
        <p:nvSpPr>
          <p:cNvPr id="56" name="正方形/長方形 55"/>
          <p:cNvSpPr/>
          <p:nvPr/>
        </p:nvSpPr>
        <p:spPr>
          <a:xfrm>
            <a:off x="5342032" y="5991532"/>
            <a:ext cx="529312" cy="584775"/>
          </a:xfrm>
          <a:prstGeom prst="rect">
            <a:avLst/>
          </a:prstGeom>
          <a:effectLst>
            <a:softEdge rad="63500"/>
          </a:effectLst>
        </p:spPr>
        <p:txBody>
          <a:bodyPr wrap="none">
            <a:spAutoFit/>
          </a:bodyPr>
          <a:lstStyle/>
          <a:p>
            <a:pPr algn="ctr"/>
            <a:r>
              <a:rPr lang="en-US" altLang="ja-JP" sz="3200" dirty="0" smtClean="0"/>
              <a:t>R </a:t>
            </a:r>
            <a:endParaRPr lang="ja-JP" altLang="en-US" sz="3200" dirty="0"/>
          </a:p>
        </p:txBody>
      </p:sp>
      <p:sp>
        <p:nvSpPr>
          <p:cNvPr id="57" name="正方形/長方形 56"/>
          <p:cNvSpPr/>
          <p:nvPr/>
        </p:nvSpPr>
        <p:spPr>
          <a:xfrm>
            <a:off x="5123971" y="5699144"/>
            <a:ext cx="466794" cy="584775"/>
          </a:xfrm>
          <a:prstGeom prst="rect">
            <a:avLst/>
          </a:prstGeom>
          <a:effectLst>
            <a:softEdge rad="63500"/>
          </a:effectLst>
        </p:spPr>
        <p:txBody>
          <a:bodyPr wrap="none">
            <a:spAutoFit/>
          </a:bodyPr>
          <a:lstStyle/>
          <a:p>
            <a:pPr algn="ctr"/>
            <a:r>
              <a:rPr lang="en-US" altLang="ja-JP" sz="3200" dirty="0" smtClean="0"/>
              <a:t>H</a:t>
            </a:r>
            <a:endParaRPr lang="ja-JP" altLang="en-US" sz="3200" dirty="0"/>
          </a:p>
        </p:txBody>
      </p:sp>
      <p:sp>
        <p:nvSpPr>
          <p:cNvPr id="62" name="正方形/長方形 61"/>
          <p:cNvSpPr/>
          <p:nvPr/>
        </p:nvSpPr>
        <p:spPr>
          <a:xfrm>
            <a:off x="4955883" y="5337669"/>
            <a:ext cx="441147" cy="584775"/>
          </a:xfrm>
          <a:prstGeom prst="rect">
            <a:avLst/>
          </a:prstGeom>
          <a:effectLst>
            <a:softEdge rad="63500"/>
          </a:effectLst>
        </p:spPr>
        <p:txBody>
          <a:bodyPr wrap="none">
            <a:spAutoFit/>
          </a:bodyPr>
          <a:lstStyle/>
          <a:p>
            <a:pPr algn="ctr"/>
            <a:r>
              <a:rPr lang="en-US" altLang="ja-JP" sz="3200" dirty="0"/>
              <a:t>A</a:t>
            </a:r>
            <a:endParaRPr lang="ja-JP" altLang="en-US" sz="3200" dirty="0"/>
          </a:p>
        </p:txBody>
      </p:sp>
      <p:sp>
        <p:nvSpPr>
          <p:cNvPr id="65" name="正方形/長方形 64"/>
          <p:cNvSpPr/>
          <p:nvPr/>
        </p:nvSpPr>
        <p:spPr>
          <a:xfrm>
            <a:off x="5029843" y="4917322"/>
            <a:ext cx="428322" cy="584775"/>
          </a:xfrm>
          <a:prstGeom prst="rect">
            <a:avLst/>
          </a:prstGeom>
          <a:effectLst>
            <a:softEdge rad="63500"/>
          </a:effectLst>
        </p:spPr>
        <p:txBody>
          <a:bodyPr wrap="none">
            <a:spAutoFit/>
          </a:bodyPr>
          <a:lstStyle/>
          <a:p>
            <a:pPr algn="ctr"/>
            <a:r>
              <a:rPr lang="en-US" altLang="ja-JP" sz="3200" dirty="0" smtClean="0"/>
              <a:t>T</a:t>
            </a:r>
            <a:endParaRPr lang="ja-JP" altLang="en-US" sz="3200" dirty="0"/>
          </a:p>
        </p:txBody>
      </p:sp>
      <p:sp>
        <p:nvSpPr>
          <p:cNvPr id="67" name="正方形/長方形 66"/>
          <p:cNvSpPr/>
          <p:nvPr/>
        </p:nvSpPr>
        <p:spPr>
          <a:xfrm>
            <a:off x="5243543" y="4595328"/>
            <a:ext cx="463588" cy="584775"/>
          </a:xfrm>
          <a:prstGeom prst="rect">
            <a:avLst/>
          </a:prstGeom>
          <a:effectLst>
            <a:softEdge rad="63500"/>
          </a:effectLst>
        </p:spPr>
        <p:txBody>
          <a:bodyPr wrap="none">
            <a:spAutoFit/>
          </a:bodyPr>
          <a:lstStyle/>
          <a:p>
            <a:pPr algn="ctr"/>
            <a:r>
              <a:rPr lang="en-US" altLang="ja-JP" sz="3200" dirty="0" smtClean="0"/>
              <a:t>N</a:t>
            </a:r>
            <a:endParaRPr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142548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6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00"/>
                            </p:stCondLst>
                            <p:childTnLst>
                              <p:par>
                                <p:cTn id="11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4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900"/>
                            </p:stCondLst>
                            <p:childTnLst>
                              <p:par>
                                <p:cTn id="16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6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8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8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8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5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8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8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8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5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8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8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8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5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8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8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8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5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8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8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8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5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8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8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8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5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8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8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8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5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8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8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8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5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8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8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8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5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8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8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8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5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8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8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8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1" dur="3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5" dur="3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8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8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8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8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  <p:bldP spid="9" grpId="0"/>
      <p:bldP spid="10" grpId="0"/>
      <p:bldP spid="12" grpId="0" animBg="1"/>
      <p:bldP spid="48" grpId="0"/>
      <p:bldP spid="49" grpId="0"/>
      <p:bldP spid="52" grpId="0"/>
      <p:bldP spid="53" grpId="0"/>
      <p:bldP spid="54" grpId="0"/>
      <p:bldP spid="55" grpId="0"/>
      <p:bldP spid="56" grpId="0"/>
      <p:bldP spid="56" grpId="1"/>
      <p:bldP spid="57" grpId="0"/>
      <p:bldP spid="57" grpId="1"/>
      <p:bldP spid="62" grpId="0"/>
      <p:bldP spid="65" grpId="0"/>
      <p:bldP spid="6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考察</a:t>
            </a:r>
            <a:endParaRPr kumimoji="1" lang="ja-JP" altLang="en-US" dirty="0"/>
          </a:p>
        </p:txBody>
      </p:sp>
      <p:graphicFrame>
        <p:nvGraphicFramePr>
          <p:cNvPr id="11" name="表 10" hidden="1"/>
          <p:cNvGraphicFramePr>
            <a:graphicFrameLocks noGrp="1"/>
          </p:cNvGraphicFramePr>
          <p:nvPr>
            <p:extLst/>
          </p:nvPr>
        </p:nvGraphicFramePr>
        <p:xfrm>
          <a:off x="3283420" y="1900998"/>
          <a:ext cx="1993740" cy="43513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8748"/>
                <a:gridCol w="398748"/>
                <a:gridCol w="398748"/>
                <a:gridCol w="398748"/>
                <a:gridCol w="398748"/>
              </a:tblGrid>
              <a:tr h="483482">
                <a:tc>
                  <a:txBody>
                    <a:bodyPr/>
                    <a:lstStyle/>
                    <a:p>
                      <a:pPr algn="ctr" fontAlgn="ctr"/>
                      <a:endParaRPr lang="ja-JP" altLang="en-US" sz="3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>
                          <a:effectLst/>
                        </a:rPr>
                        <a:t>H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>
                          <a:effectLst/>
                        </a:rPr>
                        <a:t>A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>
                          <a:effectLst/>
                        </a:rPr>
                        <a:t>T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 dirty="0">
                          <a:effectLst/>
                        </a:rPr>
                        <a:t>N</a:t>
                      </a:r>
                      <a:endParaRPr lang="en-US" sz="3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34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>
                          <a:effectLst/>
                        </a:rPr>
                        <a:t>G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>
                          <a:effectLst/>
                        </a:rPr>
                        <a:t>Y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>
                          <a:effectLst/>
                        </a:rPr>
                        <a:t>S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>
                          <a:effectLst/>
                        </a:rPr>
                        <a:t>L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 dirty="0">
                          <a:effectLst/>
                        </a:rPr>
                        <a:t>F</a:t>
                      </a:r>
                      <a:endParaRPr lang="en-US" sz="3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34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>
                          <a:effectLst/>
                        </a:rPr>
                        <a:t>G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>
                          <a:effectLst/>
                        </a:rPr>
                        <a:t>Y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>
                          <a:effectLst/>
                        </a:rPr>
                        <a:t>S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>
                          <a:effectLst/>
                        </a:rPr>
                        <a:t>L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 dirty="0">
                          <a:effectLst/>
                        </a:rPr>
                        <a:t>F</a:t>
                      </a:r>
                      <a:endParaRPr lang="en-US" sz="3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34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>
                          <a:effectLst/>
                        </a:rPr>
                        <a:t>X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>
                          <a:effectLst/>
                        </a:rPr>
                        <a:t>R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>
                          <a:effectLst/>
                        </a:rPr>
                        <a:t>H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>
                          <a:effectLst/>
                        </a:rPr>
                        <a:t>A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 dirty="0">
                          <a:effectLst/>
                        </a:rPr>
                        <a:t>T</a:t>
                      </a:r>
                      <a:endParaRPr lang="en-US" sz="3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34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>
                          <a:effectLst/>
                        </a:rPr>
                        <a:t>X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>
                          <a:effectLst/>
                        </a:rPr>
                        <a:t>R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>
                          <a:effectLst/>
                        </a:rPr>
                        <a:t>H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>
                          <a:effectLst/>
                        </a:rPr>
                        <a:t>A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 dirty="0">
                          <a:effectLst/>
                        </a:rPr>
                        <a:t>T</a:t>
                      </a:r>
                      <a:endParaRPr lang="en-US" sz="3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34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>
                          <a:effectLst/>
                        </a:rPr>
                        <a:t>N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>
                          <a:effectLst/>
                        </a:rPr>
                        <a:t>G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>
                          <a:effectLst/>
                        </a:rPr>
                        <a:t>Y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>
                          <a:effectLst/>
                        </a:rPr>
                        <a:t>S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 dirty="0">
                          <a:effectLst/>
                        </a:rPr>
                        <a:t>L</a:t>
                      </a:r>
                      <a:endParaRPr lang="en-US" sz="3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34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>
                          <a:effectLst/>
                        </a:rPr>
                        <a:t>N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>
                          <a:effectLst/>
                        </a:rPr>
                        <a:t>G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>
                          <a:effectLst/>
                        </a:rPr>
                        <a:t>Y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>
                          <a:effectLst/>
                        </a:rPr>
                        <a:t>S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>
                          <a:effectLst/>
                        </a:rPr>
                        <a:t>L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34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>
                          <a:effectLst/>
                        </a:rPr>
                        <a:t>F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>
                          <a:effectLst/>
                        </a:rPr>
                        <a:t>X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>
                          <a:effectLst/>
                        </a:rPr>
                        <a:t>R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>
                          <a:effectLst/>
                        </a:rPr>
                        <a:t>H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 dirty="0">
                          <a:effectLst/>
                        </a:rPr>
                        <a:t>A</a:t>
                      </a:r>
                      <a:endParaRPr lang="en-US" sz="3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34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>
                          <a:effectLst/>
                        </a:rPr>
                        <a:t>F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>
                          <a:effectLst/>
                        </a:rPr>
                        <a:t>X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 dirty="0">
                          <a:effectLst/>
                        </a:rPr>
                        <a:t>R</a:t>
                      </a:r>
                      <a:endParaRPr lang="en-US" sz="3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3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3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9" name="テキスト ボックス 78"/>
          <p:cNvSpPr txBox="1"/>
          <p:nvPr/>
        </p:nvSpPr>
        <p:spPr>
          <a:xfrm>
            <a:off x="1506205" y="1299295"/>
            <a:ext cx="4751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kumimoji="1" lang="ja-JP" altLang="en-US" sz="3200" dirty="0" smtClean="0"/>
              <a:t>末尾の役割</a:t>
            </a:r>
            <a:endParaRPr kumimoji="1" lang="ja-JP" altLang="en-US" sz="3200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239860" y="1997987"/>
            <a:ext cx="63336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>
                <a:solidFill>
                  <a:srgbClr val="FF0000"/>
                </a:solidFill>
              </a:rPr>
              <a:t>ある桁を間違えて入力してしまった！</a:t>
            </a:r>
            <a:endParaRPr kumimoji="1" lang="ja-JP" altLang="en-US" sz="2800" b="1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340527" y="4115912"/>
            <a:ext cx="576323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b="1" dirty="0" smtClean="0">
                <a:solidFill>
                  <a:srgbClr val="92D050"/>
                </a:solidFill>
              </a:rPr>
              <a:t>その間違えた番号の末尾は</a:t>
            </a:r>
          </a:p>
          <a:p>
            <a:pPr algn="ctr"/>
            <a:r>
              <a:rPr lang="ja-JP" altLang="en-US" sz="2800" b="1" dirty="0">
                <a:solidFill>
                  <a:srgbClr val="92D050"/>
                </a:solidFill>
              </a:rPr>
              <a:t>絶対</a:t>
            </a:r>
            <a:r>
              <a:rPr lang="ja-JP" altLang="en-US" sz="2800" b="1" dirty="0" smtClean="0">
                <a:solidFill>
                  <a:srgbClr val="92D050"/>
                </a:solidFill>
              </a:rPr>
              <a:t>に正しいものにはならない！</a:t>
            </a:r>
            <a:endParaRPr kumimoji="1" lang="ja-JP" altLang="en-US" sz="2800" b="1" dirty="0">
              <a:solidFill>
                <a:srgbClr val="92D050"/>
              </a:solidFill>
            </a:endParaRPr>
          </a:p>
        </p:txBody>
      </p:sp>
      <p:grpSp>
        <p:nvGrpSpPr>
          <p:cNvPr id="8" name="グループ化 7"/>
          <p:cNvGrpSpPr/>
          <p:nvPr/>
        </p:nvGrpSpPr>
        <p:grpSpPr>
          <a:xfrm>
            <a:off x="4539619" y="2727971"/>
            <a:ext cx="1107347" cy="1065402"/>
            <a:chOff x="4539619" y="2727971"/>
            <a:chExt cx="1107347" cy="1065402"/>
          </a:xfrm>
        </p:grpSpPr>
        <p:sp>
          <p:nvSpPr>
            <p:cNvPr id="6" name="下矢印 5"/>
            <p:cNvSpPr/>
            <p:nvPr/>
          </p:nvSpPr>
          <p:spPr>
            <a:xfrm>
              <a:off x="4539619" y="2837028"/>
              <a:ext cx="1107347" cy="956345"/>
            </a:xfrm>
            <a:prstGeom prst="downArrow">
              <a:avLst/>
            </a:prstGeom>
            <a:solidFill>
              <a:srgbClr val="EAB200"/>
            </a:solidFill>
            <a:ln>
              <a:solidFill>
                <a:srgbClr val="B88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テキスト ボックス 6"/>
            <p:cNvSpPr txBox="1"/>
            <p:nvPr/>
          </p:nvSpPr>
          <p:spPr>
            <a:xfrm>
              <a:off x="4838681" y="2727971"/>
              <a:ext cx="492443" cy="1040235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ja-JP" altLang="en-US" sz="2000" b="1" dirty="0"/>
                <a:t>対策</a:t>
              </a:r>
              <a:endParaRPr kumimoji="1" lang="ja-JP" altLang="en-US" sz="2000" b="1" dirty="0"/>
            </a:p>
          </p:txBody>
        </p:sp>
      </p:grpSp>
      <p:sp>
        <p:nvSpPr>
          <p:cNvPr id="33" name="テキスト プレースホルダー 3"/>
          <p:cNvSpPr>
            <a:spLocks noGrp="1"/>
          </p:cNvSpPr>
          <p:nvPr>
            <p:ph type="body" sz="quarter" idx="13"/>
          </p:nvPr>
        </p:nvSpPr>
        <p:spPr>
          <a:xfrm>
            <a:off x="2321" y="240844"/>
            <a:ext cx="1352132" cy="4829175"/>
          </a:xfrm>
        </p:spPr>
        <p:txBody>
          <a:bodyPr/>
          <a:lstStyle/>
          <a:p>
            <a:r>
              <a:rPr kumimoji="1" lang="en-US" altLang="ja-JP" dirty="0" smtClean="0"/>
              <a:t>1. </a:t>
            </a:r>
            <a:r>
              <a:rPr kumimoji="1" lang="ja-JP" altLang="en-US" dirty="0" smtClean="0"/>
              <a:t>導入</a:t>
            </a:r>
            <a:endParaRPr kumimoji="1" lang="en-US" altLang="ja-JP" dirty="0" smtClean="0"/>
          </a:p>
          <a:p>
            <a:r>
              <a:rPr kumimoji="1" lang="en-US" altLang="ja-JP" dirty="0" smtClean="0"/>
              <a:t>2. </a:t>
            </a:r>
            <a:r>
              <a:rPr kumimoji="1" lang="ja-JP" altLang="en-US" dirty="0" smtClean="0"/>
              <a:t>考察</a:t>
            </a:r>
            <a:endParaRPr kumimoji="1" lang="en-US" altLang="ja-JP" dirty="0" smtClean="0"/>
          </a:p>
          <a:p>
            <a:r>
              <a:rPr lang="en-US" altLang="ja-JP" dirty="0"/>
              <a:t> </a:t>
            </a:r>
            <a:r>
              <a:rPr lang="en-US" altLang="ja-JP" dirty="0" smtClean="0"/>
              <a:t>13S10XX</a:t>
            </a:r>
          </a:p>
          <a:p>
            <a:r>
              <a:rPr kumimoji="1" lang="en-US" altLang="ja-JP" dirty="0"/>
              <a:t> </a:t>
            </a:r>
            <a:r>
              <a:rPr kumimoji="1" lang="en-US" altLang="ja-JP" dirty="0" smtClean="0"/>
              <a:t>13S20XX</a:t>
            </a:r>
            <a:endParaRPr kumimoji="1" lang="ja-JP" altLang="en-US" dirty="0" smtClean="0"/>
          </a:p>
          <a:p>
            <a:r>
              <a:rPr lang="en-US" altLang="ja-JP" dirty="0" smtClean="0"/>
              <a:t> </a:t>
            </a:r>
            <a:r>
              <a:rPr lang="ja-JP" altLang="en-US" dirty="0" smtClean="0"/>
              <a:t>シフト量</a:t>
            </a:r>
            <a:endParaRPr lang="en-US" altLang="ja-JP" dirty="0" smtClean="0"/>
          </a:p>
          <a:p>
            <a:r>
              <a:rPr lang="ja-JP" altLang="en-US" sz="1800" dirty="0" smtClean="0"/>
              <a:t> </a:t>
            </a:r>
            <a:r>
              <a:rPr lang="ja-JP" altLang="en-US" sz="1600" dirty="0" smtClean="0"/>
              <a:t>末尾</a:t>
            </a:r>
            <a:r>
              <a:rPr lang="ja-JP" altLang="en-US" sz="1600" dirty="0"/>
              <a:t>の役割</a:t>
            </a:r>
          </a:p>
          <a:p>
            <a:endParaRPr lang="en-US" altLang="ja-JP" dirty="0" smtClean="0"/>
          </a:p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74736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考察</a:t>
            </a:r>
            <a:endParaRPr kumimoji="1" lang="ja-JP" altLang="en-US" dirty="0"/>
          </a:p>
        </p:txBody>
      </p:sp>
      <p:sp>
        <p:nvSpPr>
          <p:cNvPr id="97" name="テキスト プレースホルダー 3"/>
          <p:cNvSpPr>
            <a:spLocks noGrp="1"/>
          </p:cNvSpPr>
          <p:nvPr>
            <p:ph type="body" sz="quarter" idx="13"/>
          </p:nvPr>
        </p:nvSpPr>
        <p:spPr>
          <a:xfrm>
            <a:off x="2321" y="240844"/>
            <a:ext cx="1352132" cy="4829175"/>
          </a:xfrm>
        </p:spPr>
        <p:txBody>
          <a:bodyPr/>
          <a:lstStyle/>
          <a:p>
            <a:r>
              <a:rPr kumimoji="1" lang="en-US" altLang="ja-JP" dirty="0" smtClean="0"/>
              <a:t>1. </a:t>
            </a:r>
            <a:r>
              <a:rPr kumimoji="1" lang="ja-JP" altLang="en-US" dirty="0" smtClean="0"/>
              <a:t>導入</a:t>
            </a:r>
            <a:endParaRPr kumimoji="1" lang="en-US" altLang="ja-JP" dirty="0" smtClean="0"/>
          </a:p>
          <a:p>
            <a:r>
              <a:rPr kumimoji="1" lang="en-US" altLang="ja-JP" dirty="0" smtClean="0"/>
              <a:t>2. </a:t>
            </a:r>
            <a:r>
              <a:rPr kumimoji="1" lang="ja-JP" altLang="en-US" dirty="0" smtClean="0"/>
              <a:t>考察</a:t>
            </a:r>
            <a:endParaRPr kumimoji="1" lang="en-US" altLang="ja-JP" dirty="0" smtClean="0"/>
          </a:p>
          <a:p>
            <a:r>
              <a:rPr lang="en-US" altLang="ja-JP" dirty="0"/>
              <a:t> </a:t>
            </a:r>
            <a:r>
              <a:rPr lang="en-US" altLang="ja-JP" dirty="0" smtClean="0"/>
              <a:t>13S10XX</a:t>
            </a:r>
          </a:p>
          <a:p>
            <a:r>
              <a:rPr kumimoji="1" lang="en-US" altLang="ja-JP" dirty="0"/>
              <a:t> </a:t>
            </a:r>
            <a:r>
              <a:rPr kumimoji="1" lang="en-US" altLang="ja-JP" dirty="0" smtClean="0"/>
              <a:t>13S20XX</a:t>
            </a:r>
            <a:endParaRPr kumimoji="1" lang="ja-JP" altLang="en-US" dirty="0" smtClean="0"/>
          </a:p>
          <a:p>
            <a:r>
              <a:rPr lang="en-US" altLang="ja-JP" dirty="0" smtClean="0"/>
              <a:t> </a:t>
            </a:r>
            <a:r>
              <a:rPr lang="ja-JP" altLang="en-US" dirty="0" smtClean="0"/>
              <a:t>シフト量</a:t>
            </a:r>
            <a:endParaRPr lang="en-US" altLang="ja-JP" dirty="0" smtClean="0"/>
          </a:p>
          <a:p>
            <a:r>
              <a:rPr lang="ja-JP" altLang="en-US" sz="1800" dirty="0" smtClean="0"/>
              <a:t> </a:t>
            </a:r>
            <a:r>
              <a:rPr lang="ja-JP" altLang="en-US" sz="1600" dirty="0" smtClean="0"/>
              <a:t>末尾</a:t>
            </a:r>
            <a:r>
              <a:rPr lang="ja-JP" altLang="en-US" sz="1600" dirty="0"/>
              <a:t>の役割</a:t>
            </a:r>
          </a:p>
          <a:p>
            <a:endParaRPr lang="en-US" altLang="ja-JP" dirty="0" smtClean="0"/>
          </a:p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graphicFrame>
        <p:nvGraphicFramePr>
          <p:cNvPr id="11" name="表 10" hidden="1"/>
          <p:cNvGraphicFramePr>
            <a:graphicFrameLocks noGrp="1"/>
          </p:cNvGraphicFramePr>
          <p:nvPr>
            <p:extLst/>
          </p:nvPr>
        </p:nvGraphicFramePr>
        <p:xfrm>
          <a:off x="3283420" y="1900998"/>
          <a:ext cx="1993740" cy="43513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8748"/>
                <a:gridCol w="398748"/>
                <a:gridCol w="398748"/>
                <a:gridCol w="398748"/>
                <a:gridCol w="398748"/>
              </a:tblGrid>
              <a:tr h="483482">
                <a:tc>
                  <a:txBody>
                    <a:bodyPr/>
                    <a:lstStyle/>
                    <a:p>
                      <a:pPr algn="ctr" fontAlgn="ctr"/>
                      <a:endParaRPr lang="ja-JP" altLang="en-US" sz="3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>
                          <a:effectLst/>
                        </a:rPr>
                        <a:t>H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>
                          <a:effectLst/>
                        </a:rPr>
                        <a:t>A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>
                          <a:effectLst/>
                        </a:rPr>
                        <a:t>T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 dirty="0">
                          <a:effectLst/>
                        </a:rPr>
                        <a:t>N</a:t>
                      </a:r>
                      <a:endParaRPr lang="en-US" sz="3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34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>
                          <a:effectLst/>
                        </a:rPr>
                        <a:t>G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>
                          <a:effectLst/>
                        </a:rPr>
                        <a:t>Y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>
                          <a:effectLst/>
                        </a:rPr>
                        <a:t>S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>
                          <a:effectLst/>
                        </a:rPr>
                        <a:t>L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 dirty="0">
                          <a:effectLst/>
                        </a:rPr>
                        <a:t>F</a:t>
                      </a:r>
                      <a:endParaRPr lang="en-US" sz="3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34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>
                          <a:effectLst/>
                        </a:rPr>
                        <a:t>G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>
                          <a:effectLst/>
                        </a:rPr>
                        <a:t>Y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>
                          <a:effectLst/>
                        </a:rPr>
                        <a:t>S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>
                          <a:effectLst/>
                        </a:rPr>
                        <a:t>L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 dirty="0">
                          <a:effectLst/>
                        </a:rPr>
                        <a:t>F</a:t>
                      </a:r>
                      <a:endParaRPr lang="en-US" sz="3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34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>
                          <a:effectLst/>
                        </a:rPr>
                        <a:t>X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>
                          <a:effectLst/>
                        </a:rPr>
                        <a:t>R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>
                          <a:effectLst/>
                        </a:rPr>
                        <a:t>H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>
                          <a:effectLst/>
                        </a:rPr>
                        <a:t>A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 dirty="0">
                          <a:effectLst/>
                        </a:rPr>
                        <a:t>T</a:t>
                      </a:r>
                      <a:endParaRPr lang="en-US" sz="3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34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>
                          <a:effectLst/>
                        </a:rPr>
                        <a:t>X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>
                          <a:effectLst/>
                        </a:rPr>
                        <a:t>R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>
                          <a:effectLst/>
                        </a:rPr>
                        <a:t>H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>
                          <a:effectLst/>
                        </a:rPr>
                        <a:t>A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 dirty="0">
                          <a:effectLst/>
                        </a:rPr>
                        <a:t>T</a:t>
                      </a:r>
                      <a:endParaRPr lang="en-US" sz="3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34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>
                          <a:effectLst/>
                        </a:rPr>
                        <a:t>N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>
                          <a:effectLst/>
                        </a:rPr>
                        <a:t>G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>
                          <a:effectLst/>
                        </a:rPr>
                        <a:t>Y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>
                          <a:effectLst/>
                        </a:rPr>
                        <a:t>S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 dirty="0">
                          <a:effectLst/>
                        </a:rPr>
                        <a:t>L</a:t>
                      </a:r>
                      <a:endParaRPr lang="en-US" sz="3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34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>
                          <a:effectLst/>
                        </a:rPr>
                        <a:t>N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>
                          <a:effectLst/>
                        </a:rPr>
                        <a:t>G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>
                          <a:effectLst/>
                        </a:rPr>
                        <a:t>Y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>
                          <a:effectLst/>
                        </a:rPr>
                        <a:t>S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>
                          <a:effectLst/>
                        </a:rPr>
                        <a:t>L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34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>
                          <a:effectLst/>
                        </a:rPr>
                        <a:t>F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>
                          <a:effectLst/>
                        </a:rPr>
                        <a:t>X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>
                          <a:effectLst/>
                        </a:rPr>
                        <a:t>R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>
                          <a:effectLst/>
                        </a:rPr>
                        <a:t>H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 dirty="0">
                          <a:effectLst/>
                        </a:rPr>
                        <a:t>A</a:t>
                      </a:r>
                      <a:endParaRPr lang="en-US" sz="3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34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>
                          <a:effectLst/>
                        </a:rPr>
                        <a:t>F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>
                          <a:effectLst/>
                        </a:rPr>
                        <a:t>X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 dirty="0">
                          <a:effectLst/>
                        </a:rPr>
                        <a:t>R</a:t>
                      </a:r>
                      <a:endParaRPr lang="en-US" sz="3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3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3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9" name="テキスト ボックス 78"/>
          <p:cNvSpPr txBox="1"/>
          <p:nvPr/>
        </p:nvSpPr>
        <p:spPr>
          <a:xfrm>
            <a:off x="1506205" y="1299295"/>
            <a:ext cx="4751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kumimoji="1" lang="ja-JP" altLang="en-US" sz="3200" dirty="0" smtClean="0"/>
              <a:t>末尾の役割</a:t>
            </a:r>
            <a:endParaRPr kumimoji="1" lang="ja-JP" altLang="en-US" sz="3200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251078" y="1718472"/>
            <a:ext cx="42082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6000" dirty="0" smtClean="0"/>
              <a:t>13S1004</a:t>
            </a:r>
            <a:r>
              <a:rPr kumimoji="1" lang="en-US" altLang="ja-JP" sz="6000" dirty="0" smtClean="0">
                <a:solidFill>
                  <a:srgbClr val="00B050"/>
                </a:solidFill>
              </a:rPr>
              <a:t>N</a:t>
            </a:r>
            <a:endParaRPr kumimoji="1" lang="ja-JP" altLang="en-US" sz="6000" dirty="0">
              <a:solidFill>
                <a:srgbClr val="00B050"/>
              </a:solidFill>
            </a:endParaRPr>
          </a:p>
        </p:txBody>
      </p:sp>
      <p:sp>
        <p:nvSpPr>
          <p:cNvPr id="9" name="右中かっこ 8"/>
          <p:cNvSpPr/>
          <p:nvPr/>
        </p:nvSpPr>
        <p:spPr>
          <a:xfrm rot="5400000">
            <a:off x="4991174" y="1283239"/>
            <a:ext cx="162585" cy="2908336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2251275" y="3105433"/>
            <a:ext cx="595618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dirty="0" smtClean="0">
                <a:solidFill>
                  <a:srgbClr val="FF0000"/>
                </a:solidFill>
              </a:rPr>
              <a:t>どれか一つを間違えただけでは、</a:t>
            </a:r>
          </a:p>
          <a:p>
            <a:pPr algn="ctr"/>
            <a:r>
              <a:rPr kumimoji="1" lang="ja-JP" altLang="en-US" sz="2800" dirty="0">
                <a:solidFill>
                  <a:srgbClr val="FF0000"/>
                </a:solidFill>
              </a:rPr>
              <a:t>末尾</a:t>
            </a:r>
            <a:r>
              <a:rPr kumimoji="1" lang="ja-JP" altLang="en-US" sz="2800" dirty="0" smtClean="0">
                <a:solidFill>
                  <a:srgbClr val="FF0000"/>
                </a:solidFill>
              </a:rPr>
              <a:t>を </a:t>
            </a:r>
            <a:r>
              <a:rPr kumimoji="1" lang="en-US" altLang="ja-JP" sz="2800" dirty="0" smtClean="0">
                <a:solidFill>
                  <a:srgbClr val="00B050"/>
                </a:solidFill>
              </a:rPr>
              <a:t>N</a:t>
            </a:r>
            <a:r>
              <a:rPr kumimoji="1" lang="en-US" altLang="ja-JP" sz="2800" dirty="0" smtClean="0">
                <a:solidFill>
                  <a:srgbClr val="FF0000"/>
                </a:solidFill>
              </a:rPr>
              <a:t> </a:t>
            </a:r>
            <a:r>
              <a:rPr kumimoji="1" lang="ja-JP" altLang="en-US" sz="2800" dirty="0" smtClean="0">
                <a:solidFill>
                  <a:srgbClr val="FF0000"/>
                </a:solidFill>
              </a:rPr>
              <a:t>にすることはできない！</a:t>
            </a:r>
            <a:endParaRPr kumimoji="1" lang="ja-JP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9630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考察</a:t>
            </a:r>
            <a:endParaRPr kumimoji="1" lang="ja-JP" altLang="en-US" dirty="0"/>
          </a:p>
        </p:txBody>
      </p:sp>
      <p:sp>
        <p:nvSpPr>
          <p:cNvPr id="97" name="テキスト プレースホルダー 3"/>
          <p:cNvSpPr>
            <a:spLocks noGrp="1"/>
          </p:cNvSpPr>
          <p:nvPr>
            <p:ph type="body" sz="quarter" idx="13"/>
          </p:nvPr>
        </p:nvSpPr>
        <p:spPr>
          <a:xfrm>
            <a:off x="2321" y="240844"/>
            <a:ext cx="1352132" cy="4829175"/>
          </a:xfrm>
        </p:spPr>
        <p:txBody>
          <a:bodyPr/>
          <a:lstStyle/>
          <a:p>
            <a:r>
              <a:rPr kumimoji="1" lang="en-US" altLang="ja-JP" dirty="0" smtClean="0"/>
              <a:t>1. </a:t>
            </a:r>
            <a:r>
              <a:rPr kumimoji="1" lang="ja-JP" altLang="en-US" dirty="0" smtClean="0"/>
              <a:t>導入</a:t>
            </a:r>
            <a:endParaRPr kumimoji="1" lang="en-US" altLang="ja-JP" dirty="0" smtClean="0"/>
          </a:p>
          <a:p>
            <a:r>
              <a:rPr kumimoji="1" lang="en-US" altLang="ja-JP" dirty="0" smtClean="0"/>
              <a:t>2. </a:t>
            </a:r>
            <a:r>
              <a:rPr kumimoji="1" lang="ja-JP" altLang="en-US" dirty="0" smtClean="0"/>
              <a:t>考察</a:t>
            </a:r>
            <a:endParaRPr kumimoji="1" lang="en-US" altLang="ja-JP" dirty="0" smtClean="0"/>
          </a:p>
          <a:p>
            <a:r>
              <a:rPr lang="en-US" altLang="ja-JP" dirty="0"/>
              <a:t> </a:t>
            </a:r>
            <a:r>
              <a:rPr lang="en-US" altLang="ja-JP" dirty="0" smtClean="0"/>
              <a:t>13S10XX</a:t>
            </a:r>
          </a:p>
          <a:p>
            <a:r>
              <a:rPr kumimoji="1" lang="en-US" altLang="ja-JP" dirty="0"/>
              <a:t> </a:t>
            </a:r>
            <a:r>
              <a:rPr kumimoji="1" lang="en-US" altLang="ja-JP" dirty="0" smtClean="0"/>
              <a:t>13S20XX</a:t>
            </a:r>
            <a:endParaRPr kumimoji="1" lang="ja-JP" altLang="en-US" dirty="0" smtClean="0"/>
          </a:p>
          <a:p>
            <a:r>
              <a:rPr lang="en-US" altLang="ja-JP" dirty="0" smtClean="0"/>
              <a:t> </a:t>
            </a:r>
            <a:r>
              <a:rPr lang="ja-JP" altLang="en-US" dirty="0" smtClean="0"/>
              <a:t>シフト量</a:t>
            </a:r>
            <a:endParaRPr lang="en-US" altLang="ja-JP" dirty="0" smtClean="0"/>
          </a:p>
          <a:p>
            <a:r>
              <a:rPr lang="ja-JP" altLang="en-US" sz="1800" dirty="0"/>
              <a:t> </a:t>
            </a:r>
            <a:r>
              <a:rPr lang="ja-JP" altLang="en-US" sz="1600" dirty="0"/>
              <a:t>末尾の役割</a:t>
            </a:r>
          </a:p>
          <a:p>
            <a:endParaRPr lang="en-US" altLang="ja-JP" dirty="0" smtClean="0"/>
          </a:p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graphicFrame>
        <p:nvGraphicFramePr>
          <p:cNvPr id="11" name="表 10" hidden="1"/>
          <p:cNvGraphicFramePr>
            <a:graphicFrameLocks noGrp="1"/>
          </p:cNvGraphicFramePr>
          <p:nvPr>
            <p:extLst/>
          </p:nvPr>
        </p:nvGraphicFramePr>
        <p:xfrm>
          <a:off x="3283420" y="1900998"/>
          <a:ext cx="1993740" cy="43513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8748"/>
                <a:gridCol w="398748"/>
                <a:gridCol w="398748"/>
                <a:gridCol w="398748"/>
                <a:gridCol w="398748"/>
              </a:tblGrid>
              <a:tr h="483482">
                <a:tc>
                  <a:txBody>
                    <a:bodyPr/>
                    <a:lstStyle/>
                    <a:p>
                      <a:pPr algn="ctr" fontAlgn="ctr"/>
                      <a:endParaRPr lang="ja-JP" altLang="en-US" sz="3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>
                          <a:effectLst/>
                        </a:rPr>
                        <a:t>H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>
                          <a:effectLst/>
                        </a:rPr>
                        <a:t>A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>
                          <a:effectLst/>
                        </a:rPr>
                        <a:t>T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 dirty="0">
                          <a:effectLst/>
                        </a:rPr>
                        <a:t>N</a:t>
                      </a:r>
                      <a:endParaRPr lang="en-US" sz="3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34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>
                          <a:effectLst/>
                        </a:rPr>
                        <a:t>G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>
                          <a:effectLst/>
                        </a:rPr>
                        <a:t>Y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>
                          <a:effectLst/>
                        </a:rPr>
                        <a:t>S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>
                          <a:effectLst/>
                        </a:rPr>
                        <a:t>L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 dirty="0">
                          <a:effectLst/>
                        </a:rPr>
                        <a:t>F</a:t>
                      </a:r>
                      <a:endParaRPr lang="en-US" sz="3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34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>
                          <a:effectLst/>
                        </a:rPr>
                        <a:t>G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>
                          <a:effectLst/>
                        </a:rPr>
                        <a:t>Y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>
                          <a:effectLst/>
                        </a:rPr>
                        <a:t>S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>
                          <a:effectLst/>
                        </a:rPr>
                        <a:t>L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 dirty="0">
                          <a:effectLst/>
                        </a:rPr>
                        <a:t>F</a:t>
                      </a:r>
                      <a:endParaRPr lang="en-US" sz="3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34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>
                          <a:effectLst/>
                        </a:rPr>
                        <a:t>X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>
                          <a:effectLst/>
                        </a:rPr>
                        <a:t>R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>
                          <a:effectLst/>
                        </a:rPr>
                        <a:t>H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>
                          <a:effectLst/>
                        </a:rPr>
                        <a:t>A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 dirty="0">
                          <a:effectLst/>
                        </a:rPr>
                        <a:t>T</a:t>
                      </a:r>
                      <a:endParaRPr lang="en-US" sz="3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34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>
                          <a:effectLst/>
                        </a:rPr>
                        <a:t>X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>
                          <a:effectLst/>
                        </a:rPr>
                        <a:t>R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>
                          <a:effectLst/>
                        </a:rPr>
                        <a:t>H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>
                          <a:effectLst/>
                        </a:rPr>
                        <a:t>A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 dirty="0">
                          <a:effectLst/>
                        </a:rPr>
                        <a:t>T</a:t>
                      </a:r>
                      <a:endParaRPr lang="en-US" sz="3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34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>
                          <a:effectLst/>
                        </a:rPr>
                        <a:t>N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>
                          <a:effectLst/>
                        </a:rPr>
                        <a:t>G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>
                          <a:effectLst/>
                        </a:rPr>
                        <a:t>Y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>
                          <a:effectLst/>
                        </a:rPr>
                        <a:t>S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 dirty="0">
                          <a:effectLst/>
                        </a:rPr>
                        <a:t>L</a:t>
                      </a:r>
                      <a:endParaRPr lang="en-US" sz="3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34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>
                          <a:effectLst/>
                        </a:rPr>
                        <a:t>N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>
                          <a:effectLst/>
                        </a:rPr>
                        <a:t>G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>
                          <a:effectLst/>
                        </a:rPr>
                        <a:t>Y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>
                          <a:effectLst/>
                        </a:rPr>
                        <a:t>S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>
                          <a:effectLst/>
                        </a:rPr>
                        <a:t>L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34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>
                          <a:effectLst/>
                        </a:rPr>
                        <a:t>F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>
                          <a:effectLst/>
                        </a:rPr>
                        <a:t>X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>
                          <a:effectLst/>
                        </a:rPr>
                        <a:t>R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>
                          <a:effectLst/>
                        </a:rPr>
                        <a:t>H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 dirty="0">
                          <a:effectLst/>
                        </a:rPr>
                        <a:t>A</a:t>
                      </a:r>
                      <a:endParaRPr lang="en-US" sz="3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34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>
                          <a:effectLst/>
                        </a:rPr>
                        <a:t>F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>
                          <a:effectLst/>
                        </a:rPr>
                        <a:t>X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 dirty="0">
                          <a:effectLst/>
                        </a:rPr>
                        <a:t>R</a:t>
                      </a:r>
                      <a:endParaRPr lang="en-US" sz="3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3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3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9" name="テキスト ボックス 78"/>
          <p:cNvSpPr txBox="1"/>
          <p:nvPr/>
        </p:nvSpPr>
        <p:spPr>
          <a:xfrm>
            <a:off x="1506205" y="1299295"/>
            <a:ext cx="4751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kumimoji="1" lang="ja-JP" altLang="en-US" sz="3200" dirty="0" smtClean="0"/>
              <a:t>末尾の役割</a:t>
            </a:r>
            <a:endParaRPr kumimoji="1" lang="ja-JP" altLang="en-US" sz="3200" dirty="0"/>
          </a:p>
        </p:txBody>
      </p:sp>
      <p:sp>
        <p:nvSpPr>
          <p:cNvPr id="12" name="正方形/長方形 11"/>
          <p:cNvSpPr/>
          <p:nvPr/>
        </p:nvSpPr>
        <p:spPr>
          <a:xfrm>
            <a:off x="7360174" y="3485312"/>
            <a:ext cx="514885" cy="584775"/>
          </a:xfrm>
          <a:prstGeom prst="rect">
            <a:avLst/>
          </a:prstGeom>
          <a:effectLst>
            <a:softEdge rad="63500"/>
          </a:effectLst>
        </p:spPr>
        <p:txBody>
          <a:bodyPr wrap="none">
            <a:spAutoFit/>
          </a:bodyPr>
          <a:lstStyle/>
          <a:p>
            <a:pPr algn="ctr"/>
            <a:r>
              <a:rPr lang="en-US" altLang="ja-JP" sz="3200" dirty="0">
                <a:solidFill>
                  <a:srgbClr val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G</a:t>
            </a:r>
            <a:r>
              <a:rPr lang="en-US" altLang="ja-JP" dirty="0"/>
              <a:t> </a:t>
            </a:r>
            <a:endParaRPr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7708041" y="3756723"/>
            <a:ext cx="478016" cy="584775"/>
          </a:xfrm>
          <a:prstGeom prst="rect">
            <a:avLst/>
          </a:prstGeom>
          <a:effectLst>
            <a:softEdge rad="63500"/>
          </a:effectLst>
        </p:spPr>
        <p:txBody>
          <a:bodyPr wrap="none">
            <a:spAutoFit/>
          </a:bodyPr>
          <a:lstStyle/>
          <a:p>
            <a:pPr algn="ctr"/>
            <a:r>
              <a:rPr lang="en-US" altLang="ja-JP" sz="3200" dirty="0">
                <a:solidFill>
                  <a:srgbClr val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Y</a:t>
            </a:r>
            <a:r>
              <a:rPr lang="en-US" altLang="ja-JP" dirty="0" smtClean="0"/>
              <a:t> </a:t>
            </a:r>
            <a:endParaRPr lang="ja-JP" altLang="en-US" dirty="0"/>
          </a:p>
        </p:txBody>
      </p:sp>
      <p:sp>
        <p:nvSpPr>
          <p:cNvPr id="14" name="正方形/長方形 13"/>
          <p:cNvSpPr/>
          <p:nvPr/>
        </p:nvSpPr>
        <p:spPr>
          <a:xfrm>
            <a:off x="7900608" y="4070910"/>
            <a:ext cx="478016" cy="584775"/>
          </a:xfrm>
          <a:prstGeom prst="rect">
            <a:avLst/>
          </a:prstGeom>
          <a:effectLst>
            <a:softEdge rad="63500"/>
          </a:effectLst>
        </p:spPr>
        <p:txBody>
          <a:bodyPr wrap="none">
            <a:spAutoFit/>
          </a:bodyPr>
          <a:lstStyle/>
          <a:p>
            <a:pPr algn="ctr"/>
            <a:r>
              <a:rPr lang="en-US" altLang="ja-JP" sz="3200" dirty="0" smtClean="0"/>
              <a:t>S </a:t>
            </a:r>
            <a:endParaRPr lang="ja-JP" altLang="en-US" sz="3200" dirty="0"/>
          </a:p>
        </p:txBody>
      </p:sp>
      <p:sp>
        <p:nvSpPr>
          <p:cNvPr id="15" name="正方形/長方形 14"/>
          <p:cNvSpPr/>
          <p:nvPr/>
        </p:nvSpPr>
        <p:spPr>
          <a:xfrm>
            <a:off x="7962951" y="4507160"/>
            <a:ext cx="494045" cy="584775"/>
          </a:xfrm>
          <a:prstGeom prst="rect">
            <a:avLst/>
          </a:prstGeom>
          <a:effectLst>
            <a:softEdge rad="63500"/>
          </a:effectLst>
        </p:spPr>
        <p:txBody>
          <a:bodyPr wrap="none">
            <a:spAutoFit/>
          </a:bodyPr>
          <a:lstStyle/>
          <a:p>
            <a:pPr algn="ctr"/>
            <a:r>
              <a:rPr lang="en-US" altLang="ja-JP" sz="3200" dirty="0" smtClean="0"/>
              <a:t>L </a:t>
            </a:r>
            <a:endParaRPr lang="ja-JP" altLang="en-US" sz="3200" dirty="0"/>
          </a:p>
        </p:txBody>
      </p:sp>
      <p:sp>
        <p:nvSpPr>
          <p:cNvPr id="16" name="正方形/長方形 15"/>
          <p:cNvSpPr/>
          <p:nvPr/>
        </p:nvSpPr>
        <p:spPr>
          <a:xfrm>
            <a:off x="7801950" y="4868636"/>
            <a:ext cx="494045" cy="584775"/>
          </a:xfrm>
          <a:prstGeom prst="rect">
            <a:avLst/>
          </a:prstGeom>
          <a:effectLst>
            <a:softEdge rad="63500"/>
          </a:effectLst>
        </p:spPr>
        <p:txBody>
          <a:bodyPr wrap="none">
            <a:spAutoFit/>
          </a:bodyPr>
          <a:lstStyle/>
          <a:p>
            <a:pPr algn="ctr"/>
            <a:r>
              <a:rPr lang="en-US" altLang="ja-JP" sz="3200" dirty="0"/>
              <a:t>	</a:t>
            </a:r>
            <a:r>
              <a:rPr lang="en-US" altLang="ja-JP" sz="3200" dirty="0" smtClean="0"/>
              <a:t>F </a:t>
            </a:r>
            <a:endParaRPr lang="ja-JP" altLang="en-US" sz="3200" dirty="0"/>
          </a:p>
        </p:txBody>
      </p:sp>
      <p:sp>
        <p:nvSpPr>
          <p:cNvPr id="17" name="正方形/長方形 16"/>
          <p:cNvSpPr/>
          <p:nvPr/>
        </p:nvSpPr>
        <p:spPr>
          <a:xfrm>
            <a:off x="7550710" y="5161023"/>
            <a:ext cx="418704" cy="584775"/>
          </a:xfrm>
          <a:prstGeom prst="rect">
            <a:avLst/>
          </a:prstGeom>
          <a:effectLst>
            <a:softEdge rad="63500"/>
          </a:effectLst>
        </p:spPr>
        <p:txBody>
          <a:bodyPr wrap="none">
            <a:spAutoFit/>
          </a:bodyPr>
          <a:lstStyle/>
          <a:p>
            <a:pPr algn="ctr"/>
            <a:r>
              <a:rPr lang="en-US" altLang="ja-JP" sz="3200" dirty="0" smtClean="0"/>
              <a:t>X</a:t>
            </a:r>
            <a:endParaRPr lang="ja-JP" altLang="en-US" sz="3200" dirty="0"/>
          </a:p>
        </p:txBody>
      </p:sp>
      <p:sp>
        <p:nvSpPr>
          <p:cNvPr id="18" name="正方形/長方形 17"/>
          <p:cNvSpPr/>
          <p:nvPr/>
        </p:nvSpPr>
        <p:spPr>
          <a:xfrm>
            <a:off x="7137276" y="5161022"/>
            <a:ext cx="529312" cy="584775"/>
          </a:xfrm>
          <a:prstGeom prst="rect">
            <a:avLst/>
          </a:prstGeom>
          <a:effectLst>
            <a:softEdge rad="63500"/>
          </a:effectLst>
        </p:spPr>
        <p:txBody>
          <a:bodyPr wrap="none">
            <a:spAutoFit/>
          </a:bodyPr>
          <a:lstStyle/>
          <a:p>
            <a:pPr algn="ctr"/>
            <a:r>
              <a:rPr lang="en-US" altLang="ja-JP" sz="3200" dirty="0" smtClean="0"/>
              <a:t>R </a:t>
            </a:r>
            <a:endParaRPr lang="ja-JP" altLang="en-US" sz="3200" dirty="0"/>
          </a:p>
        </p:txBody>
      </p:sp>
      <p:sp>
        <p:nvSpPr>
          <p:cNvPr id="19" name="正方形/長方形 18"/>
          <p:cNvSpPr/>
          <p:nvPr/>
        </p:nvSpPr>
        <p:spPr>
          <a:xfrm>
            <a:off x="6919215" y="4868634"/>
            <a:ext cx="466794" cy="584775"/>
          </a:xfrm>
          <a:prstGeom prst="rect">
            <a:avLst/>
          </a:prstGeom>
          <a:effectLst>
            <a:softEdge rad="63500"/>
          </a:effectLst>
        </p:spPr>
        <p:txBody>
          <a:bodyPr wrap="none">
            <a:spAutoFit/>
          </a:bodyPr>
          <a:lstStyle/>
          <a:p>
            <a:pPr algn="ctr"/>
            <a:r>
              <a:rPr lang="en-US" altLang="ja-JP" sz="3200" dirty="0" smtClean="0"/>
              <a:t>H</a:t>
            </a:r>
            <a:endParaRPr lang="ja-JP" altLang="en-US" sz="3200" dirty="0"/>
          </a:p>
        </p:txBody>
      </p:sp>
      <p:sp>
        <p:nvSpPr>
          <p:cNvPr id="20" name="正方形/長方形 19"/>
          <p:cNvSpPr/>
          <p:nvPr/>
        </p:nvSpPr>
        <p:spPr>
          <a:xfrm>
            <a:off x="6751127" y="4507159"/>
            <a:ext cx="441147" cy="584775"/>
          </a:xfrm>
          <a:prstGeom prst="rect">
            <a:avLst/>
          </a:prstGeom>
          <a:effectLst>
            <a:softEdge rad="63500"/>
          </a:effectLst>
        </p:spPr>
        <p:txBody>
          <a:bodyPr wrap="none">
            <a:spAutoFit/>
          </a:bodyPr>
          <a:lstStyle/>
          <a:p>
            <a:pPr algn="ctr"/>
            <a:r>
              <a:rPr lang="en-US" altLang="ja-JP" sz="3200" dirty="0"/>
              <a:t>A</a:t>
            </a:r>
            <a:endParaRPr lang="ja-JP" altLang="en-US" sz="3200" dirty="0"/>
          </a:p>
        </p:txBody>
      </p:sp>
      <p:sp>
        <p:nvSpPr>
          <p:cNvPr id="21" name="正方形/長方形 20"/>
          <p:cNvSpPr/>
          <p:nvPr/>
        </p:nvSpPr>
        <p:spPr>
          <a:xfrm>
            <a:off x="6825087" y="4086812"/>
            <a:ext cx="428322" cy="584775"/>
          </a:xfrm>
          <a:prstGeom prst="rect">
            <a:avLst/>
          </a:prstGeom>
          <a:effectLst>
            <a:softEdge rad="63500"/>
          </a:effectLst>
        </p:spPr>
        <p:txBody>
          <a:bodyPr wrap="none">
            <a:spAutoFit/>
          </a:bodyPr>
          <a:lstStyle/>
          <a:p>
            <a:pPr algn="ctr"/>
            <a:r>
              <a:rPr lang="en-US" altLang="ja-JP" sz="3200" dirty="0" smtClean="0"/>
              <a:t>T</a:t>
            </a:r>
            <a:endParaRPr lang="ja-JP" altLang="en-US" sz="3200" dirty="0"/>
          </a:p>
        </p:txBody>
      </p:sp>
      <p:sp>
        <p:nvSpPr>
          <p:cNvPr id="22" name="正方形/長方形 21"/>
          <p:cNvSpPr/>
          <p:nvPr/>
        </p:nvSpPr>
        <p:spPr>
          <a:xfrm>
            <a:off x="7038787" y="3764818"/>
            <a:ext cx="463588" cy="584775"/>
          </a:xfrm>
          <a:prstGeom prst="rect">
            <a:avLst/>
          </a:prstGeom>
          <a:effectLst>
            <a:softEdge rad="63500"/>
          </a:effectLst>
        </p:spPr>
        <p:txBody>
          <a:bodyPr wrap="none">
            <a:spAutoFit/>
          </a:bodyPr>
          <a:lstStyle/>
          <a:p>
            <a:pPr algn="ctr"/>
            <a:r>
              <a:rPr lang="en-US" altLang="ja-JP" sz="3200" dirty="0" smtClean="0">
                <a:solidFill>
                  <a:srgbClr val="00B050"/>
                </a:solidFill>
              </a:rPr>
              <a:t>N</a:t>
            </a:r>
            <a:endParaRPr lang="ja-JP" altLang="en-US" sz="3200" dirty="0">
              <a:solidFill>
                <a:srgbClr val="00B050"/>
              </a:solidFill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506205" y="2734135"/>
            <a:ext cx="4257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 smtClean="0"/>
              <a:t>末尾を </a:t>
            </a:r>
            <a:r>
              <a:rPr kumimoji="1" lang="en-US" altLang="ja-JP" sz="2400" b="1" dirty="0" smtClean="0">
                <a:solidFill>
                  <a:srgbClr val="00B050"/>
                </a:solidFill>
              </a:rPr>
              <a:t>N</a:t>
            </a:r>
            <a:r>
              <a:rPr kumimoji="1" lang="en-US" altLang="ja-JP" sz="2400" b="1" dirty="0" smtClean="0"/>
              <a:t> </a:t>
            </a:r>
            <a:r>
              <a:rPr kumimoji="1" lang="ja-JP" altLang="en-US" sz="2400" b="1" dirty="0" smtClean="0"/>
              <a:t>にするためには、</a:t>
            </a:r>
            <a:endParaRPr kumimoji="1" lang="ja-JP" altLang="en-US" sz="2400" b="1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3251078" y="1718472"/>
            <a:ext cx="42082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6000" dirty="0" smtClean="0"/>
              <a:t>13S1004</a:t>
            </a:r>
            <a:r>
              <a:rPr kumimoji="1" lang="en-US" altLang="ja-JP" sz="6000" dirty="0" smtClean="0">
                <a:solidFill>
                  <a:srgbClr val="00B050"/>
                </a:solidFill>
              </a:rPr>
              <a:t>N</a:t>
            </a:r>
            <a:endParaRPr kumimoji="1" lang="ja-JP" altLang="en-US" sz="6000" dirty="0">
              <a:solidFill>
                <a:srgbClr val="00B050"/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885166" y="3195800"/>
            <a:ext cx="49929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u="sng" dirty="0" smtClean="0">
                <a:solidFill>
                  <a:srgbClr val="0070C0"/>
                </a:solidFill>
              </a:rPr>
              <a:t>誤差によって生じた輪のズレ</a:t>
            </a:r>
            <a:r>
              <a:rPr kumimoji="1" lang="ja-JP" altLang="en-US" sz="2400" dirty="0" smtClean="0">
                <a:solidFill>
                  <a:srgbClr val="0070C0"/>
                </a:solidFill>
              </a:rPr>
              <a:t>が</a:t>
            </a:r>
          </a:p>
          <a:p>
            <a:r>
              <a:rPr lang="ja-JP" altLang="en-US" sz="2400" dirty="0" smtClean="0">
                <a:solidFill>
                  <a:srgbClr val="0070C0"/>
                </a:solidFill>
              </a:rPr>
              <a:t>何周かして</a:t>
            </a:r>
            <a:r>
              <a:rPr lang="en-US" altLang="ja-JP" sz="2400" dirty="0" smtClean="0">
                <a:solidFill>
                  <a:srgbClr val="00B050"/>
                </a:solidFill>
              </a:rPr>
              <a:t>N</a:t>
            </a:r>
            <a:r>
              <a:rPr lang="ja-JP" altLang="en-US" sz="2400" dirty="0" smtClean="0">
                <a:solidFill>
                  <a:srgbClr val="0070C0"/>
                </a:solidFill>
              </a:rPr>
              <a:t>に戻ってくる</a:t>
            </a:r>
            <a:endParaRPr lang="en-US" altLang="ja-JP" sz="2400" dirty="0" smtClean="0">
              <a:solidFill>
                <a:srgbClr val="0070C0"/>
              </a:solidFill>
            </a:endParaRPr>
          </a:p>
          <a:p>
            <a:r>
              <a:rPr lang="ja-JP" altLang="en-US" sz="2400" dirty="0" err="1" smtClean="0">
                <a:solidFill>
                  <a:srgbClr val="0070C0"/>
                </a:solidFill>
              </a:rPr>
              <a:t>ような</a:t>
            </a:r>
            <a:r>
              <a:rPr lang="ja-JP" altLang="en-US" sz="2400" dirty="0" smtClean="0">
                <a:solidFill>
                  <a:srgbClr val="0070C0"/>
                </a:solidFill>
              </a:rPr>
              <a:t>値でなくてはいけない</a:t>
            </a:r>
            <a:endParaRPr kumimoji="1" lang="ja-JP" altLang="en-US" sz="2400" dirty="0">
              <a:solidFill>
                <a:srgbClr val="0070C0"/>
              </a:solidFill>
            </a:endParaRPr>
          </a:p>
        </p:txBody>
      </p:sp>
      <p:sp>
        <p:nvSpPr>
          <p:cNvPr id="6" name="上下矢印 5"/>
          <p:cNvSpPr/>
          <p:nvPr/>
        </p:nvSpPr>
        <p:spPr>
          <a:xfrm>
            <a:off x="3821968" y="4341498"/>
            <a:ext cx="400384" cy="713064"/>
          </a:xfrm>
          <a:prstGeom prst="upDownArrow">
            <a:avLst/>
          </a:prstGeom>
          <a:solidFill>
            <a:srgbClr val="EAB200"/>
          </a:solidFill>
          <a:ln>
            <a:solidFill>
              <a:srgbClr val="B88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743546" y="5246153"/>
            <a:ext cx="45572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dirty="0" smtClean="0">
                <a:solidFill>
                  <a:srgbClr val="FF0000"/>
                </a:solidFill>
              </a:rPr>
              <a:t>そのズレは</a:t>
            </a:r>
            <a:r>
              <a:rPr lang="en-US" altLang="ja-JP" sz="2800" b="1" u="sng" dirty="0" smtClean="0">
                <a:solidFill>
                  <a:srgbClr val="FF0000"/>
                </a:solidFill>
              </a:rPr>
              <a:t>11</a:t>
            </a:r>
            <a:r>
              <a:rPr lang="ja-JP" altLang="en-US" sz="2800" b="1" u="sng" dirty="0" smtClean="0">
                <a:solidFill>
                  <a:srgbClr val="FF0000"/>
                </a:solidFill>
              </a:rPr>
              <a:t>の倍数</a:t>
            </a:r>
            <a:endParaRPr lang="en-US" altLang="ja-JP" sz="2800" b="1" u="sng" dirty="0" smtClean="0">
              <a:solidFill>
                <a:srgbClr val="FF0000"/>
              </a:solidFill>
            </a:endParaRPr>
          </a:p>
          <a:p>
            <a:pPr algn="ctr"/>
            <a:r>
              <a:rPr lang="ja-JP" altLang="en-US" sz="2800" dirty="0" smtClean="0">
                <a:solidFill>
                  <a:srgbClr val="FF0000"/>
                </a:solidFill>
              </a:rPr>
              <a:t>でなくてはいけない！</a:t>
            </a:r>
            <a:endParaRPr kumimoji="1" lang="ja-JP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3043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爆発 1 39"/>
          <p:cNvSpPr/>
          <p:nvPr/>
        </p:nvSpPr>
        <p:spPr>
          <a:xfrm>
            <a:off x="4552859" y="1526232"/>
            <a:ext cx="1241571" cy="1148521"/>
          </a:xfrm>
          <a:prstGeom prst="irregularSeal1">
            <a:avLst/>
          </a:prstGeom>
          <a:solidFill>
            <a:srgbClr val="FFFF00"/>
          </a:solidFill>
          <a:ln>
            <a:solidFill>
              <a:srgbClr val="B88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考察</a:t>
            </a:r>
            <a:endParaRPr kumimoji="1" lang="ja-JP" altLang="en-US" dirty="0"/>
          </a:p>
        </p:txBody>
      </p:sp>
      <p:sp>
        <p:nvSpPr>
          <p:cNvPr id="97" name="テキスト プレースホルダー 3"/>
          <p:cNvSpPr>
            <a:spLocks noGrp="1"/>
          </p:cNvSpPr>
          <p:nvPr>
            <p:ph type="body" sz="quarter" idx="13"/>
          </p:nvPr>
        </p:nvSpPr>
        <p:spPr>
          <a:xfrm>
            <a:off x="2321" y="240844"/>
            <a:ext cx="1352132" cy="4829175"/>
          </a:xfrm>
        </p:spPr>
        <p:txBody>
          <a:bodyPr/>
          <a:lstStyle/>
          <a:p>
            <a:r>
              <a:rPr kumimoji="1" lang="en-US" altLang="ja-JP" dirty="0" smtClean="0"/>
              <a:t>1. </a:t>
            </a:r>
            <a:r>
              <a:rPr kumimoji="1" lang="ja-JP" altLang="en-US" dirty="0" smtClean="0"/>
              <a:t>導入</a:t>
            </a:r>
            <a:endParaRPr kumimoji="1" lang="en-US" altLang="ja-JP" dirty="0" smtClean="0"/>
          </a:p>
          <a:p>
            <a:r>
              <a:rPr kumimoji="1" lang="en-US" altLang="ja-JP" dirty="0" smtClean="0"/>
              <a:t>2. </a:t>
            </a:r>
            <a:r>
              <a:rPr kumimoji="1" lang="ja-JP" altLang="en-US" dirty="0" smtClean="0"/>
              <a:t>考察</a:t>
            </a:r>
            <a:endParaRPr kumimoji="1" lang="en-US" altLang="ja-JP" dirty="0" smtClean="0"/>
          </a:p>
          <a:p>
            <a:r>
              <a:rPr lang="en-US" altLang="ja-JP" dirty="0"/>
              <a:t> </a:t>
            </a:r>
            <a:r>
              <a:rPr lang="en-US" altLang="ja-JP" dirty="0" smtClean="0"/>
              <a:t>13S10XX</a:t>
            </a:r>
          </a:p>
          <a:p>
            <a:r>
              <a:rPr kumimoji="1" lang="en-US" altLang="ja-JP" dirty="0"/>
              <a:t> </a:t>
            </a:r>
            <a:r>
              <a:rPr kumimoji="1" lang="en-US" altLang="ja-JP" dirty="0" smtClean="0"/>
              <a:t>13S20XX</a:t>
            </a:r>
            <a:endParaRPr kumimoji="1" lang="ja-JP" altLang="en-US" dirty="0" smtClean="0"/>
          </a:p>
          <a:p>
            <a:r>
              <a:rPr lang="en-US" altLang="ja-JP" dirty="0" smtClean="0"/>
              <a:t> </a:t>
            </a:r>
            <a:r>
              <a:rPr lang="ja-JP" altLang="en-US" dirty="0" smtClean="0"/>
              <a:t>シフト量</a:t>
            </a:r>
            <a:endParaRPr lang="en-US" altLang="ja-JP" dirty="0" smtClean="0"/>
          </a:p>
          <a:p>
            <a:r>
              <a:rPr lang="ja-JP" altLang="en-US" sz="1800" dirty="0" smtClean="0"/>
              <a:t> </a:t>
            </a:r>
            <a:r>
              <a:rPr lang="ja-JP" altLang="en-US" sz="1600" dirty="0" smtClean="0"/>
              <a:t>末尾</a:t>
            </a:r>
            <a:r>
              <a:rPr lang="ja-JP" altLang="en-US" sz="1600" dirty="0"/>
              <a:t>の役割</a:t>
            </a:r>
          </a:p>
          <a:p>
            <a:endParaRPr lang="en-US" altLang="ja-JP" dirty="0" smtClean="0"/>
          </a:p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79" name="テキスト ボックス 78"/>
          <p:cNvSpPr txBox="1"/>
          <p:nvPr/>
        </p:nvSpPr>
        <p:spPr>
          <a:xfrm>
            <a:off x="1506205" y="1299295"/>
            <a:ext cx="4751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kumimoji="1" lang="ja-JP" altLang="en-US" sz="3200" dirty="0" smtClean="0"/>
              <a:t>末尾の役割</a:t>
            </a:r>
            <a:endParaRPr kumimoji="1" lang="ja-JP" altLang="en-US" sz="3200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2394688" y="1747040"/>
            <a:ext cx="24675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 smtClean="0">
                <a:solidFill>
                  <a:srgbClr val="FF0000"/>
                </a:solidFill>
              </a:rPr>
              <a:t>1</a:t>
            </a:r>
            <a:r>
              <a:rPr kumimoji="1" lang="en-US" altLang="ja-JP" sz="3600" dirty="0" smtClean="0"/>
              <a:t>3S1004</a:t>
            </a:r>
            <a:endParaRPr kumimoji="1" lang="ja-JP" altLang="en-US" sz="3600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/>
              <p:cNvSpPr txBox="1"/>
              <p:nvPr/>
            </p:nvSpPr>
            <p:spPr>
              <a:xfrm>
                <a:off x="1926288" y="2651083"/>
                <a:ext cx="4992927" cy="4692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2400" b="1" dirty="0" smtClean="0">
                    <a:solidFill>
                      <a:srgbClr val="0070C0"/>
                    </a:solidFill>
                  </a:rPr>
                  <a:t>輪のズレ</a:t>
                </a:r>
                <a:r>
                  <a:rPr kumimoji="1" lang="en-US" altLang="ja-JP" sz="2400" b="1" dirty="0" smtClean="0"/>
                  <a:t>=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ja-JP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ja-JP" sz="2400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5" name="テキスト ボックス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6288" y="2651083"/>
                <a:ext cx="4992927" cy="469231"/>
              </a:xfrm>
              <a:prstGeom prst="rect">
                <a:avLst/>
              </a:prstGeom>
              <a:blipFill rotWithShape="0">
                <a:blip r:embed="rId2"/>
                <a:stretch>
                  <a:fillRect l="-1954" t="-16883" b="-2987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右矢印 2"/>
          <p:cNvSpPr/>
          <p:nvPr/>
        </p:nvSpPr>
        <p:spPr>
          <a:xfrm>
            <a:off x="4764947" y="1838185"/>
            <a:ext cx="738231" cy="509301"/>
          </a:xfrm>
          <a:prstGeom prst="rightArrow">
            <a:avLst/>
          </a:prstGeom>
          <a:solidFill>
            <a:srgbClr val="FF0000"/>
          </a:solidFill>
          <a:ln>
            <a:solidFill>
              <a:srgbClr val="B88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5828070" y="1747040"/>
            <a:ext cx="24675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600" dirty="0">
                <a:solidFill>
                  <a:srgbClr val="FF0000"/>
                </a:solidFill>
              </a:rPr>
              <a:t>2</a:t>
            </a:r>
            <a:r>
              <a:rPr kumimoji="1" lang="en-US" altLang="ja-JP" sz="3600" dirty="0" smtClean="0"/>
              <a:t>3S1004</a:t>
            </a:r>
            <a:endParaRPr kumimoji="1" lang="ja-JP" altLang="en-US" sz="3600" dirty="0">
              <a:solidFill>
                <a:srgbClr val="00B050"/>
              </a:solidFill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1744236" y="5643560"/>
            <a:ext cx="63051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4000" spc="960" dirty="0" smtClean="0"/>
              <a:t>A B </a:t>
            </a:r>
            <a:r>
              <a:rPr kumimoji="1" lang="ja-JP" altLang="en-US" sz="4000" spc="960" dirty="0" smtClean="0"/>
              <a:t>□ </a:t>
            </a:r>
            <a:r>
              <a:rPr lang="en-US" altLang="ja-JP" sz="4000" spc="960" dirty="0"/>
              <a:t>C</a:t>
            </a:r>
            <a:r>
              <a:rPr kumimoji="1" lang="en-US" altLang="ja-JP" sz="4000" spc="960" dirty="0" smtClean="0"/>
              <a:t> D X </a:t>
            </a:r>
            <a:r>
              <a:rPr kumimoji="1" lang="en-US" altLang="ja-JP" sz="4000" spc="960" dirty="0" err="1" smtClean="0"/>
              <a:t>X</a:t>
            </a:r>
            <a:endParaRPr kumimoji="1" lang="ja-JP" altLang="en-US" sz="4000" spc="960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2147302" y="6190213"/>
            <a:ext cx="11419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 smtClean="0">
                <a:ln>
                  <a:solidFill>
                    <a:srgbClr val="00B050"/>
                  </a:solidFill>
                </a:ln>
                <a:solidFill>
                  <a:srgbClr val="FFFF00"/>
                </a:solidFill>
              </a:rPr>
              <a:t>+3</a:t>
            </a:r>
            <a:endParaRPr kumimoji="1" lang="ja-JP" altLang="en-US" sz="3200" b="1" dirty="0">
              <a:ln>
                <a:solidFill>
                  <a:srgbClr val="00B050"/>
                </a:solidFill>
              </a:ln>
              <a:solidFill>
                <a:srgbClr val="FFFF00"/>
              </a:solidFill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2795176" y="6191881"/>
            <a:ext cx="11419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 smtClean="0">
                <a:ln>
                  <a:solidFill>
                    <a:srgbClr val="00B050"/>
                  </a:solidFill>
                </a:ln>
                <a:solidFill>
                  <a:srgbClr val="FFFF00"/>
                </a:solidFill>
              </a:rPr>
              <a:t>-1</a:t>
            </a:r>
            <a:endParaRPr kumimoji="1" lang="ja-JP" altLang="en-US" sz="3200" b="1" dirty="0">
              <a:ln>
                <a:solidFill>
                  <a:srgbClr val="00B050"/>
                </a:solidFill>
              </a:ln>
              <a:solidFill>
                <a:srgbClr val="FFFF00"/>
              </a:solidFill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4325813" y="6197322"/>
            <a:ext cx="11419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 smtClean="0">
                <a:ln>
                  <a:solidFill>
                    <a:srgbClr val="00B050"/>
                  </a:solidFill>
                </a:ln>
                <a:solidFill>
                  <a:srgbClr val="FFFF00"/>
                </a:solidFill>
              </a:rPr>
              <a:t>+2</a:t>
            </a:r>
            <a:endParaRPr kumimoji="1" lang="ja-JP" altLang="en-US" sz="3200" b="1" dirty="0">
              <a:ln>
                <a:solidFill>
                  <a:srgbClr val="00B050"/>
                </a:solidFill>
              </a:ln>
              <a:solidFill>
                <a:srgbClr val="FFFF00"/>
              </a:solidFill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4973687" y="6197322"/>
            <a:ext cx="11419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3200" b="1" dirty="0">
                <a:ln>
                  <a:solidFill>
                    <a:srgbClr val="00B050"/>
                  </a:solidFill>
                </a:ln>
                <a:solidFill>
                  <a:srgbClr val="FFFF00"/>
                </a:solidFill>
              </a:rPr>
              <a:t>-</a:t>
            </a:r>
            <a:r>
              <a:rPr kumimoji="1" lang="en-US" altLang="ja-JP" sz="3200" b="1" dirty="0" smtClean="0">
                <a:ln>
                  <a:solidFill>
                    <a:srgbClr val="00B050"/>
                  </a:solidFill>
                </a:ln>
                <a:solidFill>
                  <a:srgbClr val="FFFF00"/>
                </a:solidFill>
              </a:rPr>
              <a:t>2</a:t>
            </a:r>
            <a:endParaRPr kumimoji="1" lang="ja-JP" altLang="en-US" sz="3200" b="1" dirty="0">
              <a:ln>
                <a:solidFill>
                  <a:srgbClr val="00B050"/>
                </a:solidFill>
              </a:ln>
              <a:solidFill>
                <a:srgbClr val="FFFF00"/>
              </a:solidFill>
            </a:endParaRPr>
          </a:p>
        </p:txBody>
      </p:sp>
      <p:cxnSp>
        <p:nvCxnSpPr>
          <p:cNvPr id="9" name="直線コネクタ 8"/>
          <p:cNvCxnSpPr/>
          <p:nvPr/>
        </p:nvCxnSpPr>
        <p:spPr>
          <a:xfrm>
            <a:off x="1354453" y="5514636"/>
            <a:ext cx="6912000" cy="0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+3(クローン)"/>
          <p:cNvSpPr txBox="1"/>
          <p:nvPr/>
        </p:nvSpPr>
        <p:spPr>
          <a:xfrm>
            <a:off x="2147302" y="6188245"/>
            <a:ext cx="11419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 smtClean="0">
                <a:ln>
                  <a:solidFill>
                    <a:srgbClr val="00B050"/>
                  </a:solidFill>
                </a:ln>
                <a:solidFill>
                  <a:srgbClr val="FFFF00"/>
                </a:solidFill>
              </a:rPr>
              <a:t>+3</a:t>
            </a:r>
            <a:endParaRPr kumimoji="1" lang="ja-JP" altLang="en-US" sz="3200" b="1" dirty="0">
              <a:ln>
                <a:solidFill>
                  <a:srgbClr val="00B050"/>
                </a:solidFill>
              </a:ln>
              <a:solidFill>
                <a:srgbClr val="FFFF00"/>
              </a:solidFill>
            </a:endParaRPr>
          </a:p>
        </p:txBody>
      </p:sp>
      <p:sp>
        <p:nvSpPr>
          <p:cNvPr id="30" name=")"/>
          <p:cNvSpPr/>
          <p:nvPr/>
        </p:nvSpPr>
        <p:spPr>
          <a:xfrm>
            <a:off x="5265045" y="2530332"/>
            <a:ext cx="35458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3200" dirty="0"/>
              <a:t>)</a:t>
            </a:r>
            <a:endParaRPr lang="ja-JP" altLang="en-US" sz="3200" dirty="0"/>
          </a:p>
        </p:txBody>
      </p:sp>
      <p:sp>
        <p:nvSpPr>
          <p:cNvPr id="10" name="("/>
          <p:cNvSpPr txBox="1"/>
          <p:nvPr/>
        </p:nvSpPr>
        <p:spPr>
          <a:xfrm>
            <a:off x="4586007" y="2532645"/>
            <a:ext cx="16787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 smtClean="0"/>
              <a:t>(</a:t>
            </a:r>
            <a:endParaRPr kumimoji="1" lang="ja-JP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テキスト ボックス 33"/>
              <p:cNvSpPr txBox="1"/>
              <p:nvPr/>
            </p:nvSpPr>
            <p:spPr>
              <a:xfrm>
                <a:off x="1926288" y="3121056"/>
                <a:ext cx="4992927" cy="4619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2400" b="1" dirty="0" smtClean="0">
                    <a:solidFill>
                      <a:schemeClr val="bg1"/>
                    </a:solidFill>
                  </a:rPr>
                  <a:t>輪のズレ</a:t>
                </a:r>
                <a:r>
                  <a:rPr lang="ja-JP" altLang="en-US" sz="2400" dirty="0" smtClean="0"/>
                  <a:t>≠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11</m:t>
                        </m:r>
                        <m:r>
                          <a:rPr lang="ja-JP" altLang="en-US" sz="2400" b="0" i="1">
                            <a:latin typeface="Cambria Math" panose="02040503050406030204" pitchFamily="18" charset="0"/>
                          </a:rPr>
                          <m:t>の</m:t>
                        </m:r>
                        <m:r>
                          <a:rPr lang="ja-JP" altLang="en-US" sz="2400" b="0" i="1" smtClean="0">
                            <a:latin typeface="Cambria Math" panose="02040503050406030204" pitchFamily="18" charset="0"/>
                          </a:rPr>
                          <m:t>倍数</m:t>
                        </m:r>
                      </m:e>
                    </m:d>
                  </m:oMath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34" name="テキスト ボックス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6288" y="3121056"/>
                <a:ext cx="4992927" cy="461986"/>
              </a:xfrm>
              <a:prstGeom prst="rect">
                <a:avLst/>
              </a:prstGeom>
              <a:blipFill rotWithShape="0">
                <a:blip r:embed="rId3"/>
                <a:stretch>
                  <a:fillRect l="-1954" t="-17105" b="-3157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テキスト ボックス 31"/>
          <p:cNvSpPr txBox="1"/>
          <p:nvPr/>
        </p:nvSpPr>
        <p:spPr>
          <a:xfrm>
            <a:off x="1461489" y="4012580"/>
            <a:ext cx="34674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u="sng" dirty="0" smtClean="0">
                <a:solidFill>
                  <a:srgbClr val="00B050"/>
                </a:solidFill>
              </a:rPr>
              <a:t>掛けられている</a:t>
            </a:r>
            <a:r>
              <a:rPr kumimoji="1" lang="en-US" altLang="ja-JP" sz="2400" b="1" u="sng" dirty="0" smtClean="0">
                <a:solidFill>
                  <a:srgbClr val="00B050"/>
                </a:solidFill>
              </a:rPr>
              <a:t>2</a:t>
            </a:r>
            <a:r>
              <a:rPr kumimoji="1" lang="ja-JP" altLang="en-US" sz="2400" b="1" u="sng" dirty="0" smtClean="0">
                <a:solidFill>
                  <a:srgbClr val="00B050"/>
                </a:solidFill>
              </a:rPr>
              <a:t>数</a:t>
            </a:r>
            <a:r>
              <a:rPr kumimoji="1" lang="ja-JP" altLang="en-US" sz="2400" b="1" dirty="0" smtClean="0">
                <a:solidFill>
                  <a:srgbClr val="00B050"/>
                </a:solidFill>
              </a:rPr>
              <a:t>は、</a:t>
            </a:r>
          </a:p>
          <a:p>
            <a:r>
              <a:rPr lang="ja-JP" altLang="en-US" sz="2400" b="1" dirty="0" smtClean="0">
                <a:solidFill>
                  <a:srgbClr val="00B050"/>
                </a:solidFill>
              </a:rPr>
              <a:t>どちらも</a:t>
            </a:r>
            <a:r>
              <a:rPr lang="en-US" altLang="ja-JP" sz="2400" b="1" u="sng" dirty="0" smtClean="0">
                <a:solidFill>
                  <a:srgbClr val="00B050"/>
                </a:solidFill>
              </a:rPr>
              <a:t>11</a:t>
            </a:r>
            <a:r>
              <a:rPr lang="ja-JP" altLang="en-US" sz="2400" b="1" u="sng" dirty="0" smtClean="0">
                <a:solidFill>
                  <a:srgbClr val="00B050"/>
                </a:solidFill>
              </a:rPr>
              <a:t>の倍数</a:t>
            </a:r>
            <a:r>
              <a:rPr lang="ja-JP" altLang="en-US" sz="2400" b="1" dirty="0" smtClean="0">
                <a:solidFill>
                  <a:srgbClr val="00B050"/>
                </a:solidFill>
              </a:rPr>
              <a:t>に</a:t>
            </a:r>
            <a:endParaRPr lang="en-US" altLang="ja-JP" sz="2400" b="1" dirty="0" smtClean="0">
              <a:solidFill>
                <a:srgbClr val="00B050"/>
              </a:solidFill>
            </a:endParaRPr>
          </a:p>
          <a:p>
            <a:r>
              <a:rPr lang="ja-JP" altLang="en-US" sz="2400" b="1" dirty="0" smtClean="0">
                <a:solidFill>
                  <a:srgbClr val="00B050"/>
                </a:solidFill>
              </a:rPr>
              <a:t>なることは無い！</a:t>
            </a:r>
            <a:endParaRPr kumimoji="1" lang="ja-JP" altLang="en-US" sz="2400" b="1" dirty="0">
              <a:solidFill>
                <a:srgbClr val="00B050"/>
              </a:solidFill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4689003" y="4050428"/>
            <a:ext cx="6940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6000" b="1" dirty="0"/>
              <a:t>⇒</a:t>
            </a:r>
            <a:endParaRPr kumimoji="1" lang="ja-JP" altLang="en-US" sz="6000" b="1" dirty="0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5530731" y="4209034"/>
            <a:ext cx="32320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 smtClean="0">
                <a:solidFill>
                  <a:srgbClr val="FF0000"/>
                </a:solidFill>
              </a:rPr>
              <a:t>ズレを</a:t>
            </a:r>
            <a:r>
              <a:rPr kumimoji="1" lang="en-US" altLang="ja-JP" sz="2400" b="1" dirty="0" smtClean="0">
                <a:solidFill>
                  <a:srgbClr val="FF0000"/>
                </a:solidFill>
              </a:rPr>
              <a:t>11</a:t>
            </a:r>
            <a:r>
              <a:rPr kumimoji="1" lang="ja-JP" altLang="en-US" sz="2400" b="1" dirty="0" smtClean="0">
                <a:solidFill>
                  <a:srgbClr val="FF0000"/>
                </a:solidFill>
              </a:rPr>
              <a:t>の倍数に</a:t>
            </a:r>
          </a:p>
          <a:p>
            <a:r>
              <a:rPr kumimoji="1" lang="ja-JP" altLang="en-US" sz="2400" b="1" dirty="0" smtClean="0">
                <a:solidFill>
                  <a:srgbClr val="FF0000"/>
                </a:solidFill>
              </a:rPr>
              <a:t>することはできない！</a:t>
            </a:r>
            <a:endParaRPr kumimoji="1" lang="ja-JP" altLang="en-US" sz="2400" b="1" dirty="0">
              <a:solidFill>
                <a:srgbClr val="FF0000"/>
              </a:solidFill>
            </a:endParaRPr>
          </a:p>
        </p:txBody>
      </p:sp>
      <p:sp>
        <p:nvSpPr>
          <p:cNvPr id="39" name="(2-1)隠し"/>
          <p:cNvSpPr/>
          <p:nvPr/>
        </p:nvSpPr>
        <p:spPr>
          <a:xfrm>
            <a:off x="3469675" y="2691093"/>
            <a:ext cx="951323" cy="4240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×隠し"/>
          <p:cNvSpPr/>
          <p:nvPr/>
        </p:nvSpPr>
        <p:spPr>
          <a:xfrm>
            <a:off x="4431096" y="2769138"/>
            <a:ext cx="257907" cy="2728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/>
          </a:p>
        </p:txBody>
      </p:sp>
      <p:sp>
        <p:nvSpPr>
          <p:cNvPr id="43" name="ズレ=隠し"/>
          <p:cNvSpPr/>
          <p:nvPr/>
        </p:nvSpPr>
        <p:spPr>
          <a:xfrm>
            <a:off x="1829163" y="2598417"/>
            <a:ext cx="1652268" cy="5055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9151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xit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upLeft)">
                                      <p:cBhvr>
                                        <p:cTn id="6" dur="3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xit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upLeft)">
                                      <p:cBhvr>
                                        <p:cTn id="11" dur="3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xit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upLeft)">
                                      <p:cBhvr>
                                        <p:cTn id="16" dur="3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3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42" presetClass="path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-2.22222E-6 2.59259E-6 L 0.26059 -0.53056 " pathEditMode="relative" rAng="0" ptsTypes="AA">
                                      <p:cBhvr>
                                        <p:cTn id="2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021" y="-265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6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90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3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3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3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1" dur="3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00"/>
                            </p:stCondLst>
                            <p:childTnLst>
                              <p:par>
                                <p:cTn id="5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3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1" grpId="1"/>
      <p:bldP spid="30" grpId="0"/>
      <p:bldP spid="10" grpId="0"/>
      <p:bldP spid="34" grpId="0"/>
      <p:bldP spid="32" grpId="0"/>
      <p:bldP spid="36" grpId="0"/>
      <p:bldP spid="37" grpId="0"/>
      <p:bldP spid="39" grpId="0" animBg="1"/>
      <p:bldP spid="42" grpId="0" animBg="1"/>
      <p:bldP spid="4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まとめ</a:t>
            </a:r>
            <a:endParaRPr kumimoji="1" lang="ja-JP" altLang="en-US" dirty="0"/>
          </a:p>
        </p:txBody>
      </p:sp>
      <p:graphicFrame>
        <p:nvGraphicFramePr>
          <p:cNvPr id="11" name="表 10" hidden="1"/>
          <p:cNvGraphicFramePr>
            <a:graphicFrameLocks noGrp="1"/>
          </p:cNvGraphicFramePr>
          <p:nvPr>
            <p:extLst/>
          </p:nvPr>
        </p:nvGraphicFramePr>
        <p:xfrm>
          <a:off x="3283420" y="1900998"/>
          <a:ext cx="1993740" cy="43513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8748"/>
                <a:gridCol w="398748"/>
                <a:gridCol w="398748"/>
                <a:gridCol w="398748"/>
                <a:gridCol w="398748"/>
              </a:tblGrid>
              <a:tr h="483482">
                <a:tc>
                  <a:txBody>
                    <a:bodyPr/>
                    <a:lstStyle/>
                    <a:p>
                      <a:pPr algn="ctr" fontAlgn="ctr"/>
                      <a:endParaRPr lang="ja-JP" altLang="en-US" sz="3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>
                          <a:effectLst/>
                        </a:rPr>
                        <a:t>H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>
                          <a:effectLst/>
                        </a:rPr>
                        <a:t>A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>
                          <a:effectLst/>
                        </a:rPr>
                        <a:t>T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 dirty="0">
                          <a:effectLst/>
                        </a:rPr>
                        <a:t>N</a:t>
                      </a:r>
                      <a:endParaRPr lang="en-US" sz="3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34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>
                          <a:effectLst/>
                        </a:rPr>
                        <a:t>G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>
                          <a:effectLst/>
                        </a:rPr>
                        <a:t>Y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>
                          <a:effectLst/>
                        </a:rPr>
                        <a:t>S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>
                          <a:effectLst/>
                        </a:rPr>
                        <a:t>L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 dirty="0">
                          <a:effectLst/>
                        </a:rPr>
                        <a:t>F</a:t>
                      </a:r>
                      <a:endParaRPr lang="en-US" sz="3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34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>
                          <a:effectLst/>
                        </a:rPr>
                        <a:t>G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>
                          <a:effectLst/>
                        </a:rPr>
                        <a:t>Y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>
                          <a:effectLst/>
                        </a:rPr>
                        <a:t>S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>
                          <a:effectLst/>
                        </a:rPr>
                        <a:t>L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 dirty="0">
                          <a:effectLst/>
                        </a:rPr>
                        <a:t>F</a:t>
                      </a:r>
                      <a:endParaRPr lang="en-US" sz="3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34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>
                          <a:effectLst/>
                        </a:rPr>
                        <a:t>X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>
                          <a:effectLst/>
                        </a:rPr>
                        <a:t>R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>
                          <a:effectLst/>
                        </a:rPr>
                        <a:t>H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>
                          <a:effectLst/>
                        </a:rPr>
                        <a:t>A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 dirty="0">
                          <a:effectLst/>
                        </a:rPr>
                        <a:t>T</a:t>
                      </a:r>
                      <a:endParaRPr lang="en-US" sz="3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34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>
                          <a:effectLst/>
                        </a:rPr>
                        <a:t>X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>
                          <a:effectLst/>
                        </a:rPr>
                        <a:t>R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>
                          <a:effectLst/>
                        </a:rPr>
                        <a:t>H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>
                          <a:effectLst/>
                        </a:rPr>
                        <a:t>A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 dirty="0">
                          <a:effectLst/>
                        </a:rPr>
                        <a:t>T</a:t>
                      </a:r>
                      <a:endParaRPr lang="en-US" sz="3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34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>
                          <a:effectLst/>
                        </a:rPr>
                        <a:t>N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>
                          <a:effectLst/>
                        </a:rPr>
                        <a:t>G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>
                          <a:effectLst/>
                        </a:rPr>
                        <a:t>Y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>
                          <a:effectLst/>
                        </a:rPr>
                        <a:t>S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 dirty="0">
                          <a:effectLst/>
                        </a:rPr>
                        <a:t>L</a:t>
                      </a:r>
                      <a:endParaRPr lang="en-US" sz="3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34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>
                          <a:effectLst/>
                        </a:rPr>
                        <a:t>N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>
                          <a:effectLst/>
                        </a:rPr>
                        <a:t>G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>
                          <a:effectLst/>
                        </a:rPr>
                        <a:t>Y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>
                          <a:effectLst/>
                        </a:rPr>
                        <a:t>S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>
                          <a:effectLst/>
                        </a:rPr>
                        <a:t>L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34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>
                          <a:effectLst/>
                        </a:rPr>
                        <a:t>F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>
                          <a:effectLst/>
                        </a:rPr>
                        <a:t>X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>
                          <a:effectLst/>
                        </a:rPr>
                        <a:t>R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>
                          <a:effectLst/>
                        </a:rPr>
                        <a:t>H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 dirty="0">
                          <a:effectLst/>
                        </a:rPr>
                        <a:t>A</a:t>
                      </a:r>
                      <a:endParaRPr lang="en-US" sz="3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34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>
                          <a:effectLst/>
                        </a:rPr>
                        <a:t>F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>
                          <a:effectLst/>
                        </a:rPr>
                        <a:t>X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 dirty="0">
                          <a:effectLst/>
                        </a:rPr>
                        <a:t>R</a:t>
                      </a:r>
                      <a:endParaRPr lang="en-US" sz="3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3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3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7" name="テキスト ボックス 46"/>
          <p:cNvSpPr txBox="1"/>
          <p:nvPr/>
        </p:nvSpPr>
        <p:spPr>
          <a:xfrm>
            <a:off x="1472386" y="1464006"/>
            <a:ext cx="62258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 smtClean="0"/>
              <a:t>これまでのことをまとめると、</a:t>
            </a:r>
          </a:p>
        </p:txBody>
      </p:sp>
      <p:sp>
        <p:nvSpPr>
          <p:cNvPr id="4" name="正方形/長方形 3"/>
          <p:cNvSpPr/>
          <p:nvPr/>
        </p:nvSpPr>
        <p:spPr>
          <a:xfrm>
            <a:off x="2249509" y="2381868"/>
            <a:ext cx="568756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3600" b="1" dirty="0">
                <a:solidFill>
                  <a:srgbClr val="FF0000"/>
                </a:solidFill>
              </a:rPr>
              <a:t>どの学生番号の末尾も</a:t>
            </a:r>
          </a:p>
          <a:p>
            <a:pPr algn="ctr"/>
            <a:r>
              <a:rPr lang="ja-JP" altLang="en-US" sz="3600" b="1" dirty="0">
                <a:solidFill>
                  <a:srgbClr val="FF0000"/>
                </a:solidFill>
              </a:rPr>
              <a:t>計算することが</a:t>
            </a:r>
            <a:r>
              <a:rPr lang="ja-JP" altLang="en-US" sz="3600" b="1" dirty="0" smtClean="0">
                <a:solidFill>
                  <a:srgbClr val="FF0000"/>
                </a:solidFill>
              </a:rPr>
              <a:t>できる！</a:t>
            </a:r>
            <a:endParaRPr lang="ja-JP" altLang="en-US" sz="3600" b="1" dirty="0">
              <a:solidFill>
                <a:srgbClr val="FF0000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2249509" y="4264212"/>
            <a:ext cx="568756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3600" b="1" dirty="0" smtClean="0">
                <a:solidFill>
                  <a:srgbClr val="00B050"/>
                </a:solidFill>
              </a:rPr>
              <a:t>末尾は、入力ミスを</a:t>
            </a:r>
            <a:endParaRPr lang="ja-JP" altLang="en-US" sz="3600" b="1" dirty="0">
              <a:solidFill>
                <a:srgbClr val="00B050"/>
              </a:solidFill>
            </a:endParaRPr>
          </a:p>
          <a:p>
            <a:pPr algn="ctr"/>
            <a:r>
              <a:rPr lang="ja-JP" altLang="en-US" sz="3600" b="1" dirty="0" smtClean="0">
                <a:solidFill>
                  <a:srgbClr val="00B050"/>
                </a:solidFill>
              </a:rPr>
              <a:t>見つける</a:t>
            </a:r>
            <a:r>
              <a:rPr lang="ja-JP" altLang="en-US" sz="3600" b="1" dirty="0">
                <a:solidFill>
                  <a:srgbClr val="00B050"/>
                </a:solidFill>
              </a:rPr>
              <a:t>役割</a:t>
            </a:r>
            <a:r>
              <a:rPr lang="ja-JP" altLang="en-US" sz="3600" b="1" dirty="0" smtClean="0">
                <a:solidFill>
                  <a:srgbClr val="00B050"/>
                </a:solidFill>
              </a:rPr>
              <a:t>がある！</a:t>
            </a:r>
            <a:endParaRPr lang="ja-JP" altLang="en-US" sz="3600" b="1" dirty="0">
              <a:solidFill>
                <a:srgbClr val="00B050"/>
              </a:solidFill>
            </a:endParaRPr>
          </a:p>
        </p:txBody>
      </p:sp>
      <p:sp>
        <p:nvSpPr>
          <p:cNvPr id="12" name="テキスト プレースホルダー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ja-JP" dirty="0" smtClean="0"/>
              <a:t>1. </a:t>
            </a:r>
            <a:r>
              <a:rPr kumimoji="1" lang="ja-JP" altLang="en-US" dirty="0" smtClean="0"/>
              <a:t>導入</a:t>
            </a:r>
            <a:endParaRPr kumimoji="1" lang="en-US" altLang="ja-JP" dirty="0" smtClean="0"/>
          </a:p>
          <a:p>
            <a:r>
              <a:rPr kumimoji="1" lang="en-US" altLang="ja-JP" dirty="0" smtClean="0"/>
              <a:t>2. </a:t>
            </a:r>
            <a:r>
              <a:rPr kumimoji="1" lang="ja-JP" altLang="en-US" dirty="0" smtClean="0"/>
              <a:t>考察</a:t>
            </a:r>
            <a:endParaRPr kumimoji="1" lang="en-US" altLang="ja-JP" dirty="0" smtClean="0"/>
          </a:p>
          <a:p>
            <a:r>
              <a:rPr lang="en-US" altLang="ja-JP" dirty="0"/>
              <a:t> </a:t>
            </a:r>
            <a:r>
              <a:rPr lang="en-US" altLang="ja-JP" dirty="0" smtClean="0"/>
              <a:t>13S10XX</a:t>
            </a:r>
          </a:p>
          <a:p>
            <a:r>
              <a:rPr kumimoji="1" lang="en-US" altLang="ja-JP" dirty="0"/>
              <a:t> </a:t>
            </a:r>
            <a:r>
              <a:rPr kumimoji="1" lang="en-US" altLang="ja-JP" dirty="0" smtClean="0"/>
              <a:t>13S20XX</a:t>
            </a:r>
            <a:endParaRPr kumimoji="1" lang="ja-JP" altLang="en-US" dirty="0" smtClean="0"/>
          </a:p>
          <a:p>
            <a:r>
              <a:rPr lang="en-US" altLang="ja-JP" dirty="0" smtClean="0"/>
              <a:t> </a:t>
            </a:r>
            <a:r>
              <a:rPr lang="ja-JP" altLang="en-US" dirty="0" smtClean="0"/>
              <a:t>シフト量</a:t>
            </a:r>
            <a:endParaRPr lang="en-US" altLang="ja-JP" dirty="0" smtClean="0"/>
          </a:p>
          <a:p>
            <a:r>
              <a:rPr lang="ja-JP" altLang="en-US" sz="1800" dirty="0" smtClean="0"/>
              <a:t> </a:t>
            </a:r>
            <a:r>
              <a:rPr lang="ja-JP" altLang="en-US" sz="1600" dirty="0" smtClean="0"/>
              <a:t>末尾</a:t>
            </a:r>
            <a:r>
              <a:rPr lang="ja-JP" altLang="en-US" sz="1600" dirty="0"/>
              <a:t>の</a:t>
            </a:r>
            <a:r>
              <a:rPr lang="ja-JP" altLang="en-US" sz="1600" dirty="0" smtClean="0"/>
              <a:t>役割</a:t>
            </a:r>
            <a:endParaRPr lang="en-US" altLang="ja-JP" sz="1600" dirty="0" smtClean="0"/>
          </a:p>
          <a:p>
            <a:r>
              <a:rPr lang="en-US" altLang="ja-JP" dirty="0" smtClean="0"/>
              <a:t>3. </a:t>
            </a:r>
            <a:r>
              <a:rPr lang="ja-JP" altLang="en-US" dirty="0" smtClean="0"/>
              <a:t>まとめ</a:t>
            </a:r>
            <a:endParaRPr lang="ja-JP" altLang="en-US" dirty="0"/>
          </a:p>
          <a:p>
            <a:endParaRPr lang="en-US" altLang="ja-JP" dirty="0" smtClean="0"/>
          </a:p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39344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まとめ</a:t>
            </a:r>
            <a:endParaRPr kumimoji="1" lang="ja-JP" altLang="en-US" dirty="0"/>
          </a:p>
        </p:txBody>
      </p:sp>
      <p:graphicFrame>
        <p:nvGraphicFramePr>
          <p:cNvPr id="11" name="表 10" hidden="1"/>
          <p:cNvGraphicFramePr>
            <a:graphicFrameLocks noGrp="1"/>
          </p:cNvGraphicFramePr>
          <p:nvPr>
            <p:extLst/>
          </p:nvPr>
        </p:nvGraphicFramePr>
        <p:xfrm>
          <a:off x="3283420" y="1900998"/>
          <a:ext cx="1993740" cy="43513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8748"/>
                <a:gridCol w="398748"/>
                <a:gridCol w="398748"/>
                <a:gridCol w="398748"/>
                <a:gridCol w="398748"/>
              </a:tblGrid>
              <a:tr h="483482">
                <a:tc>
                  <a:txBody>
                    <a:bodyPr/>
                    <a:lstStyle/>
                    <a:p>
                      <a:pPr algn="ctr" fontAlgn="ctr"/>
                      <a:endParaRPr lang="ja-JP" altLang="en-US" sz="3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>
                          <a:effectLst/>
                        </a:rPr>
                        <a:t>H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>
                          <a:effectLst/>
                        </a:rPr>
                        <a:t>A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>
                          <a:effectLst/>
                        </a:rPr>
                        <a:t>T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 dirty="0">
                          <a:effectLst/>
                        </a:rPr>
                        <a:t>N</a:t>
                      </a:r>
                      <a:endParaRPr lang="en-US" sz="3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34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>
                          <a:effectLst/>
                        </a:rPr>
                        <a:t>G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>
                          <a:effectLst/>
                        </a:rPr>
                        <a:t>Y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>
                          <a:effectLst/>
                        </a:rPr>
                        <a:t>S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>
                          <a:effectLst/>
                        </a:rPr>
                        <a:t>L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 dirty="0">
                          <a:effectLst/>
                        </a:rPr>
                        <a:t>F</a:t>
                      </a:r>
                      <a:endParaRPr lang="en-US" sz="3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34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>
                          <a:effectLst/>
                        </a:rPr>
                        <a:t>G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>
                          <a:effectLst/>
                        </a:rPr>
                        <a:t>Y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>
                          <a:effectLst/>
                        </a:rPr>
                        <a:t>S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>
                          <a:effectLst/>
                        </a:rPr>
                        <a:t>L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 dirty="0">
                          <a:effectLst/>
                        </a:rPr>
                        <a:t>F</a:t>
                      </a:r>
                      <a:endParaRPr lang="en-US" sz="3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34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>
                          <a:effectLst/>
                        </a:rPr>
                        <a:t>X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>
                          <a:effectLst/>
                        </a:rPr>
                        <a:t>R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>
                          <a:effectLst/>
                        </a:rPr>
                        <a:t>H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>
                          <a:effectLst/>
                        </a:rPr>
                        <a:t>A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 dirty="0">
                          <a:effectLst/>
                        </a:rPr>
                        <a:t>T</a:t>
                      </a:r>
                      <a:endParaRPr lang="en-US" sz="3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34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>
                          <a:effectLst/>
                        </a:rPr>
                        <a:t>X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>
                          <a:effectLst/>
                        </a:rPr>
                        <a:t>R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>
                          <a:effectLst/>
                        </a:rPr>
                        <a:t>H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>
                          <a:effectLst/>
                        </a:rPr>
                        <a:t>A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 dirty="0">
                          <a:effectLst/>
                        </a:rPr>
                        <a:t>T</a:t>
                      </a:r>
                      <a:endParaRPr lang="en-US" sz="3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34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>
                          <a:effectLst/>
                        </a:rPr>
                        <a:t>N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>
                          <a:effectLst/>
                        </a:rPr>
                        <a:t>G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>
                          <a:effectLst/>
                        </a:rPr>
                        <a:t>Y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>
                          <a:effectLst/>
                        </a:rPr>
                        <a:t>S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 dirty="0">
                          <a:effectLst/>
                        </a:rPr>
                        <a:t>L</a:t>
                      </a:r>
                      <a:endParaRPr lang="en-US" sz="3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34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>
                          <a:effectLst/>
                        </a:rPr>
                        <a:t>N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>
                          <a:effectLst/>
                        </a:rPr>
                        <a:t>G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>
                          <a:effectLst/>
                        </a:rPr>
                        <a:t>Y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>
                          <a:effectLst/>
                        </a:rPr>
                        <a:t>S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>
                          <a:effectLst/>
                        </a:rPr>
                        <a:t>L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34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>
                          <a:effectLst/>
                        </a:rPr>
                        <a:t>F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>
                          <a:effectLst/>
                        </a:rPr>
                        <a:t>X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>
                          <a:effectLst/>
                        </a:rPr>
                        <a:t>R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>
                          <a:effectLst/>
                        </a:rPr>
                        <a:t>H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 dirty="0">
                          <a:effectLst/>
                        </a:rPr>
                        <a:t>A</a:t>
                      </a:r>
                      <a:endParaRPr lang="en-US" sz="3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34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>
                          <a:effectLst/>
                        </a:rPr>
                        <a:t>F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>
                          <a:effectLst/>
                        </a:rPr>
                        <a:t>X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 dirty="0">
                          <a:effectLst/>
                        </a:rPr>
                        <a:t>R</a:t>
                      </a:r>
                      <a:endParaRPr lang="en-US" sz="3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3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3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テキスト ボックス 6"/>
          <p:cNvSpPr txBox="1"/>
          <p:nvPr/>
        </p:nvSpPr>
        <p:spPr>
          <a:xfrm>
            <a:off x="1506205" y="1299295"/>
            <a:ext cx="4751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ja-JP" altLang="en-US" sz="3200" dirty="0" smtClean="0"/>
              <a:t>疑問、不明な点</a:t>
            </a:r>
            <a:endParaRPr kumimoji="1" lang="ja-JP" altLang="en-US" sz="3200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853293" y="2568104"/>
            <a:ext cx="7530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sz="2800" dirty="0" smtClean="0"/>
              <a:t>通用しない番号があるかも？</a:t>
            </a:r>
            <a:endParaRPr kumimoji="1" lang="en-US" altLang="ja-JP" sz="28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sz="2800" dirty="0" smtClean="0"/>
              <a:t>非学部生などの特別な番号は未解明</a:t>
            </a:r>
            <a:endParaRPr lang="en-US" altLang="ja-JP" sz="28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sz="2800" dirty="0"/>
              <a:t>使用</a:t>
            </a:r>
            <a:r>
              <a:rPr lang="ja-JP" altLang="en-US" sz="2800" dirty="0" smtClean="0"/>
              <a:t>されている</a:t>
            </a:r>
            <a:r>
              <a:rPr lang="en-US" altLang="ja-JP" sz="2800" dirty="0" smtClean="0"/>
              <a:t>11</a:t>
            </a:r>
            <a:r>
              <a:rPr lang="ja-JP" altLang="en-US" sz="2800" dirty="0" smtClean="0"/>
              <a:t>文字はどんな意味が？</a:t>
            </a:r>
            <a:endParaRPr lang="en-US" altLang="ja-JP" sz="28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ja-JP" altLang="en-US" sz="2800" dirty="0"/>
          </a:p>
        </p:txBody>
      </p:sp>
      <p:sp>
        <p:nvSpPr>
          <p:cNvPr id="13" name="テキスト プレースホルダー 3"/>
          <p:cNvSpPr>
            <a:spLocks noGrp="1"/>
          </p:cNvSpPr>
          <p:nvPr>
            <p:ph type="body" sz="quarter" idx="13"/>
          </p:nvPr>
        </p:nvSpPr>
        <p:spPr>
          <a:xfrm>
            <a:off x="2321" y="240844"/>
            <a:ext cx="1352132" cy="4829175"/>
          </a:xfrm>
        </p:spPr>
        <p:txBody>
          <a:bodyPr/>
          <a:lstStyle/>
          <a:p>
            <a:r>
              <a:rPr kumimoji="1" lang="en-US" altLang="ja-JP" dirty="0" smtClean="0"/>
              <a:t>1. </a:t>
            </a:r>
            <a:r>
              <a:rPr kumimoji="1" lang="ja-JP" altLang="en-US" dirty="0" smtClean="0"/>
              <a:t>導入</a:t>
            </a:r>
            <a:endParaRPr kumimoji="1" lang="en-US" altLang="ja-JP" dirty="0" smtClean="0"/>
          </a:p>
          <a:p>
            <a:r>
              <a:rPr kumimoji="1" lang="en-US" altLang="ja-JP" dirty="0" smtClean="0"/>
              <a:t>2. </a:t>
            </a:r>
            <a:r>
              <a:rPr kumimoji="1" lang="ja-JP" altLang="en-US" dirty="0" smtClean="0"/>
              <a:t>考察</a:t>
            </a:r>
            <a:endParaRPr kumimoji="1" lang="en-US" altLang="ja-JP" dirty="0" smtClean="0"/>
          </a:p>
          <a:p>
            <a:r>
              <a:rPr lang="en-US" altLang="ja-JP" dirty="0"/>
              <a:t> </a:t>
            </a:r>
            <a:r>
              <a:rPr lang="en-US" altLang="ja-JP" dirty="0" smtClean="0"/>
              <a:t>13S10XX</a:t>
            </a:r>
          </a:p>
          <a:p>
            <a:r>
              <a:rPr kumimoji="1" lang="en-US" altLang="ja-JP" dirty="0"/>
              <a:t> </a:t>
            </a:r>
            <a:r>
              <a:rPr kumimoji="1" lang="en-US" altLang="ja-JP" dirty="0" smtClean="0"/>
              <a:t>13S20XX</a:t>
            </a:r>
            <a:endParaRPr kumimoji="1" lang="ja-JP" altLang="en-US" dirty="0" smtClean="0"/>
          </a:p>
          <a:p>
            <a:r>
              <a:rPr lang="en-US" altLang="ja-JP" dirty="0" smtClean="0"/>
              <a:t> </a:t>
            </a:r>
            <a:r>
              <a:rPr lang="ja-JP" altLang="en-US" dirty="0" smtClean="0"/>
              <a:t>シフト量</a:t>
            </a:r>
            <a:endParaRPr lang="en-US" altLang="ja-JP" dirty="0" smtClean="0"/>
          </a:p>
          <a:p>
            <a:r>
              <a:rPr lang="ja-JP" altLang="en-US" sz="1800" dirty="0" smtClean="0"/>
              <a:t> </a:t>
            </a:r>
            <a:r>
              <a:rPr lang="ja-JP" altLang="en-US" sz="1600" dirty="0" smtClean="0"/>
              <a:t>末尾</a:t>
            </a:r>
            <a:r>
              <a:rPr lang="ja-JP" altLang="en-US" sz="1600" dirty="0"/>
              <a:t>の</a:t>
            </a:r>
            <a:r>
              <a:rPr lang="ja-JP" altLang="en-US" sz="1600" dirty="0" smtClean="0"/>
              <a:t>役割</a:t>
            </a:r>
            <a:endParaRPr lang="en-US" altLang="ja-JP" sz="1600" dirty="0" smtClean="0"/>
          </a:p>
          <a:p>
            <a:r>
              <a:rPr lang="en-US" altLang="ja-JP" dirty="0" smtClean="0"/>
              <a:t>3. </a:t>
            </a:r>
            <a:r>
              <a:rPr lang="ja-JP" altLang="en-US" dirty="0" smtClean="0"/>
              <a:t>まとめ</a:t>
            </a:r>
            <a:endParaRPr lang="ja-JP" altLang="en-US" dirty="0"/>
          </a:p>
          <a:p>
            <a:endParaRPr lang="en-US" altLang="ja-JP" dirty="0" smtClean="0"/>
          </a:p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02547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導入</a:t>
            </a:r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ja-JP" dirty="0" smtClean="0"/>
              <a:t>1. </a:t>
            </a:r>
            <a:r>
              <a:rPr kumimoji="1" lang="ja-JP" altLang="en-US" dirty="0" smtClean="0"/>
              <a:t>導入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412038" y="1831825"/>
            <a:ext cx="53625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6000" dirty="0" smtClean="0"/>
              <a:t>13S1004 N</a:t>
            </a:r>
            <a:endParaRPr kumimoji="1" lang="ja-JP" altLang="en-US" sz="6000" dirty="0"/>
          </a:p>
        </p:txBody>
      </p:sp>
      <p:sp>
        <p:nvSpPr>
          <p:cNvPr id="7" name="上矢印 6"/>
          <p:cNvSpPr/>
          <p:nvPr/>
        </p:nvSpPr>
        <p:spPr>
          <a:xfrm>
            <a:off x="6189080" y="2880439"/>
            <a:ext cx="873211" cy="947351"/>
          </a:xfrm>
          <a:prstGeom prst="upArrow">
            <a:avLst/>
          </a:prstGeom>
          <a:solidFill>
            <a:srgbClr val="EAB200"/>
          </a:solidFill>
          <a:ln>
            <a:solidFill>
              <a:srgbClr val="B88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円/楕円 7"/>
          <p:cNvSpPr/>
          <p:nvPr/>
        </p:nvSpPr>
        <p:spPr>
          <a:xfrm>
            <a:off x="6265686" y="1996132"/>
            <a:ext cx="720000" cy="720000"/>
          </a:xfrm>
          <a:prstGeom prst="ellipse">
            <a:avLst/>
          </a:prstGeom>
          <a:noFill/>
          <a:ln w="76200">
            <a:solidFill>
              <a:srgbClr val="EAB2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2412038" y="4014853"/>
            <a:ext cx="56676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b="1" dirty="0" smtClean="0">
                <a:solidFill>
                  <a:srgbClr val="FF0000"/>
                </a:solidFill>
              </a:rPr>
              <a:t>どうやって決めているのか？</a:t>
            </a:r>
            <a:endParaRPr kumimoji="1" lang="ja-JP" altLang="en-US" sz="3200" b="1" dirty="0">
              <a:solidFill>
                <a:srgbClr val="FF0000"/>
              </a:solidFill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-74141" y="-115330"/>
            <a:ext cx="1729946" cy="7101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1732267" y="970343"/>
            <a:ext cx="6874838" cy="2389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412038" y="4929270"/>
            <a:ext cx="61027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b="1" dirty="0" smtClean="0">
                <a:solidFill>
                  <a:srgbClr val="00B050"/>
                </a:solidFill>
              </a:rPr>
              <a:t>(</a:t>
            </a:r>
            <a:r>
              <a:rPr lang="ja-JP" altLang="en-US" sz="2800" b="1" dirty="0" smtClean="0">
                <a:solidFill>
                  <a:srgbClr val="00B050"/>
                </a:solidFill>
              </a:rPr>
              <a:t>注</a:t>
            </a:r>
            <a:r>
              <a:rPr lang="en-US" altLang="ja-JP" sz="2800" b="1" dirty="0" smtClean="0">
                <a:solidFill>
                  <a:srgbClr val="00B050"/>
                </a:solidFill>
              </a:rPr>
              <a:t>)</a:t>
            </a:r>
            <a:r>
              <a:rPr lang="ja-JP" altLang="en-US" sz="2800" b="1" dirty="0" smtClean="0">
                <a:solidFill>
                  <a:srgbClr val="00B050"/>
                </a:solidFill>
              </a:rPr>
              <a:t>予想、経験則であり</a:t>
            </a:r>
            <a:endParaRPr lang="en-US" altLang="ja-JP" sz="2800" b="1" dirty="0" smtClean="0">
              <a:solidFill>
                <a:srgbClr val="00B050"/>
              </a:solidFill>
            </a:endParaRPr>
          </a:p>
          <a:p>
            <a:r>
              <a:rPr lang="en-US" altLang="ja-JP" sz="2800" b="1" dirty="0">
                <a:solidFill>
                  <a:schemeClr val="bg1"/>
                </a:solidFill>
              </a:rPr>
              <a:t>(</a:t>
            </a:r>
            <a:r>
              <a:rPr lang="ja-JP" altLang="en-US" sz="2800" b="1" dirty="0">
                <a:solidFill>
                  <a:schemeClr val="bg1"/>
                </a:solidFill>
              </a:rPr>
              <a:t>注</a:t>
            </a:r>
            <a:r>
              <a:rPr lang="en-US" altLang="ja-JP" sz="2800" b="1" dirty="0">
                <a:solidFill>
                  <a:schemeClr val="bg1"/>
                </a:solidFill>
              </a:rPr>
              <a:t>)</a:t>
            </a:r>
            <a:r>
              <a:rPr lang="ja-JP" altLang="en-US" sz="2800" b="1" dirty="0" smtClean="0">
                <a:solidFill>
                  <a:srgbClr val="00B050"/>
                </a:solidFill>
              </a:rPr>
              <a:t>確実に正しいものではない</a:t>
            </a:r>
            <a:r>
              <a:rPr lang="ja-JP" altLang="en-US" sz="2800" b="1" dirty="0">
                <a:solidFill>
                  <a:srgbClr val="00B050"/>
                </a:solidFill>
              </a:rPr>
              <a:t>。</a:t>
            </a:r>
            <a:endParaRPr lang="en-US" altLang="ja-JP" sz="2800" b="1" dirty="0" smtClean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5559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xit" presetSubtype="2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3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#ppt_w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right)">
                                      <p:cBhvr>
                                        <p:cTn id="7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3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1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#ppt_w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right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100"/>
                            </p:stCondLst>
                            <p:childTnLst>
                              <p:par>
                                <p:cTn id="1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3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7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3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7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800"/>
                            </p:stCondLst>
                            <p:childTnLst>
                              <p:par>
                                <p:cTn id="39" presetID="18" presetClass="entr" presetSubtype="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8" presetClass="entr" presetSubtype="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  <p:bldP spid="5" grpId="0"/>
      <p:bldP spid="7" grpId="0" animBg="1"/>
      <p:bldP spid="8" grpId="0" animBg="1"/>
      <p:bldP spid="9" grpId="1"/>
      <p:bldP spid="3" grpId="3" animBg="1"/>
      <p:bldP spid="10" grpId="0" animBg="1"/>
      <p:bldP spid="11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考察</a:t>
            </a:r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ja-JP" dirty="0" smtClean="0"/>
              <a:t>1. </a:t>
            </a:r>
            <a:r>
              <a:rPr kumimoji="1" lang="ja-JP" altLang="en-US" dirty="0" smtClean="0"/>
              <a:t>導入</a:t>
            </a:r>
            <a:endParaRPr kumimoji="1" lang="en-US" altLang="ja-JP" dirty="0" smtClean="0"/>
          </a:p>
          <a:p>
            <a:r>
              <a:rPr kumimoji="1" lang="en-US" altLang="ja-JP" dirty="0" smtClean="0"/>
              <a:t>2. </a:t>
            </a:r>
            <a:r>
              <a:rPr kumimoji="1" lang="ja-JP" altLang="en-US" dirty="0" smtClean="0"/>
              <a:t>考察</a:t>
            </a:r>
            <a:endParaRPr kumimoji="1" lang="en-US" altLang="ja-JP" dirty="0" smtClean="0"/>
          </a:p>
          <a:p>
            <a:r>
              <a:rPr lang="en-US" altLang="ja-JP" dirty="0"/>
              <a:t> </a:t>
            </a:r>
            <a:r>
              <a:rPr lang="en-US" altLang="ja-JP" dirty="0" smtClean="0"/>
              <a:t>13S10XX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895263" y="3532148"/>
            <a:ext cx="28646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dirty="0" smtClean="0"/>
              <a:t>13S1001</a:t>
            </a:r>
            <a:r>
              <a:rPr kumimoji="1" lang="en-US" altLang="ja-JP" sz="3200" b="1" dirty="0" smtClean="0">
                <a:solidFill>
                  <a:srgbClr val="FF0000"/>
                </a:solidFill>
              </a:rPr>
              <a:t>H</a:t>
            </a:r>
            <a:endParaRPr kumimoji="1" lang="ja-JP" altLang="en-US" sz="3200" b="1" dirty="0">
              <a:solidFill>
                <a:srgbClr val="FF0000"/>
              </a:solidFill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038525" y="2361827"/>
            <a:ext cx="36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000" dirty="0" smtClean="0"/>
              <a:t>H</a:t>
            </a:r>
            <a:endParaRPr kumimoji="1" lang="ja-JP" altLang="en-US" sz="4000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146206" y="3532148"/>
            <a:ext cx="28646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dirty="0" smtClean="0"/>
              <a:t>13S1002</a:t>
            </a:r>
            <a:r>
              <a:rPr kumimoji="1" lang="en-US" altLang="ja-JP" sz="3200" b="1" dirty="0" smtClean="0">
                <a:solidFill>
                  <a:srgbClr val="FF0000"/>
                </a:solidFill>
              </a:rPr>
              <a:t>A</a:t>
            </a:r>
            <a:endParaRPr kumimoji="1" lang="ja-JP" altLang="en-US" sz="3200" b="1" dirty="0">
              <a:solidFill>
                <a:srgbClr val="FF0000"/>
              </a:solidFill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506206" y="3529722"/>
            <a:ext cx="28646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dirty="0" smtClean="0"/>
              <a:t>13S1003</a:t>
            </a:r>
            <a:r>
              <a:rPr kumimoji="1" lang="en-US" altLang="ja-JP" sz="3200" b="1" dirty="0" smtClean="0">
                <a:solidFill>
                  <a:srgbClr val="FF0000"/>
                </a:solidFill>
              </a:rPr>
              <a:t>T</a:t>
            </a:r>
            <a:endParaRPr kumimoji="1" lang="ja-JP" altLang="en-US" sz="3200" b="1" dirty="0">
              <a:solidFill>
                <a:srgbClr val="FF0000"/>
              </a:solidFill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2370631" y="2360614"/>
            <a:ext cx="36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4000" dirty="0"/>
              <a:t>A</a:t>
            </a:r>
            <a:endParaRPr kumimoji="1" lang="ja-JP" altLang="en-US" sz="4000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2652299" y="2360614"/>
            <a:ext cx="36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4000" dirty="0" smtClean="0"/>
              <a:t>T</a:t>
            </a:r>
            <a:endParaRPr kumimoji="1" lang="ja-JP" altLang="en-US" sz="4000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2892320" y="2360614"/>
            <a:ext cx="55849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000" dirty="0" smtClean="0"/>
              <a:t>NGYSLFGYSLFXRHATXR</a:t>
            </a:r>
            <a:endParaRPr kumimoji="1" lang="ja-JP" altLang="en-US" sz="4000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1954634" y="3059459"/>
            <a:ext cx="6636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00" dirty="0" smtClean="0"/>
              <a:t>HATNGYSLNGYSLFXRHAFXR</a:t>
            </a:r>
            <a:endParaRPr kumimoji="1" lang="ja-JP" altLang="en-US" sz="4000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506205" y="1299295"/>
            <a:ext cx="4751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ja-JP" sz="3200" dirty="0" smtClean="0"/>
              <a:t>13S10XX</a:t>
            </a:r>
            <a:r>
              <a:rPr lang="ja-JP" altLang="en-US" sz="3200" dirty="0" smtClean="0"/>
              <a:t>の末尾を抽出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463735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xit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3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up)">
                                      <p:cBhvr>
                                        <p:cTn id="11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2" presetClass="exit" presetSubtype="1" fill="hold" grpId="1" nodeType="after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3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up)">
                                      <p:cBhvr>
                                        <p:cTn id="25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2" presetClass="exit" presetSubtype="1" fill="hold" grpId="1" nodeType="after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" dur="3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up)">
                                      <p:cBhvr>
                                        <p:cTn id="39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200"/>
                            </p:stCondLst>
                            <p:childTnLst>
                              <p:par>
                                <p:cTn id="52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11" grpId="0"/>
      <p:bldP spid="12" grpId="0"/>
      <p:bldP spid="12" grpId="1"/>
      <p:bldP spid="13" grpId="0"/>
      <p:bldP spid="13" grpId="1"/>
      <p:bldP spid="14" grpId="0"/>
      <p:bldP spid="15" grpId="0"/>
      <p:bldP spid="16" grpId="0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考察</a:t>
            </a:r>
            <a:endParaRPr kumimoji="1" lang="ja-JP" altLang="en-US" dirty="0"/>
          </a:p>
        </p:txBody>
      </p:sp>
      <p:sp>
        <p:nvSpPr>
          <p:cNvPr id="3" name="右矢印 2"/>
          <p:cNvSpPr/>
          <p:nvPr/>
        </p:nvSpPr>
        <p:spPr>
          <a:xfrm>
            <a:off x="2391026" y="4033790"/>
            <a:ext cx="885574" cy="700589"/>
          </a:xfrm>
          <a:prstGeom prst="rightArrow">
            <a:avLst/>
          </a:prstGeom>
          <a:solidFill>
            <a:srgbClr val="EAB200"/>
          </a:solidFill>
          <a:ln>
            <a:solidFill>
              <a:srgbClr val="B88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1506205" y="1299295"/>
            <a:ext cx="27740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ja-JP" altLang="en-US" sz="3200" dirty="0" smtClean="0"/>
              <a:t>わかること</a:t>
            </a:r>
            <a:endParaRPr kumimoji="1" lang="ja-JP" altLang="en-US" sz="3200" dirty="0"/>
          </a:p>
        </p:txBody>
      </p:sp>
      <p:grpSp>
        <p:nvGrpSpPr>
          <p:cNvPr id="66" name="グループ化 65"/>
          <p:cNvGrpSpPr/>
          <p:nvPr/>
        </p:nvGrpSpPr>
        <p:grpSpPr>
          <a:xfrm>
            <a:off x="1953817" y="2363108"/>
            <a:ext cx="7075883" cy="1406731"/>
            <a:chOff x="1954634" y="2360614"/>
            <a:chExt cx="7075883" cy="1406731"/>
          </a:xfrm>
        </p:grpSpPr>
        <p:sp>
          <p:nvSpPr>
            <p:cNvPr id="67" name="☆下段"/>
            <p:cNvSpPr txBox="1"/>
            <p:nvPr/>
          </p:nvSpPr>
          <p:spPr>
            <a:xfrm>
              <a:off x="1954634" y="3059459"/>
              <a:ext cx="707588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4000" dirty="0" smtClean="0"/>
                <a:t>HATNGYSLNGYSLFXRHAFXR</a:t>
              </a:r>
              <a:endParaRPr kumimoji="1" lang="ja-JP" altLang="en-US" sz="4000" dirty="0"/>
            </a:p>
          </p:txBody>
        </p:sp>
        <p:sp>
          <p:nvSpPr>
            <p:cNvPr id="68" name="☆上段"/>
            <p:cNvSpPr txBox="1"/>
            <p:nvPr/>
          </p:nvSpPr>
          <p:spPr>
            <a:xfrm>
              <a:off x="1961631" y="2360614"/>
              <a:ext cx="706888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4000" dirty="0" smtClean="0"/>
                <a:t>HATNGYSLFGYSLFXRHATXR</a:t>
              </a:r>
              <a:endParaRPr kumimoji="1" lang="ja-JP" altLang="en-US" sz="4000" dirty="0"/>
            </a:p>
          </p:txBody>
        </p:sp>
      </p:grpSp>
      <p:sp>
        <p:nvSpPr>
          <p:cNvPr id="6" name="正方形/長方形 5"/>
          <p:cNvSpPr/>
          <p:nvPr/>
        </p:nvSpPr>
        <p:spPr>
          <a:xfrm>
            <a:off x="1956021" y="2366467"/>
            <a:ext cx="53732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4000" dirty="0"/>
              <a:t>H</a:t>
            </a:r>
            <a:endParaRPr lang="ja-JP" altLang="en-US" sz="4000" dirty="0"/>
          </a:p>
        </p:txBody>
      </p:sp>
      <p:sp>
        <p:nvSpPr>
          <p:cNvPr id="23" name="正方形/長方形 22"/>
          <p:cNvSpPr/>
          <p:nvPr/>
        </p:nvSpPr>
        <p:spPr>
          <a:xfrm>
            <a:off x="6613104" y="2360614"/>
            <a:ext cx="53732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4000" dirty="0"/>
              <a:t>H</a:t>
            </a:r>
            <a:endParaRPr lang="ja-JP" altLang="en-US" sz="4000" dirty="0"/>
          </a:p>
        </p:txBody>
      </p:sp>
      <p:sp>
        <p:nvSpPr>
          <p:cNvPr id="24" name="正方形/長方形 23"/>
          <p:cNvSpPr/>
          <p:nvPr/>
        </p:nvSpPr>
        <p:spPr>
          <a:xfrm>
            <a:off x="1951836" y="3061100"/>
            <a:ext cx="53732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4000" dirty="0"/>
              <a:t>H</a:t>
            </a:r>
            <a:endParaRPr lang="ja-JP" altLang="en-US" sz="4000" dirty="0"/>
          </a:p>
        </p:txBody>
      </p:sp>
      <p:sp>
        <p:nvSpPr>
          <p:cNvPr id="25" name="正方形/長方形 24"/>
          <p:cNvSpPr/>
          <p:nvPr/>
        </p:nvSpPr>
        <p:spPr>
          <a:xfrm>
            <a:off x="6678460" y="3063980"/>
            <a:ext cx="53732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4000" dirty="0"/>
              <a:t>H</a:t>
            </a:r>
            <a:endParaRPr lang="ja-JP" altLang="en-US" sz="4000" dirty="0"/>
          </a:p>
        </p:txBody>
      </p:sp>
      <p:sp>
        <p:nvSpPr>
          <p:cNvPr id="26" name="正方形/長方形 25"/>
          <p:cNvSpPr/>
          <p:nvPr/>
        </p:nvSpPr>
        <p:spPr>
          <a:xfrm>
            <a:off x="2312328" y="2361704"/>
            <a:ext cx="50366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4000" dirty="0" smtClean="0"/>
              <a:t>A</a:t>
            </a:r>
            <a:endParaRPr lang="ja-JP" altLang="en-US" sz="4000" dirty="0"/>
          </a:p>
        </p:txBody>
      </p:sp>
      <p:sp>
        <p:nvSpPr>
          <p:cNvPr id="28" name="正方形/長方形 27"/>
          <p:cNvSpPr/>
          <p:nvPr/>
        </p:nvSpPr>
        <p:spPr>
          <a:xfrm>
            <a:off x="6963801" y="2361704"/>
            <a:ext cx="50366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4000" dirty="0" smtClean="0"/>
              <a:t>A</a:t>
            </a:r>
            <a:endParaRPr lang="ja-JP" altLang="en-US" sz="4000" dirty="0"/>
          </a:p>
        </p:txBody>
      </p:sp>
      <p:sp>
        <p:nvSpPr>
          <p:cNvPr id="29" name="正方形/長方形 28"/>
          <p:cNvSpPr/>
          <p:nvPr/>
        </p:nvSpPr>
        <p:spPr>
          <a:xfrm>
            <a:off x="2303040" y="3059669"/>
            <a:ext cx="50366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4000" dirty="0" smtClean="0"/>
              <a:t>A</a:t>
            </a:r>
            <a:endParaRPr lang="ja-JP" altLang="en-US" sz="4000" dirty="0"/>
          </a:p>
        </p:txBody>
      </p:sp>
      <p:sp>
        <p:nvSpPr>
          <p:cNvPr id="30" name="正方形/長方形 29xx"/>
          <p:cNvSpPr/>
          <p:nvPr/>
        </p:nvSpPr>
        <p:spPr>
          <a:xfrm>
            <a:off x="7033319" y="3054938"/>
            <a:ext cx="50366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4000" dirty="0" smtClean="0"/>
              <a:t>A</a:t>
            </a:r>
            <a:endParaRPr lang="ja-JP" altLang="en-US" sz="4000" dirty="0"/>
          </a:p>
        </p:txBody>
      </p:sp>
      <p:sp>
        <p:nvSpPr>
          <p:cNvPr id="31" name="正方形/長方形 30"/>
          <p:cNvSpPr/>
          <p:nvPr/>
        </p:nvSpPr>
        <p:spPr>
          <a:xfrm>
            <a:off x="2597868" y="2359742"/>
            <a:ext cx="48923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4000" dirty="0"/>
              <a:t>T</a:t>
            </a:r>
            <a:endParaRPr lang="ja-JP" altLang="en-US" sz="4000" dirty="0"/>
          </a:p>
        </p:txBody>
      </p:sp>
      <p:sp>
        <p:nvSpPr>
          <p:cNvPr id="32" name="正方形/長方形 31"/>
          <p:cNvSpPr/>
          <p:nvPr/>
        </p:nvSpPr>
        <p:spPr>
          <a:xfrm>
            <a:off x="7246289" y="2353833"/>
            <a:ext cx="48923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4000" dirty="0"/>
              <a:t>T</a:t>
            </a:r>
            <a:endParaRPr lang="ja-JP" altLang="en-US" sz="4000" dirty="0"/>
          </a:p>
        </p:txBody>
      </p:sp>
      <p:sp>
        <p:nvSpPr>
          <p:cNvPr id="33" name="正方形/長方形 32xx"/>
          <p:cNvSpPr/>
          <p:nvPr/>
        </p:nvSpPr>
        <p:spPr>
          <a:xfrm>
            <a:off x="2583567" y="3059294"/>
            <a:ext cx="48923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4000" dirty="0"/>
              <a:t>T</a:t>
            </a:r>
            <a:endParaRPr lang="ja-JP" altLang="en-US" sz="4000" dirty="0"/>
          </a:p>
        </p:txBody>
      </p:sp>
      <p:sp>
        <p:nvSpPr>
          <p:cNvPr id="34" name="正方形/長方形 33"/>
          <p:cNvSpPr/>
          <p:nvPr/>
        </p:nvSpPr>
        <p:spPr>
          <a:xfrm>
            <a:off x="2894658" y="2364665"/>
            <a:ext cx="53412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4000" dirty="0" smtClean="0"/>
              <a:t>N</a:t>
            </a:r>
            <a:endParaRPr lang="ja-JP" altLang="en-US" sz="4000" dirty="0"/>
          </a:p>
        </p:txBody>
      </p:sp>
      <p:sp>
        <p:nvSpPr>
          <p:cNvPr id="35" name="正方形/長方形 34xx"/>
          <p:cNvSpPr/>
          <p:nvPr/>
        </p:nvSpPr>
        <p:spPr>
          <a:xfrm>
            <a:off x="4347779" y="3066381"/>
            <a:ext cx="53412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4000" dirty="0" smtClean="0"/>
              <a:t>N</a:t>
            </a:r>
            <a:endParaRPr lang="ja-JP" altLang="en-US" sz="4000" dirty="0"/>
          </a:p>
        </p:txBody>
      </p:sp>
      <p:sp>
        <p:nvSpPr>
          <p:cNvPr id="36" name="正方形/長方形 35"/>
          <p:cNvSpPr/>
          <p:nvPr/>
        </p:nvSpPr>
        <p:spPr>
          <a:xfrm>
            <a:off x="3244547" y="2358199"/>
            <a:ext cx="49725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4000" dirty="0"/>
              <a:t>G</a:t>
            </a:r>
            <a:endParaRPr lang="ja-JP" altLang="en-US" sz="4000" dirty="0"/>
          </a:p>
        </p:txBody>
      </p:sp>
      <p:sp>
        <p:nvSpPr>
          <p:cNvPr id="37" name="正方形/長方形 36"/>
          <p:cNvSpPr/>
          <p:nvPr/>
        </p:nvSpPr>
        <p:spPr>
          <a:xfrm>
            <a:off x="4620907" y="2362873"/>
            <a:ext cx="49725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4000" dirty="0"/>
              <a:t>G</a:t>
            </a:r>
            <a:endParaRPr lang="ja-JP" altLang="en-US" sz="4000" dirty="0"/>
          </a:p>
        </p:txBody>
      </p:sp>
      <p:sp>
        <p:nvSpPr>
          <p:cNvPr id="38" name="正方形/長方形 37"/>
          <p:cNvSpPr/>
          <p:nvPr/>
        </p:nvSpPr>
        <p:spPr>
          <a:xfrm>
            <a:off x="3234208" y="3063394"/>
            <a:ext cx="49725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4000" dirty="0"/>
              <a:t>G</a:t>
            </a:r>
            <a:endParaRPr lang="ja-JP" altLang="en-US" sz="4000" dirty="0"/>
          </a:p>
        </p:txBody>
      </p:sp>
      <p:sp>
        <p:nvSpPr>
          <p:cNvPr id="39" name="正方形/長方形 38xx"/>
          <p:cNvSpPr/>
          <p:nvPr/>
        </p:nvSpPr>
        <p:spPr>
          <a:xfrm>
            <a:off x="4693881" y="3060548"/>
            <a:ext cx="49725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4000" dirty="0"/>
              <a:t>G</a:t>
            </a:r>
            <a:endParaRPr lang="ja-JP" altLang="en-US" sz="4000" dirty="0"/>
          </a:p>
        </p:txBody>
      </p:sp>
      <p:sp>
        <p:nvSpPr>
          <p:cNvPr id="40" name="正方形/長方形 39"/>
          <p:cNvSpPr/>
          <p:nvPr/>
        </p:nvSpPr>
        <p:spPr>
          <a:xfrm>
            <a:off x="3540894" y="2364665"/>
            <a:ext cx="47801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4000" dirty="0" smtClean="0"/>
              <a:t>Y</a:t>
            </a:r>
            <a:endParaRPr lang="ja-JP" altLang="en-US" sz="4000" dirty="0"/>
          </a:p>
        </p:txBody>
      </p:sp>
      <p:sp>
        <p:nvSpPr>
          <p:cNvPr id="41" name="正方形/長方形 40"/>
          <p:cNvSpPr/>
          <p:nvPr/>
        </p:nvSpPr>
        <p:spPr>
          <a:xfrm>
            <a:off x="4917021" y="2359443"/>
            <a:ext cx="47801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4000" dirty="0" smtClean="0"/>
              <a:t>Y</a:t>
            </a:r>
            <a:endParaRPr lang="ja-JP" altLang="en-US" sz="4000" dirty="0"/>
          </a:p>
        </p:txBody>
      </p:sp>
      <p:sp>
        <p:nvSpPr>
          <p:cNvPr id="42" name="正方形/長方形 41"/>
          <p:cNvSpPr/>
          <p:nvPr/>
        </p:nvSpPr>
        <p:spPr>
          <a:xfrm>
            <a:off x="3535000" y="3061427"/>
            <a:ext cx="47801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4000" dirty="0" smtClean="0"/>
              <a:t>Y</a:t>
            </a:r>
            <a:endParaRPr lang="ja-JP" altLang="en-US" sz="4000" dirty="0"/>
          </a:p>
        </p:txBody>
      </p:sp>
      <p:sp>
        <p:nvSpPr>
          <p:cNvPr id="43" name="正方形/長方形 42xx"/>
          <p:cNvSpPr/>
          <p:nvPr/>
        </p:nvSpPr>
        <p:spPr>
          <a:xfrm>
            <a:off x="4991813" y="3063101"/>
            <a:ext cx="47801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4000" dirty="0" smtClean="0"/>
              <a:t>Y</a:t>
            </a:r>
            <a:endParaRPr lang="ja-JP" altLang="en-US" sz="4000" dirty="0"/>
          </a:p>
        </p:txBody>
      </p:sp>
      <p:sp>
        <p:nvSpPr>
          <p:cNvPr id="44" name="正方形/長方形 43"/>
          <p:cNvSpPr/>
          <p:nvPr/>
        </p:nvSpPr>
        <p:spPr>
          <a:xfrm>
            <a:off x="3825758" y="2356094"/>
            <a:ext cx="43954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4000" dirty="0" smtClean="0"/>
              <a:t>S</a:t>
            </a:r>
            <a:endParaRPr lang="ja-JP" altLang="en-US" sz="4000" dirty="0"/>
          </a:p>
        </p:txBody>
      </p:sp>
      <p:sp>
        <p:nvSpPr>
          <p:cNvPr id="45" name="正方形/長方形 44"/>
          <p:cNvSpPr/>
          <p:nvPr/>
        </p:nvSpPr>
        <p:spPr>
          <a:xfrm>
            <a:off x="5206501" y="2365002"/>
            <a:ext cx="43954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4000" dirty="0" smtClean="0"/>
              <a:t>S</a:t>
            </a:r>
            <a:endParaRPr lang="ja-JP" altLang="en-US" sz="4000" dirty="0"/>
          </a:p>
        </p:txBody>
      </p:sp>
      <p:sp>
        <p:nvSpPr>
          <p:cNvPr id="46" name="正方形/長方形 45"/>
          <p:cNvSpPr/>
          <p:nvPr/>
        </p:nvSpPr>
        <p:spPr>
          <a:xfrm>
            <a:off x="3819662" y="3059329"/>
            <a:ext cx="43954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4000" dirty="0" smtClean="0"/>
              <a:t>S</a:t>
            </a:r>
            <a:endParaRPr lang="ja-JP" altLang="en-US" sz="4000" dirty="0"/>
          </a:p>
        </p:txBody>
      </p:sp>
      <p:sp>
        <p:nvSpPr>
          <p:cNvPr id="47" name="正方形/長方形 46xx"/>
          <p:cNvSpPr/>
          <p:nvPr/>
        </p:nvSpPr>
        <p:spPr>
          <a:xfrm>
            <a:off x="5276551" y="3056804"/>
            <a:ext cx="43954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4000" dirty="0" smtClean="0"/>
              <a:t>S</a:t>
            </a:r>
            <a:endParaRPr lang="ja-JP" altLang="en-US" sz="4000" dirty="0"/>
          </a:p>
        </p:txBody>
      </p:sp>
      <p:sp>
        <p:nvSpPr>
          <p:cNvPr id="48" name="正方形/長方形 47"/>
          <p:cNvSpPr/>
          <p:nvPr/>
        </p:nvSpPr>
        <p:spPr>
          <a:xfrm>
            <a:off x="4076381" y="2361927"/>
            <a:ext cx="46038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4000" dirty="0"/>
              <a:t>L</a:t>
            </a:r>
            <a:endParaRPr lang="ja-JP" altLang="en-US" sz="4000" dirty="0"/>
          </a:p>
        </p:txBody>
      </p:sp>
      <p:sp>
        <p:nvSpPr>
          <p:cNvPr id="49" name="正方形/長方形 48"/>
          <p:cNvSpPr/>
          <p:nvPr/>
        </p:nvSpPr>
        <p:spPr>
          <a:xfrm>
            <a:off x="5456270" y="2366345"/>
            <a:ext cx="46038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4000" dirty="0"/>
              <a:t>L</a:t>
            </a:r>
            <a:endParaRPr lang="ja-JP" altLang="en-US" sz="4000" dirty="0"/>
          </a:p>
        </p:txBody>
      </p:sp>
      <p:sp>
        <p:nvSpPr>
          <p:cNvPr id="50" name="正方形/長方形 49"/>
          <p:cNvSpPr/>
          <p:nvPr/>
        </p:nvSpPr>
        <p:spPr>
          <a:xfrm>
            <a:off x="4072829" y="3058522"/>
            <a:ext cx="46038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4000" dirty="0"/>
              <a:t>L</a:t>
            </a:r>
            <a:endParaRPr lang="ja-JP" altLang="en-US" sz="4000" dirty="0"/>
          </a:p>
        </p:txBody>
      </p:sp>
      <p:sp>
        <p:nvSpPr>
          <p:cNvPr id="51" name="正方形/長方形 50xx"/>
          <p:cNvSpPr/>
          <p:nvPr/>
        </p:nvSpPr>
        <p:spPr>
          <a:xfrm>
            <a:off x="5527259" y="3060548"/>
            <a:ext cx="46038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4000" dirty="0"/>
              <a:t>L</a:t>
            </a:r>
            <a:endParaRPr lang="ja-JP" altLang="en-US" sz="4000" dirty="0"/>
          </a:p>
        </p:txBody>
      </p:sp>
      <p:sp>
        <p:nvSpPr>
          <p:cNvPr id="52" name="正方形/長方形 51"/>
          <p:cNvSpPr/>
          <p:nvPr/>
        </p:nvSpPr>
        <p:spPr>
          <a:xfrm>
            <a:off x="4353780" y="2364493"/>
            <a:ext cx="46038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4000" dirty="0" smtClean="0"/>
              <a:t>F</a:t>
            </a:r>
            <a:endParaRPr lang="ja-JP" altLang="en-US" sz="4000" dirty="0"/>
          </a:p>
        </p:txBody>
      </p:sp>
      <p:sp>
        <p:nvSpPr>
          <p:cNvPr id="53" name="正方形/長方形 52"/>
          <p:cNvSpPr/>
          <p:nvPr/>
        </p:nvSpPr>
        <p:spPr>
          <a:xfrm>
            <a:off x="5726941" y="2362176"/>
            <a:ext cx="46038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4000" dirty="0" smtClean="0"/>
              <a:t>F</a:t>
            </a:r>
            <a:endParaRPr lang="ja-JP" altLang="en-US" sz="4000" dirty="0"/>
          </a:p>
        </p:txBody>
      </p:sp>
      <p:sp>
        <p:nvSpPr>
          <p:cNvPr id="54" name="正方形/長方形 53"/>
          <p:cNvSpPr/>
          <p:nvPr/>
        </p:nvSpPr>
        <p:spPr>
          <a:xfrm>
            <a:off x="5800484" y="3063199"/>
            <a:ext cx="46038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4000" dirty="0" smtClean="0"/>
              <a:t>F</a:t>
            </a:r>
            <a:endParaRPr lang="ja-JP" altLang="en-US" sz="4000" dirty="0"/>
          </a:p>
        </p:txBody>
      </p:sp>
      <p:sp>
        <p:nvSpPr>
          <p:cNvPr id="55" name="正方形/長方形 54xx"/>
          <p:cNvSpPr/>
          <p:nvPr/>
        </p:nvSpPr>
        <p:spPr>
          <a:xfrm>
            <a:off x="7346384" y="3061329"/>
            <a:ext cx="46038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4000" dirty="0" smtClean="0"/>
              <a:t>F</a:t>
            </a:r>
            <a:endParaRPr lang="ja-JP" altLang="en-US" sz="4000" dirty="0"/>
          </a:p>
        </p:txBody>
      </p:sp>
      <p:sp>
        <p:nvSpPr>
          <p:cNvPr id="56" name="正方形/長方形 55"/>
          <p:cNvSpPr/>
          <p:nvPr/>
        </p:nvSpPr>
        <p:spPr>
          <a:xfrm>
            <a:off x="6004834" y="2361704"/>
            <a:ext cx="47801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4000" dirty="0" smtClean="0"/>
              <a:t>X</a:t>
            </a:r>
            <a:endParaRPr lang="ja-JP" altLang="en-US" sz="4000" dirty="0"/>
          </a:p>
        </p:txBody>
      </p:sp>
      <p:sp>
        <p:nvSpPr>
          <p:cNvPr id="57" name="正方形/長方形 56"/>
          <p:cNvSpPr/>
          <p:nvPr/>
        </p:nvSpPr>
        <p:spPr>
          <a:xfrm>
            <a:off x="7542035" y="2359802"/>
            <a:ext cx="47801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4000" dirty="0" smtClean="0"/>
              <a:t>X</a:t>
            </a:r>
            <a:endParaRPr lang="ja-JP" altLang="en-US" sz="4000" dirty="0"/>
          </a:p>
        </p:txBody>
      </p:sp>
      <p:sp>
        <p:nvSpPr>
          <p:cNvPr id="58" name="正方形/長方形 57"/>
          <p:cNvSpPr/>
          <p:nvPr/>
        </p:nvSpPr>
        <p:spPr>
          <a:xfrm>
            <a:off x="6072032" y="3057090"/>
            <a:ext cx="47801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4000" dirty="0" smtClean="0"/>
              <a:t>X</a:t>
            </a:r>
            <a:endParaRPr lang="ja-JP" altLang="en-US" sz="4000" dirty="0"/>
          </a:p>
        </p:txBody>
      </p:sp>
      <p:sp>
        <p:nvSpPr>
          <p:cNvPr id="59" name="正方形/長方形 58"/>
          <p:cNvSpPr/>
          <p:nvPr/>
        </p:nvSpPr>
        <p:spPr>
          <a:xfrm>
            <a:off x="7618119" y="3055910"/>
            <a:ext cx="47801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4000" dirty="0" smtClean="0"/>
              <a:t>X</a:t>
            </a:r>
            <a:endParaRPr lang="ja-JP" altLang="en-US" sz="4000" dirty="0"/>
          </a:p>
        </p:txBody>
      </p:sp>
      <p:sp>
        <p:nvSpPr>
          <p:cNvPr id="60" name="正方形/長方形 59"/>
          <p:cNvSpPr/>
          <p:nvPr/>
        </p:nvSpPr>
        <p:spPr>
          <a:xfrm>
            <a:off x="6295679" y="2365824"/>
            <a:ext cx="50366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4000" dirty="0" smtClean="0"/>
              <a:t>R</a:t>
            </a:r>
            <a:endParaRPr lang="ja-JP" altLang="en-US" sz="4000" dirty="0"/>
          </a:p>
        </p:txBody>
      </p:sp>
      <p:sp>
        <p:nvSpPr>
          <p:cNvPr id="61" name="正方形/長方形 60"/>
          <p:cNvSpPr/>
          <p:nvPr/>
        </p:nvSpPr>
        <p:spPr>
          <a:xfrm>
            <a:off x="7830537" y="2361927"/>
            <a:ext cx="50366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4000" dirty="0" smtClean="0"/>
              <a:t>R</a:t>
            </a:r>
            <a:endParaRPr lang="ja-JP" altLang="en-US" sz="4000" dirty="0"/>
          </a:p>
        </p:txBody>
      </p:sp>
      <p:sp>
        <p:nvSpPr>
          <p:cNvPr id="64" name="正方形/長方形 63"/>
          <p:cNvSpPr/>
          <p:nvPr/>
        </p:nvSpPr>
        <p:spPr>
          <a:xfrm>
            <a:off x="6371411" y="3060463"/>
            <a:ext cx="50366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4000" dirty="0" smtClean="0"/>
              <a:t>R</a:t>
            </a:r>
            <a:endParaRPr lang="ja-JP" altLang="en-US" sz="4000" dirty="0"/>
          </a:p>
        </p:txBody>
      </p:sp>
      <p:sp>
        <p:nvSpPr>
          <p:cNvPr id="65" name="正方形/長方形 64"/>
          <p:cNvSpPr/>
          <p:nvPr/>
        </p:nvSpPr>
        <p:spPr>
          <a:xfrm>
            <a:off x="7905806" y="3053693"/>
            <a:ext cx="50366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4000" dirty="0" smtClean="0"/>
              <a:t>R</a:t>
            </a:r>
            <a:endParaRPr lang="ja-JP" altLang="en-US" sz="4000" dirty="0"/>
          </a:p>
        </p:txBody>
      </p:sp>
      <p:sp>
        <p:nvSpPr>
          <p:cNvPr id="84" name="けっか"/>
          <p:cNvSpPr txBox="1"/>
          <p:nvPr/>
        </p:nvSpPr>
        <p:spPr>
          <a:xfrm>
            <a:off x="3318954" y="4627872"/>
            <a:ext cx="4518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000" dirty="0" smtClean="0"/>
              <a:t>H</a:t>
            </a:r>
            <a:endParaRPr kumimoji="1" lang="ja-JP" altLang="en-US" sz="4000" dirty="0"/>
          </a:p>
        </p:txBody>
      </p:sp>
      <p:sp>
        <p:nvSpPr>
          <p:cNvPr id="85" name="けっか"/>
          <p:cNvSpPr txBox="1"/>
          <p:nvPr/>
        </p:nvSpPr>
        <p:spPr>
          <a:xfrm>
            <a:off x="3670003" y="4624630"/>
            <a:ext cx="4518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000" dirty="0" smtClean="0"/>
              <a:t>A</a:t>
            </a:r>
            <a:endParaRPr kumimoji="1" lang="ja-JP" altLang="en-US" sz="4000" dirty="0"/>
          </a:p>
        </p:txBody>
      </p:sp>
      <p:sp>
        <p:nvSpPr>
          <p:cNvPr id="86" name="けっか"/>
          <p:cNvSpPr txBox="1"/>
          <p:nvPr/>
        </p:nvSpPr>
        <p:spPr>
          <a:xfrm>
            <a:off x="3955344" y="4626820"/>
            <a:ext cx="4518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000" dirty="0" smtClean="0"/>
              <a:t>T</a:t>
            </a:r>
            <a:endParaRPr kumimoji="1" lang="ja-JP" altLang="en-US" sz="4000" dirty="0"/>
          </a:p>
        </p:txBody>
      </p:sp>
      <p:sp>
        <p:nvSpPr>
          <p:cNvPr id="87" name="けっか"/>
          <p:cNvSpPr txBox="1"/>
          <p:nvPr/>
        </p:nvSpPr>
        <p:spPr>
          <a:xfrm>
            <a:off x="4262185" y="4623025"/>
            <a:ext cx="6691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000" dirty="0" smtClean="0"/>
              <a:t>N</a:t>
            </a:r>
            <a:endParaRPr kumimoji="1" lang="ja-JP" altLang="en-US" sz="4000" dirty="0"/>
          </a:p>
        </p:txBody>
      </p:sp>
      <p:sp>
        <p:nvSpPr>
          <p:cNvPr id="88" name="けっか"/>
          <p:cNvSpPr txBox="1"/>
          <p:nvPr/>
        </p:nvSpPr>
        <p:spPr>
          <a:xfrm>
            <a:off x="4605050" y="4623025"/>
            <a:ext cx="6691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000" dirty="0"/>
              <a:t>G</a:t>
            </a:r>
            <a:endParaRPr kumimoji="1" lang="ja-JP" altLang="en-US" sz="4000" dirty="0"/>
          </a:p>
        </p:txBody>
      </p:sp>
      <p:sp>
        <p:nvSpPr>
          <p:cNvPr id="89" name="けっか"/>
          <p:cNvSpPr txBox="1"/>
          <p:nvPr/>
        </p:nvSpPr>
        <p:spPr>
          <a:xfrm>
            <a:off x="4898076" y="4627826"/>
            <a:ext cx="6691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000" dirty="0" smtClean="0"/>
              <a:t>Y</a:t>
            </a:r>
            <a:endParaRPr kumimoji="1" lang="ja-JP" altLang="en-US" sz="4000" dirty="0"/>
          </a:p>
        </p:txBody>
      </p:sp>
      <p:sp>
        <p:nvSpPr>
          <p:cNvPr id="90" name="けっか"/>
          <p:cNvSpPr txBox="1"/>
          <p:nvPr/>
        </p:nvSpPr>
        <p:spPr>
          <a:xfrm>
            <a:off x="5185043" y="4632627"/>
            <a:ext cx="6691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000" dirty="0" smtClean="0"/>
              <a:t>S</a:t>
            </a:r>
            <a:endParaRPr kumimoji="1" lang="ja-JP" altLang="en-US" sz="4000" dirty="0"/>
          </a:p>
        </p:txBody>
      </p:sp>
      <p:sp>
        <p:nvSpPr>
          <p:cNvPr id="91" name="けっか"/>
          <p:cNvSpPr txBox="1"/>
          <p:nvPr/>
        </p:nvSpPr>
        <p:spPr>
          <a:xfrm>
            <a:off x="5437420" y="4627603"/>
            <a:ext cx="6691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000" dirty="0"/>
              <a:t>L</a:t>
            </a:r>
            <a:endParaRPr kumimoji="1" lang="ja-JP" altLang="en-US" sz="4000" dirty="0"/>
          </a:p>
        </p:txBody>
      </p:sp>
      <p:sp>
        <p:nvSpPr>
          <p:cNvPr id="92" name="けっか"/>
          <p:cNvSpPr txBox="1"/>
          <p:nvPr/>
        </p:nvSpPr>
        <p:spPr>
          <a:xfrm>
            <a:off x="5714786" y="4627157"/>
            <a:ext cx="6691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00" dirty="0" smtClean="0"/>
              <a:t>F</a:t>
            </a:r>
            <a:endParaRPr kumimoji="1" lang="ja-JP" altLang="en-US" sz="4000" dirty="0"/>
          </a:p>
        </p:txBody>
      </p:sp>
      <p:sp>
        <p:nvSpPr>
          <p:cNvPr id="93" name="けっか"/>
          <p:cNvSpPr txBox="1"/>
          <p:nvPr/>
        </p:nvSpPr>
        <p:spPr>
          <a:xfrm>
            <a:off x="5985458" y="4624386"/>
            <a:ext cx="6691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00" dirty="0" smtClean="0"/>
              <a:t>X</a:t>
            </a:r>
            <a:endParaRPr kumimoji="1" lang="ja-JP" altLang="en-US" sz="4000" dirty="0"/>
          </a:p>
        </p:txBody>
      </p:sp>
      <p:sp>
        <p:nvSpPr>
          <p:cNvPr id="94" name="けっか"/>
          <p:cNvSpPr txBox="1"/>
          <p:nvPr/>
        </p:nvSpPr>
        <p:spPr>
          <a:xfrm>
            <a:off x="6277617" y="4621630"/>
            <a:ext cx="6691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00" dirty="0" smtClean="0"/>
              <a:t>R</a:t>
            </a:r>
            <a:endParaRPr kumimoji="1" lang="ja-JP" altLang="en-US" sz="4000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292215" y="4116784"/>
            <a:ext cx="4175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使用</a:t>
            </a:r>
            <a:r>
              <a:rPr lang="ja-JP" altLang="en-US" sz="2800" dirty="0" smtClean="0"/>
              <a:t>されている文字は</a:t>
            </a:r>
            <a:r>
              <a:rPr lang="ja-JP" altLang="en-US" sz="2800" dirty="0"/>
              <a:t>、</a:t>
            </a:r>
            <a:endParaRPr lang="en-US" altLang="ja-JP" sz="2800" dirty="0" smtClean="0"/>
          </a:p>
        </p:txBody>
      </p:sp>
      <p:sp>
        <p:nvSpPr>
          <p:cNvPr id="95" name="テキスト ボックス 94"/>
          <p:cNvSpPr txBox="1"/>
          <p:nvPr/>
        </p:nvSpPr>
        <p:spPr>
          <a:xfrm>
            <a:off x="3315657" y="5428133"/>
            <a:ext cx="4175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 smtClean="0"/>
              <a:t>の</a:t>
            </a:r>
            <a:r>
              <a:rPr lang="en-US" altLang="ja-JP" sz="2800" u="sng" dirty="0" smtClean="0"/>
              <a:t>11</a:t>
            </a:r>
            <a:r>
              <a:rPr lang="ja-JP" altLang="en-US" sz="2800" u="sng" dirty="0" smtClean="0"/>
              <a:t>種</a:t>
            </a:r>
            <a:endParaRPr kumimoji="1" lang="ja-JP" altLang="en-US" sz="2800" u="sng" dirty="0"/>
          </a:p>
        </p:txBody>
      </p:sp>
      <p:sp>
        <p:nvSpPr>
          <p:cNvPr id="97" name="テキスト プレースホルダー 3"/>
          <p:cNvSpPr>
            <a:spLocks noGrp="1"/>
          </p:cNvSpPr>
          <p:nvPr>
            <p:ph type="body" sz="quarter" idx="13"/>
          </p:nvPr>
        </p:nvSpPr>
        <p:spPr>
          <a:xfrm>
            <a:off x="2321" y="240844"/>
            <a:ext cx="1352132" cy="4829175"/>
          </a:xfrm>
        </p:spPr>
        <p:txBody>
          <a:bodyPr/>
          <a:lstStyle/>
          <a:p>
            <a:r>
              <a:rPr kumimoji="1" lang="en-US" altLang="ja-JP" dirty="0" smtClean="0"/>
              <a:t>1. </a:t>
            </a:r>
            <a:r>
              <a:rPr kumimoji="1" lang="ja-JP" altLang="en-US" dirty="0" smtClean="0"/>
              <a:t>導入</a:t>
            </a:r>
            <a:endParaRPr kumimoji="1" lang="en-US" altLang="ja-JP" dirty="0" smtClean="0"/>
          </a:p>
          <a:p>
            <a:r>
              <a:rPr kumimoji="1" lang="en-US" altLang="ja-JP" dirty="0" smtClean="0"/>
              <a:t>2. </a:t>
            </a:r>
            <a:r>
              <a:rPr kumimoji="1" lang="ja-JP" altLang="en-US" dirty="0" smtClean="0"/>
              <a:t>考察</a:t>
            </a:r>
            <a:endParaRPr kumimoji="1" lang="en-US" altLang="ja-JP" dirty="0" smtClean="0"/>
          </a:p>
          <a:p>
            <a:r>
              <a:rPr lang="en-US" altLang="ja-JP" dirty="0"/>
              <a:t> </a:t>
            </a:r>
            <a:r>
              <a:rPr lang="en-US" altLang="ja-JP" dirty="0" smtClean="0"/>
              <a:t>13S10XX</a:t>
            </a:r>
            <a:endParaRPr kumimoji="1" lang="ja-JP" altLang="en-US" dirty="0"/>
          </a:p>
        </p:txBody>
      </p:sp>
      <p:sp>
        <p:nvSpPr>
          <p:cNvPr id="99" name="正方形/長方形 34xx"/>
          <p:cNvSpPr/>
          <p:nvPr/>
        </p:nvSpPr>
        <p:spPr>
          <a:xfrm>
            <a:off x="2888379" y="3060204"/>
            <a:ext cx="53412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4000" dirty="0" smtClean="0"/>
              <a:t>N</a:t>
            </a:r>
            <a:endParaRPr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180857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1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1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9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1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1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1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"/>
                            </p:stCondLst>
                            <p:childTnLst>
                              <p:par>
                                <p:cTn id="26" presetID="3" presetClass="emph" presetSubtype="2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1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8" presetID="3" presetClass="emph" presetSubtype="2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9" dur="1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0" presetID="3" presetClass="emph" presetSubtype="2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" dur="1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2" presetID="3" presetClass="emph" presetSubtype="2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3" dur="1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600"/>
                            </p:stCondLst>
                            <p:childTnLst>
                              <p:par>
                                <p:cTn id="37" presetID="3" presetClass="emph" presetSubtype="2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8" dur="1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9" presetID="3" presetClass="emph" presetSubtype="2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" dur="1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1" presetID="3" presetClass="emph" presetSubtype="2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" dur="1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100"/>
                            </p:stCondLst>
                            <p:childTnLst>
                              <p:par>
                                <p:cTn id="46" presetID="3" presetClass="emph" presetSubtype="2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7" dur="1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8" presetID="3" presetClass="emph" presetSubtype="2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9" dur="1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0" presetID="3" presetClass="emph" presetSubtype="2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1" dur="1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600"/>
                            </p:stCondLst>
                            <p:childTnLst>
                              <p:par>
                                <p:cTn id="55" presetID="3" presetClass="emph" presetSubtype="2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6" dur="1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7" presetID="3" presetClass="emph" presetSubtype="2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8" dur="1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9" presetID="3" presetClass="emph" presetSubtype="2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0" dur="1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1" presetID="3" presetClass="emph" presetSubtype="2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2" dur="1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100"/>
                            </p:stCondLst>
                            <p:childTnLst>
                              <p:par>
                                <p:cTn id="66" presetID="3" presetClass="emph" presetSubtype="2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7" dur="1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8" presetID="3" presetClass="emph" presetSubtype="2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9" dur="1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0" presetID="3" presetClass="emph" presetSubtype="2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1" dur="1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2" presetID="3" presetClass="emph" presetSubtype="2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3" dur="1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600"/>
                            </p:stCondLst>
                            <p:childTnLst>
                              <p:par>
                                <p:cTn id="77" presetID="3" presetClass="emph" presetSubtype="2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8" dur="1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9" presetID="3" presetClass="emph" presetSubtype="2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0" dur="1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81" presetID="3" presetClass="emph" presetSubtype="2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2" dur="1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83" presetID="3" presetClass="emph" presetSubtype="2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4" dur="1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3100"/>
                            </p:stCondLst>
                            <p:childTnLst>
                              <p:par>
                                <p:cTn id="88" presetID="3" presetClass="emph" presetSubtype="2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9" dur="1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0" presetID="3" presetClass="emph" presetSubtype="2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1" dur="1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2" presetID="3" presetClass="emph" presetSubtype="2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3" dur="1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4" presetID="3" presetClass="emph" presetSubtype="2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5" dur="1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6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3600"/>
                            </p:stCondLst>
                            <p:childTnLst>
                              <p:par>
                                <p:cTn id="99" presetID="3" presetClass="emph" presetSubtype="2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0" dur="1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01" presetID="3" presetClass="emph" presetSubtype="2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2" dur="1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03" presetID="3" presetClass="emph" presetSubtype="2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4" dur="1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05" presetID="3" presetClass="emph" presetSubtype="2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6" dur="1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4100"/>
                            </p:stCondLst>
                            <p:childTnLst>
                              <p:par>
                                <p:cTn id="110" presetID="3" presetClass="emph" presetSubtype="2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1" dur="1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2" presetID="3" presetClass="emph" presetSubtype="2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3" dur="1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4" presetID="3" presetClass="emph" presetSubtype="2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5" dur="1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6" presetID="3" presetClass="emph" presetSubtype="2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7" dur="1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8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4600"/>
                            </p:stCondLst>
                            <p:childTnLst>
                              <p:par>
                                <p:cTn id="121" presetID="3" presetClass="emph" presetSubtype="2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2" dur="1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23" presetID="3" presetClass="emph" presetSubtype="2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4" dur="1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25" presetID="3" presetClass="emph" presetSubtype="2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6" dur="1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27" presetID="3" presetClass="emph" presetSubtype="2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8" dur="1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5100"/>
                            </p:stCondLst>
                            <p:childTnLst>
                              <p:par>
                                <p:cTn id="132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/>
      <p:bldP spid="23" grpId="0"/>
      <p:bldP spid="24" grpId="0"/>
      <p:bldP spid="25" grpId="0"/>
      <p:bldP spid="26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4" grpId="0"/>
      <p:bldP spid="65" grpId="0"/>
      <p:bldP spid="84" grpId="0"/>
      <p:bldP spid="85" grpId="0"/>
      <p:bldP spid="86" grpId="0"/>
      <p:bldP spid="87" grpId="0"/>
      <p:bldP spid="88" grpId="0"/>
      <p:bldP spid="89" grpId="0"/>
      <p:bldP spid="90" grpId="0"/>
      <p:bldP spid="91" grpId="0"/>
      <p:bldP spid="92" grpId="0"/>
      <p:bldP spid="93" grpId="0"/>
      <p:bldP spid="94" grpId="0"/>
      <p:bldP spid="8" grpId="0"/>
      <p:bldP spid="95" grpId="0"/>
      <p:bldP spid="9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考察</a:t>
            </a:r>
            <a:endParaRPr kumimoji="1" lang="ja-JP" altLang="en-US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1506205" y="1299295"/>
            <a:ext cx="27740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ja-JP" altLang="en-US" sz="3200" dirty="0" smtClean="0"/>
              <a:t>わかること</a:t>
            </a:r>
            <a:endParaRPr kumimoji="1" lang="ja-JP" altLang="en-US" sz="3200" dirty="0"/>
          </a:p>
        </p:txBody>
      </p:sp>
      <p:sp>
        <p:nvSpPr>
          <p:cNvPr id="97" name="テキスト プレースホルダー 3"/>
          <p:cNvSpPr>
            <a:spLocks noGrp="1"/>
          </p:cNvSpPr>
          <p:nvPr>
            <p:ph type="body" sz="quarter" idx="13"/>
          </p:nvPr>
        </p:nvSpPr>
        <p:spPr>
          <a:xfrm>
            <a:off x="2321" y="240844"/>
            <a:ext cx="1352132" cy="4829175"/>
          </a:xfrm>
        </p:spPr>
        <p:txBody>
          <a:bodyPr/>
          <a:lstStyle/>
          <a:p>
            <a:r>
              <a:rPr kumimoji="1" lang="en-US" altLang="ja-JP" dirty="0" smtClean="0"/>
              <a:t>1. </a:t>
            </a:r>
            <a:r>
              <a:rPr kumimoji="1" lang="ja-JP" altLang="en-US" dirty="0" smtClean="0"/>
              <a:t>導入</a:t>
            </a:r>
            <a:endParaRPr kumimoji="1" lang="en-US" altLang="ja-JP" dirty="0" smtClean="0"/>
          </a:p>
          <a:p>
            <a:r>
              <a:rPr kumimoji="1" lang="en-US" altLang="ja-JP" dirty="0" smtClean="0"/>
              <a:t>2. </a:t>
            </a:r>
            <a:r>
              <a:rPr kumimoji="1" lang="ja-JP" altLang="en-US" dirty="0" smtClean="0"/>
              <a:t>考察</a:t>
            </a:r>
            <a:endParaRPr kumimoji="1" lang="en-US" altLang="ja-JP" dirty="0" smtClean="0"/>
          </a:p>
          <a:p>
            <a:r>
              <a:rPr lang="en-US" altLang="ja-JP" dirty="0"/>
              <a:t> </a:t>
            </a:r>
            <a:r>
              <a:rPr lang="en-US" altLang="ja-JP" dirty="0" smtClean="0"/>
              <a:t>13S10XX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1964450" y="2363108"/>
            <a:ext cx="148027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4000" dirty="0"/>
              <a:t>HATN</a:t>
            </a:r>
            <a:endParaRPr lang="ja-JP" altLang="en-US" sz="4000" dirty="0"/>
          </a:p>
        </p:txBody>
      </p:sp>
      <p:sp>
        <p:nvSpPr>
          <p:cNvPr id="69" name="正方形/長方形 68"/>
          <p:cNvSpPr/>
          <p:nvPr/>
        </p:nvSpPr>
        <p:spPr>
          <a:xfrm>
            <a:off x="3243401" y="2363108"/>
            <a:ext cx="158011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4000" dirty="0" smtClean="0"/>
              <a:t>GYSLF</a:t>
            </a:r>
            <a:endParaRPr lang="ja-JP" altLang="en-US" sz="4000" dirty="0"/>
          </a:p>
        </p:txBody>
      </p:sp>
      <p:sp>
        <p:nvSpPr>
          <p:cNvPr id="70" name="正方形/長方形 69"/>
          <p:cNvSpPr/>
          <p:nvPr/>
        </p:nvSpPr>
        <p:spPr>
          <a:xfrm>
            <a:off x="4618552" y="2364700"/>
            <a:ext cx="158011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4000" dirty="0" smtClean="0"/>
              <a:t>GYSLF</a:t>
            </a:r>
            <a:endParaRPr lang="ja-JP" altLang="en-US" sz="4000" dirty="0"/>
          </a:p>
        </p:txBody>
      </p:sp>
      <p:sp>
        <p:nvSpPr>
          <p:cNvPr id="71" name="正方形/長方形 70"/>
          <p:cNvSpPr/>
          <p:nvPr/>
        </p:nvSpPr>
        <p:spPr>
          <a:xfrm>
            <a:off x="6003117" y="2365231"/>
            <a:ext cx="174317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4000" dirty="0" smtClean="0"/>
              <a:t>XRHAT</a:t>
            </a:r>
            <a:endParaRPr lang="ja-JP" altLang="en-US" sz="4000" dirty="0"/>
          </a:p>
        </p:txBody>
      </p:sp>
      <p:sp>
        <p:nvSpPr>
          <p:cNvPr id="7" name="正方形/長方形 6"/>
          <p:cNvSpPr/>
          <p:nvPr/>
        </p:nvSpPr>
        <p:spPr>
          <a:xfrm>
            <a:off x="7551331" y="2365231"/>
            <a:ext cx="105273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4000" dirty="0" smtClean="0"/>
              <a:t>XR</a:t>
            </a:r>
            <a:endParaRPr lang="ja-JP" altLang="en-US" sz="4000" dirty="0"/>
          </a:p>
        </p:txBody>
      </p:sp>
      <p:sp>
        <p:nvSpPr>
          <p:cNvPr id="72" name="正方形/長方形 71"/>
          <p:cNvSpPr/>
          <p:nvPr/>
        </p:nvSpPr>
        <p:spPr>
          <a:xfrm>
            <a:off x="1919798" y="3070136"/>
            <a:ext cx="113082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ja-JP" sz="4000" dirty="0" smtClean="0"/>
              <a:t>HAT</a:t>
            </a:r>
            <a:endParaRPr lang="ja-JP" altLang="en-US" sz="4000" dirty="0"/>
          </a:p>
        </p:txBody>
      </p:sp>
      <p:sp>
        <p:nvSpPr>
          <p:cNvPr id="75" name="正方形/長方形 74"/>
          <p:cNvSpPr/>
          <p:nvPr/>
        </p:nvSpPr>
        <p:spPr>
          <a:xfrm>
            <a:off x="2851859" y="3064841"/>
            <a:ext cx="165385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ja-JP" sz="4000" dirty="0" smtClean="0"/>
              <a:t>NGYSL</a:t>
            </a:r>
            <a:endParaRPr lang="ja-JP" altLang="en-US" sz="4000" dirty="0"/>
          </a:p>
        </p:txBody>
      </p:sp>
      <p:sp>
        <p:nvSpPr>
          <p:cNvPr id="79" name="正方形/長方形 78"/>
          <p:cNvSpPr/>
          <p:nvPr/>
        </p:nvSpPr>
        <p:spPr>
          <a:xfrm>
            <a:off x="4304065" y="3059459"/>
            <a:ext cx="165385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ja-JP" sz="4000" dirty="0" smtClean="0"/>
              <a:t>NGYSL</a:t>
            </a:r>
            <a:endParaRPr lang="ja-JP" altLang="en-US" sz="4000" dirty="0"/>
          </a:p>
        </p:txBody>
      </p:sp>
      <p:sp>
        <p:nvSpPr>
          <p:cNvPr id="80" name="正方形/長方形 79"/>
          <p:cNvSpPr/>
          <p:nvPr/>
        </p:nvSpPr>
        <p:spPr>
          <a:xfrm>
            <a:off x="5758479" y="3064526"/>
            <a:ext cx="174438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ja-JP" sz="4000" dirty="0" smtClean="0"/>
              <a:t>FXRHA</a:t>
            </a:r>
            <a:endParaRPr lang="ja-JP" altLang="en-US" sz="4000" dirty="0"/>
          </a:p>
        </p:txBody>
      </p:sp>
      <p:sp>
        <p:nvSpPr>
          <p:cNvPr id="81" name="正方形/長方形 80"/>
          <p:cNvSpPr/>
          <p:nvPr/>
        </p:nvSpPr>
        <p:spPr>
          <a:xfrm>
            <a:off x="7310582" y="3059459"/>
            <a:ext cx="107273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ja-JP" sz="4000" dirty="0" smtClean="0"/>
              <a:t>FXR</a:t>
            </a:r>
            <a:endParaRPr lang="ja-JP" altLang="en-US" sz="4000" dirty="0"/>
          </a:p>
        </p:txBody>
      </p:sp>
      <p:sp>
        <p:nvSpPr>
          <p:cNvPr id="15" name="右矢印 14"/>
          <p:cNvSpPr/>
          <p:nvPr/>
        </p:nvSpPr>
        <p:spPr>
          <a:xfrm>
            <a:off x="5946262" y="2410552"/>
            <a:ext cx="768101" cy="643525"/>
          </a:xfrm>
          <a:prstGeom prst="rightArrow">
            <a:avLst/>
          </a:prstGeom>
          <a:solidFill>
            <a:srgbClr val="EAB200"/>
          </a:solidFill>
          <a:ln>
            <a:solidFill>
              <a:srgbClr val="B88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6718631" y="2095500"/>
            <a:ext cx="28003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000" u="sng" dirty="0" smtClean="0">
                <a:solidFill>
                  <a:srgbClr val="FF0000"/>
                </a:solidFill>
              </a:rPr>
              <a:t>5</a:t>
            </a:r>
            <a:r>
              <a:rPr kumimoji="1" lang="ja-JP" altLang="en-US" sz="3000" u="sng" dirty="0" smtClean="0">
                <a:solidFill>
                  <a:srgbClr val="FF0000"/>
                </a:solidFill>
              </a:rPr>
              <a:t>文字の組</a:t>
            </a:r>
            <a:r>
              <a:rPr kumimoji="1" lang="ja-JP" altLang="en-US" sz="3000" dirty="0" smtClean="0">
                <a:solidFill>
                  <a:srgbClr val="FF0000"/>
                </a:solidFill>
              </a:rPr>
              <a:t>が、</a:t>
            </a:r>
          </a:p>
          <a:p>
            <a:r>
              <a:rPr lang="en-US" altLang="ja-JP" sz="3000" u="sng" dirty="0" smtClean="0">
                <a:solidFill>
                  <a:srgbClr val="FF0000"/>
                </a:solidFill>
              </a:rPr>
              <a:t>2</a:t>
            </a:r>
            <a:r>
              <a:rPr lang="ja-JP" altLang="en-US" sz="3000" u="sng" dirty="0" smtClean="0">
                <a:solidFill>
                  <a:srgbClr val="FF0000"/>
                </a:solidFill>
              </a:rPr>
              <a:t>回ずつ</a:t>
            </a:r>
          </a:p>
          <a:p>
            <a:r>
              <a:rPr lang="ja-JP" altLang="en-US" sz="3000" dirty="0" smtClean="0">
                <a:solidFill>
                  <a:srgbClr val="FF0000"/>
                </a:solidFill>
              </a:rPr>
              <a:t>出てきている</a:t>
            </a:r>
            <a:endParaRPr kumimoji="1" lang="ja-JP" altLang="en-US" sz="3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9047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decel="3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4.81481E-6 L 0.26597 -0.08425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299" y="-42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42" presetClass="path" presetSubtype="0" decel="3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4.81481E-6 L 0.10556 -0.01967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78" y="-9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42" presetClass="path" presetSubtype="0" decel="3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3.7037E-6 L -0.04375 0.0493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87" y="24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42" presetClass="path" presetSubtype="0" decel="3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2.22222E-6 L -0.20174 0.11203 " pathEditMode="relative" rAng="0" ptsTypes="AA">
                                      <p:cBhvr>
                                        <p:cTn id="15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087" y="56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42" presetClass="path" presetSubtype="0" decel="3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2.22222E-6 L -0.36857 0.17754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438" y="886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0"/>
                            </p:stCondLst>
                            <p:childTnLst>
                              <p:par>
                                <p:cTn id="20" presetID="42" presetClass="path" presetSubtype="0" decel="3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4.44444E-6 L 0.31215 0.07476 " pathEditMode="relative" rAng="0" ptsTypes="AA">
                                      <p:cBhvr>
                                        <p:cTn id="21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08" y="37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000"/>
                            </p:stCondLst>
                            <p:childTnLst>
                              <p:par>
                                <p:cTn id="23" presetID="42" presetClass="path" presetSubtype="0" decel="3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1.11111E-6 L 0.14288 0.14144 " pathEditMode="relative" rAng="0" ptsTypes="AA">
                                      <p:cBhvr>
                                        <p:cTn id="24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35" y="70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000"/>
                            </p:stCondLst>
                            <p:childTnLst>
                              <p:par>
                                <p:cTn id="26" presetID="42" presetClass="path" presetSubtype="0" decel="3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4.81481E-6 L -0.01441 0.2206 " pathEditMode="relative" rAng="0" ptsTypes="AA">
                                      <p:cBhvr>
                                        <p:cTn id="27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29" y="110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8000"/>
                            </p:stCondLst>
                            <p:childTnLst>
                              <p:par>
                                <p:cTn id="29" presetID="42" presetClass="path" presetSubtype="0" decel="3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3.7037E-7 L -0.17656 0.28009 " pathEditMode="relative" rAng="0" ptsTypes="AA">
                                      <p:cBhvr>
                                        <p:cTn id="30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837" y="140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9000"/>
                            </p:stCondLst>
                            <p:childTnLst>
                              <p:par>
                                <p:cTn id="32" presetID="42" presetClass="path" presetSubtype="0" decel="3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4.81481E-6 L -0.34688 0.34629 " pathEditMode="relative" rAng="0" ptsTypes="AA">
                                      <p:cBhvr>
                                        <p:cTn id="33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344" y="173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8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9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3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3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5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6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3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9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0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1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"/>
                            </p:stCondLst>
                            <p:childTnLst>
                              <p:par>
                                <p:cTn id="53" presetID="3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4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5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6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3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2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00"/>
                            </p:stCondLst>
                            <p:childTnLst>
                              <p:par>
                                <p:cTn id="64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6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9" grpId="0"/>
      <p:bldP spid="69" grpId="1"/>
      <p:bldP spid="70" grpId="0"/>
      <p:bldP spid="70" grpId="1"/>
      <p:bldP spid="71" grpId="0"/>
      <p:bldP spid="71" grpId="1"/>
      <p:bldP spid="7" grpId="0"/>
      <p:bldP spid="7" grpId="1"/>
      <p:bldP spid="72" grpId="0"/>
      <p:bldP spid="72" grpId="1"/>
      <p:bldP spid="75" grpId="0"/>
      <p:bldP spid="75" grpId="1"/>
      <p:bldP spid="79" grpId="0"/>
      <p:bldP spid="79" grpId="1"/>
      <p:bldP spid="80" grpId="0"/>
      <p:bldP spid="80" grpId="1"/>
      <p:bldP spid="81" grpId="0"/>
      <p:bldP spid="81" grpId="1"/>
      <p:bldP spid="15" grpId="0" animBg="1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考察</a:t>
            </a:r>
            <a:endParaRPr kumimoji="1" lang="ja-JP" altLang="en-US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1506205" y="1299295"/>
            <a:ext cx="27740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ja-JP" altLang="en-US" sz="3200" dirty="0" smtClean="0"/>
              <a:t>わかること</a:t>
            </a:r>
            <a:endParaRPr kumimoji="1" lang="ja-JP" altLang="en-US" sz="3200" dirty="0"/>
          </a:p>
        </p:txBody>
      </p:sp>
      <p:sp>
        <p:nvSpPr>
          <p:cNvPr id="97" name="テキスト プレースホルダー 3"/>
          <p:cNvSpPr>
            <a:spLocks noGrp="1"/>
          </p:cNvSpPr>
          <p:nvPr>
            <p:ph type="body" sz="quarter" idx="13"/>
          </p:nvPr>
        </p:nvSpPr>
        <p:spPr>
          <a:xfrm>
            <a:off x="2321" y="240844"/>
            <a:ext cx="1352132" cy="4829175"/>
          </a:xfrm>
        </p:spPr>
        <p:txBody>
          <a:bodyPr/>
          <a:lstStyle/>
          <a:p>
            <a:r>
              <a:rPr kumimoji="1" lang="en-US" altLang="ja-JP" dirty="0" smtClean="0"/>
              <a:t>1. </a:t>
            </a:r>
            <a:r>
              <a:rPr kumimoji="1" lang="ja-JP" altLang="en-US" dirty="0" smtClean="0"/>
              <a:t>導入</a:t>
            </a:r>
            <a:endParaRPr kumimoji="1" lang="en-US" altLang="ja-JP" dirty="0" smtClean="0"/>
          </a:p>
          <a:p>
            <a:r>
              <a:rPr kumimoji="1" lang="en-US" altLang="ja-JP" dirty="0" smtClean="0"/>
              <a:t>2. </a:t>
            </a:r>
            <a:r>
              <a:rPr kumimoji="1" lang="ja-JP" altLang="en-US" dirty="0" smtClean="0"/>
              <a:t>考察</a:t>
            </a:r>
            <a:endParaRPr kumimoji="1" lang="en-US" altLang="ja-JP" dirty="0" smtClean="0"/>
          </a:p>
          <a:p>
            <a:r>
              <a:rPr lang="en-US" altLang="ja-JP" dirty="0"/>
              <a:t> </a:t>
            </a:r>
            <a:r>
              <a:rPr lang="en-US" altLang="ja-JP" dirty="0" smtClean="0"/>
              <a:t>13S10XX</a:t>
            </a:r>
            <a:endParaRPr kumimoji="1" lang="ja-JP" altLang="en-US" dirty="0"/>
          </a:p>
        </p:txBody>
      </p:sp>
      <p:graphicFrame>
        <p:nvGraphicFramePr>
          <p:cNvPr id="11" name="表 10" hidden="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2835909"/>
              </p:ext>
            </p:extLst>
          </p:nvPr>
        </p:nvGraphicFramePr>
        <p:xfrm>
          <a:off x="3283420" y="1900998"/>
          <a:ext cx="1993740" cy="43513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8748"/>
                <a:gridCol w="398748"/>
                <a:gridCol w="398748"/>
                <a:gridCol w="398748"/>
                <a:gridCol w="398748"/>
              </a:tblGrid>
              <a:tr h="483482">
                <a:tc>
                  <a:txBody>
                    <a:bodyPr/>
                    <a:lstStyle/>
                    <a:p>
                      <a:pPr algn="ctr" fontAlgn="ctr"/>
                      <a:endParaRPr lang="ja-JP" altLang="en-US" sz="3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>
                          <a:effectLst/>
                        </a:rPr>
                        <a:t>H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>
                          <a:effectLst/>
                        </a:rPr>
                        <a:t>A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>
                          <a:effectLst/>
                        </a:rPr>
                        <a:t>T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 dirty="0">
                          <a:effectLst/>
                        </a:rPr>
                        <a:t>N</a:t>
                      </a:r>
                      <a:endParaRPr lang="en-US" sz="3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34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>
                          <a:effectLst/>
                        </a:rPr>
                        <a:t>G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>
                          <a:effectLst/>
                        </a:rPr>
                        <a:t>Y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>
                          <a:effectLst/>
                        </a:rPr>
                        <a:t>S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>
                          <a:effectLst/>
                        </a:rPr>
                        <a:t>L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 dirty="0">
                          <a:effectLst/>
                        </a:rPr>
                        <a:t>F</a:t>
                      </a:r>
                      <a:endParaRPr lang="en-US" sz="3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34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>
                          <a:effectLst/>
                        </a:rPr>
                        <a:t>G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>
                          <a:effectLst/>
                        </a:rPr>
                        <a:t>Y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>
                          <a:effectLst/>
                        </a:rPr>
                        <a:t>S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>
                          <a:effectLst/>
                        </a:rPr>
                        <a:t>L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 dirty="0">
                          <a:effectLst/>
                        </a:rPr>
                        <a:t>F</a:t>
                      </a:r>
                      <a:endParaRPr lang="en-US" sz="3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34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>
                          <a:effectLst/>
                        </a:rPr>
                        <a:t>X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>
                          <a:effectLst/>
                        </a:rPr>
                        <a:t>R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>
                          <a:effectLst/>
                        </a:rPr>
                        <a:t>H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>
                          <a:effectLst/>
                        </a:rPr>
                        <a:t>A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 dirty="0">
                          <a:effectLst/>
                        </a:rPr>
                        <a:t>T</a:t>
                      </a:r>
                      <a:endParaRPr lang="en-US" sz="3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34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>
                          <a:effectLst/>
                        </a:rPr>
                        <a:t>X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>
                          <a:effectLst/>
                        </a:rPr>
                        <a:t>R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>
                          <a:effectLst/>
                        </a:rPr>
                        <a:t>H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>
                          <a:effectLst/>
                        </a:rPr>
                        <a:t>A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 dirty="0">
                          <a:effectLst/>
                        </a:rPr>
                        <a:t>T</a:t>
                      </a:r>
                      <a:endParaRPr lang="en-US" sz="3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34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>
                          <a:effectLst/>
                        </a:rPr>
                        <a:t>N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>
                          <a:effectLst/>
                        </a:rPr>
                        <a:t>G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>
                          <a:effectLst/>
                        </a:rPr>
                        <a:t>Y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>
                          <a:effectLst/>
                        </a:rPr>
                        <a:t>S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 dirty="0">
                          <a:effectLst/>
                        </a:rPr>
                        <a:t>L</a:t>
                      </a:r>
                      <a:endParaRPr lang="en-US" sz="3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34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>
                          <a:effectLst/>
                        </a:rPr>
                        <a:t>N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>
                          <a:effectLst/>
                        </a:rPr>
                        <a:t>G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>
                          <a:effectLst/>
                        </a:rPr>
                        <a:t>Y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>
                          <a:effectLst/>
                        </a:rPr>
                        <a:t>S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>
                          <a:effectLst/>
                        </a:rPr>
                        <a:t>L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34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>
                          <a:effectLst/>
                        </a:rPr>
                        <a:t>F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>
                          <a:effectLst/>
                        </a:rPr>
                        <a:t>X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>
                          <a:effectLst/>
                        </a:rPr>
                        <a:t>R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>
                          <a:effectLst/>
                        </a:rPr>
                        <a:t>H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 dirty="0">
                          <a:effectLst/>
                        </a:rPr>
                        <a:t>A</a:t>
                      </a:r>
                      <a:endParaRPr lang="en-US" sz="3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34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>
                          <a:effectLst/>
                        </a:rPr>
                        <a:t>F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>
                          <a:effectLst/>
                        </a:rPr>
                        <a:t>X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 dirty="0">
                          <a:effectLst/>
                        </a:rPr>
                        <a:t>R</a:t>
                      </a:r>
                      <a:endParaRPr lang="en-US" sz="3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3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3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2" name="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0897977"/>
              </p:ext>
            </p:extLst>
          </p:nvPr>
        </p:nvGraphicFramePr>
        <p:xfrm>
          <a:off x="3682168" y="1900998"/>
          <a:ext cx="1594992" cy="48348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8748"/>
                <a:gridCol w="398748"/>
                <a:gridCol w="398748"/>
                <a:gridCol w="398748"/>
              </a:tblGrid>
              <a:tr h="4834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 dirty="0" smtClean="0">
                          <a:effectLst/>
                        </a:rPr>
                        <a:t>H</a:t>
                      </a:r>
                      <a:endParaRPr lang="en-US" sz="3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>
                          <a:effectLst/>
                        </a:rPr>
                        <a:t>A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>
                          <a:effectLst/>
                        </a:rPr>
                        <a:t>T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 dirty="0">
                          <a:effectLst/>
                        </a:rPr>
                        <a:t>N</a:t>
                      </a:r>
                      <a:endParaRPr lang="en-US" sz="3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3" name="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1624488"/>
              </p:ext>
            </p:extLst>
          </p:nvPr>
        </p:nvGraphicFramePr>
        <p:xfrm>
          <a:off x="3283420" y="2384350"/>
          <a:ext cx="1993740" cy="48348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8748"/>
                <a:gridCol w="398748"/>
                <a:gridCol w="398748"/>
                <a:gridCol w="398748"/>
                <a:gridCol w="398748"/>
              </a:tblGrid>
              <a:tr h="4834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G</a:t>
                      </a:r>
                      <a:endParaRPr lang="en-US" sz="3100" b="0" i="0" u="none" strike="noStrike" dirty="0">
                        <a:solidFill>
                          <a:srgbClr val="FF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>
                          <a:solidFill>
                            <a:srgbClr val="FF0000"/>
                          </a:solidFill>
                          <a:effectLst/>
                        </a:rPr>
                        <a:t>Y</a:t>
                      </a:r>
                      <a:endParaRPr lang="en-US" sz="3100" b="0" i="0" u="none" strike="noStrike">
                        <a:solidFill>
                          <a:srgbClr val="FF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>
                          <a:solidFill>
                            <a:srgbClr val="FF0000"/>
                          </a:solidFill>
                          <a:effectLst/>
                        </a:rPr>
                        <a:t>S</a:t>
                      </a:r>
                      <a:endParaRPr lang="en-US" sz="3100" b="0" i="0" u="none" strike="noStrike">
                        <a:solidFill>
                          <a:srgbClr val="FF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L</a:t>
                      </a:r>
                      <a:endParaRPr lang="en-US" sz="3100" b="0" i="0" u="none" strike="noStrike" dirty="0">
                        <a:solidFill>
                          <a:srgbClr val="FF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F</a:t>
                      </a:r>
                      <a:endParaRPr lang="en-US" sz="3100" b="0" i="0" u="none" strike="noStrike" dirty="0">
                        <a:solidFill>
                          <a:srgbClr val="FF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4" name="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9737436"/>
              </p:ext>
            </p:extLst>
          </p:nvPr>
        </p:nvGraphicFramePr>
        <p:xfrm>
          <a:off x="3283832" y="2867832"/>
          <a:ext cx="1993740" cy="48348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8748"/>
                <a:gridCol w="398748"/>
                <a:gridCol w="398748"/>
                <a:gridCol w="398748"/>
                <a:gridCol w="398748"/>
              </a:tblGrid>
              <a:tr h="4834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G</a:t>
                      </a:r>
                      <a:endParaRPr lang="en-US" sz="3100" b="0" i="0" u="none" strike="noStrike" dirty="0">
                        <a:solidFill>
                          <a:srgbClr val="FF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>
                          <a:solidFill>
                            <a:srgbClr val="FF0000"/>
                          </a:solidFill>
                          <a:effectLst/>
                        </a:rPr>
                        <a:t>Y</a:t>
                      </a:r>
                      <a:endParaRPr lang="en-US" sz="3100" b="0" i="0" u="none" strike="noStrike">
                        <a:solidFill>
                          <a:srgbClr val="FF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>
                          <a:solidFill>
                            <a:srgbClr val="FF0000"/>
                          </a:solidFill>
                          <a:effectLst/>
                        </a:rPr>
                        <a:t>S</a:t>
                      </a:r>
                      <a:endParaRPr lang="en-US" sz="3100" b="0" i="0" u="none" strike="noStrike">
                        <a:solidFill>
                          <a:srgbClr val="FF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L</a:t>
                      </a:r>
                      <a:endParaRPr lang="en-US" sz="3100" b="0" i="0" u="none" strike="noStrike" dirty="0">
                        <a:solidFill>
                          <a:srgbClr val="FF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F</a:t>
                      </a:r>
                      <a:endParaRPr lang="en-US" sz="3100" b="0" i="0" u="none" strike="noStrike" dirty="0">
                        <a:solidFill>
                          <a:srgbClr val="FF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6" name="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6951782"/>
              </p:ext>
            </p:extLst>
          </p:nvPr>
        </p:nvGraphicFramePr>
        <p:xfrm>
          <a:off x="3286895" y="3357202"/>
          <a:ext cx="1993740" cy="48348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8748"/>
                <a:gridCol w="398748"/>
                <a:gridCol w="398748"/>
                <a:gridCol w="398748"/>
                <a:gridCol w="398748"/>
              </a:tblGrid>
              <a:tr h="4834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 dirty="0">
                          <a:solidFill>
                            <a:srgbClr val="92D050"/>
                          </a:solidFill>
                          <a:effectLst/>
                        </a:rPr>
                        <a:t>X</a:t>
                      </a:r>
                      <a:endParaRPr lang="en-US" sz="3100" b="0" i="0" u="none" strike="noStrike" dirty="0">
                        <a:solidFill>
                          <a:srgbClr val="92D05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>
                          <a:solidFill>
                            <a:srgbClr val="92D050"/>
                          </a:solidFill>
                          <a:effectLst/>
                        </a:rPr>
                        <a:t>R</a:t>
                      </a:r>
                      <a:endParaRPr lang="en-US" sz="3100" b="0" i="0" u="none" strike="noStrike">
                        <a:solidFill>
                          <a:srgbClr val="92D05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>
                          <a:solidFill>
                            <a:srgbClr val="92D050"/>
                          </a:solidFill>
                          <a:effectLst/>
                        </a:rPr>
                        <a:t>H</a:t>
                      </a:r>
                      <a:endParaRPr lang="en-US" sz="3100" b="0" i="0" u="none" strike="noStrike">
                        <a:solidFill>
                          <a:srgbClr val="92D05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 dirty="0">
                          <a:solidFill>
                            <a:srgbClr val="92D050"/>
                          </a:solidFill>
                          <a:effectLst/>
                        </a:rPr>
                        <a:t>A</a:t>
                      </a:r>
                      <a:endParaRPr lang="en-US" sz="3100" b="0" i="0" u="none" strike="noStrike" dirty="0">
                        <a:solidFill>
                          <a:srgbClr val="92D05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 dirty="0">
                          <a:solidFill>
                            <a:srgbClr val="92D050"/>
                          </a:solidFill>
                          <a:effectLst/>
                        </a:rPr>
                        <a:t>T</a:t>
                      </a:r>
                      <a:endParaRPr lang="en-US" sz="3100" b="0" i="0" u="none" strike="noStrike" dirty="0">
                        <a:solidFill>
                          <a:srgbClr val="92D05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7" name="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5202635"/>
              </p:ext>
            </p:extLst>
          </p:nvPr>
        </p:nvGraphicFramePr>
        <p:xfrm>
          <a:off x="3283834" y="3834991"/>
          <a:ext cx="1993740" cy="48348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8748"/>
                <a:gridCol w="398748"/>
                <a:gridCol w="398748"/>
                <a:gridCol w="398748"/>
                <a:gridCol w="398748"/>
              </a:tblGrid>
              <a:tr h="4834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>
                          <a:solidFill>
                            <a:srgbClr val="92D050"/>
                          </a:solidFill>
                          <a:effectLst/>
                        </a:rPr>
                        <a:t>X</a:t>
                      </a:r>
                      <a:endParaRPr lang="en-US" sz="3100" b="0" i="0" u="none" strike="noStrike">
                        <a:solidFill>
                          <a:srgbClr val="92D05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>
                          <a:solidFill>
                            <a:srgbClr val="92D050"/>
                          </a:solidFill>
                          <a:effectLst/>
                        </a:rPr>
                        <a:t>R</a:t>
                      </a:r>
                      <a:endParaRPr lang="en-US" sz="3100" b="0" i="0" u="none" strike="noStrike">
                        <a:solidFill>
                          <a:srgbClr val="92D05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>
                          <a:solidFill>
                            <a:srgbClr val="92D050"/>
                          </a:solidFill>
                          <a:effectLst/>
                        </a:rPr>
                        <a:t>H</a:t>
                      </a:r>
                      <a:endParaRPr lang="en-US" sz="3100" b="0" i="0" u="none" strike="noStrike">
                        <a:solidFill>
                          <a:srgbClr val="92D05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>
                          <a:solidFill>
                            <a:srgbClr val="92D050"/>
                          </a:solidFill>
                          <a:effectLst/>
                        </a:rPr>
                        <a:t>A</a:t>
                      </a:r>
                      <a:endParaRPr lang="en-US" sz="3100" b="0" i="0" u="none" strike="noStrike">
                        <a:solidFill>
                          <a:srgbClr val="92D05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 dirty="0">
                          <a:solidFill>
                            <a:srgbClr val="92D050"/>
                          </a:solidFill>
                          <a:effectLst/>
                        </a:rPr>
                        <a:t>T</a:t>
                      </a:r>
                      <a:endParaRPr lang="en-US" sz="3100" b="0" i="0" u="none" strike="noStrike" dirty="0">
                        <a:solidFill>
                          <a:srgbClr val="92D05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8" name="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8030890"/>
              </p:ext>
            </p:extLst>
          </p:nvPr>
        </p:nvGraphicFramePr>
        <p:xfrm>
          <a:off x="3283006" y="4318049"/>
          <a:ext cx="1993740" cy="48348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8748"/>
                <a:gridCol w="398748"/>
                <a:gridCol w="398748"/>
                <a:gridCol w="398748"/>
                <a:gridCol w="398748"/>
              </a:tblGrid>
              <a:tr h="4834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N</a:t>
                      </a:r>
                      <a:endParaRPr lang="en-US" sz="3100" b="0" i="0" u="none" strike="noStrike" dirty="0">
                        <a:solidFill>
                          <a:srgbClr val="0070C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>
                          <a:solidFill>
                            <a:srgbClr val="0070C0"/>
                          </a:solidFill>
                          <a:effectLst/>
                        </a:rPr>
                        <a:t>G</a:t>
                      </a:r>
                      <a:endParaRPr lang="en-US" sz="3100" b="0" i="0" u="none" strike="noStrike">
                        <a:solidFill>
                          <a:srgbClr val="0070C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>
                          <a:solidFill>
                            <a:srgbClr val="0070C0"/>
                          </a:solidFill>
                          <a:effectLst/>
                        </a:rPr>
                        <a:t>Y</a:t>
                      </a:r>
                      <a:endParaRPr lang="en-US" sz="3100" b="0" i="0" u="none" strike="noStrike">
                        <a:solidFill>
                          <a:srgbClr val="0070C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S</a:t>
                      </a:r>
                      <a:endParaRPr lang="en-US" sz="3100" b="0" i="0" u="none" strike="noStrike" dirty="0">
                        <a:solidFill>
                          <a:srgbClr val="0070C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L</a:t>
                      </a:r>
                      <a:endParaRPr lang="en-US" sz="3100" b="0" i="0" u="none" strike="noStrike" dirty="0">
                        <a:solidFill>
                          <a:srgbClr val="0070C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9" name="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4755771"/>
              </p:ext>
            </p:extLst>
          </p:nvPr>
        </p:nvGraphicFramePr>
        <p:xfrm>
          <a:off x="3283834" y="4802394"/>
          <a:ext cx="1993740" cy="48348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8748"/>
                <a:gridCol w="398748"/>
                <a:gridCol w="398748"/>
                <a:gridCol w="398748"/>
                <a:gridCol w="398748"/>
              </a:tblGrid>
              <a:tr h="4834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N</a:t>
                      </a:r>
                      <a:endParaRPr lang="en-US" sz="3100" b="0" i="0" u="none" strike="noStrike" dirty="0">
                        <a:solidFill>
                          <a:srgbClr val="0070C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>
                          <a:solidFill>
                            <a:srgbClr val="0070C0"/>
                          </a:solidFill>
                          <a:effectLst/>
                        </a:rPr>
                        <a:t>G</a:t>
                      </a:r>
                      <a:endParaRPr lang="en-US" sz="3100" b="0" i="0" u="none" strike="noStrike">
                        <a:solidFill>
                          <a:srgbClr val="0070C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>
                          <a:solidFill>
                            <a:srgbClr val="0070C0"/>
                          </a:solidFill>
                          <a:effectLst/>
                        </a:rPr>
                        <a:t>Y</a:t>
                      </a:r>
                      <a:endParaRPr lang="en-US" sz="3100" b="0" i="0" u="none" strike="noStrike">
                        <a:solidFill>
                          <a:srgbClr val="0070C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S</a:t>
                      </a:r>
                      <a:endParaRPr lang="en-US" sz="3100" b="0" i="0" u="none" strike="noStrike" dirty="0">
                        <a:solidFill>
                          <a:srgbClr val="0070C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L</a:t>
                      </a:r>
                      <a:endParaRPr lang="en-US" sz="3100" b="0" i="0" u="none" strike="noStrike" dirty="0">
                        <a:solidFill>
                          <a:srgbClr val="0070C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0" name="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5802518"/>
              </p:ext>
            </p:extLst>
          </p:nvPr>
        </p:nvGraphicFramePr>
        <p:xfrm>
          <a:off x="3283006" y="5288134"/>
          <a:ext cx="1993740" cy="48348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8748"/>
                <a:gridCol w="398748"/>
                <a:gridCol w="398748"/>
                <a:gridCol w="398748"/>
                <a:gridCol w="398748"/>
              </a:tblGrid>
              <a:tr h="4834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 dirty="0">
                          <a:solidFill>
                            <a:srgbClr val="7030A0"/>
                          </a:solidFill>
                          <a:effectLst/>
                        </a:rPr>
                        <a:t>F</a:t>
                      </a:r>
                      <a:endParaRPr lang="en-US" sz="3100" b="0" i="0" u="none" strike="noStrike" dirty="0">
                        <a:solidFill>
                          <a:srgbClr val="7030A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>
                          <a:solidFill>
                            <a:srgbClr val="7030A0"/>
                          </a:solidFill>
                          <a:effectLst/>
                        </a:rPr>
                        <a:t>X</a:t>
                      </a:r>
                      <a:endParaRPr lang="en-US" sz="3100" b="0" i="0" u="none" strike="noStrike">
                        <a:solidFill>
                          <a:srgbClr val="7030A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>
                          <a:solidFill>
                            <a:srgbClr val="7030A0"/>
                          </a:solidFill>
                          <a:effectLst/>
                        </a:rPr>
                        <a:t>R</a:t>
                      </a:r>
                      <a:endParaRPr lang="en-US" sz="3100" b="0" i="0" u="none" strike="noStrike">
                        <a:solidFill>
                          <a:srgbClr val="7030A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 dirty="0">
                          <a:solidFill>
                            <a:srgbClr val="7030A0"/>
                          </a:solidFill>
                          <a:effectLst/>
                        </a:rPr>
                        <a:t>H</a:t>
                      </a:r>
                      <a:endParaRPr lang="en-US" sz="3100" b="0" i="0" u="none" strike="noStrike" dirty="0">
                        <a:solidFill>
                          <a:srgbClr val="7030A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 dirty="0">
                          <a:solidFill>
                            <a:srgbClr val="7030A0"/>
                          </a:solidFill>
                          <a:effectLst/>
                        </a:rPr>
                        <a:t>A</a:t>
                      </a:r>
                      <a:endParaRPr lang="en-US" sz="3100" b="0" i="0" u="none" strike="noStrike" dirty="0">
                        <a:solidFill>
                          <a:srgbClr val="7030A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1" name="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8146611"/>
              </p:ext>
            </p:extLst>
          </p:nvPr>
        </p:nvGraphicFramePr>
        <p:xfrm>
          <a:off x="3283420" y="5774677"/>
          <a:ext cx="1196244" cy="48348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8748"/>
                <a:gridCol w="398748"/>
                <a:gridCol w="398748"/>
              </a:tblGrid>
              <a:tr h="4834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 dirty="0">
                          <a:solidFill>
                            <a:srgbClr val="7030A0"/>
                          </a:solidFill>
                          <a:effectLst/>
                        </a:rPr>
                        <a:t>F</a:t>
                      </a:r>
                      <a:endParaRPr lang="en-US" sz="3100" b="0" i="0" u="none" strike="noStrike" dirty="0">
                        <a:solidFill>
                          <a:srgbClr val="7030A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>
                          <a:solidFill>
                            <a:srgbClr val="7030A0"/>
                          </a:solidFill>
                          <a:effectLst/>
                        </a:rPr>
                        <a:t>X</a:t>
                      </a:r>
                      <a:endParaRPr lang="en-US" sz="3100" b="0" i="0" u="none" strike="noStrike">
                        <a:solidFill>
                          <a:srgbClr val="7030A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 dirty="0">
                          <a:solidFill>
                            <a:srgbClr val="7030A0"/>
                          </a:solidFill>
                          <a:effectLst/>
                        </a:rPr>
                        <a:t>R</a:t>
                      </a:r>
                      <a:endParaRPr lang="en-US" sz="3100" b="0" i="0" u="none" strike="noStrike" dirty="0">
                        <a:solidFill>
                          <a:srgbClr val="7030A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2" name="円/楕円 31"/>
          <p:cNvSpPr/>
          <p:nvPr/>
        </p:nvSpPr>
        <p:spPr>
          <a:xfrm>
            <a:off x="3294119" y="2434094"/>
            <a:ext cx="396000" cy="39600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円/楕円 33"/>
          <p:cNvSpPr/>
          <p:nvPr/>
        </p:nvSpPr>
        <p:spPr>
          <a:xfrm>
            <a:off x="3690119" y="2428091"/>
            <a:ext cx="396000" cy="39600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円/楕円 34"/>
          <p:cNvSpPr/>
          <p:nvPr/>
        </p:nvSpPr>
        <p:spPr>
          <a:xfrm>
            <a:off x="4086119" y="2428091"/>
            <a:ext cx="396000" cy="39600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円/楕円 35"/>
          <p:cNvSpPr/>
          <p:nvPr/>
        </p:nvSpPr>
        <p:spPr>
          <a:xfrm>
            <a:off x="4479664" y="2428091"/>
            <a:ext cx="396000" cy="39600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円/楕円 36"/>
          <p:cNvSpPr/>
          <p:nvPr/>
        </p:nvSpPr>
        <p:spPr>
          <a:xfrm>
            <a:off x="4873209" y="2428091"/>
            <a:ext cx="396000" cy="39600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円/楕円 37"/>
          <p:cNvSpPr/>
          <p:nvPr/>
        </p:nvSpPr>
        <p:spPr>
          <a:xfrm>
            <a:off x="3294119" y="2934590"/>
            <a:ext cx="396000" cy="39600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円/楕円 38"/>
          <p:cNvSpPr/>
          <p:nvPr/>
        </p:nvSpPr>
        <p:spPr>
          <a:xfrm>
            <a:off x="3690119" y="2928587"/>
            <a:ext cx="396000" cy="39600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円/楕円 39"/>
          <p:cNvSpPr/>
          <p:nvPr/>
        </p:nvSpPr>
        <p:spPr>
          <a:xfrm>
            <a:off x="4086119" y="2928587"/>
            <a:ext cx="396000" cy="39600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円/楕円 40"/>
          <p:cNvSpPr/>
          <p:nvPr/>
        </p:nvSpPr>
        <p:spPr>
          <a:xfrm>
            <a:off x="4479664" y="2928587"/>
            <a:ext cx="396000" cy="39600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円/楕円 41"/>
          <p:cNvSpPr/>
          <p:nvPr/>
        </p:nvSpPr>
        <p:spPr>
          <a:xfrm>
            <a:off x="4873209" y="2928587"/>
            <a:ext cx="396000" cy="39600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円/楕円 42"/>
          <p:cNvSpPr/>
          <p:nvPr/>
        </p:nvSpPr>
        <p:spPr>
          <a:xfrm>
            <a:off x="3289058" y="3412443"/>
            <a:ext cx="396000" cy="39600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円/楕円 43"/>
          <p:cNvSpPr/>
          <p:nvPr/>
        </p:nvSpPr>
        <p:spPr>
          <a:xfrm>
            <a:off x="3685058" y="3406440"/>
            <a:ext cx="396000" cy="39600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円/楕円 44"/>
          <p:cNvSpPr/>
          <p:nvPr/>
        </p:nvSpPr>
        <p:spPr>
          <a:xfrm>
            <a:off x="4081058" y="3406440"/>
            <a:ext cx="396000" cy="39600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円/楕円 45"/>
          <p:cNvSpPr/>
          <p:nvPr/>
        </p:nvSpPr>
        <p:spPr>
          <a:xfrm>
            <a:off x="4474603" y="3406440"/>
            <a:ext cx="396000" cy="39600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円/楕円 46"/>
          <p:cNvSpPr/>
          <p:nvPr/>
        </p:nvSpPr>
        <p:spPr>
          <a:xfrm>
            <a:off x="4868148" y="3406440"/>
            <a:ext cx="396000" cy="39600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円/楕円 47"/>
          <p:cNvSpPr/>
          <p:nvPr/>
        </p:nvSpPr>
        <p:spPr>
          <a:xfrm>
            <a:off x="3296574" y="3891474"/>
            <a:ext cx="396000" cy="39600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円/楕円 48"/>
          <p:cNvSpPr/>
          <p:nvPr/>
        </p:nvSpPr>
        <p:spPr>
          <a:xfrm>
            <a:off x="3692574" y="3885471"/>
            <a:ext cx="396000" cy="39600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円/楕円 49"/>
          <p:cNvSpPr/>
          <p:nvPr/>
        </p:nvSpPr>
        <p:spPr>
          <a:xfrm>
            <a:off x="4088574" y="3885471"/>
            <a:ext cx="396000" cy="39600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円/楕円 50"/>
          <p:cNvSpPr/>
          <p:nvPr/>
        </p:nvSpPr>
        <p:spPr>
          <a:xfrm>
            <a:off x="4482119" y="3885471"/>
            <a:ext cx="396000" cy="39600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円/楕円 51"/>
          <p:cNvSpPr/>
          <p:nvPr/>
        </p:nvSpPr>
        <p:spPr>
          <a:xfrm>
            <a:off x="4875664" y="3885471"/>
            <a:ext cx="396000" cy="39600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/>
        </p:nvSpPr>
        <p:spPr>
          <a:xfrm>
            <a:off x="7034247" y="2167070"/>
            <a:ext cx="514885" cy="584775"/>
          </a:xfrm>
          <a:prstGeom prst="rect">
            <a:avLst/>
          </a:prstGeom>
          <a:effectLst>
            <a:softEdge rad="63500"/>
          </a:effectLst>
        </p:spPr>
        <p:txBody>
          <a:bodyPr wrap="none">
            <a:spAutoFit/>
          </a:bodyPr>
          <a:lstStyle/>
          <a:p>
            <a:pPr algn="ctr"/>
            <a:r>
              <a:rPr lang="en-US" altLang="ja-JP" sz="3200" dirty="0">
                <a:solidFill>
                  <a:srgbClr val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G</a:t>
            </a:r>
            <a:r>
              <a:rPr lang="en-US" altLang="ja-JP" dirty="0"/>
              <a:t> </a:t>
            </a:r>
            <a:endParaRPr lang="ja-JP" altLang="en-US" dirty="0"/>
          </a:p>
        </p:txBody>
      </p:sp>
      <p:sp>
        <p:nvSpPr>
          <p:cNvPr id="54" name="正方形/長方形 53"/>
          <p:cNvSpPr/>
          <p:nvPr/>
        </p:nvSpPr>
        <p:spPr>
          <a:xfrm>
            <a:off x="7382114" y="2438481"/>
            <a:ext cx="478016" cy="584775"/>
          </a:xfrm>
          <a:prstGeom prst="rect">
            <a:avLst/>
          </a:prstGeom>
          <a:effectLst>
            <a:softEdge rad="63500"/>
          </a:effectLst>
        </p:spPr>
        <p:txBody>
          <a:bodyPr wrap="none">
            <a:spAutoFit/>
          </a:bodyPr>
          <a:lstStyle/>
          <a:p>
            <a:pPr algn="ctr"/>
            <a:r>
              <a:rPr lang="en-US" altLang="ja-JP" sz="3200" dirty="0">
                <a:solidFill>
                  <a:srgbClr val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Y</a:t>
            </a:r>
            <a:r>
              <a:rPr lang="en-US" altLang="ja-JP" dirty="0" smtClean="0"/>
              <a:t> </a:t>
            </a:r>
            <a:endParaRPr lang="ja-JP" altLang="en-US" dirty="0"/>
          </a:p>
        </p:txBody>
      </p:sp>
      <p:sp>
        <p:nvSpPr>
          <p:cNvPr id="55" name="正方形/長方形 54"/>
          <p:cNvSpPr/>
          <p:nvPr/>
        </p:nvSpPr>
        <p:spPr>
          <a:xfrm>
            <a:off x="7574681" y="2752668"/>
            <a:ext cx="478016" cy="584775"/>
          </a:xfrm>
          <a:prstGeom prst="rect">
            <a:avLst/>
          </a:prstGeom>
          <a:effectLst>
            <a:softEdge rad="63500"/>
          </a:effectLst>
        </p:spPr>
        <p:txBody>
          <a:bodyPr wrap="none">
            <a:spAutoFit/>
          </a:bodyPr>
          <a:lstStyle/>
          <a:p>
            <a:pPr algn="ctr"/>
            <a:r>
              <a:rPr lang="en-US" altLang="ja-JP" sz="3200" dirty="0" smtClean="0"/>
              <a:t>S </a:t>
            </a:r>
            <a:endParaRPr lang="ja-JP" altLang="en-US" sz="3200" dirty="0"/>
          </a:p>
        </p:txBody>
      </p:sp>
      <p:sp>
        <p:nvSpPr>
          <p:cNvPr id="56" name="正方形/長方形 55"/>
          <p:cNvSpPr/>
          <p:nvPr/>
        </p:nvSpPr>
        <p:spPr>
          <a:xfrm>
            <a:off x="7637024" y="3188918"/>
            <a:ext cx="494045" cy="584775"/>
          </a:xfrm>
          <a:prstGeom prst="rect">
            <a:avLst/>
          </a:prstGeom>
          <a:effectLst>
            <a:softEdge rad="63500"/>
          </a:effectLst>
        </p:spPr>
        <p:txBody>
          <a:bodyPr wrap="none">
            <a:spAutoFit/>
          </a:bodyPr>
          <a:lstStyle/>
          <a:p>
            <a:pPr algn="ctr"/>
            <a:r>
              <a:rPr lang="en-US" altLang="ja-JP" sz="3200" dirty="0" smtClean="0"/>
              <a:t>L </a:t>
            </a:r>
            <a:endParaRPr lang="ja-JP" altLang="en-US" sz="3200" dirty="0"/>
          </a:p>
        </p:txBody>
      </p:sp>
      <p:sp>
        <p:nvSpPr>
          <p:cNvPr id="57" name="正方形/長方形 56"/>
          <p:cNvSpPr/>
          <p:nvPr/>
        </p:nvSpPr>
        <p:spPr>
          <a:xfrm>
            <a:off x="7476023" y="3550394"/>
            <a:ext cx="494045" cy="584775"/>
          </a:xfrm>
          <a:prstGeom prst="rect">
            <a:avLst/>
          </a:prstGeom>
          <a:effectLst>
            <a:softEdge rad="63500"/>
          </a:effectLst>
        </p:spPr>
        <p:txBody>
          <a:bodyPr wrap="none">
            <a:spAutoFit/>
          </a:bodyPr>
          <a:lstStyle/>
          <a:p>
            <a:pPr algn="ctr"/>
            <a:r>
              <a:rPr lang="en-US" altLang="ja-JP" sz="3200" dirty="0"/>
              <a:t>	</a:t>
            </a:r>
            <a:r>
              <a:rPr lang="en-US" altLang="ja-JP" sz="3200" dirty="0" smtClean="0"/>
              <a:t>F </a:t>
            </a:r>
            <a:endParaRPr lang="ja-JP" altLang="en-US" sz="3200" dirty="0"/>
          </a:p>
        </p:txBody>
      </p:sp>
      <p:sp>
        <p:nvSpPr>
          <p:cNvPr id="58" name="正方形/長方形 57"/>
          <p:cNvSpPr/>
          <p:nvPr/>
        </p:nvSpPr>
        <p:spPr>
          <a:xfrm>
            <a:off x="7224783" y="3842781"/>
            <a:ext cx="418704" cy="584775"/>
          </a:xfrm>
          <a:prstGeom prst="rect">
            <a:avLst/>
          </a:prstGeom>
          <a:effectLst>
            <a:softEdge rad="63500"/>
          </a:effectLst>
        </p:spPr>
        <p:txBody>
          <a:bodyPr wrap="none">
            <a:spAutoFit/>
          </a:bodyPr>
          <a:lstStyle/>
          <a:p>
            <a:pPr algn="ctr"/>
            <a:r>
              <a:rPr lang="en-US" altLang="ja-JP" sz="3200" dirty="0" smtClean="0"/>
              <a:t>X</a:t>
            </a:r>
            <a:endParaRPr lang="ja-JP" altLang="en-US" sz="3200" dirty="0"/>
          </a:p>
        </p:txBody>
      </p:sp>
      <p:sp>
        <p:nvSpPr>
          <p:cNvPr id="59" name="正方形/長方形 58"/>
          <p:cNvSpPr/>
          <p:nvPr/>
        </p:nvSpPr>
        <p:spPr>
          <a:xfrm>
            <a:off x="6811349" y="3842780"/>
            <a:ext cx="529312" cy="584775"/>
          </a:xfrm>
          <a:prstGeom prst="rect">
            <a:avLst/>
          </a:prstGeom>
          <a:effectLst>
            <a:softEdge rad="63500"/>
          </a:effectLst>
        </p:spPr>
        <p:txBody>
          <a:bodyPr wrap="none">
            <a:spAutoFit/>
          </a:bodyPr>
          <a:lstStyle/>
          <a:p>
            <a:pPr algn="ctr"/>
            <a:r>
              <a:rPr lang="en-US" altLang="ja-JP" sz="3200" dirty="0" smtClean="0"/>
              <a:t>R </a:t>
            </a:r>
            <a:endParaRPr lang="ja-JP" altLang="en-US" sz="3200" dirty="0"/>
          </a:p>
        </p:txBody>
      </p:sp>
      <p:sp>
        <p:nvSpPr>
          <p:cNvPr id="60" name="正方形/長方形 59"/>
          <p:cNvSpPr/>
          <p:nvPr/>
        </p:nvSpPr>
        <p:spPr>
          <a:xfrm>
            <a:off x="6593288" y="3550392"/>
            <a:ext cx="466794" cy="584775"/>
          </a:xfrm>
          <a:prstGeom prst="rect">
            <a:avLst/>
          </a:prstGeom>
          <a:effectLst>
            <a:softEdge rad="63500"/>
          </a:effectLst>
        </p:spPr>
        <p:txBody>
          <a:bodyPr wrap="none">
            <a:spAutoFit/>
          </a:bodyPr>
          <a:lstStyle/>
          <a:p>
            <a:pPr algn="ctr"/>
            <a:r>
              <a:rPr lang="en-US" altLang="ja-JP" sz="3200" dirty="0" smtClean="0"/>
              <a:t>H</a:t>
            </a:r>
            <a:endParaRPr lang="ja-JP" altLang="en-US" sz="3200" dirty="0"/>
          </a:p>
        </p:txBody>
      </p:sp>
      <p:sp>
        <p:nvSpPr>
          <p:cNvPr id="62" name="正方形/長方形 61"/>
          <p:cNvSpPr/>
          <p:nvPr/>
        </p:nvSpPr>
        <p:spPr>
          <a:xfrm>
            <a:off x="6425200" y="3188917"/>
            <a:ext cx="441147" cy="584775"/>
          </a:xfrm>
          <a:prstGeom prst="rect">
            <a:avLst/>
          </a:prstGeom>
          <a:effectLst>
            <a:softEdge rad="63500"/>
          </a:effectLst>
        </p:spPr>
        <p:txBody>
          <a:bodyPr wrap="none">
            <a:spAutoFit/>
          </a:bodyPr>
          <a:lstStyle/>
          <a:p>
            <a:pPr algn="ctr"/>
            <a:r>
              <a:rPr lang="en-US" altLang="ja-JP" sz="3200" dirty="0"/>
              <a:t>A</a:t>
            </a:r>
            <a:endParaRPr lang="ja-JP" altLang="en-US" sz="3200" dirty="0"/>
          </a:p>
        </p:txBody>
      </p:sp>
      <p:sp>
        <p:nvSpPr>
          <p:cNvPr id="63" name="正方形/長方形 62"/>
          <p:cNvSpPr/>
          <p:nvPr/>
        </p:nvSpPr>
        <p:spPr>
          <a:xfrm>
            <a:off x="6499160" y="2768570"/>
            <a:ext cx="428322" cy="584775"/>
          </a:xfrm>
          <a:prstGeom prst="rect">
            <a:avLst/>
          </a:prstGeom>
          <a:effectLst>
            <a:softEdge rad="63500"/>
          </a:effectLst>
        </p:spPr>
        <p:txBody>
          <a:bodyPr wrap="none">
            <a:spAutoFit/>
          </a:bodyPr>
          <a:lstStyle/>
          <a:p>
            <a:pPr algn="ctr"/>
            <a:r>
              <a:rPr lang="en-US" altLang="ja-JP" sz="3200" dirty="0" smtClean="0"/>
              <a:t>T</a:t>
            </a:r>
            <a:endParaRPr lang="ja-JP" altLang="en-US" sz="3200" dirty="0"/>
          </a:p>
        </p:txBody>
      </p:sp>
      <p:sp>
        <p:nvSpPr>
          <p:cNvPr id="64" name="正方形/長方形 63"/>
          <p:cNvSpPr/>
          <p:nvPr/>
        </p:nvSpPr>
        <p:spPr>
          <a:xfrm>
            <a:off x="6712860" y="2446576"/>
            <a:ext cx="463588" cy="584775"/>
          </a:xfrm>
          <a:prstGeom prst="rect">
            <a:avLst/>
          </a:prstGeom>
          <a:effectLst>
            <a:softEdge rad="63500"/>
          </a:effectLst>
        </p:spPr>
        <p:txBody>
          <a:bodyPr wrap="none">
            <a:spAutoFit/>
          </a:bodyPr>
          <a:lstStyle/>
          <a:p>
            <a:pPr algn="ctr"/>
            <a:r>
              <a:rPr lang="en-US" altLang="ja-JP" sz="3200" dirty="0" smtClean="0"/>
              <a:t>N</a:t>
            </a:r>
            <a:endParaRPr lang="ja-JP" altLang="en-US" sz="3200" dirty="0"/>
          </a:p>
        </p:txBody>
      </p:sp>
      <p:sp>
        <p:nvSpPr>
          <p:cNvPr id="66" name="右矢印 65"/>
          <p:cNvSpPr/>
          <p:nvPr/>
        </p:nvSpPr>
        <p:spPr>
          <a:xfrm>
            <a:off x="2157762" y="4964113"/>
            <a:ext cx="768101" cy="643525"/>
          </a:xfrm>
          <a:prstGeom prst="rightArrow">
            <a:avLst/>
          </a:prstGeom>
          <a:solidFill>
            <a:srgbClr val="EAB200"/>
          </a:solidFill>
          <a:ln>
            <a:solidFill>
              <a:srgbClr val="B88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2926277" y="4816833"/>
            <a:ext cx="495776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000" u="sng" dirty="0" smtClean="0">
                <a:solidFill>
                  <a:srgbClr val="FF0000"/>
                </a:solidFill>
              </a:rPr>
              <a:t>11</a:t>
            </a:r>
            <a:r>
              <a:rPr lang="ja-JP" altLang="en-US" sz="3000" u="sng" dirty="0" smtClean="0">
                <a:solidFill>
                  <a:srgbClr val="FF0000"/>
                </a:solidFill>
              </a:rPr>
              <a:t>文字の輪</a:t>
            </a:r>
            <a:r>
              <a:rPr kumimoji="1" lang="ja-JP" altLang="en-US" sz="3000" dirty="0" smtClean="0">
                <a:solidFill>
                  <a:srgbClr val="FF0000"/>
                </a:solidFill>
              </a:rPr>
              <a:t>によって</a:t>
            </a:r>
          </a:p>
          <a:p>
            <a:r>
              <a:rPr kumimoji="1" lang="ja-JP" altLang="en-US" sz="3000" dirty="0" smtClean="0">
                <a:solidFill>
                  <a:srgbClr val="FF0000"/>
                </a:solidFill>
              </a:rPr>
              <a:t>生成されている</a:t>
            </a:r>
            <a:endParaRPr kumimoji="1" lang="ja-JP" altLang="en-US" sz="3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1969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path" presetSubtype="0" decel="3333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1.48148E-6 L -0.00034 -0.07153 " pathEditMode="relative" rAng="0" ptsTypes="AA">
                                      <p:cBhvr>
                                        <p:cTn id="23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-3588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42" presetClass="path" presetSubtype="0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4.81481E-6 L 0.00035 -0.14005 " pathEditMode="relative" rAng="0" ptsTypes="AA">
                                      <p:cBhvr>
                                        <p:cTn id="25" dur="1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222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42" presetClass="path" presetSubtype="0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0 L 4.44444E-6 -0.21042 " pathEditMode="relative" rAng="0" ptsTypes="AA">
                                      <p:cBhvr>
                                        <p:cTn id="27" dur="1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05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" dur="25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 tmFilter="0, 0; .2, .5; .8, .5; 1, 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9" dur="250" autoRev="1" fill="hold"/>
                                        <p:tgtEl>
                                          <p:spTgt spid="5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 tmFilter="0, 0; .2, .5; .8, .5; 1, 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0" dur="250" autoRev="1" fill="hold"/>
                                        <p:tgtEl>
                                          <p:spTgt spid="5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 tmFilter="0, 0; .2, .5; .8, .5; 1, 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1" dur="250" autoRev="1" fill="hold"/>
                                        <p:tgtEl>
                                          <p:spTgt spid="5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 tmFilter="0, 0; .2, .5; .8, .5; 1, 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2" dur="250" autoRev="1" fill="hold"/>
                                        <p:tgtEl>
                                          <p:spTgt spid="5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 tmFilter="0, 0; .2, .5; .8, .5; 1, 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3" dur="250" autoRev="1" fill="hold"/>
                                        <p:tgtEl>
                                          <p:spTgt spid="5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 tmFilter="0, 0; .2, .5; .8, .5; 1, 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4" dur="250" autoRev="1" fill="hold"/>
                                        <p:tgtEl>
                                          <p:spTgt spid="5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 tmFilter="0, 0; .2, .5; .8, .5; 1, 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5" dur="250" autoRev="1" fill="hold"/>
                                        <p:tgtEl>
                                          <p:spTgt spid="6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 tmFilter="0, 0; .2, .5; .8, .5; 1, 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6" dur="250" autoRev="1" fill="hold"/>
                                        <p:tgtEl>
                                          <p:spTgt spid="6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500" tmFilter="0, 0; .2, .5; .8, .5; 1, 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7" dur="250" autoRev="1" fill="hold"/>
                                        <p:tgtEl>
                                          <p:spTgt spid="6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7" dur="500" tmFilter="0, 0; .2, .5; .8, .5; 1, 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8" dur="250" autoRev="1" fill="hold"/>
                                        <p:tgtEl>
                                          <p:spTgt spid="6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27" presetClass="emph" presetSubtype="0" fill="remove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5" dur="250" autoRev="1" fill="remov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56" dur="250" autoRev="1" fill="remove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57" dur="250" autoRev="1" fill="remove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8" dur="250" autoRev="1" fill="remove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27" presetClass="emph" presetSubtype="0" fill="remove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5" dur="250" autoRev="1" fill="remove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66" dur="250" autoRev="1" fill="remove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67" dur="250" autoRev="1" fill="remove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8" dur="250" autoRev="1" fill="remove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27" presetClass="emph" presetSubtype="0" fill="remove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5" dur="250" autoRev="1" fill="remove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76" dur="250" autoRev="1" fill="remove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77" dur="250" autoRev="1" fill="remove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8" dur="250" autoRev="1" fill="remove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27" presetClass="emph" presetSubtype="0" fill="remove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5" dur="250" autoRev="1" fill="remove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86" dur="250" autoRev="1" fill="remove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87" dur="250" autoRev="1" fill="remove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8" dur="250" autoRev="1" fill="remove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27" presetClass="emph" presetSubtype="0" fill="remove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5" dur="250" autoRev="1" fill="remove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96" dur="250" autoRev="1" fill="remove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97" dur="250" autoRev="1" fill="remove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8" dur="250" autoRev="1" fill="remove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27" presetClass="emph" presetSubtype="0" fill="remove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5" dur="250" autoRev="1" fill="remove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06" dur="250" autoRev="1" fill="remove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07" dur="250" autoRev="1" fill="remove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8" dur="250" autoRev="1" fill="remove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27" presetClass="emph" presetSubtype="0" fill="remove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5" dur="250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16" dur="250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17" dur="250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8" dur="250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27" presetClass="emph" presetSubtype="0" fill="remove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5" dur="250" autoRev="1" fill="remove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26" dur="250" autoRev="1" fill="remove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27" dur="250" autoRev="1" fill="remove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8" dur="250" autoRev="1" fill="remove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27" presetClass="emph" presetSubtype="0" fill="remove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5" dur="250" autoRev="1" fill="remove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36" dur="250" autoRev="1" fill="remove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37" dur="250" autoRev="1" fill="remove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8" dur="250" autoRev="1" fill="remove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3" dur="3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44" dur="3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5" fill="hold">
                            <p:stCondLst>
                              <p:cond delay="300"/>
                            </p:stCondLst>
                            <p:childTnLst>
                              <p:par>
                                <p:cTn id="246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48" dur="3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23" grpId="0"/>
      <p:bldP spid="23" grpId="1"/>
      <p:bldP spid="23" grpId="2"/>
      <p:bldP spid="54" grpId="0"/>
      <p:bldP spid="54" grpId="1"/>
      <p:bldP spid="54" grpId="2"/>
      <p:bldP spid="55" grpId="0"/>
      <p:bldP spid="55" grpId="1"/>
      <p:bldP spid="55" grpId="2"/>
      <p:bldP spid="56" grpId="0"/>
      <p:bldP spid="56" grpId="1"/>
      <p:bldP spid="56" grpId="2"/>
      <p:bldP spid="57" grpId="0"/>
      <p:bldP spid="57" grpId="1"/>
      <p:bldP spid="57" grpId="2"/>
      <p:bldP spid="58" grpId="0"/>
      <p:bldP spid="58" grpId="1"/>
      <p:bldP spid="58" grpId="2"/>
      <p:bldP spid="59" grpId="0"/>
      <p:bldP spid="59" grpId="1"/>
      <p:bldP spid="59" grpId="2"/>
      <p:bldP spid="60" grpId="0"/>
      <p:bldP spid="60" grpId="1"/>
      <p:bldP spid="60" grpId="2"/>
      <p:bldP spid="62" grpId="0"/>
      <p:bldP spid="62" grpId="1"/>
      <p:bldP spid="62" grpId="2"/>
      <p:bldP spid="63" grpId="0"/>
      <p:bldP spid="63" grpId="1"/>
      <p:bldP spid="64" grpId="0"/>
      <p:bldP spid="64" grpId="1"/>
      <p:bldP spid="66" grpId="0" animBg="1"/>
      <p:bldP spid="6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考察</a:t>
            </a:r>
            <a:endParaRPr kumimoji="1" lang="ja-JP" altLang="en-US" dirty="0"/>
          </a:p>
        </p:txBody>
      </p:sp>
      <p:sp>
        <p:nvSpPr>
          <p:cNvPr id="97" name="テキスト プレースホルダー 3"/>
          <p:cNvSpPr>
            <a:spLocks noGrp="1"/>
          </p:cNvSpPr>
          <p:nvPr>
            <p:ph type="body" sz="quarter" idx="13"/>
          </p:nvPr>
        </p:nvSpPr>
        <p:spPr>
          <a:xfrm>
            <a:off x="2321" y="240844"/>
            <a:ext cx="1352132" cy="4829175"/>
          </a:xfrm>
        </p:spPr>
        <p:txBody>
          <a:bodyPr/>
          <a:lstStyle/>
          <a:p>
            <a:r>
              <a:rPr kumimoji="1" lang="en-US" altLang="ja-JP" dirty="0" smtClean="0"/>
              <a:t>1. </a:t>
            </a:r>
            <a:r>
              <a:rPr kumimoji="1" lang="ja-JP" altLang="en-US" dirty="0" smtClean="0"/>
              <a:t>導入</a:t>
            </a:r>
            <a:endParaRPr kumimoji="1" lang="en-US" altLang="ja-JP" dirty="0" smtClean="0"/>
          </a:p>
          <a:p>
            <a:r>
              <a:rPr kumimoji="1" lang="en-US" altLang="ja-JP" dirty="0" smtClean="0"/>
              <a:t>2. </a:t>
            </a:r>
            <a:r>
              <a:rPr kumimoji="1" lang="ja-JP" altLang="en-US" dirty="0" smtClean="0"/>
              <a:t>考察</a:t>
            </a:r>
            <a:endParaRPr kumimoji="1" lang="en-US" altLang="ja-JP" dirty="0" smtClean="0"/>
          </a:p>
          <a:p>
            <a:r>
              <a:rPr lang="en-US" altLang="ja-JP" dirty="0"/>
              <a:t> </a:t>
            </a:r>
            <a:r>
              <a:rPr lang="en-US" altLang="ja-JP" dirty="0" smtClean="0"/>
              <a:t>13S10XX</a:t>
            </a:r>
          </a:p>
          <a:p>
            <a:r>
              <a:rPr kumimoji="1" lang="en-US" altLang="ja-JP" dirty="0"/>
              <a:t> </a:t>
            </a:r>
            <a:r>
              <a:rPr kumimoji="1" lang="en-US" altLang="ja-JP" dirty="0" smtClean="0"/>
              <a:t>13S20XX</a:t>
            </a:r>
            <a:endParaRPr kumimoji="1" lang="ja-JP" altLang="en-US" dirty="0"/>
          </a:p>
        </p:txBody>
      </p:sp>
      <p:graphicFrame>
        <p:nvGraphicFramePr>
          <p:cNvPr id="11" name="表 10" hidden="1"/>
          <p:cNvGraphicFramePr>
            <a:graphicFrameLocks noGrp="1"/>
          </p:cNvGraphicFramePr>
          <p:nvPr>
            <p:extLst/>
          </p:nvPr>
        </p:nvGraphicFramePr>
        <p:xfrm>
          <a:off x="3283420" y="1900998"/>
          <a:ext cx="1993740" cy="43513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8748"/>
                <a:gridCol w="398748"/>
                <a:gridCol w="398748"/>
                <a:gridCol w="398748"/>
                <a:gridCol w="398748"/>
              </a:tblGrid>
              <a:tr h="483482">
                <a:tc>
                  <a:txBody>
                    <a:bodyPr/>
                    <a:lstStyle/>
                    <a:p>
                      <a:pPr algn="ctr" fontAlgn="ctr"/>
                      <a:endParaRPr lang="ja-JP" altLang="en-US" sz="3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>
                          <a:effectLst/>
                        </a:rPr>
                        <a:t>H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>
                          <a:effectLst/>
                        </a:rPr>
                        <a:t>A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>
                          <a:effectLst/>
                        </a:rPr>
                        <a:t>T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 dirty="0">
                          <a:effectLst/>
                        </a:rPr>
                        <a:t>N</a:t>
                      </a:r>
                      <a:endParaRPr lang="en-US" sz="3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34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>
                          <a:effectLst/>
                        </a:rPr>
                        <a:t>G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>
                          <a:effectLst/>
                        </a:rPr>
                        <a:t>Y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>
                          <a:effectLst/>
                        </a:rPr>
                        <a:t>S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>
                          <a:effectLst/>
                        </a:rPr>
                        <a:t>L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 dirty="0">
                          <a:effectLst/>
                        </a:rPr>
                        <a:t>F</a:t>
                      </a:r>
                      <a:endParaRPr lang="en-US" sz="3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34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>
                          <a:effectLst/>
                        </a:rPr>
                        <a:t>G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>
                          <a:effectLst/>
                        </a:rPr>
                        <a:t>Y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>
                          <a:effectLst/>
                        </a:rPr>
                        <a:t>S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>
                          <a:effectLst/>
                        </a:rPr>
                        <a:t>L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 dirty="0">
                          <a:effectLst/>
                        </a:rPr>
                        <a:t>F</a:t>
                      </a:r>
                      <a:endParaRPr lang="en-US" sz="3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34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>
                          <a:effectLst/>
                        </a:rPr>
                        <a:t>X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>
                          <a:effectLst/>
                        </a:rPr>
                        <a:t>R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>
                          <a:effectLst/>
                        </a:rPr>
                        <a:t>H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>
                          <a:effectLst/>
                        </a:rPr>
                        <a:t>A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 dirty="0">
                          <a:effectLst/>
                        </a:rPr>
                        <a:t>T</a:t>
                      </a:r>
                      <a:endParaRPr lang="en-US" sz="3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34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>
                          <a:effectLst/>
                        </a:rPr>
                        <a:t>X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>
                          <a:effectLst/>
                        </a:rPr>
                        <a:t>R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>
                          <a:effectLst/>
                        </a:rPr>
                        <a:t>H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>
                          <a:effectLst/>
                        </a:rPr>
                        <a:t>A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 dirty="0">
                          <a:effectLst/>
                        </a:rPr>
                        <a:t>T</a:t>
                      </a:r>
                      <a:endParaRPr lang="en-US" sz="3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34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>
                          <a:effectLst/>
                        </a:rPr>
                        <a:t>N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>
                          <a:effectLst/>
                        </a:rPr>
                        <a:t>G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>
                          <a:effectLst/>
                        </a:rPr>
                        <a:t>Y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>
                          <a:effectLst/>
                        </a:rPr>
                        <a:t>S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 dirty="0">
                          <a:effectLst/>
                        </a:rPr>
                        <a:t>L</a:t>
                      </a:r>
                      <a:endParaRPr lang="en-US" sz="3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34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>
                          <a:effectLst/>
                        </a:rPr>
                        <a:t>N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>
                          <a:effectLst/>
                        </a:rPr>
                        <a:t>G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>
                          <a:effectLst/>
                        </a:rPr>
                        <a:t>Y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>
                          <a:effectLst/>
                        </a:rPr>
                        <a:t>S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>
                          <a:effectLst/>
                        </a:rPr>
                        <a:t>L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34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>
                          <a:effectLst/>
                        </a:rPr>
                        <a:t>F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>
                          <a:effectLst/>
                        </a:rPr>
                        <a:t>X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>
                          <a:effectLst/>
                        </a:rPr>
                        <a:t>R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>
                          <a:effectLst/>
                        </a:rPr>
                        <a:t>H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 dirty="0">
                          <a:effectLst/>
                        </a:rPr>
                        <a:t>A</a:t>
                      </a:r>
                      <a:endParaRPr lang="en-US" sz="3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34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>
                          <a:effectLst/>
                        </a:rPr>
                        <a:t>F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>
                          <a:effectLst/>
                        </a:rPr>
                        <a:t>X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 dirty="0">
                          <a:effectLst/>
                        </a:rPr>
                        <a:t>R</a:t>
                      </a:r>
                      <a:endParaRPr lang="en-US" sz="3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3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3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2" name="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1991312"/>
              </p:ext>
            </p:extLst>
          </p:nvPr>
        </p:nvGraphicFramePr>
        <p:xfrm>
          <a:off x="3372719" y="1732029"/>
          <a:ext cx="1594992" cy="48348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8748"/>
                <a:gridCol w="398748"/>
                <a:gridCol w="398748"/>
                <a:gridCol w="398748"/>
              </a:tblGrid>
              <a:tr h="4834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T</a:t>
                      </a:r>
                      <a:endParaRPr lang="en-US" sz="3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 dirty="0" smtClean="0">
                          <a:effectLst/>
                        </a:rPr>
                        <a:t>N</a:t>
                      </a:r>
                      <a:endParaRPr lang="en-US" sz="3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 dirty="0" smtClean="0">
                          <a:effectLst/>
                        </a:rPr>
                        <a:t>G</a:t>
                      </a:r>
                      <a:endParaRPr lang="en-US" sz="3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 dirty="0" smtClean="0">
                          <a:effectLst/>
                        </a:rPr>
                        <a:t>Y</a:t>
                      </a:r>
                      <a:endParaRPr lang="en-US" sz="3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3" name="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9479935"/>
              </p:ext>
            </p:extLst>
          </p:nvPr>
        </p:nvGraphicFramePr>
        <p:xfrm>
          <a:off x="2973971" y="2215381"/>
          <a:ext cx="1993740" cy="48348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8748"/>
                <a:gridCol w="398748"/>
                <a:gridCol w="398748"/>
                <a:gridCol w="398748"/>
                <a:gridCol w="398748"/>
              </a:tblGrid>
              <a:tr h="4834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en-US" sz="3100" b="0" i="0" u="none" strike="noStrike" dirty="0">
                        <a:solidFill>
                          <a:schemeClr val="tx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L</a:t>
                      </a:r>
                      <a:endParaRPr lang="en-US" sz="3100" b="0" i="0" u="none" strike="noStrike" dirty="0">
                        <a:solidFill>
                          <a:schemeClr val="tx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F</a:t>
                      </a:r>
                      <a:endParaRPr lang="en-US" sz="3100" b="0" i="0" u="none" strike="noStrike" dirty="0">
                        <a:solidFill>
                          <a:schemeClr val="tx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X</a:t>
                      </a:r>
                      <a:endParaRPr lang="en-US" sz="3100" b="0" i="0" u="none" strike="noStrike" dirty="0">
                        <a:solidFill>
                          <a:schemeClr val="tx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R</a:t>
                      </a:r>
                      <a:endParaRPr lang="en-US" sz="3100" b="0" i="0" u="none" strike="noStrike" dirty="0">
                        <a:solidFill>
                          <a:schemeClr val="tx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4" name="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9839715"/>
              </p:ext>
            </p:extLst>
          </p:nvPr>
        </p:nvGraphicFramePr>
        <p:xfrm>
          <a:off x="2974383" y="2698863"/>
          <a:ext cx="1993740" cy="48348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8748"/>
                <a:gridCol w="398748"/>
                <a:gridCol w="398748"/>
                <a:gridCol w="398748"/>
                <a:gridCol w="398748"/>
              </a:tblGrid>
              <a:tr h="4834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en-US" sz="3100" b="0" i="0" u="none" strike="noStrike" dirty="0">
                        <a:solidFill>
                          <a:schemeClr val="tx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L</a:t>
                      </a:r>
                      <a:endParaRPr lang="en-US" sz="3100" b="0" i="0" u="none" strike="noStrike" dirty="0">
                        <a:solidFill>
                          <a:schemeClr val="tx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F</a:t>
                      </a:r>
                      <a:endParaRPr lang="en-US" sz="3100" b="0" i="0" u="none" strike="noStrike" dirty="0">
                        <a:solidFill>
                          <a:schemeClr val="tx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X</a:t>
                      </a:r>
                      <a:endParaRPr lang="en-US" sz="3100" b="0" i="0" u="none" strike="noStrike" dirty="0">
                        <a:solidFill>
                          <a:schemeClr val="tx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R</a:t>
                      </a:r>
                      <a:endParaRPr lang="en-US" sz="3100" b="0" i="0" u="none" strike="noStrike" dirty="0">
                        <a:solidFill>
                          <a:schemeClr val="tx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6" name="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9018388"/>
              </p:ext>
            </p:extLst>
          </p:nvPr>
        </p:nvGraphicFramePr>
        <p:xfrm>
          <a:off x="2977446" y="3188233"/>
          <a:ext cx="1993740" cy="48348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8748"/>
                <a:gridCol w="398748"/>
                <a:gridCol w="398748"/>
                <a:gridCol w="398748"/>
                <a:gridCol w="398748"/>
              </a:tblGrid>
              <a:tr h="4834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H</a:t>
                      </a:r>
                      <a:endParaRPr lang="en-US" sz="3100" b="0" i="0" u="none" strike="noStrike" dirty="0">
                        <a:solidFill>
                          <a:schemeClr val="tx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  <a:endParaRPr lang="en-US" sz="3100" b="0" i="0" u="none" strike="noStrike" dirty="0">
                        <a:solidFill>
                          <a:schemeClr val="tx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T</a:t>
                      </a:r>
                      <a:endParaRPr lang="en-US" sz="3100" b="0" i="0" u="none" strike="noStrike" dirty="0">
                        <a:solidFill>
                          <a:schemeClr val="tx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N</a:t>
                      </a:r>
                      <a:endParaRPr lang="en-US" sz="3100" b="0" i="0" u="none" strike="noStrike" dirty="0">
                        <a:solidFill>
                          <a:schemeClr val="tx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G</a:t>
                      </a:r>
                      <a:endParaRPr lang="en-US" sz="3100" b="0" i="0" u="none" strike="noStrike" dirty="0">
                        <a:solidFill>
                          <a:schemeClr val="tx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7" name="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2194466"/>
              </p:ext>
            </p:extLst>
          </p:nvPr>
        </p:nvGraphicFramePr>
        <p:xfrm>
          <a:off x="2974385" y="3666022"/>
          <a:ext cx="1993740" cy="48348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8748"/>
                <a:gridCol w="398748"/>
                <a:gridCol w="398748"/>
                <a:gridCol w="398748"/>
                <a:gridCol w="398748"/>
              </a:tblGrid>
              <a:tr h="4834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H</a:t>
                      </a:r>
                      <a:endParaRPr lang="en-US" sz="3100" b="0" i="0" u="none" strike="noStrike" dirty="0">
                        <a:solidFill>
                          <a:schemeClr val="tx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  <a:endParaRPr lang="en-US" sz="3100" b="0" i="0" u="none" strike="noStrike" dirty="0">
                        <a:solidFill>
                          <a:schemeClr val="tx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T</a:t>
                      </a:r>
                      <a:endParaRPr lang="en-US" sz="3100" b="0" i="0" u="none" strike="noStrike" dirty="0">
                        <a:solidFill>
                          <a:schemeClr val="tx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N</a:t>
                      </a:r>
                      <a:endParaRPr lang="en-US" sz="3100" b="0" i="0" u="none" strike="noStrike" dirty="0">
                        <a:solidFill>
                          <a:schemeClr val="tx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G</a:t>
                      </a:r>
                      <a:endParaRPr lang="en-US" sz="3100" b="0" i="0" u="none" strike="noStrike" dirty="0">
                        <a:solidFill>
                          <a:schemeClr val="tx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8" name="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4914697"/>
              </p:ext>
            </p:extLst>
          </p:nvPr>
        </p:nvGraphicFramePr>
        <p:xfrm>
          <a:off x="2973557" y="4149080"/>
          <a:ext cx="1993740" cy="48348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8748"/>
                <a:gridCol w="398748"/>
                <a:gridCol w="398748"/>
                <a:gridCol w="398748"/>
                <a:gridCol w="398748"/>
              </a:tblGrid>
              <a:tr h="4834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Y</a:t>
                      </a:r>
                      <a:endParaRPr lang="en-US" sz="3100" b="0" i="0" u="none" strike="noStrike" dirty="0">
                        <a:solidFill>
                          <a:schemeClr val="tx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en-US" sz="3100" b="0" i="0" u="none" strike="noStrike" dirty="0">
                        <a:solidFill>
                          <a:schemeClr val="tx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L</a:t>
                      </a:r>
                      <a:endParaRPr lang="en-US" sz="3100" b="0" i="0" u="none" strike="noStrike" dirty="0">
                        <a:solidFill>
                          <a:schemeClr val="tx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F</a:t>
                      </a:r>
                      <a:endParaRPr lang="en-US" sz="3100" b="0" i="0" u="none" strike="noStrike" dirty="0">
                        <a:solidFill>
                          <a:schemeClr val="tx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X</a:t>
                      </a:r>
                      <a:endParaRPr lang="en-US" sz="3100" b="0" i="0" u="none" strike="noStrike" dirty="0">
                        <a:solidFill>
                          <a:schemeClr val="tx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9" name="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6867695"/>
              </p:ext>
            </p:extLst>
          </p:nvPr>
        </p:nvGraphicFramePr>
        <p:xfrm>
          <a:off x="2974385" y="4633425"/>
          <a:ext cx="1993740" cy="48348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8748"/>
                <a:gridCol w="398748"/>
                <a:gridCol w="398748"/>
                <a:gridCol w="398748"/>
                <a:gridCol w="398748"/>
              </a:tblGrid>
              <a:tr h="4834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Y</a:t>
                      </a:r>
                      <a:endParaRPr lang="en-US" sz="3100" b="0" i="0" u="none" strike="noStrike" dirty="0">
                        <a:solidFill>
                          <a:schemeClr val="tx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en-US" sz="3100" b="0" i="0" u="none" strike="noStrike" dirty="0">
                        <a:solidFill>
                          <a:schemeClr val="tx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L</a:t>
                      </a:r>
                      <a:endParaRPr lang="en-US" sz="3100" b="0" i="0" u="none" strike="noStrike" dirty="0">
                        <a:solidFill>
                          <a:schemeClr val="tx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F</a:t>
                      </a:r>
                      <a:endParaRPr lang="en-US" sz="3100" b="0" i="0" u="none" strike="noStrike" dirty="0">
                        <a:solidFill>
                          <a:schemeClr val="tx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X</a:t>
                      </a:r>
                      <a:endParaRPr lang="en-US" sz="3100" b="0" i="0" u="none" strike="noStrike" dirty="0">
                        <a:solidFill>
                          <a:schemeClr val="tx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0" name="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3491485"/>
              </p:ext>
            </p:extLst>
          </p:nvPr>
        </p:nvGraphicFramePr>
        <p:xfrm>
          <a:off x="2973557" y="5119165"/>
          <a:ext cx="1993740" cy="48348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8748"/>
                <a:gridCol w="398748"/>
                <a:gridCol w="398748"/>
                <a:gridCol w="398748"/>
                <a:gridCol w="398748"/>
              </a:tblGrid>
              <a:tr h="4834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R</a:t>
                      </a:r>
                      <a:endParaRPr lang="en-US" sz="3100" b="0" i="0" u="none" strike="noStrike" dirty="0">
                        <a:solidFill>
                          <a:schemeClr val="tx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H</a:t>
                      </a:r>
                      <a:endParaRPr lang="en-US" sz="3100" b="0" i="0" u="none" strike="noStrike" dirty="0">
                        <a:solidFill>
                          <a:schemeClr val="tx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  <a:endParaRPr lang="en-US" sz="3100" b="0" i="0" u="none" strike="noStrike" dirty="0">
                        <a:solidFill>
                          <a:schemeClr val="tx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T</a:t>
                      </a:r>
                      <a:endParaRPr lang="en-US" sz="3100" b="0" i="0" u="none" strike="noStrike" dirty="0">
                        <a:solidFill>
                          <a:schemeClr val="tx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N</a:t>
                      </a:r>
                      <a:endParaRPr lang="en-US" sz="3100" b="0" i="0" u="none" strike="noStrike" dirty="0">
                        <a:solidFill>
                          <a:schemeClr val="tx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1" name="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8056662"/>
              </p:ext>
            </p:extLst>
          </p:nvPr>
        </p:nvGraphicFramePr>
        <p:xfrm>
          <a:off x="2973971" y="5605708"/>
          <a:ext cx="1196244" cy="48348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8748"/>
                <a:gridCol w="398748"/>
                <a:gridCol w="398748"/>
              </a:tblGrid>
              <a:tr h="4834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R</a:t>
                      </a:r>
                      <a:endParaRPr lang="en-US" sz="3100" b="0" i="0" u="none" strike="noStrike" dirty="0">
                        <a:solidFill>
                          <a:schemeClr val="tx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H</a:t>
                      </a:r>
                      <a:endParaRPr lang="en-US" sz="3100" b="0" i="0" u="none" strike="noStrike" dirty="0">
                        <a:solidFill>
                          <a:schemeClr val="tx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  <a:endParaRPr lang="en-US" sz="3100" b="0" i="0" u="none" strike="noStrike" dirty="0">
                        <a:solidFill>
                          <a:schemeClr val="tx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2" name="円/楕円 31"/>
          <p:cNvSpPr/>
          <p:nvPr/>
        </p:nvSpPr>
        <p:spPr>
          <a:xfrm>
            <a:off x="2984670" y="2265125"/>
            <a:ext cx="396000" cy="39600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円/楕円 33"/>
          <p:cNvSpPr/>
          <p:nvPr/>
        </p:nvSpPr>
        <p:spPr>
          <a:xfrm>
            <a:off x="3380670" y="2259122"/>
            <a:ext cx="396000" cy="39600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円/楕円 34"/>
          <p:cNvSpPr/>
          <p:nvPr/>
        </p:nvSpPr>
        <p:spPr>
          <a:xfrm>
            <a:off x="3776670" y="2259122"/>
            <a:ext cx="396000" cy="39600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円/楕円 35"/>
          <p:cNvSpPr/>
          <p:nvPr/>
        </p:nvSpPr>
        <p:spPr>
          <a:xfrm>
            <a:off x="4170215" y="2259122"/>
            <a:ext cx="396000" cy="39600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円/楕円 36"/>
          <p:cNvSpPr/>
          <p:nvPr/>
        </p:nvSpPr>
        <p:spPr>
          <a:xfrm>
            <a:off x="4563760" y="2259122"/>
            <a:ext cx="396000" cy="39600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円/楕円 37"/>
          <p:cNvSpPr/>
          <p:nvPr/>
        </p:nvSpPr>
        <p:spPr>
          <a:xfrm>
            <a:off x="2984670" y="2765621"/>
            <a:ext cx="396000" cy="39600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円/楕円 38"/>
          <p:cNvSpPr/>
          <p:nvPr/>
        </p:nvSpPr>
        <p:spPr>
          <a:xfrm>
            <a:off x="3380670" y="2759618"/>
            <a:ext cx="396000" cy="39600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円/楕円 39"/>
          <p:cNvSpPr/>
          <p:nvPr/>
        </p:nvSpPr>
        <p:spPr>
          <a:xfrm>
            <a:off x="3776670" y="2759618"/>
            <a:ext cx="396000" cy="39600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円/楕円 40"/>
          <p:cNvSpPr/>
          <p:nvPr/>
        </p:nvSpPr>
        <p:spPr>
          <a:xfrm>
            <a:off x="4170215" y="2759618"/>
            <a:ext cx="396000" cy="39600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円/楕円 41"/>
          <p:cNvSpPr/>
          <p:nvPr/>
        </p:nvSpPr>
        <p:spPr>
          <a:xfrm>
            <a:off x="4563760" y="2759618"/>
            <a:ext cx="396000" cy="39600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円/楕円 42"/>
          <p:cNvSpPr/>
          <p:nvPr/>
        </p:nvSpPr>
        <p:spPr>
          <a:xfrm>
            <a:off x="2979609" y="3243474"/>
            <a:ext cx="396000" cy="39600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円/楕円 43"/>
          <p:cNvSpPr/>
          <p:nvPr/>
        </p:nvSpPr>
        <p:spPr>
          <a:xfrm>
            <a:off x="3375609" y="3237471"/>
            <a:ext cx="396000" cy="39600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円/楕円 44"/>
          <p:cNvSpPr/>
          <p:nvPr/>
        </p:nvSpPr>
        <p:spPr>
          <a:xfrm>
            <a:off x="3771609" y="3237471"/>
            <a:ext cx="396000" cy="39600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円/楕円 45"/>
          <p:cNvSpPr/>
          <p:nvPr/>
        </p:nvSpPr>
        <p:spPr>
          <a:xfrm>
            <a:off x="4165154" y="3237471"/>
            <a:ext cx="396000" cy="39600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円/楕円 46"/>
          <p:cNvSpPr/>
          <p:nvPr/>
        </p:nvSpPr>
        <p:spPr>
          <a:xfrm>
            <a:off x="4558699" y="3237471"/>
            <a:ext cx="396000" cy="39600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円/楕円 47"/>
          <p:cNvSpPr/>
          <p:nvPr/>
        </p:nvSpPr>
        <p:spPr>
          <a:xfrm>
            <a:off x="2987125" y="3722505"/>
            <a:ext cx="396000" cy="39600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円/楕円 48"/>
          <p:cNvSpPr/>
          <p:nvPr/>
        </p:nvSpPr>
        <p:spPr>
          <a:xfrm>
            <a:off x="3383125" y="3716502"/>
            <a:ext cx="396000" cy="39600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円/楕円 49"/>
          <p:cNvSpPr/>
          <p:nvPr/>
        </p:nvSpPr>
        <p:spPr>
          <a:xfrm>
            <a:off x="3779125" y="3716502"/>
            <a:ext cx="396000" cy="39600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円/楕円 50"/>
          <p:cNvSpPr/>
          <p:nvPr/>
        </p:nvSpPr>
        <p:spPr>
          <a:xfrm>
            <a:off x="4172670" y="3716502"/>
            <a:ext cx="396000" cy="39600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円/楕円 51"/>
          <p:cNvSpPr/>
          <p:nvPr/>
        </p:nvSpPr>
        <p:spPr>
          <a:xfrm>
            <a:off x="4566215" y="3716502"/>
            <a:ext cx="396000" cy="39600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/>
        </p:nvSpPr>
        <p:spPr>
          <a:xfrm>
            <a:off x="7034247" y="2167070"/>
            <a:ext cx="514885" cy="584775"/>
          </a:xfrm>
          <a:prstGeom prst="rect">
            <a:avLst/>
          </a:prstGeom>
          <a:effectLst>
            <a:softEdge rad="63500"/>
          </a:effectLst>
        </p:spPr>
        <p:txBody>
          <a:bodyPr wrap="none">
            <a:spAutoFit/>
          </a:bodyPr>
          <a:lstStyle/>
          <a:p>
            <a:pPr algn="ctr"/>
            <a:r>
              <a:rPr lang="en-US" altLang="ja-JP" sz="3200" dirty="0">
                <a:solidFill>
                  <a:srgbClr val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G</a:t>
            </a:r>
            <a:r>
              <a:rPr lang="en-US" altLang="ja-JP" dirty="0"/>
              <a:t> </a:t>
            </a:r>
            <a:endParaRPr lang="ja-JP" altLang="en-US" dirty="0"/>
          </a:p>
        </p:txBody>
      </p:sp>
      <p:sp>
        <p:nvSpPr>
          <p:cNvPr id="54" name="正方形/長方形 53"/>
          <p:cNvSpPr/>
          <p:nvPr/>
        </p:nvSpPr>
        <p:spPr>
          <a:xfrm>
            <a:off x="7382114" y="2438481"/>
            <a:ext cx="478016" cy="584775"/>
          </a:xfrm>
          <a:prstGeom prst="rect">
            <a:avLst/>
          </a:prstGeom>
          <a:effectLst>
            <a:softEdge rad="63500"/>
          </a:effectLst>
        </p:spPr>
        <p:txBody>
          <a:bodyPr wrap="none">
            <a:spAutoFit/>
          </a:bodyPr>
          <a:lstStyle/>
          <a:p>
            <a:pPr algn="ctr"/>
            <a:r>
              <a:rPr lang="en-US" altLang="ja-JP" sz="3200" dirty="0">
                <a:solidFill>
                  <a:srgbClr val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Y</a:t>
            </a:r>
            <a:r>
              <a:rPr lang="en-US" altLang="ja-JP" dirty="0" smtClean="0"/>
              <a:t> </a:t>
            </a:r>
            <a:endParaRPr lang="ja-JP" altLang="en-US" dirty="0"/>
          </a:p>
        </p:txBody>
      </p:sp>
      <p:sp>
        <p:nvSpPr>
          <p:cNvPr id="55" name="正方形/長方形 54"/>
          <p:cNvSpPr/>
          <p:nvPr/>
        </p:nvSpPr>
        <p:spPr>
          <a:xfrm>
            <a:off x="7574681" y="2752668"/>
            <a:ext cx="478016" cy="584775"/>
          </a:xfrm>
          <a:prstGeom prst="rect">
            <a:avLst/>
          </a:prstGeom>
          <a:effectLst>
            <a:softEdge rad="63500"/>
          </a:effectLst>
        </p:spPr>
        <p:txBody>
          <a:bodyPr wrap="none">
            <a:spAutoFit/>
          </a:bodyPr>
          <a:lstStyle/>
          <a:p>
            <a:pPr algn="ctr"/>
            <a:r>
              <a:rPr lang="en-US" altLang="ja-JP" sz="3200" dirty="0" smtClean="0"/>
              <a:t>S </a:t>
            </a:r>
            <a:endParaRPr lang="ja-JP" altLang="en-US" sz="3200" dirty="0"/>
          </a:p>
        </p:txBody>
      </p:sp>
      <p:sp>
        <p:nvSpPr>
          <p:cNvPr id="56" name="正方形/長方形 55"/>
          <p:cNvSpPr/>
          <p:nvPr/>
        </p:nvSpPr>
        <p:spPr>
          <a:xfrm>
            <a:off x="7637024" y="3188918"/>
            <a:ext cx="494045" cy="584775"/>
          </a:xfrm>
          <a:prstGeom prst="rect">
            <a:avLst/>
          </a:prstGeom>
          <a:effectLst>
            <a:softEdge rad="63500"/>
          </a:effectLst>
        </p:spPr>
        <p:txBody>
          <a:bodyPr wrap="none">
            <a:spAutoFit/>
          </a:bodyPr>
          <a:lstStyle/>
          <a:p>
            <a:pPr algn="ctr"/>
            <a:r>
              <a:rPr lang="en-US" altLang="ja-JP" sz="3200" dirty="0" smtClean="0"/>
              <a:t>L </a:t>
            </a:r>
            <a:endParaRPr lang="ja-JP" altLang="en-US" sz="3200" dirty="0"/>
          </a:p>
        </p:txBody>
      </p:sp>
      <p:sp>
        <p:nvSpPr>
          <p:cNvPr id="57" name="正方形/長方形 56"/>
          <p:cNvSpPr/>
          <p:nvPr/>
        </p:nvSpPr>
        <p:spPr>
          <a:xfrm>
            <a:off x="7476023" y="3550394"/>
            <a:ext cx="494045" cy="584775"/>
          </a:xfrm>
          <a:prstGeom prst="rect">
            <a:avLst/>
          </a:prstGeom>
          <a:effectLst>
            <a:softEdge rad="63500"/>
          </a:effectLst>
        </p:spPr>
        <p:txBody>
          <a:bodyPr wrap="none">
            <a:spAutoFit/>
          </a:bodyPr>
          <a:lstStyle/>
          <a:p>
            <a:pPr algn="ctr"/>
            <a:r>
              <a:rPr lang="en-US" altLang="ja-JP" sz="3200" dirty="0"/>
              <a:t>	</a:t>
            </a:r>
            <a:r>
              <a:rPr lang="en-US" altLang="ja-JP" sz="3200" dirty="0" smtClean="0"/>
              <a:t>F </a:t>
            </a:r>
            <a:endParaRPr lang="ja-JP" altLang="en-US" sz="3200" dirty="0"/>
          </a:p>
        </p:txBody>
      </p:sp>
      <p:sp>
        <p:nvSpPr>
          <p:cNvPr id="58" name="正方形/長方形 57"/>
          <p:cNvSpPr/>
          <p:nvPr/>
        </p:nvSpPr>
        <p:spPr>
          <a:xfrm>
            <a:off x="7224783" y="3842781"/>
            <a:ext cx="418704" cy="584775"/>
          </a:xfrm>
          <a:prstGeom prst="rect">
            <a:avLst/>
          </a:prstGeom>
          <a:effectLst>
            <a:softEdge rad="63500"/>
          </a:effectLst>
        </p:spPr>
        <p:txBody>
          <a:bodyPr wrap="none">
            <a:spAutoFit/>
          </a:bodyPr>
          <a:lstStyle/>
          <a:p>
            <a:pPr algn="ctr"/>
            <a:r>
              <a:rPr lang="en-US" altLang="ja-JP" sz="3200" dirty="0" smtClean="0"/>
              <a:t>X</a:t>
            </a:r>
            <a:endParaRPr lang="ja-JP" altLang="en-US" sz="3200" dirty="0"/>
          </a:p>
        </p:txBody>
      </p:sp>
      <p:sp>
        <p:nvSpPr>
          <p:cNvPr id="59" name="正方形/長方形 58"/>
          <p:cNvSpPr/>
          <p:nvPr/>
        </p:nvSpPr>
        <p:spPr>
          <a:xfrm>
            <a:off x="6811349" y="3842780"/>
            <a:ext cx="529312" cy="584775"/>
          </a:xfrm>
          <a:prstGeom prst="rect">
            <a:avLst/>
          </a:prstGeom>
          <a:effectLst>
            <a:softEdge rad="63500"/>
          </a:effectLst>
        </p:spPr>
        <p:txBody>
          <a:bodyPr wrap="none">
            <a:spAutoFit/>
          </a:bodyPr>
          <a:lstStyle/>
          <a:p>
            <a:pPr algn="ctr"/>
            <a:r>
              <a:rPr lang="en-US" altLang="ja-JP" sz="3200" dirty="0" smtClean="0"/>
              <a:t>R </a:t>
            </a:r>
            <a:endParaRPr lang="ja-JP" altLang="en-US" sz="3200" dirty="0"/>
          </a:p>
        </p:txBody>
      </p:sp>
      <p:sp>
        <p:nvSpPr>
          <p:cNvPr id="60" name="正方形/長方形 59"/>
          <p:cNvSpPr/>
          <p:nvPr/>
        </p:nvSpPr>
        <p:spPr>
          <a:xfrm>
            <a:off x="6593288" y="3550392"/>
            <a:ext cx="466794" cy="584775"/>
          </a:xfrm>
          <a:prstGeom prst="rect">
            <a:avLst/>
          </a:prstGeom>
          <a:effectLst>
            <a:softEdge rad="63500"/>
          </a:effectLst>
        </p:spPr>
        <p:txBody>
          <a:bodyPr wrap="none">
            <a:spAutoFit/>
          </a:bodyPr>
          <a:lstStyle/>
          <a:p>
            <a:pPr algn="ctr"/>
            <a:r>
              <a:rPr lang="en-US" altLang="ja-JP" sz="3200" dirty="0" smtClean="0"/>
              <a:t>H</a:t>
            </a:r>
            <a:endParaRPr lang="ja-JP" altLang="en-US" sz="3200" dirty="0"/>
          </a:p>
        </p:txBody>
      </p:sp>
      <p:sp>
        <p:nvSpPr>
          <p:cNvPr id="62" name="正方形/長方形 61"/>
          <p:cNvSpPr/>
          <p:nvPr/>
        </p:nvSpPr>
        <p:spPr>
          <a:xfrm>
            <a:off x="6425200" y="3188917"/>
            <a:ext cx="441147" cy="584775"/>
          </a:xfrm>
          <a:prstGeom prst="rect">
            <a:avLst/>
          </a:prstGeom>
          <a:effectLst>
            <a:softEdge rad="63500"/>
          </a:effectLst>
        </p:spPr>
        <p:txBody>
          <a:bodyPr wrap="none">
            <a:spAutoFit/>
          </a:bodyPr>
          <a:lstStyle/>
          <a:p>
            <a:pPr algn="ctr"/>
            <a:r>
              <a:rPr lang="en-US" altLang="ja-JP" sz="3200" dirty="0"/>
              <a:t>A</a:t>
            </a:r>
            <a:endParaRPr lang="ja-JP" altLang="en-US" sz="3200" dirty="0"/>
          </a:p>
        </p:txBody>
      </p:sp>
      <p:sp>
        <p:nvSpPr>
          <p:cNvPr id="63" name="正方形/長方形 62"/>
          <p:cNvSpPr/>
          <p:nvPr/>
        </p:nvSpPr>
        <p:spPr>
          <a:xfrm>
            <a:off x="6499160" y="2768570"/>
            <a:ext cx="428322" cy="584775"/>
          </a:xfrm>
          <a:prstGeom prst="rect">
            <a:avLst/>
          </a:prstGeom>
          <a:effectLst>
            <a:softEdge rad="63500"/>
          </a:effectLst>
        </p:spPr>
        <p:txBody>
          <a:bodyPr wrap="none">
            <a:spAutoFit/>
          </a:bodyPr>
          <a:lstStyle/>
          <a:p>
            <a:pPr algn="ctr"/>
            <a:r>
              <a:rPr lang="en-US" altLang="ja-JP" sz="3200" dirty="0" smtClean="0"/>
              <a:t>T</a:t>
            </a:r>
            <a:endParaRPr lang="ja-JP" altLang="en-US" sz="3200" dirty="0"/>
          </a:p>
        </p:txBody>
      </p:sp>
      <p:sp>
        <p:nvSpPr>
          <p:cNvPr id="64" name="正方形/長方形 63"/>
          <p:cNvSpPr/>
          <p:nvPr/>
        </p:nvSpPr>
        <p:spPr>
          <a:xfrm>
            <a:off x="6712860" y="2446576"/>
            <a:ext cx="463588" cy="584775"/>
          </a:xfrm>
          <a:prstGeom prst="rect">
            <a:avLst/>
          </a:prstGeom>
          <a:effectLst>
            <a:softEdge rad="63500"/>
          </a:effectLst>
        </p:spPr>
        <p:txBody>
          <a:bodyPr wrap="none">
            <a:spAutoFit/>
          </a:bodyPr>
          <a:lstStyle/>
          <a:p>
            <a:pPr algn="ctr"/>
            <a:r>
              <a:rPr lang="en-US" altLang="ja-JP" sz="3200" dirty="0" smtClean="0"/>
              <a:t>N</a:t>
            </a:r>
            <a:endParaRPr lang="ja-JP" altLang="en-US" sz="3200" dirty="0"/>
          </a:p>
        </p:txBody>
      </p:sp>
      <p:graphicFrame>
        <p:nvGraphicFramePr>
          <p:cNvPr id="69" name="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5398337"/>
              </p:ext>
            </p:extLst>
          </p:nvPr>
        </p:nvGraphicFramePr>
        <p:xfrm>
          <a:off x="2972304" y="2216158"/>
          <a:ext cx="1993740" cy="48348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8748"/>
                <a:gridCol w="398748"/>
                <a:gridCol w="398748"/>
                <a:gridCol w="398748"/>
                <a:gridCol w="398748"/>
              </a:tblGrid>
              <a:tr h="4834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S</a:t>
                      </a:r>
                      <a:endParaRPr lang="en-US" sz="3100" b="0" i="0" u="none" strike="noStrike" dirty="0">
                        <a:solidFill>
                          <a:srgbClr val="FF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L</a:t>
                      </a:r>
                      <a:endParaRPr lang="en-US" sz="3100" b="0" i="0" u="none" strike="noStrike" dirty="0">
                        <a:solidFill>
                          <a:srgbClr val="FF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F</a:t>
                      </a:r>
                      <a:endParaRPr lang="en-US" sz="3100" b="0" i="0" u="none" strike="noStrike" dirty="0">
                        <a:solidFill>
                          <a:srgbClr val="FF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X</a:t>
                      </a:r>
                      <a:endParaRPr lang="en-US" sz="3100" b="0" i="0" u="none" strike="noStrike" dirty="0">
                        <a:solidFill>
                          <a:srgbClr val="FF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R</a:t>
                      </a:r>
                      <a:endParaRPr lang="en-US" sz="3100" b="0" i="0" u="none" strike="noStrike" dirty="0">
                        <a:solidFill>
                          <a:srgbClr val="FF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0" name="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8746839"/>
              </p:ext>
            </p:extLst>
          </p:nvPr>
        </p:nvGraphicFramePr>
        <p:xfrm>
          <a:off x="2976861" y="2693873"/>
          <a:ext cx="1993740" cy="48348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8748"/>
                <a:gridCol w="398748"/>
                <a:gridCol w="398748"/>
                <a:gridCol w="398748"/>
                <a:gridCol w="398748"/>
              </a:tblGrid>
              <a:tr h="4834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S</a:t>
                      </a:r>
                      <a:endParaRPr lang="en-US" sz="3100" b="0" i="0" u="none" strike="noStrike" dirty="0">
                        <a:solidFill>
                          <a:srgbClr val="FF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L</a:t>
                      </a:r>
                      <a:endParaRPr lang="en-US" sz="3100" b="0" i="0" u="none" strike="noStrike" dirty="0">
                        <a:solidFill>
                          <a:srgbClr val="FF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F</a:t>
                      </a:r>
                      <a:endParaRPr lang="en-US" sz="3100" b="0" i="0" u="none" strike="noStrike" dirty="0">
                        <a:solidFill>
                          <a:srgbClr val="FF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X</a:t>
                      </a:r>
                      <a:endParaRPr lang="en-US" sz="3100" b="0" i="0" u="none" strike="noStrike" dirty="0">
                        <a:solidFill>
                          <a:srgbClr val="FF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R</a:t>
                      </a:r>
                      <a:endParaRPr lang="en-US" sz="3100" b="0" i="0" u="none" strike="noStrike" dirty="0">
                        <a:solidFill>
                          <a:srgbClr val="FF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1" name="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0009892"/>
              </p:ext>
            </p:extLst>
          </p:nvPr>
        </p:nvGraphicFramePr>
        <p:xfrm>
          <a:off x="2980255" y="3192130"/>
          <a:ext cx="1993740" cy="48348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8748"/>
                <a:gridCol w="398748"/>
                <a:gridCol w="398748"/>
                <a:gridCol w="398748"/>
                <a:gridCol w="398748"/>
              </a:tblGrid>
              <a:tr h="4834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 dirty="0" smtClean="0">
                          <a:solidFill>
                            <a:srgbClr val="92D050"/>
                          </a:solidFill>
                          <a:effectLst/>
                        </a:rPr>
                        <a:t>H</a:t>
                      </a:r>
                      <a:endParaRPr lang="en-US" sz="3100" b="0" i="0" u="none" strike="noStrike" dirty="0">
                        <a:solidFill>
                          <a:srgbClr val="92D05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 dirty="0" smtClean="0">
                          <a:solidFill>
                            <a:srgbClr val="92D050"/>
                          </a:solidFill>
                          <a:effectLst/>
                        </a:rPr>
                        <a:t>A</a:t>
                      </a:r>
                      <a:endParaRPr lang="en-US" sz="3100" b="0" i="0" u="none" strike="noStrike" dirty="0">
                        <a:solidFill>
                          <a:srgbClr val="92D05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 dirty="0" smtClean="0">
                          <a:solidFill>
                            <a:srgbClr val="92D050"/>
                          </a:solidFill>
                          <a:effectLst/>
                        </a:rPr>
                        <a:t>T</a:t>
                      </a:r>
                      <a:endParaRPr lang="en-US" sz="3100" b="0" i="0" u="none" strike="noStrike" dirty="0">
                        <a:solidFill>
                          <a:srgbClr val="92D05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 dirty="0" smtClean="0">
                          <a:solidFill>
                            <a:srgbClr val="92D050"/>
                          </a:solidFill>
                          <a:effectLst/>
                        </a:rPr>
                        <a:t>N</a:t>
                      </a:r>
                      <a:endParaRPr lang="en-US" sz="3100" b="0" i="0" u="none" strike="noStrike" dirty="0">
                        <a:solidFill>
                          <a:srgbClr val="92D05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 dirty="0" smtClean="0">
                          <a:solidFill>
                            <a:srgbClr val="92D050"/>
                          </a:solidFill>
                          <a:effectLst/>
                        </a:rPr>
                        <a:t>G</a:t>
                      </a:r>
                      <a:endParaRPr lang="en-US" sz="3100" b="0" i="0" u="none" strike="noStrike" dirty="0">
                        <a:solidFill>
                          <a:srgbClr val="92D05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4" name="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0930490"/>
              </p:ext>
            </p:extLst>
          </p:nvPr>
        </p:nvGraphicFramePr>
        <p:xfrm>
          <a:off x="2972304" y="3668948"/>
          <a:ext cx="1993740" cy="48348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8748"/>
                <a:gridCol w="398748"/>
                <a:gridCol w="398748"/>
                <a:gridCol w="398748"/>
                <a:gridCol w="398748"/>
              </a:tblGrid>
              <a:tr h="4834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 dirty="0" smtClean="0">
                          <a:solidFill>
                            <a:srgbClr val="92D050"/>
                          </a:solidFill>
                          <a:effectLst/>
                        </a:rPr>
                        <a:t>H</a:t>
                      </a:r>
                      <a:endParaRPr lang="en-US" sz="3100" b="0" i="0" u="none" strike="noStrike" dirty="0">
                        <a:solidFill>
                          <a:srgbClr val="92D05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 dirty="0" smtClean="0">
                          <a:solidFill>
                            <a:srgbClr val="92D050"/>
                          </a:solidFill>
                          <a:effectLst/>
                        </a:rPr>
                        <a:t>A</a:t>
                      </a:r>
                      <a:endParaRPr lang="en-US" sz="3100" b="0" i="0" u="none" strike="noStrike" dirty="0">
                        <a:solidFill>
                          <a:srgbClr val="92D05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 dirty="0" smtClean="0">
                          <a:solidFill>
                            <a:srgbClr val="92D050"/>
                          </a:solidFill>
                          <a:effectLst/>
                        </a:rPr>
                        <a:t>T</a:t>
                      </a:r>
                      <a:endParaRPr lang="en-US" sz="3100" b="0" i="0" u="none" strike="noStrike" dirty="0">
                        <a:solidFill>
                          <a:srgbClr val="92D05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 dirty="0" smtClean="0">
                          <a:solidFill>
                            <a:srgbClr val="92D050"/>
                          </a:solidFill>
                          <a:effectLst/>
                        </a:rPr>
                        <a:t>N</a:t>
                      </a:r>
                      <a:endParaRPr lang="en-US" sz="3100" b="0" i="0" u="none" strike="noStrike" dirty="0">
                        <a:solidFill>
                          <a:srgbClr val="92D05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 dirty="0" smtClean="0">
                          <a:solidFill>
                            <a:srgbClr val="92D050"/>
                          </a:solidFill>
                          <a:effectLst/>
                        </a:rPr>
                        <a:t>G</a:t>
                      </a:r>
                      <a:endParaRPr lang="en-US" sz="3100" b="0" i="0" u="none" strike="noStrike" dirty="0">
                        <a:solidFill>
                          <a:srgbClr val="92D05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5" name="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4424302"/>
              </p:ext>
            </p:extLst>
          </p:nvPr>
        </p:nvGraphicFramePr>
        <p:xfrm>
          <a:off x="2976426" y="4152847"/>
          <a:ext cx="1993740" cy="48348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8748"/>
                <a:gridCol w="398748"/>
                <a:gridCol w="398748"/>
                <a:gridCol w="398748"/>
                <a:gridCol w="398748"/>
              </a:tblGrid>
              <a:tr h="4834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 dirty="0" smtClean="0">
                          <a:solidFill>
                            <a:srgbClr val="0070C0"/>
                          </a:solidFill>
                          <a:effectLst/>
                        </a:rPr>
                        <a:t>Y</a:t>
                      </a:r>
                      <a:endParaRPr lang="en-US" sz="3100" b="0" i="0" u="none" strike="noStrike" dirty="0">
                        <a:solidFill>
                          <a:srgbClr val="0070C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 dirty="0" smtClean="0">
                          <a:solidFill>
                            <a:srgbClr val="0070C0"/>
                          </a:solidFill>
                          <a:effectLst/>
                        </a:rPr>
                        <a:t>S</a:t>
                      </a:r>
                      <a:endParaRPr lang="en-US" sz="3100" b="0" i="0" u="none" strike="noStrike" dirty="0">
                        <a:solidFill>
                          <a:srgbClr val="0070C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 dirty="0" smtClean="0">
                          <a:solidFill>
                            <a:srgbClr val="0070C0"/>
                          </a:solidFill>
                          <a:effectLst/>
                        </a:rPr>
                        <a:t>L</a:t>
                      </a:r>
                      <a:endParaRPr lang="en-US" sz="3100" b="0" i="0" u="none" strike="noStrike" dirty="0">
                        <a:solidFill>
                          <a:srgbClr val="0070C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 dirty="0" smtClean="0">
                          <a:solidFill>
                            <a:srgbClr val="0070C0"/>
                          </a:solidFill>
                          <a:effectLst/>
                        </a:rPr>
                        <a:t>F</a:t>
                      </a:r>
                      <a:endParaRPr lang="en-US" sz="3100" b="0" i="0" u="none" strike="noStrike" dirty="0">
                        <a:solidFill>
                          <a:srgbClr val="0070C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 dirty="0" smtClean="0">
                          <a:solidFill>
                            <a:srgbClr val="0070C0"/>
                          </a:solidFill>
                          <a:effectLst/>
                        </a:rPr>
                        <a:t>X</a:t>
                      </a:r>
                      <a:endParaRPr lang="en-US" sz="3100" b="0" i="0" u="none" strike="noStrike" dirty="0">
                        <a:solidFill>
                          <a:srgbClr val="0070C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6" name="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9809101"/>
              </p:ext>
            </p:extLst>
          </p:nvPr>
        </p:nvGraphicFramePr>
        <p:xfrm>
          <a:off x="2976426" y="4639284"/>
          <a:ext cx="1993740" cy="48348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8748"/>
                <a:gridCol w="398748"/>
                <a:gridCol w="398748"/>
                <a:gridCol w="398748"/>
                <a:gridCol w="398748"/>
              </a:tblGrid>
              <a:tr h="4834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 dirty="0" smtClean="0">
                          <a:solidFill>
                            <a:srgbClr val="0070C0"/>
                          </a:solidFill>
                          <a:effectLst/>
                        </a:rPr>
                        <a:t>Y</a:t>
                      </a:r>
                      <a:endParaRPr lang="en-US" sz="3100" b="0" i="0" u="none" strike="noStrike" dirty="0">
                        <a:solidFill>
                          <a:srgbClr val="0070C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 dirty="0" smtClean="0">
                          <a:solidFill>
                            <a:srgbClr val="0070C0"/>
                          </a:solidFill>
                          <a:effectLst/>
                        </a:rPr>
                        <a:t>S</a:t>
                      </a:r>
                      <a:endParaRPr lang="en-US" sz="3100" b="0" i="0" u="none" strike="noStrike" dirty="0">
                        <a:solidFill>
                          <a:srgbClr val="0070C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 dirty="0" smtClean="0">
                          <a:solidFill>
                            <a:srgbClr val="0070C0"/>
                          </a:solidFill>
                          <a:effectLst/>
                        </a:rPr>
                        <a:t>L</a:t>
                      </a:r>
                      <a:endParaRPr lang="en-US" sz="3100" b="0" i="0" u="none" strike="noStrike" dirty="0">
                        <a:solidFill>
                          <a:srgbClr val="0070C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 dirty="0" smtClean="0">
                          <a:solidFill>
                            <a:srgbClr val="0070C0"/>
                          </a:solidFill>
                          <a:effectLst/>
                        </a:rPr>
                        <a:t>F</a:t>
                      </a:r>
                      <a:endParaRPr lang="en-US" sz="3100" b="0" i="0" u="none" strike="noStrike" dirty="0">
                        <a:solidFill>
                          <a:srgbClr val="0070C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 dirty="0" smtClean="0">
                          <a:solidFill>
                            <a:srgbClr val="0070C0"/>
                          </a:solidFill>
                          <a:effectLst/>
                        </a:rPr>
                        <a:t>X</a:t>
                      </a:r>
                      <a:endParaRPr lang="en-US" sz="3100" b="0" i="0" u="none" strike="noStrike" dirty="0">
                        <a:solidFill>
                          <a:srgbClr val="0070C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7" name="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1322256"/>
              </p:ext>
            </p:extLst>
          </p:nvPr>
        </p:nvGraphicFramePr>
        <p:xfrm>
          <a:off x="2968910" y="5118523"/>
          <a:ext cx="1993740" cy="48348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8748"/>
                <a:gridCol w="398748"/>
                <a:gridCol w="398748"/>
                <a:gridCol w="398748"/>
                <a:gridCol w="398748"/>
              </a:tblGrid>
              <a:tr h="4834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 dirty="0" smtClean="0">
                          <a:solidFill>
                            <a:srgbClr val="7030A0"/>
                          </a:solidFill>
                          <a:effectLst/>
                        </a:rPr>
                        <a:t>R</a:t>
                      </a:r>
                      <a:endParaRPr lang="en-US" sz="3100" b="0" i="0" u="none" strike="noStrike" dirty="0">
                        <a:solidFill>
                          <a:srgbClr val="7030A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 dirty="0" smtClean="0">
                          <a:solidFill>
                            <a:srgbClr val="7030A0"/>
                          </a:solidFill>
                          <a:effectLst/>
                        </a:rPr>
                        <a:t>H</a:t>
                      </a:r>
                      <a:endParaRPr lang="en-US" sz="3100" b="0" i="0" u="none" strike="noStrike" dirty="0">
                        <a:solidFill>
                          <a:srgbClr val="7030A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 dirty="0" smtClean="0">
                          <a:solidFill>
                            <a:srgbClr val="7030A0"/>
                          </a:solidFill>
                          <a:effectLst/>
                        </a:rPr>
                        <a:t>A</a:t>
                      </a:r>
                      <a:endParaRPr lang="en-US" sz="3100" b="0" i="0" u="none" strike="noStrike" dirty="0">
                        <a:solidFill>
                          <a:srgbClr val="7030A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 dirty="0" smtClean="0">
                          <a:solidFill>
                            <a:srgbClr val="7030A0"/>
                          </a:solidFill>
                          <a:effectLst/>
                        </a:rPr>
                        <a:t>T</a:t>
                      </a:r>
                      <a:endParaRPr lang="en-US" sz="3100" b="0" i="0" u="none" strike="noStrike" dirty="0">
                        <a:solidFill>
                          <a:srgbClr val="7030A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 dirty="0" smtClean="0">
                          <a:solidFill>
                            <a:srgbClr val="7030A0"/>
                          </a:solidFill>
                          <a:effectLst/>
                        </a:rPr>
                        <a:t>N</a:t>
                      </a:r>
                      <a:endParaRPr lang="en-US" sz="3100" b="0" i="0" u="none" strike="noStrike" dirty="0">
                        <a:solidFill>
                          <a:srgbClr val="7030A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8" name="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3832912"/>
              </p:ext>
            </p:extLst>
          </p:nvPr>
        </p:nvGraphicFramePr>
        <p:xfrm>
          <a:off x="2968910" y="5604276"/>
          <a:ext cx="1196244" cy="48348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8748"/>
                <a:gridCol w="398748"/>
                <a:gridCol w="398748"/>
              </a:tblGrid>
              <a:tr h="4834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 dirty="0" smtClean="0">
                          <a:solidFill>
                            <a:srgbClr val="7030A0"/>
                          </a:solidFill>
                          <a:effectLst/>
                        </a:rPr>
                        <a:t>R</a:t>
                      </a:r>
                      <a:endParaRPr lang="en-US" sz="3100" b="0" i="0" u="none" strike="noStrike" dirty="0">
                        <a:solidFill>
                          <a:srgbClr val="7030A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 dirty="0" smtClean="0">
                          <a:solidFill>
                            <a:srgbClr val="7030A0"/>
                          </a:solidFill>
                          <a:effectLst/>
                        </a:rPr>
                        <a:t>H</a:t>
                      </a:r>
                      <a:endParaRPr lang="en-US" sz="3100" b="0" i="0" u="none" strike="noStrike" dirty="0">
                        <a:solidFill>
                          <a:srgbClr val="7030A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 dirty="0" smtClean="0">
                          <a:solidFill>
                            <a:srgbClr val="7030A0"/>
                          </a:solidFill>
                          <a:effectLst/>
                        </a:rPr>
                        <a:t>A</a:t>
                      </a:r>
                      <a:endParaRPr lang="en-US" sz="3100" b="0" i="0" u="none" strike="noStrike" dirty="0">
                        <a:solidFill>
                          <a:srgbClr val="7030A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9" name="テキスト ボックス 78"/>
          <p:cNvSpPr txBox="1"/>
          <p:nvPr/>
        </p:nvSpPr>
        <p:spPr>
          <a:xfrm>
            <a:off x="1506205" y="1299295"/>
            <a:ext cx="4751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ja-JP" sz="3200" dirty="0" smtClean="0"/>
              <a:t>13S</a:t>
            </a:r>
            <a:r>
              <a:rPr lang="en-US" altLang="ja-JP" sz="3200" b="1" dirty="0" smtClean="0">
                <a:solidFill>
                  <a:srgbClr val="FF0000"/>
                </a:solidFill>
              </a:rPr>
              <a:t>2</a:t>
            </a:r>
            <a:r>
              <a:rPr lang="en-US" altLang="ja-JP" sz="3200" dirty="0" smtClean="0"/>
              <a:t>0XX</a:t>
            </a:r>
            <a:r>
              <a:rPr lang="ja-JP" altLang="en-US" sz="3200" dirty="0" smtClean="0"/>
              <a:t>ではどうか？</a:t>
            </a:r>
            <a:endParaRPr kumimoji="1" lang="ja-JP" altLang="en-US" sz="3200" dirty="0"/>
          </a:p>
        </p:txBody>
      </p:sp>
      <p:sp>
        <p:nvSpPr>
          <p:cNvPr id="83" name="右矢印 82"/>
          <p:cNvSpPr/>
          <p:nvPr/>
        </p:nvSpPr>
        <p:spPr>
          <a:xfrm>
            <a:off x="2157762" y="4964113"/>
            <a:ext cx="768101" cy="643525"/>
          </a:xfrm>
          <a:prstGeom prst="rightArrow">
            <a:avLst/>
          </a:prstGeom>
          <a:solidFill>
            <a:srgbClr val="EAB200"/>
          </a:solidFill>
          <a:ln>
            <a:solidFill>
              <a:srgbClr val="B88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4" name="テキスト ボックス 83"/>
          <p:cNvSpPr txBox="1"/>
          <p:nvPr/>
        </p:nvSpPr>
        <p:spPr>
          <a:xfrm>
            <a:off x="2926277" y="4816833"/>
            <a:ext cx="55585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3000" dirty="0" smtClean="0">
                <a:solidFill>
                  <a:srgbClr val="FF0000"/>
                </a:solidFill>
              </a:rPr>
              <a:t>同じ</a:t>
            </a:r>
            <a:r>
              <a:rPr lang="ja-JP" altLang="en-US" sz="3000" dirty="0">
                <a:solidFill>
                  <a:srgbClr val="FF0000"/>
                </a:solidFill>
              </a:rPr>
              <a:t>形状</a:t>
            </a:r>
            <a:r>
              <a:rPr lang="ja-JP" altLang="en-US" sz="3000" dirty="0" smtClean="0">
                <a:solidFill>
                  <a:srgbClr val="FF0000"/>
                </a:solidFill>
              </a:rPr>
              <a:t>でループしている</a:t>
            </a:r>
            <a:endParaRPr kumimoji="1" lang="ja-JP" altLang="en-US" sz="3000" dirty="0" smtClean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3000" dirty="0">
                <a:solidFill>
                  <a:srgbClr val="FF0000"/>
                </a:solidFill>
              </a:rPr>
              <a:t>輪</a:t>
            </a:r>
            <a:r>
              <a:rPr lang="ja-JP" altLang="en-US" sz="3000" dirty="0" smtClean="0">
                <a:solidFill>
                  <a:srgbClr val="FF0000"/>
                </a:solidFill>
              </a:rPr>
              <a:t>の開始文字が</a:t>
            </a:r>
            <a:r>
              <a:rPr lang="en-US" altLang="ja-JP" sz="3000" dirty="0" smtClean="0">
                <a:solidFill>
                  <a:srgbClr val="FF0000"/>
                </a:solidFill>
              </a:rPr>
              <a:t>G</a:t>
            </a:r>
            <a:r>
              <a:rPr lang="ja-JP" altLang="en-US" sz="3000" dirty="0" smtClean="0">
                <a:solidFill>
                  <a:srgbClr val="FF0000"/>
                </a:solidFill>
              </a:rPr>
              <a:t>から</a:t>
            </a:r>
            <a:r>
              <a:rPr lang="en-US" altLang="ja-JP" sz="3000" dirty="0" smtClean="0">
                <a:solidFill>
                  <a:srgbClr val="FF0000"/>
                </a:solidFill>
              </a:rPr>
              <a:t>S</a:t>
            </a:r>
            <a:r>
              <a:rPr lang="ja-JP" altLang="en-US" sz="3000" dirty="0" smtClean="0">
                <a:solidFill>
                  <a:srgbClr val="FF0000"/>
                </a:solidFill>
              </a:rPr>
              <a:t>に、</a:t>
            </a:r>
          </a:p>
          <a:p>
            <a:r>
              <a:rPr kumimoji="1" lang="ja-JP" altLang="en-US" sz="3000" dirty="0" smtClean="0">
                <a:solidFill>
                  <a:srgbClr val="FF0000"/>
                </a:solidFill>
              </a:rPr>
              <a:t>　 </a:t>
            </a:r>
            <a:r>
              <a:rPr kumimoji="1" lang="en-US" altLang="ja-JP" sz="3000" u="sng" dirty="0" smtClean="0">
                <a:solidFill>
                  <a:srgbClr val="FF0000"/>
                </a:solidFill>
              </a:rPr>
              <a:t>2</a:t>
            </a:r>
            <a:r>
              <a:rPr kumimoji="1" lang="ja-JP" altLang="en-US" sz="3000" u="sng" dirty="0" smtClean="0">
                <a:solidFill>
                  <a:srgbClr val="FF0000"/>
                </a:solidFill>
              </a:rPr>
              <a:t>つ</a:t>
            </a:r>
            <a:r>
              <a:rPr kumimoji="1" lang="ja-JP" altLang="en-US" sz="3000" dirty="0" smtClean="0">
                <a:solidFill>
                  <a:srgbClr val="FF0000"/>
                </a:solidFill>
              </a:rPr>
              <a:t>シフトしている</a:t>
            </a:r>
          </a:p>
        </p:txBody>
      </p:sp>
    </p:spTree>
    <p:extLst>
      <p:ext uri="{BB962C8B-B14F-4D97-AF65-F5344CB8AC3E}">
        <p14:creationId xmlns:p14="http://schemas.microsoft.com/office/powerpoint/2010/main" val="1370160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path" presetSubtype="0" decel="3333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4.44444E-6 L -0.00035 -0.07152 " pathEditMode="relative" rAng="0" ptsTypes="AA">
                                      <p:cBhvr>
                                        <p:cTn id="73" dur="1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-3588"/>
                                    </p:animMotion>
                                  </p:childTnLst>
                                </p:cTn>
                              </p:par>
                              <p:par>
                                <p:cTn id="74" presetID="42" presetClass="path" presetSubtype="0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7.40741E-7 L 0.00035 -0.14005 " pathEditMode="relative" rAng="0" ptsTypes="AA">
                                      <p:cBhvr>
                                        <p:cTn id="75" dur="1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-7014"/>
                                    </p:animMotion>
                                  </p:childTnLst>
                                </p:cTn>
                              </p:par>
                              <p:par>
                                <p:cTn id="76" presetID="42" presetClass="path" presetSubtype="0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1.48148E-6 L -5.55556E-7 -0.21042 " pathEditMode="relative" rAng="0" ptsTypes="AA">
                                      <p:cBhvr>
                                        <p:cTn id="77" dur="1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05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7" presetClass="emph" presetSubtype="0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4" dur="250" autoRev="1" fill="remove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85" dur="250" autoRev="1" fill="remove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6" dur="250" autoRev="1" fill="remove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7" dur="250" autoRev="1" fill="remove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7" presetClass="emph" presetSubtype="0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4" dur="250" autoRev="1" fill="remove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95" dur="250" autoRev="1" fill="remove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96" dur="250" autoRev="1" fill="remove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7" dur="250" autoRev="1" fill="remove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7" presetClass="emph" presetSubtype="0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3" dur="250" autoRev="1" fill="remove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04" dur="250" autoRev="1" fill="remove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05" dur="250" autoRev="1" fill="remove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6" dur="250" autoRev="1" fill="remove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000"/>
                            </p:stCondLst>
                            <p:childTnLst>
                              <p:par>
                                <p:cTn id="108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7" presetClass="emph" presetSubtype="0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2" dur="250" autoRev="1" fill="remove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13" dur="250" autoRev="1" fill="remove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4" dur="250" autoRev="1" fill="remove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5" dur="250" autoRev="1" fill="remove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17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7" presetClass="emph" presetSubtype="0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1" dur="250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22" dur="250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3" dur="250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4" dur="250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2000"/>
                            </p:stCondLst>
                            <p:childTnLst>
                              <p:par>
                                <p:cTn id="126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7" presetClass="emph" presetSubtype="0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0" dur="250" autoRev="1" fill="remove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31" dur="250" autoRev="1" fill="remove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2" dur="250" autoRev="1" fill="remove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3" dur="250" autoRev="1" fill="remove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2500"/>
                            </p:stCondLst>
                            <p:childTnLst>
                              <p:par>
                                <p:cTn id="13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27" presetClass="emph" presetSubtype="0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9" dur="250" autoRev="1" fill="remove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40" dur="250" autoRev="1" fill="remove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41" dur="250" autoRev="1" fill="remove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2" dur="250" autoRev="1" fill="remove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4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27" presetClass="emph" presetSubtype="0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8" dur="250" autoRev="1" fill="remove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49" dur="250" autoRev="1" fill="remove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50" dur="250" autoRev="1" fill="remove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1" dur="250" autoRev="1" fill="remove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3500"/>
                            </p:stCondLst>
                            <p:childTnLst>
                              <p:par>
                                <p:cTn id="15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27" presetClass="emph" presetSubtype="0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7" dur="250" autoRev="1" fill="remove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58" dur="250" autoRev="1" fill="remove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59" dur="250" autoRev="1" fill="remove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0" dur="250" autoRev="1" fill="remove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4000"/>
                            </p:stCondLst>
                            <p:childTnLst>
                              <p:par>
                                <p:cTn id="162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27" presetClass="emph" presetSubtype="0" fill="remove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6" dur="250" autoRev="1" fill="remov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67" dur="250" autoRev="1" fill="remove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68" dur="250" autoRev="1" fill="remove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9" dur="250" autoRev="1" fill="remove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4500"/>
                            </p:stCondLst>
                            <p:childTnLst>
                              <p:par>
                                <p:cTn id="171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27" presetClass="emph" presetSubtype="0" fill="remove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5" dur="250" autoRev="1" fill="remove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76" dur="250" autoRev="1" fill="remove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77" dur="250" autoRev="1" fill="remove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8" dur="250" autoRev="1" fill="remove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5000"/>
                            </p:stCondLst>
                            <p:childTnLst>
                              <p:par>
                                <p:cTn id="180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27" presetClass="emph" presetSubtype="0" fill="remove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4" dur="250" autoRev="1" fill="remove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85" dur="250" autoRev="1" fill="remove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86" dur="250" autoRev="1" fill="remove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7" dur="250" autoRev="1" fill="remove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5500"/>
                            </p:stCondLst>
                            <p:childTnLst>
                              <p:par>
                                <p:cTn id="18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27" presetClass="emph" presetSubtype="0" fill="remove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3" dur="250" autoRev="1" fill="remove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94" dur="250" autoRev="1" fill="remove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95" dur="250" autoRev="1" fill="remove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6" dur="250" autoRev="1" fill="remove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6000"/>
                            </p:stCondLst>
                            <p:childTnLst>
                              <p:par>
                                <p:cTn id="198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27" presetClass="emph" presetSubtype="0" fill="remove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2" dur="250" autoRev="1" fill="remove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03" dur="250" autoRev="1" fill="remove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04" dur="250" autoRev="1" fill="remove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5" dur="250" autoRev="1" fill="remove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>
                            <p:stCondLst>
                              <p:cond delay="6500"/>
                            </p:stCondLst>
                            <p:childTnLst>
                              <p:par>
                                <p:cTn id="207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27" presetClass="emph" presetSubtype="0" fill="remove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1" dur="250" autoRev="1" fill="remove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12" dur="250" autoRev="1" fill="remove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13" dur="250" autoRev="1" fill="remove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4" dur="250" autoRev="1" fill="remove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5" fill="hold">
                            <p:stCondLst>
                              <p:cond delay="7000"/>
                            </p:stCondLst>
                            <p:childTnLst>
                              <p:par>
                                <p:cTn id="216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27" presetClass="emph" presetSubtype="0" fill="remove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0" dur="250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21" dur="250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22" dur="250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3" dur="250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4" fill="hold">
                            <p:stCondLst>
                              <p:cond delay="7500"/>
                            </p:stCondLst>
                            <p:childTnLst>
                              <p:par>
                                <p:cTn id="22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27" presetClass="emph" presetSubtype="0" fill="remove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9" dur="250" autoRev="1" fill="remove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30" dur="250" autoRev="1" fill="remove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31" dur="250" autoRev="1" fill="remove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2" dur="250" autoRev="1" fill="remove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3" fill="hold">
                            <p:stCondLst>
                              <p:cond delay="8000"/>
                            </p:stCondLst>
                            <p:childTnLst>
                              <p:par>
                                <p:cTn id="234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27" presetClass="emph" presetSubtype="0" fill="remove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8" dur="250" autoRev="1" fill="remove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39" dur="250" autoRev="1" fill="remove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40" dur="250" autoRev="1" fill="remove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1" dur="250" autoRev="1" fill="remove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2" fill="hold">
                            <p:stCondLst>
                              <p:cond delay="8500"/>
                            </p:stCondLst>
                            <p:childTnLst>
                              <p:par>
                                <p:cTn id="24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6" presetID="27" presetClass="emph" presetSubtype="0" fill="remove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7" dur="250" autoRev="1" fill="remove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48" dur="250" autoRev="1" fill="remove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49" dur="250" autoRev="1" fill="remove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0" dur="250" autoRev="1" fill="remove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1" fill="hold">
                            <p:stCondLst>
                              <p:cond delay="9000"/>
                            </p:stCondLst>
                            <p:childTnLst>
                              <p:par>
                                <p:cTn id="252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5" presetID="27" presetClass="emph" presetSubtype="0" fill="remove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6" dur="250" autoRev="1" fill="remove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57" dur="250" autoRev="1" fill="remove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58" dur="250" autoRev="1" fill="remove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9" dur="250" autoRev="1" fill="remove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4" dur="3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65" dur="3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6" fill="hold">
                            <p:stCondLst>
                              <p:cond delay="300"/>
                            </p:stCondLst>
                            <p:childTnLst>
                              <p:par>
                                <p:cTn id="267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9" dur="3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23" grpId="2"/>
      <p:bldP spid="54" grpId="2"/>
      <p:bldP spid="55" grpId="1"/>
      <p:bldP spid="55" grpId="2"/>
      <p:bldP spid="56" grpId="1"/>
      <p:bldP spid="56" grpId="2"/>
      <p:bldP spid="57" grpId="1"/>
      <p:bldP spid="57" grpId="2"/>
      <p:bldP spid="58" grpId="1"/>
      <p:bldP spid="58" grpId="2"/>
      <p:bldP spid="59" grpId="1"/>
      <p:bldP spid="59" grpId="2"/>
      <p:bldP spid="60" grpId="1"/>
      <p:bldP spid="60" grpId="2"/>
      <p:bldP spid="62" grpId="1"/>
      <p:bldP spid="62" grpId="2"/>
      <p:bldP spid="63" grpId="1"/>
      <p:bldP spid="63" grpId="2"/>
      <p:bldP spid="64" grpId="1"/>
      <p:bldP spid="64" grpId="2"/>
      <p:bldP spid="83" grpId="0" animBg="1"/>
      <p:bldP spid="8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考察</a:t>
            </a:r>
            <a:endParaRPr kumimoji="1" lang="ja-JP" altLang="en-US" dirty="0"/>
          </a:p>
        </p:txBody>
      </p:sp>
      <p:sp>
        <p:nvSpPr>
          <p:cNvPr id="97" name="テキスト プレースホルダー 3"/>
          <p:cNvSpPr>
            <a:spLocks noGrp="1"/>
          </p:cNvSpPr>
          <p:nvPr>
            <p:ph type="body" sz="quarter" idx="13"/>
          </p:nvPr>
        </p:nvSpPr>
        <p:spPr>
          <a:xfrm>
            <a:off x="2321" y="240844"/>
            <a:ext cx="1352132" cy="4829175"/>
          </a:xfrm>
        </p:spPr>
        <p:txBody>
          <a:bodyPr/>
          <a:lstStyle/>
          <a:p>
            <a:r>
              <a:rPr kumimoji="1" lang="en-US" altLang="ja-JP" dirty="0" smtClean="0"/>
              <a:t>1. </a:t>
            </a:r>
            <a:r>
              <a:rPr kumimoji="1" lang="ja-JP" altLang="en-US" dirty="0" smtClean="0"/>
              <a:t>導入</a:t>
            </a:r>
            <a:endParaRPr kumimoji="1" lang="en-US" altLang="ja-JP" dirty="0" smtClean="0"/>
          </a:p>
          <a:p>
            <a:r>
              <a:rPr kumimoji="1" lang="en-US" altLang="ja-JP" dirty="0" smtClean="0"/>
              <a:t>2. </a:t>
            </a:r>
            <a:r>
              <a:rPr kumimoji="1" lang="ja-JP" altLang="en-US" dirty="0" smtClean="0"/>
              <a:t>考察</a:t>
            </a:r>
            <a:endParaRPr kumimoji="1" lang="en-US" altLang="ja-JP" dirty="0" smtClean="0"/>
          </a:p>
          <a:p>
            <a:r>
              <a:rPr lang="en-US" altLang="ja-JP" dirty="0"/>
              <a:t> </a:t>
            </a:r>
            <a:r>
              <a:rPr lang="en-US" altLang="ja-JP" dirty="0" smtClean="0"/>
              <a:t>13S10XX</a:t>
            </a:r>
          </a:p>
          <a:p>
            <a:r>
              <a:rPr kumimoji="1" lang="en-US" altLang="ja-JP" dirty="0"/>
              <a:t> </a:t>
            </a:r>
            <a:r>
              <a:rPr kumimoji="1" lang="en-US" altLang="ja-JP" dirty="0" smtClean="0"/>
              <a:t>13S20XX</a:t>
            </a:r>
            <a:endParaRPr kumimoji="1" lang="ja-JP" altLang="en-US" dirty="0" smtClean="0"/>
          </a:p>
          <a:p>
            <a:r>
              <a:rPr lang="en-US" altLang="ja-JP" dirty="0" smtClean="0"/>
              <a:t> </a:t>
            </a:r>
            <a:r>
              <a:rPr lang="ja-JP" altLang="en-US" dirty="0" smtClean="0"/>
              <a:t>シフト量</a:t>
            </a:r>
            <a:endParaRPr kumimoji="1" lang="ja-JP" altLang="en-US" dirty="0"/>
          </a:p>
        </p:txBody>
      </p:sp>
      <p:graphicFrame>
        <p:nvGraphicFramePr>
          <p:cNvPr id="11" name="表 10" hidden="1"/>
          <p:cNvGraphicFramePr>
            <a:graphicFrameLocks noGrp="1"/>
          </p:cNvGraphicFramePr>
          <p:nvPr>
            <p:extLst/>
          </p:nvPr>
        </p:nvGraphicFramePr>
        <p:xfrm>
          <a:off x="3283420" y="1900998"/>
          <a:ext cx="1993740" cy="43513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8748"/>
                <a:gridCol w="398748"/>
                <a:gridCol w="398748"/>
                <a:gridCol w="398748"/>
                <a:gridCol w="398748"/>
              </a:tblGrid>
              <a:tr h="483482">
                <a:tc>
                  <a:txBody>
                    <a:bodyPr/>
                    <a:lstStyle/>
                    <a:p>
                      <a:pPr algn="ctr" fontAlgn="ctr"/>
                      <a:endParaRPr lang="ja-JP" altLang="en-US" sz="3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>
                          <a:effectLst/>
                        </a:rPr>
                        <a:t>H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>
                          <a:effectLst/>
                        </a:rPr>
                        <a:t>A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>
                          <a:effectLst/>
                        </a:rPr>
                        <a:t>T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 dirty="0">
                          <a:effectLst/>
                        </a:rPr>
                        <a:t>N</a:t>
                      </a:r>
                      <a:endParaRPr lang="en-US" sz="3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34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>
                          <a:effectLst/>
                        </a:rPr>
                        <a:t>G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>
                          <a:effectLst/>
                        </a:rPr>
                        <a:t>Y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>
                          <a:effectLst/>
                        </a:rPr>
                        <a:t>S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>
                          <a:effectLst/>
                        </a:rPr>
                        <a:t>L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 dirty="0">
                          <a:effectLst/>
                        </a:rPr>
                        <a:t>F</a:t>
                      </a:r>
                      <a:endParaRPr lang="en-US" sz="3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34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>
                          <a:effectLst/>
                        </a:rPr>
                        <a:t>G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>
                          <a:effectLst/>
                        </a:rPr>
                        <a:t>Y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>
                          <a:effectLst/>
                        </a:rPr>
                        <a:t>S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>
                          <a:effectLst/>
                        </a:rPr>
                        <a:t>L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 dirty="0">
                          <a:effectLst/>
                        </a:rPr>
                        <a:t>F</a:t>
                      </a:r>
                      <a:endParaRPr lang="en-US" sz="3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34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>
                          <a:effectLst/>
                        </a:rPr>
                        <a:t>X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>
                          <a:effectLst/>
                        </a:rPr>
                        <a:t>R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>
                          <a:effectLst/>
                        </a:rPr>
                        <a:t>H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>
                          <a:effectLst/>
                        </a:rPr>
                        <a:t>A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 dirty="0">
                          <a:effectLst/>
                        </a:rPr>
                        <a:t>T</a:t>
                      </a:r>
                      <a:endParaRPr lang="en-US" sz="3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34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>
                          <a:effectLst/>
                        </a:rPr>
                        <a:t>X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>
                          <a:effectLst/>
                        </a:rPr>
                        <a:t>R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>
                          <a:effectLst/>
                        </a:rPr>
                        <a:t>H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>
                          <a:effectLst/>
                        </a:rPr>
                        <a:t>A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 dirty="0">
                          <a:effectLst/>
                        </a:rPr>
                        <a:t>T</a:t>
                      </a:r>
                      <a:endParaRPr lang="en-US" sz="3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34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>
                          <a:effectLst/>
                        </a:rPr>
                        <a:t>N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>
                          <a:effectLst/>
                        </a:rPr>
                        <a:t>G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>
                          <a:effectLst/>
                        </a:rPr>
                        <a:t>Y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>
                          <a:effectLst/>
                        </a:rPr>
                        <a:t>S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 dirty="0">
                          <a:effectLst/>
                        </a:rPr>
                        <a:t>L</a:t>
                      </a:r>
                      <a:endParaRPr lang="en-US" sz="3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34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>
                          <a:effectLst/>
                        </a:rPr>
                        <a:t>N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>
                          <a:effectLst/>
                        </a:rPr>
                        <a:t>G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>
                          <a:effectLst/>
                        </a:rPr>
                        <a:t>Y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>
                          <a:effectLst/>
                        </a:rPr>
                        <a:t>S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>
                          <a:effectLst/>
                        </a:rPr>
                        <a:t>L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34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>
                          <a:effectLst/>
                        </a:rPr>
                        <a:t>F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>
                          <a:effectLst/>
                        </a:rPr>
                        <a:t>X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>
                          <a:effectLst/>
                        </a:rPr>
                        <a:t>R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>
                          <a:effectLst/>
                        </a:rPr>
                        <a:t>H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 dirty="0">
                          <a:effectLst/>
                        </a:rPr>
                        <a:t>A</a:t>
                      </a:r>
                      <a:endParaRPr lang="en-US" sz="3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34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>
                          <a:effectLst/>
                        </a:rPr>
                        <a:t>F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>
                          <a:effectLst/>
                        </a:rPr>
                        <a:t>X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 dirty="0">
                          <a:effectLst/>
                        </a:rPr>
                        <a:t>R</a:t>
                      </a:r>
                      <a:endParaRPr lang="en-US" sz="3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3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3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9" name="テキスト ボックス 78"/>
          <p:cNvSpPr txBox="1"/>
          <p:nvPr/>
        </p:nvSpPr>
        <p:spPr>
          <a:xfrm>
            <a:off x="1506205" y="1299295"/>
            <a:ext cx="4751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ja-JP" altLang="en-US" sz="3200" dirty="0" smtClean="0"/>
              <a:t>シフト量について</a:t>
            </a:r>
            <a:endParaRPr kumimoji="1" lang="ja-JP" altLang="en-US" sz="3200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4136065" y="2009553"/>
            <a:ext cx="14141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13S10XX</a:t>
            </a:r>
            <a:endParaRPr kumimoji="1" lang="ja-JP" altLang="en-US" sz="2400" dirty="0"/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4136065" y="2596701"/>
            <a:ext cx="14141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13S20XX</a:t>
            </a:r>
            <a:endParaRPr kumimoji="1" lang="ja-JP" altLang="en-US" sz="2400" dirty="0"/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4136065" y="3183849"/>
            <a:ext cx="14141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13S30XX</a:t>
            </a:r>
            <a:endParaRPr kumimoji="1" lang="ja-JP" altLang="en-US" sz="2400" dirty="0"/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4136065" y="3770997"/>
            <a:ext cx="14141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13S40XX</a:t>
            </a:r>
            <a:endParaRPr kumimoji="1" lang="ja-JP" altLang="en-US" sz="2400" dirty="0"/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4136065" y="4358145"/>
            <a:ext cx="14141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13S50XX</a:t>
            </a:r>
            <a:endParaRPr kumimoji="1" lang="ja-JP" altLang="en-US" sz="2400" dirty="0"/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4136065" y="4945293"/>
            <a:ext cx="14141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13S60XX</a:t>
            </a:r>
            <a:endParaRPr kumimoji="1" lang="ja-JP" altLang="en-US" sz="2400" dirty="0"/>
          </a:p>
        </p:txBody>
      </p:sp>
      <p:sp>
        <p:nvSpPr>
          <p:cNvPr id="4" name="U ターン矢印 3"/>
          <p:cNvSpPr/>
          <p:nvPr/>
        </p:nvSpPr>
        <p:spPr>
          <a:xfrm rot="5400000">
            <a:off x="5367712" y="2199209"/>
            <a:ext cx="636762" cy="515016"/>
          </a:xfrm>
          <a:prstGeom prst="uturnArrow">
            <a:avLst>
              <a:gd name="adj1" fmla="val 21656"/>
              <a:gd name="adj2" fmla="val 25000"/>
              <a:gd name="adj3" fmla="val 21656"/>
              <a:gd name="adj4" fmla="val 43750"/>
              <a:gd name="adj5" fmla="val 75000"/>
            </a:avLst>
          </a:prstGeom>
          <a:solidFill>
            <a:srgbClr val="EAB200"/>
          </a:solidFill>
          <a:ln>
            <a:solidFill>
              <a:srgbClr val="B88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1" name="U ターン矢印 80"/>
          <p:cNvSpPr/>
          <p:nvPr/>
        </p:nvSpPr>
        <p:spPr>
          <a:xfrm rot="5400000">
            <a:off x="5367712" y="2835971"/>
            <a:ext cx="636762" cy="515016"/>
          </a:xfrm>
          <a:prstGeom prst="uturnArrow">
            <a:avLst>
              <a:gd name="adj1" fmla="val 21656"/>
              <a:gd name="adj2" fmla="val 25000"/>
              <a:gd name="adj3" fmla="val 21656"/>
              <a:gd name="adj4" fmla="val 43750"/>
              <a:gd name="adj5" fmla="val 75000"/>
            </a:avLst>
          </a:prstGeom>
          <a:solidFill>
            <a:srgbClr val="EAB200"/>
          </a:solidFill>
          <a:ln>
            <a:solidFill>
              <a:srgbClr val="B88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2" name="U ターン矢印 81"/>
          <p:cNvSpPr/>
          <p:nvPr/>
        </p:nvSpPr>
        <p:spPr>
          <a:xfrm rot="5400000">
            <a:off x="5367712" y="3472733"/>
            <a:ext cx="636762" cy="515016"/>
          </a:xfrm>
          <a:prstGeom prst="uturnArrow">
            <a:avLst>
              <a:gd name="adj1" fmla="val 21656"/>
              <a:gd name="adj2" fmla="val 25000"/>
              <a:gd name="adj3" fmla="val 21656"/>
              <a:gd name="adj4" fmla="val 43750"/>
              <a:gd name="adj5" fmla="val 75000"/>
            </a:avLst>
          </a:prstGeom>
          <a:solidFill>
            <a:srgbClr val="EAB200"/>
          </a:solidFill>
          <a:ln>
            <a:solidFill>
              <a:srgbClr val="B88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5" name="U ターン矢印 84"/>
          <p:cNvSpPr/>
          <p:nvPr/>
        </p:nvSpPr>
        <p:spPr>
          <a:xfrm rot="5400000">
            <a:off x="5367712" y="4089402"/>
            <a:ext cx="636762" cy="515016"/>
          </a:xfrm>
          <a:prstGeom prst="uturnArrow">
            <a:avLst>
              <a:gd name="adj1" fmla="val 21656"/>
              <a:gd name="adj2" fmla="val 25000"/>
              <a:gd name="adj3" fmla="val 21656"/>
              <a:gd name="adj4" fmla="val 43750"/>
              <a:gd name="adj5" fmla="val 75000"/>
            </a:avLst>
          </a:prstGeom>
          <a:solidFill>
            <a:srgbClr val="EAB200"/>
          </a:solidFill>
          <a:ln>
            <a:solidFill>
              <a:srgbClr val="B88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6" name="U ターン矢印 85"/>
          <p:cNvSpPr/>
          <p:nvPr/>
        </p:nvSpPr>
        <p:spPr>
          <a:xfrm rot="5400000">
            <a:off x="5367712" y="4665315"/>
            <a:ext cx="636762" cy="515016"/>
          </a:xfrm>
          <a:prstGeom prst="uturnArrow">
            <a:avLst>
              <a:gd name="adj1" fmla="val 21656"/>
              <a:gd name="adj2" fmla="val 25000"/>
              <a:gd name="adj3" fmla="val 21656"/>
              <a:gd name="adj4" fmla="val 43750"/>
              <a:gd name="adj5" fmla="val 75000"/>
            </a:avLst>
          </a:prstGeom>
          <a:solidFill>
            <a:srgbClr val="EAB200"/>
          </a:solidFill>
          <a:ln>
            <a:solidFill>
              <a:srgbClr val="B88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928315" y="2199427"/>
            <a:ext cx="6592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b="1" dirty="0" smtClean="0">
                <a:ln>
                  <a:solidFill>
                    <a:srgbClr val="00B050"/>
                  </a:solidFill>
                </a:ln>
                <a:solidFill>
                  <a:srgbClr val="FFFF00"/>
                </a:solidFill>
              </a:rPr>
              <a:t>+2</a:t>
            </a:r>
            <a:endParaRPr kumimoji="1" lang="ja-JP" altLang="en-US" sz="2400" b="1" dirty="0">
              <a:ln>
                <a:solidFill>
                  <a:srgbClr val="00B050"/>
                </a:solidFill>
              </a:ln>
              <a:solidFill>
                <a:srgbClr val="FFFF00"/>
              </a:solidFill>
            </a:endParaRPr>
          </a:p>
        </p:txBody>
      </p:sp>
      <p:sp>
        <p:nvSpPr>
          <p:cNvPr id="87" name="テキスト ボックス 86"/>
          <p:cNvSpPr txBox="1"/>
          <p:nvPr/>
        </p:nvSpPr>
        <p:spPr>
          <a:xfrm>
            <a:off x="5928315" y="2821288"/>
            <a:ext cx="6592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b="1" dirty="0" smtClean="0">
                <a:ln>
                  <a:solidFill>
                    <a:srgbClr val="00B050"/>
                  </a:solidFill>
                </a:ln>
                <a:solidFill>
                  <a:srgbClr val="FFFF00"/>
                </a:solidFill>
              </a:rPr>
              <a:t>+2</a:t>
            </a:r>
            <a:endParaRPr kumimoji="1" lang="ja-JP" altLang="en-US" sz="2400" b="1" dirty="0">
              <a:ln>
                <a:solidFill>
                  <a:srgbClr val="00B050"/>
                </a:solidFill>
              </a:ln>
              <a:solidFill>
                <a:srgbClr val="FFFF00"/>
              </a:solidFill>
            </a:endParaRPr>
          </a:p>
        </p:txBody>
      </p:sp>
      <p:sp>
        <p:nvSpPr>
          <p:cNvPr id="88" name="テキスト ボックス 87"/>
          <p:cNvSpPr txBox="1"/>
          <p:nvPr/>
        </p:nvSpPr>
        <p:spPr>
          <a:xfrm>
            <a:off x="5928315" y="3435135"/>
            <a:ext cx="6592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b="1" dirty="0" smtClean="0">
                <a:ln>
                  <a:solidFill>
                    <a:srgbClr val="00B050"/>
                  </a:solidFill>
                </a:ln>
                <a:solidFill>
                  <a:srgbClr val="FFFF00"/>
                </a:solidFill>
              </a:rPr>
              <a:t>+2</a:t>
            </a:r>
            <a:endParaRPr kumimoji="1" lang="ja-JP" altLang="en-US" sz="2400" b="1" dirty="0">
              <a:ln>
                <a:solidFill>
                  <a:srgbClr val="00B050"/>
                </a:solidFill>
              </a:ln>
              <a:solidFill>
                <a:srgbClr val="FFFF00"/>
              </a:solidFill>
            </a:endParaRPr>
          </a:p>
        </p:txBody>
      </p:sp>
      <p:sp>
        <p:nvSpPr>
          <p:cNvPr id="89" name="テキスト ボックス 88"/>
          <p:cNvSpPr txBox="1"/>
          <p:nvPr/>
        </p:nvSpPr>
        <p:spPr>
          <a:xfrm>
            <a:off x="5928315" y="4064086"/>
            <a:ext cx="6592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b="1" dirty="0" smtClean="0">
                <a:ln>
                  <a:solidFill>
                    <a:srgbClr val="00B050"/>
                  </a:solidFill>
                </a:ln>
                <a:solidFill>
                  <a:srgbClr val="FFFF00"/>
                </a:solidFill>
              </a:rPr>
              <a:t>+2</a:t>
            </a:r>
            <a:endParaRPr kumimoji="1" lang="ja-JP" altLang="en-US" sz="2400" b="1" dirty="0">
              <a:ln>
                <a:solidFill>
                  <a:srgbClr val="00B050"/>
                </a:solidFill>
              </a:ln>
              <a:solidFill>
                <a:srgbClr val="FFFF00"/>
              </a:solidFill>
            </a:endParaRPr>
          </a:p>
        </p:txBody>
      </p:sp>
      <p:sp>
        <p:nvSpPr>
          <p:cNvPr id="90" name="テキスト ボックス 89"/>
          <p:cNvSpPr txBox="1"/>
          <p:nvPr/>
        </p:nvSpPr>
        <p:spPr>
          <a:xfrm>
            <a:off x="5928315" y="4700848"/>
            <a:ext cx="6592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b="1" dirty="0" smtClean="0">
                <a:ln>
                  <a:solidFill>
                    <a:srgbClr val="00B050"/>
                  </a:solidFill>
                </a:ln>
                <a:solidFill>
                  <a:srgbClr val="FFFF00"/>
                </a:solidFill>
              </a:rPr>
              <a:t>+2</a:t>
            </a:r>
            <a:endParaRPr kumimoji="1" lang="ja-JP" altLang="en-US" sz="2400" b="1" dirty="0">
              <a:ln>
                <a:solidFill>
                  <a:srgbClr val="00B050"/>
                </a:solidFill>
              </a:ln>
              <a:solidFill>
                <a:srgbClr val="FFFF00"/>
              </a:solidFill>
            </a:endParaRPr>
          </a:p>
        </p:txBody>
      </p:sp>
      <p:sp>
        <p:nvSpPr>
          <p:cNvPr id="22" name="右矢印 21"/>
          <p:cNvSpPr/>
          <p:nvPr/>
        </p:nvSpPr>
        <p:spPr>
          <a:xfrm>
            <a:off x="2157762" y="5576761"/>
            <a:ext cx="768101" cy="643525"/>
          </a:xfrm>
          <a:prstGeom prst="rightArrow">
            <a:avLst/>
          </a:prstGeom>
          <a:solidFill>
            <a:srgbClr val="EAB200"/>
          </a:solidFill>
          <a:ln>
            <a:solidFill>
              <a:srgbClr val="B88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2926277" y="5648937"/>
            <a:ext cx="555850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000" dirty="0" smtClean="0">
                <a:solidFill>
                  <a:srgbClr val="FF0000"/>
                </a:solidFill>
              </a:rPr>
              <a:t>全て</a:t>
            </a:r>
            <a:r>
              <a:rPr lang="en-US" altLang="ja-JP" sz="3000" dirty="0" smtClean="0">
                <a:solidFill>
                  <a:srgbClr val="FF0000"/>
                </a:solidFill>
              </a:rPr>
              <a:t>2</a:t>
            </a:r>
            <a:r>
              <a:rPr lang="ja-JP" altLang="en-US" sz="3000" dirty="0" smtClean="0">
                <a:solidFill>
                  <a:srgbClr val="FF0000"/>
                </a:solidFill>
              </a:rPr>
              <a:t>つシフトしている</a:t>
            </a:r>
            <a:endParaRPr lang="en-US" altLang="ja-JP" sz="30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3439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2" dur="3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8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600"/>
                            </p:stCondLst>
                            <p:childTnLst>
                              <p:par>
                                <p:cTn id="18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300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1" dur="3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9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700"/>
                            </p:stCondLst>
                            <p:childTnLst>
                              <p:par>
                                <p:cTn id="27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300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0" dur="3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800"/>
                            </p:stCondLst>
                            <p:childTnLst>
                              <p:par>
                                <p:cTn id="36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300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9" dur="3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100"/>
                            </p:stCondLst>
                            <p:childTnLst>
                              <p:par>
                                <p:cTn id="4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3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4" dur="3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400"/>
                            </p:stCondLst>
                            <p:childTnLst>
                              <p:par>
                                <p:cTn id="46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8" dur="3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animBg="1"/>
      <p:bldP spid="82" grpId="0" animBg="1"/>
      <p:bldP spid="85" grpId="0" animBg="1"/>
      <p:bldP spid="86" grpId="0" animBg="1"/>
      <p:bldP spid="87" grpId="0"/>
      <p:bldP spid="88" grpId="0"/>
      <p:bldP spid="89" grpId="0"/>
      <p:bldP spid="90" grpId="0"/>
      <p:bldP spid="22" grpId="0" animBg="1"/>
      <p:bldP spid="2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考察</a:t>
            </a:r>
            <a:endParaRPr kumimoji="1" lang="ja-JP" altLang="en-US" dirty="0"/>
          </a:p>
        </p:txBody>
      </p:sp>
      <p:sp>
        <p:nvSpPr>
          <p:cNvPr id="97" name="テキスト プレースホルダー 3"/>
          <p:cNvSpPr>
            <a:spLocks noGrp="1"/>
          </p:cNvSpPr>
          <p:nvPr>
            <p:ph type="body" sz="quarter" idx="13"/>
          </p:nvPr>
        </p:nvSpPr>
        <p:spPr>
          <a:xfrm>
            <a:off x="2321" y="240844"/>
            <a:ext cx="1352132" cy="4829175"/>
          </a:xfrm>
        </p:spPr>
        <p:txBody>
          <a:bodyPr/>
          <a:lstStyle/>
          <a:p>
            <a:r>
              <a:rPr kumimoji="1" lang="en-US" altLang="ja-JP" dirty="0" smtClean="0"/>
              <a:t>1. </a:t>
            </a:r>
            <a:r>
              <a:rPr kumimoji="1" lang="ja-JP" altLang="en-US" dirty="0" smtClean="0"/>
              <a:t>導入</a:t>
            </a:r>
            <a:endParaRPr kumimoji="1" lang="en-US" altLang="ja-JP" dirty="0" smtClean="0"/>
          </a:p>
          <a:p>
            <a:r>
              <a:rPr kumimoji="1" lang="en-US" altLang="ja-JP" dirty="0" smtClean="0"/>
              <a:t>2. </a:t>
            </a:r>
            <a:r>
              <a:rPr kumimoji="1" lang="ja-JP" altLang="en-US" dirty="0" smtClean="0"/>
              <a:t>考察</a:t>
            </a:r>
            <a:endParaRPr kumimoji="1" lang="en-US" altLang="ja-JP" dirty="0" smtClean="0"/>
          </a:p>
          <a:p>
            <a:r>
              <a:rPr lang="en-US" altLang="ja-JP" dirty="0"/>
              <a:t> </a:t>
            </a:r>
            <a:r>
              <a:rPr lang="en-US" altLang="ja-JP" dirty="0" smtClean="0"/>
              <a:t>13S10XX</a:t>
            </a:r>
          </a:p>
          <a:p>
            <a:r>
              <a:rPr kumimoji="1" lang="en-US" altLang="ja-JP" dirty="0"/>
              <a:t> </a:t>
            </a:r>
            <a:r>
              <a:rPr kumimoji="1" lang="en-US" altLang="ja-JP" dirty="0" smtClean="0"/>
              <a:t>13S20XX</a:t>
            </a:r>
            <a:endParaRPr kumimoji="1" lang="ja-JP" altLang="en-US" dirty="0" smtClean="0"/>
          </a:p>
          <a:p>
            <a:r>
              <a:rPr lang="en-US" altLang="ja-JP" dirty="0" smtClean="0"/>
              <a:t> </a:t>
            </a:r>
            <a:r>
              <a:rPr lang="ja-JP" altLang="en-US" dirty="0" smtClean="0"/>
              <a:t>シフト量</a:t>
            </a:r>
            <a:endParaRPr kumimoji="1" lang="ja-JP" altLang="en-US" dirty="0"/>
          </a:p>
        </p:txBody>
      </p:sp>
      <p:graphicFrame>
        <p:nvGraphicFramePr>
          <p:cNvPr id="11" name="表 10" hidden="1"/>
          <p:cNvGraphicFramePr>
            <a:graphicFrameLocks noGrp="1"/>
          </p:cNvGraphicFramePr>
          <p:nvPr>
            <p:extLst/>
          </p:nvPr>
        </p:nvGraphicFramePr>
        <p:xfrm>
          <a:off x="3283420" y="1900998"/>
          <a:ext cx="1993740" cy="43513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8748"/>
                <a:gridCol w="398748"/>
                <a:gridCol w="398748"/>
                <a:gridCol w="398748"/>
                <a:gridCol w="398748"/>
              </a:tblGrid>
              <a:tr h="483482">
                <a:tc>
                  <a:txBody>
                    <a:bodyPr/>
                    <a:lstStyle/>
                    <a:p>
                      <a:pPr algn="ctr" fontAlgn="ctr"/>
                      <a:endParaRPr lang="ja-JP" altLang="en-US" sz="3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>
                          <a:effectLst/>
                        </a:rPr>
                        <a:t>H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>
                          <a:effectLst/>
                        </a:rPr>
                        <a:t>A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>
                          <a:effectLst/>
                        </a:rPr>
                        <a:t>T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 dirty="0">
                          <a:effectLst/>
                        </a:rPr>
                        <a:t>N</a:t>
                      </a:r>
                      <a:endParaRPr lang="en-US" sz="3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34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>
                          <a:effectLst/>
                        </a:rPr>
                        <a:t>G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>
                          <a:effectLst/>
                        </a:rPr>
                        <a:t>Y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>
                          <a:effectLst/>
                        </a:rPr>
                        <a:t>S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>
                          <a:effectLst/>
                        </a:rPr>
                        <a:t>L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 dirty="0">
                          <a:effectLst/>
                        </a:rPr>
                        <a:t>F</a:t>
                      </a:r>
                      <a:endParaRPr lang="en-US" sz="3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34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>
                          <a:effectLst/>
                        </a:rPr>
                        <a:t>G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>
                          <a:effectLst/>
                        </a:rPr>
                        <a:t>Y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>
                          <a:effectLst/>
                        </a:rPr>
                        <a:t>S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>
                          <a:effectLst/>
                        </a:rPr>
                        <a:t>L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 dirty="0">
                          <a:effectLst/>
                        </a:rPr>
                        <a:t>F</a:t>
                      </a:r>
                      <a:endParaRPr lang="en-US" sz="3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34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>
                          <a:effectLst/>
                        </a:rPr>
                        <a:t>X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>
                          <a:effectLst/>
                        </a:rPr>
                        <a:t>R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>
                          <a:effectLst/>
                        </a:rPr>
                        <a:t>H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>
                          <a:effectLst/>
                        </a:rPr>
                        <a:t>A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 dirty="0">
                          <a:effectLst/>
                        </a:rPr>
                        <a:t>T</a:t>
                      </a:r>
                      <a:endParaRPr lang="en-US" sz="3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34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>
                          <a:effectLst/>
                        </a:rPr>
                        <a:t>X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>
                          <a:effectLst/>
                        </a:rPr>
                        <a:t>R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>
                          <a:effectLst/>
                        </a:rPr>
                        <a:t>H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>
                          <a:effectLst/>
                        </a:rPr>
                        <a:t>A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 dirty="0">
                          <a:effectLst/>
                        </a:rPr>
                        <a:t>T</a:t>
                      </a:r>
                      <a:endParaRPr lang="en-US" sz="3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34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>
                          <a:effectLst/>
                        </a:rPr>
                        <a:t>N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>
                          <a:effectLst/>
                        </a:rPr>
                        <a:t>G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>
                          <a:effectLst/>
                        </a:rPr>
                        <a:t>Y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>
                          <a:effectLst/>
                        </a:rPr>
                        <a:t>S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 dirty="0">
                          <a:effectLst/>
                        </a:rPr>
                        <a:t>L</a:t>
                      </a:r>
                      <a:endParaRPr lang="en-US" sz="3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34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>
                          <a:effectLst/>
                        </a:rPr>
                        <a:t>N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>
                          <a:effectLst/>
                        </a:rPr>
                        <a:t>G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>
                          <a:effectLst/>
                        </a:rPr>
                        <a:t>Y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>
                          <a:effectLst/>
                        </a:rPr>
                        <a:t>S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>
                          <a:effectLst/>
                        </a:rPr>
                        <a:t>L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34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>
                          <a:effectLst/>
                        </a:rPr>
                        <a:t>F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>
                          <a:effectLst/>
                        </a:rPr>
                        <a:t>X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>
                          <a:effectLst/>
                        </a:rPr>
                        <a:t>R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>
                          <a:effectLst/>
                        </a:rPr>
                        <a:t>H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 dirty="0">
                          <a:effectLst/>
                        </a:rPr>
                        <a:t>A</a:t>
                      </a:r>
                      <a:endParaRPr lang="en-US" sz="3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34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>
                          <a:effectLst/>
                        </a:rPr>
                        <a:t>F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>
                          <a:effectLst/>
                        </a:rPr>
                        <a:t>X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 dirty="0">
                          <a:effectLst/>
                        </a:rPr>
                        <a:t>R</a:t>
                      </a:r>
                      <a:endParaRPr lang="en-US" sz="3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3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3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4984" marR="4984" marT="49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テキスト ボックス 5"/>
          <p:cNvSpPr txBox="1"/>
          <p:nvPr/>
        </p:nvSpPr>
        <p:spPr>
          <a:xfrm>
            <a:off x="2596896" y="1362456"/>
            <a:ext cx="48371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/>
              <a:t>実は、</a:t>
            </a:r>
            <a:endParaRPr lang="ja-JP" altLang="en-US" sz="2400" dirty="0"/>
          </a:p>
          <a:p>
            <a:r>
              <a:rPr kumimoji="1" lang="ja-JP" altLang="en-US" sz="2400" dirty="0" smtClean="0"/>
              <a:t>　　全ての学年、学部、学科は</a:t>
            </a:r>
            <a:endParaRPr kumimoji="1" lang="ja-JP" altLang="en-US" sz="2400" dirty="0"/>
          </a:p>
        </p:txBody>
      </p:sp>
      <p:graphicFrame>
        <p:nvGraphicFramePr>
          <p:cNvPr id="9" name="表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5994017"/>
              </p:ext>
            </p:extLst>
          </p:nvPr>
        </p:nvGraphicFramePr>
        <p:xfrm>
          <a:off x="3777234" y="2117789"/>
          <a:ext cx="2476500" cy="27203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5300"/>
                <a:gridCol w="495300"/>
                <a:gridCol w="495300"/>
                <a:gridCol w="495300"/>
                <a:gridCol w="495300"/>
              </a:tblGrid>
              <a:tr h="412750">
                <a:tc>
                  <a:txBody>
                    <a:bodyPr/>
                    <a:lstStyle/>
                    <a:p>
                      <a:pPr algn="ctr" fontAlgn="ctr"/>
                      <a:endParaRPr lang="ja-JP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HGPｺﾞｼｯｸM" panose="020B0600000000000000" pitchFamily="50" charset="-128"/>
                        <a:ea typeface="HGPｺﾞｼｯｸM" panose="020B0600000000000000" pitchFamily="50" charset="-128"/>
                      </a:endParaRPr>
                    </a:p>
                  </a:txBody>
                  <a:tcPr marL="6350" marR="6350" marT="635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800" u="none" strike="noStrike" dirty="0">
                          <a:effectLst/>
                          <a:latin typeface="HGPｺﾞｼｯｸM" panose="020B0600000000000000" pitchFamily="50" charset="-128"/>
                          <a:ea typeface="HGPｺﾞｼｯｸM" panose="020B0600000000000000" pitchFamily="50" charset="-128"/>
                        </a:rPr>
                        <a:t>○</a:t>
                      </a:r>
                      <a:endParaRPr lang="ja-JP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HGPｺﾞｼｯｸM" panose="020B0600000000000000" pitchFamily="50" charset="-128"/>
                        <a:ea typeface="HGPｺﾞｼｯｸM" panose="020B0600000000000000" pitchFamily="50" charset="-128"/>
                      </a:endParaRPr>
                    </a:p>
                  </a:txBody>
                  <a:tcPr marL="6350" marR="6350" marT="635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800" u="none" strike="noStrike">
                          <a:effectLst/>
                          <a:latin typeface="HGPｺﾞｼｯｸM" panose="020B0600000000000000" pitchFamily="50" charset="-128"/>
                          <a:ea typeface="HGPｺﾞｼｯｸM" panose="020B0600000000000000" pitchFamily="50" charset="-128"/>
                        </a:rPr>
                        <a:t>○</a:t>
                      </a:r>
                      <a:endParaRPr lang="ja-JP" altLang="en-US" sz="2800" b="0" i="0" u="none" strike="noStrike">
                        <a:solidFill>
                          <a:srgbClr val="000000"/>
                        </a:solidFill>
                        <a:effectLst/>
                        <a:latin typeface="HGPｺﾞｼｯｸM" panose="020B0600000000000000" pitchFamily="50" charset="-128"/>
                        <a:ea typeface="HGPｺﾞｼｯｸM" panose="020B0600000000000000" pitchFamily="50" charset="-128"/>
                      </a:endParaRPr>
                    </a:p>
                  </a:txBody>
                  <a:tcPr marL="6350" marR="6350" marT="635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800" u="none" strike="noStrike">
                          <a:effectLst/>
                          <a:latin typeface="HGPｺﾞｼｯｸM" panose="020B0600000000000000" pitchFamily="50" charset="-128"/>
                          <a:ea typeface="HGPｺﾞｼｯｸM" panose="020B0600000000000000" pitchFamily="50" charset="-128"/>
                        </a:rPr>
                        <a:t>○</a:t>
                      </a:r>
                      <a:endParaRPr lang="ja-JP" altLang="en-US" sz="2800" b="0" i="0" u="none" strike="noStrike">
                        <a:solidFill>
                          <a:srgbClr val="000000"/>
                        </a:solidFill>
                        <a:effectLst/>
                        <a:latin typeface="HGPｺﾞｼｯｸM" panose="020B0600000000000000" pitchFamily="50" charset="-128"/>
                        <a:ea typeface="HGPｺﾞｼｯｸM" panose="020B0600000000000000" pitchFamily="50" charset="-128"/>
                      </a:endParaRPr>
                    </a:p>
                  </a:txBody>
                  <a:tcPr marL="6350" marR="6350" marT="635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800" u="none" strike="noStrike">
                          <a:effectLst/>
                          <a:latin typeface="HGPｺﾞｼｯｸM" panose="020B0600000000000000" pitchFamily="50" charset="-128"/>
                          <a:ea typeface="HGPｺﾞｼｯｸM" panose="020B0600000000000000" pitchFamily="50" charset="-128"/>
                        </a:rPr>
                        <a:t>○</a:t>
                      </a:r>
                      <a:endParaRPr lang="ja-JP" altLang="en-US" sz="2800" b="0" i="0" u="none" strike="noStrike">
                        <a:solidFill>
                          <a:srgbClr val="000000"/>
                        </a:solidFill>
                        <a:effectLst/>
                        <a:latin typeface="HGPｺﾞｼｯｸM" panose="020B0600000000000000" pitchFamily="50" charset="-128"/>
                        <a:ea typeface="HGPｺﾞｼｯｸM" panose="020B0600000000000000" pitchFamily="50" charset="-128"/>
                      </a:endParaRPr>
                    </a:p>
                  </a:txBody>
                  <a:tcPr marL="6350" marR="6350" marT="6350" marB="0" anchor="ctr">
                    <a:noFill/>
                  </a:tcPr>
                </a:tc>
              </a:tr>
              <a:tr h="41275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800" u="none" strike="noStrike">
                          <a:solidFill>
                            <a:srgbClr val="FF0000"/>
                          </a:solidFill>
                          <a:effectLst/>
                          <a:latin typeface="HGPｺﾞｼｯｸM" panose="020B0600000000000000" pitchFamily="50" charset="-128"/>
                          <a:ea typeface="HGPｺﾞｼｯｸM" panose="020B0600000000000000" pitchFamily="50" charset="-128"/>
                        </a:rPr>
                        <a:t>○</a:t>
                      </a:r>
                      <a:endParaRPr lang="ja-JP" altLang="en-US" sz="2800" b="0" i="0" u="none" strike="noStrike">
                        <a:solidFill>
                          <a:srgbClr val="FF0000"/>
                        </a:solidFill>
                        <a:effectLst/>
                        <a:latin typeface="HGPｺﾞｼｯｸM" panose="020B0600000000000000" pitchFamily="50" charset="-128"/>
                        <a:ea typeface="HGPｺﾞｼｯｸM" panose="020B0600000000000000" pitchFamily="50" charset="-128"/>
                      </a:endParaRPr>
                    </a:p>
                  </a:txBody>
                  <a:tcPr marL="6350" marR="6350" marT="635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800" u="none" strike="noStrike">
                          <a:solidFill>
                            <a:srgbClr val="FF0000"/>
                          </a:solidFill>
                          <a:effectLst/>
                          <a:latin typeface="HGPｺﾞｼｯｸM" panose="020B0600000000000000" pitchFamily="50" charset="-128"/>
                          <a:ea typeface="HGPｺﾞｼｯｸM" panose="020B0600000000000000" pitchFamily="50" charset="-128"/>
                        </a:rPr>
                        <a:t>○</a:t>
                      </a:r>
                      <a:endParaRPr lang="ja-JP" altLang="en-US" sz="2800" b="0" i="0" u="none" strike="noStrike">
                        <a:solidFill>
                          <a:srgbClr val="FF0000"/>
                        </a:solidFill>
                        <a:effectLst/>
                        <a:latin typeface="HGPｺﾞｼｯｸM" panose="020B0600000000000000" pitchFamily="50" charset="-128"/>
                        <a:ea typeface="HGPｺﾞｼｯｸM" panose="020B0600000000000000" pitchFamily="50" charset="-128"/>
                      </a:endParaRPr>
                    </a:p>
                  </a:txBody>
                  <a:tcPr marL="6350" marR="6350" marT="635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800" u="none" strike="noStrike">
                          <a:solidFill>
                            <a:srgbClr val="FF0000"/>
                          </a:solidFill>
                          <a:effectLst/>
                          <a:latin typeface="HGPｺﾞｼｯｸM" panose="020B0600000000000000" pitchFamily="50" charset="-128"/>
                          <a:ea typeface="HGPｺﾞｼｯｸM" panose="020B0600000000000000" pitchFamily="50" charset="-128"/>
                        </a:rPr>
                        <a:t>○</a:t>
                      </a:r>
                      <a:endParaRPr lang="ja-JP" altLang="en-US" sz="2800" b="0" i="0" u="none" strike="noStrike">
                        <a:solidFill>
                          <a:srgbClr val="FF0000"/>
                        </a:solidFill>
                        <a:effectLst/>
                        <a:latin typeface="HGPｺﾞｼｯｸM" panose="020B0600000000000000" pitchFamily="50" charset="-128"/>
                        <a:ea typeface="HGPｺﾞｼｯｸM" panose="020B0600000000000000" pitchFamily="50" charset="-128"/>
                      </a:endParaRPr>
                    </a:p>
                  </a:txBody>
                  <a:tcPr marL="6350" marR="6350" marT="635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800" u="none" strike="noStrike">
                          <a:solidFill>
                            <a:srgbClr val="FF0000"/>
                          </a:solidFill>
                          <a:effectLst/>
                          <a:latin typeface="HGPｺﾞｼｯｸM" panose="020B0600000000000000" pitchFamily="50" charset="-128"/>
                          <a:ea typeface="HGPｺﾞｼｯｸM" panose="020B0600000000000000" pitchFamily="50" charset="-128"/>
                        </a:rPr>
                        <a:t>○</a:t>
                      </a:r>
                      <a:endParaRPr lang="ja-JP" altLang="en-US" sz="2800" b="0" i="0" u="none" strike="noStrike">
                        <a:solidFill>
                          <a:srgbClr val="FF0000"/>
                        </a:solidFill>
                        <a:effectLst/>
                        <a:latin typeface="HGPｺﾞｼｯｸM" panose="020B0600000000000000" pitchFamily="50" charset="-128"/>
                        <a:ea typeface="HGPｺﾞｼｯｸM" panose="020B0600000000000000" pitchFamily="50" charset="-128"/>
                      </a:endParaRPr>
                    </a:p>
                  </a:txBody>
                  <a:tcPr marL="6350" marR="6350" marT="635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800" u="none" strike="noStrike">
                          <a:solidFill>
                            <a:srgbClr val="FF0000"/>
                          </a:solidFill>
                          <a:effectLst/>
                          <a:latin typeface="HGPｺﾞｼｯｸM" panose="020B0600000000000000" pitchFamily="50" charset="-128"/>
                          <a:ea typeface="HGPｺﾞｼｯｸM" panose="020B0600000000000000" pitchFamily="50" charset="-128"/>
                        </a:rPr>
                        <a:t>○</a:t>
                      </a:r>
                      <a:endParaRPr lang="ja-JP" altLang="en-US" sz="2800" b="0" i="0" u="none" strike="noStrike">
                        <a:solidFill>
                          <a:srgbClr val="FF0000"/>
                        </a:solidFill>
                        <a:effectLst/>
                        <a:latin typeface="HGPｺﾞｼｯｸM" panose="020B0600000000000000" pitchFamily="50" charset="-128"/>
                        <a:ea typeface="HGPｺﾞｼｯｸM" panose="020B0600000000000000" pitchFamily="50" charset="-128"/>
                      </a:endParaRPr>
                    </a:p>
                  </a:txBody>
                  <a:tcPr marL="6350" marR="6350" marT="6350" marB="0" anchor="ctr">
                    <a:noFill/>
                  </a:tcPr>
                </a:tc>
              </a:tr>
              <a:tr h="41275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800" u="none" strike="noStrike">
                          <a:solidFill>
                            <a:srgbClr val="FF0000"/>
                          </a:solidFill>
                          <a:effectLst/>
                          <a:latin typeface="HGPｺﾞｼｯｸM" panose="020B0600000000000000" pitchFamily="50" charset="-128"/>
                          <a:ea typeface="HGPｺﾞｼｯｸM" panose="020B0600000000000000" pitchFamily="50" charset="-128"/>
                        </a:rPr>
                        <a:t>○</a:t>
                      </a:r>
                      <a:endParaRPr lang="ja-JP" altLang="en-US" sz="2800" b="0" i="0" u="none" strike="noStrike">
                        <a:solidFill>
                          <a:srgbClr val="FF0000"/>
                        </a:solidFill>
                        <a:effectLst/>
                        <a:latin typeface="HGPｺﾞｼｯｸM" panose="020B0600000000000000" pitchFamily="50" charset="-128"/>
                        <a:ea typeface="HGPｺﾞｼｯｸM" panose="020B0600000000000000" pitchFamily="50" charset="-128"/>
                      </a:endParaRPr>
                    </a:p>
                  </a:txBody>
                  <a:tcPr marL="6350" marR="6350" marT="635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800" u="none" strike="noStrike">
                          <a:solidFill>
                            <a:srgbClr val="FF0000"/>
                          </a:solidFill>
                          <a:effectLst/>
                          <a:latin typeface="HGPｺﾞｼｯｸM" panose="020B0600000000000000" pitchFamily="50" charset="-128"/>
                          <a:ea typeface="HGPｺﾞｼｯｸM" panose="020B0600000000000000" pitchFamily="50" charset="-128"/>
                        </a:rPr>
                        <a:t>○</a:t>
                      </a:r>
                      <a:endParaRPr lang="ja-JP" altLang="en-US" sz="2800" b="0" i="0" u="none" strike="noStrike">
                        <a:solidFill>
                          <a:srgbClr val="FF0000"/>
                        </a:solidFill>
                        <a:effectLst/>
                        <a:latin typeface="HGPｺﾞｼｯｸM" panose="020B0600000000000000" pitchFamily="50" charset="-128"/>
                        <a:ea typeface="HGPｺﾞｼｯｸM" panose="020B0600000000000000" pitchFamily="50" charset="-128"/>
                      </a:endParaRPr>
                    </a:p>
                  </a:txBody>
                  <a:tcPr marL="6350" marR="6350" marT="635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800" u="none" strike="noStrike">
                          <a:solidFill>
                            <a:srgbClr val="FF0000"/>
                          </a:solidFill>
                          <a:effectLst/>
                          <a:latin typeface="HGPｺﾞｼｯｸM" panose="020B0600000000000000" pitchFamily="50" charset="-128"/>
                          <a:ea typeface="HGPｺﾞｼｯｸM" panose="020B0600000000000000" pitchFamily="50" charset="-128"/>
                        </a:rPr>
                        <a:t>○</a:t>
                      </a:r>
                      <a:endParaRPr lang="ja-JP" altLang="en-US" sz="2800" b="0" i="0" u="none" strike="noStrike">
                        <a:solidFill>
                          <a:srgbClr val="FF0000"/>
                        </a:solidFill>
                        <a:effectLst/>
                        <a:latin typeface="HGPｺﾞｼｯｸM" panose="020B0600000000000000" pitchFamily="50" charset="-128"/>
                        <a:ea typeface="HGPｺﾞｼｯｸM" panose="020B0600000000000000" pitchFamily="50" charset="-128"/>
                      </a:endParaRPr>
                    </a:p>
                  </a:txBody>
                  <a:tcPr marL="6350" marR="6350" marT="635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800" u="none" strike="noStrike" dirty="0">
                          <a:solidFill>
                            <a:srgbClr val="FF0000"/>
                          </a:solidFill>
                          <a:effectLst/>
                          <a:latin typeface="HGPｺﾞｼｯｸM" panose="020B0600000000000000" pitchFamily="50" charset="-128"/>
                          <a:ea typeface="HGPｺﾞｼｯｸM" panose="020B0600000000000000" pitchFamily="50" charset="-128"/>
                        </a:rPr>
                        <a:t>○</a:t>
                      </a:r>
                      <a:endParaRPr lang="ja-JP" altLang="en-US" sz="2800" b="0" i="0" u="none" strike="noStrike" dirty="0">
                        <a:solidFill>
                          <a:srgbClr val="FF0000"/>
                        </a:solidFill>
                        <a:effectLst/>
                        <a:latin typeface="HGPｺﾞｼｯｸM" panose="020B0600000000000000" pitchFamily="50" charset="-128"/>
                        <a:ea typeface="HGPｺﾞｼｯｸM" panose="020B0600000000000000" pitchFamily="50" charset="-128"/>
                      </a:endParaRPr>
                    </a:p>
                  </a:txBody>
                  <a:tcPr marL="6350" marR="6350" marT="635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800" u="none" strike="noStrike" dirty="0">
                          <a:solidFill>
                            <a:srgbClr val="FF0000"/>
                          </a:solidFill>
                          <a:effectLst/>
                          <a:latin typeface="HGPｺﾞｼｯｸM" panose="020B0600000000000000" pitchFamily="50" charset="-128"/>
                          <a:ea typeface="HGPｺﾞｼｯｸM" panose="020B0600000000000000" pitchFamily="50" charset="-128"/>
                        </a:rPr>
                        <a:t>○</a:t>
                      </a:r>
                      <a:endParaRPr lang="ja-JP" altLang="en-US" sz="2800" b="0" i="0" u="none" strike="noStrike" dirty="0">
                        <a:solidFill>
                          <a:srgbClr val="FF0000"/>
                        </a:solidFill>
                        <a:effectLst/>
                        <a:latin typeface="HGPｺﾞｼｯｸM" panose="020B0600000000000000" pitchFamily="50" charset="-128"/>
                        <a:ea typeface="HGPｺﾞｼｯｸM" panose="020B0600000000000000" pitchFamily="50" charset="-128"/>
                      </a:endParaRPr>
                    </a:p>
                  </a:txBody>
                  <a:tcPr marL="6350" marR="6350" marT="6350" marB="0" anchor="ctr">
                    <a:noFill/>
                  </a:tcPr>
                </a:tc>
              </a:tr>
              <a:tr h="41275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800" u="none" strike="noStrike">
                          <a:solidFill>
                            <a:srgbClr val="92D050"/>
                          </a:solidFill>
                          <a:effectLst/>
                          <a:latin typeface="HGPｺﾞｼｯｸM" panose="020B0600000000000000" pitchFamily="50" charset="-128"/>
                          <a:ea typeface="HGPｺﾞｼｯｸM" panose="020B0600000000000000" pitchFamily="50" charset="-128"/>
                        </a:rPr>
                        <a:t>○</a:t>
                      </a:r>
                      <a:endParaRPr lang="ja-JP" altLang="en-US" sz="2800" b="0" i="0" u="none" strike="noStrike">
                        <a:solidFill>
                          <a:srgbClr val="92D050"/>
                        </a:solidFill>
                        <a:effectLst/>
                        <a:latin typeface="HGPｺﾞｼｯｸM" panose="020B0600000000000000" pitchFamily="50" charset="-128"/>
                        <a:ea typeface="HGPｺﾞｼｯｸM" panose="020B0600000000000000" pitchFamily="50" charset="-128"/>
                      </a:endParaRPr>
                    </a:p>
                  </a:txBody>
                  <a:tcPr marL="6350" marR="6350" marT="635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800" u="none" strike="noStrike">
                          <a:solidFill>
                            <a:srgbClr val="92D050"/>
                          </a:solidFill>
                          <a:effectLst/>
                          <a:latin typeface="HGPｺﾞｼｯｸM" panose="020B0600000000000000" pitchFamily="50" charset="-128"/>
                          <a:ea typeface="HGPｺﾞｼｯｸM" panose="020B0600000000000000" pitchFamily="50" charset="-128"/>
                        </a:rPr>
                        <a:t>○</a:t>
                      </a:r>
                      <a:endParaRPr lang="ja-JP" altLang="en-US" sz="2800" b="0" i="0" u="none" strike="noStrike">
                        <a:solidFill>
                          <a:srgbClr val="92D050"/>
                        </a:solidFill>
                        <a:effectLst/>
                        <a:latin typeface="HGPｺﾞｼｯｸM" panose="020B0600000000000000" pitchFamily="50" charset="-128"/>
                        <a:ea typeface="HGPｺﾞｼｯｸM" panose="020B0600000000000000" pitchFamily="50" charset="-128"/>
                      </a:endParaRPr>
                    </a:p>
                  </a:txBody>
                  <a:tcPr marL="6350" marR="6350" marT="635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800" u="none" strike="noStrike">
                          <a:solidFill>
                            <a:srgbClr val="92D050"/>
                          </a:solidFill>
                          <a:effectLst/>
                          <a:latin typeface="HGPｺﾞｼｯｸM" panose="020B0600000000000000" pitchFamily="50" charset="-128"/>
                          <a:ea typeface="HGPｺﾞｼｯｸM" panose="020B0600000000000000" pitchFamily="50" charset="-128"/>
                        </a:rPr>
                        <a:t>○</a:t>
                      </a:r>
                      <a:endParaRPr lang="ja-JP" altLang="en-US" sz="2800" b="0" i="0" u="none" strike="noStrike">
                        <a:solidFill>
                          <a:srgbClr val="92D050"/>
                        </a:solidFill>
                        <a:effectLst/>
                        <a:latin typeface="HGPｺﾞｼｯｸM" panose="020B0600000000000000" pitchFamily="50" charset="-128"/>
                        <a:ea typeface="HGPｺﾞｼｯｸM" panose="020B0600000000000000" pitchFamily="50" charset="-128"/>
                      </a:endParaRPr>
                    </a:p>
                  </a:txBody>
                  <a:tcPr marL="6350" marR="6350" marT="635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800" u="none" strike="noStrike">
                          <a:solidFill>
                            <a:srgbClr val="92D050"/>
                          </a:solidFill>
                          <a:effectLst/>
                          <a:latin typeface="HGPｺﾞｼｯｸM" panose="020B0600000000000000" pitchFamily="50" charset="-128"/>
                          <a:ea typeface="HGPｺﾞｼｯｸM" panose="020B0600000000000000" pitchFamily="50" charset="-128"/>
                        </a:rPr>
                        <a:t>○</a:t>
                      </a:r>
                      <a:endParaRPr lang="ja-JP" altLang="en-US" sz="2800" b="0" i="0" u="none" strike="noStrike">
                        <a:solidFill>
                          <a:srgbClr val="92D050"/>
                        </a:solidFill>
                        <a:effectLst/>
                        <a:latin typeface="HGPｺﾞｼｯｸM" panose="020B0600000000000000" pitchFamily="50" charset="-128"/>
                        <a:ea typeface="HGPｺﾞｼｯｸM" panose="020B0600000000000000" pitchFamily="50" charset="-128"/>
                      </a:endParaRPr>
                    </a:p>
                  </a:txBody>
                  <a:tcPr marL="6350" marR="6350" marT="635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800" u="none" strike="noStrike">
                          <a:solidFill>
                            <a:srgbClr val="92D050"/>
                          </a:solidFill>
                          <a:effectLst/>
                          <a:latin typeface="HGPｺﾞｼｯｸM" panose="020B0600000000000000" pitchFamily="50" charset="-128"/>
                          <a:ea typeface="HGPｺﾞｼｯｸM" panose="020B0600000000000000" pitchFamily="50" charset="-128"/>
                        </a:rPr>
                        <a:t>○</a:t>
                      </a:r>
                      <a:endParaRPr lang="ja-JP" altLang="en-US" sz="2800" b="0" i="0" u="none" strike="noStrike">
                        <a:solidFill>
                          <a:srgbClr val="92D050"/>
                        </a:solidFill>
                        <a:effectLst/>
                        <a:latin typeface="HGPｺﾞｼｯｸM" panose="020B0600000000000000" pitchFamily="50" charset="-128"/>
                        <a:ea typeface="HGPｺﾞｼｯｸM" panose="020B0600000000000000" pitchFamily="50" charset="-128"/>
                      </a:endParaRPr>
                    </a:p>
                  </a:txBody>
                  <a:tcPr marL="6350" marR="6350" marT="6350" marB="0" anchor="ctr">
                    <a:noFill/>
                  </a:tcPr>
                </a:tc>
              </a:tr>
              <a:tr h="41275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800" u="none" strike="noStrike">
                          <a:solidFill>
                            <a:srgbClr val="92D050"/>
                          </a:solidFill>
                          <a:effectLst/>
                          <a:latin typeface="HGPｺﾞｼｯｸM" panose="020B0600000000000000" pitchFamily="50" charset="-128"/>
                          <a:ea typeface="HGPｺﾞｼｯｸM" panose="020B0600000000000000" pitchFamily="50" charset="-128"/>
                        </a:rPr>
                        <a:t>○</a:t>
                      </a:r>
                      <a:endParaRPr lang="ja-JP" altLang="en-US" sz="2800" b="0" i="0" u="none" strike="noStrike">
                        <a:solidFill>
                          <a:srgbClr val="92D050"/>
                        </a:solidFill>
                        <a:effectLst/>
                        <a:latin typeface="HGPｺﾞｼｯｸM" panose="020B0600000000000000" pitchFamily="50" charset="-128"/>
                        <a:ea typeface="HGPｺﾞｼｯｸM" panose="020B0600000000000000" pitchFamily="50" charset="-128"/>
                      </a:endParaRPr>
                    </a:p>
                  </a:txBody>
                  <a:tcPr marL="6350" marR="6350" marT="635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800" u="none" strike="noStrike">
                          <a:solidFill>
                            <a:srgbClr val="92D050"/>
                          </a:solidFill>
                          <a:effectLst/>
                          <a:latin typeface="HGPｺﾞｼｯｸM" panose="020B0600000000000000" pitchFamily="50" charset="-128"/>
                          <a:ea typeface="HGPｺﾞｼｯｸM" panose="020B0600000000000000" pitchFamily="50" charset="-128"/>
                        </a:rPr>
                        <a:t>○</a:t>
                      </a:r>
                      <a:endParaRPr lang="ja-JP" altLang="en-US" sz="2800" b="0" i="0" u="none" strike="noStrike">
                        <a:solidFill>
                          <a:srgbClr val="92D050"/>
                        </a:solidFill>
                        <a:effectLst/>
                        <a:latin typeface="HGPｺﾞｼｯｸM" panose="020B0600000000000000" pitchFamily="50" charset="-128"/>
                        <a:ea typeface="HGPｺﾞｼｯｸM" panose="020B0600000000000000" pitchFamily="50" charset="-128"/>
                      </a:endParaRPr>
                    </a:p>
                  </a:txBody>
                  <a:tcPr marL="6350" marR="6350" marT="635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800" u="none" strike="noStrike">
                          <a:solidFill>
                            <a:srgbClr val="92D050"/>
                          </a:solidFill>
                          <a:effectLst/>
                          <a:latin typeface="HGPｺﾞｼｯｸM" panose="020B0600000000000000" pitchFamily="50" charset="-128"/>
                          <a:ea typeface="HGPｺﾞｼｯｸM" panose="020B0600000000000000" pitchFamily="50" charset="-128"/>
                        </a:rPr>
                        <a:t>○</a:t>
                      </a:r>
                      <a:endParaRPr lang="ja-JP" altLang="en-US" sz="2800" b="0" i="0" u="none" strike="noStrike">
                        <a:solidFill>
                          <a:srgbClr val="92D050"/>
                        </a:solidFill>
                        <a:effectLst/>
                        <a:latin typeface="HGPｺﾞｼｯｸM" panose="020B0600000000000000" pitchFamily="50" charset="-128"/>
                        <a:ea typeface="HGPｺﾞｼｯｸM" panose="020B0600000000000000" pitchFamily="50" charset="-128"/>
                      </a:endParaRPr>
                    </a:p>
                  </a:txBody>
                  <a:tcPr marL="6350" marR="6350" marT="635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800" u="none" strike="noStrike">
                          <a:solidFill>
                            <a:srgbClr val="92D050"/>
                          </a:solidFill>
                          <a:effectLst/>
                          <a:latin typeface="HGPｺﾞｼｯｸM" panose="020B0600000000000000" pitchFamily="50" charset="-128"/>
                          <a:ea typeface="HGPｺﾞｼｯｸM" panose="020B0600000000000000" pitchFamily="50" charset="-128"/>
                        </a:rPr>
                        <a:t>○</a:t>
                      </a:r>
                      <a:endParaRPr lang="ja-JP" altLang="en-US" sz="2800" b="0" i="0" u="none" strike="noStrike">
                        <a:solidFill>
                          <a:srgbClr val="92D050"/>
                        </a:solidFill>
                        <a:effectLst/>
                        <a:latin typeface="HGPｺﾞｼｯｸM" panose="020B0600000000000000" pitchFamily="50" charset="-128"/>
                        <a:ea typeface="HGPｺﾞｼｯｸM" panose="020B0600000000000000" pitchFamily="50" charset="-128"/>
                      </a:endParaRPr>
                    </a:p>
                  </a:txBody>
                  <a:tcPr marL="6350" marR="6350" marT="635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800" u="none" strike="noStrike" dirty="0">
                          <a:solidFill>
                            <a:srgbClr val="92D050"/>
                          </a:solidFill>
                          <a:effectLst/>
                          <a:latin typeface="HGPｺﾞｼｯｸM" panose="020B0600000000000000" pitchFamily="50" charset="-128"/>
                          <a:ea typeface="HGPｺﾞｼｯｸM" panose="020B0600000000000000" pitchFamily="50" charset="-128"/>
                        </a:rPr>
                        <a:t>○</a:t>
                      </a:r>
                      <a:endParaRPr lang="ja-JP" altLang="en-US" sz="2800" b="0" i="0" u="none" strike="noStrike" dirty="0">
                        <a:solidFill>
                          <a:srgbClr val="92D050"/>
                        </a:solidFill>
                        <a:effectLst/>
                        <a:latin typeface="HGPｺﾞｼｯｸM" panose="020B0600000000000000" pitchFamily="50" charset="-128"/>
                        <a:ea typeface="HGPｺﾞｼｯｸM" panose="020B0600000000000000" pitchFamily="50" charset="-128"/>
                      </a:endParaRPr>
                    </a:p>
                  </a:txBody>
                  <a:tcPr marL="6350" marR="6350" marT="6350" marB="0" anchor="ctr">
                    <a:noFill/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algn="ctr" fontAlgn="ctr"/>
                      <a:endParaRPr lang="ja-JP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mbria Math 本文"/>
                        <a:ea typeface="ＭＳ Ｐゴシック" panose="020B0600070205080204" pitchFamily="50" charset="-128"/>
                      </a:endParaRPr>
                    </a:p>
                  </a:txBody>
                  <a:tcPr marL="6350" marR="6350" marT="635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mbria Math 本文"/>
                        <a:ea typeface="ＭＳ Ｐゴシック" panose="020B0600070205080204" pitchFamily="50" charset="-128"/>
                      </a:endParaRPr>
                    </a:p>
                  </a:txBody>
                  <a:tcPr marL="6350" marR="6350" marT="635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u="none" strike="noStrike" dirty="0">
                          <a:effectLst/>
                          <a:latin typeface="HGPｺﾞｼｯｸE" panose="020B0900000000000000" pitchFamily="50" charset="-128"/>
                          <a:ea typeface="HGPｺﾞｼｯｸE" panose="020B0900000000000000" pitchFamily="50" charset="-128"/>
                        </a:rPr>
                        <a:t>・</a:t>
                      </a:r>
                      <a:br>
                        <a:rPr lang="ja-JP" altLang="en-US" sz="1200" u="none" strike="noStrike" dirty="0">
                          <a:effectLst/>
                          <a:latin typeface="HGPｺﾞｼｯｸE" panose="020B0900000000000000" pitchFamily="50" charset="-128"/>
                          <a:ea typeface="HGPｺﾞｼｯｸE" panose="020B0900000000000000" pitchFamily="50" charset="-128"/>
                        </a:rPr>
                      </a:br>
                      <a:r>
                        <a:rPr lang="ja-JP" altLang="en-US" sz="1200" u="none" strike="noStrike" dirty="0">
                          <a:effectLst/>
                          <a:latin typeface="HGPｺﾞｼｯｸE" panose="020B0900000000000000" pitchFamily="50" charset="-128"/>
                          <a:ea typeface="HGPｺﾞｼｯｸE" panose="020B0900000000000000" pitchFamily="50" charset="-128"/>
                        </a:rPr>
                        <a:t>・</a:t>
                      </a:r>
                      <a:br>
                        <a:rPr lang="ja-JP" altLang="en-US" sz="1200" u="none" strike="noStrike" dirty="0">
                          <a:effectLst/>
                          <a:latin typeface="HGPｺﾞｼｯｸE" panose="020B0900000000000000" pitchFamily="50" charset="-128"/>
                          <a:ea typeface="HGPｺﾞｼｯｸE" panose="020B0900000000000000" pitchFamily="50" charset="-128"/>
                        </a:rPr>
                      </a:br>
                      <a:r>
                        <a:rPr lang="ja-JP" altLang="en-US" sz="1200" u="none" strike="noStrike" dirty="0">
                          <a:effectLst/>
                          <a:latin typeface="HGPｺﾞｼｯｸE" panose="020B0900000000000000" pitchFamily="50" charset="-128"/>
                          <a:ea typeface="HGPｺﾞｼｯｸE" panose="020B0900000000000000" pitchFamily="50" charset="-128"/>
                        </a:rPr>
                        <a:t>・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GPｺﾞｼｯｸE" panose="020B0900000000000000" pitchFamily="50" charset="-128"/>
                        <a:ea typeface="HGPｺﾞｼｯｸE" panose="020B0900000000000000" pitchFamily="50" charset="-128"/>
                      </a:endParaRPr>
                    </a:p>
                  </a:txBody>
                  <a:tcPr marL="6350" marR="6350" marT="635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mbria Math 本文"/>
                        <a:ea typeface="ＭＳ Ｐゴシック" panose="020B0600070205080204" pitchFamily="50" charset="-128"/>
                      </a:endParaRPr>
                    </a:p>
                  </a:txBody>
                  <a:tcPr marL="6350" marR="6350" marT="635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mbria Math 本文"/>
                        <a:ea typeface="ＭＳ Ｐゴシック" panose="020B0600070205080204" pitchFamily="50" charset="-128"/>
                      </a:endParaRPr>
                    </a:p>
                  </a:txBody>
                  <a:tcPr marL="6350" marR="6350" marT="6350" marB="0" anchor="ctr">
                    <a:noFill/>
                  </a:tcPr>
                </a:tc>
              </a:tr>
            </a:tbl>
          </a:graphicData>
        </a:graphic>
      </p:graphicFrame>
      <p:sp>
        <p:nvSpPr>
          <p:cNvPr id="28" name="テキスト ボックス 27"/>
          <p:cNvSpPr txBox="1"/>
          <p:nvPr/>
        </p:nvSpPr>
        <p:spPr>
          <a:xfrm>
            <a:off x="2849880" y="4858477"/>
            <a:ext cx="48371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 smtClean="0"/>
              <a:t>の形になっていて、</a:t>
            </a:r>
          </a:p>
          <a:p>
            <a:r>
              <a:rPr kumimoji="1" lang="ja-JP" altLang="en-US" sz="2400" dirty="0" smtClean="0"/>
              <a:t>シフト</a:t>
            </a:r>
            <a:r>
              <a:rPr kumimoji="1" lang="ja-JP" altLang="en-US" sz="2400" dirty="0"/>
              <a:t>量</a:t>
            </a:r>
            <a:r>
              <a:rPr kumimoji="1" lang="ja-JP" altLang="en-US" sz="2400" dirty="0" smtClean="0"/>
              <a:t>で文字が決まっている</a:t>
            </a:r>
            <a:endParaRPr kumimoji="1" lang="ja-JP" altLang="en-US" sz="2400" dirty="0"/>
          </a:p>
        </p:txBody>
      </p:sp>
      <p:sp>
        <p:nvSpPr>
          <p:cNvPr id="10" name="右矢印 9"/>
          <p:cNvSpPr/>
          <p:nvPr/>
        </p:nvSpPr>
        <p:spPr>
          <a:xfrm>
            <a:off x="1853293" y="5741701"/>
            <a:ext cx="768101" cy="643525"/>
          </a:xfrm>
          <a:prstGeom prst="rightArrow">
            <a:avLst/>
          </a:prstGeom>
          <a:solidFill>
            <a:srgbClr val="EAB200"/>
          </a:solidFill>
          <a:ln>
            <a:solidFill>
              <a:srgbClr val="B88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2621808" y="5643754"/>
            <a:ext cx="55585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000" dirty="0" smtClean="0">
                <a:solidFill>
                  <a:srgbClr val="FF0000"/>
                </a:solidFill>
              </a:rPr>
              <a:t>シフト量だけを</a:t>
            </a:r>
          </a:p>
          <a:p>
            <a:r>
              <a:rPr lang="ja-JP" altLang="en-US" sz="3000" dirty="0" smtClean="0">
                <a:solidFill>
                  <a:srgbClr val="FF0000"/>
                </a:solidFill>
              </a:rPr>
              <a:t>調べるだけで良い！</a:t>
            </a:r>
            <a:endParaRPr lang="en-US" altLang="ja-JP" sz="30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455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3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3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"/>
                            </p:stCondLst>
                            <p:childTnLst>
                              <p:par>
                                <p:cTn id="2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8" grpId="0"/>
      <p:bldP spid="10" grpId="0" animBg="1"/>
      <p:bldP spid="12" grpId="0"/>
    </p:bldLst>
  </p:timing>
</p:sld>
</file>

<file path=ppt/theme/theme1.xml><?xml version="1.0" encoding="utf-8"?>
<a:theme xmlns:a="http://schemas.openxmlformats.org/drawingml/2006/main" name="シンプル(オサレ長方形+左にチャート付き)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2">
      <a:majorFont>
        <a:latin typeface="Cambria Math"/>
        <a:ea typeface="メイリオ"/>
        <a:cs typeface=""/>
      </a:majorFont>
      <a:minorFont>
        <a:latin typeface="Cambria Math"/>
        <a:ea typeface="メイリオ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EAB200"/>
        </a:solidFill>
        <a:ln>
          <a:solidFill>
            <a:srgbClr val="B88C00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シンプル(オサレ長方形+左にチャート付き)" id="{D57E633B-B0A4-4D47-9342-F2D408280550}" vid="{AD5E513E-4FDE-4ECD-818E-29307847359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シンプル(オサレ長方形+左にチャート付き)</Template>
  <TotalTime>1688</TotalTime>
  <Words>1478</Words>
  <Application>Microsoft Office PowerPoint</Application>
  <PresentationFormat>画面に合わせる (4:3)</PresentationFormat>
  <Paragraphs>1019</Paragraphs>
  <Slides>18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18</vt:i4>
      </vt:variant>
    </vt:vector>
  </HeadingPairs>
  <TitlesOfParts>
    <vt:vector size="27" baseType="lpstr">
      <vt:lpstr>Cambria Math 本文</vt:lpstr>
      <vt:lpstr>HGPｺﾞｼｯｸE</vt:lpstr>
      <vt:lpstr>HGPｺﾞｼｯｸM</vt:lpstr>
      <vt:lpstr>ＭＳ Ｐゴシック</vt:lpstr>
      <vt:lpstr>メイリオ</vt:lpstr>
      <vt:lpstr>Arial</vt:lpstr>
      <vt:lpstr>Cambria Math</vt:lpstr>
      <vt:lpstr>Wingdings</vt:lpstr>
      <vt:lpstr>シンプル(オサレ長方形+左にチャート付き)</vt:lpstr>
      <vt:lpstr>茨大学生番号の仕組み</vt:lpstr>
      <vt:lpstr>導入</vt:lpstr>
      <vt:lpstr>考察</vt:lpstr>
      <vt:lpstr>考察</vt:lpstr>
      <vt:lpstr>考察</vt:lpstr>
      <vt:lpstr>考察</vt:lpstr>
      <vt:lpstr>考察</vt:lpstr>
      <vt:lpstr>考察</vt:lpstr>
      <vt:lpstr>考察</vt:lpstr>
      <vt:lpstr>考察</vt:lpstr>
      <vt:lpstr>考察</vt:lpstr>
      <vt:lpstr>考察</vt:lpstr>
      <vt:lpstr>考察</vt:lpstr>
      <vt:lpstr>考察</vt:lpstr>
      <vt:lpstr>考察</vt:lpstr>
      <vt:lpstr>考察</vt:lpstr>
      <vt:lpstr>まとめ</vt:lpstr>
      <vt:lpstr>まとめ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ef@ogq@e@th</dc:title>
  <dc:creator>Owner</dc:creator>
  <cp:lastModifiedBy>Owner</cp:lastModifiedBy>
  <cp:revision>79</cp:revision>
  <dcterms:created xsi:type="dcterms:W3CDTF">2015-12-28T13:09:26Z</dcterms:created>
  <dcterms:modified xsi:type="dcterms:W3CDTF">2016-01-05T21:40:18Z</dcterms:modified>
</cp:coreProperties>
</file>