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7"/>
  </p:notesMasterIdLst>
  <p:handoutMasterIdLst>
    <p:handoutMasterId r:id="rId28"/>
  </p:handoutMasterIdLst>
  <p:sldIdLst>
    <p:sldId id="260" r:id="rId2"/>
    <p:sldId id="285" r:id="rId3"/>
    <p:sldId id="261" r:id="rId4"/>
    <p:sldId id="286" r:id="rId5"/>
    <p:sldId id="271" r:id="rId6"/>
    <p:sldId id="280" r:id="rId7"/>
    <p:sldId id="295" r:id="rId8"/>
    <p:sldId id="273" r:id="rId9"/>
    <p:sldId id="296" r:id="rId10"/>
    <p:sldId id="274" r:id="rId11"/>
    <p:sldId id="275" r:id="rId12"/>
    <p:sldId id="281" r:id="rId13"/>
    <p:sldId id="282" r:id="rId14"/>
    <p:sldId id="297" r:id="rId15"/>
    <p:sldId id="276" r:id="rId16"/>
    <p:sldId id="293" r:id="rId17"/>
    <p:sldId id="278" r:id="rId18"/>
    <p:sldId id="283" r:id="rId19"/>
    <p:sldId id="291" r:id="rId20"/>
    <p:sldId id="292" r:id="rId21"/>
    <p:sldId id="284" r:id="rId22"/>
    <p:sldId id="279" r:id="rId23"/>
    <p:sldId id="299" r:id="rId24"/>
    <p:sldId id="300" r:id="rId25"/>
    <p:sldId id="298" r:id="rId26"/>
  </p:sldIdLst>
  <p:sldSz cx="9906000" cy="6858000" type="A4"/>
  <p:notesSz cx="10020300" cy="68881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2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9D5"/>
    <a:srgbClr val="000000"/>
    <a:srgbClr val="343434"/>
    <a:srgbClr val="329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6" y="84"/>
      </p:cViewPr>
      <p:guideLst>
        <p:guide orient="horz" pos="216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17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&#21330;&#30740;&#30330;&#34920;\&#12521;&#12531;&#12480;&#12510;&#12452;&#12474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&#21330;&#30740;&#30330;&#34920;\&#12521;&#12531;&#12480;&#12510;&#12452;&#12474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&#21330;&#30740;&#30330;&#34920;\&#12521;&#12531;&#12480;&#12510;&#12452;&#12474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&#21330;&#30740;&#30330;&#34920;\&#12521;&#12531;&#12480;&#12510;&#12452;&#12474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&#21330;&#30740;&#30330;&#34920;\&#12521;&#12531;&#12480;&#12510;&#12452;&#12474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Drive\&#21330;&#30740;&#30330;&#34920;\&#12521;&#12531;&#12480;&#12510;&#12452;&#12474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b="1" dirty="0">
                <a:latin typeface="+mj-ea"/>
                <a:ea typeface="+mj-ea"/>
              </a:rPr>
              <a:t>元のネットワーク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843514337034038"/>
          <c:y val="0.16680718888343998"/>
          <c:w val="0.8087914198412236"/>
          <c:h val="0.6222264225921027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Sheet1!$C$2:$C$241</c:f>
              <c:numCache>
                <c:formatCode>0_);[Red]\(0\)</c:formatCode>
                <c:ptCount val="240"/>
                <c:pt idx="0">
                  <c:v>86</c:v>
                </c:pt>
                <c:pt idx="1">
                  <c:v>82</c:v>
                </c:pt>
                <c:pt idx="2">
                  <c:v>77</c:v>
                </c:pt>
                <c:pt idx="3">
                  <c:v>82</c:v>
                </c:pt>
                <c:pt idx="4">
                  <c:v>66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  <c:pt idx="8">
                  <c:v>86</c:v>
                </c:pt>
                <c:pt idx="9">
                  <c:v>86</c:v>
                </c:pt>
                <c:pt idx="10">
                  <c:v>86</c:v>
                </c:pt>
                <c:pt idx="11">
                  <c:v>70</c:v>
                </c:pt>
                <c:pt idx="12">
                  <c:v>86</c:v>
                </c:pt>
                <c:pt idx="13">
                  <c:v>69</c:v>
                </c:pt>
                <c:pt idx="14">
                  <c:v>0</c:v>
                </c:pt>
                <c:pt idx="15">
                  <c:v>0</c:v>
                </c:pt>
                <c:pt idx="16">
                  <c:v>86</c:v>
                </c:pt>
                <c:pt idx="17">
                  <c:v>86</c:v>
                </c:pt>
                <c:pt idx="18">
                  <c:v>86</c:v>
                </c:pt>
                <c:pt idx="19">
                  <c:v>86</c:v>
                </c:pt>
                <c:pt idx="20">
                  <c:v>86</c:v>
                </c:pt>
                <c:pt idx="21">
                  <c:v>86</c:v>
                </c:pt>
                <c:pt idx="22">
                  <c:v>86</c:v>
                </c:pt>
                <c:pt idx="23">
                  <c:v>84</c:v>
                </c:pt>
                <c:pt idx="24">
                  <c:v>86</c:v>
                </c:pt>
                <c:pt idx="25">
                  <c:v>85</c:v>
                </c:pt>
                <c:pt idx="26">
                  <c:v>86</c:v>
                </c:pt>
                <c:pt idx="27">
                  <c:v>83</c:v>
                </c:pt>
                <c:pt idx="28">
                  <c:v>86</c:v>
                </c:pt>
                <c:pt idx="29">
                  <c:v>85</c:v>
                </c:pt>
                <c:pt idx="30">
                  <c:v>86</c:v>
                </c:pt>
                <c:pt idx="31">
                  <c:v>86</c:v>
                </c:pt>
                <c:pt idx="32">
                  <c:v>86</c:v>
                </c:pt>
                <c:pt idx="33">
                  <c:v>86</c:v>
                </c:pt>
                <c:pt idx="34">
                  <c:v>86</c:v>
                </c:pt>
                <c:pt idx="35">
                  <c:v>86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86</c:v>
                </c:pt>
                <c:pt idx="41">
                  <c:v>0</c:v>
                </c:pt>
                <c:pt idx="42">
                  <c:v>0</c:v>
                </c:pt>
                <c:pt idx="43">
                  <c:v>86</c:v>
                </c:pt>
                <c:pt idx="44">
                  <c:v>83</c:v>
                </c:pt>
                <c:pt idx="45">
                  <c:v>62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79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67</c:v>
                </c:pt>
                <c:pt idx="74">
                  <c:v>86</c:v>
                </c:pt>
                <c:pt idx="75">
                  <c:v>0</c:v>
                </c:pt>
                <c:pt idx="76">
                  <c:v>86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18</c:v>
                </c:pt>
                <c:pt idx="85">
                  <c:v>85</c:v>
                </c:pt>
                <c:pt idx="86">
                  <c:v>86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20</c:v>
                </c:pt>
                <c:pt idx="91">
                  <c:v>83</c:v>
                </c:pt>
                <c:pt idx="92">
                  <c:v>68</c:v>
                </c:pt>
                <c:pt idx="93">
                  <c:v>0</c:v>
                </c:pt>
                <c:pt idx="94">
                  <c:v>0</c:v>
                </c:pt>
                <c:pt idx="95">
                  <c:v>20</c:v>
                </c:pt>
                <c:pt idx="96">
                  <c:v>0</c:v>
                </c:pt>
                <c:pt idx="97">
                  <c:v>77</c:v>
                </c:pt>
                <c:pt idx="98">
                  <c:v>83</c:v>
                </c:pt>
                <c:pt idx="99">
                  <c:v>86</c:v>
                </c:pt>
                <c:pt idx="100">
                  <c:v>86</c:v>
                </c:pt>
                <c:pt idx="101">
                  <c:v>20</c:v>
                </c:pt>
                <c:pt idx="102">
                  <c:v>86</c:v>
                </c:pt>
                <c:pt idx="103">
                  <c:v>86</c:v>
                </c:pt>
                <c:pt idx="104">
                  <c:v>86</c:v>
                </c:pt>
                <c:pt idx="105">
                  <c:v>86</c:v>
                </c:pt>
                <c:pt idx="106">
                  <c:v>0</c:v>
                </c:pt>
                <c:pt idx="107">
                  <c:v>18</c:v>
                </c:pt>
                <c:pt idx="108">
                  <c:v>84</c:v>
                </c:pt>
                <c:pt idx="109">
                  <c:v>0</c:v>
                </c:pt>
                <c:pt idx="110">
                  <c:v>0</c:v>
                </c:pt>
                <c:pt idx="111">
                  <c:v>17</c:v>
                </c:pt>
                <c:pt idx="112">
                  <c:v>67</c:v>
                </c:pt>
                <c:pt idx="113">
                  <c:v>86</c:v>
                </c:pt>
                <c:pt idx="114">
                  <c:v>18</c:v>
                </c:pt>
                <c:pt idx="115">
                  <c:v>84</c:v>
                </c:pt>
                <c:pt idx="116">
                  <c:v>86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86</c:v>
                </c:pt>
                <c:pt idx="124">
                  <c:v>0</c:v>
                </c:pt>
                <c:pt idx="125">
                  <c:v>5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4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83</c:v>
                </c:pt>
                <c:pt idx="139">
                  <c:v>4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6</c:v>
                </c:pt>
                <c:pt idx="151">
                  <c:v>0</c:v>
                </c:pt>
                <c:pt idx="152">
                  <c:v>7</c:v>
                </c:pt>
                <c:pt idx="153">
                  <c:v>86</c:v>
                </c:pt>
                <c:pt idx="154">
                  <c:v>9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86</c:v>
                </c:pt>
                <c:pt idx="160">
                  <c:v>9</c:v>
                </c:pt>
                <c:pt idx="161">
                  <c:v>85</c:v>
                </c:pt>
                <c:pt idx="162">
                  <c:v>85</c:v>
                </c:pt>
                <c:pt idx="163">
                  <c:v>0</c:v>
                </c:pt>
                <c:pt idx="164">
                  <c:v>0</c:v>
                </c:pt>
                <c:pt idx="165">
                  <c:v>3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86</c:v>
                </c:pt>
                <c:pt idx="170">
                  <c:v>0</c:v>
                </c:pt>
                <c:pt idx="171">
                  <c:v>3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85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86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86</c:v>
                </c:pt>
                <c:pt idx="189">
                  <c:v>86</c:v>
                </c:pt>
                <c:pt idx="190">
                  <c:v>0</c:v>
                </c:pt>
                <c:pt idx="191">
                  <c:v>86</c:v>
                </c:pt>
                <c:pt idx="192">
                  <c:v>86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5</c:v>
                </c:pt>
                <c:pt idx="205">
                  <c:v>0</c:v>
                </c:pt>
                <c:pt idx="206">
                  <c:v>0</c:v>
                </c:pt>
                <c:pt idx="207">
                  <c:v>85</c:v>
                </c:pt>
                <c:pt idx="208">
                  <c:v>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86</c:v>
                </c:pt>
                <c:pt idx="213">
                  <c:v>86</c:v>
                </c:pt>
                <c:pt idx="214">
                  <c:v>4</c:v>
                </c:pt>
                <c:pt idx="215">
                  <c:v>86</c:v>
                </c:pt>
                <c:pt idx="216">
                  <c:v>0</c:v>
                </c:pt>
                <c:pt idx="217">
                  <c:v>83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86</c:v>
                </c:pt>
                <c:pt idx="223">
                  <c:v>0</c:v>
                </c:pt>
                <c:pt idx="224">
                  <c:v>0</c:v>
                </c:pt>
                <c:pt idx="225">
                  <c:v>79</c:v>
                </c:pt>
                <c:pt idx="226">
                  <c:v>0</c:v>
                </c:pt>
                <c:pt idx="227">
                  <c:v>86</c:v>
                </c:pt>
                <c:pt idx="228">
                  <c:v>0</c:v>
                </c:pt>
                <c:pt idx="229">
                  <c:v>6</c:v>
                </c:pt>
                <c:pt idx="230">
                  <c:v>0</c:v>
                </c:pt>
                <c:pt idx="231">
                  <c:v>86</c:v>
                </c:pt>
                <c:pt idx="232">
                  <c:v>86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86</c:v>
                </c:pt>
                <c:pt idx="237">
                  <c:v>86</c:v>
                </c:pt>
                <c:pt idx="238">
                  <c:v>86</c:v>
                </c:pt>
                <c:pt idx="239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233184"/>
        <c:axId val="960239712"/>
      </c:scatterChart>
      <c:valAx>
        <c:axId val="960233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kumimoji="1" lang="en-US" altLang="ja-JP" sz="1100" b="0" i="0" u="none" strike="noStrike" baseline="0" dirty="0" smtClean="0">
                    <a:effectLst/>
                  </a:rPr>
                  <a:t>Index</a:t>
                </a:r>
                <a:endParaRPr lang="ja-JP" altLang="en-US" sz="11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9712"/>
        <c:crosses val="autoZero"/>
        <c:crossBetween val="midCat"/>
      </c:valAx>
      <c:valAx>
        <c:axId val="960239712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100" b="1" dirty="0" smtClean="0"/>
                  <a:t>Link Salience</a:t>
                </a:r>
                <a:endParaRPr lang="ja-JP" altLang="en-US" sz="11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3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b="1"/>
              <a:t>ランダマイズ</a:t>
            </a:r>
            <a:r>
              <a:rPr lang="en-US" b="1"/>
              <a:t>1</a:t>
            </a:r>
            <a:r>
              <a:rPr lang="ja-JP" b="1"/>
              <a:t>回目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80793323787776"/>
          <c:y val="0.17996545459884056"/>
          <c:w val="0.8002808516163803"/>
          <c:h val="0.6970851732653149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Sheet1!$E$2:$E$241</c:f>
              <c:numCache>
                <c:formatCode>0_);[Red]\(0\)</c:formatCode>
                <c:ptCount val="240"/>
                <c:pt idx="0">
                  <c:v>47</c:v>
                </c:pt>
                <c:pt idx="1">
                  <c:v>0</c:v>
                </c:pt>
                <c:pt idx="2">
                  <c:v>35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86</c:v>
                </c:pt>
                <c:pt idx="7">
                  <c:v>35</c:v>
                </c:pt>
                <c:pt idx="8">
                  <c:v>0</c:v>
                </c:pt>
                <c:pt idx="9">
                  <c:v>86</c:v>
                </c:pt>
                <c:pt idx="10">
                  <c:v>38</c:v>
                </c:pt>
                <c:pt idx="11">
                  <c:v>0</c:v>
                </c:pt>
                <c:pt idx="12">
                  <c:v>38</c:v>
                </c:pt>
                <c:pt idx="13">
                  <c:v>0</c:v>
                </c:pt>
                <c:pt idx="14">
                  <c:v>0</c:v>
                </c:pt>
                <c:pt idx="15">
                  <c:v>51</c:v>
                </c:pt>
                <c:pt idx="16">
                  <c:v>86</c:v>
                </c:pt>
                <c:pt idx="17">
                  <c:v>0</c:v>
                </c:pt>
                <c:pt idx="18">
                  <c:v>86</c:v>
                </c:pt>
                <c:pt idx="19">
                  <c:v>0</c:v>
                </c:pt>
                <c:pt idx="20">
                  <c:v>86</c:v>
                </c:pt>
                <c:pt idx="21">
                  <c:v>86</c:v>
                </c:pt>
                <c:pt idx="22">
                  <c:v>86</c:v>
                </c:pt>
                <c:pt idx="23">
                  <c:v>0</c:v>
                </c:pt>
                <c:pt idx="24">
                  <c:v>86</c:v>
                </c:pt>
                <c:pt idx="25">
                  <c:v>40</c:v>
                </c:pt>
                <c:pt idx="26">
                  <c:v>86</c:v>
                </c:pt>
                <c:pt idx="27">
                  <c:v>50</c:v>
                </c:pt>
                <c:pt idx="28">
                  <c:v>86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86</c:v>
                </c:pt>
                <c:pt idx="35">
                  <c:v>86</c:v>
                </c:pt>
                <c:pt idx="36">
                  <c:v>52</c:v>
                </c:pt>
                <c:pt idx="37">
                  <c:v>38</c:v>
                </c:pt>
                <c:pt idx="38">
                  <c:v>0</c:v>
                </c:pt>
                <c:pt idx="39">
                  <c:v>0</c:v>
                </c:pt>
                <c:pt idx="40">
                  <c:v>86</c:v>
                </c:pt>
                <c:pt idx="41">
                  <c:v>86</c:v>
                </c:pt>
                <c:pt idx="42">
                  <c:v>0</c:v>
                </c:pt>
                <c:pt idx="43">
                  <c:v>32</c:v>
                </c:pt>
                <c:pt idx="44">
                  <c:v>54</c:v>
                </c:pt>
                <c:pt idx="45">
                  <c:v>0</c:v>
                </c:pt>
                <c:pt idx="46">
                  <c:v>0</c:v>
                </c:pt>
                <c:pt idx="47">
                  <c:v>25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18</c:v>
                </c:pt>
                <c:pt idx="52">
                  <c:v>33</c:v>
                </c:pt>
                <c:pt idx="53">
                  <c:v>48</c:v>
                </c:pt>
                <c:pt idx="54">
                  <c:v>0</c:v>
                </c:pt>
                <c:pt idx="55">
                  <c:v>0</c:v>
                </c:pt>
                <c:pt idx="56">
                  <c:v>86</c:v>
                </c:pt>
                <c:pt idx="57">
                  <c:v>0</c:v>
                </c:pt>
                <c:pt idx="58">
                  <c:v>16</c:v>
                </c:pt>
                <c:pt idx="59">
                  <c:v>49</c:v>
                </c:pt>
                <c:pt idx="60">
                  <c:v>0</c:v>
                </c:pt>
                <c:pt idx="61">
                  <c:v>49</c:v>
                </c:pt>
                <c:pt idx="62">
                  <c:v>86</c:v>
                </c:pt>
                <c:pt idx="63">
                  <c:v>0</c:v>
                </c:pt>
                <c:pt idx="64">
                  <c:v>0</c:v>
                </c:pt>
                <c:pt idx="65">
                  <c:v>62</c:v>
                </c:pt>
                <c:pt idx="66">
                  <c:v>0</c:v>
                </c:pt>
                <c:pt idx="67">
                  <c:v>0</c:v>
                </c:pt>
                <c:pt idx="68">
                  <c:v>86</c:v>
                </c:pt>
                <c:pt idx="69">
                  <c:v>0</c:v>
                </c:pt>
                <c:pt idx="70">
                  <c:v>86</c:v>
                </c:pt>
                <c:pt idx="71">
                  <c:v>0</c:v>
                </c:pt>
                <c:pt idx="72">
                  <c:v>77</c:v>
                </c:pt>
                <c:pt idx="73">
                  <c:v>86</c:v>
                </c:pt>
                <c:pt idx="74">
                  <c:v>84</c:v>
                </c:pt>
                <c:pt idx="75">
                  <c:v>0</c:v>
                </c:pt>
                <c:pt idx="76">
                  <c:v>86</c:v>
                </c:pt>
                <c:pt idx="77">
                  <c:v>0</c:v>
                </c:pt>
                <c:pt idx="78">
                  <c:v>18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11</c:v>
                </c:pt>
                <c:pt idx="84">
                  <c:v>0</c:v>
                </c:pt>
                <c:pt idx="85">
                  <c:v>0</c:v>
                </c:pt>
                <c:pt idx="86">
                  <c:v>36</c:v>
                </c:pt>
                <c:pt idx="87">
                  <c:v>83</c:v>
                </c:pt>
                <c:pt idx="88">
                  <c:v>0</c:v>
                </c:pt>
                <c:pt idx="89">
                  <c:v>86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50</c:v>
                </c:pt>
                <c:pt idx="94">
                  <c:v>46</c:v>
                </c:pt>
                <c:pt idx="95">
                  <c:v>49</c:v>
                </c:pt>
                <c:pt idx="96">
                  <c:v>13</c:v>
                </c:pt>
                <c:pt idx="97">
                  <c:v>20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86</c:v>
                </c:pt>
                <c:pt idx="103">
                  <c:v>12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83</c:v>
                </c:pt>
                <c:pt idx="108">
                  <c:v>0</c:v>
                </c:pt>
                <c:pt idx="109">
                  <c:v>0</c:v>
                </c:pt>
                <c:pt idx="110">
                  <c:v>56</c:v>
                </c:pt>
                <c:pt idx="111">
                  <c:v>86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18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86</c:v>
                </c:pt>
                <c:pt idx="123">
                  <c:v>35</c:v>
                </c:pt>
                <c:pt idx="124">
                  <c:v>0</c:v>
                </c:pt>
                <c:pt idx="125">
                  <c:v>81</c:v>
                </c:pt>
                <c:pt idx="126">
                  <c:v>45</c:v>
                </c:pt>
                <c:pt idx="127">
                  <c:v>27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85</c:v>
                </c:pt>
                <c:pt idx="132">
                  <c:v>0</c:v>
                </c:pt>
                <c:pt idx="133">
                  <c:v>86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86</c:v>
                </c:pt>
                <c:pt idx="138">
                  <c:v>0</c:v>
                </c:pt>
                <c:pt idx="139">
                  <c:v>0</c:v>
                </c:pt>
                <c:pt idx="140">
                  <c:v>35</c:v>
                </c:pt>
                <c:pt idx="141">
                  <c:v>25</c:v>
                </c:pt>
                <c:pt idx="142">
                  <c:v>39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49</c:v>
                </c:pt>
                <c:pt idx="147">
                  <c:v>83</c:v>
                </c:pt>
                <c:pt idx="148">
                  <c:v>86</c:v>
                </c:pt>
                <c:pt idx="149">
                  <c:v>0</c:v>
                </c:pt>
                <c:pt idx="150">
                  <c:v>51</c:v>
                </c:pt>
                <c:pt idx="151">
                  <c:v>28</c:v>
                </c:pt>
                <c:pt idx="152">
                  <c:v>44</c:v>
                </c:pt>
                <c:pt idx="153">
                  <c:v>86</c:v>
                </c:pt>
                <c:pt idx="154">
                  <c:v>0</c:v>
                </c:pt>
                <c:pt idx="155">
                  <c:v>38</c:v>
                </c:pt>
                <c:pt idx="156">
                  <c:v>0</c:v>
                </c:pt>
                <c:pt idx="157">
                  <c:v>0</c:v>
                </c:pt>
                <c:pt idx="158">
                  <c:v>86</c:v>
                </c:pt>
                <c:pt idx="159">
                  <c:v>86</c:v>
                </c:pt>
                <c:pt idx="160">
                  <c:v>0</c:v>
                </c:pt>
                <c:pt idx="161">
                  <c:v>85</c:v>
                </c:pt>
                <c:pt idx="162">
                  <c:v>85</c:v>
                </c:pt>
                <c:pt idx="163">
                  <c:v>57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53</c:v>
                </c:pt>
                <c:pt idx="169">
                  <c:v>0</c:v>
                </c:pt>
                <c:pt idx="170">
                  <c:v>0</c:v>
                </c:pt>
                <c:pt idx="171">
                  <c:v>49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68</c:v>
                </c:pt>
                <c:pt idx="178">
                  <c:v>0</c:v>
                </c:pt>
                <c:pt idx="179">
                  <c:v>85</c:v>
                </c:pt>
                <c:pt idx="180">
                  <c:v>86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86</c:v>
                </c:pt>
                <c:pt idx="185">
                  <c:v>0</c:v>
                </c:pt>
                <c:pt idx="186">
                  <c:v>4</c:v>
                </c:pt>
                <c:pt idx="187">
                  <c:v>86</c:v>
                </c:pt>
                <c:pt idx="188">
                  <c:v>86</c:v>
                </c:pt>
                <c:pt idx="189">
                  <c:v>86</c:v>
                </c:pt>
                <c:pt idx="190">
                  <c:v>86</c:v>
                </c:pt>
                <c:pt idx="191">
                  <c:v>86</c:v>
                </c:pt>
                <c:pt idx="192">
                  <c:v>0</c:v>
                </c:pt>
                <c:pt idx="193">
                  <c:v>0</c:v>
                </c:pt>
                <c:pt idx="194">
                  <c:v>13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36</c:v>
                </c:pt>
                <c:pt idx="203">
                  <c:v>39</c:v>
                </c:pt>
                <c:pt idx="204">
                  <c:v>25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86</c:v>
                </c:pt>
                <c:pt idx="209">
                  <c:v>75</c:v>
                </c:pt>
                <c:pt idx="210">
                  <c:v>55</c:v>
                </c:pt>
                <c:pt idx="211">
                  <c:v>4</c:v>
                </c:pt>
                <c:pt idx="212">
                  <c:v>6</c:v>
                </c:pt>
                <c:pt idx="213">
                  <c:v>0</c:v>
                </c:pt>
                <c:pt idx="214">
                  <c:v>86</c:v>
                </c:pt>
                <c:pt idx="215">
                  <c:v>86</c:v>
                </c:pt>
                <c:pt idx="216">
                  <c:v>16</c:v>
                </c:pt>
                <c:pt idx="217">
                  <c:v>86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86</c:v>
                </c:pt>
                <c:pt idx="222">
                  <c:v>0</c:v>
                </c:pt>
                <c:pt idx="223">
                  <c:v>0</c:v>
                </c:pt>
                <c:pt idx="224">
                  <c:v>83</c:v>
                </c:pt>
                <c:pt idx="225">
                  <c:v>60</c:v>
                </c:pt>
                <c:pt idx="226">
                  <c:v>32</c:v>
                </c:pt>
                <c:pt idx="227">
                  <c:v>4</c:v>
                </c:pt>
                <c:pt idx="228">
                  <c:v>86</c:v>
                </c:pt>
                <c:pt idx="229">
                  <c:v>86</c:v>
                </c:pt>
                <c:pt idx="230">
                  <c:v>86</c:v>
                </c:pt>
                <c:pt idx="231">
                  <c:v>86</c:v>
                </c:pt>
                <c:pt idx="232">
                  <c:v>30</c:v>
                </c:pt>
                <c:pt idx="233">
                  <c:v>15</c:v>
                </c:pt>
                <c:pt idx="234">
                  <c:v>67</c:v>
                </c:pt>
                <c:pt idx="235">
                  <c:v>3</c:v>
                </c:pt>
                <c:pt idx="236">
                  <c:v>86</c:v>
                </c:pt>
                <c:pt idx="237">
                  <c:v>86</c:v>
                </c:pt>
                <c:pt idx="238">
                  <c:v>0</c:v>
                </c:pt>
                <c:pt idx="239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230464"/>
        <c:axId val="960234272"/>
      </c:scatterChart>
      <c:valAx>
        <c:axId val="96023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4272"/>
        <c:crosses val="autoZero"/>
        <c:crossBetween val="midCat"/>
      </c:valAx>
      <c:valAx>
        <c:axId val="960234272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0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b="1"/>
              <a:t>ランダマイズ</a:t>
            </a:r>
            <a:r>
              <a:rPr lang="en-US" b="1"/>
              <a:t>2</a:t>
            </a:r>
            <a:r>
              <a:rPr lang="ja-JP" b="1"/>
              <a:t>回目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77742881072027"/>
          <c:y val="0.18195906432748538"/>
          <c:w val="0.80033256560580679"/>
          <c:h val="0.6973538011695905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Sheet1!$G$2:$G$241</c:f>
              <c:numCache>
                <c:formatCode>0_);[Red]\(0\)</c:formatCode>
                <c:ptCount val="240"/>
                <c:pt idx="0">
                  <c:v>51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57</c:v>
                </c:pt>
                <c:pt idx="5">
                  <c:v>0</c:v>
                </c:pt>
                <c:pt idx="6">
                  <c:v>0</c:v>
                </c:pt>
                <c:pt idx="7">
                  <c:v>43</c:v>
                </c:pt>
                <c:pt idx="8">
                  <c:v>0</c:v>
                </c:pt>
                <c:pt idx="9">
                  <c:v>86</c:v>
                </c:pt>
                <c:pt idx="10">
                  <c:v>86</c:v>
                </c:pt>
                <c:pt idx="11">
                  <c:v>49</c:v>
                </c:pt>
                <c:pt idx="12">
                  <c:v>86</c:v>
                </c:pt>
                <c:pt idx="13">
                  <c:v>51</c:v>
                </c:pt>
                <c:pt idx="14">
                  <c:v>0</c:v>
                </c:pt>
                <c:pt idx="15">
                  <c:v>0</c:v>
                </c:pt>
                <c:pt idx="16">
                  <c:v>86</c:v>
                </c:pt>
                <c:pt idx="17">
                  <c:v>0</c:v>
                </c:pt>
                <c:pt idx="18">
                  <c:v>86</c:v>
                </c:pt>
                <c:pt idx="19">
                  <c:v>86</c:v>
                </c:pt>
                <c:pt idx="20">
                  <c:v>0</c:v>
                </c:pt>
                <c:pt idx="21">
                  <c:v>86</c:v>
                </c:pt>
                <c:pt idx="22">
                  <c:v>0</c:v>
                </c:pt>
                <c:pt idx="23">
                  <c:v>83</c:v>
                </c:pt>
                <c:pt idx="24">
                  <c:v>86</c:v>
                </c:pt>
                <c:pt idx="25">
                  <c:v>0</c:v>
                </c:pt>
                <c:pt idx="26">
                  <c:v>86</c:v>
                </c:pt>
                <c:pt idx="27">
                  <c:v>0</c:v>
                </c:pt>
                <c:pt idx="28">
                  <c:v>86</c:v>
                </c:pt>
                <c:pt idx="29">
                  <c:v>0</c:v>
                </c:pt>
                <c:pt idx="30">
                  <c:v>52</c:v>
                </c:pt>
                <c:pt idx="31">
                  <c:v>0</c:v>
                </c:pt>
                <c:pt idx="32">
                  <c:v>0</c:v>
                </c:pt>
                <c:pt idx="33">
                  <c:v>42</c:v>
                </c:pt>
                <c:pt idx="34">
                  <c:v>86</c:v>
                </c:pt>
                <c:pt idx="35">
                  <c:v>86</c:v>
                </c:pt>
                <c:pt idx="36">
                  <c:v>86</c:v>
                </c:pt>
                <c:pt idx="37">
                  <c:v>0</c:v>
                </c:pt>
                <c:pt idx="38">
                  <c:v>28</c:v>
                </c:pt>
                <c:pt idx="39">
                  <c:v>76</c:v>
                </c:pt>
                <c:pt idx="40">
                  <c:v>86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46</c:v>
                </c:pt>
                <c:pt idx="45">
                  <c:v>0</c:v>
                </c:pt>
                <c:pt idx="46">
                  <c:v>46</c:v>
                </c:pt>
                <c:pt idx="47">
                  <c:v>71</c:v>
                </c:pt>
                <c:pt idx="48">
                  <c:v>86</c:v>
                </c:pt>
                <c:pt idx="49">
                  <c:v>82</c:v>
                </c:pt>
                <c:pt idx="50">
                  <c:v>0</c:v>
                </c:pt>
                <c:pt idx="51">
                  <c:v>37</c:v>
                </c:pt>
                <c:pt idx="52">
                  <c:v>13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86</c:v>
                </c:pt>
                <c:pt idx="57">
                  <c:v>0</c:v>
                </c:pt>
                <c:pt idx="58">
                  <c:v>45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86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78</c:v>
                </c:pt>
                <c:pt idx="73">
                  <c:v>86</c:v>
                </c:pt>
                <c:pt idx="74">
                  <c:v>0</c:v>
                </c:pt>
                <c:pt idx="75">
                  <c:v>85</c:v>
                </c:pt>
                <c:pt idx="76">
                  <c:v>86</c:v>
                </c:pt>
                <c:pt idx="77">
                  <c:v>0</c:v>
                </c:pt>
                <c:pt idx="78">
                  <c:v>0</c:v>
                </c:pt>
                <c:pt idx="79">
                  <c:v>86</c:v>
                </c:pt>
                <c:pt idx="80">
                  <c:v>0</c:v>
                </c:pt>
                <c:pt idx="81">
                  <c:v>83</c:v>
                </c:pt>
                <c:pt idx="82">
                  <c:v>0</c:v>
                </c:pt>
                <c:pt idx="83">
                  <c:v>82</c:v>
                </c:pt>
                <c:pt idx="84">
                  <c:v>26</c:v>
                </c:pt>
                <c:pt idx="85">
                  <c:v>85</c:v>
                </c:pt>
                <c:pt idx="86">
                  <c:v>83</c:v>
                </c:pt>
                <c:pt idx="87">
                  <c:v>35</c:v>
                </c:pt>
                <c:pt idx="88">
                  <c:v>0</c:v>
                </c:pt>
                <c:pt idx="89">
                  <c:v>86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67</c:v>
                </c:pt>
                <c:pt idx="100">
                  <c:v>0</c:v>
                </c:pt>
                <c:pt idx="101">
                  <c:v>0</c:v>
                </c:pt>
                <c:pt idx="102">
                  <c:v>86</c:v>
                </c:pt>
                <c:pt idx="103">
                  <c:v>86</c:v>
                </c:pt>
                <c:pt idx="104">
                  <c:v>0</c:v>
                </c:pt>
                <c:pt idx="105">
                  <c:v>80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68</c:v>
                </c:pt>
                <c:pt idx="112">
                  <c:v>0</c:v>
                </c:pt>
                <c:pt idx="113">
                  <c:v>86</c:v>
                </c:pt>
                <c:pt idx="114">
                  <c:v>40</c:v>
                </c:pt>
                <c:pt idx="115">
                  <c:v>0</c:v>
                </c:pt>
                <c:pt idx="116">
                  <c:v>8</c:v>
                </c:pt>
                <c:pt idx="117">
                  <c:v>9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5</c:v>
                </c:pt>
                <c:pt idx="123">
                  <c:v>0</c:v>
                </c:pt>
                <c:pt idx="124">
                  <c:v>59</c:v>
                </c:pt>
                <c:pt idx="125">
                  <c:v>0</c:v>
                </c:pt>
                <c:pt idx="126">
                  <c:v>82</c:v>
                </c:pt>
                <c:pt idx="127">
                  <c:v>10</c:v>
                </c:pt>
                <c:pt idx="128">
                  <c:v>44</c:v>
                </c:pt>
                <c:pt idx="129">
                  <c:v>0</c:v>
                </c:pt>
                <c:pt idx="130">
                  <c:v>0</c:v>
                </c:pt>
                <c:pt idx="131">
                  <c:v>20</c:v>
                </c:pt>
                <c:pt idx="132">
                  <c:v>20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22</c:v>
                </c:pt>
                <c:pt idx="137">
                  <c:v>86</c:v>
                </c:pt>
                <c:pt idx="138">
                  <c:v>0</c:v>
                </c:pt>
                <c:pt idx="139">
                  <c:v>0</c:v>
                </c:pt>
                <c:pt idx="140">
                  <c:v>71</c:v>
                </c:pt>
                <c:pt idx="141">
                  <c:v>0</c:v>
                </c:pt>
                <c:pt idx="142">
                  <c:v>0</c:v>
                </c:pt>
                <c:pt idx="143">
                  <c:v>33</c:v>
                </c:pt>
                <c:pt idx="144">
                  <c:v>86</c:v>
                </c:pt>
                <c:pt idx="145">
                  <c:v>0</c:v>
                </c:pt>
                <c:pt idx="146">
                  <c:v>86</c:v>
                </c:pt>
                <c:pt idx="147">
                  <c:v>30</c:v>
                </c:pt>
                <c:pt idx="148">
                  <c:v>86</c:v>
                </c:pt>
                <c:pt idx="149">
                  <c:v>69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79</c:v>
                </c:pt>
                <c:pt idx="157">
                  <c:v>0</c:v>
                </c:pt>
                <c:pt idx="158">
                  <c:v>0</c:v>
                </c:pt>
                <c:pt idx="159">
                  <c:v>86</c:v>
                </c:pt>
                <c:pt idx="160">
                  <c:v>0</c:v>
                </c:pt>
                <c:pt idx="161">
                  <c:v>86</c:v>
                </c:pt>
                <c:pt idx="162">
                  <c:v>0</c:v>
                </c:pt>
                <c:pt idx="163">
                  <c:v>86</c:v>
                </c:pt>
                <c:pt idx="164">
                  <c:v>0</c:v>
                </c:pt>
                <c:pt idx="165">
                  <c:v>0</c:v>
                </c:pt>
                <c:pt idx="166">
                  <c:v>17</c:v>
                </c:pt>
                <c:pt idx="167">
                  <c:v>0</c:v>
                </c:pt>
                <c:pt idx="168">
                  <c:v>19</c:v>
                </c:pt>
                <c:pt idx="169">
                  <c:v>0</c:v>
                </c:pt>
                <c:pt idx="170">
                  <c:v>16</c:v>
                </c:pt>
                <c:pt idx="171">
                  <c:v>41</c:v>
                </c:pt>
                <c:pt idx="172">
                  <c:v>35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4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86</c:v>
                </c:pt>
                <c:pt idx="181">
                  <c:v>5</c:v>
                </c:pt>
                <c:pt idx="182">
                  <c:v>0</c:v>
                </c:pt>
                <c:pt idx="183">
                  <c:v>11</c:v>
                </c:pt>
                <c:pt idx="184">
                  <c:v>86</c:v>
                </c:pt>
                <c:pt idx="185">
                  <c:v>4</c:v>
                </c:pt>
                <c:pt idx="186">
                  <c:v>75</c:v>
                </c:pt>
                <c:pt idx="187">
                  <c:v>86</c:v>
                </c:pt>
                <c:pt idx="188">
                  <c:v>86</c:v>
                </c:pt>
                <c:pt idx="189">
                  <c:v>86</c:v>
                </c:pt>
                <c:pt idx="190">
                  <c:v>0</c:v>
                </c:pt>
                <c:pt idx="191">
                  <c:v>86</c:v>
                </c:pt>
                <c:pt idx="192">
                  <c:v>86</c:v>
                </c:pt>
                <c:pt idx="193">
                  <c:v>4</c:v>
                </c:pt>
                <c:pt idx="194">
                  <c:v>86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5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6</c:v>
                </c:pt>
                <c:pt idx="204">
                  <c:v>0</c:v>
                </c:pt>
                <c:pt idx="205">
                  <c:v>3</c:v>
                </c:pt>
                <c:pt idx="206">
                  <c:v>47</c:v>
                </c:pt>
                <c:pt idx="207">
                  <c:v>0</c:v>
                </c:pt>
                <c:pt idx="208">
                  <c:v>86</c:v>
                </c:pt>
                <c:pt idx="209">
                  <c:v>31</c:v>
                </c:pt>
                <c:pt idx="210">
                  <c:v>27</c:v>
                </c:pt>
                <c:pt idx="211">
                  <c:v>0</c:v>
                </c:pt>
                <c:pt idx="212">
                  <c:v>11</c:v>
                </c:pt>
                <c:pt idx="213">
                  <c:v>0</c:v>
                </c:pt>
                <c:pt idx="214">
                  <c:v>86</c:v>
                </c:pt>
                <c:pt idx="215">
                  <c:v>86</c:v>
                </c:pt>
                <c:pt idx="216">
                  <c:v>0</c:v>
                </c:pt>
                <c:pt idx="217">
                  <c:v>86</c:v>
                </c:pt>
                <c:pt idx="218">
                  <c:v>7</c:v>
                </c:pt>
                <c:pt idx="219">
                  <c:v>0</c:v>
                </c:pt>
                <c:pt idx="220">
                  <c:v>0</c:v>
                </c:pt>
                <c:pt idx="221">
                  <c:v>86</c:v>
                </c:pt>
                <c:pt idx="222">
                  <c:v>0</c:v>
                </c:pt>
                <c:pt idx="223">
                  <c:v>77</c:v>
                </c:pt>
                <c:pt idx="224">
                  <c:v>14</c:v>
                </c:pt>
                <c:pt idx="225">
                  <c:v>86</c:v>
                </c:pt>
                <c:pt idx="226">
                  <c:v>0</c:v>
                </c:pt>
                <c:pt idx="227">
                  <c:v>77</c:v>
                </c:pt>
                <c:pt idx="228">
                  <c:v>0</c:v>
                </c:pt>
                <c:pt idx="229">
                  <c:v>11</c:v>
                </c:pt>
                <c:pt idx="230">
                  <c:v>86</c:v>
                </c:pt>
                <c:pt idx="231">
                  <c:v>86</c:v>
                </c:pt>
                <c:pt idx="232">
                  <c:v>0</c:v>
                </c:pt>
                <c:pt idx="233">
                  <c:v>0</c:v>
                </c:pt>
                <c:pt idx="234">
                  <c:v>46</c:v>
                </c:pt>
                <c:pt idx="235">
                  <c:v>86</c:v>
                </c:pt>
                <c:pt idx="236">
                  <c:v>86</c:v>
                </c:pt>
                <c:pt idx="237">
                  <c:v>86</c:v>
                </c:pt>
                <c:pt idx="238">
                  <c:v>86</c:v>
                </c:pt>
                <c:pt idx="239">
                  <c:v>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234816"/>
        <c:axId val="960238624"/>
      </c:scatterChart>
      <c:valAx>
        <c:axId val="960234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8624"/>
        <c:crosses val="autoZero"/>
        <c:crossBetween val="midCat"/>
      </c:valAx>
      <c:valAx>
        <c:axId val="9602386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4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b="1"/>
              <a:t>ランダマイズ</a:t>
            </a:r>
            <a:r>
              <a:rPr lang="en-US" b="1"/>
              <a:t>3</a:t>
            </a:r>
            <a:r>
              <a:rPr lang="ja-JP" b="1"/>
              <a:t>回目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77742881072027"/>
          <c:y val="0.18726399331662488"/>
          <c:w val="0.80033256560580679"/>
          <c:h val="0.6920488721804510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Sheet1!$I$2:$I$241</c:f>
              <c:numCache>
                <c:formatCode>0_);[Red]\(0\)</c:formatCode>
                <c:ptCount val="2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85</c:v>
                </c:pt>
                <c:pt idx="4">
                  <c:v>0</c:v>
                </c:pt>
                <c:pt idx="5">
                  <c:v>86</c:v>
                </c:pt>
                <c:pt idx="6">
                  <c:v>0</c:v>
                </c:pt>
                <c:pt idx="7">
                  <c:v>0</c:v>
                </c:pt>
                <c:pt idx="8">
                  <c:v>55</c:v>
                </c:pt>
                <c:pt idx="9">
                  <c:v>86</c:v>
                </c:pt>
                <c:pt idx="10">
                  <c:v>86</c:v>
                </c:pt>
                <c:pt idx="11">
                  <c:v>0</c:v>
                </c:pt>
                <c:pt idx="12">
                  <c:v>0</c:v>
                </c:pt>
                <c:pt idx="13">
                  <c:v>86</c:v>
                </c:pt>
                <c:pt idx="14">
                  <c:v>0</c:v>
                </c:pt>
                <c:pt idx="15">
                  <c:v>48</c:v>
                </c:pt>
                <c:pt idx="16">
                  <c:v>86</c:v>
                </c:pt>
                <c:pt idx="17">
                  <c:v>0</c:v>
                </c:pt>
                <c:pt idx="18">
                  <c:v>86</c:v>
                </c:pt>
                <c:pt idx="19">
                  <c:v>0</c:v>
                </c:pt>
                <c:pt idx="20">
                  <c:v>84</c:v>
                </c:pt>
                <c:pt idx="21">
                  <c:v>79</c:v>
                </c:pt>
                <c:pt idx="22">
                  <c:v>0</c:v>
                </c:pt>
                <c:pt idx="23">
                  <c:v>86</c:v>
                </c:pt>
                <c:pt idx="24">
                  <c:v>86</c:v>
                </c:pt>
                <c:pt idx="25">
                  <c:v>46</c:v>
                </c:pt>
                <c:pt idx="26">
                  <c:v>86</c:v>
                </c:pt>
                <c:pt idx="27">
                  <c:v>0</c:v>
                </c:pt>
                <c:pt idx="28">
                  <c:v>86</c:v>
                </c:pt>
                <c:pt idx="29">
                  <c:v>64</c:v>
                </c:pt>
                <c:pt idx="30">
                  <c:v>0</c:v>
                </c:pt>
                <c:pt idx="31">
                  <c:v>86</c:v>
                </c:pt>
                <c:pt idx="32">
                  <c:v>0</c:v>
                </c:pt>
                <c:pt idx="33">
                  <c:v>44</c:v>
                </c:pt>
                <c:pt idx="34">
                  <c:v>86</c:v>
                </c:pt>
                <c:pt idx="35">
                  <c:v>86</c:v>
                </c:pt>
                <c:pt idx="36">
                  <c:v>0</c:v>
                </c:pt>
                <c:pt idx="37">
                  <c:v>86</c:v>
                </c:pt>
                <c:pt idx="38">
                  <c:v>78</c:v>
                </c:pt>
                <c:pt idx="39">
                  <c:v>0</c:v>
                </c:pt>
                <c:pt idx="40">
                  <c:v>86</c:v>
                </c:pt>
                <c:pt idx="41">
                  <c:v>86</c:v>
                </c:pt>
                <c:pt idx="42">
                  <c:v>40</c:v>
                </c:pt>
                <c:pt idx="43">
                  <c:v>0</c:v>
                </c:pt>
                <c:pt idx="44">
                  <c:v>86</c:v>
                </c:pt>
                <c:pt idx="45">
                  <c:v>69</c:v>
                </c:pt>
                <c:pt idx="46">
                  <c:v>0</c:v>
                </c:pt>
                <c:pt idx="47">
                  <c:v>0</c:v>
                </c:pt>
                <c:pt idx="48">
                  <c:v>86</c:v>
                </c:pt>
                <c:pt idx="49">
                  <c:v>0</c:v>
                </c:pt>
                <c:pt idx="50">
                  <c:v>58</c:v>
                </c:pt>
                <c:pt idx="51">
                  <c:v>0</c:v>
                </c:pt>
                <c:pt idx="52">
                  <c:v>40</c:v>
                </c:pt>
                <c:pt idx="53">
                  <c:v>0</c:v>
                </c:pt>
                <c:pt idx="54">
                  <c:v>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84</c:v>
                </c:pt>
                <c:pt idx="61">
                  <c:v>86</c:v>
                </c:pt>
                <c:pt idx="62">
                  <c:v>0</c:v>
                </c:pt>
                <c:pt idx="63">
                  <c:v>38</c:v>
                </c:pt>
                <c:pt idx="64">
                  <c:v>86</c:v>
                </c:pt>
                <c:pt idx="65">
                  <c:v>0</c:v>
                </c:pt>
                <c:pt idx="66">
                  <c:v>0</c:v>
                </c:pt>
                <c:pt idx="67">
                  <c:v>78</c:v>
                </c:pt>
                <c:pt idx="68">
                  <c:v>86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82</c:v>
                </c:pt>
                <c:pt idx="75">
                  <c:v>0</c:v>
                </c:pt>
                <c:pt idx="76">
                  <c:v>86</c:v>
                </c:pt>
                <c:pt idx="77">
                  <c:v>55</c:v>
                </c:pt>
                <c:pt idx="78">
                  <c:v>0</c:v>
                </c:pt>
                <c:pt idx="79">
                  <c:v>0</c:v>
                </c:pt>
                <c:pt idx="80">
                  <c:v>8</c:v>
                </c:pt>
                <c:pt idx="81">
                  <c:v>86</c:v>
                </c:pt>
                <c:pt idx="82">
                  <c:v>10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17</c:v>
                </c:pt>
                <c:pt idx="87">
                  <c:v>86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8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66</c:v>
                </c:pt>
                <c:pt idx="99">
                  <c:v>78</c:v>
                </c:pt>
                <c:pt idx="100">
                  <c:v>0</c:v>
                </c:pt>
                <c:pt idx="101">
                  <c:v>86</c:v>
                </c:pt>
                <c:pt idx="102">
                  <c:v>86</c:v>
                </c:pt>
                <c:pt idx="103">
                  <c:v>0</c:v>
                </c:pt>
                <c:pt idx="104">
                  <c:v>0</c:v>
                </c:pt>
                <c:pt idx="105">
                  <c:v>16</c:v>
                </c:pt>
                <c:pt idx="106">
                  <c:v>46</c:v>
                </c:pt>
                <c:pt idx="107">
                  <c:v>0</c:v>
                </c:pt>
                <c:pt idx="108">
                  <c:v>0</c:v>
                </c:pt>
                <c:pt idx="109">
                  <c:v>79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86</c:v>
                </c:pt>
                <c:pt idx="123">
                  <c:v>86</c:v>
                </c:pt>
                <c:pt idx="124">
                  <c:v>0</c:v>
                </c:pt>
                <c:pt idx="125">
                  <c:v>84</c:v>
                </c:pt>
                <c:pt idx="126">
                  <c:v>0</c:v>
                </c:pt>
                <c:pt idx="127">
                  <c:v>0</c:v>
                </c:pt>
                <c:pt idx="128">
                  <c:v>58</c:v>
                </c:pt>
                <c:pt idx="129">
                  <c:v>0</c:v>
                </c:pt>
                <c:pt idx="130">
                  <c:v>67</c:v>
                </c:pt>
                <c:pt idx="131">
                  <c:v>0</c:v>
                </c:pt>
                <c:pt idx="132">
                  <c:v>86</c:v>
                </c:pt>
                <c:pt idx="133">
                  <c:v>47</c:v>
                </c:pt>
                <c:pt idx="134">
                  <c:v>0</c:v>
                </c:pt>
                <c:pt idx="135">
                  <c:v>76</c:v>
                </c:pt>
                <c:pt idx="136">
                  <c:v>84</c:v>
                </c:pt>
                <c:pt idx="137">
                  <c:v>86</c:v>
                </c:pt>
                <c:pt idx="138">
                  <c:v>0</c:v>
                </c:pt>
                <c:pt idx="139">
                  <c:v>86</c:v>
                </c:pt>
                <c:pt idx="140">
                  <c:v>0</c:v>
                </c:pt>
                <c:pt idx="141">
                  <c:v>0</c:v>
                </c:pt>
                <c:pt idx="142">
                  <c:v>9</c:v>
                </c:pt>
                <c:pt idx="143">
                  <c:v>0</c:v>
                </c:pt>
                <c:pt idx="144">
                  <c:v>0</c:v>
                </c:pt>
                <c:pt idx="145">
                  <c:v>42</c:v>
                </c:pt>
                <c:pt idx="146">
                  <c:v>0</c:v>
                </c:pt>
                <c:pt idx="147">
                  <c:v>0</c:v>
                </c:pt>
                <c:pt idx="148">
                  <c:v>37</c:v>
                </c:pt>
                <c:pt idx="149">
                  <c:v>0</c:v>
                </c:pt>
                <c:pt idx="150">
                  <c:v>12</c:v>
                </c:pt>
                <c:pt idx="151">
                  <c:v>69</c:v>
                </c:pt>
                <c:pt idx="152">
                  <c:v>26</c:v>
                </c:pt>
                <c:pt idx="153">
                  <c:v>0</c:v>
                </c:pt>
                <c:pt idx="154">
                  <c:v>86</c:v>
                </c:pt>
                <c:pt idx="155">
                  <c:v>30</c:v>
                </c:pt>
                <c:pt idx="156">
                  <c:v>19</c:v>
                </c:pt>
                <c:pt idx="157">
                  <c:v>0</c:v>
                </c:pt>
                <c:pt idx="158">
                  <c:v>56</c:v>
                </c:pt>
                <c:pt idx="159">
                  <c:v>55</c:v>
                </c:pt>
                <c:pt idx="160">
                  <c:v>86</c:v>
                </c:pt>
                <c:pt idx="161">
                  <c:v>85</c:v>
                </c:pt>
                <c:pt idx="162">
                  <c:v>85</c:v>
                </c:pt>
                <c:pt idx="163">
                  <c:v>0</c:v>
                </c:pt>
                <c:pt idx="164">
                  <c:v>2</c:v>
                </c:pt>
                <c:pt idx="165">
                  <c:v>0</c:v>
                </c:pt>
                <c:pt idx="166">
                  <c:v>3</c:v>
                </c:pt>
                <c:pt idx="167">
                  <c:v>2</c:v>
                </c:pt>
                <c:pt idx="168">
                  <c:v>2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74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86</c:v>
                </c:pt>
                <c:pt idx="180">
                  <c:v>86</c:v>
                </c:pt>
                <c:pt idx="181">
                  <c:v>31</c:v>
                </c:pt>
                <c:pt idx="182">
                  <c:v>19</c:v>
                </c:pt>
                <c:pt idx="183">
                  <c:v>0</c:v>
                </c:pt>
                <c:pt idx="184">
                  <c:v>86</c:v>
                </c:pt>
                <c:pt idx="185">
                  <c:v>0</c:v>
                </c:pt>
                <c:pt idx="186">
                  <c:v>0</c:v>
                </c:pt>
                <c:pt idx="187">
                  <c:v>86</c:v>
                </c:pt>
                <c:pt idx="188">
                  <c:v>86</c:v>
                </c:pt>
                <c:pt idx="189">
                  <c:v>86</c:v>
                </c:pt>
                <c:pt idx="190">
                  <c:v>86</c:v>
                </c:pt>
                <c:pt idx="191">
                  <c:v>86</c:v>
                </c:pt>
                <c:pt idx="192">
                  <c:v>9</c:v>
                </c:pt>
                <c:pt idx="193">
                  <c:v>0</c:v>
                </c:pt>
                <c:pt idx="194">
                  <c:v>77</c:v>
                </c:pt>
                <c:pt idx="195">
                  <c:v>0</c:v>
                </c:pt>
                <c:pt idx="196">
                  <c:v>9</c:v>
                </c:pt>
                <c:pt idx="197">
                  <c:v>15</c:v>
                </c:pt>
                <c:pt idx="198">
                  <c:v>7</c:v>
                </c:pt>
                <c:pt idx="199">
                  <c:v>13</c:v>
                </c:pt>
                <c:pt idx="200">
                  <c:v>9</c:v>
                </c:pt>
                <c:pt idx="201">
                  <c:v>7</c:v>
                </c:pt>
                <c:pt idx="202">
                  <c:v>0</c:v>
                </c:pt>
                <c:pt idx="203">
                  <c:v>6</c:v>
                </c:pt>
                <c:pt idx="204">
                  <c:v>0</c:v>
                </c:pt>
                <c:pt idx="205">
                  <c:v>0</c:v>
                </c:pt>
                <c:pt idx="206">
                  <c:v>4</c:v>
                </c:pt>
                <c:pt idx="207">
                  <c:v>0</c:v>
                </c:pt>
                <c:pt idx="208">
                  <c:v>53</c:v>
                </c:pt>
                <c:pt idx="209">
                  <c:v>86</c:v>
                </c:pt>
                <c:pt idx="210">
                  <c:v>0</c:v>
                </c:pt>
                <c:pt idx="211">
                  <c:v>0</c:v>
                </c:pt>
                <c:pt idx="212">
                  <c:v>3</c:v>
                </c:pt>
                <c:pt idx="213">
                  <c:v>0</c:v>
                </c:pt>
                <c:pt idx="214">
                  <c:v>86</c:v>
                </c:pt>
                <c:pt idx="215">
                  <c:v>86</c:v>
                </c:pt>
                <c:pt idx="216">
                  <c:v>3</c:v>
                </c:pt>
                <c:pt idx="217">
                  <c:v>0</c:v>
                </c:pt>
                <c:pt idx="218">
                  <c:v>35</c:v>
                </c:pt>
                <c:pt idx="219">
                  <c:v>0</c:v>
                </c:pt>
                <c:pt idx="220">
                  <c:v>6</c:v>
                </c:pt>
                <c:pt idx="221">
                  <c:v>86</c:v>
                </c:pt>
                <c:pt idx="222">
                  <c:v>0</c:v>
                </c:pt>
                <c:pt idx="223">
                  <c:v>0</c:v>
                </c:pt>
                <c:pt idx="224">
                  <c:v>86</c:v>
                </c:pt>
                <c:pt idx="225">
                  <c:v>86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86</c:v>
                </c:pt>
                <c:pt idx="230">
                  <c:v>0</c:v>
                </c:pt>
                <c:pt idx="231">
                  <c:v>86</c:v>
                </c:pt>
                <c:pt idx="232">
                  <c:v>86</c:v>
                </c:pt>
                <c:pt idx="233">
                  <c:v>0</c:v>
                </c:pt>
                <c:pt idx="234">
                  <c:v>0</c:v>
                </c:pt>
                <c:pt idx="235">
                  <c:v>5</c:v>
                </c:pt>
                <c:pt idx="236">
                  <c:v>86</c:v>
                </c:pt>
                <c:pt idx="237">
                  <c:v>86</c:v>
                </c:pt>
                <c:pt idx="238">
                  <c:v>0</c:v>
                </c:pt>
                <c:pt idx="239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240256"/>
        <c:axId val="960225024"/>
      </c:scatterChart>
      <c:valAx>
        <c:axId val="96024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25024"/>
        <c:crosses val="autoZero"/>
        <c:crossBetween val="midCat"/>
      </c:valAx>
      <c:valAx>
        <c:axId val="960225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4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b="1"/>
              <a:t>ランダマイズ</a:t>
            </a:r>
            <a:r>
              <a:rPr lang="en-US" b="1"/>
              <a:t>4</a:t>
            </a:r>
            <a:r>
              <a:rPr lang="ja-JP" b="1"/>
              <a:t>回目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77742881072027"/>
          <c:y val="0.18726399331662488"/>
          <c:w val="0.80033256560580679"/>
          <c:h val="0.6920488721804510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Sheet1!$K$2:$K$241</c:f>
              <c:numCache>
                <c:formatCode>0_);[Red]\(0\)</c:formatCode>
                <c:ptCount val="24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86</c:v>
                </c:pt>
                <c:pt idx="7">
                  <c:v>78</c:v>
                </c:pt>
                <c:pt idx="8">
                  <c:v>0</c:v>
                </c:pt>
                <c:pt idx="9">
                  <c:v>86</c:v>
                </c:pt>
                <c:pt idx="10">
                  <c:v>41</c:v>
                </c:pt>
                <c:pt idx="11">
                  <c:v>0</c:v>
                </c:pt>
                <c:pt idx="12">
                  <c:v>0</c:v>
                </c:pt>
                <c:pt idx="13">
                  <c:v>49</c:v>
                </c:pt>
                <c:pt idx="14">
                  <c:v>0</c:v>
                </c:pt>
                <c:pt idx="15">
                  <c:v>0</c:v>
                </c:pt>
                <c:pt idx="16">
                  <c:v>86</c:v>
                </c:pt>
                <c:pt idx="17">
                  <c:v>0</c:v>
                </c:pt>
                <c:pt idx="18">
                  <c:v>86</c:v>
                </c:pt>
                <c:pt idx="19">
                  <c:v>86</c:v>
                </c:pt>
                <c:pt idx="20">
                  <c:v>86</c:v>
                </c:pt>
                <c:pt idx="21">
                  <c:v>86</c:v>
                </c:pt>
                <c:pt idx="22">
                  <c:v>81</c:v>
                </c:pt>
                <c:pt idx="23">
                  <c:v>0</c:v>
                </c:pt>
                <c:pt idx="24">
                  <c:v>86</c:v>
                </c:pt>
                <c:pt idx="25">
                  <c:v>0</c:v>
                </c:pt>
                <c:pt idx="26">
                  <c:v>86</c:v>
                </c:pt>
                <c:pt idx="27">
                  <c:v>0</c:v>
                </c:pt>
                <c:pt idx="28">
                  <c:v>86</c:v>
                </c:pt>
                <c:pt idx="29">
                  <c:v>86</c:v>
                </c:pt>
                <c:pt idx="30">
                  <c:v>50</c:v>
                </c:pt>
                <c:pt idx="31">
                  <c:v>86</c:v>
                </c:pt>
                <c:pt idx="32">
                  <c:v>86</c:v>
                </c:pt>
                <c:pt idx="33">
                  <c:v>45</c:v>
                </c:pt>
                <c:pt idx="34">
                  <c:v>86</c:v>
                </c:pt>
                <c:pt idx="35">
                  <c:v>86</c:v>
                </c:pt>
                <c:pt idx="36">
                  <c:v>40</c:v>
                </c:pt>
                <c:pt idx="37">
                  <c:v>86</c:v>
                </c:pt>
                <c:pt idx="38">
                  <c:v>38</c:v>
                </c:pt>
                <c:pt idx="39">
                  <c:v>76</c:v>
                </c:pt>
                <c:pt idx="40">
                  <c:v>86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79</c:v>
                </c:pt>
                <c:pt idx="45">
                  <c:v>0</c:v>
                </c:pt>
                <c:pt idx="46">
                  <c:v>0</c:v>
                </c:pt>
                <c:pt idx="47">
                  <c:v>54</c:v>
                </c:pt>
                <c:pt idx="48">
                  <c:v>86</c:v>
                </c:pt>
                <c:pt idx="49">
                  <c:v>86</c:v>
                </c:pt>
                <c:pt idx="50">
                  <c:v>39</c:v>
                </c:pt>
                <c:pt idx="51">
                  <c:v>0</c:v>
                </c:pt>
                <c:pt idx="52">
                  <c:v>0</c:v>
                </c:pt>
                <c:pt idx="53">
                  <c:v>19</c:v>
                </c:pt>
                <c:pt idx="54">
                  <c:v>0</c:v>
                </c:pt>
                <c:pt idx="55">
                  <c:v>0</c:v>
                </c:pt>
                <c:pt idx="56">
                  <c:v>86</c:v>
                </c:pt>
                <c:pt idx="57">
                  <c:v>0</c:v>
                </c:pt>
                <c:pt idx="58">
                  <c:v>69</c:v>
                </c:pt>
                <c:pt idx="59">
                  <c:v>46</c:v>
                </c:pt>
                <c:pt idx="60">
                  <c:v>0</c:v>
                </c:pt>
                <c:pt idx="61">
                  <c:v>86</c:v>
                </c:pt>
                <c:pt idx="62">
                  <c:v>6</c:v>
                </c:pt>
                <c:pt idx="63">
                  <c:v>0</c:v>
                </c:pt>
                <c:pt idx="64">
                  <c:v>6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21</c:v>
                </c:pt>
                <c:pt idx="75">
                  <c:v>0</c:v>
                </c:pt>
                <c:pt idx="76">
                  <c:v>0</c:v>
                </c:pt>
                <c:pt idx="77">
                  <c:v>50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56</c:v>
                </c:pt>
                <c:pt idx="83">
                  <c:v>0</c:v>
                </c:pt>
                <c:pt idx="84">
                  <c:v>33</c:v>
                </c:pt>
                <c:pt idx="85">
                  <c:v>84</c:v>
                </c:pt>
                <c:pt idx="86">
                  <c:v>0</c:v>
                </c:pt>
                <c:pt idx="87">
                  <c:v>86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31</c:v>
                </c:pt>
                <c:pt idx="94">
                  <c:v>0</c:v>
                </c:pt>
                <c:pt idx="95">
                  <c:v>22</c:v>
                </c:pt>
                <c:pt idx="96">
                  <c:v>62</c:v>
                </c:pt>
                <c:pt idx="97">
                  <c:v>0</c:v>
                </c:pt>
                <c:pt idx="98">
                  <c:v>37</c:v>
                </c:pt>
                <c:pt idx="99">
                  <c:v>0</c:v>
                </c:pt>
                <c:pt idx="100">
                  <c:v>72</c:v>
                </c:pt>
                <c:pt idx="101">
                  <c:v>86</c:v>
                </c:pt>
                <c:pt idx="102">
                  <c:v>86</c:v>
                </c:pt>
                <c:pt idx="103">
                  <c:v>86</c:v>
                </c:pt>
                <c:pt idx="104">
                  <c:v>86</c:v>
                </c:pt>
                <c:pt idx="105">
                  <c:v>57</c:v>
                </c:pt>
                <c:pt idx="106">
                  <c:v>42</c:v>
                </c:pt>
                <c:pt idx="107">
                  <c:v>60</c:v>
                </c:pt>
                <c:pt idx="108">
                  <c:v>65</c:v>
                </c:pt>
                <c:pt idx="109">
                  <c:v>81</c:v>
                </c:pt>
                <c:pt idx="110">
                  <c:v>0</c:v>
                </c:pt>
                <c:pt idx="111">
                  <c:v>86</c:v>
                </c:pt>
                <c:pt idx="112">
                  <c:v>33</c:v>
                </c:pt>
                <c:pt idx="113">
                  <c:v>86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19</c:v>
                </c:pt>
                <c:pt idx="119">
                  <c:v>0</c:v>
                </c:pt>
                <c:pt idx="120">
                  <c:v>86</c:v>
                </c:pt>
                <c:pt idx="121">
                  <c:v>0</c:v>
                </c:pt>
                <c:pt idx="122">
                  <c:v>37</c:v>
                </c:pt>
                <c:pt idx="123">
                  <c:v>47</c:v>
                </c:pt>
                <c:pt idx="124">
                  <c:v>8</c:v>
                </c:pt>
                <c:pt idx="125">
                  <c:v>0</c:v>
                </c:pt>
                <c:pt idx="126">
                  <c:v>0</c:v>
                </c:pt>
                <c:pt idx="127">
                  <c:v>24</c:v>
                </c:pt>
                <c:pt idx="128">
                  <c:v>18</c:v>
                </c:pt>
                <c:pt idx="129">
                  <c:v>0</c:v>
                </c:pt>
                <c:pt idx="130">
                  <c:v>39</c:v>
                </c:pt>
                <c:pt idx="131">
                  <c:v>0</c:v>
                </c:pt>
                <c:pt idx="132">
                  <c:v>0</c:v>
                </c:pt>
                <c:pt idx="133">
                  <c:v>19</c:v>
                </c:pt>
                <c:pt idx="134">
                  <c:v>86</c:v>
                </c:pt>
                <c:pt idx="135">
                  <c:v>0</c:v>
                </c:pt>
                <c:pt idx="136">
                  <c:v>57</c:v>
                </c:pt>
                <c:pt idx="137">
                  <c:v>0</c:v>
                </c:pt>
                <c:pt idx="138">
                  <c:v>0</c:v>
                </c:pt>
                <c:pt idx="139">
                  <c:v>86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82</c:v>
                </c:pt>
                <c:pt idx="149">
                  <c:v>80</c:v>
                </c:pt>
                <c:pt idx="150">
                  <c:v>65</c:v>
                </c:pt>
                <c:pt idx="151">
                  <c:v>0</c:v>
                </c:pt>
                <c:pt idx="152">
                  <c:v>13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37</c:v>
                </c:pt>
                <c:pt idx="160">
                  <c:v>75</c:v>
                </c:pt>
                <c:pt idx="161">
                  <c:v>85</c:v>
                </c:pt>
                <c:pt idx="162">
                  <c:v>85</c:v>
                </c:pt>
                <c:pt idx="163">
                  <c:v>0</c:v>
                </c:pt>
                <c:pt idx="164">
                  <c:v>12</c:v>
                </c:pt>
                <c:pt idx="165">
                  <c:v>0</c:v>
                </c:pt>
                <c:pt idx="166">
                  <c:v>68</c:v>
                </c:pt>
                <c:pt idx="167">
                  <c:v>0</c:v>
                </c:pt>
                <c:pt idx="168">
                  <c:v>12</c:v>
                </c:pt>
                <c:pt idx="169">
                  <c:v>0</c:v>
                </c:pt>
                <c:pt idx="170">
                  <c:v>0</c:v>
                </c:pt>
                <c:pt idx="171">
                  <c:v>8</c:v>
                </c:pt>
                <c:pt idx="172">
                  <c:v>0</c:v>
                </c:pt>
                <c:pt idx="173">
                  <c:v>22</c:v>
                </c:pt>
                <c:pt idx="174">
                  <c:v>0</c:v>
                </c:pt>
                <c:pt idx="175">
                  <c:v>86</c:v>
                </c:pt>
                <c:pt idx="176">
                  <c:v>0</c:v>
                </c:pt>
                <c:pt idx="177">
                  <c:v>75</c:v>
                </c:pt>
                <c:pt idx="178">
                  <c:v>0</c:v>
                </c:pt>
                <c:pt idx="179">
                  <c:v>85</c:v>
                </c:pt>
                <c:pt idx="180">
                  <c:v>86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3</c:v>
                </c:pt>
                <c:pt idx="185">
                  <c:v>86</c:v>
                </c:pt>
                <c:pt idx="186">
                  <c:v>0</c:v>
                </c:pt>
                <c:pt idx="187">
                  <c:v>86</c:v>
                </c:pt>
                <c:pt idx="188">
                  <c:v>86</c:v>
                </c:pt>
                <c:pt idx="189">
                  <c:v>0</c:v>
                </c:pt>
                <c:pt idx="190">
                  <c:v>86</c:v>
                </c:pt>
                <c:pt idx="191">
                  <c:v>86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49</c:v>
                </c:pt>
                <c:pt idx="202">
                  <c:v>29</c:v>
                </c:pt>
                <c:pt idx="203">
                  <c:v>0</c:v>
                </c:pt>
                <c:pt idx="204">
                  <c:v>8</c:v>
                </c:pt>
                <c:pt idx="205">
                  <c:v>86</c:v>
                </c:pt>
                <c:pt idx="206">
                  <c:v>86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56</c:v>
                </c:pt>
                <c:pt idx="211">
                  <c:v>0</c:v>
                </c:pt>
                <c:pt idx="212">
                  <c:v>41</c:v>
                </c:pt>
                <c:pt idx="213">
                  <c:v>86</c:v>
                </c:pt>
                <c:pt idx="214">
                  <c:v>86</c:v>
                </c:pt>
                <c:pt idx="215">
                  <c:v>86</c:v>
                </c:pt>
                <c:pt idx="216">
                  <c:v>0</c:v>
                </c:pt>
                <c:pt idx="217">
                  <c:v>0</c:v>
                </c:pt>
                <c:pt idx="218">
                  <c:v>12</c:v>
                </c:pt>
                <c:pt idx="219">
                  <c:v>0</c:v>
                </c:pt>
                <c:pt idx="220">
                  <c:v>7</c:v>
                </c:pt>
                <c:pt idx="221">
                  <c:v>0</c:v>
                </c:pt>
                <c:pt idx="222">
                  <c:v>86</c:v>
                </c:pt>
                <c:pt idx="223">
                  <c:v>12</c:v>
                </c:pt>
                <c:pt idx="224">
                  <c:v>86</c:v>
                </c:pt>
                <c:pt idx="225">
                  <c:v>0</c:v>
                </c:pt>
                <c:pt idx="226">
                  <c:v>86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86</c:v>
                </c:pt>
                <c:pt idx="232">
                  <c:v>86</c:v>
                </c:pt>
                <c:pt idx="233">
                  <c:v>0</c:v>
                </c:pt>
                <c:pt idx="234">
                  <c:v>15</c:v>
                </c:pt>
                <c:pt idx="235">
                  <c:v>66</c:v>
                </c:pt>
                <c:pt idx="236">
                  <c:v>86</c:v>
                </c:pt>
                <c:pt idx="237">
                  <c:v>86</c:v>
                </c:pt>
                <c:pt idx="238">
                  <c:v>0</c:v>
                </c:pt>
                <c:pt idx="239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226112"/>
        <c:axId val="960229920"/>
      </c:scatterChart>
      <c:valAx>
        <c:axId val="960226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29920"/>
        <c:crosses val="autoZero"/>
        <c:crossBetween val="midCat"/>
      </c:valAx>
      <c:valAx>
        <c:axId val="960229920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26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b="1"/>
              <a:t>ランダマイズ</a:t>
            </a:r>
            <a:r>
              <a:rPr lang="en-US" b="1"/>
              <a:t>5</a:t>
            </a:r>
            <a:r>
              <a:rPr lang="ja-JP" b="1"/>
              <a:t>回目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777742881072027"/>
          <c:y val="0.21909356725146198"/>
          <c:w val="0.80033256560580679"/>
          <c:h val="0.66021929824561398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Sheet1!$M$2:$M$241</c:f>
              <c:numCache>
                <c:formatCode>0_);[Red]\(0\)</c:formatCode>
                <c:ptCount val="240"/>
                <c:pt idx="0">
                  <c:v>0</c:v>
                </c:pt>
                <c:pt idx="1">
                  <c:v>0</c:v>
                </c:pt>
                <c:pt idx="2">
                  <c:v>46</c:v>
                </c:pt>
                <c:pt idx="3">
                  <c:v>52</c:v>
                </c:pt>
                <c:pt idx="4">
                  <c:v>0</c:v>
                </c:pt>
                <c:pt idx="5">
                  <c:v>86</c:v>
                </c:pt>
                <c:pt idx="6">
                  <c:v>85</c:v>
                </c:pt>
                <c:pt idx="7">
                  <c:v>86</c:v>
                </c:pt>
                <c:pt idx="8">
                  <c:v>86</c:v>
                </c:pt>
                <c:pt idx="9">
                  <c:v>86</c:v>
                </c:pt>
                <c:pt idx="10">
                  <c:v>86</c:v>
                </c:pt>
                <c:pt idx="11">
                  <c:v>0</c:v>
                </c:pt>
                <c:pt idx="12">
                  <c:v>0</c:v>
                </c:pt>
                <c:pt idx="13">
                  <c:v>84</c:v>
                </c:pt>
                <c:pt idx="14">
                  <c:v>0</c:v>
                </c:pt>
                <c:pt idx="15">
                  <c:v>0</c:v>
                </c:pt>
                <c:pt idx="16">
                  <c:v>86</c:v>
                </c:pt>
                <c:pt idx="17">
                  <c:v>84</c:v>
                </c:pt>
                <c:pt idx="18">
                  <c:v>86</c:v>
                </c:pt>
                <c:pt idx="19">
                  <c:v>85</c:v>
                </c:pt>
                <c:pt idx="20">
                  <c:v>0</c:v>
                </c:pt>
                <c:pt idx="21">
                  <c:v>86</c:v>
                </c:pt>
                <c:pt idx="22">
                  <c:v>51</c:v>
                </c:pt>
                <c:pt idx="23">
                  <c:v>0</c:v>
                </c:pt>
                <c:pt idx="24">
                  <c:v>86</c:v>
                </c:pt>
                <c:pt idx="25">
                  <c:v>0</c:v>
                </c:pt>
                <c:pt idx="26">
                  <c:v>86</c:v>
                </c:pt>
                <c:pt idx="27">
                  <c:v>61</c:v>
                </c:pt>
                <c:pt idx="28">
                  <c:v>86</c:v>
                </c:pt>
                <c:pt idx="29">
                  <c:v>0</c:v>
                </c:pt>
                <c:pt idx="30">
                  <c:v>0</c:v>
                </c:pt>
                <c:pt idx="31">
                  <c:v>79</c:v>
                </c:pt>
                <c:pt idx="32">
                  <c:v>0</c:v>
                </c:pt>
                <c:pt idx="33">
                  <c:v>0</c:v>
                </c:pt>
                <c:pt idx="34">
                  <c:v>86</c:v>
                </c:pt>
                <c:pt idx="35">
                  <c:v>86</c:v>
                </c:pt>
                <c:pt idx="36">
                  <c:v>86</c:v>
                </c:pt>
                <c:pt idx="37">
                  <c:v>86</c:v>
                </c:pt>
                <c:pt idx="38">
                  <c:v>0</c:v>
                </c:pt>
                <c:pt idx="39">
                  <c:v>0</c:v>
                </c:pt>
                <c:pt idx="40">
                  <c:v>86</c:v>
                </c:pt>
                <c:pt idx="41">
                  <c:v>86</c:v>
                </c:pt>
                <c:pt idx="42">
                  <c:v>0</c:v>
                </c:pt>
                <c:pt idx="43">
                  <c:v>46</c:v>
                </c:pt>
                <c:pt idx="44">
                  <c:v>49</c:v>
                </c:pt>
                <c:pt idx="45">
                  <c:v>0</c:v>
                </c:pt>
                <c:pt idx="46">
                  <c:v>78</c:v>
                </c:pt>
                <c:pt idx="47">
                  <c:v>0</c:v>
                </c:pt>
                <c:pt idx="48">
                  <c:v>86</c:v>
                </c:pt>
                <c:pt idx="49">
                  <c:v>71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35</c:v>
                </c:pt>
                <c:pt idx="54">
                  <c:v>38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45</c:v>
                </c:pt>
                <c:pt idx="61">
                  <c:v>86</c:v>
                </c:pt>
                <c:pt idx="62">
                  <c:v>41</c:v>
                </c:pt>
                <c:pt idx="63">
                  <c:v>35</c:v>
                </c:pt>
                <c:pt idx="64">
                  <c:v>36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86</c:v>
                </c:pt>
                <c:pt idx="69">
                  <c:v>0</c:v>
                </c:pt>
                <c:pt idx="70">
                  <c:v>0</c:v>
                </c:pt>
                <c:pt idx="71">
                  <c:v>85</c:v>
                </c:pt>
                <c:pt idx="72">
                  <c:v>0</c:v>
                </c:pt>
                <c:pt idx="73">
                  <c:v>86</c:v>
                </c:pt>
                <c:pt idx="74">
                  <c:v>86</c:v>
                </c:pt>
                <c:pt idx="75">
                  <c:v>0</c:v>
                </c:pt>
                <c:pt idx="76">
                  <c:v>0</c:v>
                </c:pt>
                <c:pt idx="77">
                  <c:v>24</c:v>
                </c:pt>
                <c:pt idx="78">
                  <c:v>40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86</c:v>
                </c:pt>
                <c:pt idx="86">
                  <c:v>8</c:v>
                </c:pt>
                <c:pt idx="87">
                  <c:v>0</c:v>
                </c:pt>
                <c:pt idx="88">
                  <c:v>10</c:v>
                </c:pt>
                <c:pt idx="89">
                  <c:v>8</c:v>
                </c:pt>
                <c:pt idx="90">
                  <c:v>0</c:v>
                </c:pt>
                <c:pt idx="91">
                  <c:v>86</c:v>
                </c:pt>
                <c:pt idx="92">
                  <c:v>26</c:v>
                </c:pt>
                <c:pt idx="93">
                  <c:v>0</c:v>
                </c:pt>
                <c:pt idx="94">
                  <c:v>6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86</c:v>
                </c:pt>
                <c:pt idx="103">
                  <c:v>86</c:v>
                </c:pt>
                <c:pt idx="104">
                  <c:v>16</c:v>
                </c:pt>
                <c:pt idx="105">
                  <c:v>64</c:v>
                </c:pt>
                <c:pt idx="106">
                  <c:v>14</c:v>
                </c:pt>
                <c:pt idx="107">
                  <c:v>16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3</c:v>
                </c:pt>
                <c:pt idx="115">
                  <c:v>0</c:v>
                </c:pt>
                <c:pt idx="116">
                  <c:v>2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77</c:v>
                </c:pt>
                <c:pt idx="123">
                  <c:v>0</c:v>
                </c:pt>
                <c:pt idx="124">
                  <c:v>14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16</c:v>
                </c:pt>
                <c:pt idx="131">
                  <c:v>0</c:v>
                </c:pt>
                <c:pt idx="132">
                  <c:v>85</c:v>
                </c:pt>
                <c:pt idx="133">
                  <c:v>0</c:v>
                </c:pt>
                <c:pt idx="134">
                  <c:v>86</c:v>
                </c:pt>
                <c:pt idx="135">
                  <c:v>0</c:v>
                </c:pt>
                <c:pt idx="136">
                  <c:v>0</c:v>
                </c:pt>
                <c:pt idx="137">
                  <c:v>86</c:v>
                </c:pt>
                <c:pt idx="138">
                  <c:v>86</c:v>
                </c:pt>
                <c:pt idx="139">
                  <c:v>76</c:v>
                </c:pt>
                <c:pt idx="140">
                  <c:v>86</c:v>
                </c:pt>
                <c:pt idx="141">
                  <c:v>0</c:v>
                </c:pt>
                <c:pt idx="142">
                  <c:v>54</c:v>
                </c:pt>
                <c:pt idx="143">
                  <c:v>25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30</c:v>
                </c:pt>
                <c:pt idx="148">
                  <c:v>13</c:v>
                </c:pt>
                <c:pt idx="149">
                  <c:v>27</c:v>
                </c:pt>
                <c:pt idx="150">
                  <c:v>86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25</c:v>
                </c:pt>
                <c:pt idx="157">
                  <c:v>0</c:v>
                </c:pt>
                <c:pt idx="158">
                  <c:v>86</c:v>
                </c:pt>
                <c:pt idx="159">
                  <c:v>63</c:v>
                </c:pt>
                <c:pt idx="160">
                  <c:v>0</c:v>
                </c:pt>
                <c:pt idx="161">
                  <c:v>0</c:v>
                </c:pt>
                <c:pt idx="162">
                  <c:v>86</c:v>
                </c:pt>
                <c:pt idx="163">
                  <c:v>50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86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40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0</c:v>
                </c:pt>
                <c:pt idx="178">
                  <c:v>0</c:v>
                </c:pt>
                <c:pt idx="179">
                  <c:v>85</c:v>
                </c:pt>
                <c:pt idx="180">
                  <c:v>86</c:v>
                </c:pt>
                <c:pt idx="181">
                  <c:v>0</c:v>
                </c:pt>
                <c:pt idx="182">
                  <c:v>57</c:v>
                </c:pt>
                <c:pt idx="183">
                  <c:v>0</c:v>
                </c:pt>
                <c:pt idx="184">
                  <c:v>0</c:v>
                </c:pt>
                <c:pt idx="185">
                  <c:v>45</c:v>
                </c:pt>
                <c:pt idx="186">
                  <c:v>3</c:v>
                </c:pt>
                <c:pt idx="187">
                  <c:v>86</c:v>
                </c:pt>
                <c:pt idx="188">
                  <c:v>86</c:v>
                </c:pt>
                <c:pt idx="189">
                  <c:v>86</c:v>
                </c:pt>
                <c:pt idx="190">
                  <c:v>7</c:v>
                </c:pt>
                <c:pt idx="191">
                  <c:v>86</c:v>
                </c:pt>
                <c:pt idx="192">
                  <c:v>80</c:v>
                </c:pt>
                <c:pt idx="193">
                  <c:v>86</c:v>
                </c:pt>
                <c:pt idx="194">
                  <c:v>0</c:v>
                </c:pt>
                <c:pt idx="195">
                  <c:v>33</c:v>
                </c:pt>
                <c:pt idx="196">
                  <c:v>44</c:v>
                </c:pt>
                <c:pt idx="197">
                  <c:v>50</c:v>
                </c:pt>
                <c:pt idx="198">
                  <c:v>0</c:v>
                </c:pt>
                <c:pt idx="199">
                  <c:v>51</c:v>
                </c:pt>
                <c:pt idx="200">
                  <c:v>0</c:v>
                </c:pt>
                <c:pt idx="201">
                  <c:v>84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86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86</c:v>
                </c:pt>
                <c:pt idx="215">
                  <c:v>0</c:v>
                </c:pt>
                <c:pt idx="216">
                  <c:v>0</c:v>
                </c:pt>
                <c:pt idx="217">
                  <c:v>26</c:v>
                </c:pt>
                <c:pt idx="218">
                  <c:v>70</c:v>
                </c:pt>
                <c:pt idx="219">
                  <c:v>0</c:v>
                </c:pt>
                <c:pt idx="220">
                  <c:v>84</c:v>
                </c:pt>
                <c:pt idx="221">
                  <c:v>71</c:v>
                </c:pt>
                <c:pt idx="222">
                  <c:v>85</c:v>
                </c:pt>
                <c:pt idx="223">
                  <c:v>85</c:v>
                </c:pt>
                <c:pt idx="224">
                  <c:v>86</c:v>
                </c:pt>
                <c:pt idx="225">
                  <c:v>86</c:v>
                </c:pt>
                <c:pt idx="226">
                  <c:v>0</c:v>
                </c:pt>
                <c:pt idx="227">
                  <c:v>0</c:v>
                </c:pt>
                <c:pt idx="228">
                  <c:v>2</c:v>
                </c:pt>
                <c:pt idx="229">
                  <c:v>2</c:v>
                </c:pt>
                <c:pt idx="230">
                  <c:v>62</c:v>
                </c:pt>
                <c:pt idx="231">
                  <c:v>86</c:v>
                </c:pt>
                <c:pt idx="232">
                  <c:v>37</c:v>
                </c:pt>
                <c:pt idx="233">
                  <c:v>2</c:v>
                </c:pt>
                <c:pt idx="234">
                  <c:v>85</c:v>
                </c:pt>
                <c:pt idx="235">
                  <c:v>0</c:v>
                </c:pt>
                <c:pt idx="236">
                  <c:v>86</c:v>
                </c:pt>
                <c:pt idx="237">
                  <c:v>86</c:v>
                </c:pt>
                <c:pt idx="238">
                  <c:v>0</c:v>
                </c:pt>
                <c:pt idx="239">
                  <c:v>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235904"/>
        <c:axId val="960236448"/>
      </c:scatterChart>
      <c:valAx>
        <c:axId val="96023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6448"/>
        <c:crosses val="autoZero"/>
        <c:crossBetween val="midCat"/>
      </c:valAx>
      <c:valAx>
        <c:axId val="960236448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0235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10.470" idx="3">
    <p:pos x="10" y="10"/>
    <p:text>Org.01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48.136" idx="11">
    <p:pos x="10" y="10"/>
    <p:text>Org.09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52.716" idx="12">
    <p:pos x="10" y="10"/>
    <p:text>Org.10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1:00.182" idx="13">
    <p:pos x="10" y="10"/>
    <p:text>Org.11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1:12.471" idx="14">
    <p:pos x="10" y="10"/>
    <p:text>Org.12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1:16.466" idx="15">
    <p:pos x="10" y="10"/>
    <p:text>Org.13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1:24.607" idx="17">
    <p:pos x="10" y="10"/>
    <p:text>Org.15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49:45.972" idx="2">
    <p:pos x="10" y="10"/>
    <p:text>Org.16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1:31.963" idx="18">
    <p:pos x="10" y="10"/>
    <p:text>Org.17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24.050" idx="5">
    <p:pos x="10" y="10"/>
    <p:text>Org.03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17.103" idx="4">
    <p:pos x="10" y="10"/>
    <p:text>Org.02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28.192" idx="6">
    <p:pos x="10" y="10"/>
    <p:text>Org.04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33.726" idx="7">
    <p:pos x="10" y="10"/>
    <p:text>Org.05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37.197" idx="8">
    <p:pos x="10" y="10"/>
    <p:text>Org.06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17.103" idx="4">
    <p:pos x="10" y="10"/>
    <p:text>Org.02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41.461" idx="9">
    <p:pos x="10" y="10"/>
    <p:text>Org.07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3T06:50:44.718" idx="10">
    <p:pos x="10" y="10"/>
    <p:text>Org.08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75851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1D310A2-6CE4-4E52-ACD2-12137E67F4AA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75851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D0E85721-3BF0-4075-9A47-4FA6218206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4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75851" y="1"/>
            <a:ext cx="4342130" cy="345604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2E6C059-7602-4C32-AC3F-D397AE57C96B}" type="datetimeFigureOut">
              <a:rPr kumimoji="1" lang="ja-JP" altLang="en-US" smtClean="0"/>
              <a:t>2017/6/11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330575" y="860425"/>
            <a:ext cx="33591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02030" y="3314928"/>
            <a:ext cx="8016240" cy="271221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75851" y="6542560"/>
            <a:ext cx="4342130" cy="345603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DCC210D-1889-4066-9866-B8D8384E7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0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ああああ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94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83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6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32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310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78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29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50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471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2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1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54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03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88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C210D-1889-4066-9866-B8D8384E777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30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solidFill>
                  <a:srgbClr val="343434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8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17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34738"/>
            <a:ext cx="7020000" cy="710293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343434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Arial" panose="020B0604020202020204" pitchFamily="34" charset="0"/>
              <a:buChar char="•"/>
              <a:defRPr>
                <a:solidFill>
                  <a:srgbClr val="343434"/>
                </a:solidFill>
              </a:defRPr>
            </a:lvl1pPr>
            <a:lvl2pPr>
              <a:defRPr>
                <a:solidFill>
                  <a:srgbClr val="343434"/>
                </a:solidFill>
              </a:defRPr>
            </a:lvl2pPr>
            <a:lvl3pPr>
              <a:defRPr>
                <a:solidFill>
                  <a:srgbClr val="343434"/>
                </a:solidFill>
              </a:defRPr>
            </a:lvl3pPr>
            <a:lvl4pPr>
              <a:defRPr>
                <a:solidFill>
                  <a:srgbClr val="343434"/>
                </a:solidFill>
              </a:defRPr>
            </a:lvl4pPr>
            <a:lvl5pPr>
              <a:defRPr>
                <a:solidFill>
                  <a:srgbClr val="343434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19125" y="1045029"/>
            <a:ext cx="7312500" cy="72000"/>
          </a:xfrm>
          <a:prstGeom prst="rect">
            <a:avLst/>
          </a:prstGeom>
          <a:gradFill flip="none" rotWithShape="1">
            <a:gsLst>
              <a:gs pos="0">
                <a:srgbClr val="0979D5"/>
              </a:gs>
              <a:gs pos="43000">
                <a:srgbClr val="00B0F0">
                  <a:tint val="44500"/>
                  <a:satMod val="160000"/>
                  <a:lumMod val="100000"/>
                </a:srgbClr>
              </a:gs>
              <a:gs pos="100000">
                <a:srgbClr val="00B0F0">
                  <a:tint val="23500"/>
                  <a:satMod val="160000"/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37554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90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53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8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25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002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07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57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8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6EE2-E660-4B87-8122-A54CBEAEF2C5}" type="datetimeFigureOut">
              <a:rPr kumimoji="1" lang="ja-JP" altLang="en-US" smtClean="0"/>
              <a:t>2017/6/11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1603-5DA4-4A10-84BA-89EEF0D9CE8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94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comments" Target="../comments/comment10.xml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4.x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5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6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4892" y="1368743"/>
            <a:ext cx="8420100" cy="2387600"/>
          </a:xfrm>
        </p:spPr>
        <p:txBody>
          <a:bodyPr>
            <a:normAutofit/>
          </a:bodyPr>
          <a:lstStyle/>
          <a:p>
            <a:r>
              <a:rPr lang="en-US" altLang="ja-JP" sz="5400" b="1" dirty="0"/>
              <a:t>Link Salience</a:t>
            </a:r>
            <a:r>
              <a:rPr lang="ja-JP" altLang="en-US" sz="5400" b="1" dirty="0"/>
              <a:t> を用いた</a:t>
            </a:r>
            <a:r>
              <a:rPr lang="en-US" altLang="ja-JP" sz="5400" b="1" dirty="0"/>
              <a:t/>
            </a:r>
            <a:br>
              <a:rPr lang="en-US" altLang="ja-JP" sz="5400" b="1" dirty="0"/>
            </a:br>
            <a:r>
              <a:rPr lang="ja-JP" altLang="en-US" sz="5400" b="1" dirty="0"/>
              <a:t>日本航空網の分析</a:t>
            </a:r>
            <a:endParaRPr kumimoji="1" lang="ja-JP" altLang="en-US" sz="5400" b="1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42950" y="3750847"/>
            <a:ext cx="8423985" cy="72000"/>
            <a:chOff x="590293" y="4255219"/>
            <a:chExt cx="8423985" cy="72000"/>
          </a:xfrm>
        </p:grpSpPr>
        <p:sp>
          <p:nvSpPr>
            <p:cNvPr id="3" name="正方形/長方形 2"/>
            <p:cNvSpPr/>
            <p:nvPr/>
          </p:nvSpPr>
          <p:spPr>
            <a:xfrm>
              <a:off x="4802278" y="4255219"/>
              <a:ext cx="4212000" cy="7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590293" y="4255219"/>
              <a:ext cx="4212000" cy="7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4019060" y="4581402"/>
            <a:ext cx="51459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茨城大学 理学部</a:t>
            </a:r>
          </a:p>
          <a:p>
            <a:pPr algn="r"/>
            <a:r>
              <a:rPr lang="ja-JP" altLang="en-US" sz="2800" dirty="0"/>
              <a:t>数学･情報数理コース  ４年</a:t>
            </a:r>
          </a:p>
          <a:p>
            <a:pPr algn="r"/>
            <a:r>
              <a:rPr lang="ja-JP" altLang="en-US" sz="3400" dirty="0"/>
              <a:t>岩瀬優太</a:t>
            </a:r>
            <a:endParaRPr kumimoji="1" lang="en-US" altLang="ja-JP" sz="3400" dirty="0"/>
          </a:p>
        </p:txBody>
      </p:sp>
    </p:spTree>
    <p:extLst>
      <p:ext uri="{BB962C8B-B14F-4D97-AF65-F5344CB8AC3E}">
        <p14:creationId xmlns:p14="http://schemas.microsoft.com/office/powerpoint/2010/main" val="30661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Link Salience </a:t>
            </a:r>
            <a:r>
              <a:rPr lang="ja-JP" altLang="en-US" dirty="0"/>
              <a:t>の</a:t>
            </a:r>
            <a:r>
              <a:rPr kumimoji="1" lang="ja-JP" altLang="en-US" dirty="0"/>
              <a:t>導入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254353"/>
            <a:ext cx="4262437" cy="641350"/>
          </a:xfrm>
        </p:spPr>
        <p:txBody>
          <a:bodyPr/>
          <a:lstStyle/>
          <a:p>
            <a:r>
              <a:rPr kumimoji="1" lang="en-US" altLang="ja-JP" dirty="0"/>
              <a:t>shortest-path tree (SPT)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76400" y="4139683"/>
            <a:ext cx="8020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chemeClr val="accent2">
                    <a:lumMod val="75000"/>
                  </a:schemeClr>
                </a:solidFill>
              </a:rPr>
              <a:t>ある頂点</a:t>
            </a:r>
            <a:r>
              <a:rPr lang="ja-JP" altLang="en-US" sz="3200" dirty="0"/>
              <a:t>から始め</a:t>
            </a:r>
          </a:p>
          <a:p>
            <a:pPr>
              <a:lnSpc>
                <a:spcPct val="150000"/>
              </a:lnSpc>
            </a:pPr>
            <a:r>
              <a:rPr lang="ja-JP" altLang="en-US" sz="3200" b="1" u="sng" dirty="0"/>
              <a:t>距離を最小</a:t>
            </a:r>
            <a:r>
              <a:rPr lang="ja-JP" altLang="en-US" sz="3200" dirty="0"/>
              <a:t>にするように</a:t>
            </a:r>
            <a:r>
              <a:rPr lang="ja-JP" altLang="en-US" sz="3200" b="1" dirty="0">
                <a:solidFill>
                  <a:schemeClr val="accent2">
                    <a:lumMod val="75000"/>
                  </a:schemeClr>
                </a:solidFill>
              </a:rPr>
              <a:t>木構造</a:t>
            </a:r>
            <a:r>
              <a:rPr lang="ja-JP" altLang="en-US" sz="3200" dirty="0"/>
              <a:t>を作る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076400" y="2026241"/>
                <a:ext cx="7598043" cy="1781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リンク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について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3200" dirty="0"/>
              </a:p>
              <a:p>
                <a:r>
                  <a:rPr lang="ja-JP" altLang="en-US" sz="3200" dirty="0"/>
                  <a:t>　</a:t>
                </a:r>
                <a:r>
                  <a:rPr lang="ja-JP" altLang="en-US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重み：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3600" dirty="0"/>
              </a:p>
              <a:p>
                <a:r>
                  <a:rPr lang="ja-JP" altLang="en-US" sz="3200" dirty="0"/>
                  <a:t>　</a:t>
                </a:r>
                <a:r>
                  <a:rPr lang="ja-JP" altLang="en-US" sz="3200" b="1" dirty="0">
                    <a:solidFill>
                      <a:schemeClr val="accent6">
                        <a:lumMod val="75000"/>
                      </a:schemeClr>
                    </a:solidFill>
                  </a:rPr>
                  <a:t>距離：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3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3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3200" dirty="0"/>
                  <a:t>　　とする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00" y="2026241"/>
                <a:ext cx="7598043" cy="1781898"/>
              </a:xfrm>
              <a:prstGeom prst="rect">
                <a:avLst/>
              </a:prstGeom>
              <a:blipFill rotWithShape="0">
                <a:blip r:embed="rId3"/>
                <a:stretch>
                  <a:fillRect b="-92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94" y="4348035"/>
            <a:ext cx="2524477" cy="18195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076" y="4348035"/>
            <a:ext cx="2457793" cy="1752845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4523404" y="4832602"/>
            <a:ext cx="963039" cy="85039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4.44444E-6 L -0.00032 -0.30487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9034926" y="3679345"/>
            <a:ext cx="78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･･･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35889" y="3624215"/>
            <a:ext cx="78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+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12260" y="3624215"/>
            <a:ext cx="78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+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88631" y="3624215"/>
            <a:ext cx="78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+</a:t>
            </a:r>
            <a:endParaRPr kumimoji="1" lang="ja-JP" altLang="en-US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Link Salience </a:t>
            </a:r>
            <a:r>
              <a:rPr lang="ja-JP" altLang="en-US" dirty="0"/>
              <a:t>の</a:t>
            </a:r>
            <a:r>
              <a:rPr kumimoji="1" lang="ja-JP" altLang="en-US" dirty="0"/>
              <a:t>導入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619125" y="1388816"/>
                <a:ext cx="9535528" cy="185519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ja-JP" sz="3200" dirty="0"/>
                  <a:t>SPT</a:t>
                </a:r>
                <a:r>
                  <a:rPr lang="ja-JP" altLang="en-US" sz="3200" dirty="0"/>
                  <a:t>を </a:t>
                </a:r>
                <a:r>
                  <a:rPr lang="ja-JP" altLang="en-US" sz="3200" b="1" dirty="0">
                    <a:solidFill>
                      <a:schemeClr val="tx1"/>
                    </a:solidFill>
                  </a:rPr>
                  <a:t>すべての頂点</a:t>
                </a:r>
                <a:r>
                  <a:rPr lang="ja-JP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3200" dirty="0"/>
                  <a:t>から始め</a:t>
                </a:r>
                <a:endParaRPr lang="en-US" altLang="ja-JP" sz="3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3200" u="sng" dirty="0"/>
                  <a:t>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200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200" b="0" i="1" u="sng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0" i="1" u="sng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ja-JP" altLang="en-US" sz="3200" u="sng" dirty="0"/>
                  <a:t>が</a:t>
                </a:r>
                <a:r>
                  <a:rPr lang="en-US" altLang="ja-JP" sz="3200" u="sng" dirty="0"/>
                  <a:t>SPT</a:t>
                </a:r>
                <a:r>
                  <a:rPr lang="ja-JP" altLang="en-US" sz="3200" u="sng" dirty="0"/>
                  <a:t>に含まれる割合</a:t>
                </a:r>
                <a:r>
                  <a:rPr lang="ja-JP" altLang="en-US" sz="3200" dirty="0"/>
                  <a:t> を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3600" dirty="0"/>
                  <a:t>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ja-JP" altLang="en-US" sz="3600" dirty="0"/>
                  <a:t>の </a:t>
                </a:r>
                <a:r>
                  <a:rPr lang="en-US" altLang="ja-JP" sz="3600" b="1" dirty="0">
                    <a:solidFill>
                      <a:schemeClr val="accent2">
                        <a:lumMod val="7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  <a:cs typeface="Segoe UI" panose="020B0502040204020203" pitchFamily="34" charset="0"/>
                  </a:rPr>
                  <a:t>Link Salience</a:t>
                </a:r>
                <a:r>
                  <a:rPr lang="en-US" altLang="ja-JP" sz="3600" dirty="0">
                    <a:solidFill>
                      <a:schemeClr val="accent2">
                        <a:lumMod val="75000"/>
                      </a:schemeClr>
                    </a:solidFill>
                    <a:latin typeface="Adobe Gothic Std B" panose="020B0800000000000000" pitchFamily="34" charset="-128"/>
                    <a:ea typeface="Adobe Gothic Std B" panose="020B0800000000000000" pitchFamily="34" charset="-128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Segoe UI" panose="020B0502040204020203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dobe Gothic Std B" panose="020B0800000000000000" pitchFamily="34" charset="-128"/>
                            <a:cs typeface="Segoe UI" panose="020B0502040204020203" pitchFamily="34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ja-JP" altLang="en-US" sz="3200" dirty="0"/>
                  <a:t> とする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388816"/>
                <a:ext cx="9535528" cy="1855192"/>
              </a:xfrm>
              <a:blipFill rotWithShape="0">
                <a:blip r:embed="rId3"/>
                <a:stretch>
                  <a:fillRect l="-1726" t="-6250" b="-85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4" y="3277487"/>
            <a:ext cx="1698220" cy="1224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20" y="3273825"/>
            <a:ext cx="1716260" cy="1224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91" y="3273825"/>
            <a:ext cx="1716260" cy="1224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62" y="3273825"/>
            <a:ext cx="1679745" cy="1224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40" y="3759232"/>
            <a:ext cx="668445" cy="22281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43" y="4688259"/>
            <a:ext cx="2740551" cy="19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16803" y="1369629"/>
            <a:ext cx="5472395" cy="23333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Link Salience </a:t>
            </a:r>
            <a:r>
              <a:rPr lang="ja-JP" altLang="en-US" dirty="0"/>
              <a:t>の</a:t>
            </a:r>
            <a:r>
              <a:rPr kumimoji="1" lang="ja-JP" altLang="en-US" dirty="0"/>
              <a:t>導入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1798775" y="1513070"/>
                <a:ext cx="6308450" cy="299947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775" y="1513070"/>
                <a:ext cx="6308450" cy="299947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/>
          <p:cNvGrpSpPr/>
          <p:nvPr/>
        </p:nvGrpSpPr>
        <p:grpSpPr>
          <a:xfrm>
            <a:off x="807968" y="4175129"/>
            <a:ext cx="8177004" cy="2513906"/>
            <a:chOff x="619125" y="3091764"/>
            <a:chExt cx="8177004" cy="2513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コンテンツ プレースホルダー 5"/>
                <p:cNvSpPr txBox="1">
                  <a:spLocks/>
                </p:cNvSpPr>
                <p:nvPr/>
              </p:nvSpPr>
              <p:spPr>
                <a:xfrm>
                  <a:off x="993913" y="3494489"/>
                  <a:ext cx="6897758" cy="211118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SzPct val="100000"/>
                    <a:buFont typeface="Arial" panose="020B0604020202020204" pitchFamily="34" charset="0"/>
                    <a:buChar char="•"/>
                    <a:defRPr kumimoji="1" sz="2800" kern="1200">
                      <a:solidFill>
                        <a:srgbClr val="343434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400" kern="1200">
                      <a:solidFill>
                        <a:srgbClr val="343434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2000" kern="1200">
                      <a:solidFill>
                        <a:srgbClr val="343434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rgbClr val="343434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rgbClr val="343434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kumimoji="1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20000"/>
                    </a:lnSpc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lang="ja-JP" altLang="en-US" dirty="0"/>
                    <a:t>頂点数</a:t>
                  </a:r>
                </a:p>
                <a:p>
                  <a:pPr marL="0" indent="0">
                    <a:lnSpc>
                      <a:spcPct val="120000"/>
                    </a:lnSpc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22" name="コンテンツ プレースホルダー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13" y="3494489"/>
                  <a:ext cx="6897758" cy="21111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3011554" y="4224129"/>
                  <a:ext cx="578457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6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から始まる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SPT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に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が含まれる</m:t>
                        </m:r>
                      </m:oMath>
                    </m:oMathPara>
                  </a14:m>
                  <a:endParaRPr lang="en-US" altLang="ja-JP" sz="2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otherwise</m:t>
                        </m:r>
                      </m:oMath>
                    </m:oMathPara>
                  </a14:m>
                  <a:endParaRPr kumimoji="1" lang="ja-JP" altLang="en-US" sz="2800" dirty="0"/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554" y="4224129"/>
                  <a:ext cx="5784575" cy="98488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テキスト ボックス 3"/>
            <p:cNvSpPr txBox="1"/>
            <p:nvPr/>
          </p:nvSpPr>
          <p:spPr>
            <a:xfrm>
              <a:off x="619125" y="3091764"/>
              <a:ext cx="2256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ただし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90" y="1983387"/>
            <a:ext cx="2771205" cy="2338775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7" y="1983388"/>
            <a:ext cx="2771204" cy="233877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3" y="1983387"/>
            <a:ext cx="2771205" cy="2338775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619125" y="334738"/>
            <a:ext cx="7020000" cy="710293"/>
          </a:xfrm>
        </p:spPr>
        <p:txBody>
          <a:bodyPr/>
          <a:lstStyle/>
          <a:p>
            <a:r>
              <a:rPr lang="en-US" altLang="ja-JP" dirty="0"/>
              <a:t>Link Salience </a:t>
            </a:r>
            <a:r>
              <a:rPr lang="ja-JP" altLang="en-US" dirty="0"/>
              <a:t>の</a:t>
            </a:r>
            <a:r>
              <a:rPr kumimoji="1" lang="ja-JP" altLang="en-US" dirty="0"/>
              <a:t>導入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642111" y="5487666"/>
            <a:ext cx="4621779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4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小塚ゴシック Pro B" panose="020B0800000000000000" pitchFamily="34" charset="-128"/>
                <a:ea typeface="小塚ゴシック Pro B" panose="020B0800000000000000" pitchFamily="34" charset="-128"/>
              </a:rPr>
              <a:t>bimodal</a:t>
            </a:r>
            <a:r>
              <a:rPr lang="en-US" altLang="ja-JP" sz="4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(</a:t>
            </a:r>
            <a:r>
              <a:rPr lang="ja-JP" altLang="en-US" sz="4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二峰性</a:t>
            </a:r>
            <a:r>
              <a:rPr lang="en-US" altLang="ja-JP" sz="4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64980" y="4271212"/>
            <a:ext cx="1875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[Grady </a:t>
            </a:r>
            <a:r>
              <a:rPr lang="en-US" altLang="ja-JP" sz="1400" i="1" dirty="0"/>
              <a:t>et al.</a:t>
            </a:r>
            <a:r>
              <a:rPr lang="ja-JP" altLang="en-US" sz="1400" i="1" dirty="0"/>
              <a:t> </a:t>
            </a:r>
            <a:r>
              <a:rPr lang="en-US" altLang="ja-JP" sz="1400" dirty="0"/>
              <a:t>2011]</a:t>
            </a:r>
            <a:endParaRPr kumimoji="1" lang="ja-JP" altLang="en-US" sz="14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1047751" y="4271211"/>
            <a:ext cx="2985141" cy="786563"/>
            <a:chOff x="1047751" y="4271211"/>
            <a:chExt cx="2985141" cy="786563"/>
          </a:xfrm>
        </p:grpSpPr>
        <p:sp>
          <p:nvSpPr>
            <p:cNvPr id="5" name="右矢印 4"/>
            <p:cNvSpPr/>
            <p:nvPr/>
          </p:nvSpPr>
          <p:spPr>
            <a:xfrm>
              <a:off x="1047751" y="4271211"/>
              <a:ext cx="2372280" cy="786563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823092" y="4459442"/>
              <a:ext cx="220980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重要</a:t>
              </a:r>
              <a:endParaRPr kumimoji="1" lang="ja-JP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2.22222E-6 L 0.31362 -0.00231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3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62 -0.00231 L 1.53846E-6 -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89" y="11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2.22222E-6 L -0.31298 -0.00231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7" y="-11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298 -0.00231 L -1.02564E-6 -2.22222E-6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1" y="116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408877" y="844826"/>
            <a:ext cx="7462913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8878" y="505441"/>
            <a:ext cx="90882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今回は、ネットワークの新たな特徴量</a:t>
            </a:r>
            <a:endParaRPr kumimoji="1" lang="en-US" altLang="ja-JP" sz="4000" b="1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611654" y="1327648"/>
            <a:ext cx="46826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Link Salience </a:t>
            </a:r>
            <a:endParaRPr lang="ja-JP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8878" y="2457632"/>
            <a:ext cx="416683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を中心に調べた</a:t>
            </a:r>
            <a:endParaRPr kumimoji="1" lang="en-US" altLang="ja-JP" sz="4000" b="1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71600" y="3783361"/>
            <a:ext cx="55559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1. Link </a:t>
            </a:r>
            <a:r>
              <a:rPr lang="en-US" altLang="ja-JP" sz="3200" dirty="0"/>
              <a:t>Salience </a:t>
            </a:r>
            <a:r>
              <a:rPr lang="ja-JP" altLang="en-US" sz="3200" dirty="0"/>
              <a:t>の導入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71599" y="4985979"/>
            <a:ext cx="748416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2. </a:t>
            </a:r>
            <a:r>
              <a:rPr lang="ja-JP" altLang="en-US" sz="3200" dirty="0" smtClean="0"/>
              <a:t>国内</a:t>
            </a:r>
            <a:r>
              <a:rPr lang="zh-TW" altLang="en-US" sz="3200" dirty="0"/>
              <a:t>空港間</a:t>
            </a:r>
            <a:r>
              <a:rPr lang="ja-JP" altLang="en-US" sz="3200" dirty="0" smtClean="0"/>
              <a:t>ネットワーク</a:t>
            </a:r>
            <a:r>
              <a:rPr lang="ja-JP" altLang="en-US" sz="3200" dirty="0"/>
              <a:t>の分析</a:t>
            </a:r>
          </a:p>
          <a:p>
            <a:endParaRPr lang="ja-JP" altLang="en-US" sz="3200" dirty="0"/>
          </a:p>
        </p:txBody>
      </p:sp>
      <p:cxnSp>
        <p:nvCxnSpPr>
          <p:cNvPr id="18" name="直線コネクタ 17"/>
          <p:cNvCxnSpPr/>
          <p:nvPr/>
        </p:nvCxnSpPr>
        <p:spPr>
          <a:xfrm flipV="1">
            <a:off x="1371600" y="5506278"/>
            <a:ext cx="62119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lang="en-US" altLang="ja-JP" sz="4400" dirty="0"/>
              <a:t>Link Salience </a:t>
            </a:r>
            <a:r>
              <a:rPr lang="ja-JP" altLang="en-US" sz="4400" dirty="0"/>
              <a:t>による辺の分類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347829"/>
            <a:ext cx="6336450" cy="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 dirty="0"/>
              <a:t>国内</a:t>
            </a:r>
            <a:r>
              <a:rPr lang="zh-TW" altLang="en-US" sz="3200" b="1" dirty="0"/>
              <a:t>空港間</a:t>
            </a:r>
            <a:r>
              <a:rPr lang="ja-JP" altLang="en-US" sz="3200" b="1" dirty="0"/>
              <a:t>ネットワーク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9322" y="1775939"/>
            <a:ext cx="5000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</a:t>
            </a:r>
            <a:r>
              <a:rPr lang="zh-CN" altLang="en-US" sz="1600" dirty="0"/>
              <a:t>国土交通省</a:t>
            </a:r>
            <a:r>
              <a:rPr lang="en-US" altLang="zh-CN" sz="1600" dirty="0"/>
              <a:t>『</a:t>
            </a:r>
            <a:r>
              <a:rPr lang="zh-CN" altLang="en-US" sz="1600" dirty="0"/>
              <a:t>国土数値情報　空港間流通量</a:t>
            </a:r>
            <a:r>
              <a:rPr lang="en-US" altLang="zh-CN" sz="1600" dirty="0"/>
              <a:t>』)</a:t>
            </a:r>
            <a:endParaRPr kumimoji="1" lang="ja-JP" altLang="en-US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688246" y="2246927"/>
            <a:ext cx="42883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　　頂点：</a:t>
            </a:r>
            <a:r>
              <a:rPr lang="ja-JP" altLang="en-US" sz="3200" b="1" dirty="0">
                <a:solidFill>
                  <a:srgbClr val="002060"/>
                </a:solidFill>
              </a:rPr>
              <a:t>空港</a:t>
            </a:r>
            <a:endParaRPr lang="ja-JP" alt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　　重み：</a:t>
            </a:r>
            <a:r>
              <a:rPr lang="ja-JP" altLang="en-US" sz="3200" b="1" dirty="0">
                <a:solidFill>
                  <a:srgbClr val="002060"/>
                </a:solidFill>
              </a:rPr>
              <a:t>年間旅客数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3" y="2504022"/>
            <a:ext cx="4649522" cy="365999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688246" y="3578022"/>
            <a:ext cx="4031005" cy="149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/>
              <a:t>　</a:t>
            </a: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頂点数：</a:t>
            </a:r>
            <a:r>
              <a:rPr lang="en-US" altLang="ja-JP" sz="3200" b="1" dirty="0">
                <a:solidFill>
                  <a:srgbClr val="002060"/>
                </a:solidFill>
              </a:rPr>
              <a:t>86</a:t>
            </a:r>
            <a:endParaRPr lang="ja-JP" altLang="en-US" sz="3200" b="1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リンク数：</a:t>
            </a:r>
            <a:r>
              <a:rPr lang="en-US" altLang="ja-JP" sz="3200" b="1" dirty="0">
                <a:solidFill>
                  <a:srgbClr val="002060"/>
                </a:solidFill>
              </a:rPr>
              <a:t>240</a:t>
            </a:r>
            <a:endParaRPr lang="ja-JP" alt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88246" y="5209912"/>
            <a:ext cx="4683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今回、このネットワークの</a:t>
            </a:r>
            <a:endParaRPr lang="en-US" altLang="ja-JP" sz="2800" b="1" dirty="0"/>
          </a:p>
          <a:p>
            <a:r>
              <a:rPr kumimoji="1" lang="en-US" altLang="ja-JP" sz="2800" b="1" dirty="0"/>
              <a:t>Link Salience </a:t>
            </a:r>
            <a:r>
              <a:rPr kumimoji="1" lang="ja-JP" altLang="en-US" sz="2800" b="1" dirty="0"/>
              <a:t>を調べた。</a:t>
            </a:r>
          </a:p>
        </p:txBody>
      </p:sp>
    </p:spTree>
    <p:extLst>
      <p:ext uri="{BB962C8B-B14F-4D97-AF65-F5344CB8AC3E}">
        <p14:creationId xmlns:p14="http://schemas.microsoft.com/office/powerpoint/2010/main" val="12093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lang="en-US" altLang="ja-JP" sz="4400" dirty="0"/>
              <a:t>Link Salience </a:t>
            </a:r>
            <a:r>
              <a:rPr lang="ja-JP" altLang="en-US" sz="4400" dirty="0"/>
              <a:t>による辺の分類</a:t>
            </a:r>
            <a:endParaRPr kumimoji="1" lang="ja-JP" altLang="en-US" sz="4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18" y="1742234"/>
            <a:ext cx="3609425" cy="4712044"/>
          </a:xfrm>
          <a:prstGeom prst="rect">
            <a:avLst/>
          </a:prstGeom>
          <a:ln w="38100">
            <a:noFill/>
          </a:ln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45" y="1814766"/>
            <a:ext cx="4162466" cy="3558237"/>
          </a:xfrm>
          <a:prstGeom prst="rect">
            <a:avLst/>
          </a:prstGeom>
          <a:ln w="38100">
            <a:noFill/>
          </a:ln>
          <a:effectLst>
            <a:outerShdw blurRad="50800" dist="50800" dir="5400000" algn="ctr" rotWithShape="0">
              <a:srgbClr val="000000">
                <a:alpha val="6000"/>
              </a:srgbClr>
            </a:outerShdw>
          </a:effectLst>
        </p:spPr>
      </p:pic>
      <p:sp>
        <p:nvSpPr>
          <p:cNvPr id="7" name="正方形/長方形 6"/>
          <p:cNvSpPr/>
          <p:nvPr/>
        </p:nvSpPr>
        <p:spPr>
          <a:xfrm>
            <a:off x="1170412" y="1162800"/>
            <a:ext cx="3063838" cy="41062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840557" y="116280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媒介中心性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774" y="1707672"/>
            <a:ext cx="4275437" cy="3756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5" y="1707672"/>
            <a:ext cx="3799409" cy="4751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8000"/>
              </a:prstClr>
            </a:outerShdw>
          </a:effectLst>
        </p:spPr>
      </p:pic>
      <p:sp>
        <p:nvSpPr>
          <p:cNvPr id="15" name="正方形/長方形 14"/>
          <p:cNvSpPr/>
          <p:nvPr/>
        </p:nvSpPr>
        <p:spPr>
          <a:xfrm>
            <a:off x="5665155" y="1162800"/>
            <a:ext cx="3063838" cy="41062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239119" y="1129848"/>
            <a:ext cx="1915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 Salience</a:t>
            </a:r>
            <a:endParaRPr lang="ja-JP" altLang="en-US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26852" y="6454278"/>
            <a:ext cx="203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[</a:t>
            </a:r>
            <a:r>
              <a:rPr lang="en-US" altLang="ja-JP" sz="1400" dirty="0" err="1"/>
              <a:t>Brandes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al.</a:t>
            </a:r>
            <a:r>
              <a:rPr lang="ja-JP" altLang="en-US" sz="1400" i="1" dirty="0"/>
              <a:t> </a:t>
            </a:r>
            <a:r>
              <a:rPr lang="en-US" altLang="ja-JP" sz="1400" dirty="0"/>
              <a:t>2001]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838129" y="5464113"/>
            <a:ext cx="176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[</a:t>
            </a:r>
            <a:r>
              <a:rPr lang="de-DE" altLang="ja-JP" sz="1400" dirty="0"/>
              <a:t>Grady</a:t>
            </a:r>
            <a:r>
              <a:rPr lang="en-US" altLang="ja-JP" sz="1400" dirty="0"/>
              <a:t> </a:t>
            </a:r>
            <a:r>
              <a:rPr lang="en-US" altLang="ja-JP" sz="1400" i="1" dirty="0"/>
              <a:t>et al.</a:t>
            </a:r>
            <a:r>
              <a:rPr lang="ja-JP" altLang="en-US" sz="1400" i="1" dirty="0"/>
              <a:t> </a:t>
            </a:r>
            <a:r>
              <a:rPr lang="en-US" altLang="ja-JP" sz="1400" dirty="0"/>
              <a:t>2011]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67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/>
        </p:nvSpPr>
        <p:spPr>
          <a:xfrm>
            <a:off x="922980" y="5589788"/>
            <a:ext cx="8582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空港間ネットワークでも</a:t>
            </a:r>
            <a:endParaRPr lang="en-US" altLang="ja-JP" sz="4000" b="1" dirty="0" smtClean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ja-JP" sz="40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bimodal </a:t>
            </a:r>
            <a:r>
              <a:rPr lang="ja-JP" altLang="en-US" sz="40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が現れた</a:t>
            </a:r>
            <a:endParaRPr kumimoji="1" lang="ja-JP" altLang="en-US" sz="40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143125" y="5557567"/>
            <a:ext cx="6077595" cy="1223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240185" y="1703859"/>
            <a:ext cx="3033712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媒介中心性</a:t>
            </a: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5187008" y="1703859"/>
            <a:ext cx="3033712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Link Salience</a:t>
            </a:r>
            <a:r>
              <a:rPr lang="ja-JP" altLang="en-US" b="1" dirty="0"/>
              <a:t>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08" y="2313088"/>
            <a:ext cx="4572000" cy="32004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986953" y="3249039"/>
            <a:ext cx="400110" cy="894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 dirty="0"/>
              <a:t>∝ </a:t>
            </a:r>
            <a:r>
              <a:rPr kumimoji="1" lang="ja-JP" altLang="en-US" sz="1400" b="1" dirty="0">
                <a:solidFill>
                  <a:srgbClr val="000000"/>
                </a:solidFill>
              </a:rPr>
              <a:t>頻度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5289" y="3124706"/>
            <a:ext cx="553998" cy="11436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2400" b="1" dirty="0"/>
              <a:t>∝ </a:t>
            </a:r>
            <a:r>
              <a:rPr lang="ja-JP" altLang="en-US" sz="2400" b="1" dirty="0">
                <a:solidFill>
                  <a:srgbClr val="000000"/>
                </a:solidFill>
              </a:rPr>
              <a:t>頻度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" y="2313088"/>
            <a:ext cx="4572000" cy="320040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64858" y="3249038"/>
            <a:ext cx="400110" cy="894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400" b="1" dirty="0"/>
              <a:t>∝ </a:t>
            </a:r>
            <a:r>
              <a:rPr kumimoji="1" lang="ja-JP" altLang="en-US" sz="1400" b="1" dirty="0">
                <a:solidFill>
                  <a:srgbClr val="000000"/>
                </a:solidFill>
              </a:rPr>
              <a:t>頻度</a:t>
            </a:r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lang="en-US" altLang="ja-JP" sz="4400" dirty="0"/>
              <a:t>Link Salience </a:t>
            </a:r>
            <a:r>
              <a:rPr lang="ja-JP" altLang="en-US" sz="4400" dirty="0"/>
              <a:t>による辺の分類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913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00" fill="hold"/>
                                        <p:tgtEl>
                                          <p:spTgt spid="3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7692E-6 -1.85185E-6 L -0.25 -0.0004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700" fill="hold"/>
                                        <p:tgtEl>
                                          <p:spTgt spid="3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0.00046 L 3.07692E-6 -1.85185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26106 -0.00023 " pathEditMode="relative" rAng="0" ptsTypes="AA">
                                      <p:cBhvr>
                                        <p:cTn id="7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5" y="-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700" fill="hold"/>
                                        <p:tgtEl>
                                          <p:spTgt spid="15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06 -0.00023 L 0 -1.85185E-6 " pathEditMode="relative" rAng="0" ptsTypes="AA">
                                      <p:cBhvr>
                                        <p:cTn id="9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61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2" grpId="1" animBg="1"/>
      <p:bldP spid="2" grpId="4" animBg="1"/>
      <p:bldP spid="2" grpId="5" animBg="1"/>
      <p:bldP spid="11" grpId="0"/>
      <p:bldP spid="11" grpId="1"/>
      <p:bldP spid="11" grpId="2"/>
      <p:bldP spid="11" grpId="3"/>
      <p:bldP spid="12" grpId="0"/>
      <p:bldP spid="12" grpId="1"/>
      <p:bldP spid="12" grpId="2"/>
      <p:bldP spid="12" grpId="3"/>
      <p:bldP spid="4" grpId="0"/>
      <p:bldP spid="4" grpId="1"/>
      <p:bldP spid="4" grpId="2"/>
      <p:bldP spid="4" grpId="3"/>
      <p:bldP spid="14" grpId="0"/>
      <p:bldP spid="14" grpId="1"/>
      <p:bldP spid="14" grpId="2"/>
      <p:bldP spid="14" grpId="3"/>
      <p:bldP spid="16" grpId="0"/>
      <p:bldP spid="16" grpId="1"/>
      <p:bldP spid="16" grpId="2"/>
      <p:bldP spid="16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0" y="0"/>
            <a:ext cx="8486776" cy="6858001"/>
            <a:chOff x="8887625" y="1257714"/>
            <a:chExt cx="367200" cy="367200"/>
          </a:xfrm>
          <a:solidFill>
            <a:schemeClr val="bg1">
              <a:alpha val="0"/>
            </a:schemeClr>
          </a:solidFill>
        </p:grpSpPr>
        <p:sp>
          <p:nvSpPr>
            <p:cNvPr id="11" name="正方形/長方形 10"/>
            <p:cNvSpPr/>
            <p:nvPr/>
          </p:nvSpPr>
          <p:spPr>
            <a:xfrm>
              <a:off x="8887625" y="1257714"/>
              <a:ext cx="367200" cy="36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/>
          </p:nvSpPr>
          <p:spPr>
            <a:xfrm>
              <a:off x="8887625" y="1264914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kumimoji="1" lang="en-US" altLang="ja-JP" sz="4400" dirty="0" smtClean="0"/>
              <a:t>High-Salience Skeleton </a:t>
            </a:r>
            <a:r>
              <a:rPr lang="en-US" altLang="ja-JP" sz="4400" dirty="0" smtClean="0"/>
              <a:t>(HSS)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508577" y="1269091"/>
                <a:ext cx="7685854" cy="565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rgbClr val="343434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salience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 smtClean="0"/>
                  <a:t>0.5 </a:t>
                </a:r>
                <a:r>
                  <a:rPr lang="ja-JP" altLang="en-US" dirty="0" smtClean="0"/>
                  <a:t>の</a:t>
                </a:r>
                <a:r>
                  <a:rPr lang="ja-JP" altLang="en-US" dirty="0"/>
                  <a:t>部分</a:t>
                </a:r>
                <a:r>
                  <a:rPr lang="en-US" altLang="ja-JP" dirty="0"/>
                  <a:t>(HSS</a:t>
                </a:r>
                <a:r>
                  <a:rPr lang="en-US" altLang="ja-JP" dirty="0" smtClean="0"/>
                  <a:t>)  </a:t>
                </a:r>
                <a:r>
                  <a:rPr lang="ja-JP" altLang="en-US" dirty="0" smtClean="0"/>
                  <a:t>のみプロット</a:t>
                </a:r>
                <a:endParaRPr lang="en-US" altLang="ja-JP" dirty="0"/>
              </a:p>
              <a:p>
                <a:endParaRPr lang="ja-JP" altLang="en-US" b="1" dirty="0"/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77" y="1269091"/>
                <a:ext cx="7685854" cy="565150"/>
              </a:xfrm>
              <a:prstGeom prst="rect">
                <a:avLst/>
              </a:prstGeom>
              <a:blipFill rotWithShape="0">
                <a:blip r:embed="rId3"/>
                <a:stretch>
                  <a:fillRect l="-1427" t="-22581" b="-18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67" y="2236806"/>
            <a:ext cx="5644467" cy="4443196"/>
          </a:xfrm>
          <a:prstGeom prst="rect">
            <a:avLst/>
          </a:prstGeom>
        </p:spPr>
      </p:pic>
      <p:pic>
        <p:nvPicPr>
          <p:cNvPr id="6" name="Origina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67" y="2236806"/>
            <a:ext cx="5643456" cy="4442400"/>
          </a:xfrm>
          <a:prstGeom prst="rect">
            <a:avLst/>
          </a:prstGeom>
        </p:spPr>
      </p:pic>
      <p:sp>
        <p:nvSpPr>
          <p:cNvPr id="2" name="テキスト 元のネットワーク"/>
          <p:cNvSpPr txBox="1"/>
          <p:nvPr/>
        </p:nvSpPr>
        <p:spPr>
          <a:xfrm>
            <a:off x="1862253" y="2241707"/>
            <a:ext cx="197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元のネットワーク</a:t>
            </a:r>
            <a:endParaRPr kumimoji="1" lang="ja-JP" altLang="en-US" sz="1600" b="1" dirty="0"/>
          </a:p>
        </p:txBody>
      </p:sp>
      <p:sp>
        <p:nvSpPr>
          <p:cNvPr id="16" name="テキスト HSSのネットワーク"/>
          <p:cNvSpPr txBox="1"/>
          <p:nvPr/>
        </p:nvSpPr>
        <p:spPr>
          <a:xfrm>
            <a:off x="1862253" y="2241707"/>
            <a:ext cx="1973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/>
              <a:t>HSS</a:t>
            </a:r>
            <a:r>
              <a:rPr lang="ja-JP" altLang="en-US" sz="1600" b="1" dirty="0"/>
              <a:t>のネットワーク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181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16" grpId="0"/>
      <p:bldP spid="1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ハテナボタン"/>
          <p:cNvGrpSpPr/>
          <p:nvPr/>
        </p:nvGrpSpPr>
        <p:grpSpPr>
          <a:xfrm>
            <a:off x="2004089" y="1893917"/>
            <a:ext cx="489961" cy="520119"/>
            <a:chOff x="5220627" y="3111189"/>
            <a:chExt cx="635619" cy="669073"/>
          </a:xfrm>
        </p:grpSpPr>
        <p:sp>
          <p:nvSpPr>
            <p:cNvPr id="22" name="円/楕円 21"/>
            <p:cNvSpPr/>
            <p:nvPr/>
          </p:nvSpPr>
          <p:spPr>
            <a:xfrm>
              <a:off x="5220627" y="3111189"/>
              <a:ext cx="635619" cy="669073"/>
            </a:xfrm>
            <a:prstGeom prst="ellipse">
              <a:avLst/>
            </a:prstGeom>
            <a:solidFill>
              <a:srgbClr val="0070C0"/>
            </a:solidFill>
            <a:ln w="381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258674" y="3139131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200" b="1" dirty="0">
                  <a:solidFill>
                    <a:schemeClr val="bg1"/>
                  </a:solidFill>
                  <a:effectLst>
                    <a:innerShdw blurRad="114300">
                      <a:prstClr val="black"/>
                    </a:innerShdw>
                  </a:effectLst>
                </a:rPr>
                <a:t>？</a:t>
              </a:r>
            </a:p>
          </p:txBody>
        </p:sp>
      </p:grp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2754" y="1961956"/>
            <a:ext cx="1298233" cy="512461"/>
          </a:xfrm>
        </p:spPr>
        <p:txBody>
          <a:bodyPr/>
          <a:lstStyle/>
          <a:p>
            <a:r>
              <a:rPr kumimoji="1" lang="ja-JP" altLang="en-US" b="1" dirty="0"/>
              <a:t>次数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0127"/>
              </p:ext>
            </p:extLst>
          </p:nvPr>
        </p:nvGraphicFramePr>
        <p:xfrm>
          <a:off x="1110185" y="2456617"/>
          <a:ext cx="2522075" cy="133200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782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羽田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51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30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那覇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新千歳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福岡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38223"/>
              </p:ext>
            </p:extLst>
          </p:nvPr>
        </p:nvGraphicFramePr>
        <p:xfrm>
          <a:off x="1110185" y="4603783"/>
          <a:ext cx="2522075" cy="133200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782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羽田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4257.00 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那覇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809.00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大阪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744.00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新千歳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664.00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福岡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661.00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82754" y="4109122"/>
            <a:ext cx="4072969" cy="51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媒介中心性</a:t>
            </a: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1095"/>
              </p:ext>
            </p:extLst>
          </p:nvPr>
        </p:nvGraphicFramePr>
        <p:xfrm>
          <a:off x="5019134" y="2454966"/>
          <a:ext cx="2522075" cy="133200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782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羽田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39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大阪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関西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那覇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新千歳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03489"/>
              </p:ext>
            </p:extLst>
          </p:nvPr>
        </p:nvGraphicFramePr>
        <p:xfrm>
          <a:off x="5019134" y="4603783"/>
          <a:ext cx="2522075" cy="133200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782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0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羽田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6,684.00 </a:t>
                      </a: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大阪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2,438.00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関西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1,574.00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那覇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660.00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大島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654.00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4791703" y="4109122"/>
            <a:ext cx="2990068" cy="51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HSS_</a:t>
            </a:r>
            <a:r>
              <a:rPr lang="ja-JP" altLang="en-US" b="1" dirty="0"/>
              <a:t>媒介中心性</a:t>
            </a: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4791703" y="1962275"/>
            <a:ext cx="1934527" cy="51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HSS_</a:t>
            </a:r>
            <a:r>
              <a:rPr lang="ja-JP" altLang="en-US" b="1" dirty="0"/>
              <a:t>次数</a:t>
            </a:r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kumimoji="1" lang="en-US" altLang="ja-JP" sz="4400" dirty="0"/>
              <a:t>HSS</a:t>
            </a:r>
            <a:r>
              <a:rPr kumimoji="1" lang="ja-JP" altLang="en-US" sz="4400" dirty="0"/>
              <a:t>の特徴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9124" y="1258104"/>
            <a:ext cx="46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2"/>
                </a:solidFill>
              </a:rPr>
              <a:t>上位</a:t>
            </a:r>
            <a:r>
              <a:rPr lang="en-US" altLang="ja-JP" sz="2800" b="1" dirty="0">
                <a:solidFill>
                  <a:schemeClr val="accent2"/>
                </a:solidFill>
              </a:rPr>
              <a:t>5</a:t>
            </a:r>
            <a:r>
              <a:rPr lang="ja-JP" altLang="en-US" sz="2800" b="1" dirty="0" err="1">
                <a:solidFill>
                  <a:schemeClr val="accent2"/>
                </a:solidFill>
              </a:rPr>
              <a:t>つの</a:t>
            </a:r>
            <a:r>
              <a:rPr lang="ja-JP" altLang="en-US" sz="2800" b="1" dirty="0">
                <a:solidFill>
                  <a:schemeClr val="accent2"/>
                </a:solidFill>
              </a:rPr>
              <a:t>頂点を比較</a:t>
            </a:r>
            <a:endParaRPr kumimoji="1" lang="ja-JP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12" name="ネットワークアイコ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94" y="220697"/>
            <a:ext cx="695325" cy="685800"/>
          </a:xfrm>
          <a:prstGeom prst="rect">
            <a:avLst/>
          </a:prstGeom>
        </p:spPr>
      </p:pic>
      <p:sp>
        <p:nvSpPr>
          <p:cNvPr id="13" name="透かし"/>
          <p:cNvSpPr/>
          <p:nvPr/>
        </p:nvSpPr>
        <p:spPr>
          <a:xfrm>
            <a:off x="466725" y="1273403"/>
            <a:ext cx="9153525" cy="544172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H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4259" y="6858000"/>
            <a:ext cx="5644467" cy="4443196"/>
          </a:xfrm>
          <a:prstGeom prst="rect">
            <a:avLst/>
          </a:prstGeom>
        </p:spPr>
      </p:pic>
      <p:pic>
        <p:nvPicPr>
          <p:cNvPr id="19" name="Origina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4259" y="6858000"/>
            <a:ext cx="5643456" cy="4442400"/>
          </a:xfrm>
          <a:prstGeom prst="rect">
            <a:avLst/>
          </a:prstGeom>
        </p:spPr>
      </p:pic>
      <p:sp>
        <p:nvSpPr>
          <p:cNvPr id="24" name="灰色バッググラウンド"/>
          <p:cNvSpPr/>
          <p:nvPr/>
        </p:nvSpPr>
        <p:spPr>
          <a:xfrm>
            <a:off x="-1183341" y="-828339"/>
            <a:ext cx="12382052" cy="8875059"/>
          </a:xfrm>
          <a:prstGeom prst="rect">
            <a:avLst/>
          </a:prstGeom>
          <a:solidFill>
            <a:schemeClr val="dk1">
              <a:alpha val="76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25" name="黒スクリーン"/>
          <p:cNvSpPr/>
          <p:nvPr/>
        </p:nvSpPr>
        <p:spPr>
          <a:xfrm>
            <a:off x="420894" y="661347"/>
            <a:ext cx="9064213" cy="553530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2634278" y="2206418"/>
            <a:ext cx="923051" cy="2874672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514040" y="2172699"/>
            <a:ext cx="1197809" cy="1011565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66975" y="4050190"/>
            <a:ext cx="1267303" cy="1082672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V="1">
            <a:off x="1366975" y="2208108"/>
            <a:ext cx="2190354" cy="1842082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637214" y="86123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次数</a:t>
            </a:r>
          </a:p>
        </p:txBody>
      </p:sp>
      <p:grpSp>
        <p:nvGrpSpPr>
          <p:cNvPr id="32" name="グループ化 31"/>
          <p:cNvGrpSpPr/>
          <p:nvPr/>
        </p:nvGrpSpPr>
        <p:grpSpPr>
          <a:xfrm>
            <a:off x="925912" y="3609190"/>
            <a:ext cx="882127" cy="882000"/>
            <a:chOff x="925912" y="3609190"/>
            <a:chExt cx="882127" cy="882000"/>
          </a:xfrm>
        </p:grpSpPr>
        <p:sp>
          <p:nvSpPr>
            <p:cNvPr id="33" name="円/楕円 32"/>
            <p:cNvSpPr/>
            <p:nvPr/>
          </p:nvSpPr>
          <p:spPr>
            <a:xfrm>
              <a:off x="925912" y="3609190"/>
              <a:ext cx="882127" cy="88200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8100"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101993" y="3647063"/>
              <a:ext cx="51167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4000" b="1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A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116266" y="1770197"/>
            <a:ext cx="882127" cy="882000"/>
            <a:chOff x="3116266" y="1770197"/>
            <a:chExt cx="882127" cy="882000"/>
          </a:xfrm>
        </p:grpSpPr>
        <p:sp>
          <p:nvSpPr>
            <p:cNvPr id="36" name="円/楕円 35"/>
            <p:cNvSpPr/>
            <p:nvPr/>
          </p:nvSpPr>
          <p:spPr>
            <a:xfrm>
              <a:off x="3116266" y="1770197"/>
              <a:ext cx="882127" cy="88200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8100"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309029" y="1816364"/>
              <a:ext cx="51328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B</a:t>
              </a:r>
              <a:endParaRPr lang="ja-JP" altLang="en-US" sz="4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2193215" y="4607870"/>
            <a:ext cx="882127" cy="882000"/>
            <a:chOff x="2193215" y="4607870"/>
            <a:chExt cx="882127" cy="882000"/>
          </a:xfrm>
        </p:grpSpPr>
        <p:sp>
          <p:nvSpPr>
            <p:cNvPr id="39" name="円/楕円 38"/>
            <p:cNvSpPr/>
            <p:nvPr/>
          </p:nvSpPr>
          <p:spPr>
            <a:xfrm>
              <a:off x="2193215" y="4607870"/>
              <a:ext cx="882127" cy="88200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8100"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369296" y="4655121"/>
              <a:ext cx="52770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</a:t>
              </a:r>
              <a:endParaRPr lang="ja-JP" altLang="en-US" sz="4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4308265" y="2754487"/>
            <a:ext cx="882127" cy="882000"/>
            <a:chOff x="4308265" y="2754487"/>
            <a:chExt cx="882127" cy="882000"/>
          </a:xfrm>
        </p:grpSpPr>
        <p:sp>
          <p:nvSpPr>
            <p:cNvPr id="42" name="円/楕円 41"/>
            <p:cNvSpPr/>
            <p:nvPr/>
          </p:nvSpPr>
          <p:spPr>
            <a:xfrm>
              <a:off x="4308265" y="2754487"/>
              <a:ext cx="882127" cy="882000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8100">
              <a:solidFill>
                <a:srgbClr val="00206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516813" y="2807812"/>
              <a:ext cx="5196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solidFill>
                    <a:schemeClr val="bg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D</a:t>
              </a:r>
              <a:endParaRPr lang="ja-JP" altLang="en-US" sz="4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44" name="直線コネクタ 43"/>
          <p:cNvCxnSpPr/>
          <p:nvPr/>
        </p:nvCxnSpPr>
        <p:spPr>
          <a:xfrm>
            <a:off x="9485107" y="661347"/>
            <a:ext cx="0" cy="5536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420307" y="661347"/>
            <a:ext cx="9064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20894" y="6196653"/>
            <a:ext cx="90648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420894" y="661347"/>
            <a:ext cx="0" cy="55368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971590" y="2054932"/>
                <a:ext cx="2743200" cy="646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dirty="0">
                    <a:solidFill>
                      <a:srgbClr val="FFFF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A</a:t>
                </a:r>
                <a:r>
                  <a:rPr lang="ja-JP" altLang="en-US" sz="3600" dirty="0">
                    <a:solidFill>
                      <a:srgbClr val="FFFF00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ja-JP" altLang="en-US" sz="3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次数</m:t>
                    </m:r>
                    <m:r>
                      <a:rPr lang="en-US" altLang="ja-JP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ja-JP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0" y="2054932"/>
                <a:ext cx="2743200" cy="646908"/>
              </a:xfrm>
              <a:prstGeom prst="rect">
                <a:avLst/>
              </a:prstGeom>
              <a:blipFill rotWithShape="0">
                <a:blip r:embed="rId5"/>
                <a:stretch>
                  <a:fillRect l="-6000" t="-23585" b="-37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5971590" y="3042392"/>
                <a:ext cx="2743200" cy="646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dirty="0">
                    <a:solidFill>
                      <a:srgbClr val="FFFF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B</a:t>
                </a:r>
                <a:r>
                  <a:rPr lang="ja-JP" altLang="en-US" sz="3600" dirty="0">
                    <a:solidFill>
                      <a:srgbClr val="FFFF00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ja-JP" altLang="en-US" sz="3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次数</m:t>
                    </m:r>
                    <m:r>
                      <a:rPr lang="en-US" altLang="ja-JP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ja-JP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0" y="3042392"/>
                <a:ext cx="2743200" cy="646908"/>
              </a:xfrm>
              <a:prstGeom prst="rect">
                <a:avLst/>
              </a:prstGeom>
              <a:blipFill rotWithShape="0">
                <a:blip r:embed="rId6"/>
                <a:stretch>
                  <a:fillRect l="-6000" t="-23585" b="-37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71590" y="4029852"/>
                <a:ext cx="2743200" cy="646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dirty="0">
                    <a:solidFill>
                      <a:srgbClr val="FFFF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C</a:t>
                </a:r>
                <a:r>
                  <a:rPr lang="ja-JP" altLang="en-US" sz="3600" dirty="0">
                    <a:solidFill>
                      <a:srgbClr val="FFFF00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ja-JP" altLang="en-US" sz="3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次数</m:t>
                    </m:r>
                    <m:r>
                      <a:rPr lang="en-US" altLang="ja-JP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ja-JP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0" y="4029852"/>
                <a:ext cx="2743200" cy="646908"/>
              </a:xfrm>
              <a:prstGeom prst="rect">
                <a:avLst/>
              </a:prstGeom>
              <a:blipFill rotWithShape="0">
                <a:blip r:embed="rId7"/>
                <a:stretch>
                  <a:fillRect l="-6222" t="-23585" b="-37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971590" y="5017313"/>
                <a:ext cx="2743200" cy="646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3600" dirty="0">
                    <a:solidFill>
                      <a:srgbClr val="FFFF00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D</a:t>
                </a:r>
                <a:r>
                  <a:rPr lang="ja-JP" altLang="en-US" sz="3600" dirty="0">
                    <a:solidFill>
                      <a:srgbClr val="FFFF00"/>
                    </a:solidFill>
                  </a:rPr>
                  <a:t>の</a:t>
                </a:r>
                <a14:m>
                  <m:oMath xmlns:m="http://schemas.openxmlformats.org/officeDocument/2006/math">
                    <m:r>
                      <a:rPr lang="ja-JP" altLang="en-US" sz="3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次数</m:t>
                    </m:r>
                    <m:r>
                      <a:rPr lang="en-US" altLang="ja-JP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590" y="5017313"/>
                <a:ext cx="2743200" cy="646908"/>
              </a:xfrm>
              <a:prstGeom prst="rect">
                <a:avLst/>
              </a:prstGeom>
              <a:blipFill rotWithShape="0">
                <a:blip r:embed="rId8"/>
                <a:stretch>
                  <a:fillRect l="-6222" t="-23585" b="-377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8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59259E-6 L 0.6351 -0.7210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7" y="-3606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59259E-6 L 0.63478 -0.720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1" y="-3604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78 -0.72061 L -1.28205E-6 -2.59259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31" y="3599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77 -0.7206 L -1.28205E-6 -2.59259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9" y="350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3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5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9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  <p:bldP spid="17" grpId="0"/>
      <p:bldP spid="14" grpId="0"/>
      <p:bldP spid="13" grpId="0" animBg="1"/>
      <p:bldP spid="13" grpId="1" animBg="1"/>
      <p:bldP spid="24" grpId="0" animBg="1"/>
      <p:bldP spid="24" grpId="1" animBg="1"/>
      <p:bldP spid="25" grpId="0" animBg="1"/>
      <p:bldP spid="25" grpId="1" animBg="1"/>
      <p:bldP spid="31" grpId="0"/>
      <p:bldP spid="31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/>
        </p:nvCxnSpPr>
        <p:spPr>
          <a:xfrm>
            <a:off x="4565905" y="2972822"/>
            <a:ext cx="0" cy="3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560335" y="3329652"/>
            <a:ext cx="36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 flipV="1">
            <a:off x="2954127" y="2408056"/>
            <a:ext cx="0" cy="839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273403"/>
            <a:ext cx="3033712" cy="565150"/>
          </a:xfrm>
        </p:spPr>
        <p:txBody>
          <a:bodyPr/>
          <a:lstStyle/>
          <a:p>
            <a:r>
              <a:rPr lang="ja-JP" altLang="en-US" b="1" dirty="0"/>
              <a:t>ネットワーク</a:t>
            </a:r>
            <a:endParaRPr kumimoji="1" lang="ja-JP" altLang="en-US" b="1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414127" y="1692441"/>
            <a:ext cx="4709527" cy="4605252"/>
            <a:chOff x="2414127" y="1692441"/>
            <a:chExt cx="4709527" cy="460525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2954127" y="2226403"/>
              <a:ext cx="3533274" cy="133352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2954127" y="3559925"/>
              <a:ext cx="1800726" cy="228742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4754853" y="4099925"/>
              <a:ext cx="1828801" cy="1747422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円/楕円 8"/>
            <p:cNvSpPr/>
            <p:nvPr/>
          </p:nvSpPr>
          <p:spPr>
            <a:xfrm>
              <a:off x="2414127" y="3019925"/>
              <a:ext cx="1080000" cy="108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5947401" y="1692441"/>
              <a:ext cx="1080000" cy="108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4214853" y="5217693"/>
              <a:ext cx="1080000" cy="108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043654" y="3559925"/>
              <a:ext cx="1080000" cy="108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4210572" y="2308544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4.2</a:t>
              </a:r>
              <a:endParaRPr kumimoji="1" lang="ja-JP" alt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865184" y="4639925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11.5</a:t>
              </a:r>
              <a:endParaRPr kumimoji="1" lang="ja-JP" alt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5778748" y="4935409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2.1</a:t>
              </a:r>
              <a:endParaRPr kumimoji="1" lang="ja-JP" alt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</p:grpSp>
      <p:sp>
        <p:nvSpPr>
          <p:cNvPr id="16" name="4.2隠し"/>
          <p:cNvSpPr/>
          <p:nvPr/>
        </p:nvSpPr>
        <p:spPr>
          <a:xfrm>
            <a:off x="4249195" y="2341006"/>
            <a:ext cx="687202" cy="39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36" name="11.5隠し"/>
          <p:cNvSpPr/>
          <p:nvPr/>
        </p:nvSpPr>
        <p:spPr>
          <a:xfrm>
            <a:off x="2883391" y="4639925"/>
            <a:ext cx="824609" cy="39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37" name="2.1隠し"/>
          <p:cNvSpPr/>
          <p:nvPr/>
        </p:nvSpPr>
        <p:spPr>
          <a:xfrm>
            <a:off x="5850236" y="4930308"/>
            <a:ext cx="687202" cy="396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43356" y="2105392"/>
            <a:ext cx="168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PGothic" charset="-128"/>
                <a:ea typeface="MS PGothic" charset="-128"/>
                <a:cs typeface="MS PGothic" charset="-128"/>
              </a:rPr>
              <a:t>ネットワーク</a:t>
            </a:r>
            <a:endParaRPr kumimoji="1" lang="ja-JP" altLang="en-US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829980" y="2045385"/>
            <a:ext cx="113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MS PGothic" charset="-128"/>
                <a:ea typeface="MS PGothic" charset="-128"/>
                <a:cs typeface="MS PGothic" charset="-128"/>
              </a:rPr>
              <a:t>重み</a:t>
            </a:r>
            <a:endParaRPr kumimoji="1" lang="ja-JP" altLang="en-US" sz="2400" b="1" dirty="0">
              <a:latin typeface="MS PGothic" charset="-128"/>
              <a:ea typeface="MS PGothic" charset="-128"/>
              <a:cs typeface="MS PGothic" charset="-128"/>
            </a:endParaRPr>
          </a:p>
        </p:txBody>
      </p:sp>
      <p:graphicFrame>
        <p:nvGraphicFramePr>
          <p:cNvPr id="53" name="表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390969"/>
              </p:ext>
            </p:extLst>
          </p:nvPr>
        </p:nvGraphicFramePr>
        <p:xfrm>
          <a:off x="5778748" y="2555137"/>
          <a:ext cx="3953380" cy="7771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0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71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世界航空網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メイリオ 本文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ja-JP" altLang="en-US" sz="2400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年間旅客者数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メイリオ 本文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16845"/>
              </p:ext>
            </p:extLst>
          </p:nvPr>
        </p:nvGraphicFramePr>
        <p:xfrm>
          <a:off x="5778748" y="3325664"/>
          <a:ext cx="3953380" cy="7771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0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71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 dirty="0">
                          <a:solidFill>
                            <a:srgbClr val="00B05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資源物流</a:t>
                      </a:r>
                      <a:endParaRPr lang="ja-JP" altLang="en-US" sz="2400" b="1" i="0" u="none" strike="noStrike" dirty="0">
                        <a:solidFill>
                          <a:srgbClr val="00B05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メイリオ 本文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年間物量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メイリオ 本文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6293"/>
              </p:ext>
            </p:extLst>
          </p:nvPr>
        </p:nvGraphicFramePr>
        <p:xfrm>
          <a:off x="5778748" y="4090459"/>
          <a:ext cx="3953380" cy="7771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0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2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771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通貨交換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メイリオ 本文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年間金額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メイリオ 本文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直線コネクタ 56"/>
          <p:cNvCxnSpPr/>
          <p:nvPr/>
        </p:nvCxnSpPr>
        <p:spPr>
          <a:xfrm flipV="1">
            <a:off x="5040751" y="1857836"/>
            <a:ext cx="0" cy="3155425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 flipV="1">
            <a:off x="9744546" y="1857836"/>
            <a:ext cx="0" cy="315000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H="1">
            <a:off x="5056147" y="4992441"/>
            <a:ext cx="4703794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5025255" y="1875577"/>
            <a:ext cx="4703794" cy="0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2529534" y="19672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頂点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4858338" y="3061822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b="1" dirty="0"/>
              <a:t>辺</a:t>
            </a:r>
            <a:r>
              <a:rPr lang="en-US" altLang="ja-JP" sz="2800" b="1" dirty="0"/>
              <a:t>, </a:t>
            </a:r>
            <a:r>
              <a:rPr lang="ja-JP" altLang="en-US" sz="2800" b="1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213335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2.59259E-6 L -0.23766 -0.0067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91" y="-3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  <p:bldP spid="37" grpId="0" animBg="1"/>
      <p:bldP spid="46" grpId="0"/>
      <p:bldP spid="47" grpId="0"/>
      <p:bldP spid="10" grpId="0"/>
      <p:bldP spid="10" grpId="1"/>
      <p:bldP spid="34" grpId="0"/>
      <p:bldP spid="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89134"/>
              </p:ext>
            </p:extLst>
          </p:nvPr>
        </p:nvGraphicFramePr>
        <p:xfrm>
          <a:off x="951354" y="2093759"/>
          <a:ext cx="6816925" cy="3038411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5616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2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次数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dirty="0"/>
                        <a:t>媒介中心性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HSS_</a:t>
                      </a:r>
                      <a:r>
                        <a:rPr kumimoji="1" lang="ja-JP" altLang="en-US" sz="1600" dirty="0"/>
                        <a:t>次数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HSS_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媒介中心性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羽田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大阪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那覇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新千歳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福岡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[6]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8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[4]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関西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大島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24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[15]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[6]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619124" y="1415279"/>
            <a:ext cx="4072969" cy="51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ランキングまとめ</a:t>
            </a:r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kumimoji="1" lang="en-US" altLang="ja-JP" sz="4400" dirty="0"/>
              <a:t>HSS</a:t>
            </a:r>
            <a:r>
              <a:rPr kumimoji="1" lang="ja-JP" altLang="en-US" sz="4400" dirty="0"/>
              <a:t>の特徴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4994180" y="5298189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※</a:t>
            </a:r>
            <a:r>
              <a:rPr lang="en-US" altLang="ja-JP" sz="2400" dirty="0">
                <a:solidFill>
                  <a:srgbClr val="00000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 Unicode MS" panose="020B0604020202020204" pitchFamily="50" charset="-128"/>
              </a:rPr>
              <a:t>[ ]</a:t>
            </a:r>
            <a:r>
              <a:rPr lang="ja-JP" altLang="en-US" sz="2400" dirty="0"/>
              <a:t>の中は同着の数</a:t>
            </a:r>
          </a:p>
        </p:txBody>
      </p:sp>
      <p:pic>
        <p:nvPicPr>
          <p:cNvPr id="15" name="ネットワークアイコ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94" y="220697"/>
            <a:ext cx="695325" cy="685800"/>
          </a:xfrm>
          <a:prstGeom prst="rect">
            <a:avLst/>
          </a:prstGeom>
        </p:spPr>
      </p:pic>
      <p:sp>
        <p:nvSpPr>
          <p:cNvPr id="16" name="透かし" hidden="1"/>
          <p:cNvSpPr/>
          <p:nvPr/>
        </p:nvSpPr>
        <p:spPr>
          <a:xfrm>
            <a:off x="466725" y="1273403"/>
            <a:ext cx="9153525" cy="544172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H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4259" y="6858000"/>
            <a:ext cx="5644467" cy="4443196"/>
          </a:xfrm>
          <a:prstGeom prst="rect">
            <a:avLst/>
          </a:prstGeom>
        </p:spPr>
      </p:pic>
      <p:pic>
        <p:nvPicPr>
          <p:cNvPr id="20" name="Origina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4259" y="6858000"/>
            <a:ext cx="5643456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59259E-6 L 0.6351 -0.7210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7" y="-36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59259E-6 L 0.63478 -0.720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1" y="-36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78 -0.72061 L -1.28205E-6 -2.59259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31" y="359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77 -0.7206 L -1.28205E-6 -2.59259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9" y="350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コンテンツ プレースホルダー 2"/>
          <p:cNvSpPr txBox="1">
            <a:spLocks/>
          </p:cNvSpPr>
          <p:nvPr/>
        </p:nvSpPr>
        <p:spPr>
          <a:xfrm>
            <a:off x="619124" y="2762018"/>
            <a:ext cx="4723784" cy="935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離島の中継空港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新千歳</a:t>
            </a:r>
            <a:r>
              <a:rPr lang="en-US" altLang="ja-JP" sz="2000" b="1" dirty="0"/>
              <a:t>,</a:t>
            </a:r>
            <a:r>
              <a:rPr lang="ja-JP" altLang="en-US" sz="2000" b="1" dirty="0"/>
              <a:t>大島 など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は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</a:t>
            </a:r>
            <a:r>
              <a:rPr lang="ja-JP" altLang="en-US" sz="2000" b="1" dirty="0" smtClean="0"/>
              <a:t>ある程度次数を維持する</a:t>
            </a:r>
            <a:endParaRPr lang="ja-JP" altLang="en-US" sz="2000" b="1" dirty="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619123" y="1475797"/>
            <a:ext cx="5359645" cy="130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u="sng" dirty="0"/>
              <a:t>羽田、大阪</a:t>
            </a:r>
            <a:r>
              <a:rPr lang="ja-JP" altLang="en-US" sz="2000" b="1" u="sng"/>
              <a:t>、</a:t>
            </a:r>
            <a:r>
              <a:rPr lang="ja-JP" altLang="en-US" sz="2000" b="1" u="sng" smtClean="0"/>
              <a:t>関西</a:t>
            </a:r>
            <a:r>
              <a:rPr lang="ja-JP" altLang="en-US" sz="2000" b="1" smtClean="0"/>
              <a:t>がハブになっている</a:t>
            </a:r>
            <a:endParaRPr lang="ja-JP" altLang="en-US" sz="2000" b="1" dirty="0"/>
          </a:p>
          <a:p>
            <a:pPr marL="0" indent="0">
              <a:buNone/>
            </a:pPr>
            <a:r>
              <a:rPr lang="ja-JP" altLang="en-US" sz="1800" b="1" dirty="0"/>
              <a:t>　特に関西は </a:t>
            </a:r>
            <a:r>
              <a:rPr lang="ja-JP" altLang="en-US" sz="1800" b="1" dirty="0">
                <a:solidFill>
                  <a:srgbClr val="00B050"/>
                </a:solidFill>
              </a:rPr>
              <a:t>次数  </a:t>
            </a:r>
            <a:r>
              <a:rPr lang="en-US" altLang="ja-JP" sz="1800" b="1" dirty="0">
                <a:solidFill>
                  <a:srgbClr val="00B050"/>
                </a:solidFill>
              </a:rPr>
              <a:t>9/86</a:t>
            </a:r>
            <a:r>
              <a:rPr lang="ja-JP" altLang="en-US" sz="1800" b="1" dirty="0">
                <a:solidFill>
                  <a:srgbClr val="00B050"/>
                </a:solidFill>
              </a:rPr>
              <a:t>位  </a:t>
            </a:r>
            <a:endParaRPr lang="en-US" altLang="ja-JP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00B050"/>
                </a:solidFill>
              </a:rPr>
              <a:t>　　　　　　 媒介中心性  </a:t>
            </a:r>
            <a:r>
              <a:rPr lang="en-US" altLang="ja-JP" sz="1800" b="1" dirty="0">
                <a:solidFill>
                  <a:srgbClr val="00B050"/>
                </a:solidFill>
              </a:rPr>
              <a:t>22/86</a:t>
            </a:r>
            <a:r>
              <a:rPr lang="ja-JP" altLang="en-US" sz="1800" b="1" dirty="0">
                <a:solidFill>
                  <a:srgbClr val="00B050"/>
                </a:solidFill>
              </a:rPr>
              <a:t>位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8296275" cy="710293"/>
          </a:xfrm>
        </p:spPr>
        <p:txBody>
          <a:bodyPr/>
          <a:lstStyle/>
          <a:p>
            <a:r>
              <a:rPr kumimoji="1" lang="en-US" altLang="ja-JP" sz="4400" dirty="0"/>
              <a:t>HSS</a:t>
            </a:r>
            <a:r>
              <a:rPr kumimoji="1" lang="ja-JP" altLang="en-US" sz="4400" dirty="0"/>
              <a:t>の特徴</a:t>
            </a:r>
          </a:p>
        </p:txBody>
      </p:sp>
      <p:pic>
        <p:nvPicPr>
          <p:cNvPr id="3" name="グラフアイコン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95" y="220697"/>
            <a:ext cx="695324" cy="685800"/>
          </a:xfrm>
          <a:prstGeom prst="rect">
            <a:avLst/>
          </a:prstGeom>
        </p:spPr>
      </p:pic>
      <p:pic>
        <p:nvPicPr>
          <p:cNvPr id="6" name="ネットワークアイコ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94" y="220697"/>
            <a:ext cx="695325" cy="685800"/>
          </a:xfrm>
          <a:prstGeom prst="rect">
            <a:avLst/>
          </a:prstGeom>
        </p:spPr>
      </p:pic>
      <p:pic>
        <p:nvPicPr>
          <p:cNvPr id="13" name="H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4259" y="6858000"/>
            <a:ext cx="5644467" cy="4443196"/>
          </a:xfrm>
          <a:prstGeom prst="rect">
            <a:avLst/>
          </a:prstGeom>
        </p:spPr>
      </p:pic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619123" y="3869333"/>
            <a:ext cx="6497294" cy="130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 smtClean="0"/>
              <a:t>中部などの空港は、ある程度の次数を持っていたが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</a:t>
            </a:r>
            <a:r>
              <a:rPr lang="en-US" altLang="ja-JP" sz="2000" b="1" dirty="0" smtClean="0"/>
              <a:t>HSS</a:t>
            </a:r>
            <a:r>
              <a:rPr lang="ja-JP" altLang="en-US" sz="2000" b="1" dirty="0" smtClean="0"/>
              <a:t>では、次数が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になってしまっている</a:t>
            </a:r>
            <a:endParaRPr lang="ja-JP" altLang="en-US" sz="2000" b="1" dirty="0"/>
          </a:p>
          <a:p>
            <a:endParaRPr lang="en-US" altLang="ja-JP" sz="2000" b="1" dirty="0" smtClean="0"/>
          </a:p>
        </p:txBody>
      </p:sp>
      <p:sp>
        <p:nvSpPr>
          <p:cNvPr id="19" name="透かし"/>
          <p:cNvSpPr/>
          <p:nvPr/>
        </p:nvSpPr>
        <p:spPr>
          <a:xfrm>
            <a:off x="398253" y="1783357"/>
            <a:ext cx="9153525" cy="544172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07086"/>
              </p:ext>
            </p:extLst>
          </p:nvPr>
        </p:nvGraphicFramePr>
        <p:xfrm>
          <a:off x="10029823" y="6959024"/>
          <a:ext cx="6816925" cy="3038411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5616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38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3327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次数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dirty="0"/>
                        <a:t>媒介中心性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HSS_</a:t>
                      </a:r>
                      <a:r>
                        <a:rPr kumimoji="1" lang="ja-JP" altLang="en-US" sz="1600" dirty="0"/>
                        <a:t>次数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HSS_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/>
                        <a:t>媒介中心性</a:t>
                      </a: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羽田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大阪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那覇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新千歳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u="none" strike="noStrike" dirty="0" smtClean="0"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福岡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[6]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8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[4]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関西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78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 </a:t>
                      </a:r>
                      <a:r>
                        <a:rPr lang="ja-JP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S PGothic" charset="-128"/>
                          <a:ea typeface="MS PGothic" charset="-128"/>
                          <a:cs typeface="MS PGothic" charset="-128"/>
                        </a:rPr>
                        <a:t>大島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MS PGothic" charset="-128"/>
                        <a:ea typeface="MS PGothic" charset="-128"/>
                        <a:cs typeface="MS PGothic" charset="-128"/>
                      </a:endParaRP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24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[15]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6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[6]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Arial Unicode MS" panose="020B060402020202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 Unicode MS" panose="020B0604020202020204" pitchFamily="50" charset="-128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Origina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4259" y="6858000"/>
            <a:ext cx="5643456" cy="44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 tmFilter="0,0; .5, 1; 1, 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 tmFilter="0,0; .5, 1; 1, 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4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2821E-7 -2.59259E-6 L -0.70881 -0.4791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49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881 -0.47916 L 4.35897E-6 3.33333E-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8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59259E-6 L 0.6351 -0.7210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7" y="-3606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59259E-6 L 0.63478 -0.720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31" y="-3604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78 -0.72061 L -1.28205E-6 -2.59259E-6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31" y="3599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477 -0.7206 L -1.28205E-6 -2.59259E-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19" y="350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6" grpId="0" uiExpand="1" build="allAtOnce"/>
      <p:bldP spid="15" grpId="0" uiExpand="1" build="allAtOnce"/>
      <p:bldP spid="17" grpId="0" uiExpand="1" build="allAtOnce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435328"/>
            <a:ext cx="5682821" cy="52527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現実の重みネットワークの解析では、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845408" y="1770962"/>
            <a:ext cx="5621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/>
              <a:t>リンクの分類が必要</a:t>
            </a:r>
            <a:r>
              <a:rPr lang="ja-JP" altLang="en-US" sz="2400" dirty="0"/>
              <a:t>になる。</a:t>
            </a: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19122" y="2441115"/>
            <a:ext cx="6242994" cy="525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今回、</a:t>
            </a:r>
            <a:r>
              <a:rPr lang="en-US" altLang="ja-JP" sz="2400" b="1" dirty="0"/>
              <a:t>SPT </a:t>
            </a:r>
            <a:r>
              <a:rPr lang="ja-JP" altLang="en-US" sz="2400" b="1" dirty="0"/>
              <a:t>に含まれる割合</a:t>
            </a:r>
            <a:r>
              <a:rPr lang="ja-JP" altLang="en-US" sz="2400" dirty="0"/>
              <a:t>で定義した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45404" y="2776749"/>
            <a:ext cx="5324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n w="3175">
                  <a:noFill/>
                </a:ln>
                <a:solidFill>
                  <a:srgbClr val="0070C0"/>
                </a:solidFill>
              </a:rPr>
              <a:t>Link Salience </a:t>
            </a:r>
            <a:r>
              <a:rPr lang="ja-JP" altLang="en-US" sz="2400" dirty="0"/>
              <a:t>を用いて、</a:t>
            </a:r>
            <a:endParaRPr lang="en-US" altLang="ja-JP" sz="2400" dirty="0"/>
          </a:p>
          <a:p>
            <a:r>
              <a:rPr lang="ja-JP" altLang="en-US" sz="2400" u="sng" dirty="0"/>
              <a:t>日本航空網の辺の分類</a:t>
            </a:r>
            <a:r>
              <a:rPr lang="ja-JP" altLang="en-US" sz="2400" dirty="0"/>
              <a:t>を行った。</a:t>
            </a: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19122" y="4088257"/>
            <a:ext cx="8236551" cy="525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日本航空網について</a:t>
            </a:r>
            <a:r>
              <a:rPr lang="en-US" altLang="ja-JP" sz="2400" dirty="0"/>
              <a:t> </a:t>
            </a:r>
            <a:r>
              <a:rPr lang="en-US" altLang="ja-JP" sz="2400" b="1" dirty="0">
                <a:solidFill>
                  <a:srgbClr val="0070C0"/>
                </a:solidFill>
              </a:rPr>
              <a:t>Link Salience </a:t>
            </a:r>
            <a:r>
              <a:rPr lang="ja-JP" altLang="en-US" sz="2400" dirty="0"/>
              <a:t>の分布を調べた結果、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45406" y="4423891"/>
            <a:ext cx="5621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0070C0"/>
                </a:solidFill>
              </a:rPr>
              <a:t>bimodal </a:t>
            </a:r>
            <a:r>
              <a:rPr lang="ja-JP" altLang="en-US" sz="2400" dirty="0"/>
              <a:t>になることがわかった。</a:t>
            </a: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19124" y="5296078"/>
            <a:ext cx="9286876" cy="525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また、</a:t>
            </a:r>
            <a:r>
              <a:rPr lang="ja-JP" altLang="en-US" sz="2400" u="sng" dirty="0"/>
              <a:t>オリジナルのネットワーク</a:t>
            </a:r>
            <a:r>
              <a:rPr lang="ja-JP" altLang="en-US" sz="2400" dirty="0"/>
              <a:t> と </a:t>
            </a:r>
            <a:r>
              <a:rPr lang="en-US" altLang="ja-JP" sz="2400" b="1" u="sng" dirty="0">
                <a:solidFill>
                  <a:srgbClr val="0070C0"/>
                </a:solidFill>
              </a:rPr>
              <a:t>HSS</a:t>
            </a:r>
            <a:r>
              <a:rPr lang="en-US" altLang="ja-JP" sz="2400" b="1" dirty="0">
                <a:solidFill>
                  <a:srgbClr val="0070C0"/>
                </a:solidFill>
              </a:rPr>
              <a:t> </a:t>
            </a:r>
            <a:r>
              <a:rPr lang="ja-JP" altLang="en-US" sz="2400" dirty="0"/>
              <a:t>の特徴を比較した。</a:t>
            </a:r>
          </a:p>
        </p:txBody>
      </p:sp>
    </p:spTree>
    <p:extLst>
      <p:ext uri="{BB962C8B-B14F-4D97-AF65-F5344CB8AC3E}">
        <p14:creationId xmlns:p14="http://schemas.microsoft.com/office/powerpoint/2010/main" val="18041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4800" y="807308"/>
            <a:ext cx="7834184" cy="543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9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ランダマイズ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9125" y="1342764"/>
            <a:ext cx="4761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/>
              <a:t>bimodal </a:t>
            </a:r>
            <a:r>
              <a:rPr lang="ja-JP" altLang="en-US" sz="2800" b="1" dirty="0" smtClean="0"/>
              <a:t>はなぜ現れるのか？</a:t>
            </a:r>
            <a:endParaRPr kumimoji="1" lang="ja-JP" altLang="en-US" sz="2800" b="1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887517" y="2103566"/>
            <a:ext cx="3412634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ランダマイズ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2172" y="2709564"/>
            <a:ext cx="59559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元のネットワークの辺について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重みをシャッフル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22171" y="5722677"/>
            <a:ext cx="59559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このとき </a:t>
            </a:r>
            <a:r>
              <a:rPr kumimoji="1" lang="en-US" altLang="ja-JP" sz="2400" dirty="0" smtClean="0"/>
              <a:t>bimodal </a:t>
            </a:r>
            <a:r>
              <a:rPr kumimoji="1" lang="ja-JP" altLang="en-US" sz="2400" dirty="0" smtClean="0"/>
              <a:t>性は現れるのか？</a:t>
            </a:r>
            <a:endParaRPr kumimoji="1" lang="ja-JP" altLang="en-US" sz="2400" dirty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1573427" y="3830310"/>
            <a:ext cx="2075449" cy="1544010"/>
            <a:chOff x="1573427" y="3830310"/>
            <a:chExt cx="2075449" cy="1544010"/>
          </a:xfrm>
        </p:grpSpPr>
        <p:cxnSp>
          <p:nvCxnSpPr>
            <p:cNvPr id="17" name="直線コネクタ 16"/>
            <p:cNvCxnSpPr/>
            <p:nvPr/>
          </p:nvCxnSpPr>
          <p:spPr>
            <a:xfrm>
              <a:off x="2502000" y="4046310"/>
              <a:ext cx="930876" cy="83862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1789427" y="4046310"/>
              <a:ext cx="712573" cy="94207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1789427" y="4893243"/>
              <a:ext cx="1643449" cy="11174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円/楕円 12"/>
            <p:cNvSpPr/>
            <p:nvPr/>
          </p:nvSpPr>
          <p:spPr>
            <a:xfrm>
              <a:off x="1573427" y="4755772"/>
              <a:ext cx="432000" cy="432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2286000" y="3830310"/>
              <a:ext cx="432000" cy="432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3216876" y="4668939"/>
              <a:ext cx="432000" cy="432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688764" y="4166518"/>
              <a:ext cx="489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4.2</a:t>
              </a: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905834" y="4060807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11.5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349216" y="5004988"/>
              <a:ext cx="489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2.1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5850134" y="3734518"/>
            <a:ext cx="2088353" cy="1561432"/>
            <a:chOff x="5850134" y="3734518"/>
            <a:chExt cx="2088353" cy="1561432"/>
          </a:xfrm>
        </p:grpSpPr>
        <p:cxnSp>
          <p:nvCxnSpPr>
            <p:cNvPr id="26" name="直線コネクタ 25"/>
            <p:cNvCxnSpPr/>
            <p:nvPr/>
          </p:nvCxnSpPr>
          <p:spPr>
            <a:xfrm>
              <a:off x="6791611" y="3950518"/>
              <a:ext cx="930876" cy="83862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>
              <a:off x="6079038" y="3950518"/>
              <a:ext cx="712573" cy="94207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V="1">
              <a:off x="6079038" y="4797451"/>
              <a:ext cx="1643449" cy="11174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円/楕円 28"/>
            <p:cNvSpPr/>
            <p:nvPr/>
          </p:nvSpPr>
          <p:spPr>
            <a:xfrm>
              <a:off x="5863038" y="4659980"/>
              <a:ext cx="432000" cy="432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6575611" y="3734518"/>
              <a:ext cx="432000" cy="432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506487" y="4573147"/>
              <a:ext cx="432000" cy="432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656144" y="4926618"/>
              <a:ext cx="489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4.2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850134" y="4096292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11.5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7192054" y="3995832"/>
              <a:ext cx="489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2.1</a:t>
              </a: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043813" y="4028888"/>
            <a:ext cx="1484860" cy="880308"/>
            <a:chOff x="4043813" y="4028888"/>
            <a:chExt cx="1484860" cy="880308"/>
          </a:xfrm>
        </p:grpSpPr>
        <p:sp>
          <p:nvSpPr>
            <p:cNvPr id="35" name="右矢印 34"/>
            <p:cNvSpPr/>
            <p:nvPr/>
          </p:nvSpPr>
          <p:spPr>
            <a:xfrm>
              <a:off x="4134248" y="4028888"/>
              <a:ext cx="1394425" cy="880308"/>
            </a:xfrm>
            <a:prstGeom prst="rightArrow">
              <a:avLst>
                <a:gd name="adj1" fmla="val 50000"/>
                <a:gd name="adj2" fmla="val 65181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43813" y="4321426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600" b="1" dirty="0"/>
                <a:t>ランダマイズ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ランダマイズ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984725"/>
              </p:ext>
            </p:extLst>
          </p:nvPr>
        </p:nvGraphicFramePr>
        <p:xfrm>
          <a:off x="0" y="1264999"/>
          <a:ext cx="4446631" cy="268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49257"/>
              </p:ext>
            </p:extLst>
          </p:nvPr>
        </p:nvGraphicFramePr>
        <p:xfrm>
          <a:off x="4426253" y="1304838"/>
          <a:ext cx="2864858" cy="2392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541623"/>
              </p:ext>
            </p:extLst>
          </p:nvPr>
        </p:nvGraphicFramePr>
        <p:xfrm>
          <a:off x="7166706" y="1303351"/>
          <a:ext cx="2865600" cy="23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691460"/>
              </p:ext>
            </p:extLst>
          </p:nvPr>
        </p:nvGraphicFramePr>
        <p:xfrm>
          <a:off x="1581031" y="4172562"/>
          <a:ext cx="2865600" cy="23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731969"/>
              </p:ext>
            </p:extLst>
          </p:nvPr>
        </p:nvGraphicFramePr>
        <p:xfrm>
          <a:off x="4425511" y="4172562"/>
          <a:ext cx="2865600" cy="23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39533"/>
              </p:ext>
            </p:extLst>
          </p:nvPr>
        </p:nvGraphicFramePr>
        <p:xfrm>
          <a:off x="7166706" y="4100640"/>
          <a:ext cx="2865600" cy="239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182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5" y="1568509"/>
            <a:ext cx="4447963" cy="2624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25" y="1568221"/>
            <a:ext cx="2112613" cy="26244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488968"/>
            <a:ext cx="1950009" cy="26244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1699" y="5411450"/>
            <a:ext cx="9782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重要な辺</a:t>
            </a:r>
            <a:r>
              <a:rPr kumimoji="1" lang="ja-JP" altLang="en-US" sz="440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の情報</a:t>
            </a:r>
            <a:r>
              <a:rPr lang="ja-JP" altLang="en-US" sz="440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のみ</a:t>
            </a:r>
            <a:r>
              <a:rPr kumimoji="1" lang="ja-JP" altLang="en-US" sz="440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を</a:t>
            </a:r>
            <a:r>
              <a:rPr kumimoji="1" lang="ja-JP" altLang="en-US" sz="4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取り出したい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98007" y="4248407"/>
            <a:ext cx="207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[Grady </a:t>
            </a:r>
            <a:r>
              <a:rPr lang="en-US" altLang="ja-JP" sz="1600" i="1" dirty="0"/>
              <a:t>et al.</a:t>
            </a:r>
            <a:r>
              <a:rPr lang="ja-JP" altLang="en-US" sz="1600" i="1" dirty="0"/>
              <a:t> </a:t>
            </a:r>
            <a:r>
              <a:rPr lang="en-US" altLang="ja-JP" sz="1600" dirty="0"/>
              <a:t>2011]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0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794842" y="2489104"/>
            <a:ext cx="8958758" cy="16066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7781925" cy="710293"/>
          </a:xfrm>
        </p:spPr>
        <p:txBody>
          <a:bodyPr/>
          <a:lstStyle/>
          <a:p>
            <a:r>
              <a:rPr lang="ja-JP" altLang="en-US" b="1" dirty="0"/>
              <a:t>重み</a:t>
            </a:r>
            <a:r>
              <a:rPr lang="ja-JP" altLang="en-US" dirty="0"/>
              <a:t> と </a:t>
            </a:r>
            <a:r>
              <a:rPr lang="ja-JP" altLang="en-US" b="1" dirty="0"/>
              <a:t>媒介中心性 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273403"/>
            <a:ext cx="3033712" cy="565150"/>
          </a:xfrm>
        </p:spPr>
        <p:txBody>
          <a:bodyPr/>
          <a:lstStyle/>
          <a:p>
            <a:r>
              <a:rPr lang="ja-JP" altLang="en-US" b="1" dirty="0"/>
              <a:t>辺の媒介中心性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794842" y="1805122"/>
                <a:ext cx="3977051" cy="52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dirty="0" smtClean="0">
                          <a:latin typeface="Cambria Math" panose="02040503050406030204" pitchFamily="18" charset="0"/>
                        </a:rPr>
                        <m:t>辺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媒介中心性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42" y="1805122"/>
                <a:ext cx="3977051" cy="523605"/>
              </a:xfrm>
              <a:prstGeom prst="rect">
                <a:avLst/>
              </a:prstGeom>
              <a:blipFill rotWithShape="0">
                <a:blip r:embed="rId3"/>
                <a:stretch>
                  <a:fillRect l="-153" t="-104651" b="-1372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003702" y="2651125"/>
                <a:ext cx="8560485" cy="130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3200" i="1" smtClean="0">
                                  <a:latin typeface="Cambria Math" panose="02040503050406030204" pitchFamily="18" charset="0"/>
                                </a:rPr>
                                <m:t>最短経路中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を経由する数</m:t>
                              </m:r>
                            </m:num>
                            <m:den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の</m:t>
                              </m:r>
                              <m:r>
                                <a:rPr lang="ja-JP" altLang="en-US" sz="3200" i="1" smtClean="0">
                                  <a:latin typeface="Cambria Math" panose="02040503050406030204" pitchFamily="18" charset="0"/>
                                </a:rPr>
                                <m:t>最短経路数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02" y="2651125"/>
                <a:ext cx="8560485" cy="13067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/>
          <p:cNvGrpSpPr/>
          <p:nvPr/>
        </p:nvGrpSpPr>
        <p:grpSpPr>
          <a:xfrm>
            <a:off x="1011330" y="4293315"/>
            <a:ext cx="4047546" cy="2002095"/>
            <a:chOff x="1138279" y="4295569"/>
            <a:chExt cx="4047546" cy="2002095"/>
          </a:xfrm>
        </p:grpSpPr>
        <p:cxnSp>
          <p:nvCxnSpPr>
            <p:cNvPr id="44" name="直線コネクタ 43"/>
            <p:cNvCxnSpPr/>
            <p:nvPr/>
          </p:nvCxnSpPr>
          <p:spPr>
            <a:xfrm flipV="1">
              <a:off x="1408279" y="4796402"/>
              <a:ext cx="2244558" cy="1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V="1">
              <a:off x="1408279" y="5982890"/>
              <a:ext cx="2244558" cy="1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/楕円 45"/>
            <p:cNvSpPr/>
            <p:nvPr/>
          </p:nvSpPr>
          <p:spPr>
            <a:xfrm>
              <a:off x="1138279" y="4526402"/>
              <a:ext cx="54000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316162" y="4526402"/>
              <a:ext cx="54000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82131" y="4295569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11.5</a:t>
              </a:r>
              <a:endParaRPr kumimoji="1" lang="ja-JP" alt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1138279" y="5712890"/>
              <a:ext cx="54000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316162" y="5712890"/>
              <a:ext cx="54000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2082131" y="5482057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4.2</a:t>
              </a:r>
              <a:endParaRPr kumimoji="1" lang="ja-JP" alt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180421" y="4509377"/>
              <a:ext cx="100540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3200" dirty="0"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近い</a:t>
              </a: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180421" y="5712889"/>
              <a:ext cx="100540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32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遠い</a:t>
              </a: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30785" y="4146196"/>
            <a:ext cx="4806136" cy="2711804"/>
            <a:chOff x="939950" y="4027488"/>
            <a:chExt cx="4806136" cy="2711804"/>
          </a:xfrm>
        </p:grpSpPr>
        <p:sp>
          <p:nvSpPr>
            <p:cNvPr id="60" name="円/楕円 59"/>
            <p:cNvSpPr/>
            <p:nvPr/>
          </p:nvSpPr>
          <p:spPr>
            <a:xfrm>
              <a:off x="939950" y="5573449"/>
              <a:ext cx="3622427" cy="104867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 rot="3567070" flipH="1">
              <a:off x="2444921" y="4854301"/>
              <a:ext cx="2698470" cy="10448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1678927" y="4157993"/>
              <a:ext cx="2070691" cy="1093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 rot="18032930">
              <a:off x="360603" y="4885512"/>
              <a:ext cx="2698470" cy="1009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直線コネクタ 23"/>
            <p:cNvCxnSpPr/>
            <p:nvPr/>
          </p:nvCxnSpPr>
          <p:spPr>
            <a:xfrm flipV="1">
              <a:off x="1334068" y="4734159"/>
              <a:ext cx="851343" cy="1311796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V="1">
              <a:off x="2175982" y="4757234"/>
              <a:ext cx="1076582" cy="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227371" y="4742238"/>
              <a:ext cx="933125" cy="1302895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312101" y="6045133"/>
              <a:ext cx="28483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円/楕円 17"/>
            <p:cNvSpPr/>
            <p:nvPr/>
          </p:nvSpPr>
          <p:spPr>
            <a:xfrm>
              <a:off x="1074681" y="5775955"/>
              <a:ext cx="47484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938562" y="4464159"/>
              <a:ext cx="47484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3008594" y="4464159"/>
              <a:ext cx="47484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3923076" y="5775955"/>
              <a:ext cx="474840" cy="54000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1103198" y="5066402"/>
              <a:ext cx="79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100</a:t>
              </a:r>
              <a:endParaRPr kumimoji="1" lang="ja-JP" altLang="en-US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333917" y="4403980"/>
              <a:ext cx="79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100</a:t>
              </a:r>
              <a:endParaRPr kumimoji="1" lang="ja-JP" altLang="en-US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3655957" y="5066402"/>
              <a:ext cx="79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100</a:t>
              </a:r>
              <a:endParaRPr kumimoji="1" lang="ja-JP" altLang="en-US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2333917" y="6068209"/>
              <a:ext cx="799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kumimoji="1" lang="ja-JP" altLang="en-US" sz="2400" dirty="0">
                <a:latin typeface="Adobe Gothic Std B" panose="020B0800000000000000" pitchFamily="34" charset="-128"/>
                <a:ea typeface="Adobe Gothic Std B" panose="020B0800000000000000" pitchFamily="34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203519" y="4335355"/>
              <a:ext cx="10384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4000" b="1" dirty="0">
                  <a:ln>
                    <a:solidFill>
                      <a:schemeClr val="tx1"/>
                    </a:solidFill>
                  </a:ln>
                  <a:solidFill>
                    <a:schemeClr val="accent2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近</a:t>
              </a:r>
              <a:endPara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707598" y="5933952"/>
              <a:ext cx="103848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4000" b="1" dirty="0">
                  <a:ln>
                    <a:solidFill>
                      <a:schemeClr val="tx1"/>
                    </a:solidFill>
                  </a:ln>
                  <a:solidFill>
                    <a:srgbClr val="00B0F0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遠</a:t>
              </a:r>
              <a:endPara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5619798" y="4523907"/>
            <a:ext cx="4007514" cy="1952540"/>
            <a:chOff x="5619798" y="4523907"/>
            <a:chExt cx="4007514" cy="1952540"/>
          </a:xfrm>
        </p:grpSpPr>
        <p:sp>
          <p:nvSpPr>
            <p:cNvPr id="63" name="正方形/長方形 62"/>
            <p:cNvSpPr/>
            <p:nvPr/>
          </p:nvSpPr>
          <p:spPr>
            <a:xfrm>
              <a:off x="5619798" y="4523907"/>
              <a:ext cx="4007514" cy="1952540"/>
            </a:xfrm>
            <a:prstGeom prst="rect">
              <a:avLst/>
            </a:prstGeom>
            <a:solidFill>
              <a:srgbClr val="92D05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/>
                <p:cNvSpPr txBox="1"/>
                <p:nvPr/>
              </p:nvSpPr>
              <p:spPr>
                <a:xfrm>
                  <a:off x="5816850" y="4897282"/>
                  <a:ext cx="361341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距離 </a:t>
                  </a:r>
                  <a14:m>
                    <m:oMath xmlns:m="http://schemas.openxmlformats.org/officeDocument/2006/math">
                      <m:r>
                        <a:rPr lang="en-US" altLang="ja-JP" sz="3200" b="0" i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kumimoji="1" lang="en-US" altLang="ja-JP" sz="3200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/</a:t>
                  </a:r>
                  <a:r>
                    <a:rPr kumimoji="1" lang="ja-JP" altLang="en-US" sz="3200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重み</a:t>
                  </a:r>
                </a:p>
              </p:txBody>
            </p:sp>
          </mc:Choice>
          <mc:Fallback xmlns="">
            <p:sp>
              <p:nvSpPr>
                <p:cNvPr id="62" name="テキスト ボックス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850" y="4897282"/>
                  <a:ext cx="361341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553" t="-21875" b="-427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テキスト ボックス 63"/>
            <p:cNvSpPr txBox="1"/>
            <p:nvPr/>
          </p:nvSpPr>
          <p:spPr>
            <a:xfrm>
              <a:off x="7820607" y="5617826"/>
              <a:ext cx="160965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3200" dirty="0"/>
                <a:t>とする</a:t>
              </a:r>
              <a:endParaRPr lang="en-US" altLang="ja-JP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6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273403"/>
            <a:ext cx="3033712" cy="565150"/>
          </a:xfrm>
        </p:spPr>
        <p:txBody>
          <a:bodyPr/>
          <a:lstStyle/>
          <a:p>
            <a:r>
              <a:rPr lang="ja-JP" altLang="en-US" b="1" dirty="0"/>
              <a:t>重み</a:t>
            </a:r>
            <a:endParaRPr kumimoji="1" lang="ja-JP" altLang="en-US" b="1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19125" y="3911600"/>
            <a:ext cx="3033712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辺の媒介中心性</a:t>
            </a:r>
          </a:p>
        </p:txBody>
      </p:sp>
      <p:pic>
        <p:nvPicPr>
          <p:cNvPr id="6" name="w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20" y="1762493"/>
            <a:ext cx="2141633" cy="1908000"/>
          </a:xfrm>
          <a:prstGeom prst="rect">
            <a:avLst/>
          </a:prstGeom>
        </p:spPr>
      </p:pic>
      <p:pic>
        <p:nvPicPr>
          <p:cNvPr id="7" name="w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0" y="1762493"/>
            <a:ext cx="2201538" cy="1908000"/>
          </a:xfrm>
          <a:prstGeom prst="rect">
            <a:avLst/>
          </a:prstGeom>
        </p:spPr>
      </p:pic>
      <p:pic>
        <p:nvPicPr>
          <p:cNvPr id="8" name="w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45" y="1762493"/>
            <a:ext cx="2131102" cy="1908450"/>
          </a:xfrm>
          <a:prstGeom prst="rect">
            <a:avLst/>
          </a:prstGeom>
        </p:spPr>
      </p:pic>
      <p:pic>
        <p:nvPicPr>
          <p:cNvPr id="11" name="b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10" y="4476750"/>
            <a:ext cx="2135143" cy="1908000"/>
          </a:xfrm>
          <a:prstGeom prst="rect">
            <a:avLst/>
          </a:prstGeom>
        </p:spPr>
      </p:pic>
      <p:pic>
        <p:nvPicPr>
          <p:cNvPr id="12" name="b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7" y="4476750"/>
            <a:ext cx="2085031" cy="1908000"/>
          </a:xfrm>
          <a:prstGeom prst="rect">
            <a:avLst/>
          </a:prstGeom>
        </p:spPr>
      </p:pic>
      <p:pic>
        <p:nvPicPr>
          <p:cNvPr id="13" name="b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49" y="4476750"/>
            <a:ext cx="2070798" cy="190800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751553" y="6384750"/>
            <a:ext cx="302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[Grady </a:t>
            </a:r>
            <a:r>
              <a:rPr lang="en-US" altLang="ja-JP" sz="1600" i="1" dirty="0"/>
              <a:t>et al.</a:t>
            </a:r>
            <a:r>
              <a:rPr lang="ja-JP" altLang="en-US" sz="1600" i="1" dirty="0"/>
              <a:t> </a:t>
            </a:r>
            <a:r>
              <a:rPr lang="en-US" altLang="ja-JP" sz="1600" dirty="0"/>
              <a:t>2011]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7834" y="2964189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28433" y="2964189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38998" y="2964189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7834" y="5589651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28433" y="5589651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98" y="5589651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71363" y="3419157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07937" y="3419157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31675" y="3429096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8313" y="6177763"/>
            <a:ext cx="16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媒介中心性</a:t>
            </a:r>
            <a:endParaRPr kumimoji="1" lang="ja-JP" altLang="en-US" sz="12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61464" y="6172756"/>
            <a:ext cx="16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媒介中心性</a:t>
            </a:r>
            <a:endParaRPr kumimoji="1" lang="ja-JP" altLang="en-US" sz="12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67673" y="6163231"/>
            <a:ext cx="169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媒介中心性</a:t>
            </a:r>
            <a:endParaRPr kumimoji="1" lang="ja-JP" altLang="en-US" sz="1200" b="1" dirty="0"/>
          </a:p>
        </p:txBody>
      </p:sp>
      <p:sp>
        <p:nvSpPr>
          <p:cNvPr id="25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7781925" cy="710293"/>
          </a:xfrm>
        </p:spPr>
        <p:txBody>
          <a:bodyPr/>
          <a:lstStyle/>
          <a:p>
            <a:r>
              <a:rPr lang="ja-JP" altLang="en-US" b="1" dirty="0"/>
              <a:t>重み</a:t>
            </a:r>
            <a:r>
              <a:rPr lang="ja-JP" altLang="en-US" dirty="0"/>
              <a:t> と </a:t>
            </a:r>
            <a:r>
              <a:rPr lang="ja-JP" altLang="en-US" b="1" dirty="0"/>
              <a:t>媒介中心性 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94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273403"/>
            <a:ext cx="3033712" cy="565150"/>
          </a:xfrm>
        </p:spPr>
        <p:txBody>
          <a:bodyPr/>
          <a:lstStyle/>
          <a:p>
            <a:r>
              <a:rPr lang="ja-JP" altLang="en-US" b="1" dirty="0"/>
              <a:t>重み</a:t>
            </a:r>
            <a:endParaRPr kumimoji="1" lang="ja-JP" altLang="en-US" b="1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19125" y="3911600"/>
            <a:ext cx="3033712" cy="56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rgbClr val="34343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/>
              <a:t>辺の媒介中心性</a:t>
            </a:r>
          </a:p>
        </p:txBody>
      </p:sp>
      <p:pic>
        <p:nvPicPr>
          <p:cNvPr id="6" name="w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20" y="1762493"/>
            <a:ext cx="2141633" cy="1908000"/>
          </a:xfrm>
          <a:prstGeom prst="rect">
            <a:avLst/>
          </a:prstGeom>
        </p:spPr>
      </p:pic>
      <p:pic>
        <p:nvPicPr>
          <p:cNvPr id="7" name="w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0" y="1762493"/>
            <a:ext cx="2201538" cy="1908000"/>
          </a:xfrm>
          <a:prstGeom prst="rect">
            <a:avLst/>
          </a:prstGeom>
        </p:spPr>
      </p:pic>
      <p:pic>
        <p:nvPicPr>
          <p:cNvPr id="8" name="w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45" y="1762493"/>
            <a:ext cx="2131102" cy="1908450"/>
          </a:xfrm>
          <a:prstGeom prst="rect">
            <a:avLst/>
          </a:prstGeom>
        </p:spPr>
      </p:pic>
      <p:pic>
        <p:nvPicPr>
          <p:cNvPr id="11" name="b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10" y="4476750"/>
            <a:ext cx="2135143" cy="1908000"/>
          </a:xfrm>
          <a:prstGeom prst="rect">
            <a:avLst/>
          </a:prstGeom>
        </p:spPr>
      </p:pic>
      <p:pic>
        <p:nvPicPr>
          <p:cNvPr id="12" name="b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387" y="4476750"/>
            <a:ext cx="2085031" cy="1908000"/>
          </a:xfrm>
          <a:prstGeom prst="rect">
            <a:avLst/>
          </a:prstGeom>
        </p:spPr>
      </p:pic>
      <p:pic>
        <p:nvPicPr>
          <p:cNvPr id="13" name="b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49" y="4476750"/>
            <a:ext cx="2070798" cy="1908000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7751553" y="6384750"/>
            <a:ext cx="302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[Grady </a:t>
            </a:r>
            <a:r>
              <a:rPr lang="en-US" altLang="ja-JP" sz="1600" i="1" dirty="0"/>
              <a:t>et al.</a:t>
            </a:r>
            <a:r>
              <a:rPr lang="ja-JP" altLang="en-US" sz="1600" i="1" dirty="0"/>
              <a:t> </a:t>
            </a:r>
            <a:r>
              <a:rPr lang="en-US" altLang="ja-JP" sz="1600" dirty="0"/>
              <a:t>2011]</a:t>
            </a:r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7834" y="2964189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28433" y="2964189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38998" y="2964189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7834" y="5589651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28433" y="5589651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38998" y="5589651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頻度</a:t>
            </a:r>
            <a:endParaRPr kumimoji="1" lang="ja-JP" altLang="en-US" sz="14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71363" y="3419157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07937" y="3419157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731675" y="3429096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371363" y="6176936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07937" y="6176936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31675" y="6176936"/>
            <a:ext cx="124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∝ </a:t>
            </a:r>
            <a:r>
              <a:rPr lang="ja-JP" altLang="en-US" sz="1400" b="1" dirty="0"/>
              <a:t>重み</a:t>
            </a:r>
            <a:endParaRPr kumimoji="1" lang="ja-JP" altLang="en-US" sz="1400" b="1" dirty="0"/>
          </a:p>
        </p:txBody>
      </p:sp>
      <p:sp>
        <p:nvSpPr>
          <p:cNvPr id="27" name="正方形/長方形 26"/>
          <p:cNvSpPr/>
          <p:nvPr/>
        </p:nvSpPr>
        <p:spPr>
          <a:xfrm>
            <a:off x="466725" y="1273403"/>
            <a:ext cx="9153525" cy="544172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7781925" cy="710293"/>
          </a:xfrm>
        </p:spPr>
        <p:txBody>
          <a:bodyPr/>
          <a:lstStyle/>
          <a:p>
            <a:r>
              <a:rPr lang="ja-JP" altLang="en-US" b="1" dirty="0"/>
              <a:t>重み</a:t>
            </a:r>
            <a:r>
              <a:rPr lang="ja-JP" altLang="en-US" dirty="0"/>
              <a:t> と </a:t>
            </a:r>
            <a:r>
              <a:rPr lang="ja-JP" altLang="en-US" b="1" dirty="0"/>
              <a:t>媒介中心性 </a:t>
            </a:r>
            <a:r>
              <a:rPr lang="ja-JP" altLang="en-US" dirty="0"/>
              <a:t>の場合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6780" y="2744703"/>
            <a:ext cx="8582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べき則になる為、</a:t>
            </a:r>
            <a:endParaRPr lang="en-US" altLang="ja-JP" sz="4800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ja-JP" altLang="en-US" sz="48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どこまでを重要なリンクと</a:t>
            </a:r>
          </a:p>
          <a:p>
            <a:pPr algn="ctr"/>
            <a:r>
              <a:rPr lang="ja-JP" altLang="en-US" sz="4800" b="1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みなせばいいか分からない</a:t>
            </a:r>
            <a:endParaRPr kumimoji="1" lang="ja-JP" altLang="en-US" sz="4800" b="1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1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5" y="1568509"/>
            <a:ext cx="4447963" cy="2624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25" y="1568221"/>
            <a:ext cx="2112613" cy="26244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488968"/>
            <a:ext cx="1950009" cy="26244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619124" y="4722003"/>
            <a:ext cx="7561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ど</a:t>
            </a:r>
            <a:r>
              <a:rPr lang="ja-JP" altLang="en-US" sz="3200" dirty="0"/>
              <a:t>れが</a:t>
            </a:r>
            <a:r>
              <a:rPr kumimoji="1" lang="ja-JP" altLang="en-US" sz="3200" dirty="0"/>
              <a:t>重要な</a:t>
            </a:r>
            <a:r>
              <a:rPr lang="ja-JP" altLang="en-US" sz="3200" dirty="0"/>
              <a:t>辺</a:t>
            </a:r>
            <a:r>
              <a:rPr lang="en-US" altLang="ja-JP" sz="3200" dirty="0"/>
              <a:t>(</a:t>
            </a:r>
            <a:r>
              <a:rPr lang="ja-JP" altLang="en-US" sz="3200" dirty="0"/>
              <a:t>リンク</a:t>
            </a:r>
            <a:r>
              <a:rPr lang="en-US" altLang="ja-JP" sz="3200" dirty="0"/>
              <a:t>)</a:t>
            </a:r>
            <a:r>
              <a:rPr kumimoji="1" lang="ja-JP" altLang="en-US" sz="3200" dirty="0"/>
              <a:t>か分からない</a:t>
            </a:r>
          </a:p>
        </p:txBody>
      </p:sp>
      <p:sp>
        <p:nvSpPr>
          <p:cNvPr id="13" name="右矢印 12"/>
          <p:cNvSpPr/>
          <p:nvPr/>
        </p:nvSpPr>
        <p:spPr>
          <a:xfrm>
            <a:off x="1668495" y="5610737"/>
            <a:ext cx="963039" cy="85039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98007" y="4248407"/>
            <a:ext cx="207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[Grady </a:t>
            </a:r>
            <a:r>
              <a:rPr lang="en-US" altLang="ja-JP" sz="1600" i="1" dirty="0"/>
              <a:t>et al.</a:t>
            </a:r>
            <a:r>
              <a:rPr lang="ja-JP" altLang="en-US" sz="1600" i="1" dirty="0"/>
              <a:t> </a:t>
            </a:r>
            <a:r>
              <a:rPr lang="en-US" altLang="ja-JP" sz="1600" dirty="0"/>
              <a:t>2011]</a:t>
            </a:r>
            <a:endParaRPr kumimoji="1" lang="ja-JP" altLang="en-US" sz="1600" dirty="0"/>
          </a:p>
        </p:txBody>
      </p:sp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7781925" cy="710293"/>
          </a:xfrm>
        </p:spPr>
        <p:txBody>
          <a:bodyPr/>
          <a:lstStyle/>
          <a:p>
            <a:r>
              <a:rPr lang="en-US" altLang="ja-JP" dirty="0"/>
              <a:t>Link Salience</a:t>
            </a:r>
            <a:r>
              <a:rPr lang="ja-JP" altLang="en-US" dirty="0"/>
              <a:t> の場合</a:t>
            </a:r>
            <a:endParaRPr kumimoji="1" lang="ja-JP" altLang="en-US" dirty="0"/>
          </a:p>
        </p:txBody>
      </p:sp>
      <p:grpSp>
        <p:nvGrpSpPr>
          <p:cNvPr id="2" name="図形グループ 1"/>
          <p:cNvGrpSpPr/>
          <p:nvPr/>
        </p:nvGrpSpPr>
        <p:grpSpPr>
          <a:xfrm>
            <a:off x="2891484" y="5374215"/>
            <a:ext cx="5928666" cy="1323439"/>
            <a:chOff x="2891484" y="5374215"/>
            <a:chExt cx="5928666" cy="1323439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2891484" y="5374215"/>
              <a:ext cx="59286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b="1" dirty="0"/>
                <a:t>Grady       </a:t>
              </a:r>
              <a:r>
                <a:rPr lang="ja-JP" altLang="en-US" sz="4000" b="1" dirty="0"/>
                <a:t>ら が提案した</a:t>
              </a:r>
              <a:endParaRPr lang="en-US" altLang="ja-JP" sz="4000" b="1" dirty="0"/>
            </a:p>
            <a:p>
              <a:r>
                <a:rPr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Link Salience </a:t>
              </a:r>
              <a:r>
                <a:rPr lang="ja-JP" altLang="en-US" sz="4000" b="1" dirty="0"/>
                <a:t>を使う</a:t>
              </a:r>
              <a:endParaRPr kumimoji="1" lang="ja-JP" altLang="en-US" sz="4000" b="1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3955313" y="5663221"/>
              <a:ext cx="12358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/>
                <a:t>(2011)</a:t>
              </a:r>
              <a:endParaRPr kumimoji="1" lang="ja-JP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93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003089" y="1358627"/>
            <a:ext cx="302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[Grady </a:t>
            </a:r>
            <a:r>
              <a:rPr lang="en-US" altLang="ja-JP" sz="1600" i="1" dirty="0"/>
              <a:t>et al.</a:t>
            </a:r>
            <a:r>
              <a:rPr lang="ja-JP" altLang="en-US" sz="1600" i="1" dirty="0"/>
              <a:t> </a:t>
            </a:r>
            <a:r>
              <a:rPr lang="en-US" altLang="ja-JP" sz="1600" dirty="0"/>
              <a:t>2011]</a:t>
            </a:r>
            <a:endParaRPr kumimoji="1" lang="ja-JP" altLang="en-US" sz="1600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90" y="2058444"/>
            <a:ext cx="2771205" cy="2338775"/>
          </a:xfrm>
          <a:prstGeom prst="rect">
            <a:avLst/>
          </a:prstGeom>
        </p:spPr>
      </p:pic>
      <p:sp>
        <p:nvSpPr>
          <p:cNvPr id="2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9125" y="1254353"/>
            <a:ext cx="3033712" cy="565150"/>
          </a:xfrm>
        </p:spPr>
        <p:txBody>
          <a:bodyPr/>
          <a:lstStyle/>
          <a:p>
            <a:r>
              <a:rPr lang="en-US" altLang="ja-JP" dirty="0"/>
              <a:t>Link Salience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22980" y="5147791"/>
            <a:ext cx="85820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重要な辺 と そうでない辺</a:t>
            </a:r>
          </a:p>
          <a:p>
            <a:pPr algn="ctr"/>
            <a:r>
              <a:rPr kumimoji="1" lang="ja-JP" altLang="en-US" sz="4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に分けることができる</a:t>
            </a: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7" y="2058445"/>
            <a:ext cx="2771204" cy="233877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3" y="2058444"/>
            <a:ext cx="2771205" cy="233877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8120830" y="4515855"/>
            <a:ext cx="187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[Grady </a:t>
            </a:r>
            <a:r>
              <a:rPr lang="en-US" altLang="ja-JP" sz="1600" i="1" dirty="0"/>
              <a:t>et al.</a:t>
            </a:r>
            <a:r>
              <a:rPr lang="ja-JP" altLang="en-US" sz="1600" i="1" dirty="0"/>
              <a:t> </a:t>
            </a:r>
            <a:r>
              <a:rPr lang="en-US" altLang="ja-JP" sz="1600" dirty="0"/>
              <a:t>2011]</a:t>
            </a:r>
            <a:endParaRPr kumimoji="1" lang="ja-JP" altLang="en-US" sz="1600" dirty="0"/>
          </a:p>
        </p:txBody>
      </p:sp>
      <p:grpSp>
        <p:nvGrpSpPr>
          <p:cNvPr id="11" name="グループ化 6"/>
          <p:cNvGrpSpPr/>
          <p:nvPr/>
        </p:nvGrpSpPr>
        <p:grpSpPr>
          <a:xfrm>
            <a:off x="1047751" y="4271211"/>
            <a:ext cx="2985141" cy="786563"/>
            <a:chOff x="1047751" y="4271211"/>
            <a:chExt cx="2985141" cy="786563"/>
          </a:xfrm>
        </p:grpSpPr>
        <p:sp>
          <p:nvSpPr>
            <p:cNvPr id="12" name="右矢印 11"/>
            <p:cNvSpPr/>
            <p:nvPr/>
          </p:nvSpPr>
          <p:spPr>
            <a:xfrm>
              <a:off x="1047751" y="4271211"/>
              <a:ext cx="2372280" cy="786563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823092" y="4459442"/>
              <a:ext cx="2209800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重要</a:t>
              </a:r>
              <a:endParaRPr kumimoji="1" lang="ja-JP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19124" y="334738"/>
            <a:ext cx="7781925" cy="710293"/>
          </a:xfrm>
        </p:spPr>
        <p:txBody>
          <a:bodyPr/>
          <a:lstStyle/>
          <a:p>
            <a:r>
              <a:rPr lang="en-US" altLang="ja-JP" dirty="0"/>
              <a:t>Link Salience</a:t>
            </a:r>
            <a:r>
              <a:rPr lang="ja-JP" altLang="en-US" dirty="0"/>
              <a:t> 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51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846E-6 -1.85185E-6 L 0.31362 -0.00231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3" y="-11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62 -0.00231 L 1.53846E-6 -1.85185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89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85185E-6 L -0.31298 -0.00231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7" y="-116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298 -0.00231 L -1.02564E-6 -1.85185E-6 " pathEditMode="relative" rAng="0" ptsTypes="AA">
                                      <p:cBhvr>
                                        <p:cTn id="10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1" y="116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750" fill="hold"/>
                                        <p:tgtEl>
                                          <p:spTgt spid="31"/>
                                        </p:tgtEl>
                                      </p:cBhvr>
                                      <p:by x="59000" y="59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408877" y="844826"/>
            <a:ext cx="7462913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800" b="1" dirty="0">
              <a:solidFill>
                <a:srgbClr val="C0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8878" y="505441"/>
            <a:ext cx="90882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今回は、ネットワークの新たな特徴量</a:t>
            </a:r>
            <a:endParaRPr kumimoji="1" lang="en-US" altLang="ja-JP" sz="4000" b="1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611654" y="1327648"/>
            <a:ext cx="46826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6000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Link Salience </a:t>
            </a:r>
            <a:endParaRPr lang="ja-JP" alt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8878" y="2457632"/>
            <a:ext cx="416683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 smtClean="0"/>
              <a:t>を中心に調べた</a:t>
            </a:r>
            <a:endParaRPr kumimoji="1" lang="en-US" altLang="ja-JP" sz="4000" b="1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371600" y="3783361"/>
            <a:ext cx="55559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1. Link </a:t>
            </a:r>
            <a:r>
              <a:rPr lang="en-US" altLang="ja-JP" sz="3200" dirty="0"/>
              <a:t>Salience </a:t>
            </a:r>
            <a:r>
              <a:rPr lang="ja-JP" altLang="en-US" sz="3200" dirty="0"/>
              <a:t>の導入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71600" y="4985979"/>
            <a:ext cx="733507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2. </a:t>
            </a:r>
            <a:r>
              <a:rPr lang="ja-JP" altLang="en-US" sz="3200" dirty="0" smtClean="0"/>
              <a:t>国内</a:t>
            </a:r>
            <a:r>
              <a:rPr lang="zh-TW" altLang="en-US" sz="3200" dirty="0"/>
              <a:t>空港間</a:t>
            </a:r>
            <a:r>
              <a:rPr lang="ja-JP" altLang="en-US" sz="3200" dirty="0" smtClean="0"/>
              <a:t>ネットワークの分析</a:t>
            </a:r>
            <a:endParaRPr lang="ja-JP" altLang="en-US" sz="32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1371600" y="4368136"/>
            <a:ext cx="42141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5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極シンプル">
  <a:themeElements>
    <a:clrScheme name="ユーザー定義 3">
      <a:dk1>
        <a:srgbClr val="333333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Cambria Math"/>
        <a:ea typeface="メイリオ"/>
        <a:cs typeface=""/>
      </a:majorFont>
      <a:minorFont>
        <a:latin typeface="Cambria Math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4800" b="1" dirty="0">
            <a:solidFill>
              <a:srgbClr val="C00000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square" rtlCol="0">
        <a:spAutoFit/>
      </a:bodyPr>
      <a:lstStyle>
        <a:defPPr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極シンプル" id="{05B1CF16-C768-4960-A0C5-BA8B5E524A1D}" vid="{C2804EA9-431D-43E9-BF99-31849EC92E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極シンプル</Template>
  <TotalTime>8991</TotalTime>
  <Words>886</Words>
  <Application>Microsoft Office PowerPoint</Application>
  <PresentationFormat>A4 210 x 297 mm</PresentationFormat>
  <Paragraphs>343</Paragraphs>
  <Slides>25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8" baseType="lpstr">
      <vt:lpstr>Adobe Fan Heiti Std B</vt:lpstr>
      <vt:lpstr>Adobe Gothic Std B</vt:lpstr>
      <vt:lpstr>Arial Unicode MS</vt:lpstr>
      <vt:lpstr>MS PGothic</vt:lpstr>
      <vt:lpstr>MS PGothic</vt:lpstr>
      <vt:lpstr>メイリオ</vt:lpstr>
      <vt:lpstr>メイリオ 本文</vt:lpstr>
      <vt:lpstr>小塚ゴシック Pro B</vt:lpstr>
      <vt:lpstr>Arial</vt:lpstr>
      <vt:lpstr>Calibri</vt:lpstr>
      <vt:lpstr>Cambria Math</vt:lpstr>
      <vt:lpstr>Segoe UI</vt:lpstr>
      <vt:lpstr>極シンプル</vt:lpstr>
      <vt:lpstr>Link Salience を用いた 日本航空網の分析</vt:lpstr>
      <vt:lpstr>導入</vt:lpstr>
      <vt:lpstr>概要</vt:lpstr>
      <vt:lpstr>重み と 媒介中心性 の場合</vt:lpstr>
      <vt:lpstr>重み と 媒介中心性 の場合</vt:lpstr>
      <vt:lpstr>重み と 媒介中心性 の場合</vt:lpstr>
      <vt:lpstr>Link Salience の場合</vt:lpstr>
      <vt:lpstr>Link Salience の場合</vt:lpstr>
      <vt:lpstr>PowerPoint プレゼンテーション</vt:lpstr>
      <vt:lpstr>Link Salience の導入</vt:lpstr>
      <vt:lpstr>Link Salience の導入</vt:lpstr>
      <vt:lpstr>Link Salience の導入</vt:lpstr>
      <vt:lpstr>Link Salience の導入</vt:lpstr>
      <vt:lpstr>PowerPoint プレゼンテーション</vt:lpstr>
      <vt:lpstr>Link Salience による辺の分類</vt:lpstr>
      <vt:lpstr>Link Salience による辺の分類</vt:lpstr>
      <vt:lpstr>Link Salience による辺の分類</vt:lpstr>
      <vt:lpstr>High-Salience Skeleton (HSS)</vt:lpstr>
      <vt:lpstr>HSSの特徴</vt:lpstr>
      <vt:lpstr>HSSの特徴</vt:lpstr>
      <vt:lpstr>HSSの特徴</vt:lpstr>
      <vt:lpstr>まとめ</vt:lpstr>
      <vt:lpstr>PowerPoint プレゼンテーション</vt:lpstr>
      <vt:lpstr>ランダマイズ</vt:lpstr>
      <vt:lpstr>ランダマイズ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344</cp:revision>
  <cp:lastPrinted>2016-08-05T05:29:07Z</cp:lastPrinted>
  <dcterms:created xsi:type="dcterms:W3CDTF">2016-08-01T20:05:22Z</dcterms:created>
  <dcterms:modified xsi:type="dcterms:W3CDTF">2017-06-11T08:39:10Z</dcterms:modified>
</cp:coreProperties>
</file>