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57" r:id="rId4"/>
    <p:sldId id="258" r:id="rId5"/>
    <p:sldId id="259" r:id="rId6"/>
    <p:sldId id="260" r:id="rId7"/>
    <p:sldId id="261" r:id="rId8"/>
    <p:sldId id="262" r:id="rId9"/>
    <p:sldId id="263" r:id="rId10"/>
    <p:sldId id="270" r:id="rId11"/>
    <p:sldId id="265" r:id="rId12"/>
    <p:sldId id="264" r:id="rId13"/>
    <p:sldId id="266" r:id="rId14"/>
    <p:sldId id="272" r:id="rId15"/>
    <p:sldId id="268" r:id="rId16"/>
    <p:sldId id="267" r:id="rId17"/>
    <p:sldId id="269"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096AD-AEA7-4878-8BFA-B6DEAC4C52CD}"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kumimoji="1" lang="ja-JP" altLang="en-US"/>
        </a:p>
      </dgm:t>
    </dgm:pt>
    <dgm:pt modelId="{888E67E3-B99C-44D0-A9C6-855C028215F7}">
      <dgm:prSet phldrT="[テキスト]"/>
      <dgm:spPr/>
      <dgm:t>
        <a:bodyPr/>
        <a:lstStyle/>
        <a:p>
          <a:r>
            <a:rPr kumimoji="1" lang="en-US" altLang="ja-JP" dirty="0"/>
            <a:t>private</a:t>
          </a:r>
          <a:endParaRPr kumimoji="1" lang="ja-JP" altLang="en-US" dirty="0"/>
        </a:p>
      </dgm:t>
    </dgm:pt>
    <dgm:pt modelId="{A32D298C-A5DF-46DD-B363-68DAC4697F01}" type="parTrans" cxnId="{4FFB5BA6-6D13-4A6D-A66C-C95A576653EC}">
      <dgm:prSet/>
      <dgm:spPr/>
      <dgm:t>
        <a:bodyPr/>
        <a:lstStyle/>
        <a:p>
          <a:endParaRPr kumimoji="1" lang="ja-JP" altLang="en-US"/>
        </a:p>
      </dgm:t>
    </dgm:pt>
    <dgm:pt modelId="{98796707-4EA0-43D0-B568-F5CDB733D2F0}" type="sibTrans" cxnId="{4FFB5BA6-6D13-4A6D-A66C-C95A576653EC}">
      <dgm:prSet/>
      <dgm:spPr/>
      <dgm:t>
        <a:bodyPr/>
        <a:lstStyle/>
        <a:p>
          <a:endParaRPr kumimoji="1" lang="ja-JP" altLang="en-US"/>
        </a:p>
      </dgm:t>
    </dgm:pt>
    <dgm:pt modelId="{7DCA313D-CF81-4A20-9D3F-0A1D51FF0CB6}">
      <dgm:prSet phldrT="[テキスト]"/>
      <dgm:spPr/>
      <dgm:t>
        <a:bodyPr/>
        <a:lstStyle/>
        <a:p>
          <a:r>
            <a:rPr kumimoji="1" lang="en-US" altLang="ja-JP" dirty="0"/>
            <a:t>protect</a:t>
          </a:r>
          <a:endParaRPr kumimoji="1" lang="ja-JP" altLang="en-US" dirty="0"/>
        </a:p>
      </dgm:t>
    </dgm:pt>
    <dgm:pt modelId="{F1B56545-56A5-4551-B37E-472D769EA4DB}" type="parTrans" cxnId="{AC46D2C3-274F-48CD-B9FD-81911E646BBA}">
      <dgm:prSet/>
      <dgm:spPr/>
      <dgm:t>
        <a:bodyPr/>
        <a:lstStyle/>
        <a:p>
          <a:endParaRPr kumimoji="1" lang="ja-JP" altLang="en-US"/>
        </a:p>
      </dgm:t>
    </dgm:pt>
    <dgm:pt modelId="{2CFFE759-D6F4-4D82-9394-FAF04EFFBFBF}" type="sibTrans" cxnId="{AC46D2C3-274F-48CD-B9FD-81911E646BBA}">
      <dgm:prSet/>
      <dgm:spPr/>
      <dgm:t>
        <a:bodyPr/>
        <a:lstStyle/>
        <a:p>
          <a:endParaRPr kumimoji="1" lang="ja-JP" altLang="en-US"/>
        </a:p>
      </dgm:t>
    </dgm:pt>
    <dgm:pt modelId="{9AC869F2-5139-4439-92D1-A0F234905564}">
      <dgm:prSet phldrT="[テキスト]"/>
      <dgm:spPr/>
      <dgm:t>
        <a:bodyPr/>
        <a:lstStyle/>
        <a:p>
          <a:r>
            <a:rPr kumimoji="1" lang="en-US" altLang="ja-JP" dirty="0"/>
            <a:t>public</a:t>
          </a:r>
          <a:endParaRPr kumimoji="1" lang="ja-JP" altLang="en-US" dirty="0"/>
        </a:p>
      </dgm:t>
    </dgm:pt>
    <dgm:pt modelId="{449A87AB-3B36-49E5-A216-543033C0553B}" type="parTrans" cxnId="{E4B2E922-6BA4-4E25-BB24-127EF7709FE6}">
      <dgm:prSet/>
      <dgm:spPr/>
      <dgm:t>
        <a:bodyPr/>
        <a:lstStyle/>
        <a:p>
          <a:endParaRPr kumimoji="1" lang="ja-JP" altLang="en-US"/>
        </a:p>
      </dgm:t>
    </dgm:pt>
    <dgm:pt modelId="{4599B00B-B75B-4F3A-B5EB-706C63F20912}" type="sibTrans" cxnId="{E4B2E922-6BA4-4E25-BB24-127EF7709FE6}">
      <dgm:prSet/>
      <dgm:spPr/>
      <dgm:t>
        <a:bodyPr/>
        <a:lstStyle/>
        <a:p>
          <a:endParaRPr kumimoji="1" lang="ja-JP" altLang="en-US"/>
        </a:p>
      </dgm:t>
    </dgm:pt>
    <dgm:pt modelId="{F3EC95A0-3A43-4B29-AA97-D5A2B5360F0A}" type="pres">
      <dgm:prSet presAssocID="{DCF096AD-AEA7-4878-8BFA-B6DEAC4C52CD}" presName="diagram" presStyleCnt="0">
        <dgm:presLayoutVars>
          <dgm:dir/>
          <dgm:resizeHandles val="exact"/>
        </dgm:presLayoutVars>
      </dgm:prSet>
      <dgm:spPr/>
    </dgm:pt>
    <dgm:pt modelId="{843137B2-D598-4C1B-8F79-04AEDD8ECB8B}" type="pres">
      <dgm:prSet presAssocID="{888E67E3-B99C-44D0-A9C6-855C028215F7}" presName="node" presStyleLbl="node1" presStyleIdx="0" presStyleCnt="3">
        <dgm:presLayoutVars>
          <dgm:bulletEnabled val="1"/>
        </dgm:presLayoutVars>
      </dgm:prSet>
      <dgm:spPr/>
    </dgm:pt>
    <dgm:pt modelId="{7CFF4FA0-3C38-4C59-8A84-89EB1B146FBC}" type="pres">
      <dgm:prSet presAssocID="{98796707-4EA0-43D0-B568-F5CDB733D2F0}" presName="sibTrans" presStyleCnt="0"/>
      <dgm:spPr/>
    </dgm:pt>
    <dgm:pt modelId="{20E1EA66-2ED9-4ABD-9C56-13A39BC123AA}" type="pres">
      <dgm:prSet presAssocID="{7DCA313D-CF81-4A20-9D3F-0A1D51FF0CB6}" presName="node" presStyleLbl="node1" presStyleIdx="1" presStyleCnt="3">
        <dgm:presLayoutVars>
          <dgm:bulletEnabled val="1"/>
        </dgm:presLayoutVars>
      </dgm:prSet>
      <dgm:spPr/>
    </dgm:pt>
    <dgm:pt modelId="{ED35D07A-473E-4E51-A4A4-AC61D5166D3A}" type="pres">
      <dgm:prSet presAssocID="{2CFFE759-D6F4-4D82-9394-FAF04EFFBFBF}" presName="sibTrans" presStyleCnt="0"/>
      <dgm:spPr/>
    </dgm:pt>
    <dgm:pt modelId="{F4697547-E8AA-4ED5-88D2-9B49392C2650}" type="pres">
      <dgm:prSet presAssocID="{9AC869F2-5139-4439-92D1-A0F234905564}" presName="node" presStyleLbl="node1" presStyleIdx="2" presStyleCnt="3">
        <dgm:presLayoutVars>
          <dgm:bulletEnabled val="1"/>
        </dgm:presLayoutVars>
      </dgm:prSet>
      <dgm:spPr/>
    </dgm:pt>
  </dgm:ptLst>
  <dgm:cxnLst>
    <dgm:cxn modelId="{E4B2E922-6BA4-4E25-BB24-127EF7709FE6}" srcId="{DCF096AD-AEA7-4878-8BFA-B6DEAC4C52CD}" destId="{9AC869F2-5139-4439-92D1-A0F234905564}" srcOrd="2" destOrd="0" parTransId="{449A87AB-3B36-49E5-A216-543033C0553B}" sibTransId="{4599B00B-B75B-4F3A-B5EB-706C63F20912}"/>
    <dgm:cxn modelId="{203AF340-62BB-4CDE-A6F1-21272E4D2EC1}" type="presOf" srcId="{9AC869F2-5139-4439-92D1-A0F234905564}" destId="{F4697547-E8AA-4ED5-88D2-9B49392C2650}" srcOrd="0" destOrd="0" presId="urn:microsoft.com/office/officeart/2005/8/layout/default"/>
    <dgm:cxn modelId="{FC87D545-0252-4C53-A14D-CAF405440F9D}" type="presOf" srcId="{7DCA313D-CF81-4A20-9D3F-0A1D51FF0CB6}" destId="{20E1EA66-2ED9-4ABD-9C56-13A39BC123AA}" srcOrd="0" destOrd="0" presId="urn:microsoft.com/office/officeart/2005/8/layout/default"/>
    <dgm:cxn modelId="{5E2318A0-DF30-46DB-8A79-BB99B7DFA454}" type="presOf" srcId="{888E67E3-B99C-44D0-A9C6-855C028215F7}" destId="{843137B2-D598-4C1B-8F79-04AEDD8ECB8B}" srcOrd="0" destOrd="0" presId="urn:microsoft.com/office/officeart/2005/8/layout/default"/>
    <dgm:cxn modelId="{4FFB5BA6-6D13-4A6D-A66C-C95A576653EC}" srcId="{DCF096AD-AEA7-4878-8BFA-B6DEAC4C52CD}" destId="{888E67E3-B99C-44D0-A9C6-855C028215F7}" srcOrd="0" destOrd="0" parTransId="{A32D298C-A5DF-46DD-B363-68DAC4697F01}" sibTransId="{98796707-4EA0-43D0-B568-F5CDB733D2F0}"/>
    <dgm:cxn modelId="{AC46D2C3-274F-48CD-B9FD-81911E646BBA}" srcId="{DCF096AD-AEA7-4878-8BFA-B6DEAC4C52CD}" destId="{7DCA313D-CF81-4A20-9D3F-0A1D51FF0CB6}" srcOrd="1" destOrd="0" parTransId="{F1B56545-56A5-4551-B37E-472D769EA4DB}" sibTransId="{2CFFE759-D6F4-4D82-9394-FAF04EFFBFBF}"/>
    <dgm:cxn modelId="{5BC3B2E8-DF1C-4902-A7A3-6C01B5C77FEC}" type="presOf" srcId="{DCF096AD-AEA7-4878-8BFA-B6DEAC4C52CD}" destId="{F3EC95A0-3A43-4B29-AA97-D5A2B5360F0A}" srcOrd="0" destOrd="0" presId="urn:microsoft.com/office/officeart/2005/8/layout/default"/>
    <dgm:cxn modelId="{8BB25EE4-C8D6-45A4-83BF-491BE0A77CB2}" type="presParOf" srcId="{F3EC95A0-3A43-4B29-AA97-D5A2B5360F0A}" destId="{843137B2-D598-4C1B-8F79-04AEDD8ECB8B}" srcOrd="0" destOrd="0" presId="urn:microsoft.com/office/officeart/2005/8/layout/default"/>
    <dgm:cxn modelId="{14B30CA9-7B09-497F-92A5-E34E8CD58BD6}" type="presParOf" srcId="{F3EC95A0-3A43-4B29-AA97-D5A2B5360F0A}" destId="{7CFF4FA0-3C38-4C59-8A84-89EB1B146FBC}" srcOrd="1" destOrd="0" presId="urn:microsoft.com/office/officeart/2005/8/layout/default"/>
    <dgm:cxn modelId="{DFE0E155-4A56-4999-9936-847D045DAA3C}" type="presParOf" srcId="{F3EC95A0-3A43-4B29-AA97-D5A2B5360F0A}" destId="{20E1EA66-2ED9-4ABD-9C56-13A39BC123AA}" srcOrd="2" destOrd="0" presId="urn:microsoft.com/office/officeart/2005/8/layout/default"/>
    <dgm:cxn modelId="{5A39CAC8-12DA-42DA-87FE-CEDA3E847D9B}" type="presParOf" srcId="{F3EC95A0-3A43-4B29-AA97-D5A2B5360F0A}" destId="{ED35D07A-473E-4E51-A4A4-AC61D5166D3A}" srcOrd="3" destOrd="0" presId="urn:microsoft.com/office/officeart/2005/8/layout/default"/>
    <dgm:cxn modelId="{3073FE8F-92C5-45C5-805E-EAFC962138C8}" type="presParOf" srcId="{F3EC95A0-3A43-4B29-AA97-D5A2B5360F0A}" destId="{F4697547-E8AA-4ED5-88D2-9B49392C265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137B2-D598-4C1B-8F79-04AEDD8ECB8B}">
      <dsp:nvSpPr>
        <dsp:cNvPr id="0" name=""/>
        <dsp:cNvSpPr/>
      </dsp:nvSpPr>
      <dsp:spPr>
        <a:xfrm>
          <a:off x="0" y="879413"/>
          <a:ext cx="2819641" cy="169178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kumimoji="1" lang="en-US" altLang="ja-JP" sz="6100" kern="1200" dirty="0"/>
            <a:t>private</a:t>
          </a:r>
          <a:endParaRPr kumimoji="1" lang="ja-JP" altLang="en-US" sz="6100" kern="1200" dirty="0"/>
        </a:p>
      </dsp:txBody>
      <dsp:txXfrm>
        <a:off x="0" y="879413"/>
        <a:ext cx="2819641" cy="1691785"/>
      </dsp:txXfrm>
    </dsp:sp>
    <dsp:sp modelId="{20E1EA66-2ED9-4ABD-9C56-13A39BC123AA}">
      <dsp:nvSpPr>
        <dsp:cNvPr id="0" name=""/>
        <dsp:cNvSpPr/>
      </dsp:nvSpPr>
      <dsp:spPr>
        <a:xfrm>
          <a:off x="3101606" y="879413"/>
          <a:ext cx="2819641" cy="169178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kumimoji="1" lang="en-US" altLang="ja-JP" sz="6100" kern="1200" dirty="0"/>
            <a:t>protect</a:t>
          </a:r>
          <a:endParaRPr kumimoji="1" lang="ja-JP" altLang="en-US" sz="6100" kern="1200" dirty="0"/>
        </a:p>
      </dsp:txBody>
      <dsp:txXfrm>
        <a:off x="3101606" y="879413"/>
        <a:ext cx="2819641" cy="1691785"/>
      </dsp:txXfrm>
    </dsp:sp>
    <dsp:sp modelId="{F4697547-E8AA-4ED5-88D2-9B49392C2650}">
      <dsp:nvSpPr>
        <dsp:cNvPr id="0" name=""/>
        <dsp:cNvSpPr/>
      </dsp:nvSpPr>
      <dsp:spPr>
        <a:xfrm>
          <a:off x="6203212" y="879413"/>
          <a:ext cx="2819641" cy="169178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kumimoji="1" lang="en-US" altLang="ja-JP" sz="6100" kern="1200" dirty="0"/>
            <a:t>public</a:t>
          </a:r>
          <a:endParaRPr kumimoji="1" lang="ja-JP" altLang="en-US" sz="6100" kern="1200" dirty="0"/>
        </a:p>
      </dsp:txBody>
      <dsp:txXfrm>
        <a:off x="6203212" y="879413"/>
        <a:ext cx="2819641" cy="16917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DABEA-B97C-44EF-95F2-F9B41524257F}"/>
              </a:ext>
            </a:extLst>
          </p:cNvPr>
          <p:cNvSpPr>
            <a:spLocks noGrp="1"/>
          </p:cNvSpPr>
          <p:nvPr>
            <p:ph type="title"/>
          </p:nvPr>
        </p:nvSpPr>
        <p:spPr/>
        <p:txBody>
          <a:bodyPr/>
          <a:lstStyle/>
          <a:p>
            <a:r>
              <a:rPr kumimoji="1" lang="ja-JP" altLang="en-US" dirty="0"/>
              <a:t>文太君、ありがとうございました！</a:t>
            </a:r>
          </a:p>
        </p:txBody>
      </p:sp>
      <p:sp>
        <p:nvSpPr>
          <p:cNvPr id="3" name="コンテンツ プレースホルダー 2">
            <a:extLst>
              <a:ext uri="{FF2B5EF4-FFF2-40B4-BE49-F238E27FC236}">
                <a16:creationId xmlns:a16="http://schemas.microsoft.com/office/drawing/2014/main" id="{C0015990-E127-4BAD-AEA7-71E4A5EAA338}"/>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5498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lang="ja-JP" altLang="en-US" dirty="0"/>
              <a:t>メリット</a:t>
            </a:r>
            <a:endParaRPr kumimoji="1" lang="ja-JP" altLang="en-US" dirty="0"/>
          </a:p>
        </p:txBody>
      </p:sp>
      <p:sp>
        <p:nvSpPr>
          <p:cNvPr id="3" name="コンテンツ プレースホルダー 2">
            <a:extLst>
              <a:ext uri="{FF2B5EF4-FFF2-40B4-BE49-F238E27FC236}">
                <a16:creationId xmlns:a16="http://schemas.microsoft.com/office/drawing/2014/main" id="{D1859742-9DD6-4270-8291-5018B3F5EAD7}"/>
              </a:ext>
            </a:extLst>
          </p:cNvPr>
          <p:cNvSpPr>
            <a:spLocks noGrp="1"/>
          </p:cNvSpPr>
          <p:nvPr>
            <p:ph idx="1"/>
          </p:nvPr>
        </p:nvSpPr>
        <p:spPr/>
        <p:txBody>
          <a:bodyPr/>
          <a:lstStyle/>
          <a:p>
            <a:r>
              <a:rPr lang="ja-JP" altLang="en-US" dirty="0"/>
              <a:t>バグが減る。変数をすべて</a:t>
            </a:r>
            <a:r>
              <a:rPr lang="en-US" altLang="ja-JP" dirty="0"/>
              <a:t>global</a:t>
            </a:r>
            <a:r>
              <a:rPr lang="ja-JP" altLang="en-US" dirty="0"/>
              <a:t>変数で定義しながらプログラミングするのはとても難しいのは容易に想像できるはず。</a:t>
            </a:r>
            <a:endParaRPr lang="en-US" altLang="ja-JP" dirty="0"/>
          </a:p>
          <a:p>
            <a:r>
              <a:rPr lang="ja-JP" altLang="en-US" dirty="0"/>
              <a:t>同じ変数名を別々の意図で使える。おなじスコープに同じ変数名は一つだが、それぞれのスコープを小さくしてあげれば同じ変数名が使える場合もある。</a:t>
            </a:r>
            <a:endParaRPr lang="en-US" altLang="ja-JP" dirty="0"/>
          </a:p>
          <a:p>
            <a:r>
              <a:rPr lang="ja-JP" altLang="en-US" dirty="0"/>
              <a:t>デバックが楽。ある変数の挙動がおかしいとなったとき、どこからどこまでコードを読めばいいのかの範囲を小さくできる。</a:t>
            </a:r>
            <a:endParaRPr lang="en-US" altLang="ja-JP" dirty="0"/>
          </a:p>
          <a:p>
            <a:endParaRPr lang="ja-JP" altLang="en-US" dirty="0"/>
          </a:p>
        </p:txBody>
      </p:sp>
    </p:spTree>
    <p:extLst>
      <p:ext uri="{BB962C8B-B14F-4D97-AF65-F5344CB8AC3E}">
        <p14:creationId xmlns:p14="http://schemas.microsoft.com/office/powerpoint/2010/main" val="23248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 </a:t>
            </a:r>
            <a:br>
              <a:rPr kumimoji="1" lang="en-US" altLang="ja-JP" dirty="0"/>
            </a:br>
            <a:r>
              <a:rPr kumimoji="1" lang="ja-JP" altLang="en-US" dirty="0"/>
              <a:t>アクセス修飾子</a:t>
            </a:r>
          </a:p>
        </p:txBody>
      </p:sp>
      <p:sp>
        <p:nvSpPr>
          <p:cNvPr id="5" name="コンテンツ プレースホルダー 4">
            <a:extLst>
              <a:ext uri="{FF2B5EF4-FFF2-40B4-BE49-F238E27FC236}">
                <a16:creationId xmlns:a16="http://schemas.microsoft.com/office/drawing/2014/main" id="{7CD0B483-B816-4F73-998A-7AA48ED374AB}"/>
              </a:ext>
            </a:extLst>
          </p:cNvPr>
          <p:cNvSpPr>
            <a:spLocks noGrp="1"/>
          </p:cNvSpPr>
          <p:nvPr>
            <p:ph idx="1"/>
          </p:nvPr>
        </p:nvSpPr>
        <p:spPr/>
        <p:txBody>
          <a:bodyPr/>
          <a:lstStyle/>
          <a:p>
            <a:r>
              <a:rPr lang="ja-JP" altLang="en-US" dirty="0"/>
              <a:t>ふつうの宣言の前に一単語付け加えることで、アクセスできるスコープを指定できる。</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3ACB659A-4D7B-40EF-A6EE-4CB5B64125D1}"/>
              </a:ext>
            </a:extLst>
          </p:cNvPr>
          <p:cNvSpPr txBox="1"/>
          <p:nvPr/>
        </p:nvSpPr>
        <p:spPr>
          <a:xfrm>
            <a:off x="3035673" y="3429000"/>
            <a:ext cx="6578974" cy="769441"/>
          </a:xfrm>
          <a:prstGeom prst="rect">
            <a:avLst/>
          </a:prstGeom>
          <a:noFill/>
        </p:spPr>
        <p:txBody>
          <a:bodyPr wrap="square" rtlCol="0">
            <a:spAutoFit/>
          </a:bodyPr>
          <a:lstStyle/>
          <a:p>
            <a:pPr algn="ctr"/>
            <a:r>
              <a:rPr kumimoji="1" lang="en-US" altLang="ja-JP" sz="4400" dirty="0">
                <a:solidFill>
                  <a:srgbClr val="FF0000"/>
                </a:solidFill>
              </a:rPr>
              <a:t>private</a:t>
            </a:r>
            <a:r>
              <a:rPr kumimoji="1" lang="en-US" altLang="ja-JP" sz="4400" dirty="0"/>
              <a:t> int a = 0;</a:t>
            </a:r>
            <a:endParaRPr kumimoji="1" lang="ja-JP" altLang="en-US" sz="4400" dirty="0"/>
          </a:p>
        </p:txBody>
      </p:sp>
    </p:spTree>
    <p:extLst>
      <p:ext uri="{BB962C8B-B14F-4D97-AF65-F5344CB8AC3E}">
        <p14:creationId xmlns:p14="http://schemas.microsoft.com/office/powerpoint/2010/main" val="270757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kumimoji="1" lang="ja-JP" altLang="en-US" dirty="0"/>
              <a:t>アクセス修飾子</a:t>
            </a:r>
          </a:p>
        </p:txBody>
      </p:sp>
      <p:sp>
        <p:nvSpPr>
          <p:cNvPr id="3" name="コンテンツ プレースホルダー 2">
            <a:extLst>
              <a:ext uri="{FF2B5EF4-FFF2-40B4-BE49-F238E27FC236}">
                <a16:creationId xmlns:a16="http://schemas.microsoft.com/office/drawing/2014/main" id="{F98A99AD-B7F4-48D4-8386-FE2FBB27997A}"/>
              </a:ext>
            </a:extLst>
          </p:cNvPr>
          <p:cNvSpPr>
            <a:spLocks noGrp="1"/>
          </p:cNvSpPr>
          <p:nvPr>
            <p:ph idx="1"/>
          </p:nvPr>
        </p:nvSpPr>
        <p:spPr/>
        <p:txBody>
          <a:bodyPr/>
          <a:lstStyle/>
          <a:p>
            <a:r>
              <a:rPr lang="en-US" altLang="ja-JP" dirty="0"/>
              <a:t>3</a:t>
            </a:r>
            <a:r>
              <a:rPr lang="ja-JP" altLang="en-US" dirty="0"/>
              <a:t>種類ある</a:t>
            </a:r>
            <a:endParaRPr lang="en-US" altLang="ja-JP" dirty="0"/>
          </a:p>
          <a:p>
            <a:pPr marL="0" indent="0">
              <a:buNone/>
            </a:pPr>
            <a:endParaRPr lang="ja-JP" altLang="en-US" dirty="0"/>
          </a:p>
        </p:txBody>
      </p:sp>
      <p:graphicFrame>
        <p:nvGraphicFramePr>
          <p:cNvPr id="5" name="図表 4">
            <a:extLst>
              <a:ext uri="{FF2B5EF4-FFF2-40B4-BE49-F238E27FC236}">
                <a16:creationId xmlns:a16="http://schemas.microsoft.com/office/drawing/2014/main" id="{8A8D4E10-DDA9-4BB2-854A-982A7306B4FC}"/>
              </a:ext>
            </a:extLst>
          </p:cNvPr>
          <p:cNvGraphicFramePr/>
          <p:nvPr>
            <p:extLst>
              <p:ext uri="{D42A27DB-BD31-4B8C-83A1-F6EECF244321}">
                <p14:modId xmlns:p14="http://schemas.microsoft.com/office/powerpoint/2010/main" val="3704791522"/>
              </p:ext>
            </p:extLst>
          </p:nvPr>
        </p:nvGraphicFramePr>
        <p:xfrm>
          <a:off x="1451579" y="2581006"/>
          <a:ext cx="9022854"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85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normAutofit fontScale="90000"/>
          </a:bodyPr>
          <a:lstStyle/>
          <a:p>
            <a:r>
              <a:rPr kumimoji="1" lang="ja-JP" altLang="en-US" dirty="0"/>
              <a:t>アクセス制御とは</a:t>
            </a:r>
            <a:br>
              <a:rPr kumimoji="1" lang="en-US" altLang="ja-JP" dirty="0"/>
            </a:br>
            <a:r>
              <a:rPr kumimoji="1" lang="en-US" altLang="ja-JP" dirty="0"/>
              <a:t>private</a:t>
            </a:r>
            <a:r>
              <a:rPr kumimoji="1" lang="ja-JP" altLang="en-US" dirty="0"/>
              <a:t>修飾子</a:t>
            </a:r>
            <a:br>
              <a:rPr lang="en-US" altLang="ja-JP" dirty="0"/>
            </a:br>
            <a:endParaRPr kumimoji="1" lang="ja-JP" altLang="en-US" dirty="0"/>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一番小さいアクセス範囲</a:t>
            </a:r>
            <a:endParaRPr lang="en-US" altLang="ja-JP" dirty="0"/>
          </a:p>
          <a:p>
            <a:pPr marL="0" indent="0">
              <a:buNone/>
            </a:pPr>
            <a:r>
              <a:rPr lang="ja-JP" altLang="en-US" dirty="0"/>
              <a:t>同じクラス内からしかアクセスできない。</a:t>
            </a:r>
            <a:endParaRPr lang="en-US" altLang="ja-JP" dirty="0"/>
          </a:p>
          <a:p>
            <a:pPr marL="0" indent="0">
              <a:buNone/>
            </a:pPr>
            <a:r>
              <a:rPr lang="ja-JP" altLang="en-US" dirty="0"/>
              <a:t>具体的には、フィールド変数の</a:t>
            </a:r>
            <a:r>
              <a:rPr lang="en-US" altLang="ja-JP" dirty="0"/>
              <a:t>a.** = 4; k = a.**</a:t>
            </a:r>
            <a:r>
              <a:rPr lang="ja-JP" altLang="en-US" dirty="0"/>
              <a:t>　などが出来ない。</a:t>
            </a:r>
            <a:endParaRPr lang="en-US" altLang="ja-JP" dirty="0"/>
          </a:p>
          <a:p>
            <a:pPr marL="0" indent="0">
              <a:buNone/>
            </a:pPr>
            <a:r>
              <a:rPr lang="ja-JP" altLang="en-US" dirty="0"/>
              <a:t>メソッドも同様で、インスタンス名</a:t>
            </a:r>
            <a:r>
              <a:rPr lang="en-US" altLang="ja-JP" dirty="0"/>
              <a:t>.</a:t>
            </a:r>
            <a:r>
              <a:rPr lang="en-US" altLang="ja-JP" dirty="0" err="1"/>
              <a:t>getNum</a:t>
            </a:r>
            <a:r>
              <a:rPr lang="en-US" altLang="ja-JP" dirty="0"/>
              <a:t>();</a:t>
            </a:r>
            <a:r>
              <a:rPr lang="ja-JP" altLang="en-US" dirty="0"/>
              <a:t>などが行えない。</a:t>
            </a:r>
            <a:endParaRPr lang="en-US" altLang="ja-JP" dirty="0"/>
          </a:p>
        </p:txBody>
      </p:sp>
    </p:spTree>
    <p:extLst>
      <p:ext uri="{BB962C8B-B14F-4D97-AF65-F5344CB8AC3E}">
        <p14:creationId xmlns:p14="http://schemas.microsoft.com/office/powerpoint/2010/main" val="421144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normAutofit fontScale="90000"/>
          </a:bodyPr>
          <a:lstStyle/>
          <a:p>
            <a:r>
              <a:rPr kumimoji="1" lang="ja-JP" altLang="en-US" dirty="0"/>
              <a:t>アクセス制御とは</a:t>
            </a:r>
            <a:br>
              <a:rPr kumimoji="1" lang="en-US" altLang="ja-JP" dirty="0"/>
            </a:br>
            <a:r>
              <a:rPr kumimoji="1" lang="en-US" altLang="ja-JP" dirty="0"/>
              <a:t>private</a:t>
            </a:r>
            <a:r>
              <a:rPr kumimoji="1" lang="ja-JP" altLang="en-US" dirty="0"/>
              <a:t>修飾子</a:t>
            </a:r>
            <a:br>
              <a:rPr lang="en-US" altLang="ja-JP" dirty="0"/>
            </a:br>
            <a:endParaRPr kumimoji="1" lang="ja-JP" altLang="en-US" dirty="0"/>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クラスを定義するときには</a:t>
            </a:r>
            <a:r>
              <a:rPr lang="en-US" altLang="ja-JP" dirty="0"/>
              <a:t>private</a:t>
            </a:r>
            <a:r>
              <a:rPr lang="ja-JP" altLang="en-US" dirty="0"/>
              <a:t>修飾子は利用不可。</a:t>
            </a:r>
            <a:endParaRPr lang="en-US" altLang="ja-JP" dirty="0"/>
          </a:p>
          <a:p>
            <a:pPr marL="0" indent="0">
              <a:buNone/>
            </a:pPr>
            <a:r>
              <a:rPr lang="en-US" altLang="ja-JP" dirty="0"/>
              <a:t>【</a:t>
            </a:r>
            <a:r>
              <a:rPr lang="ja-JP" altLang="en-US" dirty="0"/>
              <a:t>理由</a:t>
            </a:r>
            <a:r>
              <a:rPr lang="en-US" altLang="ja-JP" dirty="0"/>
              <a:t>】</a:t>
            </a:r>
          </a:p>
          <a:p>
            <a:pPr marL="0" indent="0">
              <a:buNone/>
            </a:pPr>
            <a:r>
              <a:rPr lang="ja-JP" altLang="en-US" dirty="0"/>
              <a:t>同じクラス内からしかアクセスできないクラス？？意味不明。</a:t>
            </a:r>
            <a:endParaRPr lang="en-US" altLang="ja-JP" dirty="0"/>
          </a:p>
        </p:txBody>
      </p:sp>
    </p:spTree>
    <p:extLst>
      <p:ext uri="{BB962C8B-B14F-4D97-AF65-F5344CB8AC3E}">
        <p14:creationId xmlns:p14="http://schemas.microsoft.com/office/powerpoint/2010/main" val="329441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normAutofit fontScale="90000"/>
          </a:bodyPr>
          <a:lstStyle/>
          <a:p>
            <a:r>
              <a:rPr kumimoji="1" lang="ja-JP" altLang="en-US" dirty="0"/>
              <a:t>アクセス制御とは</a:t>
            </a:r>
            <a:br>
              <a:rPr kumimoji="1" lang="en-US" altLang="ja-JP" dirty="0"/>
            </a:br>
            <a:r>
              <a:rPr kumimoji="1" lang="en-US" altLang="ja-JP" dirty="0"/>
              <a:t>private</a:t>
            </a:r>
            <a:r>
              <a:rPr kumimoji="1" lang="ja-JP" altLang="en-US" dirty="0"/>
              <a:t>修飾子</a:t>
            </a:r>
            <a:br>
              <a:rPr lang="en-US" altLang="ja-JP" dirty="0"/>
            </a:br>
            <a:endParaRPr kumimoji="1" lang="ja-JP" altLang="en-US" dirty="0"/>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フィールド変数を参照したい場合には、クラス内に</a:t>
            </a:r>
            <a:endParaRPr lang="en-US" altLang="ja-JP" dirty="0"/>
          </a:p>
          <a:p>
            <a:pPr marL="0" indent="0">
              <a:buNone/>
            </a:pPr>
            <a:r>
              <a:rPr lang="en-US" altLang="ja-JP" dirty="0"/>
              <a:t>Void </a:t>
            </a:r>
            <a:r>
              <a:rPr lang="en-US" altLang="ja-JP" dirty="0" err="1"/>
              <a:t>getnum</a:t>
            </a:r>
            <a:r>
              <a:rPr lang="en-US" altLang="ja-JP" dirty="0"/>
              <a:t>(){</a:t>
            </a:r>
          </a:p>
          <a:p>
            <a:pPr marL="0" indent="0">
              <a:buNone/>
            </a:pPr>
            <a:r>
              <a:rPr lang="en-US" altLang="ja-JP" dirty="0"/>
              <a:t>	Return this.**;</a:t>
            </a:r>
          </a:p>
          <a:p>
            <a:pPr marL="0" indent="0">
              <a:buNone/>
            </a:pPr>
            <a:r>
              <a:rPr lang="en-US" altLang="ja-JP" dirty="0"/>
              <a:t>}</a:t>
            </a:r>
          </a:p>
          <a:p>
            <a:pPr marL="0" indent="0">
              <a:buNone/>
            </a:pPr>
            <a:r>
              <a:rPr lang="ja-JP" altLang="en-US" dirty="0"/>
              <a:t>のような形の関数を定義したうえで、呼び出す。</a:t>
            </a:r>
            <a:endParaRPr lang="en-US" altLang="ja-JP" dirty="0"/>
          </a:p>
          <a:p>
            <a:pPr marL="0" indent="0">
              <a:buNone/>
            </a:pPr>
            <a:r>
              <a:rPr lang="ja-JP" altLang="en-US" dirty="0"/>
              <a:t>（クラス内からはアクセス可能。このような形でアクセスする）</a:t>
            </a:r>
            <a:endParaRPr lang="en-US" altLang="ja-JP" dirty="0"/>
          </a:p>
        </p:txBody>
      </p:sp>
    </p:spTree>
    <p:extLst>
      <p:ext uri="{BB962C8B-B14F-4D97-AF65-F5344CB8AC3E}">
        <p14:creationId xmlns:p14="http://schemas.microsoft.com/office/powerpoint/2010/main" val="110103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kumimoji="1" lang="en-US" altLang="ja-JP" dirty="0"/>
              <a:t>Protected</a:t>
            </a:r>
            <a:r>
              <a:rPr kumimoji="1" lang="ja-JP" altLang="en-US" dirty="0"/>
              <a:t>修飾子</a:t>
            </a:r>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継承したサブクラスからも参照可能。</a:t>
            </a:r>
            <a:endParaRPr lang="en-US" altLang="ja-JP" dirty="0"/>
          </a:p>
          <a:p>
            <a:pPr marL="0" indent="0">
              <a:buNone/>
            </a:pPr>
            <a:r>
              <a:rPr lang="en-US" altLang="ja-JP" dirty="0"/>
              <a:t>Protected int a = 0;</a:t>
            </a:r>
          </a:p>
          <a:p>
            <a:pPr marL="0" indent="0">
              <a:buNone/>
            </a:pPr>
            <a:r>
              <a:rPr lang="ja-JP" altLang="en-US" dirty="0"/>
              <a:t>などで宣言したものを、その宣言したクラスを継承したものの内部からアクセス可能。</a:t>
            </a:r>
            <a:endParaRPr lang="en-US" altLang="ja-JP" dirty="0"/>
          </a:p>
          <a:p>
            <a:pPr marL="0" indent="0">
              <a:buNone/>
            </a:pPr>
            <a:r>
              <a:rPr lang="ja-JP" altLang="en-US" dirty="0"/>
              <a:t>依然として </a:t>
            </a:r>
            <a:r>
              <a:rPr lang="en-US" altLang="ja-JP" dirty="0"/>
              <a:t>k = </a:t>
            </a:r>
            <a:r>
              <a:rPr lang="ja-JP" altLang="en-US" dirty="0"/>
              <a:t>オブジェクト名</a:t>
            </a:r>
            <a:r>
              <a:rPr lang="en-US" altLang="ja-JP" dirty="0"/>
              <a:t>.a;</a:t>
            </a:r>
            <a:r>
              <a:rPr lang="ja-JP" altLang="en-US" dirty="0"/>
              <a:t>　は関係ないクラスから不可能</a:t>
            </a:r>
            <a:endParaRPr lang="en-US" altLang="ja-JP" dirty="0"/>
          </a:p>
        </p:txBody>
      </p:sp>
    </p:spTree>
    <p:extLst>
      <p:ext uri="{BB962C8B-B14F-4D97-AF65-F5344CB8AC3E}">
        <p14:creationId xmlns:p14="http://schemas.microsoft.com/office/powerpoint/2010/main" val="177067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kumimoji="1" lang="en-US" altLang="ja-JP" dirty="0"/>
              <a:t>public</a:t>
            </a:r>
            <a:r>
              <a:rPr kumimoji="1" lang="ja-JP" altLang="en-US" dirty="0"/>
              <a:t>修飾子</a:t>
            </a:r>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一番大きいアクセス範囲</a:t>
            </a:r>
            <a:endParaRPr lang="en-US" altLang="ja-JP" dirty="0"/>
          </a:p>
          <a:p>
            <a:pPr marL="0" indent="0">
              <a:buNone/>
            </a:pPr>
            <a:r>
              <a:rPr lang="en-US" altLang="ja-JP" dirty="0"/>
              <a:t>Import **;</a:t>
            </a:r>
          </a:p>
          <a:p>
            <a:pPr marL="0" indent="0">
              <a:buNone/>
            </a:pPr>
            <a:r>
              <a:rPr lang="ja-JP" altLang="en-US" dirty="0"/>
              <a:t>をすれば、</a:t>
            </a:r>
            <a:r>
              <a:rPr lang="en-US" altLang="ja-JP" dirty="0"/>
              <a:t>public</a:t>
            </a:r>
            <a:r>
              <a:rPr lang="ja-JP" altLang="en-US" dirty="0"/>
              <a:t>を付けたものはどこからでもアクセス可能。</a:t>
            </a:r>
            <a:endParaRPr lang="en-US" altLang="ja-JP" dirty="0"/>
          </a:p>
          <a:p>
            <a:pPr marL="0" indent="0">
              <a:buNone/>
            </a:pPr>
            <a:r>
              <a:rPr lang="ja-JP" altLang="en-US" dirty="0"/>
              <a:t>ただし名前空間というものに気を付けないといけない。</a:t>
            </a:r>
            <a:endParaRPr lang="en-US" altLang="ja-JP" dirty="0"/>
          </a:p>
          <a:p>
            <a:pPr marL="0" indent="0">
              <a:buNone/>
            </a:pPr>
            <a:r>
              <a:rPr lang="ja-JP" altLang="en-US" dirty="0"/>
              <a:t>少し考えればわかるが、結構危険。絶対に</a:t>
            </a:r>
            <a:r>
              <a:rPr lang="en-US" altLang="ja-JP" dirty="0"/>
              <a:t>public</a:t>
            </a:r>
            <a:r>
              <a:rPr lang="ja-JP" altLang="en-US" dirty="0"/>
              <a:t>にしなければ実現できないときのみに使用を制限するのが良い。</a:t>
            </a:r>
            <a:endParaRPr lang="en-US" altLang="ja-JP" dirty="0"/>
          </a:p>
          <a:p>
            <a:pPr marL="0" indent="0">
              <a:buNone/>
            </a:pPr>
            <a:endParaRPr lang="en-US" altLang="ja-JP" dirty="0"/>
          </a:p>
        </p:txBody>
      </p:sp>
    </p:spTree>
    <p:extLst>
      <p:ext uri="{BB962C8B-B14F-4D97-AF65-F5344CB8AC3E}">
        <p14:creationId xmlns:p14="http://schemas.microsoft.com/office/powerpoint/2010/main" val="398613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kumimoji="1" lang="ja-JP" altLang="en-US" dirty="0"/>
              <a:t>デフォルト</a:t>
            </a:r>
          </a:p>
        </p:txBody>
      </p:sp>
      <p:sp>
        <p:nvSpPr>
          <p:cNvPr id="4" name="コンテンツ プレースホルダー 3">
            <a:extLst>
              <a:ext uri="{FF2B5EF4-FFF2-40B4-BE49-F238E27FC236}">
                <a16:creationId xmlns:a16="http://schemas.microsoft.com/office/drawing/2014/main" id="{BD60BCAE-2492-4FD0-94D7-E4E335AFB52C}"/>
              </a:ext>
            </a:extLst>
          </p:cNvPr>
          <p:cNvSpPr>
            <a:spLocks noGrp="1"/>
          </p:cNvSpPr>
          <p:nvPr>
            <p:ph idx="1"/>
          </p:nvPr>
        </p:nvSpPr>
        <p:spPr/>
        <p:txBody>
          <a:bodyPr/>
          <a:lstStyle/>
          <a:p>
            <a:pPr marL="0" indent="0">
              <a:buNone/>
            </a:pPr>
            <a:r>
              <a:rPr lang="ja-JP" altLang="en-US" dirty="0"/>
              <a:t>修飾子を何もつけないときのアクセス範囲。</a:t>
            </a:r>
            <a:endParaRPr lang="en-US" altLang="ja-JP" dirty="0"/>
          </a:p>
          <a:p>
            <a:pPr marL="0" indent="0">
              <a:buNone/>
            </a:pPr>
            <a:r>
              <a:rPr lang="ja-JP" altLang="en-US" dirty="0"/>
              <a:t>同じ名前空間のみ使用可能。</a:t>
            </a:r>
            <a:endParaRPr lang="en-US" altLang="ja-JP" dirty="0"/>
          </a:p>
          <a:p>
            <a:pPr marL="0" indent="0">
              <a:buNone/>
            </a:pPr>
            <a:r>
              <a:rPr lang="ja-JP" altLang="en-US" dirty="0"/>
              <a:t>いままではこれを使っていたと思うので、特に説明は無し。</a:t>
            </a:r>
            <a:endParaRPr lang="en-US" altLang="ja-JP" dirty="0"/>
          </a:p>
          <a:p>
            <a:pPr marL="0" indent="0">
              <a:buNone/>
            </a:pPr>
            <a:endParaRPr lang="en-US" altLang="ja-JP" dirty="0"/>
          </a:p>
        </p:txBody>
      </p:sp>
      <p:pic>
        <p:nvPicPr>
          <p:cNvPr id="3" name="図 2">
            <a:extLst>
              <a:ext uri="{FF2B5EF4-FFF2-40B4-BE49-F238E27FC236}">
                <a16:creationId xmlns:a16="http://schemas.microsoft.com/office/drawing/2014/main" id="{9BE2FF40-E9FB-4ECF-B61F-6DE4B2BB4EA4}"/>
              </a:ext>
            </a:extLst>
          </p:cNvPr>
          <p:cNvPicPr>
            <a:picLocks noChangeAspect="1"/>
          </p:cNvPicPr>
          <p:nvPr/>
        </p:nvPicPr>
        <p:blipFill>
          <a:blip r:embed="rId2"/>
          <a:stretch>
            <a:fillRect/>
          </a:stretch>
        </p:blipFill>
        <p:spPr>
          <a:xfrm>
            <a:off x="6253216" y="520440"/>
            <a:ext cx="3011685" cy="1164437"/>
          </a:xfrm>
          <a:prstGeom prst="rect">
            <a:avLst/>
          </a:prstGeom>
        </p:spPr>
      </p:pic>
      <p:pic>
        <p:nvPicPr>
          <p:cNvPr id="5" name="図 4">
            <a:extLst>
              <a:ext uri="{FF2B5EF4-FFF2-40B4-BE49-F238E27FC236}">
                <a16:creationId xmlns:a16="http://schemas.microsoft.com/office/drawing/2014/main" id="{1DDA0485-824E-4F2B-A9D4-4D2DD13FEB30}"/>
              </a:ext>
            </a:extLst>
          </p:cNvPr>
          <p:cNvPicPr>
            <a:picLocks noChangeAspect="1"/>
          </p:cNvPicPr>
          <p:nvPr/>
        </p:nvPicPr>
        <p:blipFill>
          <a:blip r:embed="rId3"/>
          <a:stretch>
            <a:fillRect/>
          </a:stretch>
        </p:blipFill>
        <p:spPr>
          <a:xfrm>
            <a:off x="9701425" y="0"/>
            <a:ext cx="1353429" cy="1798476"/>
          </a:xfrm>
          <a:prstGeom prst="rect">
            <a:avLst/>
          </a:prstGeom>
        </p:spPr>
      </p:pic>
      <p:pic>
        <p:nvPicPr>
          <p:cNvPr id="6" name="図 5">
            <a:extLst>
              <a:ext uri="{FF2B5EF4-FFF2-40B4-BE49-F238E27FC236}">
                <a16:creationId xmlns:a16="http://schemas.microsoft.com/office/drawing/2014/main" id="{48130E8D-F357-4967-9433-474D83134C9C}"/>
              </a:ext>
            </a:extLst>
          </p:cNvPr>
          <p:cNvPicPr>
            <a:picLocks noChangeAspect="1"/>
          </p:cNvPicPr>
          <p:nvPr/>
        </p:nvPicPr>
        <p:blipFill>
          <a:blip r:embed="rId4"/>
          <a:stretch>
            <a:fillRect/>
          </a:stretch>
        </p:blipFill>
        <p:spPr>
          <a:xfrm>
            <a:off x="6567001" y="829221"/>
            <a:ext cx="2164268" cy="499915"/>
          </a:xfrm>
          <a:prstGeom prst="rect">
            <a:avLst/>
          </a:prstGeom>
        </p:spPr>
      </p:pic>
    </p:spTree>
    <p:extLst>
      <p:ext uri="{BB962C8B-B14F-4D97-AF65-F5344CB8AC3E}">
        <p14:creationId xmlns:p14="http://schemas.microsoft.com/office/powerpoint/2010/main" val="107164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br>
              <a:rPr kumimoji="1" lang="en-US" altLang="ja-JP" dirty="0"/>
            </a:br>
            <a:r>
              <a:rPr kumimoji="1" lang="ja-JP" altLang="en-US" dirty="0"/>
              <a:t>まとめ</a:t>
            </a:r>
          </a:p>
        </p:txBody>
      </p:sp>
      <p:sp>
        <p:nvSpPr>
          <p:cNvPr id="3" name="コンテンツ プレースホルダー 2">
            <a:extLst>
              <a:ext uri="{FF2B5EF4-FFF2-40B4-BE49-F238E27FC236}">
                <a16:creationId xmlns:a16="http://schemas.microsoft.com/office/drawing/2014/main" id="{109D8081-12B5-465F-83A8-743C48B6BF8D}"/>
              </a:ext>
            </a:extLst>
          </p:cNvPr>
          <p:cNvSpPr>
            <a:spLocks noGrp="1"/>
          </p:cNvSpPr>
          <p:nvPr>
            <p:ph idx="1"/>
          </p:nvPr>
        </p:nvSpPr>
        <p:spPr/>
        <p:txBody>
          <a:bodyPr/>
          <a:lstStyle/>
          <a:p>
            <a:r>
              <a:rPr lang="ja-JP" altLang="en-US" dirty="0"/>
              <a:t>これだけ丁寧にやったが、正直覚えなくて良い。</a:t>
            </a:r>
            <a:endParaRPr lang="en-US" altLang="ja-JP" dirty="0"/>
          </a:p>
          <a:p>
            <a:r>
              <a:rPr lang="ja-JP" altLang="en-US" dirty="0"/>
              <a:t>デバッグの際には楽。** </a:t>
            </a:r>
            <a:r>
              <a:rPr lang="en-US" altLang="ja-JP" dirty="0"/>
              <a:t>is not </a:t>
            </a:r>
            <a:r>
              <a:rPr lang="en-US" altLang="ja-JP" dirty="0" err="1"/>
              <a:t>definded</a:t>
            </a:r>
            <a:r>
              <a:rPr lang="en-US" altLang="ja-JP" dirty="0"/>
              <a:t> (</a:t>
            </a:r>
            <a:r>
              <a:rPr lang="ja-JP" altLang="en-US" dirty="0"/>
              <a:t>**が定義されていない</a:t>
            </a:r>
            <a:r>
              <a:rPr lang="en-US" altLang="ja-JP" dirty="0"/>
              <a:t>)</a:t>
            </a:r>
            <a:r>
              <a:rPr lang="ja-JP" altLang="en-US" dirty="0"/>
              <a:t>のエラーが出た際に、アクセス制御が頭にちらついてくれればありがたい</a:t>
            </a:r>
            <a:endParaRPr lang="en-US" altLang="ja-JP" dirty="0"/>
          </a:p>
          <a:p>
            <a:r>
              <a:rPr lang="ja-JP" altLang="en-US" dirty="0"/>
              <a:t>アクセス範囲という概念がある！ということだけ頭に入れておけば、エラーが出たときや、実際にアクセス制御が必要になる場面でもう一度ネットなどで検索すれば理解が深まると考える。</a:t>
            </a:r>
            <a:endParaRPr lang="en-US" altLang="ja-JP" dirty="0"/>
          </a:p>
        </p:txBody>
      </p:sp>
    </p:spTree>
    <p:extLst>
      <p:ext uri="{BB962C8B-B14F-4D97-AF65-F5344CB8AC3E}">
        <p14:creationId xmlns:p14="http://schemas.microsoft.com/office/powerpoint/2010/main" val="346402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7A58A-0482-4643-9FBE-1B70AFE8EE59}"/>
              </a:ext>
            </a:extLst>
          </p:cNvPr>
          <p:cNvSpPr>
            <a:spLocks noGrp="1"/>
          </p:cNvSpPr>
          <p:nvPr>
            <p:ph type="ctrTitle"/>
          </p:nvPr>
        </p:nvSpPr>
        <p:spPr/>
        <p:txBody>
          <a:bodyPr/>
          <a:lstStyle/>
          <a:p>
            <a:r>
              <a:rPr kumimoji="1" lang="ja-JP" altLang="en-US" dirty="0"/>
              <a:t>アクセス制御</a:t>
            </a:r>
          </a:p>
        </p:txBody>
      </p:sp>
      <p:sp>
        <p:nvSpPr>
          <p:cNvPr id="3" name="字幕 2">
            <a:extLst>
              <a:ext uri="{FF2B5EF4-FFF2-40B4-BE49-F238E27FC236}">
                <a16:creationId xmlns:a16="http://schemas.microsoft.com/office/drawing/2014/main" id="{414C8785-E179-4EBB-822B-3A54E8FF2EAA}"/>
              </a:ext>
            </a:extLst>
          </p:cNvPr>
          <p:cNvSpPr>
            <a:spLocks noGrp="1"/>
          </p:cNvSpPr>
          <p:nvPr>
            <p:ph type="subTitle" idx="1"/>
          </p:nvPr>
        </p:nvSpPr>
        <p:spPr/>
        <p:txBody>
          <a:bodyPr/>
          <a:lstStyle/>
          <a:p>
            <a:endParaRPr kumimoji="1" lang="ja-JP" altLang="en-US" dirty="0"/>
          </a:p>
        </p:txBody>
      </p:sp>
      <p:pic>
        <p:nvPicPr>
          <p:cNvPr id="6" name="図 5">
            <a:extLst>
              <a:ext uri="{FF2B5EF4-FFF2-40B4-BE49-F238E27FC236}">
                <a16:creationId xmlns:a16="http://schemas.microsoft.com/office/drawing/2014/main" id="{BCBC3B61-CA45-4E72-9606-DD13B473394C}"/>
              </a:ext>
            </a:extLst>
          </p:cNvPr>
          <p:cNvPicPr>
            <a:picLocks noChangeAspect="1"/>
          </p:cNvPicPr>
          <p:nvPr/>
        </p:nvPicPr>
        <p:blipFill>
          <a:blip r:embed="rId2"/>
          <a:stretch>
            <a:fillRect/>
          </a:stretch>
        </p:blipFill>
        <p:spPr>
          <a:xfrm>
            <a:off x="4501433" y="200293"/>
            <a:ext cx="2773426" cy="2085706"/>
          </a:xfrm>
          <a:prstGeom prst="rect">
            <a:avLst/>
          </a:prstGeom>
        </p:spPr>
      </p:pic>
    </p:spTree>
    <p:extLst>
      <p:ext uri="{BB962C8B-B14F-4D97-AF65-F5344CB8AC3E}">
        <p14:creationId xmlns:p14="http://schemas.microsoft.com/office/powerpoint/2010/main" val="195409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03697F44-5DEE-4E7E-B41B-D6C8CBC21D14}"/>
              </a:ext>
            </a:extLst>
          </p:cNvPr>
          <p:cNvSpPr>
            <a:spLocks noGrp="1"/>
          </p:cNvSpPr>
          <p:nvPr>
            <p:ph idx="1"/>
          </p:nvPr>
        </p:nvSpPr>
        <p:spPr>
          <a:xfrm>
            <a:off x="1451579" y="3089523"/>
            <a:ext cx="9603275" cy="3450613"/>
          </a:xfrm>
        </p:spPr>
        <p:txBody>
          <a:bodyPr/>
          <a:lstStyle/>
          <a:p>
            <a:pPr marL="0" indent="0">
              <a:buNone/>
            </a:pPr>
            <a:r>
              <a:rPr kumimoji="1" lang="ja-JP" altLang="en-US" dirty="0"/>
              <a:t>要は、スコープのこと。</a:t>
            </a:r>
            <a:endParaRPr kumimoji="1" lang="en-US" altLang="ja-JP" dirty="0"/>
          </a:p>
          <a:p>
            <a:pPr marL="0" indent="0">
              <a:buNone/>
            </a:pPr>
            <a:r>
              <a:rPr kumimoji="1" lang="ja-JP" altLang="en-US" dirty="0"/>
              <a:t>ある変数や、メソッドを考えたときに、それにアクセスできる範囲を決める。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9519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29C13-41E1-4C7E-A654-B9F1809848CF}"/>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A1D28526-6034-412A-9D59-6FCFBB323548}"/>
              </a:ext>
            </a:extLst>
          </p:cNvPr>
          <p:cNvSpPr>
            <a:spLocks noGrp="1"/>
          </p:cNvSpPr>
          <p:nvPr>
            <p:ph idx="1"/>
          </p:nvPr>
        </p:nvSpPr>
        <p:spPr/>
        <p:txBody>
          <a:bodyPr/>
          <a:lstStyle/>
          <a:p>
            <a:pPr marL="0" indent="0">
              <a:buNone/>
            </a:pPr>
            <a:r>
              <a:rPr lang="en-US" altLang="ja-JP" dirty="0"/>
              <a:t>Int k = 0;</a:t>
            </a:r>
          </a:p>
          <a:p>
            <a:pPr marL="0" indent="0">
              <a:buNone/>
            </a:pPr>
            <a:r>
              <a:rPr lang="en-US" altLang="ja-JP" dirty="0"/>
              <a:t>Void main(){</a:t>
            </a:r>
          </a:p>
          <a:p>
            <a:pPr marL="0" indent="0">
              <a:buNone/>
            </a:pPr>
            <a:r>
              <a:rPr lang="en-US" altLang="ja-JP" dirty="0"/>
              <a:t>	int p = 5;</a:t>
            </a:r>
          </a:p>
          <a:p>
            <a:pPr marL="0" indent="0">
              <a:buNone/>
            </a:pPr>
            <a:r>
              <a:rPr lang="en-US" altLang="ja-JP" dirty="0"/>
              <a:t>	for(int I = 0;I &lt; 10;i++){</a:t>
            </a:r>
          </a:p>
          <a:p>
            <a:pPr marL="0" indent="0">
              <a:buNone/>
            </a:pPr>
            <a:r>
              <a:rPr lang="en-US" altLang="ja-JP" dirty="0"/>
              <a:t>		</a:t>
            </a:r>
            <a:r>
              <a:rPr lang="en-US" altLang="ja-JP" dirty="0" err="1"/>
              <a:t>println</a:t>
            </a:r>
            <a:r>
              <a:rPr lang="en-US" altLang="ja-JP" dirty="0"/>
              <a:t>(</a:t>
            </a:r>
            <a:r>
              <a:rPr lang="en-US" altLang="ja-JP" dirty="0" err="1"/>
              <a:t>i</a:t>
            </a:r>
            <a:r>
              <a:rPr lang="en-US" altLang="ja-JP" dirty="0"/>
              <a:t>);</a:t>
            </a:r>
          </a:p>
          <a:p>
            <a:pPr marL="0" indent="0">
              <a:buNone/>
            </a:pPr>
            <a:r>
              <a:rPr lang="en-US" altLang="ja-JP" dirty="0"/>
              <a:t>	}</a:t>
            </a:r>
          </a:p>
          <a:p>
            <a:pPr marL="0" indent="0">
              <a:buNone/>
            </a:pPr>
            <a:r>
              <a:rPr lang="en-US" altLang="ja-JP" dirty="0"/>
              <a:t>}</a:t>
            </a:r>
            <a:endParaRPr lang="ja-JP" altLang="en-US" dirty="0"/>
          </a:p>
        </p:txBody>
      </p:sp>
    </p:spTree>
    <p:extLst>
      <p:ext uri="{BB962C8B-B14F-4D97-AF65-F5344CB8AC3E}">
        <p14:creationId xmlns:p14="http://schemas.microsoft.com/office/powerpoint/2010/main" val="32320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CF1CF7D-5C7B-4D2B-B51F-DC9B188036BC}"/>
              </a:ext>
            </a:extLst>
          </p:cNvPr>
          <p:cNvSpPr/>
          <p:nvPr/>
        </p:nvSpPr>
        <p:spPr>
          <a:xfrm>
            <a:off x="1283516" y="2015732"/>
            <a:ext cx="4102216" cy="3450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9129C13-41E1-4C7E-A654-B9F1809848CF}"/>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A1D28526-6034-412A-9D59-6FCFBB323548}"/>
              </a:ext>
            </a:extLst>
          </p:cNvPr>
          <p:cNvSpPr>
            <a:spLocks noGrp="1"/>
          </p:cNvSpPr>
          <p:nvPr>
            <p:ph idx="1"/>
          </p:nvPr>
        </p:nvSpPr>
        <p:spPr/>
        <p:txBody>
          <a:bodyPr/>
          <a:lstStyle/>
          <a:p>
            <a:pPr marL="0" indent="0">
              <a:buNone/>
            </a:pPr>
            <a:r>
              <a:rPr lang="en-US" altLang="ja-JP" dirty="0"/>
              <a:t>Int k = 0;</a:t>
            </a:r>
          </a:p>
          <a:p>
            <a:pPr marL="0" indent="0">
              <a:buNone/>
            </a:pPr>
            <a:r>
              <a:rPr lang="en-US" altLang="ja-JP" dirty="0"/>
              <a:t>Void main(){</a:t>
            </a:r>
          </a:p>
          <a:p>
            <a:pPr marL="0" indent="0">
              <a:buNone/>
            </a:pPr>
            <a:r>
              <a:rPr lang="en-US" altLang="ja-JP" dirty="0"/>
              <a:t>	int p = 5;</a:t>
            </a:r>
          </a:p>
          <a:p>
            <a:pPr marL="0" indent="0">
              <a:buNone/>
            </a:pPr>
            <a:r>
              <a:rPr lang="en-US" altLang="ja-JP" dirty="0"/>
              <a:t>	for(int I = 0;I &lt; 10;i++){</a:t>
            </a:r>
          </a:p>
          <a:p>
            <a:pPr marL="0" indent="0">
              <a:buNone/>
            </a:pPr>
            <a:r>
              <a:rPr lang="en-US" altLang="ja-JP" dirty="0"/>
              <a:t>		</a:t>
            </a:r>
            <a:r>
              <a:rPr lang="en-US" altLang="ja-JP" dirty="0" err="1"/>
              <a:t>println</a:t>
            </a:r>
            <a:r>
              <a:rPr lang="en-US" altLang="ja-JP" dirty="0"/>
              <a:t>(</a:t>
            </a:r>
            <a:r>
              <a:rPr lang="en-US" altLang="ja-JP" dirty="0" err="1"/>
              <a:t>i</a:t>
            </a:r>
            <a:r>
              <a:rPr lang="en-US" altLang="ja-JP" dirty="0"/>
              <a:t>);</a:t>
            </a:r>
          </a:p>
          <a:p>
            <a:pPr marL="0" indent="0">
              <a:buNone/>
            </a:pPr>
            <a:r>
              <a:rPr lang="en-US" altLang="ja-JP" dirty="0"/>
              <a:t>	}</a:t>
            </a:r>
          </a:p>
          <a:p>
            <a:pPr marL="0" indent="0">
              <a:buNone/>
            </a:pPr>
            <a:r>
              <a:rPr lang="en-US" altLang="ja-JP" dirty="0"/>
              <a:t>}</a:t>
            </a:r>
            <a:endParaRPr lang="ja-JP" altLang="en-US" dirty="0"/>
          </a:p>
        </p:txBody>
      </p:sp>
      <p:sp>
        <p:nvSpPr>
          <p:cNvPr id="7" name="テキスト ボックス 6">
            <a:extLst>
              <a:ext uri="{FF2B5EF4-FFF2-40B4-BE49-F238E27FC236}">
                <a16:creationId xmlns:a16="http://schemas.microsoft.com/office/drawing/2014/main" id="{81474710-BD43-440D-891D-56F77BE19652}"/>
              </a:ext>
            </a:extLst>
          </p:cNvPr>
          <p:cNvSpPr txBox="1"/>
          <p:nvPr/>
        </p:nvSpPr>
        <p:spPr>
          <a:xfrm>
            <a:off x="5998128" y="2015732"/>
            <a:ext cx="5056726" cy="369332"/>
          </a:xfrm>
          <a:prstGeom prst="rect">
            <a:avLst/>
          </a:prstGeom>
          <a:noFill/>
        </p:spPr>
        <p:txBody>
          <a:bodyPr wrap="square" rtlCol="0">
            <a:spAutoFit/>
          </a:bodyPr>
          <a:lstStyle/>
          <a:p>
            <a:r>
              <a:rPr lang="en-US" altLang="ja-JP" dirty="0"/>
              <a:t>k</a:t>
            </a:r>
            <a:r>
              <a:rPr lang="ja-JP" altLang="en-US" dirty="0"/>
              <a:t>の範囲</a:t>
            </a:r>
          </a:p>
        </p:txBody>
      </p:sp>
    </p:spTree>
    <p:extLst>
      <p:ext uri="{BB962C8B-B14F-4D97-AF65-F5344CB8AC3E}">
        <p14:creationId xmlns:p14="http://schemas.microsoft.com/office/powerpoint/2010/main" val="113286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0D9E52E-F5A1-44A1-B133-5CABD9841B95}"/>
              </a:ext>
            </a:extLst>
          </p:cNvPr>
          <p:cNvSpPr/>
          <p:nvPr/>
        </p:nvSpPr>
        <p:spPr>
          <a:xfrm>
            <a:off x="1451579" y="2634143"/>
            <a:ext cx="3833485" cy="2832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9129C13-41E1-4C7E-A654-B9F1809848CF}"/>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A1D28526-6034-412A-9D59-6FCFBB323548}"/>
              </a:ext>
            </a:extLst>
          </p:cNvPr>
          <p:cNvSpPr>
            <a:spLocks noGrp="1"/>
          </p:cNvSpPr>
          <p:nvPr>
            <p:ph idx="1"/>
          </p:nvPr>
        </p:nvSpPr>
        <p:spPr/>
        <p:txBody>
          <a:bodyPr/>
          <a:lstStyle/>
          <a:p>
            <a:pPr marL="0" indent="0">
              <a:buNone/>
            </a:pPr>
            <a:r>
              <a:rPr lang="en-US" altLang="ja-JP" dirty="0"/>
              <a:t>Int k = 0;</a:t>
            </a:r>
          </a:p>
          <a:p>
            <a:pPr marL="0" indent="0">
              <a:buNone/>
            </a:pPr>
            <a:r>
              <a:rPr lang="en-US" altLang="ja-JP" dirty="0"/>
              <a:t>Void main(){</a:t>
            </a:r>
          </a:p>
          <a:p>
            <a:pPr marL="0" indent="0">
              <a:buNone/>
            </a:pPr>
            <a:r>
              <a:rPr lang="en-US" altLang="ja-JP" dirty="0"/>
              <a:t>	int p = 5;</a:t>
            </a:r>
          </a:p>
          <a:p>
            <a:pPr marL="0" indent="0">
              <a:buNone/>
            </a:pPr>
            <a:r>
              <a:rPr lang="en-US" altLang="ja-JP" dirty="0"/>
              <a:t>	for(int I = 0;I &lt; 10;i++){</a:t>
            </a:r>
          </a:p>
          <a:p>
            <a:pPr marL="0" indent="0">
              <a:buNone/>
            </a:pPr>
            <a:r>
              <a:rPr lang="en-US" altLang="ja-JP" dirty="0"/>
              <a:t>		</a:t>
            </a:r>
            <a:r>
              <a:rPr lang="en-US" altLang="ja-JP" dirty="0" err="1"/>
              <a:t>println</a:t>
            </a:r>
            <a:r>
              <a:rPr lang="en-US" altLang="ja-JP" dirty="0"/>
              <a:t>(</a:t>
            </a:r>
            <a:r>
              <a:rPr lang="en-US" altLang="ja-JP" dirty="0" err="1"/>
              <a:t>i</a:t>
            </a:r>
            <a:r>
              <a:rPr lang="en-US" altLang="ja-JP" dirty="0"/>
              <a:t>);</a:t>
            </a:r>
          </a:p>
          <a:p>
            <a:pPr marL="0" indent="0">
              <a:buNone/>
            </a:pPr>
            <a:r>
              <a:rPr lang="en-US" altLang="ja-JP" dirty="0"/>
              <a:t>	}</a:t>
            </a:r>
          </a:p>
          <a:p>
            <a:pPr marL="0" indent="0">
              <a:buNone/>
            </a:pPr>
            <a:r>
              <a:rPr lang="en-US" altLang="ja-JP" dirty="0"/>
              <a:t>}</a:t>
            </a:r>
            <a:endParaRPr lang="ja-JP" altLang="en-US" dirty="0"/>
          </a:p>
        </p:txBody>
      </p:sp>
      <p:sp>
        <p:nvSpPr>
          <p:cNvPr id="7" name="テキスト ボックス 6">
            <a:extLst>
              <a:ext uri="{FF2B5EF4-FFF2-40B4-BE49-F238E27FC236}">
                <a16:creationId xmlns:a16="http://schemas.microsoft.com/office/drawing/2014/main" id="{CC29C647-31EB-4850-90CA-CBA423545558}"/>
              </a:ext>
            </a:extLst>
          </p:cNvPr>
          <p:cNvSpPr txBox="1"/>
          <p:nvPr/>
        </p:nvSpPr>
        <p:spPr>
          <a:xfrm>
            <a:off x="5998128" y="2015732"/>
            <a:ext cx="5056726" cy="369332"/>
          </a:xfrm>
          <a:prstGeom prst="rect">
            <a:avLst/>
          </a:prstGeom>
          <a:noFill/>
        </p:spPr>
        <p:txBody>
          <a:bodyPr wrap="square" rtlCol="0">
            <a:spAutoFit/>
          </a:bodyPr>
          <a:lstStyle/>
          <a:p>
            <a:r>
              <a:rPr lang="en-US" altLang="ja-JP" dirty="0"/>
              <a:t>p</a:t>
            </a:r>
            <a:r>
              <a:rPr lang="ja-JP" altLang="en-US" dirty="0"/>
              <a:t>の範囲</a:t>
            </a:r>
          </a:p>
        </p:txBody>
      </p:sp>
    </p:spTree>
    <p:extLst>
      <p:ext uri="{BB962C8B-B14F-4D97-AF65-F5344CB8AC3E}">
        <p14:creationId xmlns:p14="http://schemas.microsoft.com/office/powerpoint/2010/main" val="370628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E235BD1-F5DD-4BC5-A80D-298BF02FCBBF}"/>
              </a:ext>
            </a:extLst>
          </p:cNvPr>
          <p:cNvSpPr/>
          <p:nvPr/>
        </p:nvSpPr>
        <p:spPr>
          <a:xfrm>
            <a:off x="2248250" y="3489820"/>
            <a:ext cx="3053592" cy="14680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9129C13-41E1-4C7E-A654-B9F1809848CF}"/>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A1D28526-6034-412A-9D59-6FCFBB323548}"/>
              </a:ext>
            </a:extLst>
          </p:cNvPr>
          <p:cNvSpPr>
            <a:spLocks noGrp="1"/>
          </p:cNvSpPr>
          <p:nvPr>
            <p:ph idx="1"/>
          </p:nvPr>
        </p:nvSpPr>
        <p:spPr/>
        <p:txBody>
          <a:bodyPr/>
          <a:lstStyle/>
          <a:p>
            <a:pPr marL="0" indent="0">
              <a:buNone/>
            </a:pPr>
            <a:r>
              <a:rPr lang="en-US" altLang="ja-JP" dirty="0"/>
              <a:t>Int k = 0;</a:t>
            </a:r>
          </a:p>
          <a:p>
            <a:pPr marL="0" indent="0">
              <a:buNone/>
            </a:pPr>
            <a:r>
              <a:rPr lang="en-US" altLang="ja-JP" dirty="0"/>
              <a:t>Void main(){</a:t>
            </a:r>
          </a:p>
          <a:p>
            <a:pPr marL="0" indent="0">
              <a:buNone/>
            </a:pPr>
            <a:r>
              <a:rPr lang="en-US" altLang="ja-JP" dirty="0"/>
              <a:t>	int p = 5;</a:t>
            </a:r>
          </a:p>
          <a:p>
            <a:pPr marL="0" indent="0">
              <a:buNone/>
            </a:pPr>
            <a:r>
              <a:rPr lang="en-US" altLang="ja-JP" dirty="0"/>
              <a:t>	for(int I = 0;I &lt; 10;i++){</a:t>
            </a:r>
          </a:p>
          <a:p>
            <a:pPr marL="0" indent="0">
              <a:buNone/>
            </a:pPr>
            <a:r>
              <a:rPr lang="en-US" altLang="ja-JP" dirty="0"/>
              <a:t>		</a:t>
            </a:r>
            <a:r>
              <a:rPr lang="en-US" altLang="ja-JP" dirty="0" err="1"/>
              <a:t>println</a:t>
            </a:r>
            <a:r>
              <a:rPr lang="en-US" altLang="ja-JP" dirty="0"/>
              <a:t>(</a:t>
            </a:r>
            <a:r>
              <a:rPr lang="en-US" altLang="ja-JP" dirty="0" err="1"/>
              <a:t>i</a:t>
            </a:r>
            <a:r>
              <a:rPr lang="en-US" altLang="ja-JP" dirty="0"/>
              <a:t>);</a:t>
            </a:r>
          </a:p>
          <a:p>
            <a:pPr marL="0" indent="0">
              <a:buNone/>
            </a:pPr>
            <a:r>
              <a:rPr lang="en-US" altLang="ja-JP" dirty="0"/>
              <a:t>	}</a:t>
            </a:r>
          </a:p>
          <a:p>
            <a:pPr marL="0" indent="0">
              <a:buNone/>
            </a:pPr>
            <a:r>
              <a:rPr lang="en-US" altLang="ja-JP" dirty="0"/>
              <a:t>}</a:t>
            </a:r>
            <a:endParaRPr lang="ja-JP" altLang="en-US" dirty="0"/>
          </a:p>
        </p:txBody>
      </p:sp>
      <p:sp>
        <p:nvSpPr>
          <p:cNvPr id="7" name="テキスト ボックス 6">
            <a:extLst>
              <a:ext uri="{FF2B5EF4-FFF2-40B4-BE49-F238E27FC236}">
                <a16:creationId xmlns:a16="http://schemas.microsoft.com/office/drawing/2014/main" id="{9A3E94ED-BC69-4B13-83A4-CF21123FBDF6}"/>
              </a:ext>
            </a:extLst>
          </p:cNvPr>
          <p:cNvSpPr txBox="1"/>
          <p:nvPr/>
        </p:nvSpPr>
        <p:spPr>
          <a:xfrm>
            <a:off x="5998128" y="2015732"/>
            <a:ext cx="5056726" cy="369332"/>
          </a:xfrm>
          <a:prstGeom prst="rect">
            <a:avLst/>
          </a:prstGeom>
          <a:noFill/>
        </p:spPr>
        <p:txBody>
          <a:bodyPr wrap="square" rtlCol="0">
            <a:spAutoFit/>
          </a:bodyPr>
          <a:lstStyle/>
          <a:p>
            <a:r>
              <a:rPr lang="en-US" altLang="ja-JP" dirty="0" err="1"/>
              <a:t>i</a:t>
            </a:r>
            <a:r>
              <a:rPr lang="ja-JP" altLang="en-US" dirty="0"/>
              <a:t>の範囲</a:t>
            </a:r>
          </a:p>
        </p:txBody>
      </p:sp>
    </p:spTree>
    <p:extLst>
      <p:ext uri="{BB962C8B-B14F-4D97-AF65-F5344CB8AC3E}">
        <p14:creationId xmlns:p14="http://schemas.microsoft.com/office/powerpoint/2010/main" val="102369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a:t>
            </a:r>
          </a:p>
        </p:txBody>
      </p:sp>
      <p:sp>
        <p:nvSpPr>
          <p:cNvPr id="3" name="コンテンツ プレースホルダー 2">
            <a:extLst>
              <a:ext uri="{FF2B5EF4-FFF2-40B4-BE49-F238E27FC236}">
                <a16:creationId xmlns:a16="http://schemas.microsoft.com/office/drawing/2014/main" id="{03697F44-5DEE-4E7E-B41B-D6C8CBC21D14}"/>
              </a:ext>
            </a:extLst>
          </p:cNvPr>
          <p:cNvSpPr>
            <a:spLocks noGrp="1"/>
          </p:cNvSpPr>
          <p:nvPr>
            <p:ph idx="1"/>
          </p:nvPr>
        </p:nvSpPr>
        <p:spPr>
          <a:xfrm>
            <a:off x="1451579" y="3089523"/>
            <a:ext cx="9603275" cy="3450613"/>
          </a:xfrm>
        </p:spPr>
        <p:txBody>
          <a:bodyPr/>
          <a:lstStyle/>
          <a:p>
            <a:pPr marL="0" indent="0">
              <a:buNone/>
            </a:pPr>
            <a:r>
              <a:rPr lang="ja-JP" altLang="en-US" dirty="0"/>
              <a:t>このような感じで、フィールド変数やメソッドに対して、アクセスを制御できる。</a:t>
            </a:r>
            <a:endParaRPr lang="en-US" altLang="ja-JP" dirty="0"/>
          </a:p>
          <a:p>
            <a:pPr marL="0" indent="0">
              <a:buNone/>
            </a:pPr>
            <a:r>
              <a:rPr lang="ja-JP" altLang="en-US" dirty="0"/>
              <a:t>この例では、何も指定しなくても勝手にスコープを決めてくれるが、自分で明示的に範囲を決めたい場合は、アクセス修飾子というものをつける。</a:t>
            </a:r>
          </a:p>
        </p:txBody>
      </p:sp>
    </p:spTree>
    <p:extLst>
      <p:ext uri="{BB962C8B-B14F-4D97-AF65-F5344CB8AC3E}">
        <p14:creationId xmlns:p14="http://schemas.microsoft.com/office/powerpoint/2010/main" val="267928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0814-762D-4A72-A0DA-ECC811E42B15}"/>
              </a:ext>
            </a:extLst>
          </p:cNvPr>
          <p:cNvSpPr>
            <a:spLocks noGrp="1"/>
          </p:cNvSpPr>
          <p:nvPr>
            <p:ph type="title"/>
          </p:nvPr>
        </p:nvSpPr>
        <p:spPr/>
        <p:txBody>
          <a:bodyPr/>
          <a:lstStyle/>
          <a:p>
            <a:r>
              <a:rPr kumimoji="1" lang="ja-JP" altLang="en-US" dirty="0"/>
              <a:t>アクセス制御とは </a:t>
            </a:r>
            <a:br>
              <a:rPr kumimoji="1" lang="en-US" altLang="ja-JP" dirty="0"/>
            </a:br>
            <a:r>
              <a:rPr kumimoji="1" lang="ja-JP" altLang="en-US" dirty="0"/>
              <a:t>アクセス修飾子</a:t>
            </a:r>
          </a:p>
        </p:txBody>
      </p:sp>
      <p:sp>
        <p:nvSpPr>
          <p:cNvPr id="5" name="コンテンツ プレースホルダー 4">
            <a:extLst>
              <a:ext uri="{FF2B5EF4-FFF2-40B4-BE49-F238E27FC236}">
                <a16:creationId xmlns:a16="http://schemas.microsoft.com/office/drawing/2014/main" id="{7CD0B483-B816-4F73-998A-7AA48ED374AB}"/>
              </a:ext>
            </a:extLst>
          </p:cNvPr>
          <p:cNvSpPr>
            <a:spLocks noGrp="1"/>
          </p:cNvSpPr>
          <p:nvPr>
            <p:ph idx="1"/>
          </p:nvPr>
        </p:nvSpPr>
        <p:spPr/>
        <p:txBody>
          <a:bodyPr/>
          <a:lstStyle/>
          <a:p>
            <a:r>
              <a:rPr lang="ja-JP" altLang="en-US" dirty="0"/>
              <a:t>ふつうの宣言の前に一単語付け加えることで、アクセスできるスコープを指定できる。</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3ACB659A-4D7B-40EF-A6EE-4CB5B64125D1}"/>
              </a:ext>
            </a:extLst>
          </p:cNvPr>
          <p:cNvSpPr txBox="1"/>
          <p:nvPr/>
        </p:nvSpPr>
        <p:spPr>
          <a:xfrm>
            <a:off x="3035673" y="3429000"/>
            <a:ext cx="6578974" cy="769441"/>
          </a:xfrm>
          <a:prstGeom prst="rect">
            <a:avLst/>
          </a:prstGeom>
          <a:noFill/>
        </p:spPr>
        <p:txBody>
          <a:bodyPr wrap="square" rtlCol="0">
            <a:spAutoFit/>
          </a:bodyPr>
          <a:lstStyle/>
          <a:p>
            <a:pPr algn="ctr"/>
            <a:r>
              <a:rPr kumimoji="1" lang="en-US" altLang="ja-JP" sz="4400" dirty="0"/>
              <a:t>int a = 0;</a:t>
            </a:r>
            <a:endParaRPr kumimoji="1" lang="ja-JP" altLang="en-US" sz="4400" dirty="0"/>
          </a:p>
        </p:txBody>
      </p:sp>
    </p:spTree>
    <p:extLst>
      <p:ext uri="{BB962C8B-B14F-4D97-AF65-F5344CB8AC3E}">
        <p14:creationId xmlns:p14="http://schemas.microsoft.com/office/powerpoint/2010/main" val="1911317049"/>
      </p:ext>
    </p:extLst>
  </p:cSld>
  <p:clrMapOvr>
    <a:masterClrMapping/>
  </p:clrMapOvr>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TM10001114[[fn=ギャラリー]]</Template>
  <TotalTime>1564</TotalTime>
  <Words>845</Words>
  <Application>Microsoft Office PowerPoint</Application>
  <PresentationFormat>ワイド画面</PresentationFormat>
  <Paragraphs>93</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Arial</vt:lpstr>
      <vt:lpstr>Gill Sans MT</vt:lpstr>
      <vt:lpstr>ギャラリー</vt:lpstr>
      <vt:lpstr>文太君、ありがとうございました！</vt:lpstr>
      <vt:lpstr>アクセス制御</vt:lpstr>
      <vt:lpstr>アクセス制御とは</vt:lpstr>
      <vt:lpstr>アクセス制御とは</vt:lpstr>
      <vt:lpstr>アクセス制御とは</vt:lpstr>
      <vt:lpstr>アクセス制御とは</vt:lpstr>
      <vt:lpstr>アクセス制御とは</vt:lpstr>
      <vt:lpstr>アクセス制御とは</vt:lpstr>
      <vt:lpstr>アクセス制御とは  アクセス修飾子</vt:lpstr>
      <vt:lpstr>アクセス制御とは メリット</vt:lpstr>
      <vt:lpstr>アクセス制御とは  アクセス修飾子</vt:lpstr>
      <vt:lpstr>アクセス制御とは アクセス修飾子</vt:lpstr>
      <vt:lpstr>アクセス制御とは private修飾子 </vt:lpstr>
      <vt:lpstr>アクセス制御とは private修飾子 </vt:lpstr>
      <vt:lpstr>アクセス制御とは private修飾子 </vt:lpstr>
      <vt:lpstr>アクセス制御とは Protected修飾子</vt:lpstr>
      <vt:lpstr>アクセス制御とは public修飾子</vt:lpstr>
      <vt:lpstr>アクセス制御とは デフォルト</vt:lpstr>
      <vt:lpstr>アクセス制御とは 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アクセス制御</dc:title>
  <dc:creator>yuuta09090530@icloud.com</dc:creator>
  <cp:lastModifiedBy>yuuta09090530@icloud.com</cp:lastModifiedBy>
  <cp:revision>22</cp:revision>
  <dcterms:created xsi:type="dcterms:W3CDTF">2020-07-01T03:06:31Z</dcterms:created>
  <dcterms:modified xsi:type="dcterms:W3CDTF">2020-07-02T05:10:45Z</dcterms:modified>
</cp:coreProperties>
</file>