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95739-25AE-4513-8B79-1CA7816E4E0D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FF9DBE03-06BF-4AB7-8719-6B560498F230}">
      <dgm:prSet phldrT="[Texte]"/>
      <dgm:spPr/>
      <dgm:t>
        <a:bodyPr/>
        <a:lstStyle/>
        <a:p>
          <a:r>
            <a:rPr lang="fr-FR" b="1" dirty="0"/>
            <a:t>ECONOMIE</a:t>
          </a:r>
        </a:p>
      </dgm:t>
    </dgm:pt>
    <dgm:pt modelId="{FA9A0537-1173-4D12-B841-69033C828BF6}" type="parTrans" cxnId="{41319286-624E-4CB0-B171-9396D8ACCB0D}">
      <dgm:prSet/>
      <dgm:spPr/>
      <dgm:t>
        <a:bodyPr/>
        <a:lstStyle/>
        <a:p>
          <a:endParaRPr lang="fr-FR"/>
        </a:p>
      </dgm:t>
    </dgm:pt>
    <dgm:pt modelId="{FB95D4FC-6016-4194-B160-B20A39C80184}" type="sibTrans" cxnId="{41319286-624E-4CB0-B171-9396D8ACCB0D}">
      <dgm:prSet/>
      <dgm:spPr/>
      <dgm:t>
        <a:bodyPr/>
        <a:lstStyle/>
        <a:p>
          <a:endParaRPr lang="fr-FR"/>
        </a:p>
      </dgm:t>
    </dgm:pt>
    <dgm:pt modelId="{404D4A32-FEEC-4BBA-9FEE-8C948EAF0A05}">
      <dgm:prSet phldrT="[Texte]"/>
      <dgm:spPr/>
      <dgm:t>
        <a:bodyPr/>
        <a:lstStyle/>
        <a:p>
          <a:r>
            <a:rPr lang="fr-FR" b="1" dirty="0"/>
            <a:t>MANAGEMENT</a:t>
          </a:r>
        </a:p>
      </dgm:t>
    </dgm:pt>
    <dgm:pt modelId="{F49E013C-FC23-417B-A95D-7F8CEA0C982B}" type="parTrans" cxnId="{3275556B-4393-401A-98C0-3B41787916C9}">
      <dgm:prSet/>
      <dgm:spPr/>
      <dgm:t>
        <a:bodyPr/>
        <a:lstStyle/>
        <a:p>
          <a:endParaRPr lang="fr-FR"/>
        </a:p>
      </dgm:t>
    </dgm:pt>
    <dgm:pt modelId="{E38132F8-A906-4A0F-9C38-ACAD3A105320}" type="sibTrans" cxnId="{3275556B-4393-401A-98C0-3B41787916C9}">
      <dgm:prSet/>
      <dgm:spPr/>
      <dgm:t>
        <a:bodyPr/>
        <a:lstStyle/>
        <a:p>
          <a:endParaRPr lang="fr-FR"/>
        </a:p>
      </dgm:t>
    </dgm:pt>
    <dgm:pt modelId="{B8B23336-4A85-450E-8A76-21CB846BAB60}">
      <dgm:prSet phldrT="[Texte]"/>
      <dgm:spPr/>
      <dgm:t>
        <a:bodyPr/>
        <a:lstStyle/>
        <a:p>
          <a:r>
            <a:rPr lang="fr-FR" b="1" dirty="0"/>
            <a:t>DROIT</a:t>
          </a:r>
        </a:p>
      </dgm:t>
    </dgm:pt>
    <dgm:pt modelId="{0D823642-2E7F-46F3-8001-C1A560688C6E}" type="parTrans" cxnId="{B210894A-D73E-43A3-888E-6294DF249796}">
      <dgm:prSet/>
      <dgm:spPr/>
      <dgm:t>
        <a:bodyPr/>
        <a:lstStyle/>
        <a:p>
          <a:endParaRPr lang="fr-FR"/>
        </a:p>
      </dgm:t>
    </dgm:pt>
    <dgm:pt modelId="{23E2472D-FE0C-4C16-82B3-72A3AEC6F3F2}" type="sibTrans" cxnId="{B210894A-D73E-43A3-888E-6294DF249796}">
      <dgm:prSet/>
      <dgm:spPr/>
      <dgm:t>
        <a:bodyPr/>
        <a:lstStyle/>
        <a:p>
          <a:endParaRPr lang="fr-FR"/>
        </a:p>
      </dgm:t>
    </dgm:pt>
    <dgm:pt modelId="{F5A437A9-955B-438F-AA55-B29722545669}" type="pres">
      <dgm:prSet presAssocID="{60595739-25AE-4513-8B79-1CA7816E4E0D}" presName="compositeShape" presStyleCnt="0">
        <dgm:presLayoutVars>
          <dgm:chMax val="7"/>
          <dgm:dir/>
          <dgm:resizeHandles val="exact"/>
        </dgm:presLayoutVars>
      </dgm:prSet>
      <dgm:spPr/>
    </dgm:pt>
    <dgm:pt modelId="{B58D8F9E-C4B4-42C3-804E-9E3209BD8AF7}" type="pres">
      <dgm:prSet presAssocID="{FF9DBE03-06BF-4AB7-8719-6B560498F230}" presName="circ1" presStyleLbl="vennNode1" presStyleIdx="0" presStyleCnt="3"/>
      <dgm:spPr/>
      <dgm:t>
        <a:bodyPr/>
        <a:lstStyle/>
        <a:p>
          <a:endParaRPr lang="fr-FR"/>
        </a:p>
      </dgm:t>
    </dgm:pt>
    <dgm:pt modelId="{F633F7A5-BE54-4590-986E-37E0ADF0F98D}" type="pres">
      <dgm:prSet presAssocID="{FF9DBE03-06BF-4AB7-8719-6B560498F2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C08AA3-DA5B-420E-A609-7D38F7FA0D1C}" type="pres">
      <dgm:prSet presAssocID="{404D4A32-FEEC-4BBA-9FEE-8C948EAF0A05}" presName="circ2" presStyleLbl="vennNode1" presStyleIdx="1" presStyleCnt="3"/>
      <dgm:spPr/>
      <dgm:t>
        <a:bodyPr/>
        <a:lstStyle/>
        <a:p>
          <a:endParaRPr lang="fr-FR"/>
        </a:p>
      </dgm:t>
    </dgm:pt>
    <dgm:pt modelId="{F96F9819-8364-45B0-B498-E23CD80E7B82}" type="pres">
      <dgm:prSet presAssocID="{404D4A32-FEEC-4BBA-9FEE-8C948EAF0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C22050-A2B3-4D0E-96C2-EC5AEB236A84}" type="pres">
      <dgm:prSet presAssocID="{B8B23336-4A85-450E-8A76-21CB846BAB60}" presName="circ3" presStyleLbl="vennNode1" presStyleIdx="2" presStyleCnt="3"/>
      <dgm:spPr/>
      <dgm:t>
        <a:bodyPr/>
        <a:lstStyle/>
        <a:p>
          <a:endParaRPr lang="fr-FR"/>
        </a:p>
      </dgm:t>
    </dgm:pt>
    <dgm:pt modelId="{286167FC-00E5-4EBB-96F2-535B4E7F928F}" type="pres">
      <dgm:prSet presAssocID="{B8B23336-4A85-450E-8A76-21CB846BAB6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066AC2-4778-42B8-AB74-E2329D1F562A}" type="presOf" srcId="{FF9DBE03-06BF-4AB7-8719-6B560498F230}" destId="{B58D8F9E-C4B4-42C3-804E-9E3209BD8AF7}" srcOrd="0" destOrd="0" presId="urn:microsoft.com/office/officeart/2005/8/layout/venn1"/>
    <dgm:cxn modelId="{3275556B-4393-401A-98C0-3B41787916C9}" srcId="{60595739-25AE-4513-8B79-1CA7816E4E0D}" destId="{404D4A32-FEEC-4BBA-9FEE-8C948EAF0A05}" srcOrd="1" destOrd="0" parTransId="{F49E013C-FC23-417B-A95D-7F8CEA0C982B}" sibTransId="{E38132F8-A906-4A0F-9C38-ACAD3A105320}"/>
    <dgm:cxn modelId="{6F23BA00-9F9A-41D1-BB5C-F7B0FF9C9A69}" type="presOf" srcId="{FF9DBE03-06BF-4AB7-8719-6B560498F230}" destId="{F633F7A5-BE54-4590-986E-37E0ADF0F98D}" srcOrd="1" destOrd="0" presId="urn:microsoft.com/office/officeart/2005/8/layout/venn1"/>
    <dgm:cxn modelId="{B210894A-D73E-43A3-888E-6294DF249796}" srcId="{60595739-25AE-4513-8B79-1CA7816E4E0D}" destId="{B8B23336-4A85-450E-8A76-21CB846BAB60}" srcOrd="2" destOrd="0" parTransId="{0D823642-2E7F-46F3-8001-C1A560688C6E}" sibTransId="{23E2472D-FE0C-4C16-82B3-72A3AEC6F3F2}"/>
    <dgm:cxn modelId="{EF317045-6456-4821-9E89-7CBDD8206074}" type="presOf" srcId="{B8B23336-4A85-450E-8A76-21CB846BAB60}" destId="{286167FC-00E5-4EBB-96F2-535B4E7F928F}" srcOrd="1" destOrd="0" presId="urn:microsoft.com/office/officeart/2005/8/layout/venn1"/>
    <dgm:cxn modelId="{41319286-624E-4CB0-B171-9396D8ACCB0D}" srcId="{60595739-25AE-4513-8B79-1CA7816E4E0D}" destId="{FF9DBE03-06BF-4AB7-8719-6B560498F230}" srcOrd="0" destOrd="0" parTransId="{FA9A0537-1173-4D12-B841-69033C828BF6}" sibTransId="{FB95D4FC-6016-4194-B160-B20A39C80184}"/>
    <dgm:cxn modelId="{A737C68A-5B01-4ABA-B4D4-8142777C8BCC}" type="presOf" srcId="{60595739-25AE-4513-8B79-1CA7816E4E0D}" destId="{F5A437A9-955B-438F-AA55-B29722545669}" srcOrd="0" destOrd="0" presId="urn:microsoft.com/office/officeart/2005/8/layout/venn1"/>
    <dgm:cxn modelId="{2D8C905E-40EC-4A50-89BA-D7C8EEA86D53}" type="presOf" srcId="{404D4A32-FEEC-4BBA-9FEE-8C948EAF0A05}" destId="{F2C08AA3-DA5B-420E-A609-7D38F7FA0D1C}" srcOrd="0" destOrd="0" presId="urn:microsoft.com/office/officeart/2005/8/layout/venn1"/>
    <dgm:cxn modelId="{33CF71A2-129D-41BA-98DD-074653980609}" type="presOf" srcId="{404D4A32-FEEC-4BBA-9FEE-8C948EAF0A05}" destId="{F96F9819-8364-45B0-B498-E23CD80E7B82}" srcOrd="1" destOrd="0" presId="urn:microsoft.com/office/officeart/2005/8/layout/venn1"/>
    <dgm:cxn modelId="{72DA58A3-FB2E-434C-9142-822C0C0703E3}" type="presOf" srcId="{B8B23336-4A85-450E-8A76-21CB846BAB60}" destId="{9CC22050-A2B3-4D0E-96C2-EC5AEB236A84}" srcOrd="0" destOrd="0" presId="urn:microsoft.com/office/officeart/2005/8/layout/venn1"/>
    <dgm:cxn modelId="{EC25E7C9-ED6F-4659-AE1D-5AD85F2278C2}" type="presParOf" srcId="{F5A437A9-955B-438F-AA55-B29722545669}" destId="{B58D8F9E-C4B4-42C3-804E-9E3209BD8AF7}" srcOrd="0" destOrd="0" presId="urn:microsoft.com/office/officeart/2005/8/layout/venn1"/>
    <dgm:cxn modelId="{6A95AC76-021B-4760-ABC8-B3AA7A1676D3}" type="presParOf" srcId="{F5A437A9-955B-438F-AA55-B29722545669}" destId="{F633F7A5-BE54-4590-986E-37E0ADF0F98D}" srcOrd="1" destOrd="0" presId="urn:microsoft.com/office/officeart/2005/8/layout/venn1"/>
    <dgm:cxn modelId="{70383345-EB21-46F3-B5F1-60D991888721}" type="presParOf" srcId="{F5A437A9-955B-438F-AA55-B29722545669}" destId="{F2C08AA3-DA5B-420E-A609-7D38F7FA0D1C}" srcOrd="2" destOrd="0" presId="urn:microsoft.com/office/officeart/2005/8/layout/venn1"/>
    <dgm:cxn modelId="{4EEA5D51-E583-45F7-8BCD-B6F366204040}" type="presParOf" srcId="{F5A437A9-955B-438F-AA55-B29722545669}" destId="{F96F9819-8364-45B0-B498-E23CD80E7B82}" srcOrd="3" destOrd="0" presId="urn:microsoft.com/office/officeart/2005/8/layout/venn1"/>
    <dgm:cxn modelId="{8CB746D6-11A7-421D-A323-B9E1C3C68CA4}" type="presParOf" srcId="{F5A437A9-955B-438F-AA55-B29722545669}" destId="{9CC22050-A2B3-4D0E-96C2-EC5AEB236A84}" srcOrd="4" destOrd="0" presId="urn:microsoft.com/office/officeart/2005/8/layout/venn1"/>
    <dgm:cxn modelId="{C6B15F61-F810-43B7-8B20-F2D58BD458C2}" type="presParOf" srcId="{F5A437A9-955B-438F-AA55-B29722545669}" destId="{286167FC-00E5-4EBB-96F2-535B4E7F928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D8F9E-C4B4-42C3-804E-9E3209BD8AF7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ECONOMIE</a:t>
          </a:r>
        </a:p>
      </dsp:txBody>
      <dsp:txXfrm>
        <a:off x="2153920" y="477519"/>
        <a:ext cx="1788160" cy="1097280"/>
      </dsp:txXfrm>
    </dsp:sp>
    <dsp:sp modelId="{F2C08AA3-DA5B-420E-A609-7D38F7FA0D1C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2">
            <a:alpha val="50000"/>
            <a:hueOff val="-8103780"/>
            <a:satOff val="16667"/>
            <a:lumOff val="-1274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MANAGEMENT</a:t>
          </a:r>
        </a:p>
      </dsp:txBody>
      <dsp:txXfrm>
        <a:off x="3454400" y="2204720"/>
        <a:ext cx="1463040" cy="1341120"/>
      </dsp:txXfrm>
    </dsp:sp>
    <dsp:sp modelId="{9CC22050-A2B3-4D0E-96C2-EC5AEB236A84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2">
            <a:alpha val="50000"/>
            <a:hueOff val="-16207560"/>
            <a:satOff val="33334"/>
            <a:lumOff val="-2549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DROIT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E369DC4-CDED-4498-B100-F53A5B9E7BE5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9D4011A-D031-41D1-8483-8D4E02B262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71736" y="714356"/>
            <a:ext cx="6215106" cy="2868168"/>
          </a:xfrm>
        </p:spPr>
        <p:txBody>
          <a:bodyPr/>
          <a:lstStyle/>
          <a:p>
            <a:r>
              <a:rPr lang="fr-FR" sz="5400" dirty="0"/>
              <a:t>PRESENTATION DE LA CEJM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4678" y="3786190"/>
            <a:ext cx="5114778" cy="1101248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CULTURE ECONOMIQUE JURIDIQUE ET MANAGÉRIALE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S’ORGANISE CET ENSEIGNEMENT?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" pitchFamily="34" charset="0"/>
                <a:cs typeface="Arial" pitchFamily="34" charset="0"/>
              </a:rPr>
              <a:t>4 h/semaine de CEJM + 1h30/semaine de CEJM appliqué </a:t>
            </a:r>
          </a:p>
          <a:p>
            <a:r>
              <a:rPr lang="fr-FR" dirty="0">
                <a:latin typeface="Arial" pitchFamily="34" charset="0"/>
                <a:cs typeface="Arial" pitchFamily="34" charset="0"/>
              </a:rPr>
              <a:t>Etude de: </a:t>
            </a:r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2285984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46127"/>
            <a:ext cx="7858180" cy="5911873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fr-FR" b="1" dirty="0">
                <a:latin typeface="Arial" pitchFamily="34" charset="0"/>
                <a:cs typeface="Arial" pitchFamily="34" charset="0"/>
              </a:rPr>
              <a:t>THÈME 1: L’INTÉGRATION DE L’ENTREPRISE DANS SON ENVIRONNEMENT.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Comment s’établissent les relations entre l’entreprise et son environnement économique? 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Comment les contrats sécurisent-ils les relations entre l’entreprise et ses partenaires? 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 quelle manière l’entreprise s’inscrit-elle dans son environnement? </a:t>
            </a:r>
          </a:p>
          <a:p>
            <a:pPr>
              <a:buFontTx/>
              <a:buChar char="-"/>
            </a:pPr>
            <a:r>
              <a:rPr lang="fr-FR" b="1" dirty="0">
                <a:latin typeface="Arial" pitchFamily="34" charset="0"/>
                <a:cs typeface="Arial" pitchFamily="34" charset="0"/>
              </a:rPr>
              <a:t>THÈME 2: LA RÉGULATION DE L’ACTIVITÉ ÉCONOMIQUE.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Quel est le rôle de l’Etat dans la régulation économique?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Comment les activités économiques sont-elles régulées par le droit? 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Comment l’entreprise intègre-t-elle la connaissance de son environnement dans sa prise de décision? </a:t>
            </a:r>
          </a:p>
          <a:p>
            <a:pPr>
              <a:buFontTx/>
              <a:buChar char="-"/>
            </a:pPr>
            <a:r>
              <a:rPr lang="fr-FR" b="1" dirty="0">
                <a:latin typeface="Arial" pitchFamily="34" charset="0"/>
                <a:cs typeface="Arial" pitchFamily="34" charset="0"/>
              </a:rPr>
              <a:t>THÈME 3: L’ORGANISATION DE L’ACTIVITÉ DE L’ENTREPRISE. 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Comment les facteurs économiques déterminent- ils les choix de production? 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Comment choisir une structure juridique pour l’entreprise? 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Quelles réponses apporte le droit face aux risques auxquels s’expose l’entreprise? 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Comment l’entreprise organise-t-elle ses ressources?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00B0F0"/>
                </a:solidFill>
              </a:rPr>
              <a:t>Quel financement pour l’entreprise?</a:t>
            </a:r>
            <a:endParaRPr lang="fr-FR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entagone 3"/>
          <p:cNvSpPr/>
          <p:nvPr/>
        </p:nvSpPr>
        <p:spPr>
          <a:xfrm>
            <a:off x="0" y="142852"/>
            <a:ext cx="3929058" cy="7143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4282" y="28572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</a:t>
            </a:r>
            <a:r>
              <a:rPr lang="fr-F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ANNEE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46127"/>
            <a:ext cx="7858180" cy="59118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900" b="1" dirty="0">
                <a:latin typeface="Arial" pitchFamily="34" charset="0"/>
                <a:cs typeface="Arial" pitchFamily="34" charset="0"/>
              </a:rPr>
              <a:t>THÈME 4: L’IMPACT DU NUMÉRIQUE SUR LA VIE DE L’ENTREPRISE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Comment le numérique transforme-t-il l’environnement des entreprises?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Dans quelle mesure le droit répond-il aux questions posées par le développement du numérique?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latin typeface="Arial" pitchFamily="34" charset="0"/>
                <a:cs typeface="Arial" pitchFamily="34" charset="0"/>
              </a:rPr>
              <a:t>Quelle est l’incidence du numérique sur le management?</a:t>
            </a:r>
          </a:p>
          <a:p>
            <a:pPr>
              <a:buFontTx/>
              <a:buChar char="-"/>
            </a:pPr>
            <a:r>
              <a:rPr lang="fr-FR" sz="1900" b="1" dirty="0">
                <a:latin typeface="Arial" pitchFamily="34" charset="0"/>
                <a:cs typeface="Arial" pitchFamily="34" charset="0"/>
              </a:rPr>
              <a:t>THÈME 5: LES MUTATIONS DU TRAVAIL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Quelles sont les principales évolutions du marché du travail?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Comment le droit prend-il en considération les besoins des entreprises et des salariés?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Quel est l’impact des mutations du travail sur l’emploi et les conditions de travail?</a:t>
            </a:r>
          </a:p>
          <a:p>
            <a:pPr>
              <a:buFontTx/>
              <a:buChar char="-"/>
            </a:pPr>
            <a:r>
              <a:rPr lang="fr-FR" sz="1900" b="1" dirty="0">
                <a:latin typeface="Arial" pitchFamily="34" charset="0"/>
                <a:cs typeface="Arial" pitchFamily="34" charset="0"/>
              </a:rPr>
              <a:t>THÈME 6: LES CHOIX STRATÉGIQUES DE L’ENTREPRISE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Comment le diagnostic éclaire-t-il les choix stratégiques de l’entreprise?</a:t>
            </a:r>
          </a:p>
          <a:p>
            <a:pPr>
              <a:buFont typeface="Wingdings" pitchFamily="2" charset="2"/>
              <a:buChar char="Ø"/>
            </a:pPr>
            <a:r>
              <a:rPr lang="fr-FR" sz="19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Quels sont les choix stratégiques opérés par l’entreprise?</a:t>
            </a:r>
          </a:p>
          <a:p>
            <a:pPr>
              <a:buFontTx/>
              <a:buChar char="-"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entagone 3"/>
          <p:cNvSpPr/>
          <p:nvPr/>
        </p:nvSpPr>
        <p:spPr>
          <a:xfrm>
            <a:off x="0" y="142852"/>
            <a:ext cx="3929058" cy="7143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4282" y="28572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nde</a:t>
            </a:r>
            <a:r>
              <a:rPr lang="fr-F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ANNEE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Quels sont les objectifs de cet enseignement?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latin typeface="Arial" pitchFamily="34" charset="0"/>
                <a:cs typeface="Arial" pitchFamily="34" charset="0"/>
              </a:rPr>
              <a:t>S’approprier le cadre économique, juridique et managérial.</a:t>
            </a:r>
          </a:p>
          <a:p>
            <a:pPr algn="just"/>
            <a:r>
              <a:rPr lang="fr-FR" dirty="0">
                <a:latin typeface="Arial" pitchFamily="34" charset="0"/>
                <a:cs typeface="Arial" pitchFamily="34" charset="0"/>
              </a:rPr>
              <a:t>Mieux comprendre la complexité et les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diversités </a:t>
            </a:r>
            <a:r>
              <a:rPr lang="fr-FR" dirty="0">
                <a:latin typeface="Arial" pitchFamily="34" charset="0"/>
                <a:cs typeface="Arial" pitchFamily="34" charset="0"/>
              </a:rPr>
              <a:t>des organisations. </a:t>
            </a:r>
          </a:p>
          <a:p>
            <a:pPr algn="just"/>
            <a:r>
              <a:rPr lang="fr-FR" dirty="0">
                <a:latin typeface="Arial" pitchFamily="34" charset="0"/>
                <a:cs typeface="Arial" pitchFamily="34" charset="0"/>
              </a:rPr>
              <a:t>Mieux identifier comment s’élabore une décision stratégique. </a:t>
            </a:r>
          </a:p>
          <a:p>
            <a:pPr algn="just"/>
            <a:r>
              <a:rPr lang="fr-FR" dirty="0">
                <a:latin typeface="Arial" pitchFamily="34" charset="0"/>
                <a:cs typeface="Arial" pitchFamily="34" charset="0"/>
              </a:rPr>
              <a:t>Acquérir des compétences économiques, juridiques et managériales en vue de répondre à une problématique explicite et in fine l’appliquer dans le monde du travail.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DE L’EPREUVE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rial" pitchFamily="34" charset="0"/>
                <a:cs typeface="Arial" pitchFamily="34" charset="0"/>
              </a:rPr>
              <a:t>Epreuve écrite</a:t>
            </a:r>
          </a:p>
          <a:p>
            <a:r>
              <a:rPr lang="fr-FR" dirty="0">
                <a:latin typeface="Arial" pitchFamily="34" charset="0"/>
                <a:cs typeface="Arial" pitchFamily="34" charset="0"/>
              </a:rPr>
              <a:t>Durée : 4 heures</a:t>
            </a:r>
          </a:p>
          <a:p>
            <a:r>
              <a:rPr lang="fr-FR" dirty="0">
                <a:latin typeface="Arial" pitchFamily="34" charset="0"/>
                <a:cs typeface="Arial" pitchFamily="34" charset="0"/>
              </a:rPr>
              <a:t>Coefficient: 6</a:t>
            </a:r>
          </a:p>
          <a:p>
            <a:pPr algn="just"/>
            <a:r>
              <a:rPr lang="fr-FR" dirty="0">
                <a:latin typeface="Arial" pitchFamily="34" charset="0"/>
                <a:cs typeface="Arial" pitchFamily="34" charset="0"/>
              </a:rPr>
              <a:t>Un dossier documentaire d’une dizaine de pages avec un questionnement couvrant les 3 champs d’enseignement. Pour chaque question, une réponse construite et argumentée est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attendue. 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endParaRPr lang="fr-FR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fonctionnement du cours: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u="sng" dirty="0">
                <a:latin typeface="Arial" pitchFamily="34" charset="0"/>
                <a:cs typeface="Arial" pitchFamily="34" charset="0"/>
              </a:rPr>
              <a:t>Dossier mise en situation </a:t>
            </a:r>
            <a:r>
              <a:rPr lang="fr-FR" dirty="0">
                <a:latin typeface="Arial" pitchFamily="34" charset="0"/>
                <a:cs typeface="Arial" pitchFamily="34" charset="0"/>
              </a:rPr>
              <a:t>composé: 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questions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ressources </a:t>
            </a:r>
            <a:r>
              <a:rPr lang="fr-F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notionnelles. </a:t>
            </a:r>
            <a:endParaRPr lang="fr-F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documents. </a:t>
            </a:r>
          </a:p>
          <a:p>
            <a:pPr algn="just">
              <a:buNone/>
            </a:pPr>
            <a:r>
              <a:rPr lang="fr-FR" dirty="0">
                <a:latin typeface="Arial" pitchFamily="34" charset="0"/>
                <a:cs typeface="Arial" pitchFamily="34" charset="0"/>
              </a:rPr>
              <a:t>Avec les questions, nous travaillerons sur la méthodologie. </a:t>
            </a:r>
          </a:p>
          <a:p>
            <a:pPr algn="just">
              <a:buNone/>
            </a:pPr>
            <a:r>
              <a:rPr lang="fr-FR" dirty="0">
                <a:latin typeface="Arial" pitchFamily="34" charset="0"/>
                <a:cs typeface="Arial" pitchFamily="34" charset="0"/>
              </a:rPr>
              <a:t>Les dossiers sont basés sur une entreprise. </a:t>
            </a:r>
          </a:p>
          <a:p>
            <a:pPr algn="just"/>
            <a:r>
              <a:rPr lang="fr-FR" b="1" u="sng" dirty="0">
                <a:latin typeface="Arial" pitchFamily="34" charset="0"/>
                <a:cs typeface="Arial" pitchFamily="34" charset="0"/>
              </a:rPr>
              <a:t>Synthèses à compléter sur une plateforme collaborative,</a:t>
            </a:r>
            <a:r>
              <a:rPr lang="fr-FR" dirty="0">
                <a:latin typeface="Arial" pitchFamily="34" charset="0"/>
                <a:cs typeface="Arial" pitchFamily="34" charset="0"/>
              </a:rPr>
              <a:t> grâce à des indications, les réponses données et les ressources. </a:t>
            </a:r>
          </a:p>
          <a:p>
            <a:pPr algn="just"/>
            <a:r>
              <a:rPr lang="fr-FR" dirty="0">
                <a:latin typeface="Arial" pitchFamily="34" charset="0"/>
                <a:cs typeface="Arial" pitchFamily="34" charset="0"/>
              </a:rPr>
              <a:t>Régulièrement </a:t>
            </a:r>
            <a:r>
              <a:rPr lang="fr-FR" b="1" u="sng" dirty="0">
                <a:latin typeface="Arial" pitchFamily="34" charset="0"/>
                <a:cs typeface="Arial" pitchFamily="34" charset="0"/>
              </a:rPr>
              <a:t>des petites évaluations de définitions</a:t>
            </a:r>
            <a:r>
              <a:rPr lang="fr-FR" dirty="0">
                <a:latin typeface="Arial" pitchFamily="34" charset="0"/>
                <a:cs typeface="Arial" pitchFamily="34" charset="0"/>
              </a:rPr>
              <a:t> car l’apprentissage des notions est essentiel, puis à la </a:t>
            </a:r>
            <a:r>
              <a:rPr lang="fr-FR" b="1" u="sng" dirty="0">
                <a:latin typeface="Arial" pitchFamily="34" charset="0"/>
                <a:cs typeface="Arial" pitchFamily="34" charset="0"/>
              </a:rPr>
              <a:t>fin de chaque thème une évaluation type BTS,</a:t>
            </a:r>
            <a:r>
              <a:rPr lang="fr-FR" dirty="0">
                <a:latin typeface="Arial" pitchFamily="34" charset="0"/>
                <a:cs typeface="Arial" pitchFamily="34" charset="0"/>
              </a:rPr>
              <a:t> et entre quelques </a:t>
            </a:r>
            <a:r>
              <a:rPr lang="fr-FR" b="1" u="sng" dirty="0">
                <a:latin typeface="Arial" pitchFamily="34" charset="0"/>
                <a:cs typeface="Arial" pitchFamily="34" charset="0"/>
              </a:rPr>
              <a:t>autres évaluations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est important: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609416"/>
            <a:ext cx="7858180" cy="4846320"/>
          </a:xfrm>
        </p:spPr>
        <p:txBody>
          <a:bodyPr/>
          <a:lstStyle/>
          <a:p>
            <a:pPr algn="just"/>
            <a:r>
              <a:rPr lang="fr-FR" dirty="0"/>
              <a:t>Travailler régulièrement. </a:t>
            </a:r>
          </a:p>
          <a:p>
            <a:pPr lvl="1" algn="just"/>
            <a:r>
              <a:rPr lang="fr-FR" dirty="0">
                <a:solidFill>
                  <a:schemeClr val="tx1"/>
                </a:solidFill>
              </a:rPr>
              <a:t>L’apprentissage des notions.</a:t>
            </a:r>
          </a:p>
          <a:p>
            <a:pPr lvl="1" algn="just"/>
            <a:r>
              <a:rPr lang="fr-FR" dirty="0">
                <a:solidFill>
                  <a:schemeClr val="tx1"/>
                </a:solidFill>
              </a:rPr>
              <a:t>La compréhension et l’application des méthodologies.   </a:t>
            </a:r>
          </a:p>
          <a:p>
            <a:pPr lvl="1" algn="just"/>
            <a:endParaRPr lang="fr-FR" dirty="0"/>
          </a:p>
          <a:p>
            <a:pPr algn="just"/>
            <a:r>
              <a:rPr lang="fr-FR" dirty="0"/>
              <a:t>Apprendre à devenir autonome.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Ne pas hésiter à demander de l’aide aux camarades et aux professeurs.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116</TotalTime>
  <Words>512</Words>
  <Application>Microsoft Office PowerPoint</Application>
  <PresentationFormat>Affichage à l'écran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Opulent</vt:lpstr>
      <vt:lpstr>PRESENTATION DE LA CEJM</vt:lpstr>
      <vt:lpstr>COMMENT S’ORGANISE CET ENSEIGNEMENT? </vt:lpstr>
      <vt:lpstr>Diapositive 3</vt:lpstr>
      <vt:lpstr>Diapositive 4</vt:lpstr>
      <vt:lpstr>Quels sont les objectifs de cet enseignement? </vt:lpstr>
      <vt:lpstr>PRESENTATION DE L’EPREUVE</vt:lpstr>
      <vt:lpstr>LE fonctionnement du cours: </vt:lpstr>
      <vt:lpstr>Ce qui est important: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LA CEJM</dc:title>
  <dc:creator>BEFFRE</dc:creator>
  <cp:lastModifiedBy>BEFFRE</cp:lastModifiedBy>
  <cp:revision>20</cp:revision>
  <dcterms:created xsi:type="dcterms:W3CDTF">2021-08-13T07:16:25Z</dcterms:created>
  <dcterms:modified xsi:type="dcterms:W3CDTF">2021-09-05T16:42:33Z</dcterms:modified>
</cp:coreProperties>
</file>