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0" r:id="rId4"/>
    <p:sldId id="257" r:id="rId5"/>
    <p:sldId id="262" r:id="rId6"/>
    <p:sldId id="271" r:id="rId7"/>
    <p:sldId id="272" r:id="rId8"/>
    <p:sldId id="274" r:id="rId9"/>
    <p:sldId id="273" r:id="rId10"/>
    <p:sldId id="275" r:id="rId11"/>
    <p:sldId id="297" r:id="rId12"/>
    <p:sldId id="277" r:id="rId13"/>
    <p:sldId id="278" r:id="rId14"/>
    <p:sldId id="279" r:id="rId15"/>
    <p:sldId id="280" r:id="rId16"/>
    <p:sldId id="281" r:id="rId17"/>
    <p:sldId id="282" r:id="rId18"/>
    <p:sldId id="283" r:id="rId19"/>
    <p:sldId id="284" r:id="rId20"/>
    <p:sldId id="285" r:id="rId21"/>
    <p:sldId id="286" r:id="rId22"/>
    <p:sldId id="288" r:id="rId23"/>
    <p:sldId id="289" r:id="rId24"/>
    <p:sldId id="287" r:id="rId25"/>
    <p:sldId id="290" r:id="rId26"/>
    <p:sldId id="291" r:id="rId27"/>
    <p:sldId id="292" r:id="rId28"/>
    <p:sldId id="294" r:id="rId29"/>
    <p:sldId id="293" r:id="rId30"/>
    <p:sldId id="296"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8790DAD5-4692-44D3-8EF7-AF6429D7A35B}" type="datetimeFigureOut">
              <a:rPr lang="fr-FR" smtClean="0"/>
              <a:pPr/>
              <a:t>04/10/2021</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FE63201D-A99F-48C5-B919-EF5DCA2CE85C}"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790DAD5-4692-44D3-8EF7-AF6429D7A35B}" type="datetimeFigureOut">
              <a:rPr lang="fr-FR" smtClean="0"/>
              <a:pPr/>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63201D-A99F-48C5-B919-EF5DCA2CE85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790DAD5-4692-44D3-8EF7-AF6429D7A35B}" type="datetimeFigureOut">
              <a:rPr lang="fr-FR" smtClean="0"/>
              <a:pPr/>
              <a:t>04/10/2021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63201D-A99F-48C5-B919-EF5DCA2CE85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8790DAD5-4692-44D3-8EF7-AF6429D7A35B}" type="datetimeFigureOut">
              <a:rPr lang="fr-FR" smtClean="0"/>
              <a:pPr/>
              <a:t>04/10/2021</a:t>
            </a:fld>
            <a:endParaRPr lang="fr-FR"/>
          </a:p>
        </p:txBody>
      </p:sp>
      <p:sp>
        <p:nvSpPr>
          <p:cNvPr id="9" name="Espace réservé du numéro de diapositive 8"/>
          <p:cNvSpPr>
            <a:spLocks noGrp="1"/>
          </p:cNvSpPr>
          <p:nvPr>
            <p:ph type="sldNum" sz="quarter" idx="15"/>
          </p:nvPr>
        </p:nvSpPr>
        <p:spPr/>
        <p:txBody>
          <a:bodyPr rtlCol="0"/>
          <a:lstStyle/>
          <a:p>
            <a:fld id="{FE63201D-A99F-48C5-B919-EF5DCA2CE85C}"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8790DAD5-4692-44D3-8EF7-AF6429D7A35B}" type="datetimeFigureOut">
              <a:rPr lang="fr-FR" smtClean="0"/>
              <a:pPr/>
              <a:t>04/10/2021</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FE63201D-A99F-48C5-B919-EF5DCA2CE85C}"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8790DAD5-4692-44D3-8EF7-AF6429D7A35B}" type="datetimeFigureOut">
              <a:rPr lang="fr-FR" smtClean="0"/>
              <a:pPr/>
              <a:t>04/10/2021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63201D-A99F-48C5-B919-EF5DCA2CE85C}"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8790DAD5-4692-44D3-8EF7-AF6429D7A35B}" type="datetimeFigureOut">
              <a:rPr lang="fr-FR" smtClean="0"/>
              <a:pPr/>
              <a:t>04/10/2021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E63201D-A99F-48C5-B919-EF5DCA2CE85C}"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8790DAD5-4692-44D3-8EF7-AF6429D7A35B}" type="datetimeFigureOut">
              <a:rPr lang="fr-FR" smtClean="0"/>
              <a:pPr/>
              <a:t>04/10/2021</a:t>
            </a:fld>
            <a:endParaRPr lang="fr-FR"/>
          </a:p>
        </p:txBody>
      </p:sp>
      <p:sp>
        <p:nvSpPr>
          <p:cNvPr id="7" name="Espace réservé du numéro de diapositive 6"/>
          <p:cNvSpPr>
            <a:spLocks noGrp="1"/>
          </p:cNvSpPr>
          <p:nvPr>
            <p:ph type="sldNum" sz="quarter" idx="11"/>
          </p:nvPr>
        </p:nvSpPr>
        <p:spPr/>
        <p:txBody>
          <a:bodyPr rtlCol="0"/>
          <a:lstStyle/>
          <a:p>
            <a:fld id="{FE63201D-A99F-48C5-B919-EF5DCA2CE85C}"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90DAD5-4692-44D3-8EF7-AF6429D7A35B}" type="datetimeFigureOut">
              <a:rPr lang="fr-FR" smtClean="0"/>
              <a:pPr/>
              <a:t>04/10/2021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63201D-A99F-48C5-B919-EF5DCA2CE85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8790DAD5-4692-44D3-8EF7-AF6429D7A35B}" type="datetimeFigureOut">
              <a:rPr lang="fr-FR" smtClean="0"/>
              <a:pPr/>
              <a:t>04/10/2021</a:t>
            </a:fld>
            <a:endParaRPr lang="fr-FR"/>
          </a:p>
        </p:txBody>
      </p:sp>
      <p:sp>
        <p:nvSpPr>
          <p:cNvPr id="22" name="Espace réservé du numéro de diapositive 21"/>
          <p:cNvSpPr>
            <a:spLocks noGrp="1"/>
          </p:cNvSpPr>
          <p:nvPr>
            <p:ph type="sldNum" sz="quarter" idx="15"/>
          </p:nvPr>
        </p:nvSpPr>
        <p:spPr/>
        <p:txBody>
          <a:bodyPr rtlCol="0"/>
          <a:lstStyle/>
          <a:p>
            <a:fld id="{FE63201D-A99F-48C5-B919-EF5DCA2CE85C}"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8790DAD5-4692-44D3-8EF7-AF6429D7A35B}" type="datetimeFigureOut">
              <a:rPr lang="fr-FR" smtClean="0"/>
              <a:pPr/>
              <a:t>04/10/2021</a:t>
            </a:fld>
            <a:endParaRPr lang="fr-FR"/>
          </a:p>
        </p:txBody>
      </p:sp>
      <p:sp>
        <p:nvSpPr>
          <p:cNvPr id="18" name="Espace réservé du numéro de diapositive 17"/>
          <p:cNvSpPr>
            <a:spLocks noGrp="1"/>
          </p:cNvSpPr>
          <p:nvPr>
            <p:ph type="sldNum" sz="quarter" idx="11"/>
          </p:nvPr>
        </p:nvSpPr>
        <p:spPr/>
        <p:txBody>
          <a:bodyPr rtlCol="0"/>
          <a:lstStyle/>
          <a:p>
            <a:fld id="{FE63201D-A99F-48C5-B919-EF5DCA2CE85C}"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90DAD5-4692-44D3-8EF7-AF6429D7A35B}" type="datetimeFigureOut">
              <a:rPr lang="fr-FR" smtClean="0"/>
              <a:pPr/>
              <a:t>04/10/2021</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E63201D-A99F-48C5-B919-EF5DCA2CE85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1571612"/>
            <a:ext cx="8286808" cy="1470025"/>
          </a:xfrm>
        </p:spPr>
        <p:txBody>
          <a:bodyPr>
            <a:normAutofit/>
          </a:bodyPr>
          <a:lstStyle/>
          <a:p>
            <a:pPr algn="r"/>
            <a:r>
              <a:rPr lang="fr-FR" dirty="0">
                <a:solidFill>
                  <a:schemeClr val="tx2">
                    <a:lumMod val="50000"/>
                  </a:schemeClr>
                </a:solidFill>
              </a:rPr>
              <a:t>THEME 1 : </a:t>
            </a:r>
            <a:r>
              <a:rPr lang="fr-FR" b="1" dirty="0">
                <a:solidFill>
                  <a:schemeClr val="tx2">
                    <a:lumMod val="50000"/>
                  </a:schemeClr>
                </a:solidFill>
              </a:rPr>
              <a:t>L’INTEGRATION DE L’ENTREPRISE DANS SON ENVIRONNEMENT :</a:t>
            </a:r>
            <a:endParaRPr lang="fr-FR" dirty="0">
              <a:solidFill>
                <a:schemeClr val="tx2">
                  <a:lumMod val="50000"/>
                </a:schemeClr>
              </a:solidFill>
            </a:endParaRPr>
          </a:p>
        </p:txBody>
      </p:sp>
      <p:pic>
        <p:nvPicPr>
          <p:cNvPr id="5" name="Image 4" descr="logo de Lactalis"/>
          <p:cNvPicPr/>
          <p:nvPr/>
        </p:nvPicPr>
        <p:blipFill>
          <a:blip r:embed="rId2" cstate="print"/>
          <a:srcRect/>
          <a:stretch>
            <a:fillRect/>
          </a:stretch>
        </p:blipFill>
        <p:spPr bwMode="auto">
          <a:xfrm>
            <a:off x="3143240" y="3714752"/>
            <a:ext cx="4357718" cy="17859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502BE17-BD86-475E-A2FF-21CE15B43BBF}"/>
              </a:ext>
            </a:extLst>
          </p:cNvPr>
          <p:cNvSpPr>
            <a:spLocks noGrp="1"/>
          </p:cNvSpPr>
          <p:nvPr>
            <p:ph type="title"/>
          </p:nvPr>
        </p:nvSpPr>
        <p:spPr/>
        <p:txBody>
          <a:bodyPr>
            <a:normAutofit/>
          </a:bodyPr>
          <a:lstStyle/>
          <a:p>
            <a:r>
              <a:rPr lang="fr-FR" sz="2800" b="1" dirty="0">
                <a:solidFill>
                  <a:schemeClr val="tx1"/>
                </a:solidFill>
                <a:effectLst/>
                <a:latin typeface="Arial" panose="020B0604020202020204" pitchFamily="34" charset="0"/>
                <a:ea typeface="Pecita Book"/>
              </a:rPr>
              <a:t>2. Caractérisez le contrat envisagé entre Lactalis et les grandes distributions. </a:t>
            </a:r>
            <a:endParaRPr lang="fr-FR" sz="4000" dirty="0">
              <a:solidFill>
                <a:schemeClr val="tx1"/>
              </a:solidFill>
            </a:endParaRPr>
          </a:p>
        </p:txBody>
      </p:sp>
      <p:sp>
        <p:nvSpPr>
          <p:cNvPr id="3" name="Espace réservé du contenu 2">
            <a:extLst>
              <a:ext uri="{FF2B5EF4-FFF2-40B4-BE49-F238E27FC236}">
                <a16:creationId xmlns:a16="http://schemas.microsoft.com/office/drawing/2014/main" xmlns="" id="{0C564E27-BA9E-4A0D-84D2-0189DDE90BEF}"/>
              </a:ext>
            </a:extLst>
          </p:cNvPr>
          <p:cNvSpPr>
            <a:spLocks noGrp="1"/>
          </p:cNvSpPr>
          <p:nvPr>
            <p:ph sz="quarter" idx="1"/>
          </p:nvPr>
        </p:nvSpPr>
        <p:spPr/>
        <p:txBody>
          <a:bodyPr/>
          <a:lstStyle/>
          <a:p>
            <a:r>
              <a:rPr lang="fr-FR" b="1" u="sng" dirty="0">
                <a:solidFill>
                  <a:schemeClr val="accent1"/>
                </a:solidFill>
                <a:latin typeface="Arial" panose="020B0604020202020204" pitchFamily="34" charset="0"/>
                <a:cs typeface="Arial" panose="020B0604020202020204" pitchFamily="34" charset="0"/>
              </a:rPr>
              <a:t>POINT METHODOLOGIQUE: </a:t>
            </a:r>
          </a:p>
          <a:p>
            <a:pPr lvl="1"/>
            <a:r>
              <a:rPr lang="fr-FR" sz="2400" dirty="0">
                <a:solidFill>
                  <a:srgbClr val="000000"/>
                </a:solidFill>
                <a:latin typeface="Arial" panose="020B0604020202020204" pitchFamily="34" charset="0"/>
                <a:ea typeface="Pecita Book"/>
                <a:cs typeface="Arial" panose="020B0604020202020204" pitchFamily="34" charset="0"/>
              </a:rPr>
              <a:t>Définir l</a:t>
            </a:r>
            <a:r>
              <a:rPr lang="fr-FR" sz="2400" dirty="0">
                <a:solidFill>
                  <a:srgbClr val="000000"/>
                </a:solidFill>
                <a:effectLst/>
                <a:latin typeface="Arial" panose="020B0604020202020204" pitchFamily="34" charset="0"/>
                <a:ea typeface="Pecita Book"/>
                <a:cs typeface="Arial" panose="020B0604020202020204" pitchFamily="34" charset="0"/>
              </a:rPr>
              <a:t>e(s) mot(s) clés (s’il y en a de nouvea</a:t>
            </a:r>
            <a:r>
              <a:rPr lang="fr-FR" sz="2400" dirty="0">
                <a:solidFill>
                  <a:srgbClr val="000000"/>
                </a:solidFill>
                <a:latin typeface="Arial" panose="020B0604020202020204" pitchFamily="34" charset="0"/>
                <a:ea typeface="Pecita Book"/>
                <a:cs typeface="Arial" panose="020B0604020202020204" pitchFamily="34" charset="0"/>
              </a:rPr>
              <a:t>u). </a:t>
            </a:r>
          </a:p>
          <a:p>
            <a:pPr lvl="1"/>
            <a:r>
              <a:rPr lang="fr-FR" sz="2400" dirty="0">
                <a:solidFill>
                  <a:srgbClr val="000000"/>
                </a:solidFill>
                <a:effectLst/>
                <a:latin typeface="Arial" panose="020B0604020202020204" pitchFamily="34" charset="0"/>
                <a:ea typeface="Pecita Book"/>
                <a:cs typeface="Arial" panose="020B0604020202020204" pitchFamily="34" charset="0"/>
              </a:rPr>
              <a:t>Vérifier un par un les différents contrats pour voir s’il correspond à l’un d’entre eux et justifier votre réponse. </a:t>
            </a:r>
            <a:endParaRPr lang="fr-FR" sz="2400" dirty="0">
              <a:effectLst/>
              <a:latin typeface="Arial" panose="020B0604020202020204" pitchFamily="34" charset="0"/>
              <a:ea typeface="Calibri" panose="020F0502020204030204" pitchFamily="34" charset="0"/>
              <a:cs typeface="Times New Roman" panose="02020603050405020304" pitchFamily="18" charset="0"/>
            </a:endParaRPr>
          </a:p>
          <a:p>
            <a:pPr lvl="1"/>
            <a:endParaRPr lang="fr-FR" dirty="0"/>
          </a:p>
          <a:p>
            <a:r>
              <a:rPr lang="fr-FR" b="1" u="sng" dirty="0">
                <a:solidFill>
                  <a:schemeClr val="accent1"/>
                </a:solidFill>
                <a:latin typeface="Arial" panose="020B0604020202020204" pitchFamily="34" charset="0"/>
                <a:ea typeface="Pecita Book"/>
                <a:cs typeface="Arial" panose="020B0604020202020204" pitchFamily="34" charset="0"/>
              </a:rPr>
              <a:t>QUELLE RESSOURCE UTILISER? </a:t>
            </a:r>
            <a:r>
              <a:rPr lang="fr-FR" dirty="0">
                <a:solidFill>
                  <a:srgbClr val="000000"/>
                </a:solidFill>
                <a:latin typeface="Arial" panose="020B0604020202020204" pitchFamily="34" charset="0"/>
                <a:ea typeface="Pecita Book"/>
                <a:cs typeface="Arial" panose="020B0604020202020204" pitchFamily="34" charset="0"/>
              </a:rPr>
              <a:t>2 </a:t>
            </a:r>
            <a:endParaRPr lang="fr-FR" dirty="0">
              <a:latin typeface="Arial" panose="020B060402020202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xmlns="" val="371868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502BE17-BD86-475E-A2FF-21CE15B43BBF}"/>
              </a:ext>
            </a:extLst>
          </p:cNvPr>
          <p:cNvSpPr>
            <a:spLocks noGrp="1"/>
          </p:cNvSpPr>
          <p:nvPr>
            <p:ph type="title"/>
          </p:nvPr>
        </p:nvSpPr>
        <p:spPr/>
        <p:txBody>
          <a:bodyPr>
            <a:normAutofit/>
          </a:bodyPr>
          <a:lstStyle/>
          <a:p>
            <a:r>
              <a:rPr lang="fr-FR" sz="2800" b="1" dirty="0">
                <a:solidFill>
                  <a:schemeClr val="tx1"/>
                </a:solidFill>
                <a:effectLst/>
                <a:latin typeface="Arial" panose="020B0604020202020204" pitchFamily="34" charset="0"/>
                <a:ea typeface="Pecita Book"/>
              </a:rPr>
              <a:t>2. Caractérisez le contrat envisagé entre Lactalis et les grandes distributions. </a:t>
            </a:r>
            <a:endParaRPr lang="fr-FR" sz="4000" dirty="0">
              <a:solidFill>
                <a:schemeClr val="tx1"/>
              </a:solidFill>
            </a:endParaRPr>
          </a:p>
        </p:txBody>
      </p:sp>
      <p:sp>
        <p:nvSpPr>
          <p:cNvPr id="3" name="Espace réservé du contenu 2">
            <a:extLst>
              <a:ext uri="{FF2B5EF4-FFF2-40B4-BE49-F238E27FC236}">
                <a16:creationId xmlns="" xmlns:a16="http://schemas.microsoft.com/office/drawing/2014/main" id="{0C564E27-BA9E-4A0D-84D2-0189DDE90BEF}"/>
              </a:ext>
            </a:extLst>
          </p:cNvPr>
          <p:cNvSpPr>
            <a:spLocks noGrp="1"/>
          </p:cNvSpPr>
          <p:nvPr>
            <p:ph sz="quarter" idx="1"/>
          </p:nvPr>
        </p:nvSpPr>
        <p:spPr/>
        <p:txBody>
          <a:bodyPr vert="horz" lIns="91440" tIns="45720" rIns="91440" bIns="45720" anchor="t">
            <a:normAutofit fontScale="92500" lnSpcReduction="10000"/>
          </a:bodyPr>
          <a:lstStyle/>
          <a:p>
            <a:pPr algn="just"/>
            <a:r>
              <a:rPr lang="fr-FR" sz="2800" dirty="0">
                <a:solidFill>
                  <a:srgbClr val="000000"/>
                </a:solidFill>
                <a:effectLst/>
                <a:latin typeface="Arial" panose="020B0604020202020204" pitchFamily="34" charset="0"/>
                <a:ea typeface="Pecita Book"/>
                <a:cs typeface="Arial" panose="020B0604020202020204" pitchFamily="34" charset="0"/>
              </a:rPr>
              <a:t>Le contrat envisagé entre Lactalis et </a:t>
            </a:r>
            <a:r>
              <a:rPr lang="fr-FR" sz="2800" dirty="0">
                <a:solidFill>
                  <a:srgbClr val="000000"/>
                </a:solidFill>
                <a:latin typeface="Arial" panose="020B0604020202020204" pitchFamily="34" charset="0"/>
                <a:ea typeface="Pecita Book"/>
                <a:cs typeface="Arial" panose="020B0604020202020204" pitchFamily="34" charset="0"/>
              </a:rPr>
              <a:t>les grandes distributions peut être qualifier: </a:t>
            </a:r>
          </a:p>
          <a:p>
            <a:pPr lvl="1" algn="just"/>
            <a:r>
              <a:rPr lang="fr-FR" sz="2000" b="1" u="sng" dirty="0">
                <a:solidFill>
                  <a:srgbClr val="000000"/>
                </a:solidFill>
                <a:latin typeface="Arial" panose="020B0604020202020204" pitchFamily="34" charset="0"/>
                <a:ea typeface="Pecita Book"/>
                <a:cs typeface="Arial" panose="020B0604020202020204" pitchFamily="34" charset="0"/>
              </a:rPr>
              <a:t>U</a:t>
            </a:r>
            <a:r>
              <a:rPr lang="fr-FR" sz="2000" b="1" u="sng" dirty="0">
                <a:solidFill>
                  <a:srgbClr val="000000"/>
                </a:solidFill>
                <a:effectLst/>
                <a:latin typeface="Arial" panose="020B0604020202020204" pitchFamily="34" charset="0"/>
                <a:ea typeface="Pecita Book"/>
                <a:cs typeface="Arial" panose="020B0604020202020204" pitchFamily="34" charset="0"/>
              </a:rPr>
              <a:t>n contrat de distribution </a:t>
            </a:r>
            <a:r>
              <a:rPr lang="fr-FR" sz="2000" dirty="0">
                <a:solidFill>
                  <a:srgbClr val="000000"/>
                </a:solidFill>
                <a:effectLst/>
                <a:latin typeface="Arial" panose="020B0604020202020204" pitchFamily="34" charset="0"/>
                <a:ea typeface="Pecita Book"/>
                <a:cs typeface="Arial" panose="020B0604020202020204" pitchFamily="34" charset="0"/>
              </a:rPr>
              <a:t>puisque via ce contrat Lactalis autorise la commercialisation de ses produits dans les grandes surfaces.</a:t>
            </a:r>
          </a:p>
          <a:p>
            <a:pPr lvl="1" algn="just"/>
            <a:r>
              <a:rPr lang="fr-FR" sz="2000" b="1" u="sng" dirty="0">
                <a:solidFill>
                  <a:srgbClr val="000000"/>
                </a:solidFill>
                <a:latin typeface="Arial" panose="020B0604020202020204" pitchFamily="34" charset="0"/>
                <a:ea typeface="Pecita Book"/>
                <a:cs typeface="Arial" panose="020B0604020202020204" pitchFamily="34" charset="0"/>
              </a:rPr>
              <a:t>Un contrat synallagmatique </a:t>
            </a:r>
            <a:r>
              <a:rPr lang="fr-FR" sz="2000" dirty="0">
                <a:solidFill>
                  <a:srgbClr val="000000"/>
                </a:solidFill>
                <a:latin typeface="Arial" panose="020B0604020202020204" pitchFamily="34" charset="0"/>
                <a:ea typeface="Pecita Book"/>
                <a:cs typeface="Arial" panose="020B0604020202020204" pitchFamily="34" charset="0"/>
              </a:rPr>
              <a:t>puisqu’il crée des obligations réciproques entre les deux (rémunération contre produits laitiers). </a:t>
            </a:r>
          </a:p>
          <a:p>
            <a:pPr lvl="1" algn="just"/>
            <a:r>
              <a:rPr lang="fr-FR" sz="2000" b="1" u="sng">
                <a:solidFill>
                  <a:srgbClr val="000000"/>
                </a:solidFill>
                <a:latin typeface="Arial"/>
                <a:ea typeface="Pecita Book"/>
                <a:cs typeface="Arial"/>
              </a:rPr>
              <a:t>Un contrat gré à gré </a:t>
            </a:r>
            <a:r>
              <a:rPr lang="fr-FR" sz="2000">
                <a:solidFill>
                  <a:srgbClr val="000000"/>
                </a:solidFill>
                <a:latin typeface="Arial"/>
                <a:ea typeface="Pecita Book"/>
                <a:cs typeface="Arial"/>
              </a:rPr>
              <a:t>puisqu’il négocié, discuté en amont entre</a:t>
            </a:r>
            <a:r>
              <a:rPr lang="fr-FR" sz="2000" dirty="0">
                <a:solidFill>
                  <a:srgbClr val="000000"/>
                </a:solidFill>
                <a:latin typeface="Arial"/>
                <a:ea typeface="Pecita Book"/>
                <a:cs typeface="Arial"/>
              </a:rPr>
              <a:t> les grandes distributions et Lactalis. </a:t>
            </a:r>
            <a:endParaRPr lang="fr-FR" sz="2000" dirty="0">
              <a:solidFill>
                <a:srgbClr val="000000"/>
              </a:solidFill>
              <a:latin typeface="Arial" panose="020B0604020202020204" pitchFamily="34" charset="0"/>
              <a:ea typeface="Pecita Book"/>
              <a:cs typeface="Arial" panose="020B0604020202020204" pitchFamily="34" charset="0"/>
            </a:endParaRPr>
          </a:p>
          <a:p>
            <a:pPr lvl="1" algn="just"/>
            <a:endParaRPr lang="fr-FR" sz="2000" dirty="0">
              <a:solidFill>
                <a:srgbClr val="000000"/>
              </a:solidFill>
              <a:latin typeface="Arial" panose="020B0604020202020204" pitchFamily="34" charset="0"/>
              <a:ea typeface="Pecita Book"/>
              <a:cs typeface="Arial" panose="020B0604020202020204" pitchFamily="34" charset="0"/>
            </a:endParaRPr>
          </a:p>
          <a:p>
            <a:pPr marL="365760" lvl="1" indent="0" algn="just">
              <a:buNone/>
            </a:pPr>
            <a:r>
              <a:rPr lang="fr-FR" sz="2000" b="1" u="sng">
                <a:solidFill>
                  <a:srgbClr val="000000"/>
                </a:solidFill>
                <a:latin typeface="Arial"/>
                <a:ea typeface="Pecita Book"/>
                <a:cs typeface="Arial"/>
              </a:rPr>
              <a:t>Contrat solennel </a:t>
            </a:r>
            <a:endParaRPr lang="fr-FR" sz="2000" b="1" u="sng" dirty="0">
              <a:solidFill>
                <a:srgbClr val="000000"/>
              </a:solidFill>
              <a:latin typeface="Arial"/>
              <a:ea typeface="Pecita Book"/>
              <a:cs typeface="Arial"/>
            </a:endParaRPr>
          </a:p>
          <a:p>
            <a:pPr lvl="1" algn="just"/>
            <a:r>
              <a:rPr lang="fr-FR" sz="2000" b="1" u="sng">
                <a:solidFill>
                  <a:srgbClr val="000000"/>
                </a:solidFill>
                <a:latin typeface="Arial"/>
                <a:ea typeface="Pecita Book"/>
                <a:cs typeface="Arial"/>
              </a:rPr>
              <a:t>Un contrat consensuel </a:t>
            </a:r>
            <a:r>
              <a:rPr lang="fr-FR" sz="2000" dirty="0">
                <a:solidFill>
                  <a:srgbClr val="000000"/>
                </a:solidFill>
                <a:effectLst/>
                <a:latin typeface="Arial"/>
                <a:ea typeface="Pecita Book"/>
                <a:cs typeface="Arial"/>
              </a:rPr>
              <a:t>puisque l’accord des deux parties </a:t>
            </a:r>
            <a:r>
              <a:rPr lang="fr-FR" sz="2000">
                <a:solidFill>
                  <a:srgbClr val="000000"/>
                </a:solidFill>
                <a:effectLst/>
                <a:latin typeface="Arial"/>
                <a:ea typeface="Pecita Book"/>
                <a:cs typeface="Arial"/>
              </a:rPr>
              <a:t>est nécessaire à sa formation,</a:t>
            </a:r>
            <a:r>
              <a:rPr lang="fr-FR" sz="2000">
                <a:solidFill>
                  <a:srgbClr val="000000"/>
                </a:solidFill>
                <a:latin typeface="Arial"/>
                <a:ea typeface="Pecita Book"/>
                <a:cs typeface="Arial"/>
              </a:rPr>
              <a:t> </a:t>
            </a:r>
            <a:endParaRPr lang="fr-FR"/>
          </a:p>
          <a:p>
            <a:pPr lvl="1" algn="just"/>
            <a:r>
              <a:rPr lang="fr-FR" sz="2000" b="1" u="sng" dirty="0">
                <a:solidFill>
                  <a:srgbClr val="000000"/>
                </a:solidFill>
                <a:effectLst/>
                <a:latin typeface="Arial" panose="020B0604020202020204" pitchFamily="34" charset="0"/>
                <a:ea typeface="Pecita Book"/>
                <a:cs typeface="Arial" panose="020B0604020202020204" pitchFamily="34" charset="0"/>
              </a:rPr>
              <a:t>Un contrat d’exécution successive </a:t>
            </a:r>
            <a:r>
              <a:rPr lang="fr-FR" sz="2000" dirty="0">
                <a:solidFill>
                  <a:srgbClr val="000000"/>
                </a:solidFill>
                <a:effectLst/>
                <a:latin typeface="Arial" panose="020B0604020202020204" pitchFamily="34" charset="0"/>
                <a:ea typeface="Pecita Book"/>
                <a:cs typeface="Arial" panose="020B0604020202020204" pitchFamily="34" charset="0"/>
              </a:rPr>
              <a:t>puisque les obligations des parties se répètent dans le temps. </a:t>
            </a:r>
            <a:endParaRPr lang="fr-FR" sz="2000" dirty="0">
              <a:effectLst/>
              <a:latin typeface="Arial" panose="020B060402020202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 xmlns:p14="http://schemas.microsoft.com/office/powerpoint/2010/main" val="147917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7251D3-E627-41BF-BE12-305E05EA56C1}"/>
              </a:ext>
            </a:extLst>
          </p:cNvPr>
          <p:cNvSpPr>
            <a:spLocks noGrp="1"/>
          </p:cNvSpPr>
          <p:nvPr>
            <p:ph type="title"/>
          </p:nvPr>
        </p:nvSpPr>
        <p:spPr>
          <a:xfrm>
            <a:off x="457200" y="0"/>
            <a:ext cx="8003232" cy="1440160"/>
          </a:xfrm>
        </p:spPr>
        <p:txBody>
          <a:bodyPr>
            <a:normAutofit/>
          </a:bodyPr>
          <a:lstStyle/>
          <a:p>
            <a:r>
              <a:rPr lang="fr-FR" sz="1800" b="1" dirty="0">
                <a:solidFill>
                  <a:srgbClr val="000000"/>
                </a:solidFill>
                <a:effectLst/>
                <a:latin typeface="Arial" panose="020B0604020202020204" pitchFamily="34" charset="0"/>
                <a:ea typeface="Pecita Book"/>
              </a:rPr>
              <a:t>3. Expliquer pourquoi l’étape de négociation précontractuelle est nécessaire à la relation entre les deux entreprises et déterminer les règles de droit et principes fondamentaux du droit qui assurent cette fonction</a:t>
            </a:r>
            <a:endParaRPr lang="fr-FR" sz="2800" dirty="0"/>
          </a:p>
        </p:txBody>
      </p:sp>
      <p:sp>
        <p:nvSpPr>
          <p:cNvPr id="3" name="Espace réservé du contenu 2">
            <a:extLst>
              <a:ext uri="{FF2B5EF4-FFF2-40B4-BE49-F238E27FC236}">
                <a16:creationId xmlns:a16="http://schemas.microsoft.com/office/drawing/2014/main" xmlns="" id="{0B6BE33B-7F63-4911-AEC5-12F6C42C78DF}"/>
              </a:ext>
            </a:extLst>
          </p:cNvPr>
          <p:cNvSpPr>
            <a:spLocks noGrp="1"/>
          </p:cNvSpPr>
          <p:nvPr>
            <p:ph sz="quarter" idx="1"/>
          </p:nvPr>
        </p:nvSpPr>
        <p:spPr/>
        <p:txBody>
          <a:bodyPr/>
          <a:lstStyle/>
          <a:p>
            <a:endParaRPr lang="fr-FR"/>
          </a:p>
        </p:txBody>
      </p:sp>
    </p:spTree>
    <p:extLst>
      <p:ext uri="{BB962C8B-B14F-4D97-AF65-F5344CB8AC3E}">
        <p14:creationId xmlns:p14="http://schemas.microsoft.com/office/powerpoint/2010/main" xmlns="" val="399692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7251D3-E627-41BF-BE12-305E05EA56C1}"/>
              </a:ext>
            </a:extLst>
          </p:cNvPr>
          <p:cNvSpPr>
            <a:spLocks noGrp="1"/>
          </p:cNvSpPr>
          <p:nvPr>
            <p:ph type="title"/>
          </p:nvPr>
        </p:nvSpPr>
        <p:spPr>
          <a:xfrm>
            <a:off x="457200" y="0"/>
            <a:ext cx="8003232" cy="1440160"/>
          </a:xfrm>
        </p:spPr>
        <p:txBody>
          <a:bodyPr>
            <a:normAutofit/>
          </a:bodyPr>
          <a:lstStyle/>
          <a:p>
            <a:r>
              <a:rPr lang="fr-FR" sz="1800" b="1" dirty="0">
                <a:solidFill>
                  <a:srgbClr val="000000"/>
                </a:solidFill>
                <a:effectLst/>
                <a:latin typeface="Arial" panose="020B0604020202020204" pitchFamily="34" charset="0"/>
                <a:ea typeface="Pecita Book"/>
              </a:rPr>
              <a:t>3. Expliquer pourquoi l’étape de négociation précontractuelle est nécessaire à la relation entre les deux entreprises et déterminer les règles de droit et principes fondamentaux du droit qui assurent cette fonction</a:t>
            </a:r>
            <a:endParaRPr lang="fr-FR" sz="2800" dirty="0"/>
          </a:p>
        </p:txBody>
      </p:sp>
      <p:sp>
        <p:nvSpPr>
          <p:cNvPr id="3" name="Espace réservé du contenu 2">
            <a:extLst>
              <a:ext uri="{FF2B5EF4-FFF2-40B4-BE49-F238E27FC236}">
                <a16:creationId xmlns:a16="http://schemas.microsoft.com/office/drawing/2014/main" xmlns="" id="{0B6BE33B-7F63-4911-AEC5-12F6C42C78DF}"/>
              </a:ext>
            </a:extLst>
          </p:cNvPr>
          <p:cNvSpPr>
            <a:spLocks noGrp="1"/>
          </p:cNvSpPr>
          <p:nvPr>
            <p:ph sz="quarter" idx="1"/>
          </p:nvPr>
        </p:nvSpPr>
        <p:spPr/>
        <p:txBody>
          <a:bodyPr/>
          <a:lstStyle/>
          <a:p>
            <a:r>
              <a:rPr lang="fr-FR" dirty="0">
                <a:effectLst/>
                <a:latin typeface="Arial" panose="020B0604020202020204" pitchFamily="34" charset="0"/>
                <a:ea typeface="Pecita Book"/>
                <a:cs typeface="Arial" panose="020B0604020202020204" pitchFamily="34" charset="0"/>
              </a:rPr>
              <a:t>Fonctions de la phase de négociation précontractuelle : </a:t>
            </a:r>
          </a:p>
          <a:p>
            <a:pPr lvl="1" algn="just"/>
            <a:r>
              <a:rPr lang="fr-FR" sz="1800" dirty="0">
                <a:latin typeface="Arial" panose="020B0604020202020204" pitchFamily="34" charset="0"/>
                <a:ea typeface="Pecita Book"/>
                <a:cs typeface="Arial" panose="020B0604020202020204" pitchFamily="34" charset="0"/>
              </a:rPr>
              <a:t>d’échanger des propositions afin de trouver la situation idéale pour les parties.</a:t>
            </a:r>
          </a:p>
          <a:p>
            <a:pPr lvl="1" algn="just"/>
            <a:r>
              <a:rPr lang="fr-FR" sz="1800" dirty="0">
                <a:latin typeface="Arial" panose="020B0604020202020204" pitchFamily="34" charset="0"/>
                <a:ea typeface="Pecita Book"/>
                <a:cs typeface="Arial" panose="020B0604020202020204" pitchFamily="34" charset="0"/>
              </a:rPr>
              <a:t>d’assurer un équilibre et une loyauté entre les parties </a:t>
            </a:r>
          </a:p>
          <a:p>
            <a:pPr marL="0" indent="0">
              <a:buNone/>
            </a:pPr>
            <a:endParaRPr lang="fr-FR" sz="1800" dirty="0">
              <a:effectLst/>
              <a:latin typeface="Arial" panose="020B0604020202020204" pitchFamily="34" charset="0"/>
              <a:ea typeface="Pecita Book"/>
              <a:cs typeface="Arial" panose="020B0604020202020204" pitchFamily="34" charset="0"/>
            </a:endParaRPr>
          </a:p>
          <a:p>
            <a:r>
              <a:rPr lang="fr-FR" sz="1800" dirty="0">
                <a:effectLst/>
                <a:latin typeface="Arial" panose="020B0604020202020204" pitchFamily="34" charset="0"/>
                <a:ea typeface="Pecita Book"/>
                <a:cs typeface="Arial" panose="020B0604020202020204" pitchFamily="34" charset="0"/>
              </a:rPr>
              <a:t> </a:t>
            </a:r>
            <a:r>
              <a:rPr lang="fr-FR" dirty="0">
                <a:effectLst/>
                <a:latin typeface="Arial" panose="020B0604020202020204" pitchFamily="34" charset="0"/>
                <a:ea typeface="Pecita Book"/>
                <a:cs typeface="Arial" panose="020B0604020202020204" pitchFamily="34" charset="0"/>
              </a:rPr>
              <a:t>Principes fondamentaux qui assurent cette fonction: </a:t>
            </a:r>
          </a:p>
          <a:p>
            <a:pPr lvl="1"/>
            <a:r>
              <a:rPr lang="fr-FR" sz="1800" dirty="0">
                <a:latin typeface="Arial" panose="020B0604020202020204" pitchFamily="34" charset="0"/>
                <a:cs typeface="Arial" panose="020B0604020202020204" pitchFamily="34" charset="0"/>
              </a:rPr>
              <a:t>Article 1102 du code civil avec le principe de liberté contractuelle. </a:t>
            </a:r>
          </a:p>
          <a:p>
            <a:pPr lvl="1"/>
            <a:r>
              <a:rPr lang="fr-FR" sz="1800" dirty="0">
                <a:latin typeface="Arial" panose="020B0604020202020204" pitchFamily="34" charset="0"/>
                <a:cs typeface="Arial" panose="020B0604020202020204" pitchFamily="34" charset="0"/>
              </a:rPr>
              <a:t>Article 1104 du code civil avec le principe de bonne foi. </a:t>
            </a:r>
            <a:endParaRPr lang="fr-FR" dirty="0"/>
          </a:p>
        </p:txBody>
      </p:sp>
    </p:spTree>
    <p:extLst>
      <p:ext uri="{BB962C8B-B14F-4D97-AF65-F5344CB8AC3E}">
        <p14:creationId xmlns:p14="http://schemas.microsoft.com/office/powerpoint/2010/main" xmlns="" val="326912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5975FDA-6D68-42B6-A044-DCD57F562A8D}"/>
              </a:ext>
            </a:extLst>
          </p:cNvPr>
          <p:cNvSpPr>
            <a:spLocks noGrp="1"/>
          </p:cNvSpPr>
          <p:nvPr>
            <p:ph type="title"/>
          </p:nvPr>
        </p:nvSpPr>
        <p:spPr>
          <a:xfrm>
            <a:off x="457200" y="0"/>
            <a:ext cx="7859216" cy="1417638"/>
          </a:xfrm>
        </p:spPr>
        <p:txBody>
          <a:bodyPr>
            <a:normAutofit/>
          </a:bodyPr>
          <a:lstStyle/>
          <a:p>
            <a:r>
              <a:rPr lang="fr-FR"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Lactalis vient de recevoir une rupture des négociations de la part de la grande distribution Leclerc le 10/02/2021, peut-elle être qualifiée d’abusive ? </a:t>
            </a:r>
            <a:r>
              <a:rPr lang="fr-FR" sz="1800" b="1" i="1" dirty="0">
                <a:solidFill>
                  <a:schemeClr val="tx1"/>
                </a:solidFill>
                <a:effectLst/>
                <a:latin typeface="Arial" panose="020B0604020202020204" pitchFamily="34" charset="0"/>
                <a:ea typeface="Calibri" panose="020F0502020204030204" pitchFamily="34" charset="0"/>
                <a:cs typeface="Arial" panose="020B0604020202020204" pitchFamily="34" charset="0"/>
              </a:rPr>
              <a:t>Construire la réponse en utilisant le raisonnement juridique </a:t>
            </a:r>
            <a:r>
              <a:rPr lang="fr-FR"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(Mise en situation 1 et ressource 1). </a:t>
            </a:r>
            <a:endParaRPr lang="fr-FR" sz="2800" dirty="0">
              <a:solidFill>
                <a:schemeClr val="tx1"/>
              </a:solidFill>
            </a:endParaRPr>
          </a:p>
        </p:txBody>
      </p:sp>
      <p:sp>
        <p:nvSpPr>
          <p:cNvPr id="3" name="Espace réservé du contenu 2">
            <a:extLst>
              <a:ext uri="{FF2B5EF4-FFF2-40B4-BE49-F238E27FC236}">
                <a16:creationId xmlns:a16="http://schemas.microsoft.com/office/drawing/2014/main" xmlns="" id="{2D7D88AF-83BC-436B-BE48-8C685A78A7BE}"/>
              </a:ext>
            </a:extLst>
          </p:cNvPr>
          <p:cNvSpPr>
            <a:spLocks noGrp="1"/>
          </p:cNvSpPr>
          <p:nvPr>
            <p:ph sz="quarter" idx="1"/>
          </p:nvPr>
        </p:nvSpPr>
        <p:spPr/>
        <p:txBody>
          <a:bodyPr/>
          <a:lstStyle/>
          <a:p>
            <a:endParaRPr lang="fr-FR" dirty="0"/>
          </a:p>
        </p:txBody>
      </p:sp>
    </p:spTree>
    <p:extLst>
      <p:ext uri="{BB962C8B-B14F-4D97-AF65-F5344CB8AC3E}">
        <p14:creationId xmlns:p14="http://schemas.microsoft.com/office/powerpoint/2010/main" xmlns="" val="52619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5975FDA-6D68-42B6-A044-DCD57F562A8D}"/>
              </a:ext>
            </a:extLst>
          </p:cNvPr>
          <p:cNvSpPr>
            <a:spLocks noGrp="1"/>
          </p:cNvSpPr>
          <p:nvPr>
            <p:ph type="title"/>
          </p:nvPr>
        </p:nvSpPr>
        <p:spPr>
          <a:xfrm>
            <a:off x="457200" y="0"/>
            <a:ext cx="7859216" cy="1417638"/>
          </a:xfrm>
        </p:spPr>
        <p:txBody>
          <a:bodyPr>
            <a:normAutofit/>
          </a:bodyPr>
          <a:lstStyle/>
          <a:p>
            <a:r>
              <a:rPr lang="fr-FR"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Lactalis vient de recevoir une rupture des négociations de la part de la grande distribution Leclerc le 10/02/2021, peut-elle être qualifiée d’abusive ? </a:t>
            </a:r>
            <a:r>
              <a:rPr lang="fr-FR" sz="1800" b="1" i="1" dirty="0">
                <a:solidFill>
                  <a:schemeClr val="tx1"/>
                </a:solidFill>
                <a:effectLst/>
                <a:latin typeface="Arial" panose="020B0604020202020204" pitchFamily="34" charset="0"/>
                <a:ea typeface="Calibri" panose="020F0502020204030204" pitchFamily="34" charset="0"/>
                <a:cs typeface="Arial" panose="020B0604020202020204" pitchFamily="34" charset="0"/>
              </a:rPr>
              <a:t>Construire la réponse en utilisant le raisonnement juridique </a:t>
            </a:r>
            <a:r>
              <a:rPr lang="fr-FR"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(Mise en situation 1 et ressource 1). </a:t>
            </a:r>
            <a:endParaRPr lang="fr-FR" sz="2800" dirty="0">
              <a:solidFill>
                <a:schemeClr val="tx1"/>
              </a:solidFill>
            </a:endParaRPr>
          </a:p>
        </p:txBody>
      </p:sp>
      <p:sp>
        <p:nvSpPr>
          <p:cNvPr id="3" name="Espace réservé du contenu 2">
            <a:extLst>
              <a:ext uri="{FF2B5EF4-FFF2-40B4-BE49-F238E27FC236}">
                <a16:creationId xmlns:a16="http://schemas.microsoft.com/office/drawing/2014/main" xmlns="" id="{2D7D88AF-83BC-436B-BE48-8C685A78A7BE}"/>
              </a:ext>
            </a:extLst>
          </p:cNvPr>
          <p:cNvSpPr>
            <a:spLocks noGrp="1"/>
          </p:cNvSpPr>
          <p:nvPr>
            <p:ph sz="quarter" idx="1"/>
          </p:nvPr>
        </p:nvSpPr>
        <p:spPr/>
        <p:txBody>
          <a:bodyPr>
            <a:normAutofit/>
          </a:bodyPr>
          <a:lstStyle/>
          <a:p>
            <a:r>
              <a:rPr lang="fr-FR" b="1" u="sng" dirty="0">
                <a:solidFill>
                  <a:schemeClr val="accent1"/>
                </a:solidFill>
                <a:latin typeface="Arial" panose="020B0604020202020204" pitchFamily="34" charset="0"/>
                <a:cs typeface="Arial" panose="020B0604020202020204" pitchFamily="34" charset="0"/>
              </a:rPr>
              <a:t>POINT METHODOLOGIQUE:</a:t>
            </a:r>
          </a:p>
          <a:p>
            <a:pPr lvl="1"/>
            <a:r>
              <a:rPr lang="fr-FR" sz="1800" b="1" dirty="0">
                <a:effectLst/>
                <a:latin typeface="Arial" panose="020B0604020202020204" pitchFamily="34" charset="0"/>
                <a:ea typeface="Calibri" panose="020F0502020204030204" pitchFamily="34" charset="0"/>
                <a:cs typeface="Arial" panose="020B0604020202020204" pitchFamily="34" charset="0"/>
              </a:rPr>
              <a:t>Enoncer les faits en les qualifiant juridiquement. </a:t>
            </a:r>
            <a:r>
              <a:rPr lang="fr-FR" sz="1800" dirty="0">
                <a:effectLst/>
                <a:latin typeface="Arial" panose="020B0604020202020204" pitchFamily="34" charset="0"/>
                <a:ea typeface="Calibri" panose="020F0502020204030204" pitchFamily="34" charset="0"/>
                <a:cs typeface="Arial" panose="020B0604020202020204" pitchFamily="34" charset="0"/>
              </a:rPr>
              <a:t>Cela revient à résumer les faits en utilisant les termes juridiques qui qualifient les personnes, les faits et les liens juridiques entre eux. </a:t>
            </a:r>
            <a:endParaRPr lang="fr-FR" sz="1800" dirty="0">
              <a:latin typeface="Arial" panose="020B0604020202020204" pitchFamily="34" charset="0"/>
              <a:ea typeface="Calibri" panose="020F0502020204030204" pitchFamily="34" charset="0"/>
              <a:cs typeface="Times New Roman" panose="02020603050405020304" pitchFamily="18" charset="0"/>
            </a:endParaRPr>
          </a:p>
          <a:p>
            <a:pPr lvl="1"/>
            <a:r>
              <a:rPr lang="fr-FR" sz="1800" b="1" dirty="0">
                <a:effectLst/>
                <a:latin typeface="Arial" panose="020B0604020202020204" pitchFamily="34" charset="0"/>
                <a:ea typeface="Calibri" panose="020F0502020204030204" pitchFamily="34" charset="0"/>
                <a:cs typeface="Arial" panose="020B0604020202020204" pitchFamily="34" charset="0"/>
              </a:rPr>
              <a:t>Enoncer le problème juridique de façon générale et sous la forme d’une question. </a:t>
            </a:r>
            <a:endParaRPr lang="fr-FR" sz="1800" dirty="0">
              <a:latin typeface="Arial" panose="020B0604020202020204" pitchFamily="34" charset="0"/>
              <a:ea typeface="Calibri" panose="020F0502020204030204" pitchFamily="34" charset="0"/>
              <a:cs typeface="Times New Roman" panose="02020603050405020304" pitchFamily="18" charset="0"/>
            </a:endParaRPr>
          </a:p>
          <a:p>
            <a:pPr lvl="1"/>
            <a:r>
              <a:rPr lang="fr-FR" sz="1800" b="1" dirty="0">
                <a:effectLst/>
                <a:latin typeface="Arial" panose="020B0604020202020204" pitchFamily="34" charset="0"/>
                <a:ea typeface="Calibri" panose="020F0502020204030204" pitchFamily="34" charset="0"/>
                <a:cs typeface="Arial" panose="020B0604020202020204" pitchFamily="34" charset="0"/>
              </a:rPr>
              <a:t>Enoncer la (ou les) règle(s) de droit applicable. </a:t>
            </a:r>
            <a:r>
              <a:rPr lang="fr-FR" sz="1800" dirty="0">
                <a:effectLst/>
                <a:latin typeface="Arial" panose="020B0604020202020204" pitchFamily="34" charset="0"/>
                <a:ea typeface="Calibri" panose="020F0502020204030204" pitchFamily="34" charset="0"/>
                <a:cs typeface="Arial" panose="020B0604020202020204" pitchFamily="34" charset="0"/>
              </a:rPr>
              <a:t>Elle doit permettre de répondre au problème juridique formulé précédemment. Elle est donnée sous la forme d'un article de loi (dans la documentation ou dans le cours) ou d'une jurisprudence (décision de justice). </a:t>
            </a:r>
            <a:endParaRPr lang="fr-FR" sz="1800" dirty="0">
              <a:latin typeface="Arial" panose="020B0604020202020204" pitchFamily="34" charset="0"/>
              <a:ea typeface="Calibri" panose="020F0502020204030204" pitchFamily="34" charset="0"/>
              <a:cs typeface="Times New Roman" panose="02020603050405020304" pitchFamily="18" charset="0"/>
            </a:endParaRPr>
          </a:p>
          <a:p>
            <a:pPr lvl="1"/>
            <a:r>
              <a:rPr lang="fr-FR" sz="1800" b="1" dirty="0">
                <a:effectLst/>
                <a:latin typeface="Arial" panose="020B0604020202020204" pitchFamily="34" charset="0"/>
                <a:ea typeface="Calibri" panose="020F0502020204030204" pitchFamily="34" charset="0"/>
                <a:cs typeface="Arial" panose="020B0604020202020204" pitchFamily="34" charset="0"/>
              </a:rPr>
              <a:t>Solution proposée :</a:t>
            </a:r>
            <a:r>
              <a:rPr lang="fr-FR" sz="1800" dirty="0">
                <a:effectLst/>
                <a:latin typeface="Arial" panose="020B0604020202020204" pitchFamily="34" charset="0"/>
                <a:ea typeface="Calibri" panose="020F0502020204030204" pitchFamily="34" charset="0"/>
                <a:cs typeface="Arial" panose="020B0604020202020204" pitchFamily="34" charset="0"/>
              </a:rPr>
              <a:t> C'est l'application du droit aux faits pour proposer une ou plusieurs solutions par déduction. Cette solution sera introduite par une formule classique : Dans le cas d'espèce..., En l'espèce ; et sera argumentée par les faits et par la (ou les) règle(s) de droit utilisée(s).</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lvl="1"/>
            <a:endParaRPr lang="fr-FR" b="1" u="sng"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2303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5975FDA-6D68-42B6-A044-DCD57F562A8D}"/>
              </a:ext>
            </a:extLst>
          </p:cNvPr>
          <p:cNvSpPr>
            <a:spLocks noGrp="1"/>
          </p:cNvSpPr>
          <p:nvPr>
            <p:ph type="title"/>
          </p:nvPr>
        </p:nvSpPr>
        <p:spPr>
          <a:xfrm>
            <a:off x="457200" y="0"/>
            <a:ext cx="7859216" cy="1417638"/>
          </a:xfrm>
        </p:spPr>
        <p:txBody>
          <a:bodyPr>
            <a:normAutofit/>
          </a:bodyPr>
          <a:lstStyle/>
          <a:p>
            <a:r>
              <a:rPr lang="fr-FR"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Lactalis vient de recevoir une rupture des négociations de la part de la grande distribution Leclerc le 10/02/2021, peut-elle être qualifiée d’abusive ? </a:t>
            </a:r>
            <a:r>
              <a:rPr lang="fr-FR" sz="1800" b="1" i="1" dirty="0">
                <a:solidFill>
                  <a:schemeClr val="tx1"/>
                </a:solidFill>
                <a:effectLst/>
                <a:latin typeface="Arial" panose="020B0604020202020204" pitchFamily="34" charset="0"/>
                <a:ea typeface="Calibri" panose="020F0502020204030204" pitchFamily="34" charset="0"/>
                <a:cs typeface="Arial" panose="020B0604020202020204" pitchFamily="34" charset="0"/>
              </a:rPr>
              <a:t>Construire la réponse en utilisant le raisonnement juridique </a:t>
            </a:r>
            <a:r>
              <a:rPr lang="fr-FR"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(Mise en situation 1 et ressource 1). </a:t>
            </a:r>
            <a:endParaRPr lang="fr-FR" sz="2800" dirty="0">
              <a:solidFill>
                <a:schemeClr val="tx1"/>
              </a:solidFill>
            </a:endParaRPr>
          </a:p>
        </p:txBody>
      </p:sp>
      <p:sp>
        <p:nvSpPr>
          <p:cNvPr id="3" name="Espace réservé du contenu 2">
            <a:extLst>
              <a:ext uri="{FF2B5EF4-FFF2-40B4-BE49-F238E27FC236}">
                <a16:creationId xmlns:a16="http://schemas.microsoft.com/office/drawing/2014/main" xmlns="" id="{2D7D88AF-83BC-436B-BE48-8C685A78A7BE}"/>
              </a:ext>
            </a:extLst>
          </p:cNvPr>
          <p:cNvSpPr>
            <a:spLocks noGrp="1"/>
          </p:cNvSpPr>
          <p:nvPr>
            <p:ph sz="quarter" idx="1"/>
          </p:nvPr>
        </p:nvSpPr>
        <p:spPr>
          <a:xfrm>
            <a:off x="251520" y="1556792"/>
            <a:ext cx="8291264" cy="5056314"/>
          </a:xfrm>
        </p:spPr>
        <p:txBody>
          <a:bodyPr>
            <a:normAutofit fontScale="85000" lnSpcReduction="20000"/>
          </a:bodyPr>
          <a:lstStyle/>
          <a:p>
            <a:pPr algn="just"/>
            <a:r>
              <a:rPr lang="fr-FR" sz="1800" i="1" u="sng" dirty="0">
                <a:effectLst/>
                <a:latin typeface="Arial" panose="020B0604020202020204" pitchFamily="34" charset="0"/>
                <a:ea typeface="Calibri" panose="020F0502020204030204" pitchFamily="34" charset="0"/>
                <a:cs typeface="Arial" panose="020B0604020202020204" pitchFamily="34" charset="0"/>
              </a:rPr>
              <a:t>Les faits :</a:t>
            </a:r>
            <a:r>
              <a:rPr lang="fr-FR" sz="1800" dirty="0">
                <a:effectLst/>
                <a:latin typeface="Arial" panose="020B0604020202020204" pitchFamily="34" charset="0"/>
                <a:ea typeface="Calibri" panose="020F0502020204030204" pitchFamily="34" charset="0"/>
                <a:cs typeface="Arial" panose="020B0604020202020204" pitchFamily="34" charset="0"/>
              </a:rPr>
              <a:t> Négociation précontractuelle entre Lactalis et les grandes surfaces sur le point d’être conclu dans la semaine. Seulement, la grande distribution Leclerc vient rompre les négociations précontractuelles. </a:t>
            </a:r>
            <a:endParaRPr lang="fr-FR" sz="18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fr-FR" sz="1800" i="1" u="sng" dirty="0">
                <a:effectLst/>
                <a:latin typeface="Arial" panose="020B0604020202020204" pitchFamily="34" charset="0"/>
                <a:ea typeface="Calibri" panose="020F0502020204030204" pitchFamily="34" charset="0"/>
                <a:cs typeface="Arial" panose="020B0604020202020204" pitchFamily="34" charset="0"/>
              </a:rPr>
              <a:t>Le problème de droit :</a:t>
            </a:r>
            <a:r>
              <a:rPr lang="fr-FR" sz="1800" dirty="0">
                <a:effectLst/>
                <a:latin typeface="Arial" panose="020B0604020202020204" pitchFamily="34" charset="0"/>
                <a:ea typeface="Calibri" panose="020F0502020204030204" pitchFamily="34" charset="0"/>
                <a:cs typeface="Arial" panose="020B0604020202020204" pitchFamily="34" charset="0"/>
              </a:rPr>
              <a:t> Quelles sont les conditions pour une rupture de négociation précontractuelle soit jugée abusive ? Une rupture de négociation précontractuelle peut-elle être envisageable sans risque juridique ? </a:t>
            </a:r>
            <a:endParaRPr lang="fr-FR" sz="18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lnSpc>
                <a:spcPts val="1275"/>
              </a:lnSpc>
              <a:spcAft>
                <a:spcPts val="1000"/>
              </a:spcAft>
            </a:pPr>
            <a:r>
              <a:rPr lang="fr-FR" sz="1800" i="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Les règles de droit applicables :</a:t>
            </a:r>
            <a:r>
              <a:rPr lang="fr-F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lvl="1" algn="just" fontAlgn="base">
              <a:lnSpc>
                <a:spcPct val="120000"/>
              </a:lnSpc>
              <a:spcAft>
                <a:spcPts val="1000"/>
              </a:spcAft>
            </a:pPr>
            <a:r>
              <a:rPr lang="fr-FR" sz="1500" dirty="0">
                <a:solidFill>
                  <a:srgbClr val="000000"/>
                </a:solidFill>
                <a:effectLst/>
                <a:latin typeface="Arial" panose="020B0604020202020204" pitchFamily="34" charset="0"/>
                <a:ea typeface="Calibri" panose="020F0502020204030204" pitchFamily="34" charset="0"/>
                <a:cs typeface="Arial" panose="020B0604020202020204" pitchFamily="34" charset="0"/>
              </a:rPr>
              <a:t>Article 1112 du code civil</a:t>
            </a:r>
          </a:p>
          <a:p>
            <a:pPr lvl="1" algn="just" fontAlgn="base">
              <a:lnSpc>
                <a:spcPct val="120000"/>
              </a:lnSpc>
              <a:spcAft>
                <a:spcPts val="1000"/>
              </a:spcAft>
            </a:pPr>
            <a:r>
              <a:rPr lang="fr-FR" sz="1500" dirty="0">
                <a:solidFill>
                  <a:srgbClr val="000000"/>
                </a:solidFill>
                <a:effectLst/>
                <a:latin typeface="Arial" panose="020B0604020202020204" pitchFamily="34" charset="0"/>
                <a:ea typeface="Calibri" panose="020F0502020204030204" pitchFamily="34" charset="0"/>
                <a:cs typeface="Arial" panose="020B0604020202020204" pitchFamily="34" charset="0"/>
              </a:rPr>
              <a:t>Décision de la cour d’appel de Toulon du 10 juin 1992 confirme le principe de liberté pour les relations précontractuelles. Cependant, elle vient également préciser le cadre des ruptures fautives en indiquant : « lorsque ces derniers ont atteint en durée et en intensité un degré suffisant pour faire croire légitimement à une partie que l’autre est sur le point de conclure et, partant pour l’inciter à certaines dépenses... ». </a:t>
            </a:r>
            <a:endParaRPr lang="fr-FR" sz="1500" dirty="0">
              <a:effectLst/>
              <a:latin typeface="Arial" panose="020B0604020202020204" pitchFamily="34" charset="0"/>
              <a:ea typeface="Calibri" panose="020F0502020204030204" pitchFamily="34" charset="0"/>
              <a:cs typeface="Arial" panose="020B0604020202020204" pitchFamily="34" charset="0"/>
            </a:endParaRPr>
          </a:p>
          <a:p>
            <a:pPr algn="just" fontAlgn="base">
              <a:lnSpc>
                <a:spcPts val="1275"/>
              </a:lnSpc>
              <a:spcAft>
                <a:spcPts val="1000"/>
              </a:spcAft>
            </a:pPr>
            <a:r>
              <a:rPr lang="fr-FR" sz="1800" i="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Résolution du problème :</a:t>
            </a:r>
            <a:r>
              <a:rPr lang="fr-F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Dans le cas d’espèce, les grandes distributions dont Leclerc, et Lactalis ont réalisés de nombreux échanges afin de convenir du prix et des quantités nécessaires. Ces négociations semblaient durer depuis quelques temps. En l’occurrence, Lactalis était convaincu que la signature du contrat n’allait pas tarder en raison de la bonne conduite et bonne évolution des pourparlers. La rupture de ces derniers s’est donc avérée inattendu. Cette rupture semble alors fautive puisqu’elle entre dans la catégorie prévue par la jurisprudence citée précédemment selon laquelle il est intitulé « lorsque ces derniers ont atteint en durée et en intensité un degré suffisant pour faire croire légitimement à une partie que l’autre est sur le point de conclure, la rupture est alors abusive. ». Cette rupture abusive de la part de Leclerc donne alors lieu à une réparation pour Lactalis. </a:t>
            </a:r>
            <a:endParaRPr lang="fr-FR" sz="1800" dirty="0">
              <a:effectLst/>
              <a:latin typeface="Arial" panose="020B060402020202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xmlns="" val="176247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0C52E041-553A-4A7C-BED1-E343CFDDBC2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7" name="Image 6">
            <a:extLst>
              <a:ext uri="{FF2B5EF4-FFF2-40B4-BE49-F238E27FC236}">
                <a16:creationId xmlns:a16="http://schemas.microsoft.com/office/drawing/2014/main" xmlns="" id="{45387CE2-C97D-467E-A26F-E9DEAF0E80B9}"/>
              </a:ext>
            </a:extLst>
          </p:cNvPr>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xmlns=""/>
              </a:ext>
            </a:extLst>
          </a:blip>
          <a:srcRect/>
          <a:stretch>
            <a:fillRect/>
          </a:stretch>
        </p:blipFill>
        <p:spPr bwMode="auto">
          <a:xfrm rot="9170231">
            <a:off x="525612" y="1449033"/>
            <a:ext cx="1055108" cy="1098344"/>
          </a:xfrm>
          <a:prstGeom prst="rect">
            <a:avLst/>
          </a:prstGeom>
          <a:noFill/>
          <a:ln>
            <a:noFill/>
          </a:ln>
        </p:spPr>
      </p:pic>
      <p:sp>
        <p:nvSpPr>
          <p:cNvPr id="8" name="Rectangle 3">
            <a:extLst>
              <a:ext uri="{FF2B5EF4-FFF2-40B4-BE49-F238E27FC236}">
                <a16:creationId xmlns:a16="http://schemas.microsoft.com/office/drawing/2014/main" xmlns="" id="{662C57D4-88B3-4E84-A971-253EF6C67014}"/>
              </a:ext>
            </a:extLst>
          </p:cNvPr>
          <p:cNvSpPr>
            <a:spLocks noChangeArrowheads="1"/>
          </p:cNvSpPr>
          <p:nvPr/>
        </p:nvSpPr>
        <p:spPr bwMode="auto">
          <a:xfrm>
            <a:off x="2051720" y="1569370"/>
            <a:ext cx="6039114"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1"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Arial" panose="020B0604020202020204" pitchFamily="34" charset="0"/>
              </a:rPr>
              <a:t>ZOOM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1"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Arial" panose="020B0604020202020204" pitchFamily="34" charset="0"/>
              </a:rPr>
              <a:t>Sur La généralisation du devoir précontractuel d’information </a:t>
            </a:r>
            <a:endParaRPr kumimoji="0" lang="fr-FR" altLang="fr-FR"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40583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3F0002-BCEB-4703-AF89-D5F4A8C77C0C}"/>
              </a:ext>
            </a:extLst>
          </p:cNvPr>
          <p:cNvSpPr>
            <a:spLocks noGrp="1"/>
          </p:cNvSpPr>
          <p:nvPr>
            <p:ph type="title"/>
          </p:nvPr>
        </p:nvSpPr>
        <p:spPr/>
        <p:txBody>
          <a:bodyPr>
            <a:normAutofit/>
          </a:bodyPr>
          <a:lstStyle/>
          <a:p>
            <a:r>
              <a:rPr lang="fr-FR" sz="2000" b="1" dirty="0">
                <a:solidFill>
                  <a:srgbClr val="000000"/>
                </a:solidFill>
                <a:effectLst/>
                <a:latin typeface="Arial" panose="020B0604020202020204" pitchFamily="34" charset="0"/>
                <a:ea typeface="Times New Roman" panose="02020603050405020304" pitchFamily="18" charset="0"/>
                <a:cs typeface="GuidePedagoNCond-Bold"/>
              </a:rPr>
              <a:t>5. Relier l’obligation générale d’information à l’asymétrie d’information </a:t>
            </a:r>
            <a:r>
              <a:rPr lang="fr-FR" sz="2000" b="0" dirty="0">
                <a:solidFill>
                  <a:srgbClr val="000000"/>
                </a:solidFill>
                <a:effectLst/>
                <a:latin typeface="Arial" panose="020B0604020202020204" pitchFamily="34" charset="0"/>
                <a:ea typeface="Times New Roman" panose="02020603050405020304" pitchFamily="18" charset="0"/>
                <a:cs typeface="GuidePedagoNCond-Bold"/>
              </a:rPr>
              <a:t>(voir dossier économique)</a:t>
            </a:r>
            <a:r>
              <a:rPr lang="fr-FR" sz="2000" b="1" dirty="0">
                <a:solidFill>
                  <a:srgbClr val="000000"/>
                </a:solidFill>
                <a:effectLst/>
                <a:latin typeface="Arial" panose="020B0604020202020204" pitchFamily="34" charset="0"/>
                <a:ea typeface="Times New Roman" panose="02020603050405020304" pitchFamily="18" charset="0"/>
                <a:cs typeface="GuidePedagoNCond-Bold"/>
              </a:rPr>
              <a:t> ; Quelles corrélations entre ces deux notions pouvez-vous établir ? </a:t>
            </a:r>
            <a:endParaRPr lang="fr-FR" sz="3200" dirty="0"/>
          </a:p>
        </p:txBody>
      </p:sp>
      <p:sp>
        <p:nvSpPr>
          <p:cNvPr id="3" name="Espace réservé du contenu 2">
            <a:extLst>
              <a:ext uri="{FF2B5EF4-FFF2-40B4-BE49-F238E27FC236}">
                <a16:creationId xmlns:a16="http://schemas.microsoft.com/office/drawing/2014/main" xmlns="" id="{54204E90-ADE5-4C75-961A-390790BF2F77}"/>
              </a:ext>
            </a:extLst>
          </p:cNvPr>
          <p:cNvSpPr>
            <a:spLocks noGrp="1"/>
          </p:cNvSpPr>
          <p:nvPr>
            <p:ph sz="quarter" idx="1"/>
          </p:nvPr>
        </p:nvSpPr>
        <p:spPr/>
        <p:txBody>
          <a:bodyPr/>
          <a:lstStyle/>
          <a:p>
            <a:endParaRPr lang="fr-FR" dirty="0"/>
          </a:p>
        </p:txBody>
      </p:sp>
    </p:spTree>
    <p:extLst>
      <p:ext uri="{BB962C8B-B14F-4D97-AF65-F5344CB8AC3E}">
        <p14:creationId xmlns:p14="http://schemas.microsoft.com/office/powerpoint/2010/main" xmlns="" val="305606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3F0002-BCEB-4703-AF89-D5F4A8C77C0C}"/>
              </a:ext>
            </a:extLst>
          </p:cNvPr>
          <p:cNvSpPr>
            <a:spLocks noGrp="1"/>
          </p:cNvSpPr>
          <p:nvPr>
            <p:ph type="title"/>
          </p:nvPr>
        </p:nvSpPr>
        <p:spPr/>
        <p:txBody>
          <a:bodyPr>
            <a:normAutofit/>
          </a:bodyPr>
          <a:lstStyle/>
          <a:p>
            <a:r>
              <a:rPr lang="fr-FR" sz="2000" b="1" dirty="0">
                <a:solidFill>
                  <a:srgbClr val="000000"/>
                </a:solidFill>
                <a:effectLst/>
                <a:latin typeface="Arial" panose="020B0604020202020204" pitchFamily="34" charset="0"/>
                <a:ea typeface="Times New Roman" panose="02020603050405020304" pitchFamily="18" charset="0"/>
                <a:cs typeface="GuidePedagoNCond-Bold"/>
              </a:rPr>
              <a:t>5. Relier l’obligation générale d’information à l’asymétrie d’information </a:t>
            </a:r>
            <a:r>
              <a:rPr lang="fr-FR" sz="2000" b="0" dirty="0">
                <a:solidFill>
                  <a:srgbClr val="000000"/>
                </a:solidFill>
                <a:effectLst/>
                <a:latin typeface="Arial" panose="020B0604020202020204" pitchFamily="34" charset="0"/>
                <a:ea typeface="Times New Roman" panose="02020603050405020304" pitchFamily="18" charset="0"/>
                <a:cs typeface="GuidePedagoNCond-Bold"/>
              </a:rPr>
              <a:t>(voir dossier économique)</a:t>
            </a:r>
            <a:r>
              <a:rPr lang="fr-FR" sz="2000" b="1" dirty="0">
                <a:solidFill>
                  <a:srgbClr val="000000"/>
                </a:solidFill>
                <a:effectLst/>
                <a:latin typeface="Arial" panose="020B0604020202020204" pitchFamily="34" charset="0"/>
                <a:ea typeface="Times New Roman" panose="02020603050405020304" pitchFamily="18" charset="0"/>
                <a:cs typeface="GuidePedagoNCond-Bold"/>
              </a:rPr>
              <a:t> ; Quelles corrélations entre ces deux notions pouvez-vous établir ? </a:t>
            </a:r>
            <a:endParaRPr lang="fr-FR" sz="3200" dirty="0"/>
          </a:p>
        </p:txBody>
      </p:sp>
      <p:sp>
        <p:nvSpPr>
          <p:cNvPr id="3" name="Espace réservé du contenu 2">
            <a:extLst>
              <a:ext uri="{FF2B5EF4-FFF2-40B4-BE49-F238E27FC236}">
                <a16:creationId xmlns:a16="http://schemas.microsoft.com/office/drawing/2014/main" xmlns="" id="{54204E90-ADE5-4C75-961A-390790BF2F77}"/>
              </a:ext>
            </a:extLst>
          </p:cNvPr>
          <p:cNvSpPr>
            <a:spLocks noGrp="1"/>
          </p:cNvSpPr>
          <p:nvPr>
            <p:ph sz="quarter" idx="1"/>
          </p:nvPr>
        </p:nvSpPr>
        <p:spPr>
          <a:xfrm>
            <a:off x="683568" y="1556792"/>
            <a:ext cx="8064896" cy="4608512"/>
          </a:xfrm>
        </p:spPr>
        <p:txBody>
          <a:bodyPr>
            <a:normAutofit fontScale="92500"/>
          </a:bodyPr>
          <a:lstStyle/>
          <a:p>
            <a:pPr marL="228600" algn="just">
              <a:lnSpc>
                <a:spcPct val="150000"/>
              </a:lnSpc>
            </a:pPr>
            <a:r>
              <a:rPr lang="fr-FR" sz="1800" b="0" dirty="0">
                <a:solidFill>
                  <a:srgbClr val="000000"/>
                </a:solidFill>
                <a:effectLst/>
                <a:latin typeface="Arial" panose="020B0604020202020204" pitchFamily="34" charset="0"/>
                <a:ea typeface="Times New Roman" panose="02020603050405020304" pitchFamily="18" charset="0"/>
                <a:cs typeface="GuidePedagoNCond-Bold"/>
              </a:rPr>
              <a:t>Asymétrie d’information est une situation de marché déséquilibrée du fait que l’offreur et le demandeur ne disposent pas des mêmes informations sur le bien ou le service échangé. </a:t>
            </a:r>
            <a:endParaRPr lang="fr-FR" sz="1800" b="1" dirty="0">
              <a:solidFill>
                <a:srgbClr val="000000"/>
              </a:solidFill>
              <a:effectLst/>
              <a:latin typeface="GuidePedagoNCond-Bold"/>
              <a:ea typeface="Times New Roman" panose="02020603050405020304" pitchFamily="18" charset="0"/>
              <a:cs typeface="GuidePedagoNCond-Bold"/>
            </a:endParaRPr>
          </a:p>
          <a:p>
            <a:pPr marL="228600" algn="just">
              <a:lnSpc>
                <a:spcPct val="150000"/>
              </a:lnSpc>
            </a:pPr>
            <a:r>
              <a:rPr lang="fr-FR" sz="1800" b="0" dirty="0">
                <a:solidFill>
                  <a:srgbClr val="000000"/>
                </a:solidFill>
                <a:effectLst/>
                <a:latin typeface="Arial" panose="020B0604020202020204" pitchFamily="34" charset="0"/>
                <a:ea typeface="Times New Roman" panose="02020603050405020304" pitchFamily="18" charset="0"/>
                <a:cs typeface="GuidePedagoNCond-Bold"/>
              </a:rPr>
              <a:t>L’obligation générale d’information est quand-à-elle une obligation inhérente à une situation précontractuelle confer article 1112-1 du code civil.</a:t>
            </a:r>
            <a:br>
              <a:rPr lang="fr-FR" sz="1800" b="0" dirty="0">
                <a:solidFill>
                  <a:srgbClr val="000000"/>
                </a:solidFill>
                <a:effectLst/>
                <a:latin typeface="Arial" panose="020B0604020202020204" pitchFamily="34" charset="0"/>
                <a:ea typeface="Times New Roman" panose="02020603050405020304" pitchFamily="18" charset="0"/>
                <a:cs typeface="GuidePedagoNCond-Bold"/>
              </a:rPr>
            </a:br>
            <a:r>
              <a:rPr lang="fr-FR" sz="1800" b="0" dirty="0">
                <a:solidFill>
                  <a:srgbClr val="000000"/>
                </a:solidFill>
                <a:effectLst/>
                <a:latin typeface="Arial" panose="020B0604020202020204" pitchFamily="34" charset="0"/>
                <a:ea typeface="Times New Roman" panose="02020603050405020304" pitchFamily="18" charset="0"/>
                <a:cs typeface="GuidePedagoNCond-Bold"/>
              </a:rPr>
              <a:t>En d’autres termes, cette règle de droit vise à imposer une commination des informations lors des pourparlers afin d’éviter tout déséquilibre et donc vice du consentement (comme l’erreur ou le dol). Ouverture sur ce qui va être abordé.</a:t>
            </a:r>
            <a:endParaRPr lang="fr-FR" sz="1800" b="1" dirty="0">
              <a:solidFill>
                <a:srgbClr val="000000"/>
              </a:solidFill>
              <a:effectLst/>
              <a:latin typeface="GuidePedagoNCond-Bold"/>
              <a:ea typeface="Times New Roman" panose="02020603050405020304" pitchFamily="18" charset="0"/>
              <a:cs typeface="GuidePedagoNCond-Bold"/>
            </a:endParaRPr>
          </a:p>
          <a:p>
            <a:pPr marL="228600" algn="just">
              <a:lnSpc>
                <a:spcPct val="150000"/>
              </a:lnSpc>
            </a:pPr>
            <a:r>
              <a:rPr lang="fr-FR" sz="1800" b="0" dirty="0">
                <a:solidFill>
                  <a:srgbClr val="000000"/>
                </a:solidFill>
                <a:effectLst/>
                <a:latin typeface="Arial" panose="020B0604020202020204" pitchFamily="34" charset="0"/>
                <a:ea typeface="Times New Roman" panose="02020603050405020304" pitchFamily="18" charset="0"/>
                <a:cs typeface="GuidePedagoNCond-Bold"/>
              </a:rPr>
              <a:t>Cette règle de droit vient alors à palier les asymétries d’informations que l’on peut rencontrer sur les marchés</a:t>
            </a:r>
            <a:r>
              <a:rPr lang="fr-FR" sz="1800" b="1" dirty="0">
                <a:solidFill>
                  <a:srgbClr val="000000"/>
                </a:solidFill>
                <a:effectLst/>
                <a:latin typeface="Arial" panose="020B0604020202020204" pitchFamily="34" charset="0"/>
                <a:ea typeface="Times New Roman" panose="02020603050405020304" pitchFamily="18" charset="0"/>
                <a:cs typeface="GuidePedagoNCond-Bold"/>
              </a:rPr>
              <a:t>. </a:t>
            </a:r>
            <a:endParaRPr lang="fr-FR" sz="1800" b="1" dirty="0">
              <a:solidFill>
                <a:srgbClr val="000000"/>
              </a:solidFill>
              <a:effectLst/>
              <a:latin typeface="GuidePedagoNCond-Bold"/>
              <a:ea typeface="Times New Roman" panose="02020603050405020304" pitchFamily="18" charset="0"/>
              <a:cs typeface="GuidePedagoNCond-Bold"/>
            </a:endParaRPr>
          </a:p>
          <a:p>
            <a:endParaRPr lang="fr-FR" dirty="0"/>
          </a:p>
        </p:txBody>
      </p:sp>
    </p:spTree>
    <p:extLst>
      <p:ext uri="{BB962C8B-B14F-4D97-AF65-F5344CB8AC3E}">
        <p14:creationId xmlns:p14="http://schemas.microsoft.com/office/powerpoint/2010/main" xmlns="" val="149502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p:cNvSpPr>
            <a:spLocks noGrp="1"/>
          </p:cNvSpPr>
          <p:nvPr>
            <p:ph type="title"/>
          </p:nvPr>
        </p:nvSpPr>
        <p:spPr>
          <a:xfrm>
            <a:off x="2214546" y="1285860"/>
            <a:ext cx="6172200" cy="2053590"/>
          </a:xfrm>
        </p:spPr>
        <p:txBody>
          <a:bodyPr>
            <a:noAutofit/>
          </a:bodyPr>
          <a:lstStyle/>
          <a:p>
            <a:pPr algn="ctr"/>
            <a:r>
              <a:rPr lang="fr-FR" sz="2400" dirty="0">
                <a:solidFill>
                  <a:schemeClr val="tx1"/>
                </a:solidFill>
                <a:latin typeface="Arial" pitchFamily="34" charset="0"/>
                <a:cs typeface="Arial" pitchFamily="34" charset="0"/>
              </a:rPr>
              <a:t>CHAPITRE 2 </a:t>
            </a:r>
            <a:br>
              <a:rPr lang="fr-FR" sz="2400" dirty="0">
                <a:solidFill>
                  <a:schemeClr val="tx1"/>
                </a:solidFill>
                <a:latin typeface="Arial" pitchFamily="34" charset="0"/>
                <a:cs typeface="Arial" pitchFamily="34" charset="0"/>
              </a:rPr>
            </a:br>
            <a:r>
              <a:rPr lang="fr-FR" sz="2800" dirty="0">
                <a:solidFill>
                  <a:schemeClr val="tx1"/>
                </a:solidFill>
                <a:latin typeface="Arial" pitchFamily="34" charset="0"/>
                <a:cs typeface="Arial" pitchFamily="34" charset="0"/>
              </a:rPr>
              <a:t>Comment les contrats sécurisent-ils les relations entre l’entreprise et ses partenaires ?</a:t>
            </a:r>
            <a:endParaRPr lang="fr-FR" sz="2400" dirty="0">
              <a:solidFill>
                <a:schemeClr val="tx1"/>
              </a:solidFill>
              <a:latin typeface="Arial" pitchFamily="34" charset="0"/>
              <a:cs typeface="Arial" pitchFamily="34" charset="0"/>
            </a:endParaRPr>
          </a:p>
        </p:txBody>
      </p:sp>
      <p:sp>
        <p:nvSpPr>
          <p:cNvPr id="7" name="Espace réservé du texte 6"/>
          <p:cNvSpPr>
            <a:spLocks noGrp="1"/>
          </p:cNvSpPr>
          <p:nvPr>
            <p:ph type="body" idx="1"/>
          </p:nvPr>
        </p:nvSpPr>
        <p:spPr/>
        <p:txBody>
          <a:bodyPr/>
          <a:lstStyle/>
          <a:p>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148F43BD-793D-49A7-B345-B566751901B6}"/>
              </a:ext>
            </a:extLst>
          </p:cNvPr>
          <p:cNvSpPr>
            <a:spLocks noGrp="1"/>
          </p:cNvSpPr>
          <p:nvPr>
            <p:ph type="title"/>
          </p:nvPr>
        </p:nvSpPr>
        <p:spPr/>
        <p:txBody>
          <a:bodyPr/>
          <a:lstStyle/>
          <a:p>
            <a:r>
              <a:rPr lang="fr-FR" sz="2800" b="1" kern="0" dirty="0">
                <a:effectLst/>
                <a:latin typeface="Arial" panose="020B0604020202020204" pitchFamily="34" charset="0"/>
                <a:ea typeface="Times New Roman" panose="02020603050405020304" pitchFamily="18" charset="0"/>
                <a:cs typeface="Times New Roman" panose="02020603050405020304" pitchFamily="18" charset="0"/>
              </a:rPr>
              <a:t>II- QUELLES SONT LES CONDITIONS DE VALIDITES D’UN CONTRAT ? </a:t>
            </a:r>
            <a:r>
              <a:rPr lang="fr-FR" sz="1800" b="1" kern="0" dirty="0">
                <a:effectLst/>
                <a:latin typeface="Arial" panose="020B0604020202020204" pitchFamily="34" charset="0"/>
                <a:ea typeface="Times New Roman" panose="02020603050405020304" pitchFamily="18" charset="0"/>
                <a:cs typeface="Times New Roman" panose="02020603050405020304" pitchFamily="18" charset="0"/>
              </a:rPr>
              <a:t/>
            </a:r>
            <a:br>
              <a:rPr lang="fr-FR" sz="1800" b="1" kern="0" dirty="0">
                <a:effectLst/>
                <a:latin typeface="Arial" panose="020B0604020202020204" pitchFamily="34" charset="0"/>
                <a:ea typeface="Times New Roman" panose="02020603050405020304" pitchFamily="18" charset="0"/>
                <a:cs typeface="Times New Roman" panose="02020603050405020304" pitchFamily="18" charset="0"/>
              </a:rPr>
            </a:br>
            <a:endParaRPr lang="fr-FR" dirty="0"/>
          </a:p>
        </p:txBody>
      </p:sp>
      <p:sp>
        <p:nvSpPr>
          <p:cNvPr id="5" name="Espace réservé du texte 4">
            <a:extLst>
              <a:ext uri="{FF2B5EF4-FFF2-40B4-BE49-F238E27FC236}">
                <a16:creationId xmlns:a16="http://schemas.microsoft.com/office/drawing/2014/main" xmlns="" id="{5690BCCB-743A-466A-A31E-DAE8EFE76A9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xmlns="" val="253624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xmlns="" id="{AD2AB837-7F33-4602-A749-EB133A152382}"/>
              </a:ext>
            </a:extLst>
          </p:cNvPr>
          <p:cNvSpPr>
            <a:spLocks noGrp="1"/>
          </p:cNvSpPr>
          <p:nvPr>
            <p:ph type="title"/>
          </p:nvPr>
        </p:nvSpPr>
        <p:spPr>
          <a:xfrm>
            <a:off x="251520" y="116632"/>
            <a:ext cx="8363272" cy="1216152"/>
          </a:xfrm>
        </p:spPr>
        <p:txBody>
          <a:bodyPr>
            <a:normAutofit fontScale="90000"/>
          </a:bodyPr>
          <a:lstStyle/>
          <a:p>
            <a:pPr algn="ctr"/>
            <a:r>
              <a:rPr lang="fr-FR" sz="2700" b="1" dirty="0">
                <a:latin typeface="Arial" panose="020B0604020202020204" pitchFamily="34" charset="0"/>
                <a:ea typeface="Calibri" panose="020F0502020204030204" pitchFamily="34" charset="0"/>
                <a:cs typeface="Times New Roman" panose="02020603050405020304" pitchFamily="18" charset="0"/>
              </a:rPr>
              <a:t/>
            </a:r>
            <a:br>
              <a:rPr lang="fr-FR" sz="2700" b="1" dirty="0">
                <a:latin typeface="Arial" panose="020B0604020202020204" pitchFamily="34" charset="0"/>
                <a:ea typeface="Calibri" panose="020F0502020204030204" pitchFamily="34" charset="0"/>
                <a:cs typeface="Times New Roman" panose="02020603050405020304" pitchFamily="18" charset="0"/>
              </a:rPr>
            </a:br>
            <a:r>
              <a:rPr lang="fr-FR" sz="2700" b="1" dirty="0">
                <a:latin typeface="Arial" panose="020B0604020202020204" pitchFamily="34" charset="0"/>
                <a:ea typeface="Calibri" panose="020F0502020204030204" pitchFamily="34" charset="0"/>
                <a:cs typeface="Times New Roman" panose="02020603050405020304" pitchFamily="18" charset="0"/>
              </a:rPr>
              <a:t>QUESTIONS A FAIRE et POINT METHODOLOGIQUE</a:t>
            </a:r>
            <a:endParaRPr lang="fr-FR" dirty="0"/>
          </a:p>
        </p:txBody>
      </p:sp>
      <p:sp>
        <p:nvSpPr>
          <p:cNvPr id="7" name="Espace réservé du contenu 6">
            <a:extLst>
              <a:ext uri="{FF2B5EF4-FFF2-40B4-BE49-F238E27FC236}">
                <a16:creationId xmlns:a16="http://schemas.microsoft.com/office/drawing/2014/main" xmlns="" id="{34CB2F4E-2995-42DC-B4AF-8F13F190477F}"/>
              </a:ext>
            </a:extLst>
          </p:cNvPr>
          <p:cNvSpPr>
            <a:spLocks noGrp="1"/>
          </p:cNvSpPr>
          <p:nvPr>
            <p:ph sz="quarter" idx="1"/>
          </p:nvPr>
        </p:nvSpPr>
        <p:spPr/>
        <p:txBody>
          <a:bodyPr/>
          <a:lstStyle/>
          <a:p>
            <a:pPr algn="just"/>
            <a:r>
              <a:rPr lang="fr-FR" sz="2000" b="1" dirty="0">
                <a:solidFill>
                  <a:schemeClr val="tx1"/>
                </a:solidFill>
                <a:latin typeface="Arial" panose="020B0604020202020204" pitchFamily="34" charset="0"/>
                <a:ea typeface="Calibri" panose="020F0502020204030204" pitchFamily="34" charset="0"/>
                <a:cs typeface="Arial" panose="020B0604020202020204" pitchFamily="34" charset="0"/>
              </a:rPr>
              <a:t>6. </a:t>
            </a:r>
            <a:r>
              <a:rPr lang="fr-FR"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Identifier si les conditions de validité sont respectées ou non dans ce contrat. Justifier votre réponse.</a:t>
            </a:r>
          </a:p>
          <a:p>
            <a:pPr lvl="1" algn="just"/>
            <a:r>
              <a:rPr lang="fr-FR"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Définir d’un point de vu général les conditions de validité en s’appuyant des sources du droit, puis chacune d’entre elles toujours avec les sources du droit. </a:t>
            </a:r>
          </a:p>
          <a:p>
            <a:pPr lvl="1" algn="just"/>
            <a:r>
              <a:rPr lang="fr-FR" sz="1700" dirty="0">
                <a:latin typeface="Arial" panose="020B0604020202020204" pitchFamily="34" charset="0"/>
                <a:ea typeface="Calibri" panose="020F0502020204030204" pitchFamily="34" charset="0"/>
                <a:cs typeface="Arial" panose="020B0604020202020204" pitchFamily="34" charset="0"/>
              </a:rPr>
              <a:t>Vérifier chacune de ces conditions avec la situation.</a:t>
            </a:r>
            <a:endParaRPr lang="fr-FR" sz="17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endParaRPr lang="fr-FR" sz="2000" dirty="0">
              <a:latin typeface="Arial" panose="020B0604020202020204" pitchFamily="34" charset="0"/>
              <a:cs typeface="Arial" panose="020B0604020202020204" pitchFamily="34" charset="0"/>
            </a:endParaRPr>
          </a:p>
          <a:p>
            <a:pPr algn="just"/>
            <a:r>
              <a:rPr lang="fr-FR" sz="2000" b="1" dirty="0">
                <a:effectLst/>
                <a:latin typeface="Arial" panose="020B0604020202020204" pitchFamily="34" charset="0"/>
                <a:ea typeface="Calibri" panose="020F0502020204030204" pitchFamily="34" charset="0"/>
                <a:cs typeface="Arial" panose="020B0604020202020204" pitchFamily="34" charset="0"/>
              </a:rPr>
              <a:t>7. Présenter l’argumentation sur laquelle pourrait s’appuyer le groupe Lactalis pour demander l’annulation de ce contrat. </a:t>
            </a:r>
          </a:p>
          <a:p>
            <a:pPr lvl="1" algn="just"/>
            <a:r>
              <a:rPr lang="fr-FR" sz="1700" i="1" dirty="0">
                <a:effectLst/>
                <a:latin typeface="Arial" panose="020B0604020202020204" pitchFamily="34" charset="0"/>
                <a:ea typeface="Calibri" panose="020F0502020204030204" pitchFamily="34" charset="0"/>
                <a:cs typeface="Arial" panose="020B0604020202020204" pitchFamily="34" charset="0"/>
              </a:rPr>
              <a:t>Construire la réponse en utilisant le raisonnement juridique. </a:t>
            </a:r>
          </a:p>
          <a:p>
            <a:pPr lvl="2" algn="just"/>
            <a:r>
              <a:rPr lang="fr-FR" sz="1400" i="1" dirty="0">
                <a:latin typeface="Arial" panose="020B0604020202020204" pitchFamily="34" charset="0"/>
                <a:ea typeface="Calibri" panose="020F0502020204030204" pitchFamily="34" charset="0"/>
                <a:cs typeface="Arial" panose="020B0604020202020204" pitchFamily="34" charset="0"/>
              </a:rPr>
              <a:t>Fait juridique</a:t>
            </a:r>
          </a:p>
          <a:p>
            <a:pPr lvl="2" algn="just"/>
            <a:r>
              <a:rPr lang="fr-FR" sz="1400" i="1" dirty="0">
                <a:effectLst/>
                <a:latin typeface="Arial" panose="020B0604020202020204" pitchFamily="34" charset="0"/>
                <a:ea typeface="Calibri" panose="020F0502020204030204" pitchFamily="34" charset="0"/>
                <a:cs typeface="Arial" panose="020B0604020202020204" pitchFamily="34" charset="0"/>
              </a:rPr>
              <a:t>Problème de droit. </a:t>
            </a:r>
          </a:p>
          <a:p>
            <a:pPr lvl="2" algn="just"/>
            <a:r>
              <a:rPr lang="fr-FR" sz="1400" i="1" dirty="0">
                <a:effectLst/>
                <a:latin typeface="Arial" panose="020B0604020202020204" pitchFamily="34" charset="0"/>
                <a:ea typeface="Calibri" panose="020F0502020204030204" pitchFamily="34" charset="0"/>
                <a:cs typeface="Arial" panose="020B0604020202020204" pitchFamily="34" charset="0"/>
              </a:rPr>
              <a:t>Règle(s) de droit applicable(s)</a:t>
            </a:r>
          </a:p>
          <a:p>
            <a:pPr lvl="2" algn="just"/>
            <a:r>
              <a:rPr lang="fr-FR" sz="1400" i="1" dirty="0">
                <a:latin typeface="Arial" panose="020B0604020202020204" pitchFamily="34" charset="0"/>
                <a:ea typeface="Calibri" panose="020F0502020204030204" pitchFamily="34" charset="0"/>
                <a:cs typeface="Arial" panose="020B0604020202020204" pitchFamily="34" charset="0"/>
              </a:rPr>
              <a:t>Solution</a:t>
            </a:r>
            <a:endParaRPr lang="fr-FR" sz="1400" dirty="0">
              <a:effectLst/>
              <a:latin typeface="Arial" panose="020B060402020202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xmlns="" val="1887844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ED1FA16-AE20-4B8F-9AC9-C8D40116FC33}"/>
              </a:ext>
            </a:extLst>
          </p:cNvPr>
          <p:cNvSpPr>
            <a:spLocks noGrp="1"/>
          </p:cNvSpPr>
          <p:nvPr>
            <p:ph type="title"/>
          </p:nvPr>
        </p:nvSpPr>
        <p:spPr/>
        <p:txBody>
          <a:bodyPr>
            <a:normAutofit fontScale="90000"/>
          </a:bodyPr>
          <a:lstStyle/>
          <a:p>
            <a:r>
              <a:rPr lang="fr-FR" sz="3200" b="1" dirty="0">
                <a:solidFill>
                  <a:schemeClr val="tx1"/>
                </a:solidFill>
                <a:latin typeface="Arial" panose="020B0604020202020204" pitchFamily="34" charset="0"/>
                <a:ea typeface="Calibri" panose="020F0502020204030204" pitchFamily="34" charset="0"/>
                <a:cs typeface="Arial" panose="020B0604020202020204" pitchFamily="34" charset="0"/>
              </a:rPr>
              <a:t>6. </a:t>
            </a:r>
            <a:r>
              <a:rPr lang="fr-FR" sz="3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Identifier si les conditions de validité sont respectées ou non dans ce contrat. Justifier votre réponse.</a:t>
            </a:r>
            <a:endParaRPr lang="fr-FR" dirty="0"/>
          </a:p>
        </p:txBody>
      </p:sp>
      <p:sp>
        <p:nvSpPr>
          <p:cNvPr id="3" name="Espace réservé du contenu 2">
            <a:extLst>
              <a:ext uri="{FF2B5EF4-FFF2-40B4-BE49-F238E27FC236}">
                <a16:creationId xmlns:a16="http://schemas.microsoft.com/office/drawing/2014/main" xmlns="" id="{F008AC18-06C1-4D12-B711-2BBB3C28F93A}"/>
              </a:ext>
            </a:extLst>
          </p:cNvPr>
          <p:cNvSpPr>
            <a:spLocks noGrp="1"/>
          </p:cNvSpPr>
          <p:nvPr>
            <p:ph sz="quarter" idx="1"/>
          </p:nvPr>
        </p:nvSpPr>
        <p:spPr>
          <a:xfrm>
            <a:off x="457200" y="1484784"/>
            <a:ext cx="8147248" cy="4989168"/>
          </a:xfrm>
        </p:spPr>
        <p:txBody>
          <a:bodyPr>
            <a:normAutofit fontScale="77500" lnSpcReduction="20000"/>
          </a:bodyPr>
          <a:lstStyle/>
          <a:p>
            <a:pPr marL="228600" algn="just"/>
            <a:r>
              <a:rPr lang="fr-FR" sz="2100" dirty="0">
                <a:effectLst/>
                <a:latin typeface="Arial" panose="020B0604020202020204" pitchFamily="34" charset="0"/>
                <a:ea typeface="Calibri" panose="020F0502020204030204" pitchFamily="34" charset="0"/>
                <a:cs typeface="Times New Roman" panose="02020603050405020304" pitchFamily="18" charset="0"/>
              </a:rPr>
              <a:t>Article 1128 du code civil, « sont nécessaires à la validité d’un contrat : le consentement des parties, leur capacité de contracter et un contenu licite et certain. » </a:t>
            </a:r>
          </a:p>
          <a:p>
            <a:pPr marL="228600" algn="just"/>
            <a:r>
              <a:rPr lang="fr-FR" sz="2100" dirty="0">
                <a:effectLst/>
                <a:latin typeface="Arial" panose="020B0604020202020204" pitchFamily="34" charset="0"/>
                <a:ea typeface="Calibri" panose="020F0502020204030204" pitchFamily="34" charset="0"/>
                <a:cs typeface="Times New Roman" panose="02020603050405020304" pitchFamily="18" charset="0"/>
              </a:rPr>
              <a:t>Pour les consentements des parties, vérifier qu’il n’y ait pas de vice:  </a:t>
            </a:r>
          </a:p>
          <a:p>
            <a:pPr marL="594360" lvl="1" algn="just"/>
            <a:r>
              <a:rPr lang="fr-FR" sz="1900" dirty="0">
                <a:latin typeface="Arial" panose="020B0604020202020204" pitchFamily="34" charset="0"/>
                <a:ea typeface="Calibri" panose="020F0502020204030204" pitchFamily="34" charset="0"/>
                <a:cs typeface="Times New Roman" panose="02020603050405020304" pitchFamily="18" charset="0"/>
              </a:rPr>
              <a:t>D</a:t>
            </a:r>
            <a:r>
              <a:rPr lang="fr-FR" sz="1900" dirty="0">
                <a:effectLst/>
                <a:latin typeface="Arial" panose="020B0604020202020204" pitchFamily="34" charset="0"/>
                <a:ea typeface="Calibri" panose="020F0502020204030204" pitchFamily="34" charset="0"/>
                <a:cs typeface="Times New Roman" panose="02020603050405020304" pitchFamily="18" charset="0"/>
              </a:rPr>
              <a:t>e dol (confer article 1137 du cc manœuvre ou mensonges pour encourager le cocontractant à conclure le contrat), </a:t>
            </a:r>
          </a:p>
          <a:p>
            <a:pPr marL="594360" lvl="1" algn="just"/>
            <a:r>
              <a:rPr lang="fr-FR" sz="1900" dirty="0">
                <a:effectLst/>
                <a:latin typeface="Arial" panose="020B0604020202020204" pitchFamily="34" charset="0"/>
                <a:ea typeface="Calibri" panose="020F0502020204030204" pitchFamily="34" charset="0"/>
                <a:cs typeface="Times New Roman" panose="02020603050405020304" pitchFamily="18" charset="0"/>
              </a:rPr>
              <a:t>De violence (confer article 1140 du cc pression physique ou morale pour pousser le cocontractant à conclure le contrat) </a:t>
            </a:r>
          </a:p>
          <a:p>
            <a:pPr marL="594360" lvl="1" algn="just"/>
            <a:r>
              <a:rPr lang="fr-FR" sz="1900" dirty="0">
                <a:effectLst/>
                <a:latin typeface="Arial" panose="020B0604020202020204" pitchFamily="34" charset="0"/>
                <a:ea typeface="Calibri" panose="020F0502020204030204" pitchFamily="34" charset="0"/>
                <a:cs typeface="Times New Roman" panose="02020603050405020304" pitchFamily="18" charset="0"/>
              </a:rPr>
              <a:t>D’erreur (confer article 132 du cc, mauvaise appréciation des qualités essentielles du contrat). </a:t>
            </a:r>
          </a:p>
          <a:p>
            <a:pPr marL="228600" algn="just"/>
            <a:r>
              <a:rPr lang="fr-FR" sz="2100" dirty="0">
                <a:latin typeface="Arial" panose="020B0604020202020204" pitchFamily="34" charset="0"/>
                <a:ea typeface="Calibri" panose="020F0502020204030204" pitchFamily="34" charset="0"/>
                <a:cs typeface="Times New Roman" panose="02020603050405020304" pitchFamily="18" charset="0"/>
              </a:rPr>
              <a:t>Pour</a:t>
            </a:r>
            <a:r>
              <a:rPr lang="fr-FR" sz="2100" dirty="0">
                <a:effectLst/>
                <a:latin typeface="Arial" panose="020B0604020202020204" pitchFamily="34" charset="0"/>
                <a:ea typeface="Calibri" panose="020F0502020204030204" pitchFamily="34" charset="0"/>
                <a:cs typeface="Times New Roman" panose="02020603050405020304" pitchFamily="18" charset="0"/>
              </a:rPr>
              <a:t> la capacité de contracter,  concerne toutes les personnes à l’exception des mineurs non émancipés et des majeurs incapables. </a:t>
            </a:r>
          </a:p>
          <a:p>
            <a:pPr marL="228600" algn="just"/>
            <a:r>
              <a:rPr lang="fr-FR" sz="2100" dirty="0">
                <a:effectLst/>
                <a:latin typeface="Arial" panose="020B0604020202020204" pitchFamily="34" charset="0"/>
                <a:ea typeface="Calibri" panose="020F0502020204030204" pitchFamily="34" charset="0"/>
                <a:cs typeface="Times New Roman" panose="02020603050405020304" pitchFamily="18" charset="0"/>
              </a:rPr>
              <a:t>Pour le contenu licite et certain - l’article 1162 du cc</a:t>
            </a:r>
          </a:p>
          <a:p>
            <a:pPr marL="228600" algn="just"/>
            <a:endParaRPr lang="fr-FR" sz="2100" dirty="0">
              <a:solidFill>
                <a:srgbClr val="242424"/>
              </a:solidFill>
              <a:latin typeface="Arial" panose="020B0604020202020204" pitchFamily="34" charset="0"/>
              <a:ea typeface="Calibri" panose="020F0502020204030204" pitchFamily="34" charset="0"/>
              <a:cs typeface="Times New Roman" panose="02020603050405020304" pitchFamily="18" charset="0"/>
            </a:endParaRPr>
          </a:p>
          <a:p>
            <a:pPr marL="0" indent="0" algn="just">
              <a:buNone/>
            </a:pPr>
            <a:r>
              <a:rPr lang="fr-FR" sz="2100" dirty="0">
                <a:solidFill>
                  <a:srgbClr val="242424"/>
                </a:solidFill>
                <a:effectLst/>
                <a:latin typeface="Arial" panose="020B0604020202020204" pitchFamily="34" charset="0"/>
                <a:ea typeface="Calibri" panose="020F0502020204030204" pitchFamily="34" charset="0"/>
                <a:cs typeface="Arial" panose="020B0604020202020204" pitchFamily="34" charset="0"/>
              </a:rPr>
              <a:t>Dans le cadre du contrat entre Lactalis et l’entreprise d’emballage biodégradable, les promesses de qualités ne sont pas respectées.</a:t>
            </a:r>
            <a:endParaRPr lang="fr-FR" sz="2100" dirty="0">
              <a:effectLst/>
              <a:latin typeface="Arial" panose="020B0604020202020204" pitchFamily="34" charset="0"/>
              <a:ea typeface="Calibri" panose="020F0502020204030204" pitchFamily="34" charset="0"/>
              <a:cs typeface="Times New Roman" panose="02020603050405020304" pitchFamily="18" charset="0"/>
            </a:endParaRPr>
          </a:p>
          <a:p>
            <a:pPr marL="0" indent="0" algn="just">
              <a:spcAft>
                <a:spcPts val="1000"/>
              </a:spcAft>
              <a:buNone/>
            </a:pPr>
            <a:r>
              <a:rPr lang="fr-FR" sz="2100" dirty="0">
                <a:solidFill>
                  <a:srgbClr val="242424"/>
                </a:solidFill>
                <a:effectLst/>
                <a:latin typeface="Arial" panose="020B0604020202020204" pitchFamily="34" charset="0"/>
                <a:ea typeface="Calibri" panose="020F0502020204030204" pitchFamily="34" charset="0"/>
                <a:cs typeface="Arial" panose="020B0604020202020204" pitchFamily="34" charset="0"/>
              </a:rPr>
              <a:t>Ils s’avèrent que cette entreprise a menti sur ses capacités et compétences de production et sur leurs produits. Sans ce mensonge, Lactalis n’aurait pas conclu de contrat avec eux. On peut alors parler de vice de consentement et plus particulièrement </a:t>
            </a:r>
            <a:r>
              <a:rPr lang="fr-FR" sz="2100" b="1" dirty="0">
                <a:solidFill>
                  <a:srgbClr val="242424"/>
                </a:solidFill>
                <a:effectLst/>
                <a:latin typeface="Arial" panose="020B0604020202020204" pitchFamily="34" charset="0"/>
                <a:ea typeface="Calibri" panose="020F0502020204030204" pitchFamily="34" charset="0"/>
                <a:cs typeface="Arial" panose="020B0604020202020204" pitchFamily="34" charset="0"/>
              </a:rPr>
              <a:t>de dol</a:t>
            </a:r>
            <a:r>
              <a:rPr lang="fr-FR" sz="2100" dirty="0">
                <a:solidFill>
                  <a:srgbClr val="242424"/>
                </a:solidFill>
                <a:effectLst/>
                <a:latin typeface="Arial" panose="020B0604020202020204" pitchFamily="34" charset="0"/>
                <a:ea typeface="Calibri" panose="020F0502020204030204" pitchFamily="34" charset="0"/>
                <a:cs typeface="Arial" panose="020B0604020202020204" pitchFamily="34" charset="0"/>
              </a:rPr>
              <a:t>. Pour conclure, l’ensemble des conditions de validité du contrat ne sont pas respectées. </a:t>
            </a:r>
            <a:endParaRPr lang="fr-FR" sz="2100" dirty="0">
              <a:effectLst/>
              <a:latin typeface="Arial" panose="020B060402020202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xmlns="" val="276881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55D80DD-3554-42B6-9E18-9120A5B4D108}"/>
              </a:ext>
            </a:extLst>
          </p:cNvPr>
          <p:cNvSpPr>
            <a:spLocks noGrp="1"/>
          </p:cNvSpPr>
          <p:nvPr>
            <p:ph type="title"/>
          </p:nvPr>
        </p:nvSpPr>
        <p:spPr/>
        <p:txBody>
          <a:bodyPr>
            <a:noAutofit/>
          </a:bodyPr>
          <a:lstStyle/>
          <a:p>
            <a:r>
              <a:rPr lang="fr-FR"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7. Présenter l’argumentation sur laquelle pourrait s’appuyer le groupe Lactalis pour demander l’annulation de ce contrat. </a:t>
            </a:r>
            <a:endParaRPr lang="fr-FR" sz="2000" dirty="0">
              <a:solidFill>
                <a:schemeClr val="tx1"/>
              </a:solidFill>
            </a:endParaRPr>
          </a:p>
        </p:txBody>
      </p:sp>
      <p:sp>
        <p:nvSpPr>
          <p:cNvPr id="3" name="Espace réservé du contenu 2">
            <a:extLst>
              <a:ext uri="{FF2B5EF4-FFF2-40B4-BE49-F238E27FC236}">
                <a16:creationId xmlns:a16="http://schemas.microsoft.com/office/drawing/2014/main" xmlns="" id="{261B6502-64BE-4EC8-96CE-F659872884AC}"/>
              </a:ext>
            </a:extLst>
          </p:cNvPr>
          <p:cNvSpPr>
            <a:spLocks noGrp="1"/>
          </p:cNvSpPr>
          <p:nvPr>
            <p:ph sz="quarter" idx="1"/>
          </p:nvPr>
        </p:nvSpPr>
        <p:spPr/>
        <p:txBody>
          <a:bodyPr>
            <a:normAutofit fontScale="92500" lnSpcReduction="20000"/>
          </a:bodyPr>
          <a:lstStyle/>
          <a:p>
            <a:pPr marL="228600" algn="just"/>
            <a:r>
              <a:rPr lang="fr-FR" sz="1800" i="1" u="sng" dirty="0">
                <a:effectLst/>
                <a:latin typeface="Arial" panose="020B0604020202020204" pitchFamily="34" charset="0"/>
                <a:ea typeface="Calibri" panose="020F0502020204030204" pitchFamily="34" charset="0"/>
                <a:cs typeface="Times New Roman" panose="02020603050405020304" pitchFamily="18" charset="0"/>
              </a:rPr>
              <a:t>Les faits :</a:t>
            </a:r>
            <a:r>
              <a:rPr lang="fr-FR" sz="1800" dirty="0">
                <a:effectLst/>
                <a:latin typeface="Arial" panose="020B0604020202020204" pitchFamily="34" charset="0"/>
                <a:ea typeface="Calibri" panose="020F0502020204030204" pitchFamily="34" charset="0"/>
                <a:cs typeface="Times New Roman" panose="02020603050405020304" pitchFamily="18" charset="0"/>
              </a:rPr>
              <a:t> Le groupe Lactalis, personne morale, a conclu un contrat de prestation avec un fournisseur d’emballage biodégradable, personne morale. Seulement lors de la réception des premiers emballages, la qualité attendue et négociée n’était pas au rendez-vous. Lactalis souhaite donc annuler le contrat. </a:t>
            </a:r>
          </a:p>
          <a:p>
            <a:pPr marL="228600" algn="just"/>
            <a:r>
              <a:rPr lang="fr-FR" sz="1800" i="1" u="sng" dirty="0">
                <a:effectLst/>
                <a:latin typeface="Arial" panose="020B0604020202020204" pitchFamily="34" charset="0"/>
                <a:ea typeface="Calibri" panose="020F0502020204030204" pitchFamily="34" charset="0"/>
                <a:cs typeface="Times New Roman" panose="02020603050405020304" pitchFamily="18" charset="0"/>
              </a:rPr>
              <a:t>Problème juridique :</a:t>
            </a:r>
            <a:r>
              <a:rPr lang="fr-FR" sz="1800" dirty="0">
                <a:effectLst/>
                <a:latin typeface="Arial" panose="020B0604020202020204" pitchFamily="34" charset="0"/>
                <a:ea typeface="Calibri" panose="020F0502020204030204" pitchFamily="34" charset="0"/>
                <a:cs typeface="Times New Roman" panose="02020603050405020304" pitchFamily="18" charset="0"/>
              </a:rPr>
              <a:t> A quelles conditions est-il possible d’annuler un contrat ? </a:t>
            </a:r>
          </a:p>
          <a:p>
            <a:pPr marL="228600" algn="just"/>
            <a:r>
              <a:rPr lang="fr-FR" sz="1800" i="1" u="sng" dirty="0">
                <a:effectLst/>
                <a:latin typeface="Arial" panose="020B0604020202020204" pitchFamily="34" charset="0"/>
                <a:ea typeface="Calibri" panose="020F0502020204030204" pitchFamily="34" charset="0"/>
                <a:cs typeface="Times New Roman" panose="02020603050405020304" pitchFamily="18" charset="0"/>
              </a:rPr>
              <a:t>Les règles de droit applicables :</a:t>
            </a:r>
            <a:r>
              <a:rPr lang="fr-FR" sz="1800" dirty="0">
                <a:effectLst/>
                <a:latin typeface="Arial" panose="020B0604020202020204" pitchFamily="34" charset="0"/>
                <a:ea typeface="Calibri" panose="020F0502020204030204" pitchFamily="34" charset="0"/>
                <a:cs typeface="Times New Roman" panose="02020603050405020304" pitchFamily="18" charset="0"/>
              </a:rPr>
              <a:t> En vertu de l’article 1128 du code civil « </a:t>
            </a:r>
            <a:r>
              <a:rPr lang="fr-FR" sz="1800" dirty="0">
                <a:solidFill>
                  <a:srgbClr val="3C3C3C"/>
                </a:solidFill>
                <a:effectLst/>
                <a:latin typeface="Arial" panose="020B0604020202020204" pitchFamily="34" charset="0"/>
                <a:ea typeface="Times New Roman" panose="02020603050405020304" pitchFamily="18" charset="0"/>
                <a:cs typeface="Arial" panose="020B0604020202020204" pitchFamily="34" charset="0"/>
              </a:rPr>
              <a:t>Sont nécessaires à la validité d'un contrat :</a:t>
            </a:r>
            <a:r>
              <a:rPr lang="fr-F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r-FR" sz="1800" dirty="0">
                <a:solidFill>
                  <a:srgbClr val="3C3C3C"/>
                </a:solidFill>
                <a:effectLst/>
                <a:latin typeface="Arial" panose="020B0604020202020204" pitchFamily="34" charset="0"/>
                <a:ea typeface="Times New Roman" panose="02020603050405020304" pitchFamily="18" charset="0"/>
                <a:cs typeface="Arial" panose="020B0604020202020204" pitchFamily="34" charset="0"/>
              </a:rPr>
              <a:t>1° Le consentement des parties ;</a:t>
            </a:r>
            <a:r>
              <a:rPr lang="fr-F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r-FR" sz="1800" dirty="0">
                <a:solidFill>
                  <a:srgbClr val="3C3C3C"/>
                </a:solidFill>
                <a:effectLst/>
                <a:latin typeface="Arial" panose="020B0604020202020204" pitchFamily="34" charset="0"/>
                <a:ea typeface="Times New Roman" panose="02020603050405020304" pitchFamily="18" charset="0"/>
                <a:cs typeface="Arial" panose="020B0604020202020204" pitchFamily="34" charset="0"/>
              </a:rPr>
              <a:t>2° Leur capacité de contracter ;</a:t>
            </a:r>
            <a:r>
              <a:rPr lang="fr-F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r-FR" sz="1800" dirty="0">
                <a:solidFill>
                  <a:srgbClr val="3C3C3C"/>
                </a:solidFill>
                <a:effectLst/>
                <a:latin typeface="Arial" panose="020B0604020202020204" pitchFamily="34" charset="0"/>
                <a:ea typeface="Times New Roman" panose="02020603050405020304" pitchFamily="18" charset="0"/>
                <a:cs typeface="Arial" panose="020B0604020202020204" pitchFamily="34" charset="0"/>
              </a:rPr>
              <a:t>3° Un contenu licite et certain ». Or selon l’article 1178 du code civil, « un contrat qui ne remplit pas les conditions requises est nul et Le contrat est annulé est censé n’avoir jamais existé […] »</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spcAft>
                <a:spcPts val="1000"/>
              </a:spcAft>
            </a:pPr>
            <a:r>
              <a:rPr lang="fr-FR" sz="1800" i="1" u="sng" dirty="0">
                <a:effectLst/>
                <a:latin typeface="Arial" panose="020B0604020202020204" pitchFamily="34" charset="0"/>
                <a:ea typeface="Calibri" panose="020F0502020204030204" pitchFamily="34" charset="0"/>
                <a:cs typeface="Times New Roman" panose="02020603050405020304" pitchFamily="18" charset="0"/>
              </a:rPr>
              <a:t>Résolution du contrat :</a:t>
            </a:r>
            <a:r>
              <a:rPr lang="fr-FR" sz="1800" dirty="0">
                <a:effectLst/>
                <a:latin typeface="Arial" panose="020B0604020202020204" pitchFamily="34" charset="0"/>
                <a:ea typeface="Calibri" panose="020F0502020204030204" pitchFamily="34" charset="0"/>
                <a:cs typeface="Times New Roman" panose="02020603050405020304" pitchFamily="18" charset="0"/>
              </a:rPr>
              <a:t> En l’espèce, le fournisseur d’emballage biodégradable n’avait pas les compétences, ni les produits pour répondre aux attentes et à cacher ces informations à Lactalis. L’entreprise Lactalis est donc victime d’un dol ce qui a vicié son consentement. Or, lorsque le contrat ne remplit pas les conditions requises (article 1128 du code civil), le contrat est nul et est censé ne jamais avoir existé. Le groupe Lactalis peut donc demander au juge l’annulation du contrat. </a:t>
            </a:r>
          </a:p>
        </p:txBody>
      </p:sp>
    </p:spTree>
    <p:extLst>
      <p:ext uri="{BB962C8B-B14F-4D97-AF65-F5344CB8AC3E}">
        <p14:creationId xmlns:p14="http://schemas.microsoft.com/office/powerpoint/2010/main" xmlns="" val="296586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E411BFD2-8883-4A89-AEA5-760C6A7CA3C6}"/>
              </a:ext>
            </a:extLst>
          </p:cNvPr>
          <p:cNvSpPr>
            <a:spLocks noGrp="1"/>
          </p:cNvSpPr>
          <p:nvPr>
            <p:ph type="title"/>
          </p:nvPr>
        </p:nvSpPr>
        <p:spPr/>
        <p:txBody>
          <a:bodyPr/>
          <a:lstStyle/>
          <a:p>
            <a:r>
              <a:rPr lang="fr-FR" sz="2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III- QUELS SONT LES EFFETS D’UN CONTRAT ET DE SES CLAUSES ? </a:t>
            </a:r>
            <a:r>
              <a:rPr lang="fr-FR" sz="1800" b="1" kern="0" dirty="0">
                <a:effectLst/>
                <a:latin typeface="Arial" panose="020B0604020202020204" pitchFamily="34" charset="0"/>
                <a:ea typeface="Times New Roman" panose="02020603050405020304" pitchFamily="18" charset="0"/>
                <a:cs typeface="Times New Roman" panose="02020603050405020304" pitchFamily="18" charset="0"/>
              </a:rPr>
              <a:t/>
            </a:r>
            <a:br>
              <a:rPr lang="fr-FR" sz="1800" b="1" kern="0" dirty="0">
                <a:effectLst/>
                <a:latin typeface="Arial" panose="020B0604020202020204" pitchFamily="34" charset="0"/>
                <a:ea typeface="Times New Roman" panose="02020603050405020304" pitchFamily="18" charset="0"/>
                <a:cs typeface="Times New Roman" panose="02020603050405020304" pitchFamily="18" charset="0"/>
              </a:rPr>
            </a:br>
            <a:endParaRPr lang="fr-FR" dirty="0"/>
          </a:p>
        </p:txBody>
      </p:sp>
      <p:sp>
        <p:nvSpPr>
          <p:cNvPr id="5" name="Espace réservé du texte 4">
            <a:extLst>
              <a:ext uri="{FF2B5EF4-FFF2-40B4-BE49-F238E27FC236}">
                <a16:creationId xmlns:a16="http://schemas.microsoft.com/office/drawing/2014/main" xmlns="" id="{E98B1444-D84F-4D4E-88EF-F48E998D7C3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xmlns="" val="319402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B7F00497-8B98-46DA-96E6-ABDD3330DD9A}"/>
              </a:ext>
            </a:extLst>
          </p:cNvPr>
          <p:cNvSpPr>
            <a:spLocks noGrp="1"/>
          </p:cNvSpPr>
          <p:nvPr>
            <p:ph type="title"/>
          </p:nvPr>
        </p:nvSpPr>
        <p:spPr/>
        <p:txBody>
          <a:bodyPr>
            <a:normAutofit fontScale="90000"/>
          </a:bodyPr>
          <a:lstStyle/>
          <a:p>
            <a:r>
              <a:rPr lang="fr-FR" sz="3100" b="1" dirty="0">
                <a:solidFill>
                  <a:schemeClr val="tx1"/>
                </a:solidFill>
                <a:latin typeface="Calibri-BoldItalic"/>
                <a:ea typeface="Calibri" panose="020F0502020204030204" pitchFamily="34" charset="0"/>
                <a:cs typeface="Calibri-BoldItalic"/>
              </a:rPr>
              <a:t>8. </a:t>
            </a:r>
            <a:r>
              <a:rPr lang="fr-FR" sz="3100" b="1" dirty="0">
                <a:solidFill>
                  <a:schemeClr val="tx1"/>
                </a:solidFill>
                <a:effectLst/>
                <a:latin typeface="Calibri-BoldItalic"/>
                <a:ea typeface="Calibri" panose="020F0502020204030204" pitchFamily="34" charset="0"/>
                <a:cs typeface="Calibri-BoldItalic"/>
              </a:rPr>
              <a:t>Présentez les effets juridiques du contrat entre Lactalis et </a:t>
            </a:r>
            <a:r>
              <a:rPr lang="fr-FR" sz="3100" b="1" dirty="0" err="1">
                <a:solidFill>
                  <a:schemeClr val="tx1"/>
                </a:solidFill>
                <a:effectLst/>
                <a:latin typeface="Calibri-BoldItalic"/>
                <a:ea typeface="Calibri" panose="020F0502020204030204" pitchFamily="34" charset="0"/>
                <a:cs typeface="Calibri-BoldItalic"/>
              </a:rPr>
              <a:t>Unikeco</a:t>
            </a:r>
            <a:r>
              <a:rPr lang="fr-FR" sz="3100" b="1" dirty="0">
                <a:solidFill>
                  <a:schemeClr val="tx1"/>
                </a:solidFill>
                <a:effectLst/>
                <a:latin typeface="Calibri-BoldItalic"/>
                <a:ea typeface="Calibri" panose="020F0502020204030204" pitchFamily="34" charset="0"/>
                <a:cs typeface="Calibri-BoldItalic"/>
              </a:rPr>
              <a:t>. </a:t>
            </a:r>
            <a:r>
              <a:rPr lang="fr-FR" sz="1800" dirty="0">
                <a:effectLst/>
                <a:latin typeface="Arial" panose="020B0604020202020204" pitchFamily="34" charset="0"/>
                <a:ea typeface="Calibri" panose="020F0502020204030204" pitchFamily="34" charset="0"/>
                <a:cs typeface="Times New Roman" panose="02020603050405020304" pitchFamily="18" charset="0"/>
              </a:rPr>
              <a:t/>
            </a:r>
            <a:br>
              <a:rPr lang="fr-FR" sz="1800" dirty="0">
                <a:effectLst/>
                <a:latin typeface="Arial" panose="020B0604020202020204" pitchFamily="34" charset="0"/>
                <a:ea typeface="Calibri" panose="020F0502020204030204" pitchFamily="34" charset="0"/>
                <a:cs typeface="Times New Roman" panose="02020603050405020304" pitchFamily="18" charset="0"/>
              </a:rPr>
            </a:br>
            <a:endParaRPr lang="fr-FR" dirty="0"/>
          </a:p>
        </p:txBody>
      </p:sp>
      <p:sp>
        <p:nvSpPr>
          <p:cNvPr id="5" name="Espace réservé du contenu 4">
            <a:extLst>
              <a:ext uri="{FF2B5EF4-FFF2-40B4-BE49-F238E27FC236}">
                <a16:creationId xmlns:a16="http://schemas.microsoft.com/office/drawing/2014/main" xmlns="" id="{473236C0-AF5F-4213-8722-9BACEEF0E09D}"/>
              </a:ext>
            </a:extLst>
          </p:cNvPr>
          <p:cNvSpPr>
            <a:spLocks noGrp="1"/>
          </p:cNvSpPr>
          <p:nvPr>
            <p:ph sz="quarter" idx="1"/>
          </p:nvPr>
        </p:nvSpPr>
        <p:spPr/>
        <p:txBody>
          <a:bodyPr/>
          <a:lstStyle/>
          <a:p>
            <a:endParaRPr lang="fr-FR" dirty="0"/>
          </a:p>
        </p:txBody>
      </p:sp>
    </p:spTree>
    <p:extLst>
      <p:ext uri="{BB962C8B-B14F-4D97-AF65-F5344CB8AC3E}">
        <p14:creationId xmlns:p14="http://schemas.microsoft.com/office/powerpoint/2010/main" xmlns="" val="221188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B7F00497-8B98-46DA-96E6-ABDD3330DD9A}"/>
              </a:ext>
            </a:extLst>
          </p:cNvPr>
          <p:cNvSpPr>
            <a:spLocks noGrp="1"/>
          </p:cNvSpPr>
          <p:nvPr>
            <p:ph type="title"/>
          </p:nvPr>
        </p:nvSpPr>
        <p:spPr/>
        <p:txBody>
          <a:bodyPr>
            <a:normAutofit fontScale="90000"/>
          </a:bodyPr>
          <a:lstStyle/>
          <a:p>
            <a:r>
              <a:rPr lang="fr-FR" sz="3100" b="1" dirty="0">
                <a:solidFill>
                  <a:schemeClr val="tx1"/>
                </a:solidFill>
                <a:latin typeface="Calibri-BoldItalic"/>
                <a:ea typeface="Calibri" panose="020F0502020204030204" pitchFamily="34" charset="0"/>
                <a:cs typeface="Calibri-BoldItalic"/>
              </a:rPr>
              <a:t>8. </a:t>
            </a:r>
            <a:r>
              <a:rPr lang="fr-FR" sz="3100" b="1" dirty="0">
                <a:solidFill>
                  <a:schemeClr val="tx1"/>
                </a:solidFill>
                <a:effectLst/>
                <a:latin typeface="Calibri-BoldItalic"/>
                <a:ea typeface="Calibri" panose="020F0502020204030204" pitchFamily="34" charset="0"/>
                <a:cs typeface="Calibri-BoldItalic"/>
              </a:rPr>
              <a:t>Présentez les effets juridiques du contrat entre Lactalis et </a:t>
            </a:r>
            <a:r>
              <a:rPr lang="fr-FR" sz="3100" b="1" dirty="0" err="1">
                <a:solidFill>
                  <a:schemeClr val="tx1"/>
                </a:solidFill>
                <a:effectLst/>
                <a:latin typeface="Calibri-BoldItalic"/>
                <a:ea typeface="Calibri" panose="020F0502020204030204" pitchFamily="34" charset="0"/>
                <a:cs typeface="Calibri-BoldItalic"/>
              </a:rPr>
              <a:t>Unikeco</a:t>
            </a:r>
            <a:r>
              <a:rPr lang="fr-FR" sz="3100" b="1" dirty="0">
                <a:solidFill>
                  <a:schemeClr val="tx1"/>
                </a:solidFill>
                <a:effectLst/>
                <a:latin typeface="Calibri-BoldItalic"/>
                <a:ea typeface="Calibri" panose="020F0502020204030204" pitchFamily="34" charset="0"/>
                <a:cs typeface="Calibri-BoldItalic"/>
              </a:rPr>
              <a:t>. </a:t>
            </a:r>
            <a:r>
              <a:rPr lang="fr-FR" sz="1800" dirty="0">
                <a:effectLst/>
                <a:latin typeface="Arial" panose="020B0604020202020204" pitchFamily="34" charset="0"/>
                <a:ea typeface="Calibri" panose="020F0502020204030204" pitchFamily="34" charset="0"/>
                <a:cs typeface="Times New Roman" panose="02020603050405020304" pitchFamily="18" charset="0"/>
              </a:rPr>
              <a:t/>
            </a:r>
            <a:br>
              <a:rPr lang="fr-FR" sz="1800" dirty="0">
                <a:effectLst/>
                <a:latin typeface="Arial" panose="020B0604020202020204" pitchFamily="34" charset="0"/>
                <a:ea typeface="Calibri" panose="020F0502020204030204" pitchFamily="34" charset="0"/>
                <a:cs typeface="Times New Roman" panose="02020603050405020304" pitchFamily="18" charset="0"/>
              </a:rPr>
            </a:br>
            <a:endParaRPr lang="fr-FR" dirty="0"/>
          </a:p>
        </p:txBody>
      </p:sp>
      <p:sp>
        <p:nvSpPr>
          <p:cNvPr id="5" name="Espace réservé du contenu 4">
            <a:extLst>
              <a:ext uri="{FF2B5EF4-FFF2-40B4-BE49-F238E27FC236}">
                <a16:creationId xmlns:a16="http://schemas.microsoft.com/office/drawing/2014/main" xmlns="" id="{473236C0-AF5F-4213-8722-9BACEEF0E09D}"/>
              </a:ext>
            </a:extLst>
          </p:cNvPr>
          <p:cNvSpPr>
            <a:spLocks noGrp="1"/>
          </p:cNvSpPr>
          <p:nvPr>
            <p:ph sz="quarter" idx="1"/>
          </p:nvPr>
        </p:nvSpPr>
        <p:spPr/>
        <p:txBody>
          <a:bodyPr/>
          <a:lstStyle/>
          <a:p>
            <a:pPr marL="228600" algn="just"/>
            <a:r>
              <a:rPr lang="fr-FR" dirty="0">
                <a:effectLst/>
                <a:latin typeface="Arial" panose="020B0604020202020204" pitchFamily="34" charset="0"/>
                <a:ea typeface="Calibri" panose="020F0502020204030204" pitchFamily="34" charset="0"/>
                <a:cs typeface="Arial" panose="020B0604020202020204" pitchFamily="34" charset="0"/>
              </a:rPr>
              <a:t>Lactalis et </a:t>
            </a:r>
            <a:r>
              <a:rPr lang="fr-FR" dirty="0" err="1">
                <a:effectLst/>
                <a:latin typeface="Arial" panose="020B0604020202020204" pitchFamily="34" charset="0"/>
                <a:ea typeface="Calibri" panose="020F0502020204030204" pitchFamily="34" charset="0"/>
                <a:cs typeface="Arial" panose="020B0604020202020204" pitchFamily="34" charset="0"/>
              </a:rPr>
              <a:t>Unikeco</a:t>
            </a:r>
            <a:r>
              <a:rPr lang="fr-FR" dirty="0">
                <a:effectLst/>
                <a:latin typeface="Arial" panose="020B0604020202020204" pitchFamily="34" charset="0"/>
                <a:ea typeface="Calibri" panose="020F0502020204030204" pitchFamily="34" charset="0"/>
                <a:cs typeface="Arial" panose="020B0604020202020204" pitchFamily="34" charset="0"/>
              </a:rPr>
              <a:t> ont conclu un contrat de prestation.</a:t>
            </a:r>
            <a:endParaRPr lang="fr-FR"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r>
              <a:rPr lang="fr-FR" dirty="0">
                <a:effectLst/>
                <a:latin typeface="Arial" panose="020B0604020202020204" pitchFamily="34" charset="0"/>
                <a:ea typeface="Calibri" panose="020F0502020204030204" pitchFamily="34" charset="0"/>
                <a:cs typeface="Arial" panose="020B0604020202020204" pitchFamily="34" charset="0"/>
              </a:rPr>
              <a:t>Comme l’indique l’article 1101 du code civil, un contrat </a:t>
            </a:r>
            <a:r>
              <a:rPr lang="fr-FR" b="1" u="sng" dirty="0">
                <a:solidFill>
                  <a:srgbClr val="FF0000"/>
                </a:solidFill>
                <a:effectLst/>
                <a:latin typeface="Arial" panose="020B0604020202020204" pitchFamily="34" charset="0"/>
                <a:ea typeface="Calibri" panose="020F0502020204030204" pitchFamily="34" charset="0"/>
                <a:cs typeface="Arial" panose="020B0604020202020204" pitchFamily="34" charset="0"/>
              </a:rPr>
              <a:t>donne lieu à des obligations</a:t>
            </a:r>
            <a:r>
              <a:rPr lang="fr-FR" dirty="0">
                <a:effectLst/>
                <a:latin typeface="Arial" panose="020B0604020202020204" pitchFamily="34" charset="0"/>
                <a:ea typeface="Calibri" panose="020F0502020204030204" pitchFamily="34" charset="0"/>
                <a:cs typeface="Arial" panose="020B0604020202020204" pitchFamily="34" charset="0"/>
              </a:rPr>
              <a:t>. En l’espèce, les obligations de </a:t>
            </a:r>
            <a:r>
              <a:rPr lang="fr-FR" dirty="0" err="1">
                <a:effectLst/>
                <a:latin typeface="Arial" panose="020B0604020202020204" pitchFamily="34" charset="0"/>
                <a:ea typeface="Calibri" panose="020F0502020204030204" pitchFamily="34" charset="0"/>
                <a:cs typeface="Arial" panose="020B0604020202020204" pitchFamily="34" charset="0"/>
              </a:rPr>
              <a:t>Lacatlis</a:t>
            </a:r>
            <a:r>
              <a:rPr lang="fr-FR" dirty="0">
                <a:effectLst/>
                <a:latin typeface="Arial" panose="020B0604020202020204" pitchFamily="34" charset="0"/>
                <a:ea typeface="Calibri" panose="020F0502020204030204" pitchFamily="34" charset="0"/>
                <a:cs typeface="Arial" panose="020B0604020202020204" pitchFamily="34" charset="0"/>
              </a:rPr>
              <a:t> sont énoncées à l’article 6 et celles d’</a:t>
            </a:r>
            <a:r>
              <a:rPr lang="fr-FR" dirty="0" err="1">
                <a:effectLst/>
                <a:latin typeface="Arial" panose="020B0604020202020204" pitchFamily="34" charset="0"/>
                <a:ea typeface="Calibri" panose="020F0502020204030204" pitchFamily="34" charset="0"/>
                <a:cs typeface="Arial" panose="020B0604020202020204" pitchFamily="34" charset="0"/>
              </a:rPr>
              <a:t>Unikeco</a:t>
            </a:r>
            <a:r>
              <a:rPr lang="fr-FR" dirty="0">
                <a:effectLst/>
                <a:latin typeface="Arial" panose="020B0604020202020204" pitchFamily="34" charset="0"/>
                <a:ea typeface="Calibri" panose="020F0502020204030204" pitchFamily="34" charset="0"/>
                <a:cs typeface="Arial" panose="020B0604020202020204" pitchFamily="34" charset="0"/>
              </a:rPr>
              <a:t> à l’article 4. </a:t>
            </a:r>
            <a:endParaRPr lang="fr-FR"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spcAft>
                <a:spcPts val="1000"/>
              </a:spcAft>
            </a:pPr>
            <a:r>
              <a:rPr lang="fr-FR" dirty="0">
                <a:effectLst/>
                <a:latin typeface="Arial" panose="020B0604020202020204" pitchFamily="34" charset="0"/>
                <a:ea typeface="Calibri" panose="020F0502020204030204" pitchFamily="34" charset="0"/>
                <a:cs typeface="Arial" panose="020B0604020202020204" pitchFamily="34" charset="0"/>
              </a:rPr>
              <a:t>De même, comme le souligne les articles 1103 et 1199 du code civil, </a:t>
            </a:r>
            <a:r>
              <a:rPr lang="fr-FR" b="1" u="sng" dirty="0">
                <a:solidFill>
                  <a:srgbClr val="FF0000"/>
                </a:solidFill>
                <a:effectLst/>
                <a:latin typeface="Arial" panose="020B0604020202020204" pitchFamily="34" charset="0"/>
                <a:ea typeface="Calibri" panose="020F0502020204030204" pitchFamily="34" charset="0"/>
                <a:cs typeface="Arial" panose="020B0604020202020204" pitchFamily="34" charset="0"/>
              </a:rPr>
              <a:t>un contrat ne crée d’obligation qu’entre les parties, et ces obligations ont force de loi. </a:t>
            </a:r>
            <a:endParaRPr lang="fr-FR" b="1" u="sng"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xmlns="" val="244518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A3E424-9198-4458-B4B4-FC85C0548DEB}"/>
              </a:ext>
            </a:extLst>
          </p:cNvPr>
          <p:cNvSpPr>
            <a:spLocks noGrp="1"/>
          </p:cNvSpPr>
          <p:nvPr>
            <p:ph type="title"/>
          </p:nvPr>
        </p:nvSpPr>
        <p:spPr/>
        <p:txBody>
          <a:bodyPr>
            <a:normAutofit/>
          </a:bodyPr>
          <a:lstStyle/>
          <a:p>
            <a:pPr algn="just"/>
            <a:r>
              <a:rPr lang="fr-FR"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9. Repérer les clauses générales et les clauses particulières du contrat. Justifiez vos choix. </a:t>
            </a:r>
            <a:endParaRPr lang="fr-FR" sz="3600" dirty="0">
              <a:solidFill>
                <a:schemeClr val="tx1"/>
              </a:solidFill>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xmlns="" id="{B0798051-04B3-48A0-8090-95132C766764}"/>
              </a:ext>
            </a:extLst>
          </p:cNvPr>
          <p:cNvSpPr>
            <a:spLocks noGrp="1"/>
          </p:cNvSpPr>
          <p:nvPr>
            <p:ph sz="quarter" idx="1"/>
          </p:nvPr>
        </p:nvSpPr>
        <p:spPr/>
        <p:txBody>
          <a:bodyPr/>
          <a:lstStyle/>
          <a:p>
            <a:endParaRPr lang="fr-FR"/>
          </a:p>
        </p:txBody>
      </p:sp>
    </p:spTree>
    <p:extLst>
      <p:ext uri="{BB962C8B-B14F-4D97-AF65-F5344CB8AC3E}">
        <p14:creationId xmlns:p14="http://schemas.microsoft.com/office/powerpoint/2010/main" xmlns="" val="298268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A3E424-9198-4458-B4B4-FC85C0548DEB}"/>
              </a:ext>
            </a:extLst>
          </p:cNvPr>
          <p:cNvSpPr>
            <a:spLocks noGrp="1"/>
          </p:cNvSpPr>
          <p:nvPr>
            <p:ph type="title"/>
          </p:nvPr>
        </p:nvSpPr>
        <p:spPr/>
        <p:txBody>
          <a:bodyPr>
            <a:normAutofit/>
          </a:bodyPr>
          <a:lstStyle/>
          <a:p>
            <a:pPr algn="just"/>
            <a:r>
              <a:rPr lang="fr-FR"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9. Repérer les clauses générales et les clauses particulières du contrat. Justifiez vos choix. </a:t>
            </a:r>
            <a:endParaRPr lang="fr-FR" sz="3600" dirty="0">
              <a:solidFill>
                <a:schemeClr val="tx1"/>
              </a:solidFill>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xmlns="" id="{B0798051-04B3-48A0-8090-95132C766764}"/>
              </a:ext>
            </a:extLst>
          </p:cNvPr>
          <p:cNvSpPr>
            <a:spLocks noGrp="1"/>
          </p:cNvSpPr>
          <p:nvPr>
            <p:ph sz="quarter" idx="1"/>
          </p:nvPr>
        </p:nvSpPr>
        <p:spPr/>
        <p:txBody>
          <a:bodyPr/>
          <a:lstStyle/>
          <a:p>
            <a:pPr marL="228600" algn="just"/>
            <a:r>
              <a:rPr lang="fr-FR" sz="18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DEFINTION DES CLAUSES ET DES DIFFERENTES CLAUSES (Générales et particulières) </a:t>
            </a:r>
          </a:p>
          <a:p>
            <a:pPr marL="228600" algn="just"/>
            <a:endParaRPr lang="fr-FR" sz="1800" dirty="0">
              <a:effectLst/>
              <a:latin typeface="Arial" panose="020B0604020202020204" pitchFamily="34" charset="0"/>
              <a:ea typeface="Calibri" panose="020F0502020204030204" pitchFamily="34" charset="0"/>
              <a:cs typeface="Arial" panose="020B0604020202020204" pitchFamily="34" charset="0"/>
            </a:endParaRPr>
          </a:p>
          <a:p>
            <a:pPr marL="228600" algn="just"/>
            <a:r>
              <a:rPr lang="fr-FR" sz="1800" dirty="0">
                <a:latin typeface="Arial" panose="020B0604020202020204" pitchFamily="34" charset="0"/>
                <a:ea typeface="Calibri" panose="020F0502020204030204" pitchFamily="34" charset="0"/>
                <a:cs typeface="Arial" panose="020B0604020202020204" pitchFamily="34" charset="0"/>
              </a:rPr>
              <a:t>C</a:t>
            </a:r>
            <a:r>
              <a:rPr lang="fr-FR" sz="1800" dirty="0">
                <a:effectLst/>
                <a:latin typeface="Arial" panose="020B0604020202020204" pitchFamily="34" charset="0"/>
                <a:ea typeface="Calibri" panose="020F0502020204030204" pitchFamily="34" charset="0"/>
                <a:cs typeface="Arial" panose="020B0604020202020204" pitchFamily="34" charset="0"/>
              </a:rPr>
              <a:t>auses générales du contrat de Lactalis:  1, 2, 3, 4 et 6 </a:t>
            </a:r>
          </a:p>
          <a:p>
            <a:pPr marL="228600" algn="just"/>
            <a:r>
              <a:rPr lang="fr-FR" sz="1800" dirty="0">
                <a:latin typeface="Arial" panose="020B0604020202020204" pitchFamily="34" charset="0"/>
                <a:ea typeface="Calibri" panose="020F0502020204030204" pitchFamily="34" charset="0"/>
                <a:cs typeface="Arial" panose="020B0604020202020204" pitchFamily="34" charset="0"/>
              </a:rPr>
              <a:t>C</a:t>
            </a:r>
            <a:r>
              <a:rPr lang="fr-FR" sz="1800" dirty="0">
                <a:effectLst/>
                <a:latin typeface="Arial" panose="020B0604020202020204" pitchFamily="34" charset="0"/>
                <a:ea typeface="Calibri" panose="020F0502020204030204" pitchFamily="34" charset="0"/>
                <a:cs typeface="Arial" panose="020B0604020202020204" pitchFamily="34" charset="0"/>
              </a:rPr>
              <a:t>lauses particulières du contrat de Lactalis : 5, 9 et 15</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spcAft>
                <a:spcPts val="1000"/>
              </a:spcAft>
            </a:pPr>
            <a:r>
              <a:rPr lang="fr-FR" sz="1800" dirty="0">
                <a:latin typeface="Arial" panose="020B0604020202020204" pitchFamily="34" charset="0"/>
                <a:ea typeface="Calibri" panose="020F0502020204030204" pitchFamily="34" charset="0"/>
                <a:cs typeface="Arial" panose="020B0604020202020204" pitchFamily="34" charset="0"/>
              </a:rPr>
              <a:t>Clause de renégociation du contrat de Lactalis : </a:t>
            </a:r>
            <a:r>
              <a:rPr lang="fr-FR" sz="1800" dirty="0">
                <a:effectLst/>
                <a:latin typeface="Arial" panose="020B0604020202020204" pitchFamily="34" charset="0"/>
                <a:ea typeface="Calibri" panose="020F0502020204030204" pitchFamily="34" charset="0"/>
                <a:cs typeface="Arial" panose="020B0604020202020204" pitchFamily="34" charset="0"/>
              </a:rPr>
              <a:t>5 </a:t>
            </a:r>
          </a:p>
          <a:p>
            <a:pPr marL="228600" algn="just">
              <a:spcAft>
                <a:spcPts val="1000"/>
              </a:spcAft>
            </a:pPr>
            <a:r>
              <a:rPr lang="fr-FR" sz="1800" dirty="0">
                <a:latin typeface="Arial" panose="020B0604020202020204" pitchFamily="34" charset="0"/>
                <a:ea typeface="Calibri" panose="020F0502020204030204" pitchFamily="34" charset="0"/>
                <a:cs typeface="Arial" panose="020B0604020202020204" pitchFamily="34" charset="0"/>
              </a:rPr>
              <a:t>Clause pénale du contrat de Lactalis : 9</a:t>
            </a:r>
          </a:p>
          <a:p>
            <a:pPr marL="228600" algn="just">
              <a:spcAft>
                <a:spcPts val="1000"/>
              </a:spcAft>
            </a:pPr>
            <a:r>
              <a:rPr lang="fr-FR" sz="1800" dirty="0">
                <a:effectLst/>
                <a:latin typeface="Arial" panose="020B0604020202020204" pitchFamily="34" charset="0"/>
                <a:ea typeface="Calibri" panose="020F0502020204030204" pitchFamily="34" charset="0"/>
                <a:cs typeface="Arial" panose="020B0604020202020204" pitchFamily="34" charset="0"/>
              </a:rPr>
              <a:t>Clause résolutoire du contrat de Lactalis : 15</a:t>
            </a:r>
          </a:p>
          <a:p>
            <a:pPr marL="0" indent="0">
              <a:buNone/>
            </a:pPr>
            <a:endParaRPr lang="fr-FR" dirty="0"/>
          </a:p>
        </p:txBody>
      </p:sp>
    </p:spTree>
    <p:extLst>
      <p:ext uri="{BB962C8B-B14F-4D97-AF65-F5344CB8AC3E}">
        <p14:creationId xmlns:p14="http://schemas.microsoft.com/office/powerpoint/2010/main" xmlns="" val="1498570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515C63-AD75-4A8D-B237-4D20752CC0A8}"/>
              </a:ext>
            </a:extLst>
          </p:cNvPr>
          <p:cNvSpPr>
            <a:spLocks noGrp="1"/>
          </p:cNvSpPr>
          <p:nvPr>
            <p:ph type="title"/>
          </p:nvPr>
        </p:nvSpPr>
        <p:spPr/>
        <p:txBody>
          <a:bodyPr>
            <a:noAutofit/>
          </a:bodyPr>
          <a:lstStyle/>
          <a:p>
            <a:pPr algn="just"/>
            <a:r>
              <a:rPr lang="fr-FR" sz="2800" b="1" i="1" dirty="0">
                <a:solidFill>
                  <a:schemeClr val="tx1"/>
                </a:solidFill>
                <a:effectLst/>
                <a:latin typeface="Arial" panose="020B0604020202020204" pitchFamily="34" charset="0"/>
                <a:ea typeface="Calibri" panose="020F0502020204030204" pitchFamily="34" charset="0"/>
                <a:cs typeface="Arial" panose="020B0604020202020204" pitchFamily="34" charset="0"/>
              </a:rPr>
              <a:t>10. Analyser la validité de la clause (article 15). </a:t>
            </a:r>
            <a:endParaRPr lang="fr-FR" sz="4000" dirty="0">
              <a:solidFill>
                <a:schemeClr val="tx1"/>
              </a:solidFill>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xmlns="" id="{C2A2BBE0-CC5E-454C-A269-4290815011CE}"/>
              </a:ext>
            </a:extLst>
          </p:cNvPr>
          <p:cNvSpPr>
            <a:spLocks noGrp="1"/>
          </p:cNvSpPr>
          <p:nvPr>
            <p:ph sz="quarter" idx="1"/>
          </p:nvPr>
        </p:nvSpPr>
        <p:spPr/>
        <p:txBody>
          <a:bodyPr/>
          <a:lstStyle/>
          <a:p>
            <a:endParaRPr lang="fr-FR"/>
          </a:p>
        </p:txBody>
      </p:sp>
    </p:spTree>
    <p:extLst>
      <p:ext uri="{BB962C8B-B14F-4D97-AF65-F5344CB8AC3E}">
        <p14:creationId xmlns:p14="http://schemas.microsoft.com/office/powerpoint/2010/main" xmlns="" val="17600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3108" y="285728"/>
            <a:ext cx="6172200" cy="2053590"/>
          </a:xfrm>
        </p:spPr>
        <p:txBody>
          <a:bodyPr anchor="ctr">
            <a:normAutofit/>
          </a:bodyPr>
          <a:lstStyle/>
          <a:p>
            <a:pPr algn="ctr"/>
            <a:r>
              <a:rPr lang="fr-FR" sz="3600" dirty="0">
                <a:solidFill>
                  <a:schemeClr val="tx1"/>
                </a:solidFill>
                <a:latin typeface="Arial" pitchFamily="34" charset="0"/>
                <a:cs typeface="Arial" pitchFamily="34" charset="0"/>
              </a:rPr>
              <a:t>DROIT</a:t>
            </a:r>
          </a:p>
        </p:txBody>
      </p:sp>
      <p:sp>
        <p:nvSpPr>
          <p:cNvPr id="3" name="Espace réservé du texte 2"/>
          <p:cNvSpPr>
            <a:spLocks noGrp="1"/>
          </p:cNvSpPr>
          <p:nvPr>
            <p:ph type="body" idx="1"/>
          </p:nvPr>
        </p:nvSpPr>
        <p:spPr>
          <a:xfrm>
            <a:off x="2214546" y="2285992"/>
            <a:ext cx="6429420" cy="3643338"/>
          </a:xfrm>
        </p:spPr>
        <p:txBody>
          <a:bodyPr>
            <a:normAutofit/>
          </a:bodyPr>
          <a:lstStyle/>
          <a:p>
            <a:pPr algn="just"/>
            <a:endParaRPr lang="fr-FR" sz="2300" dirty="0">
              <a:latin typeface="Arial" pitchFamily="34" charset="0"/>
              <a:cs typeface="Arial" pitchFamily="34" charset="0"/>
            </a:endParaRPr>
          </a:p>
          <a:p>
            <a:pPr algn="just"/>
            <a:r>
              <a:rPr lang="fr-FR" sz="2800" dirty="0">
                <a:solidFill>
                  <a:schemeClr val="tx1"/>
                </a:solidFill>
                <a:latin typeface="Arial" panose="020B0604020202020204" pitchFamily="34" charset="0"/>
                <a:ea typeface="Amiri" panose="00000500000000000000" pitchFamily="2" charset="-78"/>
                <a:cs typeface="Arial" panose="020B0604020202020204" pitchFamily="34" charset="0"/>
              </a:rPr>
              <a:t>Le Droit</a:t>
            </a:r>
            <a:r>
              <a:rPr lang="fr-FR" sz="2800" i="1" dirty="0">
                <a:solidFill>
                  <a:schemeClr val="tx1"/>
                </a:solidFill>
                <a:effectLst/>
                <a:latin typeface="Arial" panose="020B0604020202020204" pitchFamily="34" charset="0"/>
                <a:ea typeface="Amiri" panose="00000500000000000000" pitchFamily="2" charset="-78"/>
                <a:cs typeface="Arial" panose="020B0604020202020204" pitchFamily="34" charset="0"/>
              </a:rPr>
              <a:t> est un ensemble de règles, fondées sur les valeurs de la république, qui organisent et pacifient la vie des hommes en société. Le non-respect de ces règles est sanctionné. </a:t>
            </a:r>
            <a:endParaRPr lang="fr-FR" sz="2800" dirty="0">
              <a:solidFill>
                <a:schemeClr val="tx1"/>
              </a:solidFill>
              <a:effectLst/>
              <a:latin typeface="Arial" panose="020B0604020202020204" pitchFamily="34" charset="0"/>
              <a:ea typeface="Amiri" panose="00000500000000000000" pitchFamily="2" charset="-78"/>
              <a:cs typeface="Arial" panose="020B0604020202020204" pitchFamily="34" charset="0"/>
            </a:endParaRPr>
          </a:p>
          <a:p>
            <a:pPr algn="just"/>
            <a:endParaRPr lang="fr-FR" sz="2400" dirty="0">
              <a:solidFill>
                <a:schemeClr val="tx1"/>
              </a:solidFill>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515C63-AD75-4A8D-B237-4D20752CC0A8}"/>
              </a:ext>
            </a:extLst>
          </p:cNvPr>
          <p:cNvSpPr>
            <a:spLocks noGrp="1"/>
          </p:cNvSpPr>
          <p:nvPr>
            <p:ph type="title"/>
          </p:nvPr>
        </p:nvSpPr>
        <p:spPr/>
        <p:txBody>
          <a:bodyPr>
            <a:noAutofit/>
          </a:bodyPr>
          <a:lstStyle/>
          <a:p>
            <a:pPr algn="just"/>
            <a:r>
              <a:rPr lang="fr-FR" sz="2800" b="1" i="1" dirty="0">
                <a:solidFill>
                  <a:schemeClr val="tx1"/>
                </a:solidFill>
                <a:effectLst/>
                <a:latin typeface="Arial" panose="020B0604020202020204" pitchFamily="34" charset="0"/>
                <a:ea typeface="Calibri" panose="020F0502020204030204" pitchFamily="34" charset="0"/>
                <a:cs typeface="Arial" panose="020B0604020202020204" pitchFamily="34" charset="0"/>
              </a:rPr>
              <a:t>10. Analyser la validité de la clause (article 15). </a:t>
            </a:r>
            <a:endParaRPr lang="fr-FR" sz="4000" dirty="0">
              <a:solidFill>
                <a:schemeClr val="tx1"/>
              </a:solidFill>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xmlns="" id="{C2A2BBE0-CC5E-454C-A269-4290815011CE}"/>
              </a:ext>
            </a:extLst>
          </p:cNvPr>
          <p:cNvSpPr>
            <a:spLocks noGrp="1"/>
          </p:cNvSpPr>
          <p:nvPr>
            <p:ph sz="quarter" idx="1"/>
          </p:nvPr>
        </p:nvSpPr>
        <p:spPr/>
        <p:txBody>
          <a:bodyPr>
            <a:normAutofit lnSpcReduction="10000"/>
          </a:bodyPr>
          <a:lstStyle/>
          <a:p>
            <a:pPr marL="228600" algn="just"/>
            <a:r>
              <a:rPr lang="fr-FR" sz="1800" u="sng" dirty="0">
                <a:effectLst/>
                <a:latin typeface="Arial" panose="020B0604020202020204" pitchFamily="34" charset="0"/>
                <a:ea typeface="Calibri" panose="020F0502020204030204" pitchFamily="34" charset="0"/>
                <a:cs typeface="Arial" panose="020B0604020202020204" pitchFamily="34" charset="0"/>
              </a:rPr>
              <a:t>Fait :</a:t>
            </a:r>
            <a:r>
              <a:rPr lang="fr-FR" sz="1800" dirty="0">
                <a:effectLst/>
                <a:latin typeface="Arial" panose="020B0604020202020204" pitchFamily="34" charset="0"/>
                <a:ea typeface="Calibri" panose="020F0502020204030204" pitchFamily="34" charset="0"/>
                <a:cs typeface="Arial" panose="020B0604020202020204" pitchFamily="34" charset="0"/>
              </a:rPr>
              <a:t> Le groupe Lactalis, personne morale, a conclu un contrat de prestation avec l’entreprise </a:t>
            </a:r>
            <a:r>
              <a:rPr lang="fr-FR" sz="1800" dirty="0" err="1">
                <a:effectLst/>
                <a:latin typeface="Arial" panose="020B0604020202020204" pitchFamily="34" charset="0"/>
                <a:ea typeface="Calibri" panose="020F0502020204030204" pitchFamily="34" charset="0"/>
                <a:cs typeface="Arial" panose="020B0604020202020204" pitchFamily="34" charset="0"/>
              </a:rPr>
              <a:t>Unikeco</a:t>
            </a:r>
            <a:r>
              <a:rPr lang="fr-FR" sz="1800" dirty="0">
                <a:effectLst/>
                <a:latin typeface="Arial" panose="020B0604020202020204" pitchFamily="34" charset="0"/>
                <a:ea typeface="Calibri" panose="020F0502020204030204" pitchFamily="34" charset="0"/>
                <a:cs typeface="Arial" panose="020B0604020202020204" pitchFamily="34" charset="0"/>
              </a:rPr>
              <a:t>, personne morale. Dans ce contrat, il est inséré une clause résolutoire (confer article 15) applicable uniquement par le client (Lactalis) contre le prestataire (</a:t>
            </a:r>
            <a:r>
              <a:rPr lang="fr-FR" sz="1800" dirty="0" err="1">
                <a:effectLst/>
                <a:latin typeface="Arial" panose="020B0604020202020204" pitchFamily="34" charset="0"/>
                <a:ea typeface="Calibri" panose="020F0502020204030204" pitchFamily="34" charset="0"/>
                <a:cs typeface="Arial" panose="020B0604020202020204" pitchFamily="34" charset="0"/>
              </a:rPr>
              <a:t>Unikeco</a:t>
            </a:r>
            <a:r>
              <a:rPr lang="fr-FR" sz="1800" dirty="0">
                <a:effectLst/>
                <a:latin typeface="Arial" panose="020B0604020202020204" pitchFamily="34" charset="0"/>
                <a:ea typeface="Calibri" panose="020F0502020204030204" pitchFamily="34" charset="0"/>
                <a:cs typeface="Arial" panose="020B0604020202020204" pitchFamily="34" charset="0"/>
              </a:rPr>
              <a:t>). </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r>
              <a:rPr lang="fr-FR" sz="1800" u="sng" dirty="0">
                <a:effectLst/>
                <a:latin typeface="Arial" panose="020B0604020202020204" pitchFamily="34" charset="0"/>
                <a:ea typeface="Calibri" panose="020F0502020204030204" pitchFamily="34" charset="0"/>
                <a:cs typeface="Arial" panose="020B0604020202020204" pitchFamily="34" charset="0"/>
              </a:rPr>
              <a:t>Problème de droit :</a:t>
            </a:r>
            <a:r>
              <a:rPr lang="fr-FR" sz="1800" dirty="0">
                <a:effectLst/>
                <a:latin typeface="Arial" panose="020B0604020202020204" pitchFamily="34" charset="0"/>
                <a:ea typeface="Calibri" panose="020F0502020204030204" pitchFamily="34" charset="0"/>
                <a:cs typeface="Arial" panose="020B0604020202020204" pitchFamily="34" charset="0"/>
              </a:rPr>
              <a:t> A quelles conditions une clause peut-elle être considérée comme abusive ? </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r>
              <a:rPr lang="fr-FR" sz="1800" u="sng" dirty="0">
                <a:effectLst/>
                <a:latin typeface="Arial" panose="020B0604020202020204" pitchFamily="34" charset="0"/>
                <a:ea typeface="Calibri" panose="020F0502020204030204" pitchFamily="34" charset="0"/>
                <a:cs typeface="Arial" panose="020B0604020202020204" pitchFamily="34" charset="0"/>
              </a:rPr>
              <a:t>Règles applicables :</a:t>
            </a:r>
            <a:r>
              <a:rPr lang="fr-FR" sz="1800" dirty="0">
                <a:effectLst/>
                <a:latin typeface="Arial" panose="020B0604020202020204" pitchFamily="34" charset="0"/>
                <a:ea typeface="Calibri" panose="020F0502020204030204" pitchFamily="34" charset="0"/>
                <a:cs typeface="Arial" panose="020B0604020202020204" pitchFamily="34" charset="0"/>
              </a:rPr>
              <a:t> En vertu de l’article 442-6 du code du commerce, une clause est abusive lorsqu’elle crée un déséquilibre significatif dans les droits et obligations des parties dans un contrat conclu. </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228600" algn="just">
              <a:spcAft>
                <a:spcPts val="1000"/>
              </a:spcAft>
            </a:pPr>
            <a:r>
              <a:rPr lang="fr-FR" sz="1800" u="sng" dirty="0">
                <a:effectLst/>
                <a:latin typeface="Arial" panose="020B0604020202020204" pitchFamily="34" charset="0"/>
                <a:ea typeface="Calibri" panose="020F0502020204030204" pitchFamily="34" charset="0"/>
                <a:cs typeface="Arial" panose="020B0604020202020204" pitchFamily="34" charset="0"/>
              </a:rPr>
              <a:t>Résolution du problème :</a:t>
            </a:r>
            <a:r>
              <a:rPr lang="fr-FR" sz="1800" dirty="0">
                <a:effectLst/>
                <a:latin typeface="Arial" panose="020B0604020202020204" pitchFamily="34" charset="0"/>
                <a:ea typeface="Calibri" panose="020F0502020204030204" pitchFamily="34" charset="0"/>
                <a:cs typeface="Arial" panose="020B0604020202020204" pitchFamily="34" charset="0"/>
              </a:rPr>
              <a:t> En l’espèce, la clause résolutoire ne s’applique qu’à une seule partie, par le client, contre le prestataire. Son application n’est pas prévue pour le manquement du client. La clause 15, conformément à l’article L446-2 du code du commerce, est une clause abusive en ce qu’elle crée un déséquilibre significatif au niveau des droits des parties.  Cette clause n’est donc pas valide et est réputée non écrite. </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2121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1143000"/>
          </a:xfrm>
        </p:spPr>
        <p:txBody>
          <a:bodyPr/>
          <a:lstStyle/>
          <a:p>
            <a:pPr algn="ctr"/>
            <a:r>
              <a:rPr lang="fr-FR" b="1" dirty="0">
                <a:solidFill>
                  <a:schemeClr val="tx2">
                    <a:lumMod val="50000"/>
                  </a:schemeClr>
                </a:solidFill>
                <a:latin typeface="Arial" pitchFamily="34" charset="0"/>
                <a:cs typeface="Arial" pitchFamily="34" charset="0"/>
              </a:rPr>
              <a:t>QUE VA-T-ON FAIRE? </a:t>
            </a:r>
          </a:p>
        </p:txBody>
      </p:sp>
      <p:graphicFrame>
        <p:nvGraphicFramePr>
          <p:cNvPr id="4" name="Tableau 3"/>
          <p:cNvGraphicFramePr>
            <a:graphicFrameLocks noGrp="1"/>
          </p:cNvGraphicFramePr>
          <p:nvPr>
            <p:extLst>
              <p:ext uri="{D42A27DB-BD31-4B8C-83A1-F6EECF244321}">
                <p14:modId xmlns:p14="http://schemas.microsoft.com/office/powerpoint/2010/main" xmlns="" val="3165083754"/>
              </p:ext>
            </p:extLst>
          </p:nvPr>
        </p:nvGraphicFramePr>
        <p:xfrm>
          <a:off x="214282" y="1785926"/>
          <a:ext cx="8572560" cy="3291840"/>
        </p:xfrm>
        <a:graphic>
          <a:graphicData uri="http://schemas.openxmlformats.org/drawingml/2006/table">
            <a:tbl>
              <a:tblPr firstRow="1" bandRow="1">
                <a:tableStyleId>{5C22544A-7EE6-4342-B048-85BDC9FD1C3A}</a:tableStyleId>
              </a:tblPr>
              <a:tblGrid>
                <a:gridCol w="4286280">
                  <a:extLst>
                    <a:ext uri="{9D8B030D-6E8A-4147-A177-3AD203B41FA5}">
                      <a16:colId xmlns:a16="http://schemas.microsoft.com/office/drawing/2014/main" xmlns="" val="20000"/>
                    </a:ext>
                  </a:extLst>
                </a:gridCol>
                <a:gridCol w="4286280">
                  <a:extLst>
                    <a:ext uri="{9D8B030D-6E8A-4147-A177-3AD203B41FA5}">
                      <a16:colId xmlns:a16="http://schemas.microsoft.com/office/drawing/2014/main" xmlns="" val="20001"/>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b="1" dirty="0">
                          <a:latin typeface="Arial" pitchFamily="34" charset="0"/>
                          <a:cs typeface="Arial" pitchFamily="34" charset="0"/>
                        </a:rPr>
                        <a:t>NOTIONS : </a:t>
                      </a:r>
                      <a:endParaRPr lang="fr-FR" dirty="0">
                        <a:latin typeface="Arial" pitchFamily="34" charset="0"/>
                        <a:cs typeface="Arial" pitchFamily="34" charset="0"/>
                      </a:endParaRPr>
                    </a:p>
                    <a:p>
                      <a:pPr algn="just"/>
                      <a:endParaRPr lang="fr-FR" dirty="0">
                        <a:latin typeface="Arial" pitchFamily="34" charset="0"/>
                        <a:cs typeface="Arial"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b="1" dirty="0">
                          <a:latin typeface="Arial" pitchFamily="34" charset="0"/>
                          <a:cs typeface="Arial" pitchFamily="34" charset="0"/>
                        </a:rPr>
                        <a:t>COMPETENCES : </a:t>
                      </a:r>
                      <a:endParaRPr lang="fr-FR" dirty="0">
                        <a:latin typeface="Arial" pitchFamily="34" charset="0"/>
                        <a:cs typeface="Arial" pitchFamily="34" charset="0"/>
                      </a:endParaRPr>
                    </a:p>
                    <a:p>
                      <a:pPr algn="just"/>
                      <a:endParaRPr lang="fr-FR" dirty="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pPr lvl="0"/>
                      <a:r>
                        <a:rPr lang="fr-FR" dirty="0">
                          <a:latin typeface="Arial" pitchFamily="34" charset="0"/>
                          <a:cs typeface="Arial" pitchFamily="34" charset="0"/>
                        </a:rPr>
                        <a:t>- </a:t>
                      </a:r>
                      <a:r>
                        <a:rPr kumimoji="0" lang="fr-FR" sz="1800" kern="1200" dirty="0">
                          <a:solidFill>
                            <a:schemeClr val="dk1"/>
                          </a:solidFill>
                          <a:latin typeface="Arial" panose="020B0604020202020204" pitchFamily="34" charset="0"/>
                          <a:ea typeface="+mn-ea"/>
                          <a:cs typeface="Arial" panose="020B0604020202020204" pitchFamily="34" charset="0"/>
                        </a:rPr>
                        <a:t>Les principes contractuels et leur évolution </a:t>
                      </a:r>
                    </a:p>
                    <a:p>
                      <a:pPr lvl="0"/>
                      <a:r>
                        <a:rPr kumimoji="0" lang="fr-FR" sz="1800" kern="1200" dirty="0">
                          <a:solidFill>
                            <a:schemeClr val="dk1"/>
                          </a:solidFill>
                          <a:latin typeface="Arial" panose="020B0604020202020204" pitchFamily="34" charset="0"/>
                          <a:ea typeface="+mn-ea"/>
                          <a:cs typeface="Arial" panose="020B0604020202020204" pitchFamily="34" charset="0"/>
                        </a:rPr>
                        <a:t>- La formation du contrat </a:t>
                      </a:r>
                    </a:p>
                    <a:p>
                      <a:r>
                        <a:rPr kumimoji="0" lang="fr-FR" sz="1800" kern="1200" dirty="0">
                          <a:solidFill>
                            <a:schemeClr val="dk1"/>
                          </a:solidFill>
                          <a:latin typeface="Arial" panose="020B0604020202020204" pitchFamily="34" charset="0"/>
                          <a:ea typeface="+mn-ea"/>
                          <a:cs typeface="Arial" panose="020B0604020202020204" pitchFamily="34" charset="0"/>
                        </a:rPr>
                        <a:t>- Le contenu du contrat</a:t>
                      </a:r>
                      <a:endParaRPr lang="fr-FR" dirty="0">
                        <a:latin typeface="Arial" pitchFamily="34" charset="0"/>
                        <a:cs typeface="Arial" pitchFamily="34" charset="0"/>
                      </a:endParaRPr>
                    </a:p>
                  </a:txBody>
                  <a:tcPr/>
                </a:tc>
                <a:tc>
                  <a:txBody>
                    <a:bodyPr/>
                    <a:lstStyle/>
                    <a:p>
                      <a:pPr lvl="0"/>
                      <a:r>
                        <a:rPr kumimoji="0" lang="fr-FR" sz="1800" kern="1200" dirty="0">
                          <a:solidFill>
                            <a:schemeClr val="dk1"/>
                          </a:solidFill>
                          <a:latin typeface="Arial" panose="020B0604020202020204" pitchFamily="34" charset="0"/>
                          <a:ea typeface="+mn-ea"/>
                          <a:cs typeface="Arial" panose="020B0604020202020204" pitchFamily="34" charset="0"/>
                        </a:rPr>
                        <a:t>- Qualifier une situation précontractuelle </a:t>
                      </a:r>
                    </a:p>
                    <a:p>
                      <a:pPr lvl="0"/>
                      <a:r>
                        <a:rPr kumimoji="0" lang="fr-FR" sz="1800" kern="1200" dirty="0">
                          <a:solidFill>
                            <a:schemeClr val="dk1"/>
                          </a:solidFill>
                          <a:latin typeface="Arial" panose="020B0604020202020204" pitchFamily="34" charset="0"/>
                          <a:ea typeface="+mn-ea"/>
                          <a:cs typeface="Arial" panose="020B0604020202020204" pitchFamily="34" charset="0"/>
                        </a:rPr>
                        <a:t>- Repérer le processus de formation d’un contrat</a:t>
                      </a:r>
                    </a:p>
                    <a:p>
                      <a:r>
                        <a:rPr kumimoji="0" lang="fr-FR" sz="1800" kern="1200" dirty="0">
                          <a:solidFill>
                            <a:schemeClr val="dk1"/>
                          </a:solidFill>
                          <a:latin typeface="Arial" panose="020B0604020202020204" pitchFamily="34" charset="0"/>
                          <a:ea typeface="+mn-ea"/>
                          <a:cs typeface="Arial" panose="020B0604020202020204" pitchFamily="34" charset="0"/>
                        </a:rPr>
                        <a:t>- Analyser et évaluer les conditions de la validité, les clauses et les effets juridiques d’un contrat</a:t>
                      </a:r>
                      <a:endParaRPr lang="fr-FR" dirty="0">
                        <a:latin typeface="Arial" pitchFamily="34" charset="0"/>
                        <a:cs typeface="Arial" pitchFamily="34" charset="0"/>
                      </a:endParaRPr>
                    </a:p>
                    <a:p>
                      <a:pPr algn="just"/>
                      <a:endParaRPr lang="fr-FR" dirty="0">
                        <a:latin typeface="Arial" pitchFamily="34" charset="0"/>
                        <a:cs typeface="Arial" pitchFamily="34" charset="0"/>
                      </a:endParaRPr>
                    </a:p>
                  </a:txBody>
                  <a:tcPr/>
                </a:tc>
                <a:extLst>
                  <a:ext uri="{0D108BD9-81ED-4DB2-BD59-A6C34878D82A}">
                    <a16:rowId xmlns:a16="http://schemas.microsoft.com/office/drawing/2014/main" xmlns="" val="10001"/>
                  </a:ext>
                </a:extLst>
              </a:tr>
              <a:tr h="370840">
                <a:tc gridSpan="2">
                  <a:txBody>
                    <a:bodyPr/>
                    <a:lstStyle/>
                    <a:p>
                      <a:r>
                        <a:rPr kumimoji="0" lang="fr-FR" sz="1800" kern="1200" dirty="0">
                          <a:solidFill>
                            <a:schemeClr val="dk1"/>
                          </a:solidFill>
                          <a:latin typeface="Arial" panose="020B0604020202020204" pitchFamily="34" charset="0"/>
                          <a:ea typeface="+mn-ea"/>
                          <a:cs typeface="Arial" panose="020B0604020202020204" pitchFamily="34" charset="0"/>
                        </a:rPr>
                        <a:t>Compétence transversale : savoir répondre à une situation par le biais du syllogisme juridique. </a:t>
                      </a:r>
                      <a:endParaRPr lang="fr-FR" dirty="0">
                        <a:latin typeface="Arial" pitchFamily="34" charset="0"/>
                        <a:cs typeface="Arial" pitchFamily="34" charset="0"/>
                      </a:endParaRPr>
                    </a:p>
                  </a:txBody>
                  <a:tcPr/>
                </a:tc>
                <a:tc hMerge="1">
                  <a:txBody>
                    <a:bodyPr/>
                    <a:lstStyle/>
                    <a:p>
                      <a:pPr algn="just"/>
                      <a:endParaRPr lang="fr-FR" dirty="0">
                        <a:latin typeface="Arial" pitchFamily="34" charset="0"/>
                        <a:cs typeface="Arial" pitchFamily="34"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285984" y="2357430"/>
            <a:ext cx="6172200" cy="2053590"/>
          </a:xfrm>
        </p:spPr>
        <p:txBody>
          <a:bodyPr>
            <a:normAutofit/>
          </a:bodyPr>
          <a:lstStyle/>
          <a:p>
            <a:pPr lvl="0"/>
            <a:r>
              <a:rPr lang="fr-FR" cap="all" dirty="0">
                <a:solidFill>
                  <a:schemeClr val="tx1"/>
                </a:solidFill>
                <a:latin typeface="Arial" pitchFamily="34" charset="0"/>
                <a:cs typeface="Arial" pitchFamily="34" charset="0"/>
              </a:rPr>
              <a:t>I-</a:t>
            </a:r>
            <a:r>
              <a:rPr lang="fr-FR" dirty="0">
                <a:latin typeface="Arial" pitchFamily="34" charset="0"/>
                <a:cs typeface="Arial" pitchFamily="34" charset="0"/>
              </a:rPr>
              <a:t>COMMENT SE FORME UN CONTRAT ? </a:t>
            </a:r>
            <a:r>
              <a:rPr lang="fr-FR" dirty="0"/>
              <a:t/>
            </a:r>
            <a:br>
              <a:rPr lang="fr-FR" dirty="0"/>
            </a:br>
            <a:endParaRPr lang="fr-FR" dirty="0">
              <a:solidFill>
                <a:schemeClr val="tx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C41D795B-7282-46D4-AB04-B723FD4C8124}"/>
              </a:ext>
            </a:extLst>
          </p:cNvPr>
          <p:cNvSpPr>
            <a:spLocks noGrp="1"/>
          </p:cNvSpPr>
          <p:nvPr>
            <p:ph type="title"/>
          </p:nvPr>
        </p:nvSpPr>
        <p:spPr/>
        <p:txBody>
          <a:bodyPr>
            <a:normAutofit/>
          </a:bodyPr>
          <a:lstStyle/>
          <a:p>
            <a:pPr algn="just"/>
            <a:r>
              <a:rPr lang="fr-FR" sz="2800" b="1" dirty="0">
                <a:solidFill>
                  <a:schemeClr val="tx1"/>
                </a:solidFill>
                <a:effectLst/>
                <a:latin typeface="Arial" panose="020B0604020202020204" pitchFamily="34" charset="0"/>
                <a:ea typeface="Pecita Book"/>
                <a:cs typeface="Arial" panose="020B0604020202020204" pitchFamily="34" charset="0"/>
              </a:rPr>
              <a:t>1. Indiquer s’il existe un contrat entre Lactalis et les grandes distributions. </a:t>
            </a:r>
            <a:endParaRPr lang="fr-FR" sz="4000" dirty="0">
              <a:solidFill>
                <a:schemeClr val="tx1"/>
              </a:solidFill>
            </a:endParaRPr>
          </a:p>
        </p:txBody>
      </p:sp>
      <p:sp>
        <p:nvSpPr>
          <p:cNvPr id="5" name="Espace réservé du contenu 4">
            <a:extLst>
              <a:ext uri="{FF2B5EF4-FFF2-40B4-BE49-F238E27FC236}">
                <a16:creationId xmlns:a16="http://schemas.microsoft.com/office/drawing/2014/main" xmlns="" id="{E941242D-4AFA-49B5-9762-FCDF212BE96E}"/>
              </a:ext>
            </a:extLst>
          </p:cNvPr>
          <p:cNvSpPr>
            <a:spLocks noGrp="1"/>
          </p:cNvSpPr>
          <p:nvPr>
            <p:ph sz="quarter" idx="1"/>
          </p:nvPr>
        </p:nvSpPr>
        <p:spPr/>
        <p:txBody>
          <a:bodyPr/>
          <a:lstStyle/>
          <a:p>
            <a:endParaRPr lang="fr-FR" dirty="0"/>
          </a:p>
        </p:txBody>
      </p:sp>
    </p:spTree>
    <p:extLst>
      <p:ext uri="{BB962C8B-B14F-4D97-AF65-F5344CB8AC3E}">
        <p14:creationId xmlns:p14="http://schemas.microsoft.com/office/powerpoint/2010/main" xmlns="" val="197111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C41D795B-7282-46D4-AB04-B723FD4C8124}"/>
              </a:ext>
            </a:extLst>
          </p:cNvPr>
          <p:cNvSpPr>
            <a:spLocks noGrp="1"/>
          </p:cNvSpPr>
          <p:nvPr>
            <p:ph type="title"/>
          </p:nvPr>
        </p:nvSpPr>
        <p:spPr/>
        <p:txBody>
          <a:bodyPr>
            <a:normAutofit/>
          </a:bodyPr>
          <a:lstStyle/>
          <a:p>
            <a:pPr algn="just"/>
            <a:r>
              <a:rPr lang="fr-FR" sz="2800" b="1" dirty="0">
                <a:solidFill>
                  <a:schemeClr val="tx1"/>
                </a:solidFill>
                <a:effectLst/>
                <a:latin typeface="Arial" panose="020B0604020202020204" pitchFamily="34" charset="0"/>
                <a:ea typeface="Pecita Book"/>
                <a:cs typeface="Arial" panose="020B0604020202020204" pitchFamily="34" charset="0"/>
              </a:rPr>
              <a:t>1. Indiquer s’il existe un contrat entre Lactalis et les grandes distributions. </a:t>
            </a:r>
            <a:endParaRPr lang="fr-FR" sz="4000" dirty="0">
              <a:solidFill>
                <a:schemeClr val="tx1"/>
              </a:solidFill>
            </a:endParaRPr>
          </a:p>
        </p:txBody>
      </p:sp>
      <p:sp>
        <p:nvSpPr>
          <p:cNvPr id="5" name="Espace réservé du contenu 4">
            <a:extLst>
              <a:ext uri="{FF2B5EF4-FFF2-40B4-BE49-F238E27FC236}">
                <a16:creationId xmlns:a16="http://schemas.microsoft.com/office/drawing/2014/main" xmlns="" id="{E941242D-4AFA-49B5-9762-FCDF212BE96E}"/>
              </a:ext>
            </a:extLst>
          </p:cNvPr>
          <p:cNvSpPr>
            <a:spLocks noGrp="1"/>
          </p:cNvSpPr>
          <p:nvPr>
            <p:ph sz="quarter" idx="1"/>
          </p:nvPr>
        </p:nvSpPr>
        <p:spPr/>
        <p:txBody>
          <a:bodyPr/>
          <a:lstStyle/>
          <a:p>
            <a:r>
              <a:rPr lang="fr-FR" b="1" u="sng" dirty="0">
                <a:solidFill>
                  <a:schemeClr val="accent1"/>
                </a:solidFill>
                <a:latin typeface="Arial" panose="020B0604020202020204" pitchFamily="34" charset="0"/>
                <a:cs typeface="Arial" panose="020B0604020202020204" pitchFamily="34" charset="0"/>
              </a:rPr>
              <a:t>POINT METHODOLOGIQUE: </a:t>
            </a:r>
          </a:p>
          <a:p>
            <a:pPr lvl="1"/>
            <a:r>
              <a:rPr lang="fr-FR" sz="2800" dirty="0">
                <a:latin typeface="Arial" panose="020B0604020202020204" pitchFamily="34" charset="0"/>
                <a:cs typeface="Arial" panose="020B0604020202020204" pitchFamily="34" charset="0"/>
              </a:rPr>
              <a:t>Identifier et définir le(s) mot(s) clés. </a:t>
            </a:r>
          </a:p>
          <a:p>
            <a:pPr lvl="1"/>
            <a:r>
              <a:rPr lang="fr-FR" sz="2800" dirty="0">
                <a:latin typeface="Arial" panose="020B0604020202020204" pitchFamily="34" charset="0"/>
                <a:cs typeface="Arial" panose="020B0604020202020204" pitchFamily="34" charset="0"/>
              </a:rPr>
              <a:t>Présenter la situation de Lactalis avec les grandes distributions. </a:t>
            </a:r>
          </a:p>
          <a:p>
            <a:pPr lvl="1"/>
            <a:r>
              <a:rPr lang="fr-FR" sz="2800" dirty="0">
                <a:latin typeface="Arial" panose="020B0604020202020204" pitchFamily="34" charset="0"/>
                <a:ea typeface="Pecita Book"/>
                <a:cs typeface="Arial" panose="020B0604020202020204" pitchFamily="34" charset="0"/>
              </a:rPr>
              <a:t>Conclusion qui répond à la question en mettant en balance les deux éléments précédents. </a:t>
            </a:r>
          </a:p>
          <a:p>
            <a:r>
              <a:rPr lang="fr-FR" b="1" u="sng" dirty="0">
                <a:solidFill>
                  <a:schemeClr val="accent1"/>
                </a:solidFill>
                <a:latin typeface="Arial" panose="020B0604020202020204" pitchFamily="34" charset="0"/>
                <a:cs typeface="Arial" panose="020B0604020202020204" pitchFamily="34" charset="0"/>
              </a:rPr>
              <a:t>QUELLE RESSOURCE UTILISER? </a:t>
            </a:r>
          </a:p>
          <a:p>
            <a:pPr lvl="1"/>
            <a:r>
              <a:rPr lang="fr-FR" sz="2400" dirty="0">
                <a:latin typeface="Arial" panose="020B0604020202020204" pitchFamily="34" charset="0"/>
                <a:cs typeface="Arial" panose="020B0604020202020204" pitchFamily="34" charset="0"/>
              </a:rPr>
              <a:t>Ressource 1 – article 1101 du code civil. </a:t>
            </a:r>
          </a:p>
          <a:p>
            <a:endParaRPr lang="fr-FR" b="1" u="sng" dirty="0">
              <a:solidFill>
                <a:schemeClr val="accent1"/>
              </a:solidFill>
              <a:latin typeface="Arial" panose="020B0604020202020204" pitchFamily="34" charset="0"/>
              <a:cs typeface="Arial" panose="020B0604020202020204" pitchFamily="34" charset="0"/>
            </a:endParaRPr>
          </a:p>
          <a:p>
            <a:pPr marL="365760" lvl="1" indent="0">
              <a:buNone/>
            </a:pPr>
            <a:endParaRPr lang="fr-FR" sz="2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4216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C41D795B-7282-46D4-AB04-B723FD4C8124}"/>
              </a:ext>
            </a:extLst>
          </p:cNvPr>
          <p:cNvSpPr>
            <a:spLocks noGrp="1"/>
          </p:cNvSpPr>
          <p:nvPr>
            <p:ph type="title"/>
          </p:nvPr>
        </p:nvSpPr>
        <p:spPr/>
        <p:txBody>
          <a:bodyPr>
            <a:normAutofit/>
          </a:bodyPr>
          <a:lstStyle/>
          <a:p>
            <a:pPr algn="just"/>
            <a:r>
              <a:rPr lang="fr-FR" sz="2800" b="1" dirty="0">
                <a:solidFill>
                  <a:schemeClr val="tx1"/>
                </a:solidFill>
                <a:effectLst/>
                <a:latin typeface="Arial" panose="020B0604020202020204" pitchFamily="34" charset="0"/>
                <a:ea typeface="Pecita Book"/>
                <a:cs typeface="Arial" panose="020B0604020202020204" pitchFamily="34" charset="0"/>
              </a:rPr>
              <a:t>1. Indiquer s’il existe un contrat entre Lactalis et les grandes distributions. </a:t>
            </a:r>
            <a:endParaRPr lang="fr-FR" sz="4000" dirty="0">
              <a:solidFill>
                <a:schemeClr val="tx1"/>
              </a:solidFill>
            </a:endParaRPr>
          </a:p>
        </p:txBody>
      </p:sp>
      <p:sp>
        <p:nvSpPr>
          <p:cNvPr id="5" name="Espace réservé du contenu 4">
            <a:extLst>
              <a:ext uri="{FF2B5EF4-FFF2-40B4-BE49-F238E27FC236}">
                <a16:creationId xmlns:a16="http://schemas.microsoft.com/office/drawing/2014/main" xmlns="" id="{E941242D-4AFA-49B5-9762-FCDF212BE96E}"/>
              </a:ext>
            </a:extLst>
          </p:cNvPr>
          <p:cNvSpPr>
            <a:spLocks noGrp="1"/>
          </p:cNvSpPr>
          <p:nvPr>
            <p:ph sz="quarter" idx="1"/>
          </p:nvPr>
        </p:nvSpPr>
        <p:spPr/>
        <p:txBody>
          <a:bodyPr/>
          <a:lstStyle/>
          <a:p>
            <a:r>
              <a:rPr lang="fr-FR" dirty="0"/>
              <a:t>Définition: Article 1101 du code civil –accord de volontés entre deux ou plusieurs personnes destinés à donner lieu à des obligations. </a:t>
            </a:r>
          </a:p>
          <a:p>
            <a:r>
              <a:rPr lang="fr-FR" dirty="0"/>
              <a:t>Situation: Entre Lactalis et les grandes distributions : négociation entre eux mais aucun accord de conclut. </a:t>
            </a:r>
          </a:p>
          <a:p>
            <a:r>
              <a:rPr lang="fr-FR" dirty="0"/>
              <a:t>Conclusion: Pas de contrat entre les deux. </a:t>
            </a:r>
          </a:p>
          <a:p>
            <a:r>
              <a:rPr lang="fr-FR" dirty="0"/>
              <a:t>Ils sont en phase précontractuelle. </a:t>
            </a:r>
          </a:p>
        </p:txBody>
      </p:sp>
    </p:spTree>
    <p:extLst>
      <p:ext uri="{BB962C8B-B14F-4D97-AF65-F5344CB8AC3E}">
        <p14:creationId xmlns:p14="http://schemas.microsoft.com/office/powerpoint/2010/main" xmlns="" val="322698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502BE17-BD86-475E-A2FF-21CE15B43BBF}"/>
              </a:ext>
            </a:extLst>
          </p:cNvPr>
          <p:cNvSpPr>
            <a:spLocks noGrp="1"/>
          </p:cNvSpPr>
          <p:nvPr>
            <p:ph type="title"/>
          </p:nvPr>
        </p:nvSpPr>
        <p:spPr/>
        <p:txBody>
          <a:bodyPr>
            <a:normAutofit/>
          </a:bodyPr>
          <a:lstStyle/>
          <a:p>
            <a:r>
              <a:rPr lang="fr-FR" sz="2800" b="1" dirty="0">
                <a:solidFill>
                  <a:schemeClr val="tx1"/>
                </a:solidFill>
                <a:effectLst/>
                <a:latin typeface="Arial" panose="020B0604020202020204" pitchFamily="34" charset="0"/>
                <a:ea typeface="Pecita Book"/>
              </a:rPr>
              <a:t>2. Caractérisez le contrat envisagé entre Lactalis et les grandes distributions. </a:t>
            </a:r>
            <a:endParaRPr lang="fr-FR" sz="4000" dirty="0">
              <a:solidFill>
                <a:schemeClr val="tx1"/>
              </a:solidFill>
            </a:endParaRPr>
          </a:p>
        </p:txBody>
      </p:sp>
      <p:sp>
        <p:nvSpPr>
          <p:cNvPr id="3" name="Espace réservé du contenu 2">
            <a:extLst>
              <a:ext uri="{FF2B5EF4-FFF2-40B4-BE49-F238E27FC236}">
                <a16:creationId xmlns:a16="http://schemas.microsoft.com/office/drawing/2014/main" xmlns="" id="{0C564E27-BA9E-4A0D-84D2-0189DDE90BEF}"/>
              </a:ext>
            </a:extLst>
          </p:cNvPr>
          <p:cNvSpPr>
            <a:spLocks noGrp="1"/>
          </p:cNvSpPr>
          <p:nvPr>
            <p:ph sz="quarter" idx="1"/>
          </p:nvPr>
        </p:nvSpPr>
        <p:spPr/>
        <p:txBody>
          <a:bodyPr/>
          <a:lstStyle/>
          <a:p>
            <a:endParaRPr lang="fr-FR" dirty="0"/>
          </a:p>
        </p:txBody>
      </p:sp>
    </p:spTree>
    <p:extLst>
      <p:ext uri="{BB962C8B-B14F-4D97-AF65-F5344CB8AC3E}">
        <p14:creationId xmlns:p14="http://schemas.microsoft.com/office/powerpoint/2010/main" xmlns="" val="53547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92E1A3DDADA4C99714D3B5B8975A0" ma:contentTypeVersion="2" ma:contentTypeDescription="Crée un document." ma:contentTypeScope="" ma:versionID="e1ee238cb508a18b7538a165ef02ede9">
  <xsd:schema xmlns:xsd="http://www.w3.org/2001/XMLSchema" xmlns:xs="http://www.w3.org/2001/XMLSchema" xmlns:p="http://schemas.microsoft.com/office/2006/metadata/properties" xmlns:ns2="87de23a3-fb62-497b-81f9-e0e34975bcdb" targetNamespace="http://schemas.microsoft.com/office/2006/metadata/properties" ma:root="true" ma:fieldsID="caa728cea7f13cc21f7c57460f802b20" ns2:_="">
    <xsd:import namespace="87de23a3-fb62-497b-81f9-e0e34975bc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e23a3-fb62-497b-81f9-e0e34975bc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A96D7E-F2C7-46F0-A0E2-E245C92EE6FD}"/>
</file>

<file path=customXml/itemProps2.xml><?xml version="1.0" encoding="utf-8"?>
<ds:datastoreItem xmlns:ds="http://schemas.openxmlformats.org/officeDocument/2006/customXml" ds:itemID="{32307AE8-299E-40F1-95DD-8426B45C005C}"/>
</file>

<file path=customXml/itemProps3.xml><?xml version="1.0" encoding="utf-8"?>
<ds:datastoreItem xmlns:ds="http://schemas.openxmlformats.org/officeDocument/2006/customXml" ds:itemID="{007A2DDD-28C4-427A-BB98-DD2BC3F5982E}"/>
</file>

<file path=docProps/app.xml><?xml version="1.0" encoding="utf-8"?>
<Properties xmlns="http://schemas.openxmlformats.org/officeDocument/2006/extended-properties" xmlns:vt="http://schemas.openxmlformats.org/officeDocument/2006/docPropsVTypes">
  <Template>Oriel</Template>
  <TotalTime>249</TotalTime>
  <Words>1180</Words>
  <Application>Microsoft Office PowerPoint</Application>
  <PresentationFormat>Affichage à l'écran (4:3)</PresentationFormat>
  <Paragraphs>124</Paragraphs>
  <Slides>30</Slides>
  <Notes>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Oriel</vt:lpstr>
      <vt:lpstr>THEME 1 : L’INTEGRATION DE L’ENTREPRISE DANS SON ENVIRONNEMENT :</vt:lpstr>
      <vt:lpstr>CHAPITRE 2  Comment les contrats sécurisent-ils les relations entre l’entreprise et ses partenaires ?</vt:lpstr>
      <vt:lpstr>DROIT</vt:lpstr>
      <vt:lpstr>QUE VA-T-ON FAIRE? </vt:lpstr>
      <vt:lpstr>I-COMMENT SE FORME UN CONTRAT ?  </vt:lpstr>
      <vt:lpstr>1. Indiquer s’il existe un contrat entre Lactalis et les grandes distributions. </vt:lpstr>
      <vt:lpstr>1. Indiquer s’il existe un contrat entre Lactalis et les grandes distributions. </vt:lpstr>
      <vt:lpstr>1. Indiquer s’il existe un contrat entre Lactalis et les grandes distributions. </vt:lpstr>
      <vt:lpstr>2. Caractérisez le contrat envisagé entre Lactalis et les grandes distributions. </vt:lpstr>
      <vt:lpstr>2. Caractérisez le contrat envisagé entre Lactalis et les grandes distributions. </vt:lpstr>
      <vt:lpstr>2. Caractérisez le contrat envisagé entre Lactalis et les grandes distributions. </vt:lpstr>
      <vt:lpstr>3. Expliquer pourquoi l’étape de négociation précontractuelle est nécessaire à la relation entre les deux entreprises et déterminer les règles de droit et principes fondamentaux du droit qui assurent cette fonction</vt:lpstr>
      <vt:lpstr>3. Expliquer pourquoi l’étape de négociation précontractuelle est nécessaire à la relation entre les deux entreprises et déterminer les règles de droit et principes fondamentaux du droit qui assurent cette fonction</vt:lpstr>
      <vt:lpstr>Lactalis vient de recevoir une rupture des négociations de la part de la grande distribution Leclerc le 10/02/2021, peut-elle être qualifiée d’abusive ? Construire la réponse en utilisant le raisonnement juridique (Mise en situation 1 et ressource 1). </vt:lpstr>
      <vt:lpstr>Lactalis vient de recevoir une rupture des négociations de la part de la grande distribution Leclerc le 10/02/2021, peut-elle être qualifiée d’abusive ? Construire la réponse en utilisant le raisonnement juridique (Mise en situation 1 et ressource 1). </vt:lpstr>
      <vt:lpstr>Lactalis vient de recevoir une rupture des négociations de la part de la grande distribution Leclerc le 10/02/2021, peut-elle être qualifiée d’abusive ? Construire la réponse en utilisant le raisonnement juridique (Mise en situation 1 et ressource 1). </vt:lpstr>
      <vt:lpstr>Diapositive 17</vt:lpstr>
      <vt:lpstr>5. Relier l’obligation générale d’information à l’asymétrie d’information (voir dossier économique) ; Quelles corrélations entre ces deux notions pouvez-vous établir ? </vt:lpstr>
      <vt:lpstr>5. Relier l’obligation générale d’information à l’asymétrie d’information (voir dossier économique) ; Quelles corrélations entre ces deux notions pouvez-vous établir ? </vt:lpstr>
      <vt:lpstr>II- QUELLES SONT LES CONDITIONS DE VALIDITES D’UN CONTRAT ?  </vt:lpstr>
      <vt:lpstr> QUESTIONS A FAIRE et POINT METHODOLOGIQUE</vt:lpstr>
      <vt:lpstr>6. Identifier si les conditions de validité sont respectées ou non dans ce contrat. Justifier votre réponse.</vt:lpstr>
      <vt:lpstr>7. Présenter l’argumentation sur laquelle pourrait s’appuyer le groupe Lactalis pour demander l’annulation de ce contrat. </vt:lpstr>
      <vt:lpstr>III- QUELS SONT LES EFFETS D’UN CONTRAT ET DE SES CLAUSES ?  </vt:lpstr>
      <vt:lpstr>8. Présentez les effets juridiques du contrat entre Lactalis et Unikeco.  </vt:lpstr>
      <vt:lpstr>8. Présentez les effets juridiques du contrat entre Lactalis et Unikeco.  </vt:lpstr>
      <vt:lpstr>9. Repérer les clauses générales et les clauses particulières du contrat. Justifiez vos choix. </vt:lpstr>
      <vt:lpstr>9. Repérer les clauses générales et les clauses particulières du contrat. Justifiez vos choix. </vt:lpstr>
      <vt:lpstr>10. Analyser la validité de la clause (article 15). </vt:lpstr>
      <vt:lpstr>10. Analyser la validité de la clause (article 15).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1 : L’INTEGRATION DE L’ENTREPRISE DANS SON ENVIRONNEMENT :</dc:title>
  <dc:creator>BEFFRE</dc:creator>
  <cp:lastModifiedBy>BEFFRE</cp:lastModifiedBy>
  <cp:revision>36</cp:revision>
  <dcterms:created xsi:type="dcterms:W3CDTF">2021-08-17T09:46:38Z</dcterms:created>
  <dcterms:modified xsi:type="dcterms:W3CDTF">2021-10-04T14:57:39Z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0x01010071792E1A3DDADA4C99714D3B5B8975A0</vt:lpwstr>
  </property>
</Properties>
</file>