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59" r:id="rId5"/>
    <p:sldId id="260" r:id="rId6"/>
    <p:sldId id="264" r:id="rId7"/>
    <p:sldId id="265" r:id="rId8"/>
    <p:sldId id="271" r:id="rId9"/>
    <p:sldId id="272" r:id="rId10"/>
    <p:sldId id="262" r:id="rId11"/>
    <p:sldId id="263" r:id="rId12"/>
    <p:sldId id="273" r:id="rId13"/>
    <p:sldId id="268" r:id="rId14"/>
    <p:sldId id="269" r:id="rId15"/>
    <p:sldId id="275" r:id="rId16"/>
    <p:sldId id="276" r:id="rId17"/>
    <p:sldId id="277" r:id="rId18"/>
    <p:sldId id="270" r:id="rId19"/>
    <p:sldId id="278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5681" autoAdjust="0"/>
  </p:normalViewPr>
  <p:slideViewPr>
    <p:cSldViewPr snapToGrid="0">
      <p:cViewPr varScale="1">
        <p:scale>
          <a:sx n="46" d="100"/>
          <a:sy n="46" d="100"/>
        </p:scale>
        <p:origin x="60" y="1218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117D1-6BDA-40C5-8CFA-C5E384E2CDEC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911F-D26A-4350-8DDB-B901A410C4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48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31746" y="1881220"/>
            <a:ext cx="6903366" cy="1048981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7406" y="3165811"/>
            <a:ext cx="936770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7" name="図 6" descr="logo_2line_L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69" y="1922088"/>
            <a:ext cx="2501064" cy="1008113"/>
          </a:xfrm>
          <a:prstGeom prst="rect">
            <a:avLst/>
          </a:prstGeom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0" y="6487980"/>
            <a:ext cx="12192000" cy="370020"/>
          </a:xfrm>
          <a:prstGeom prst="rect">
            <a:avLst/>
          </a:prstGeom>
          <a:solidFill>
            <a:srgbClr val="0B408D"/>
          </a:solidFill>
          <a:ln w="9525">
            <a:solidFill>
              <a:srgbClr val="0B40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38" descr="C:\Documents and Settings\N-MPC\デスクトップ\E_tomei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447113"/>
            <a:ext cx="3695700" cy="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57982" y="6487981"/>
            <a:ext cx="534018" cy="3806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DE9803-0F90-4E9A-9AE7-4DD6A68D192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3831746" y="2971068"/>
            <a:ext cx="6921979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9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26928" y="160126"/>
            <a:ext cx="8784021" cy="81543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pic>
        <p:nvPicPr>
          <p:cNvPr id="7" name="図 6" descr="logo_2line_L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0" y="160126"/>
            <a:ext cx="2145489" cy="8647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2569779" y="975560"/>
            <a:ext cx="889832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37"/>
          <p:cNvSpPr>
            <a:spLocks noChangeArrowheads="1"/>
          </p:cNvSpPr>
          <p:nvPr userDrawn="1"/>
        </p:nvSpPr>
        <p:spPr bwMode="auto">
          <a:xfrm>
            <a:off x="0" y="6487980"/>
            <a:ext cx="12192000" cy="370020"/>
          </a:xfrm>
          <a:prstGeom prst="rect">
            <a:avLst/>
          </a:prstGeom>
          <a:solidFill>
            <a:srgbClr val="0B408D"/>
          </a:solidFill>
          <a:ln w="9525">
            <a:solidFill>
              <a:srgbClr val="0B40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dirty="0">
              <a:solidFill>
                <a:srgbClr val="000000"/>
              </a:solidFill>
            </a:endParaRPr>
          </a:p>
        </p:txBody>
      </p:sp>
      <p:pic>
        <p:nvPicPr>
          <p:cNvPr id="13" name="Picture 38" descr="C:\Documents and Settings\N-MPC\デスクトップ\E_tomei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447113"/>
            <a:ext cx="3695700" cy="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 userDrawn="1">
            <p:ph type="sldNum" sz="quarter" idx="12"/>
          </p:nvPr>
        </p:nvSpPr>
        <p:spPr>
          <a:xfrm>
            <a:off x="11657982" y="6487981"/>
            <a:ext cx="534018" cy="3806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DE9803-0F90-4E9A-9AE7-4DD6A68D192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5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A27C-A993-41F5-9C08-80ECE0F70484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9803-0F90-4E9A-9AE7-4DD6A68D1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20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Git&amp;GitHub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テクノベイション部 黒柳</a:t>
            </a:r>
            <a:r>
              <a:rPr lang="ja-JP" altLang="en-US" dirty="0" smtClean="0"/>
              <a:t>祐</a:t>
            </a:r>
            <a:r>
              <a:rPr lang="ja-JP" altLang="en-US" dirty="0"/>
              <a:t>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9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リモートリポジトリへの変更内容の反映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ローカルリポジトリの変更分をリモートリポジトリ</a:t>
            </a:r>
            <a:r>
              <a:rPr kumimoji="1" lang="ja-JP" altLang="en-US" sz="2400" dirty="0" smtClean="0"/>
              <a:t>に反映（プッシュ）する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リモートリポジトリに、ローカルリポジトリの変更内容を反映する</a:t>
            </a:r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git</a:t>
            </a:r>
            <a:r>
              <a:rPr kumimoji="1" lang="en-US" altLang="ja-JP" sz="2000" dirty="0" smtClean="0"/>
              <a:t> push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58000"/>
          <a:stretch/>
        </p:blipFill>
        <p:spPr>
          <a:xfrm>
            <a:off x="1933575" y="4264920"/>
            <a:ext cx="8324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他人の変更内容の取込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リモートリポジトリ</a:t>
            </a:r>
            <a:r>
              <a:rPr kumimoji="1" lang="ja-JP" altLang="en-US" sz="2400" dirty="0" smtClean="0"/>
              <a:t>から変更内容を取得（プル）する</a:t>
            </a:r>
            <a:endParaRPr kumimoji="1"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ローカルリポジトリに、リモートリポジトリの変更内容を反映する</a:t>
            </a:r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git</a:t>
            </a:r>
            <a:r>
              <a:rPr kumimoji="1" lang="en-US" altLang="ja-JP" sz="2000" dirty="0" smtClean="0"/>
              <a:t> pull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53395"/>
          <a:stretch/>
        </p:blipFill>
        <p:spPr>
          <a:xfrm>
            <a:off x="1933575" y="4244181"/>
            <a:ext cx="8324850" cy="17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更新情報の流れの全容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1343501"/>
            <a:ext cx="903778" cy="90377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1" y="5303519"/>
            <a:ext cx="696013" cy="696013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303652"/>
            <a:ext cx="903778" cy="903778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1635760" y="1778000"/>
            <a:ext cx="98247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635760" y="3738880"/>
            <a:ext cx="98247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635760" y="5699760"/>
            <a:ext cx="98247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971040" y="1778000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971038" y="2580441"/>
            <a:ext cx="203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①複製</a:t>
            </a:r>
            <a:r>
              <a:rPr lang="ja-JP" altLang="en-US" sz="1600" dirty="0"/>
              <a:t>（</a:t>
            </a:r>
            <a:r>
              <a:rPr lang="ja-JP" altLang="en-US" sz="1600" dirty="0" smtClean="0"/>
              <a:t>クローン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「</a:t>
            </a:r>
            <a:r>
              <a:rPr lang="en-US" altLang="ja-JP" sz="1600" dirty="0" err="1" smtClean="0"/>
              <a:t>git</a:t>
            </a:r>
            <a:r>
              <a:rPr lang="en-US" altLang="ja-JP" sz="1600" dirty="0" smtClean="0"/>
              <a:t> clone</a:t>
            </a:r>
            <a:r>
              <a:rPr lang="ja-JP" altLang="en-US" sz="1600" dirty="0" smtClean="0"/>
              <a:t>」</a:t>
            </a:r>
            <a:endParaRPr kumimoji="1" lang="en-US" altLang="ja-JP" sz="1600" dirty="0" smtClean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1818640" y="1778000"/>
            <a:ext cx="0" cy="3921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4399" y="5741651"/>
            <a:ext cx="182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②ファイルを編集</a:t>
            </a:r>
            <a:endParaRPr kumimoji="1" lang="en-US" altLang="ja-JP" sz="1600" dirty="0" smtClean="0"/>
          </a:p>
        </p:txBody>
      </p:sp>
      <p:sp>
        <p:nvSpPr>
          <p:cNvPr id="29" name="星 5 28"/>
          <p:cNvSpPr/>
          <p:nvPr/>
        </p:nvSpPr>
        <p:spPr>
          <a:xfrm>
            <a:off x="3251200" y="5746172"/>
            <a:ext cx="233680" cy="233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5405120" y="3738880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405119" y="4303822"/>
            <a:ext cx="2167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③ローカルリポジトリに　　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変更履歴を</a:t>
            </a:r>
            <a:r>
              <a:rPr lang="ja-JP" altLang="en-US" sz="1600" dirty="0" smtClean="0"/>
              <a:t>保存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「</a:t>
            </a:r>
            <a:r>
              <a:rPr lang="en-US" altLang="ja-JP" sz="1600" dirty="0" err="1" smtClean="0"/>
              <a:t>git</a:t>
            </a:r>
            <a:r>
              <a:rPr lang="en-US" altLang="ja-JP" sz="1600" dirty="0" smtClean="0"/>
              <a:t> add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r>
              <a:rPr lang="ja-JP" altLang="en-US" sz="1600" dirty="0" smtClean="0"/>
              <a:t>　 「</a:t>
            </a:r>
            <a:r>
              <a:rPr lang="en-US" altLang="ja-JP" sz="1600" dirty="0" err="1" smtClean="0"/>
              <a:t>git</a:t>
            </a:r>
            <a:r>
              <a:rPr lang="en-US" altLang="ja-JP" sz="1600" dirty="0" smtClean="0"/>
              <a:t> commit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7142480" y="1769278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42480" y="2376608"/>
            <a:ext cx="201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④リモートリポジトリ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変更履歴を</a:t>
            </a:r>
            <a:r>
              <a:rPr lang="ja-JP" altLang="en-US" sz="1600" dirty="0" smtClean="0"/>
              <a:t>反映</a:t>
            </a:r>
            <a:endParaRPr lang="en-US" altLang="ja-JP" sz="1600" dirty="0" smtClean="0"/>
          </a:p>
          <a:p>
            <a:r>
              <a:rPr lang="ja-JP" altLang="en-US" sz="1600" dirty="0" smtClean="0"/>
              <a:t>　 「</a:t>
            </a:r>
            <a:r>
              <a:rPr lang="en-US" altLang="ja-JP" sz="1600" dirty="0" err="1" smtClean="0"/>
              <a:t>git</a:t>
            </a:r>
            <a:r>
              <a:rPr lang="en-US" altLang="ja-JP" sz="1600" dirty="0" smtClean="0"/>
              <a:t> push</a:t>
            </a:r>
            <a:r>
              <a:rPr lang="ja-JP" altLang="en-US" sz="1600" dirty="0" smtClean="0"/>
              <a:t>」</a:t>
            </a:r>
            <a:endParaRPr kumimoji="1" lang="en-US" altLang="ja-JP" sz="1600" dirty="0" smtClean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9479282" y="1778000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479280" y="2580441"/>
            <a:ext cx="203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⑤変更情報の</a:t>
            </a:r>
            <a:r>
              <a:rPr kumimoji="1" lang="ja-JP" altLang="en-US" sz="1600" dirty="0" smtClean="0"/>
              <a:t>取込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　 「</a:t>
            </a:r>
            <a:r>
              <a:rPr kumimoji="1" lang="en-US" altLang="ja-JP" sz="1600" dirty="0" err="1" smtClean="0"/>
              <a:t>git</a:t>
            </a:r>
            <a:r>
              <a:rPr kumimoji="1" lang="en-US" altLang="ja-JP" sz="1600" dirty="0" smtClean="0"/>
              <a:t> pull</a:t>
            </a:r>
            <a:r>
              <a:rPr kumimoji="1" lang="ja-JP" altLang="en-US" sz="1600" dirty="0" smtClean="0"/>
              <a:t>」</a:t>
            </a:r>
            <a:endParaRPr kumimoji="1" lang="en-US" altLang="ja-JP" sz="1600" dirty="0" smtClean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9326882" y="1778000"/>
            <a:ext cx="0" cy="3921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67592" y="2211109"/>
            <a:ext cx="1229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リモート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リポジトリ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（</a:t>
            </a:r>
            <a:r>
              <a:rPr kumimoji="1" lang="en-US" altLang="ja-JP" sz="1400" dirty="0" smtClean="0"/>
              <a:t>Git</a:t>
            </a:r>
            <a:r>
              <a:rPr lang="en-US" altLang="ja-JP" sz="1400" dirty="0" smtClean="0"/>
              <a:t>Hub</a:t>
            </a:r>
            <a:r>
              <a:rPr kumimoji="1" lang="ja-JP" altLang="en-US" sz="1400" dirty="0" smtClean="0"/>
              <a:t>等）</a:t>
            </a:r>
            <a:endParaRPr kumimoji="1" lang="en-US" altLang="ja-JP" sz="14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2600" y="4191977"/>
            <a:ext cx="122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ローカル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リポジトリ</a:t>
            </a:r>
            <a:endParaRPr kumimoji="1" lang="en-US" altLang="ja-JP" sz="1400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2600" y="6004321"/>
            <a:ext cx="122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ファイル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596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ブランチの概念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ブランチ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変更履歴を分岐させて記録するためのもの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複数のブランチを作成することで、並行して複数の開発（バグ修正・機能追加）</a:t>
            </a:r>
            <a:endParaRPr kumimoji="1" lang="ja-JP" altLang="en-US" sz="2400" dirty="0"/>
          </a:p>
        </p:txBody>
      </p:sp>
      <p:sp>
        <p:nvSpPr>
          <p:cNvPr id="4" name="楕円 3"/>
          <p:cNvSpPr/>
          <p:nvPr/>
        </p:nvSpPr>
        <p:spPr>
          <a:xfrm>
            <a:off x="3099549" y="2683557"/>
            <a:ext cx="735783" cy="7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8150223" y="2683556"/>
            <a:ext cx="735783" cy="7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5399057" y="3937392"/>
            <a:ext cx="735783" cy="7357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631765" y="3937391"/>
            <a:ext cx="735783" cy="7357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0082240" y="2683555"/>
            <a:ext cx="735783" cy="7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3835332" y="3051447"/>
            <a:ext cx="4294482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6" idx="1"/>
          </p:cNvCxnSpPr>
          <p:nvPr/>
        </p:nvCxnSpPr>
        <p:spPr>
          <a:xfrm>
            <a:off x="5130438" y="3051446"/>
            <a:ext cx="376372" cy="993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6"/>
            <a:endCxn id="7" idx="2"/>
          </p:cNvCxnSpPr>
          <p:nvPr/>
        </p:nvCxnSpPr>
        <p:spPr>
          <a:xfrm flipV="1">
            <a:off x="6134840" y="4305283"/>
            <a:ext cx="4969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7"/>
          </p:cNvCxnSpPr>
          <p:nvPr/>
        </p:nvCxnSpPr>
        <p:spPr>
          <a:xfrm flipV="1">
            <a:off x="7259795" y="3033571"/>
            <a:ext cx="281610" cy="1011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6"/>
            <a:endCxn id="9" idx="2"/>
          </p:cNvCxnSpPr>
          <p:nvPr/>
        </p:nvCxnSpPr>
        <p:spPr>
          <a:xfrm flipV="1">
            <a:off x="8886006" y="3051447"/>
            <a:ext cx="119623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0" idx="7"/>
          </p:cNvCxnSpPr>
          <p:nvPr/>
        </p:nvCxnSpPr>
        <p:spPr>
          <a:xfrm flipV="1">
            <a:off x="9070816" y="3033571"/>
            <a:ext cx="563535" cy="2228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1506391" y="2761735"/>
            <a:ext cx="1262742" cy="579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1506391" y="4015570"/>
            <a:ext cx="1262742" cy="5794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branch1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5113307" y="5154427"/>
            <a:ext cx="735783" cy="7357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8442786" y="5154425"/>
            <a:ext cx="735783" cy="7357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1506391" y="5232605"/>
            <a:ext cx="1262742" cy="579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branch2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>
            <a:endCxn id="48" idx="1"/>
          </p:cNvCxnSpPr>
          <p:nvPr/>
        </p:nvCxnSpPr>
        <p:spPr>
          <a:xfrm>
            <a:off x="4330632" y="3051449"/>
            <a:ext cx="890428" cy="2210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8" idx="6"/>
            <a:endCxn id="50" idx="2"/>
          </p:cNvCxnSpPr>
          <p:nvPr/>
        </p:nvCxnSpPr>
        <p:spPr>
          <a:xfrm flipV="1">
            <a:off x="5849090" y="5522317"/>
            <a:ext cx="259369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193960" y="4212874"/>
            <a:ext cx="170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①ブランチを作成</a:t>
            </a:r>
            <a:endParaRPr kumimoji="1" lang="en-US" altLang="ja-JP" sz="16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204788" y="5536980"/>
            <a:ext cx="203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②ブランチ上で更新</a:t>
            </a:r>
            <a:endParaRPr kumimoji="1" lang="en-US" altLang="ja-JP" sz="1600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344089" y="4212874"/>
            <a:ext cx="20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③ブランチでの変更を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</a:t>
            </a:r>
            <a:r>
              <a:rPr lang="en-US" altLang="ja-JP" sz="1600" dirty="0" smtClean="0"/>
              <a:t>master</a:t>
            </a:r>
            <a:r>
              <a:rPr lang="ja-JP" altLang="en-US" sz="1600" dirty="0" smtClean="0"/>
              <a:t>に反映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875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ブランチを作成する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ローカルリポジトリにブランチを作成する</a:t>
            </a:r>
            <a:endParaRPr kumimoji="1"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ローカルリポジトリに、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[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ブランチ名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]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のブランチを作成する</a:t>
            </a:r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r>
              <a:rPr lang="en-US" altLang="ja-JP" sz="2000" dirty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ja-JP" altLang="en-US" sz="2000" dirty="0" smtClean="0">
                <a:solidFill>
                  <a:sysClr val="windowText" lastClr="000000"/>
                </a:solidFill>
              </a:rPr>
              <a:t>　（「</a:t>
            </a:r>
            <a:r>
              <a:rPr lang="en-US" altLang="ja-JP" sz="2000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 branch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」コマンドで現在のローカルリポジトリのブランチを確認可能）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git</a:t>
            </a:r>
            <a:r>
              <a:rPr kumimoji="1" lang="en-US" altLang="ja-JP" sz="2000" dirty="0" smtClean="0"/>
              <a:t> branch [</a:t>
            </a:r>
            <a:r>
              <a:rPr kumimoji="1" lang="ja-JP" altLang="en-US" sz="2000" dirty="0" smtClean="0"/>
              <a:t>ブランチ名</a:t>
            </a:r>
            <a:r>
              <a:rPr kumimoji="1" lang="en-US" altLang="ja-JP" sz="2000" dirty="0" smtClean="0"/>
              <a:t>]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70625"/>
          <a:stretch/>
        </p:blipFill>
        <p:spPr>
          <a:xfrm>
            <a:off x="1933575" y="4271963"/>
            <a:ext cx="8324850" cy="11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ブランチを作成する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ローカルリポジトリのブランチを切り替える（チェックアウト）</a:t>
            </a:r>
            <a:endParaRPr kumimoji="1"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ローカルリポジトリの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HEAD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を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[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ブランチ名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]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に切り替える</a:t>
            </a:r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git</a:t>
            </a:r>
            <a:r>
              <a:rPr kumimoji="1" lang="en-US" altLang="ja-JP" sz="2000" dirty="0" smtClean="0"/>
              <a:t> checkout [</a:t>
            </a:r>
            <a:r>
              <a:rPr kumimoji="1" lang="ja-JP" altLang="en-US" sz="2000" dirty="0" smtClean="0"/>
              <a:t>ブランチ名</a:t>
            </a:r>
            <a:r>
              <a:rPr kumimoji="1" lang="en-US" altLang="ja-JP" sz="2000" dirty="0" smtClean="0"/>
              <a:t>]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66500"/>
          <a:stretch/>
        </p:blipFill>
        <p:spPr>
          <a:xfrm>
            <a:off x="1933575" y="4286250"/>
            <a:ext cx="83248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ブランチを作成する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ブランチ上での更新内容を</a:t>
            </a:r>
            <a:r>
              <a:rPr lang="en-US" altLang="ja-JP" sz="2400" dirty="0" smtClean="0"/>
              <a:t>master</a:t>
            </a:r>
            <a:r>
              <a:rPr lang="ja-JP" altLang="en-US" sz="2400" dirty="0" smtClean="0"/>
              <a:t>に反映</a:t>
            </a:r>
            <a:r>
              <a:rPr lang="ja-JP" altLang="en-US" sz="2400" dirty="0">
                <a:solidFill>
                  <a:sysClr val="windowText" lastClr="000000"/>
                </a:solidFill>
              </a:rPr>
              <a:t>（マージ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）</a:t>
            </a:r>
            <a:r>
              <a:rPr lang="ja-JP" altLang="en-US" sz="2400" dirty="0" smtClean="0"/>
              <a:t>する</a:t>
            </a:r>
            <a:endParaRPr kumimoji="1"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[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ブランチ名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]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上で行われた変更内容を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master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へ反映する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あとは通常通り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PUSH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すれば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OK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git</a:t>
            </a:r>
            <a:r>
              <a:rPr lang="en-US" altLang="ja-JP" sz="2000" dirty="0" smtClean="0"/>
              <a:t> merge [</a:t>
            </a:r>
            <a:r>
              <a:rPr lang="ja-JP" altLang="en-US" sz="2000" dirty="0" smtClean="0"/>
              <a:t>ブランチ名</a:t>
            </a:r>
            <a:r>
              <a:rPr lang="en-US" altLang="ja-JP" sz="2000" dirty="0" smtClean="0"/>
              <a:t>]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70062"/>
          <a:stretch/>
        </p:blipFill>
        <p:spPr>
          <a:xfrm>
            <a:off x="1933575" y="4269582"/>
            <a:ext cx="8324850" cy="11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作成</a:t>
            </a:r>
            <a:r>
              <a:rPr lang="ja-JP" altLang="en-US" dirty="0" smtClean="0"/>
              <a:t>したブランチをリモートリポジトリに反映する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ローカルで作成したブランチ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での変更をリモートリポジトリに反映する</a:t>
            </a:r>
            <a:endParaRPr kumimoji="1"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[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ブランチ名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]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上で行われた変更内容をリモートリポジトリ上の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[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ブランチ名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]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へ反映する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git</a:t>
            </a:r>
            <a:r>
              <a:rPr lang="en-US" altLang="ja-JP" sz="2000" dirty="0" smtClean="0"/>
              <a:t> push origin [</a:t>
            </a:r>
            <a:r>
              <a:rPr lang="ja-JP" altLang="en-US" sz="2000" dirty="0" smtClean="0"/>
              <a:t>ブランチ名</a:t>
            </a:r>
            <a:r>
              <a:rPr lang="en-US" altLang="ja-JP" sz="2000" dirty="0" smtClean="0"/>
              <a:t>]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56125"/>
          <a:stretch/>
        </p:blipFill>
        <p:spPr>
          <a:xfrm>
            <a:off x="1933575" y="4252913"/>
            <a:ext cx="8324850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プルリクエスト（プルリク）の申請と承認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ブランチの</a:t>
            </a:r>
            <a:r>
              <a:rPr lang="en-US" altLang="ja-JP" sz="2400" dirty="0" smtClean="0"/>
              <a:t>PUSH</a:t>
            </a:r>
            <a:r>
              <a:rPr lang="ja-JP" altLang="en-US" sz="2400" dirty="0" smtClean="0"/>
              <a:t>を行った後にプルリクエスト（</a:t>
            </a:r>
            <a:r>
              <a:rPr lang="en-US" altLang="ja-JP" sz="2400" dirty="0" smtClean="0"/>
              <a:t>master</a:t>
            </a:r>
            <a:r>
              <a:rPr lang="ja-JP" altLang="en-US" sz="2400" dirty="0" err="1" smtClean="0"/>
              <a:t>への</a:t>
            </a:r>
            <a:r>
              <a:rPr lang="ja-JP" altLang="en-US" sz="2400" dirty="0" smtClean="0"/>
              <a:t>統合申請）を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行い、管理者が承認すると</a:t>
            </a:r>
            <a:r>
              <a:rPr lang="en-US" altLang="ja-JP" sz="2400" dirty="0" smtClean="0"/>
              <a:t>master</a:t>
            </a:r>
            <a:r>
              <a:rPr lang="ja-JP" altLang="en-US" sz="2400" dirty="0" smtClean="0"/>
              <a:t>ブランチに</a:t>
            </a:r>
            <a:r>
              <a:rPr lang="en-US" altLang="ja-JP" sz="2400" dirty="0" smtClean="0"/>
              <a:t>merge</a:t>
            </a:r>
            <a:r>
              <a:rPr lang="ja-JP" altLang="en-US" sz="2400" dirty="0" smtClean="0"/>
              <a:t>される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708" b="26993"/>
          <a:stretch/>
        </p:blipFill>
        <p:spPr>
          <a:xfrm>
            <a:off x="1143001" y="2316957"/>
            <a:ext cx="5032081" cy="339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0513" b="26539"/>
          <a:stretch/>
        </p:blipFill>
        <p:spPr>
          <a:xfrm>
            <a:off x="6373729" y="2316957"/>
            <a:ext cx="4980071" cy="3396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1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ブランチの有効活用について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を使う上での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番のメリットはブランチの存在と言われるほど便利らしい</a:t>
            </a:r>
            <a:endParaRPr lang="en-US" altLang="ja-JP" sz="2400" dirty="0"/>
          </a:p>
          <a:p>
            <a:r>
              <a:rPr kumimoji="1" lang="ja-JP" altLang="en-US" sz="2400" dirty="0" smtClean="0"/>
              <a:t>ブランチ戦略</a:t>
            </a:r>
            <a:r>
              <a:rPr lang="ja-JP" altLang="en-US" sz="2400" dirty="0" smtClean="0"/>
              <a:t>（要は運用）を検討・共有・遵守することが重要とのこと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（ここまでは調査しきれていません。書籍や情報は沢山あるので調べてみてください）</a:t>
            </a:r>
            <a:endParaRPr kumimoji="1" lang="ja-JP" altLang="en-US" sz="2400" dirty="0"/>
          </a:p>
        </p:txBody>
      </p:sp>
      <p:pic>
        <p:nvPicPr>
          <p:cNvPr id="2050" name="Picture 2" descr="ãgit branch æ¦ç¥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77"/>
          <a:stretch/>
        </p:blipFill>
        <p:spPr bwMode="auto">
          <a:xfrm>
            <a:off x="2056594" y="2552700"/>
            <a:ext cx="7542556" cy="3624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44600"/>
            <a:ext cx="5666509" cy="493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先日参加したイベント（</a:t>
            </a:r>
            <a:r>
              <a:rPr lang="en-US" altLang="ja-JP" sz="2400" dirty="0" err="1" smtClean="0"/>
              <a:t>OpenHack</a:t>
            </a:r>
            <a:r>
              <a:rPr lang="ja-JP" altLang="en-US" sz="2400" dirty="0" smtClean="0"/>
              <a:t>）の課題中で</a:t>
            </a: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の扱いを前提とするものがありました。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周りを見ていると半数以上は</a:t>
            </a: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の扱いに慣れており、今を生きるエンジニアの基礎スキルだと感じられたので、皆さんにも共有すべきだと考えています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55"/>
          <a:stretch/>
        </p:blipFill>
        <p:spPr>
          <a:xfrm>
            <a:off x="6754090" y="3099471"/>
            <a:ext cx="4953000" cy="30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ツールの紹介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Sourcetree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アトラシアン社が提供している</a:t>
            </a:r>
            <a:r>
              <a:rPr kumimoji="1" lang="en-US" altLang="ja-JP" sz="2400" dirty="0" err="1" smtClean="0"/>
              <a:t>Git</a:t>
            </a:r>
            <a:r>
              <a:rPr lang="ja-JP" altLang="en-US" sz="2400" dirty="0" smtClean="0"/>
              <a:t>の管理が</a:t>
            </a:r>
            <a:r>
              <a:rPr lang="en-US" altLang="ja-JP" sz="2400" dirty="0" smtClean="0"/>
              <a:t>GUI</a:t>
            </a:r>
            <a:r>
              <a:rPr lang="ja-JP" altLang="en-US" sz="2400" dirty="0" smtClean="0"/>
              <a:t>で実施できるツール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紹介したコマンドを含む様々な操作を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ボタンで実行できる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4" y="2286000"/>
            <a:ext cx="7183316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44600"/>
            <a:ext cx="10572749" cy="4932363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の違い</a:t>
            </a:r>
            <a:endParaRPr lang="en-US" altLang="ja-JP" sz="2400" dirty="0"/>
          </a:p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を使う上で必要な概念（リポジトリ、ブランチ）</a:t>
            </a:r>
            <a:endParaRPr lang="en-US" altLang="ja-JP" sz="2400" dirty="0" smtClean="0"/>
          </a:p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のコマンド</a:t>
            </a:r>
            <a:endParaRPr lang="en-US" altLang="ja-JP" sz="2400" dirty="0" smtClean="0"/>
          </a:p>
          <a:p>
            <a:r>
              <a:rPr lang="ja-JP" altLang="en-US" sz="2400" dirty="0"/>
              <a:t>実際</a:t>
            </a:r>
            <a:r>
              <a:rPr lang="ja-JP" altLang="en-US" sz="2400" dirty="0" smtClean="0"/>
              <a:t>に</a:t>
            </a: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を利用してもらう体験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54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そもそも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/GitHub</a:t>
            </a:r>
            <a:r>
              <a:rPr kumimoji="1" lang="ja-JP" altLang="en-US" dirty="0" err="1" smtClean="0"/>
              <a:t>って</a:t>
            </a:r>
            <a:r>
              <a:rPr kumimoji="1" lang="ja-JP" altLang="en-US" dirty="0" smtClean="0"/>
              <a:t>何？違うの？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バージョン管理システム</a:t>
            </a:r>
            <a:r>
              <a:rPr kumimoji="1" lang="en-US" altLang="ja-JP" sz="2400" dirty="0" smtClean="0"/>
              <a:t>(</a:t>
            </a:r>
            <a:r>
              <a:rPr lang="ja-JP" altLang="en-US" sz="2400" dirty="0" smtClean="0"/>
              <a:t>コード等の</a:t>
            </a:r>
            <a:r>
              <a:rPr lang="ja-JP" altLang="en-US" sz="2400" dirty="0"/>
              <a:t>変更履歴を記録</a:t>
            </a:r>
            <a:r>
              <a:rPr lang="ja-JP" altLang="en-US" sz="2400" dirty="0" smtClean="0"/>
              <a:t>する</a:t>
            </a:r>
            <a:r>
              <a:rPr lang="ja-JP" altLang="en-US" sz="2400" b="1" u="sng" dirty="0" smtClean="0"/>
              <a:t>仕組み</a:t>
            </a:r>
            <a:r>
              <a:rPr lang="en-US" altLang="ja-JP" sz="2400" dirty="0"/>
              <a:t>)</a:t>
            </a:r>
            <a:r>
              <a:rPr kumimoji="1" lang="ja-JP" altLang="en-US" sz="2400" dirty="0" smtClean="0"/>
              <a:t>の名称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コード以外にも通常のファイルも管理対象とすることは可能。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kumimoji="1" lang="en-US" altLang="ja-JP" sz="2400" dirty="0" smtClean="0"/>
              <a:t>GitHub</a:t>
            </a:r>
            <a:br>
              <a:rPr kumimoji="1" lang="en-US" altLang="ja-JP" sz="2400" dirty="0" smtClean="0"/>
            </a:br>
            <a:r>
              <a:rPr kumimoji="1" lang="en-US" altLang="ja-JP" sz="2400" dirty="0" err="1" smtClean="0"/>
              <a:t>Git</a:t>
            </a:r>
            <a:r>
              <a:rPr lang="ja-JP" altLang="en-US" sz="2400" dirty="0" smtClean="0"/>
              <a:t>を利用して、あらゆる人がファイルを共有できる</a:t>
            </a:r>
            <a:r>
              <a:rPr lang="ja-JP" altLang="en-US" sz="2400" b="1" u="sng" dirty="0" smtClean="0"/>
              <a:t>サービス</a:t>
            </a:r>
            <a:r>
              <a:rPr lang="ja-JP" altLang="en-US" sz="2400" dirty="0" smtClean="0"/>
              <a:t>の名称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基本的に公開リポジトリ（誰でもアクセスできるリポジトリ）が提供される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※ </a:t>
            </a:r>
            <a:r>
              <a:rPr lang="ja-JP" altLang="en-US" sz="2400" dirty="0" smtClean="0"/>
              <a:t>課金することで非公開リポジトリの利用も可能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GitHub</a:t>
            </a:r>
            <a:r>
              <a:rPr lang="ja-JP" altLang="en-US" sz="2400" dirty="0" smtClean="0"/>
              <a:t>以外にも</a:t>
            </a: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を利用したサービスは存在（</a:t>
            </a:r>
            <a:r>
              <a:rPr lang="en-US" altLang="ja-JP" sz="2400" dirty="0" err="1" smtClean="0"/>
              <a:t>GitBucket</a:t>
            </a:r>
            <a:r>
              <a:rPr lang="en-US" altLang="ja-JP" sz="2400" dirty="0" smtClean="0"/>
              <a:t>, VSTS </a:t>
            </a:r>
            <a:r>
              <a:rPr lang="ja-JP" altLang="en-US" sz="2400" dirty="0" smtClean="0"/>
              <a:t>など）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人数制限はあるが、無料で非公開リポジトリが使え</a:t>
            </a:r>
            <a:r>
              <a:rPr lang="ja-JP" altLang="en-US" sz="2400" dirty="0"/>
              <a:t>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6528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780259" y="4978086"/>
            <a:ext cx="2690132" cy="1261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リモートリポジトリとローカルリポジトリ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には「リモートリポジトリ」と「ローカルリポジトリ」が存在する</a:t>
            </a:r>
            <a:endParaRPr lang="en-US" altLang="ja-JP" sz="2400" dirty="0"/>
          </a:p>
          <a:p>
            <a:pPr lvl="1"/>
            <a:r>
              <a:rPr lang="ja-JP" altLang="en-US" dirty="0" smtClean="0"/>
              <a:t>リモートリポジトリ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管理対象につき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</a:t>
            </a:r>
            <a:r>
              <a:rPr lang="ja-JP" altLang="en-US" dirty="0" smtClean="0"/>
              <a:t>存在するリポジトリ（いわゆるマスタ的な存在）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ローカルリポジトリ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各端末に存在するリポジトリ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ローカル環境での変更を保存する場所なので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このリポジトリの変更をリモートリポジトリに反映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させる必要がある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18" y="4634665"/>
            <a:ext cx="754474" cy="754474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4" y="5177483"/>
            <a:ext cx="806834" cy="8068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198273" y="5268366"/>
            <a:ext cx="1272118" cy="7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ローカル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リポジトリ</a:t>
            </a:r>
            <a:endParaRPr kumimoji="1" lang="en-US" altLang="ja-JP" sz="2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9074753" y="4963888"/>
            <a:ext cx="2690132" cy="1261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12" y="4620467"/>
            <a:ext cx="754474" cy="754474"/>
          </a:xfrm>
          <a:prstGeom prst="rect">
            <a:avLst/>
          </a:prstGeom>
        </p:spPr>
      </p:pic>
      <p:pic>
        <p:nvPicPr>
          <p:cNvPr id="22" name="コンテンツ プレースホルダ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78" y="5163285"/>
            <a:ext cx="806834" cy="806834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252412" y="5219835"/>
            <a:ext cx="134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ローカル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リポジトリ</a:t>
            </a:r>
            <a:endParaRPr kumimoji="1" lang="en-US" altLang="ja-JP" sz="2000" dirty="0" smtClean="0"/>
          </a:p>
        </p:txBody>
      </p:sp>
      <p:cxnSp>
        <p:nvCxnSpPr>
          <p:cNvPr id="16" name="直線矢印コネクタ 15"/>
          <p:cNvCxnSpPr>
            <a:stCxn id="11" idx="2"/>
            <a:endCxn id="20" idx="0"/>
          </p:cNvCxnSpPr>
          <p:nvPr/>
        </p:nvCxnSpPr>
        <p:spPr>
          <a:xfrm>
            <a:off x="9744340" y="4413560"/>
            <a:ext cx="675479" cy="5503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8028615" y="3151981"/>
            <a:ext cx="3431449" cy="1261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19" y="3402842"/>
            <a:ext cx="806834" cy="80683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315110" y="3479776"/>
            <a:ext cx="21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リモートリポジトリ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Git</a:t>
            </a:r>
            <a:r>
              <a:rPr lang="en-US" altLang="ja-JP" sz="2000" dirty="0" smtClean="0"/>
              <a:t>Hub</a:t>
            </a:r>
            <a:r>
              <a:rPr kumimoji="1" lang="ja-JP" altLang="en-US" sz="2000" dirty="0" smtClean="0"/>
              <a:t>等）</a:t>
            </a:r>
            <a:endParaRPr kumimoji="1" lang="en-US" altLang="ja-JP" sz="20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45" y="2761924"/>
            <a:ext cx="754474" cy="754474"/>
          </a:xfrm>
          <a:prstGeom prst="rect">
            <a:avLst/>
          </a:prstGeom>
        </p:spPr>
      </p:pic>
      <p:cxnSp>
        <p:nvCxnSpPr>
          <p:cNvPr id="23" name="直線矢印コネクタ 22"/>
          <p:cNvCxnSpPr>
            <a:stCxn id="11" idx="2"/>
            <a:endCxn id="12" idx="0"/>
          </p:cNvCxnSpPr>
          <p:nvPr/>
        </p:nvCxnSpPr>
        <p:spPr>
          <a:xfrm flipH="1">
            <a:off x="7125325" y="4413560"/>
            <a:ext cx="2619015" cy="5645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更新情報の流れの全容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1343501"/>
            <a:ext cx="903778" cy="90377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1" y="5303519"/>
            <a:ext cx="696013" cy="696013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303652"/>
            <a:ext cx="903778" cy="903778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1635760" y="1778000"/>
            <a:ext cx="98247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635760" y="3738880"/>
            <a:ext cx="98247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635760" y="5699760"/>
            <a:ext cx="98247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971040" y="1778000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971038" y="2580441"/>
            <a:ext cx="203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①複製</a:t>
            </a:r>
            <a:r>
              <a:rPr lang="ja-JP" altLang="en-US" sz="1600" dirty="0"/>
              <a:t>（</a:t>
            </a:r>
            <a:r>
              <a:rPr lang="ja-JP" altLang="en-US" sz="1600" dirty="0" smtClean="0"/>
              <a:t>クローン）</a:t>
            </a:r>
            <a:endParaRPr kumimoji="1" lang="en-US" altLang="ja-JP" sz="1600" dirty="0" smtClean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1818640" y="1778000"/>
            <a:ext cx="0" cy="3921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4399" y="5741651"/>
            <a:ext cx="182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②ファイルを編集</a:t>
            </a:r>
            <a:endParaRPr kumimoji="1" lang="en-US" altLang="ja-JP" sz="1600" dirty="0" smtClean="0"/>
          </a:p>
        </p:txBody>
      </p:sp>
      <p:sp>
        <p:nvSpPr>
          <p:cNvPr id="29" name="星 5 28"/>
          <p:cNvSpPr/>
          <p:nvPr/>
        </p:nvSpPr>
        <p:spPr>
          <a:xfrm>
            <a:off x="3251200" y="5746172"/>
            <a:ext cx="233680" cy="233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5405120" y="3738880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405119" y="4550043"/>
            <a:ext cx="216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③ローカルリポジトリに　　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変更履歴を保存</a:t>
            </a:r>
            <a:endParaRPr kumimoji="1" lang="en-US" altLang="ja-JP" sz="1600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7142480" y="1769278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42480" y="2580441"/>
            <a:ext cx="201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④リモートリポジトリ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 変更履歴を反映</a:t>
            </a:r>
            <a:endParaRPr kumimoji="1" lang="en-US" altLang="ja-JP" sz="1600" dirty="0" smtClean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9479282" y="1778000"/>
            <a:ext cx="0" cy="1960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479280" y="2580441"/>
            <a:ext cx="203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⑤変更情報の取込</a:t>
            </a:r>
            <a:endParaRPr kumimoji="1" lang="en-US" altLang="ja-JP" sz="1600" dirty="0" smtClean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9326882" y="1778000"/>
            <a:ext cx="0" cy="3921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67592" y="2211109"/>
            <a:ext cx="1229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リモート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リポジトリ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（</a:t>
            </a:r>
            <a:r>
              <a:rPr kumimoji="1" lang="en-US" altLang="ja-JP" sz="1400" dirty="0" smtClean="0"/>
              <a:t>Git</a:t>
            </a:r>
            <a:r>
              <a:rPr lang="en-US" altLang="ja-JP" sz="1400" dirty="0" smtClean="0"/>
              <a:t>Hub</a:t>
            </a:r>
            <a:r>
              <a:rPr kumimoji="1" lang="ja-JP" altLang="en-US" sz="1400" dirty="0" smtClean="0"/>
              <a:t>等）</a:t>
            </a:r>
            <a:endParaRPr kumimoji="1" lang="en-US" altLang="ja-JP" sz="14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2600" y="4191977"/>
            <a:ext cx="122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ローカル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リポジトリ</a:t>
            </a:r>
            <a:endParaRPr kumimoji="1" lang="en-US" altLang="ja-JP" sz="1400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2600" y="6004321"/>
            <a:ext cx="122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ファイル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935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既存リポジトリのクローン</a:t>
            </a:r>
            <a:r>
              <a:rPr kumimoji="1" lang="ja-JP" altLang="en-US" sz="2400" dirty="0" smtClean="0"/>
              <a:t>を取得する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現在のディレクトリに対象のリモートリポジトリの内容をコピーする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ja-JP" altLang="en-US" sz="2000" dirty="0" smtClean="0">
                <a:solidFill>
                  <a:sysClr val="windowText" lastClr="000000"/>
                </a:solidFill>
              </a:rPr>
              <a:t>　（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.</a:t>
            </a:r>
            <a:r>
              <a:rPr lang="en-US" altLang="ja-JP" sz="2000" dirty="0" err="1" smtClean="0">
                <a:solidFill>
                  <a:sysClr val="windowText" lastClr="000000"/>
                </a:solidFill>
              </a:rPr>
              <a:t>git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フォルダ以下に過去の変更情報なども含まれる）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ローカルリポジトリの作成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-1" b="62251"/>
          <a:stretch/>
        </p:blipFill>
        <p:spPr>
          <a:xfrm>
            <a:off x="1933575" y="4600577"/>
            <a:ext cx="8324850" cy="14382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git</a:t>
            </a:r>
            <a:r>
              <a:rPr lang="en-US" altLang="ja-JP" sz="2000" dirty="0" smtClean="0"/>
              <a:t> clone [</a:t>
            </a:r>
            <a:r>
              <a:rPr lang="ja-JP" altLang="en-US" sz="2000" dirty="0" smtClean="0"/>
              <a:t>対象リモートリポジトリの</a:t>
            </a:r>
            <a:r>
              <a:rPr lang="en-US" altLang="ja-JP" sz="2000" dirty="0" smtClean="0"/>
              <a:t>URL]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48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（新規ファイルがある場合）ファイル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ローカルリポジトリに追加（アド）する</a:t>
            </a:r>
            <a:endParaRPr lang="en-US" altLang="ja-JP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</a:t>
            </a:r>
            <a:r>
              <a:rPr lang="en-US" altLang="ja-JP" sz="2000" dirty="0" err="1" smtClean="0">
                <a:solidFill>
                  <a:sysClr val="windowText" lastClr="000000"/>
                </a:solidFill>
              </a:rPr>
              <a:t>git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で管理するファイルに、指定したファイルを追加する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ja-JP" altLang="en-US" sz="2000" dirty="0" smtClean="0">
                <a:solidFill>
                  <a:sysClr val="windowText" lastClr="000000"/>
                </a:solidFill>
              </a:rPr>
              <a:t>　（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[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ファイル名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]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の代わりに 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–a 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をオプションで与えるとフォルダ以下の全ファイルを追加）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ja-JP" altLang="en-US" sz="2000" dirty="0" smtClean="0">
                <a:solidFill>
                  <a:sysClr val="windowText" lastClr="000000"/>
                </a:solidFill>
              </a:rPr>
              <a:t>　（実行しても特に</a:t>
            </a:r>
            <a:r>
              <a:rPr lang="ja-JP" altLang="en-US" sz="2000" dirty="0">
                <a:solidFill>
                  <a:sysClr val="windowText" lastClr="000000"/>
                </a:solidFill>
              </a:rPr>
              <a:t>メッセージ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は表示されません）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ローカルリポジトリとファイルの変更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git</a:t>
            </a:r>
            <a:r>
              <a:rPr kumimoji="1" lang="en-US" altLang="ja-JP" sz="2000" dirty="0" smtClean="0"/>
              <a:t> add [</a:t>
            </a:r>
            <a:r>
              <a:rPr kumimoji="1" lang="ja-JP" altLang="en-US" sz="2000" dirty="0" smtClean="0"/>
              <a:t>ファイル名</a:t>
            </a:r>
            <a:r>
              <a:rPr kumimoji="1" lang="en-US" altLang="ja-JP" sz="2000" dirty="0" smtClean="0"/>
              <a:t>]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80500"/>
          <a:stretch/>
        </p:blipFill>
        <p:spPr>
          <a:xfrm>
            <a:off x="1933575" y="4610100"/>
            <a:ext cx="832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ファイルの変更をローカルリポジトリ</a:t>
            </a:r>
            <a:r>
              <a:rPr lang="ja-JP" altLang="en-US" sz="2400" dirty="0" smtClean="0"/>
              <a:t>に反映（コミット）する</a:t>
            </a:r>
            <a:endParaRPr lang="en-US" altLang="ja-JP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1743074" y="1742524"/>
            <a:ext cx="8715375" cy="44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・コマンド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・説明</a:t>
            </a:r>
            <a:endParaRPr lang="en-US" altLang="ja-JP" sz="2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　リモートリポジトリに、現在のファイルの追加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>/</a:t>
            </a:r>
            <a:r>
              <a:rPr lang="ja-JP" altLang="en-US" sz="2000" dirty="0" smtClean="0">
                <a:solidFill>
                  <a:sysClr val="windowText" lastClr="000000"/>
                </a:solidFill>
              </a:rPr>
              <a:t>変更内容を反映する</a:t>
            </a:r>
            <a:r>
              <a:rPr lang="en-US" altLang="ja-JP" sz="2000" dirty="0" smtClean="0">
                <a:solidFill>
                  <a:sysClr val="windowText" lastClr="000000"/>
                </a:solidFill>
              </a:rPr>
              <a:t/>
            </a:r>
            <a:br>
              <a:rPr lang="en-US" altLang="ja-JP" sz="2000" dirty="0" smtClean="0">
                <a:solidFill>
                  <a:sysClr val="windowText" lastClr="000000"/>
                </a:solidFill>
              </a:rPr>
            </a:br>
            <a:r>
              <a:rPr lang="ja-JP" altLang="en-US" sz="2000" dirty="0" smtClean="0">
                <a:solidFill>
                  <a:sysClr val="windowText" lastClr="000000"/>
                </a:solidFill>
              </a:rPr>
              <a:t>　（この時点ではリモートリポジトリには何も反映されない）</a:t>
            </a:r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 smtClean="0">
                <a:solidFill>
                  <a:sysClr val="windowText" lastClr="000000"/>
                </a:solidFill>
              </a:rPr>
              <a:t>・動作例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ローカルリポジトリとファイルの変更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33575" y="2145607"/>
            <a:ext cx="8324850" cy="622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git</a:t>
            </a:r>
            <a:r>
              <a:rPr kumimoji="1" lang="en-US" altLang="ja-JP" sz="2000" dirty="0" smtClean="0"/>
              <a:t> commit –m “</a:t>
            </a:r>
            <a:r>
              <a:rPr lang="ja-JP" altLang="en-US" sz="2000" dirty="0"/>
              <a:t>任意</a:t>
            </a:r>
            <a:r>
              <a:rPr lang="ja-JP" altLang="en-US" sz="2000" dirty="0" smtClean="0"/>
              <a:t>のメッセージ</a:t>
            </a:r>
            <a:r>
              <a:rPr kumimoji="1" lang="en-US" altLang="ja-JP" sz="2000" dirty="0" smtClean="0"/>
              <a:t>”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73704"/>
          <a:stretch/>
        </p:blipFill>
        <p:spPr>
          <a:xfrm>
            <a:off x="1933575" y="4617896"/>
            <a:ext cx="8324850" cy="10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 UI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15A9E661-4F94-43C9-9D48-01D1C7E292C6}" vid="{E36FB936-CB19-43EB-99E3-B373C06BD11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シスコムテンプレ</Template>
  <TotalTime>422</TotalTime>
  <Words>468</Words>
  <Application>Microsoft Office PowerPoint</Application>
  <PresentationFormat>ワイド画面</PresentationFormat>
  <Paragraphs>159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ＭＳ Ｐゴシック</vt:lpstr>
      <vt:lpstr>游ゴシック</vt:lpstr>
      <vt:lpstr>Arial</vt:lpstr>
      <vt:lpstr>Calibri</vt:lpstr>
      <vt:lpstr>Times New Roman</vt:lpstr>
      <vt:lpstr>Office テーマ</vt:lpstr>
      <vt:lpstr>Git&amp;GitHub入門</vt:lpstr>
      <vt:lpstr>背景</vt:lpstr>
      <vt:lpstr>今日やること</vt:lpstr>
      <vt:lpstr>そもそもGit/GitHubって何？違うの？</vt:lpstr>
      <vt:lpstr>リモートリポジトリとローカルリポジトリ</vt:lpstr>
      <vt:lpstr>更新情報の流れの全容</vt:lpstr>
      <vt:lpstr>ローカルリポジトリの作成</vt:lpstr>
      <vt:lpstr>ローカルリポジトリとファイルの変更</vt:lpstr>
      <vt:lpstr>ローカルリポジトリとファイルの変更</vt:lpstr>
      <vt:lpstr>リモートリポジトリへの変更内容の反映</vt:lpstr>
      <vt:lpstr>他人の変更内容の取込</vt:lpstr>
      <vt:lpstr>更新情報の流れの全容</vt:lpstr>
      <vt:lpstr>ブランチの概念</vt:lpstr>
      <vt:lpstr>ブランチを作成する</vt:lpstr>
      <vt:lpstr>ブランチを作成する</vt:lpstr>
      <vt:lpstr>ブランチを作成する</vt:lpstr>
      <vt:lpstr>作成したブランチをリモートリポジトリに反映する</vt:lpstr>
      <vt:lpstr>プルリクエスト（プルリク）の申請と承認</vt:lpstr>
      <vt:lpstr>ブランチの有効活用について</vt:lpstr>
      <vt:lpstr>GUIツールの紹介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Git/GitHub入門</dc:title>
  <dc:creator>黒柳 祐太</dc:creator>
  <cp:lastModifiedBy>黒柳 祐太</cp:lastModifiedBy>
  <cp:revision>145</cp:revision>
  <dcterms:created xsi:type="dcterms:W3CDTF">2018-11-15T00:50:39Z</dcterms:created>
  <dcterms:modified xsi:type="dcterms:W3CDTF">2018-11-16T06:44:49Z</dcterms:modified>
</cp:coreProperties>
</file>