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6"/>
  </p:notesMasterIdLst>
  <p:handoutMasterIdLst>
    <p:handoutMasterId r:id="rId27"/>
  </p:handoutMasterIdLst>
  <p:sldIdLst>
    <p:sldId id="256" r:id="rId2"/>
    <p:sldId id="257" r:id="rId3"/>
    <p:sldId id="278" r:id="rId4"/>
    <p:sldId id="258" r:id="rId5"/>
    <p:sldId id="260" r:id="rId6"/>
    <p:sldId id="261" r:id="rId7"/>
    <p:sldId id="263" r:id="rId8"/>
    <p:sldId id="294" r:id="rId9"/>
    <p:sldId id="264" r:id="rId10"/>
    <p:sldId id="283" r:id="rId11"/>
    <p:sldId id="284" r:id="rId12"/>
    <p:sldId id="265" r:id="rId13"/>
    <p:sldId id="266" r:id="rId14"/>
    <p:sldId id="293" r:id="rId15"/>
    <p:sldId id="279" r:id="rId16"/>
    <p:sldId id="267" r:id="rId17"/>
    <p:sldId id="287" r:id="rId18"/>
    <p:sldId id="268" r:id="rId19"/>
    <p:sldId id="292" r:id="rId20"/>
    <p:sldId id="288" r:id="rId21"/>
    <p:sldId id="295" r:id="rId22"/>
    <p:sldId id="290" r:id="rId23"/>
    <p:sldId id="291" r:id="rId24"/>
    <p:sldId id="271" r:id="rId25"/>
  </p:sldIdLst>
  <p:sldSz cx="9144000" cy="6858000" type="screen4x3"/>
  <p:notesSz cx="6669088"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29" autoAdjust="0"/>
  </p:normalViewPr>
  <p:slideViewPr>
    <p:cSldViewPr>
      <p:cViewPr>
        <p:scale>
          <a:sx n="80" d="100"/>
          <a:sy n="80" d="100"/>
        </p:scale>
        <p:origin x="-1086" y="516"/>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628" y="-9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_MURA\Desktop\20121205_094734.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scatterChart>
        <c:scatterStyle val="lineMarker"/>
        <c:varyColors val="0"/>
        <c:ser>
          <c:idx val="0"/>
          <c:order val="0"/>
          <c:marker>
            <c:symbol val="none"/>
          </c:marker>
          <c:xVal>
            <c:numRef>
              <c:f>'20121205_094734'!$A$1:$A$141</c:f>
              <c:numCache>
                <c:formatCode>General</c:formatCode>
                <c:ptCount val="141"/>
                <c:pt idx="0">
                  <c:v>0</c:v>
                </c:pt>
                <c:pt idx="1">
                  <c:v>3</c:v>
                </c:pt>
                <c:pt idx="2">
                  <c:v>7</c:v>
                </c:pt>
                <c:pt idx="3">
                  <c:v>11</c:v>
                </c:pt>
                <c:pt idx="4">
                  <c:v>15</c:v>
                </c:pt>
                <c:pt idx="5">
                  <c:v>19</c:v>
                </c:pt>
                <c:pt idx="6">
                  <c:v>23</c:v>
                </c:pt>
                <c:pt idx="7">
                  <c:v>27</c:v>
                </c:pt>
                <c:pt idx="8">
                  <c:v>31</c:v>
                </c:pt>
                <c:pt idx="9">
                  <c:v>35</c:v>
                </c:pt>
                <c:pt idx="10">
                  <c:v>39</c:v>
                </c:pt>
                <c:pt idx="11">
                  <c:v>43</c:v>
                </c:pt>
                <c:pt idx="12">
                  <c:v>47</c:v>
                </c:pt>
                <c:pt idx="13">
                  <c:v>51</c:v>
                </c:pt>
                <c:pt idx="14">
                  <c:v>55</c:v>
                </c:pt>
                <c:pt idx="15">
                  <c:v>59</c:v>
                </c:pt>
                <c:pt idx="16">
                  <c:v>63</c:v>
                </c:pt>
                <c:pt idx="17">
                  <c:v>67</c:v>
                </c:pt>
                <c:pt idx="18">
                  <c:v>71</c:v>
                </c:pt>
                <c:pt idx="19">
                  <c:v>75</c:v>
                </c:pt>
                <c:pt idx="20">
                  <c:v>79</c:v>
                </c:pt>
                <c:pt idx="21">
                  <c:v>83</c:v>
                </c:pt>
                <c:pt idx="22">
                  <c:v>87</c:v>
                </c:pt>
                <c:pt idx="23">
                  <c:v>91</c:v>
                </c:pt>
                <c:pt idx="24">
                  <c:v>95</c:v>
                </c:pt>
                <c:pt idx="25">
                  <c:v>99</c:v>
                </c:pt>
                <c:pt idx="26">
                  <c:v>103</c:v>
                </c:pt>
                <c:pt idx="27">
                  <c:v>107</c:v>
                </c:pt>
                <c:pt idx="28">
                  <c:v>111</c:v>
                </c:pt>
                <c:pt idx="29">
                  <c:v>115</c:v>
                </c:pt>
                <c:pt idx="30">
                  <c:v>119</c:v>
                </c:pt>
                <c:pt idx="31">
                  <c:v>123</c:v>
                </c:pt>
                <c:pt idx="32">
                  <c:v>127</c:v>
                </c:pt>
                <c:pt idx="33">
                  <c:v>131</c:v>
                </c:pt>
                <c:pt idx="34">
                  <c:v>135</c:v>
                </c:pt>
                <c:pt idx="35">
                  <c:v>139</c:v>
                </c:pt>
                <c:pt idx="36">
                  <c:v>143</c:v>
                </c:pt>
                <c:pt idx="37">
                  <c:v>147</c:v>
                </c:pt>
                <c:pt idx="38">
                  <c:v>151</c:v>
                </c:pt>
                <c:pt idx="39">
                  <c:v>155</c:v>
                </c:pt>
                <c:pt idx="40">
                  <c:v>159</c:v>
                </c:pt>
                <c:pt idx="41">
                  <c:v>163</c:v>
                </c:pt>
                <c:pt idx="42">
                  <c:v>167</c:v>
                </c:pt>
                <c:pt idx="43">
                  <c:v>171</c:v>
                </c:pt>
                <c:pt idx="44">
                  <c:v>175</c:v>
                </c:pt>
                <c:pt idx="45">
                  <c:v>179</c:v>
                </c:pt>
                <c:pt idx="46">
                  <c:v>183</c:v>
                </c:pt>
                <c:pt idx="47">
                  <c:v>187</c:v>
                </c:pt>
                <c:pt idx="48">
                  <c:v>191</c:v>
                </c:pt>
                <c:pt idx="49">
                  <c:v>195</c:v>
                </c:pt>
                <c:pt idx="50">
                  <c:v>199</c:v>
                </c:pt>
                <c:pt idx="51">
                  <c:v>203</c:v>
                </c:pt>
                <c:pt idx="52">
                  <c:v>207</c:v>
                </c:pt>
                <c:pt idx="53">
                  <c:v>211</c:v>
                </c:pt>
                <c:pt idx="54">
                  <c:v>215</c:v>
                </c:pt>
                <c:pt idx="55">
                  <c:v>219</c:v>
                </c:pt>
                <c:pt idx="56">
                  <c:v>223</c:v>
                </c:pt>
                <c:pt idx="57">
                  <c:v>227</c:v>
                </c:pt>
                <c:pt idx="58">
                  <c:v>231</c:v>
                </c:pt>
                <c:pt idx="59">
                  <c:v>235</c:v>
                </c:pt>
                <c:pt idx="60">
                  <c:v>239</c:v>
                </c:pt>
                <c:pt idx="61">
                  <c:v>243</c:v>
                </c:pt>
                <c:pt idx="62">
                  <c:v>247</c:v>
                </c:pt>
                <c:pt idx="63">
                  <c:v>251</c:v>
                </c:pt>
                <c:pt idx="64">
                  <c:v>255</c:v>
                </c:pt>
                <c:pt idx="65">
                  <c:v>259</c:v>
                </c:pt>
                <c:pt idx="66">
                  <c:v>263</c:v>
                </c:pt>
                <c:pt idx="67">
                  <c:v>267</c:v>
                </c:pt>
                <c:pt idx="68">
                  <c:v>271</c:v>
                </c:pt>
                <c:pt idx="69">
                  <c:v>275</c:v>
                </c:pt>
                <c:pt idx="70">
                  <c:v>279</c:v>
                </c:pt>
                <c:pt idx="71">
                  <c:v>283</c:v>
                </c:pt>
                <c:pt idx="72">
                  <c:v>287</c:v>
                </c:pt>
                <c:pt idx="73">
                  <c:v>291</c:v>
                </c:pt>
                <c:pt idx="74">
                  <c:v>295</c:v>
                </c:pt>
                <c:pt idx="75">
                  <c:v>299</c:v>
                </c:pt>
                <c:pt idx="76">
                  <c:v>303</c:v>
                </c:pt>
                <c:pt idx="77">
                  <c:v>307</c:v>
                </c:pt>
                <c:pt idx="78">
                  <c:v>311</c:v>
                </c:pt>
                <c:pt idx="79">
                  <c:v>315</c:v>
                </c:pt>
                <c:pt idx="80">
                  <c:v>319</c:v>
                </c:pt>
                <c:pt idx="81">
                  <c:v>323</c:v>
                </c:pt>
                <c:pt idx="82">
                  <c:v>327</c:v>
                </c:pt>
                <c:pt idx="83">
                  <c:v>331</c:v>
                </c:pt>
                <c:pt idx="84">
                  <c:v>335</c:v>
                </c:pt>
                <c:pt idx="85">
                  <c:v>339</c:v>
                </c:pt>
                <c:pt idx="86">
                  <c:v>343</c:v>
                </c:pt>
                <c:pt idx="87">
                  <c:v>347</c:v>
                </c:pt>
                <c:pt idx="88">
                  <c:v>351</c:v>
                </c:pt>
                <c:pt idx="89">
                  <c:v>355</c:v>
                </c:pt>
                <c:pt idx="90">
                  <c:v>359</c:v>
                </c:pt>
                <c:pt idx="91">
                  <c:v>363</c:v>
                </c:pt>
                <c:pt idx="92">
                  <c:v>367</c:v>
                </c:pt>
                <c:pt idx="93">
                  <c:v>371</c:v>
                </c:pt>
                <c:pt idx="94">
                  <c:v>375</c:v>
                </c:pt>
                <c:pt idx="95">
                  <c:v>379</c:v>
                </c:pt>
                <c:pt idx="96">
                  <c:v>383</c:v>
                </c:pt>
                <c:pt idx="97">
                  <c:v>387</c:v>
                </c:pt>
                <c:pt idx="98">
                  <c:v>391</c:v>
                </c:pt>
                <c:pt idx="99">
                  <c:v>395</c:v>
                </c:pt>
                <c:pt idx="100">
                  <c:v>399</c:v>
                </c:pt>
                <c:pt idx="101">
                  <c:v>403</c:v>
                </c:pt>
                <c:pt idx="102">
                  <c:v>407</c:v>
                </c:pt>
                <c:pt idx="103">
                  <c:v>411</c:v>
                </c:pt>
                <c:pt idx="104">
                  <c:v>415</c:v>
                </c:pt>
                <c:pt idx="105">
                  <c:v>419</c:v>
                </c:pt>
                <c:pt idx="106">
                  <c:v>423</c:v>
                </c:pt>
                <c:pt idx="107">
                  <c:v>427</c:v>
                </c:pt>
                <c:pt idx="108">
                  <c:v>431</c:v>
                </c:pt>
                <c:pt idx="109">
                  <c:v>435</c:v>
                </c:pt>
                <c:pt idx="110">
                  <c:v>439</c:v>
                </c:pt>
                <c:pt idx="111">
                  <c:v>443</c:v>
                </c:pt>
                <c:pt idx="112">
                  <c:v>447</c:v>
                </c:pt>
                <c:pt idx="113">
                  <c:v>451</c:v>
                </c:pt>
                <c:pt idx="114">
                  <c:v>455</c:v>
                </c:pt>
                <c:pt idx="115">
                  <c:v>459</c:v>
                </c:pt>
                <c:pt idx="116">
                  <c:v>463</c:v>
                </c:pt>
                <c:pt idx="117">
                  <c:v>467</c:v>
                </c:pt>
                <c:pt idx="118">
                  <c:v>471</c:v>
                </c:pt>
                <c:pt idx="119">
                  <c:v>475</c:v>
                </c:pt>
                <c:pt idx="120">
                  <c:v>479</c:v>
                </c:pt>
                <c:pt idx="121">
                  <c:v>483</c:v>
                </c:pt>
                <c:pt idx="122">
                  <c:v>487</c:v>
                </c:pt>
                <c:pt idx="123">
                  <c:v>491</c:v>
                </c:pt>
                <c:pt idx="124">
                  <c:v>495</c:v>
                </c:pt>
                <c:pt idx="125">
                  <c:v>499</c:v>
                </c:pt>
                <c:pt idx="126">
                  <c:v>503</c:v>
                </c:pt>
                <c:pt idx="127">
                  <c:v>507</c:v>
                </c:pt>
                <c:pt idx="128">
                  <c:v>511</c:v>
                </c:pt>
                <c:pt idx="129">
                  <c:v>515</c:v>
                </c:pt>
                <c:pt idx="130">
                  <c:v>519</c:v>
                </c:pt>
                <c:pt idx="131">
                  <c:v>523</c:v>
                </c:pt>
                <c:pt idx="132">
                  <c:v>527</c:v>
                </c:pt>
                <c:pt idx="133">
                  <c:v>531</c:v>
                </c:pt>
                <c:pt idx="134">
                  <c:v>535</c:v>
                </c:pt>
                <c:pt idx="135">
                  <c:v>539</c:v>
                </c:pt>
                <c:pt idx="136">
                  <c:v>543</c:v>
                </c:pt>
                <c:pt idx="137">
                  <c:v>547</c:v>
                </c:pt>
                <c:pt idx="138">
                  <c:v>551</c:v>
                </c:pt>
                <c:pt idx="139">
                  <c:v>555</c:v>
                </c:pt>
                <c:pt idx="140">
                  <c:v>559</c:v>
                </c:pt>
              </c:numCache>
            </c:numRef>
          </c:xVal>
          <c:yVal>
            <c:numRef>
              <c:f>'20121205_094734'!$E$1:$E$141</c:f>
              <c:numCache>
                <c:formatCode>General</c:formatCode>
                <c:ptCount val="141"/>
                <c:pt idx="0">
                  <c:v>1</c:v>
                </c:pt>
                <c:pt idx="1">
                  <c:v>1</c:v>
                </c:pt>
                <c:pt idx="2">
                  <c:v>1</c:v>
                </c:pt>
                <c:pt idx="3">
                  <c:v>1</c:v>
                </c:pt>
                <c:pt idx="4">
                  <c:v>1</c:v>
                </c:pt>
                <c:pt idx="5">
                  <c:v>1</c:v>
                </c:pt>
                <c:pt idx="6">
                  <c:v>2</c:v>
                </c:pt>
                <c:pt idx="7">
                  <c:v>2</c:v>
                </c:pt>
                <c:pt idx="8">
                  <c:v>3</c:v>
                </c:pt>
                <c:pt idx="9">
                  <c:v>4</c:v>
                </c:pt>
                <c:pt idx="10">
                  <c:v>4</c:v>
                </c:pt>
                <c:pt idx="11">
                  <c:v>5</c:v>
                </c:pt>
                <c:pt idx="12">
                  <c:v>6</c:v>
                </c:pt>
                <c:pt idx="13">
                  <c:v>8</c:v>
                </c:pt>
                <c:pt idx="14">
                  <c:v>9</c:v>
                </c:pt>
                <c:pt idx="15">
                  <c:v>10</c:v>
                </c:pt>
                <c:pt idx="16">
                  <c:v>11</c:v>
                </c:pt>
                <c:pt idx="17">
                  <c:v>13</c:v>
                </c:pt>
                <c:pt idx="18">
                  <c:v>14</c:v>
                </c:pt>
                <c:pt idx="19">
                  <c:v>16</c:v>
                </c:pt>
                <c:pt idx="20">
                  <c:v>17</c:v>
                </c:pt>
                <c:pt idx="21">
                  <c:v>19</c:v>
                </c:pt>
                <c:pt idx="22">
                  <c:v>20</c:v>
                </c:pt>
                <c:pt idx="23">
                  <c:v>22</c:v>
                </c:pt>
                <c:pt idx="24">
                  <c:v>23</c:v>
                </c:pt>
                <c:pt idx="25">
                  <c:v>25</c:v>
                </c:pt>
                <c:pt idx="26">
                  <c:v>27</c:v>
                </c:pt>
                <c:pt idx="27">
                  <c:v>28</c:v>
                </c:pt>
                <c:pt idx="28">
                  <c:v>30</c:v>
                </c:pt>
                <c:pt idx="29">
                  <c:v>32</c:v>
                </c:pt>
                <c:pt idx="30">
                  <c:v>33</c:v>
                </c:pt>
                <c:pt idx="31">
                  <c:v>35</c:v>
                </c:pt>
                <c:pt idx="32">
                  <c:v>37</c:v>
                </c:pt>
                <c:pt idx="33">
                  <c:v>38</c:v>
                </c:pt>
                <c:pt idx="34">
                  <c:v>40</c:v>
                </c:pt>
                <c:pt idx="35">
                  <c:v>41</c:v>
                </c:pt>
                <c:pt idx="36">
                  <c:v>43</c:v>
                </c:pt>
                <c:pt idx="37">
                  <c:v>45</c:v>
                </c:pt>
                <c:pt idx="38">
                  <c:v>46</c:v>
                </c:pt>
                <c:pt idx="39">
                  <c:v>48</c:v>
                </c:pt>
                <c:pt idx="40">
                  <c:v>49</c:v>
                </c:pt>
                <c:pt idx="41">
                  <c:v>51</c:v>
                </c:pt>
                <c:pt idx="42">
                  <c:v>53</c:v>
                </c:pt>
                <c:pt idx="43">
                  <c:v>54</c:v>
                </c:pt>
                <c:pt idx="44">
                  <c:v>56</c:v>
                </c:pt>
                <c:pt idx="45">
                  <c:v>57</c:v>
                </c:pt>
                <c:pt idx="46">
                  <c:v>59</c:v>
                </c:pt>
                <c:pt idx="47">
                  <c:v>60</c:v>
                </c:pt>
                <c:pt idx="48">
                  <c:v>61</c:v>
                </c:pt>
                <c:pt idx="49">
                  <c:v>63</c:v>
                </c:pt>
                <c:pt idx="50">
                  <c:v>64</c:v>
                </c:pt>
                <c:pt idx="51">
                  <c:v>65</c:v>
                </c:pt>
                <c:pt idx="52">
                  <c:v>66</c:v>
                </c:pt>
                <c:pt idx="53">
                  <c:v>68</c:v>
                </c:pt>
                <c:pt idx="54">
                  <c:v>69</c:v>
                </c:pt>
                <c:pt idx="55">
                  <c:v>70</c:v>
                </c:pt>
                <c:pt idx="56">
                  <c:v>71</c:v>
                </c:pt>
                <c:pt idx="57">
                  <c:v>72</c:v>
                </c:pt>
                <c:pt idx="58">
                  <c:v>73</c:v>
                </c:pt>
                <c:pt idx="59">
                  <c:v>74</c:v>
                </c:pt>
                <c:pt idx="60">
                  <c:v>75</c:v>
                </c:pt>
                <c:pt idx="61">
                  <c:v>76</c:v>
                </c:pt>
                <c:pt idx="62">
                  <c:v>77</c:v>
                </c:pt>
                <c:pt idx="63">
                  <c:v>78</c:v>
                </c:pt>
                <c:pt idx="64">
                  <c:v>79</c:v>
                </c:pt>
                <c:pt idx="65">
                  <c:v>79</c:v>
                </c:pt>
                <c:pt idx="66">
                  <c:v>80</c:v>
                </c:pt>
                <c:pt idx="67">
                  <c:v>81</c:v>
                </c:pt>
                <c:pt idx="68">
                  <c:v>81</c:v>
                </c:pt>
                <c:pt idx="69">
                  <c:v>82</c:v>
                </c:pt>
                <c:pt idx="70">
                  <c:v>83</c:v>
                </c:pt>
                <c:pt idx="71">
                  <c:v>83</c:v>
                </c:pt>
                <c:pt idx="72">
                  <c:v>84</c:v>
                </c:pt>
                <c:pt idx="73">
                  <c:v>84</c:v>
                </c:pt>
                <c:pt idx="74">
                  <c:v>85</c:v>
                </c:pt>
                <c:pt idx="75">
                  <c:v>85</c:v>
                </c:pt>
                <c:pt idx="76">
                  <c:v>86</c:v>
                </c:pt>
                <c:pt idx="77">
                  <c:v>86</c:v>
                </c:pt>
                <c:pt idx="78">
                  <c:v>87</c:v>
                </c:pt>
                <c:pt idx="79">
                  <c:v>87</c:v>
                </c:pt>
                <c:pt idx="80">
                  <c:v>87</c:v>
                </c:pt>
                <c:pt idx="81">
                  <c:v>88</c:v>
                </c:pt>
                <c:pt idx="82">
                  <c:v>88</c:v>
                </c:pt>
                <c:pt idx="83">
                  <c:v>88</c:v>
                </c:pt>
                <c:pt idx="84">
                  <c:v>88</c:v>
                </c:pt>
                <c:pt idx="85">
                  <c:v>89</c:v>
                </c:pt>
                <c:pt idx="86">
                  <c:v>89</c:v>
                </c:pt>
                <c:pt idx="87">
                  <c:v>89</c:v>
                </c:pt>
                <c:pt idx="88">
                  <c:v>89</c:v>
                </c:pt>
                <c:pt idx="89">
                  <c:v>89</c:v>
                </c:pt>
                <c:pt idx="90">
                  <c:v>89</c:v>
                </c:pt>
                <c:pt idx="91">
                  <c:v>89</c:v>
                </c:pt>
                <c:pt idx="92">
                  <c:v>90</c:v>
                </c:pt>
                <c:pt idx="93">
                  <c:v>90</c:v>
                </c:pt>
                <c:pt idx="94">
                  <c:v>90</c:v>
                </c:pt>
                <c:pt idx="95">
                  <c:v>90</c:v>
                </c:pt>
                <c:pt idx="96">
                  <c:v>90</c:v>
                </c:pt>
                <c:pt idx="97">
                  <c:v>90</c:v>
                </c:pt>
                <c:pt idx="98">
                  <c:v>90</c:v>
                </c:pt>
                <c:pt idx="99">
                  <c:v>90</c:v>
                </c:pt>
                <c:pt idx="100">
                  <c:v>90</c:v>
                </c:pt>
                <c:pt idx="101">
                  <c:v>90</c:v>
                </c:pt>
                <c:pt idx="102">
                  <c:v>90</c:v>
                </c:pt>
                <c:pt idx="103">
                  <c:v>90</c:v>
                </c:pt>
                <c:pt idx="104">
                  <c:v>90</c:v>
                </c:pt>
                <c:pt idx="105">
                  <c:v>90</c:v>
                </c:pt>
                <c:pt idx="106">
                  <c:v>90</c:v>
                </c:pt>
                <c:pt idx="107">
                  <c:v>90</c:v>
                </c:pt>
                <c:pt idx="108">
                  <c:v>90</c:v>
                </c:pt>
                <c:pt idx="109">
                  <c:v>90</c:v>
                </c:pt>
                <c:pt idx="110">
                  <c:v>90</c:v>
                </c:pt>
                <c:pt idx="111">
                  <c:v>90</c:v>
                </c:pt>
                <c:pt idx="112">
                  <c:v>90</c:v>
                </c:pt>
                <c:pt idx="113">
                  <c:v>90</c:v>
                </c:pt>
                <c:pt idx="114">
                  <c:v>90</c:v>
                </c:pt>
                <c:pt idx="115">
                  <c:v>90</c:v>
                </c:pt>
                <c:pt idx="116">
                  <c:v>90</c:v>
                </c:pt>
                <c:pt idx="117">
                  <c:v>90</c:v>
                </c:pt>
                <c:pt idx="118">
                  <c:v>90</c:v>
                </c:pt>
                <c:pt idx="119">
                  <c:v>90</c:v>
                </c:pt>
                <c:pt idx="120">
                  <c:v>90</c:v>
                </c:pt>
                <c:pt idx="121">
                  <c:v>90</c:v>
                </c:pt>
                <c:pt idx="122">
                  <c:v>90</c:v>
                </c:pt>
                <c:pt idx="123">
                  <c:v>90</c:v>
                </c:pt>
                <c:pt idx="124">
                  <c:v>90</c:v>
                </c:pt>
                <c:pt idx="125">
                  <c:v>90</c:v>
                </c:pt>
                <c:pt idx="126">
                  <c:v>90</c:v>
                </c:pt>
                <c:pt idx="127">
                  <c:v>90</c:v>
                </c:pt>
                <c:pt idx="128">
                  <c:v>90</c:v>
                </c:pt>
                <c:pt idx="129">
                  <c:v>90</c:v>
                </c:pt>
                <c:pt idx="130">
                  <c:v>90</c:v>
                </c:pt>
                <c:pt idx="131">
                  <c:v>90</c:v>
                </c:pt>
                <c:pt idx="132">
                  <c:v>90</c:v>
                </c:pt>
                <c:pt idx="133">
                  <c:v>90</c:v>
                </c:pt>
                <c:pt idx="134">
                  <c:v>90</c:v>
                </c:pt>
                <c:pt idx="135">
                  <c:v>90</c:v>
                </c:pt>
                <c:pt idx="136">
                  <c:v>90</c:v>
                </c:pt>
                <c:pt idx="137">
                  <c:v>90</c:v>
                </c:pt>
                <c:pt idx="138">
                  <c:v>90</c:v>
                </c:pt>
                <c:pt idx="139">
                  <c:v>90</c:v>
                </c:pt>
                <c:pt idx="140">
                  <c:v>90</c:v>
                </c:pt>
              </c:numCache>
            </c:numRef>
          </c:yVal>
          <c:smooth val="0"/>
        </c:ser>
        <c:dLbls>
          <c:showLegendKey val="0"/>
          <c:showVal val="0"/>
          <c:showCatName val="0"/>
          <c:showSerName val="0"/>
          <c:showPercent val="0"/>
          <c:showBubbleSize val="0"/>
        </c:dLbls>
        <c:axId val="38675968"/>
        <c:axId val="38677888"/>
      </c:scatterChart>
      <c:valAx>
        <c:axId val="38675968"/>
        <c:scaling>
          <c:orientation val="minMax"/>
          <c:max val="450"/>
        </c:scaling>
        <c:delete val="0"/>
        <c:axPos val="b"/>
        <c:title>
          <c:tx>
            <c:rich>
              <a:bodyPr/>
              <a:lstStyle/>
              <a:p>
                <a:pPr>
                  <a:defRPr sz="1400"/>
                </a:pPr>
                <a:r>
                  <a:rPr lang="ja-JP" sz="1400"/>
                  <a:t>経過時間</a:t>
                </a:r>
                <a:r>
                  <a:rPr lang="en-US" sz="1400"/>
                  <a:t>[ms]</a:t>
                </a:r>
              </a:p>
            </c:rich>
          </c:tx>
          <c:layout/>
          <c:overlay val="0"/>
        </c:title>
        <c:numFmt formatCode="General" sourceLinked="1"/>
        <c:majorTickMark val="out"/>
        <c:minorTickMark val="none"/>
        <c:tickLblPos val="nextTo"/>
        <c:crossAx val="38677888"/>
        <c:crosses val="autoZero"/>
        <c:crossBetween val="midCat"/>
      </c:valAx>
      <c:valAx>
        <c:axId val="38677888"/>
        <c:scaling>
          <c:orientation val="minMax"/>
        </c:scaling>
        <c:delete val="0"/>
        <c:axPos val="l"/>
        <c:majorGridlines/>
        <c:title>
          <c:tx>
            <c:rich>
              <a:bodyPr rot="0" vert="horz"/>
              <a:lstStyle/>
              <a:p>
                <a:pPr>
                  <a:defRPr sz="1400"/>
                </a:pPr>
                <a:r>
                  <a:rPr lang="ja-JP" sz="1400"/>
                  <a:t>角度</a:t>
                </a:r>
                <a:r>
                  <a:rPr lang="en-US" sz="1400"/>
                  <a:t>[°]</a:t>
                </a:r>
              </a:p>
            </c:rich>
          </c:tx>
          <c:layout/>
          <c:overlay val="0"/>
        </c:title>
        <c:numFmt formatCode="General" sourceLinked="1"/>
        <c:majorTickMark val="out"/>
        <c:minorTickMark val="none"/>
        <c:tickLblPos val="nextTo"/>
        <c:crossAx val="38675968"/>
        <c:crosses val="autoZero"/>
        <c:crossBetween val="midCat"/>
      </c:valAx>
    </c:plotArea>
    <c:plotVisOnly val="1"/>
    <c:dispBlanksAs val="gap"/>
    <c:showDLblsOverMax val="0"/>
  </c:chart>
  <c:txPr>
    <a:bodyPr/>
    <a:lstStyle/>
    <a:p>
      <a:pPr>
        <a:defRPr>
          <a:latin typeface="メイリオ" pitchFamily="50" charset="-128"/>
          <a:ea typeface="メイリオ" pitchFamily="50" charset="-128"/>
          <a:cs typeface="メイリオ" pitchFamily="50" charset="-128"/>
        </a:defRPr>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6FC5AA08-D47C-4E2A-99A0-E2E2A035503A}" type="datetimeFigureOut">
              <a:rPr kumimoji="1" lang="ja-JP" altLang="en-US" smtClean="0"/>
              <a:t>2012/12/5</a:t>
            </a:fld>
            <a:endParaRPr kumimoji="1" lang="ja-JP" altLang="en-US"/>
          </a:p>
        </p:txBody>
      </p:sp>
      <p:sp>
        <p:nvSpPr>
          <p:cNvPr id="4" name="フッター プレースホルダー 3"/>
          <p:cNvSpPr>
            <a:spLocks noGrp="1"/>
          </p:cNvSpPr>
          <p:nvPr>
            <p:ph type="ftr" sz="quarter" idx="2"/>
          </p:nvPr>
        </p:nvSpPr>
        <p:spPr>
          <a:xfrm>
            <a:off x="0" y="9428164"/>
            <a:ext cx="288925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778250" y="9428164"/>
            <a:ext cx="2889250" cy="496887"/>
          </a:xfrm>
          <a:prstGeom prst="rect">
            <a:avLst/>
          </a:prstGeom>
        </p:spPr>
        <p:txBody>
          <a:bodyPr vert="horz" lIns="91440" tIns="45720" rIns="91440" bIns="45720" rtlCol="0" anchor="b"/>
          <a:lstStyle>
            <a:lvl1pPr algn="r">
              <a:defRPr sz="1200"/>
            </a:lvl1pPr>
          </a:lstStyle>
          <a:p>
            <a:fld id="{F30C978B-9A41-49C4-9933-DF963514869B}" type="slidenum">
              <a:rPr kumimoji="1" lang="ja-JP" altLang="en-US" smtClean="0"/>
              <a:t>‹#›</a:t>
            </a:fld>
            <a:endParaRPr kumimoji="1" lang="ja-JP" altLang="en-US"/>
          </a:p>
        </p:txBody>
      </p:sp>
    </p:spTree>
    <p:extLst>
      <p:ext uri="{BB962C8B-B14F-4D97-AF65-F5344CB8AC3E}">
        <p14:creationId xmlns:p14="http://schemas.microsoft.com/office/powerpoint/2010/main" val="1927510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2012/12/5</a:t>
            </a:fld>
            <a:endParaRPr kumimoji="1" lang="ja-JP" altLang="en-US"/>
          </a:p>
        </p:txBody>
      </p:sp>
      <p:sp>
        <p:nvSpPr>
          <p:cNvPr id="4" name="スライド イメージ プレースホルダー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a:t>
            </a:fld>
            <a:endParaRPr kumimoji="1" lang="ja-JP" altLang="en-US"/>
          </a:p>
        </p:txBody>
      </p:sp>
    </p:spTree>
    <p:extLst>
      <p:ext uri="{BB962C8B-B14F-4D97-AF65-F5344CB8AC3E}">
        <p14:creationId xmlns:p14="http://schemas.microsoft.com/office/powerpoint/2010/main" val="2917547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13</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14</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18</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目標値制御のモデルカタログ</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19</a:t>
            </a:fld>
            <a:endParaRPr kumimoji="1" lang="ja-JP" altLang="en-US"/>
          </a:p>
        </p:txBody>
      </p:sp>
    </p:spTree>
    <p:extLst>
      <p:ext uri="{BB962C8B-B14F-4D97-AF65-F5344CB8AC3E}">
        <p14:creationId xmlns:p14="http://schemas.microsoft.com/office/powerpoint/2010/main" val="2681205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20</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22</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組込みシステムとは？</a:t>
            </a:r>
            <a:endParaRPr kumimoji="1" lang="en-US" altLang="ja-JP" dirty="0" smtClean="0"/>
          </a:p>
          <a:p>
            <a:r>
              <a:rPr kumimoji="1" lang="ja-JP" altLang="en-US" dirty="0" smtClean="0"/>
              <a:t>イメージが見えにくい</a:t>
            </a:r>
            <a:endParaRPr kumimoji="1" lang="en-US" altLang="ja-JP" dirty="0" smtClean="0"/>
          </a:p>
          <a:p>
            <a:r>
              <a:rPr lang="ja-JP" altLang="en-US" sz="2000" dirty="0" smtClean="0"/>
              <a:t>開発効率の向上，コスト削減</a:t>
            </a:r>
            <a:endParaRPr lang="en-US" altLang="ja-JP" sz="2000" dirty="0" smtClean="0"/>
          </a:p>
          <a:p>
            <a:pPr lvl="1"/>
            <a:r>
              <a:rPr lang="ja-JP" altLang="en-US" sz="1800" dirty="0" smtClean="0"/>
              <a:t>実装前シミュレーションが可能。不具合の発見が容易</a:t>
            </a:r>
            <a:endParaRPr lang="en-US" altLang="ja-JP" sz="1800" dirty="0" smtClean="0"/>
          </a:p>
          <a:p>
            <a:r>
              <a:rPr lang="ja-JP" altLang="en-US" sz="2000" dirty="0" smtClean="0"/>
              <a:t>ソフトウェア資産の再利用性向上</a:t>
            </a:r>
            <a:endParaRPr lang="en-US" altLang="ja-JP" sz="2000" dirty="0" smtClean="0"/>
          </a:p>
          <a:p>
            <a:pPr lvl="1"/>
            <a:r>
              <a:rPr lang="ja-JP" altLang="en-US" sz="1800" dirty="0" smtClean="0"/>
              <a:t>機能を抽象度の高いモデルとして可視化</a:t>
            </a:r>
            <a:endParaRPr lang="en-US" altLang="ja-JP" sz="1800" dirty="0" smtClean="0"/>
          </a:p>
          <a:p>
            <a:r>
              <a:rPr lang="ja-JP" altLang="en-US" sz="2000" dirty="0" smtClean="0"/>
              <a:t>複数人での開発が容易</a:t>
            </a:r>
            <a:endParaRPr lang="en-US" altLang="ja-JP" sz="2000" dirty="0" smtClean="0"/>
          </a:p>
          <a:p>
            <a:pPr lvl="1"/>
            <a:r>
              <a:rPr lang="ja-JP" altLang="en-US" sz="1800" dirty="0" smtClean="0"/>
              <a:t>ソースコードを読み解く必要が無い</a:t>
            </a:r>
            <a:endParaRPr lang="en-US" altLang="ja-JP" sz="18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23</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24</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7</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ざっくりと研究概要を示す</a:t>
            </a:r>
            <a:endParaRPr kumimoji="1" lang="en-US" altLang="ja-JP" dirty="0" smtClean="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9</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0" name="Rectangle 10"/>
          <p:cNvSpPr>
            <a:spLocks noChangeArrowheads="1"/>
          </p:cNvSpPr>
          <p:nvPr/>
        </p:nvSpPr>
        <p:spPr bwMode="gray">
          <a:xfrm>
            <a:off x="0" y="1052514"/>
            <a:ext cx="9144000" cy="2736850"/>
          </a:xfrm>
          <a:prstGeom prst="rect">
            <a:avLst/>
          </a:prstGeom>
          <a:gradFill rotWithShape="0">
            <a:gsLst>
              <a:gs pos="0">
                <a:schemeClr val="bg2">
                  <a:lumMod val="75000"/>
                </a:schemeClr>
              </a:gs>
              <a:gs pos="100000">
                <a:schemeClr val="bg2">
                  <a:gamma/>
                  <a:shade val="46275"/>
                  <a:invGamma/>
                </a:schemeClr>
              </a:gs>
            </a:gsLst>
            <a:lin ang="0" scaled="1"/>
          </a:gradFill>
          <a:ln w="9525">
            <a:noFill/>
            <a:miter lim="800000"/>
            <a:headEnd/>
            <a:tailEnd/>
          </a:ln>
          <a:effectLst/>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5131" name="Rectangle 11"/>
          <p:cNvSpPr>
            <a:spLocks noChangeArrowheads="1"/>
          </p:cNvSpPr>
          <p:nvPr/>
        </p:nvSpPr>
        <p:spPr bwMode="gray">
          <a:xfrm>
            <a:off x="0" y="3789364"/>
            <a:ext cx="9144000" cy="863600"/>
          </a:xfrm>
          <a:prstGeom prst="rect">
            <a:avLst/>
          </a:prstGeom>
          <a:solidFill>
            <a:srgbClr val="DDDDDD"/>
          </a:solidFill>
          <a:ln w="9525" algn="ctr">
            <a:noFill/>
            <a:miter lim="800000"/>
            <a:headEnd/>
            <a:tailEnd/>
          </a:ln>
          <a:effectLst/>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5122" name="Rectangle 2"/>
          <p:cNvSpPr>
            <a:spLocks noGrp="1" noChangeArrowheads="1"/>
          </p:cNvSpPr>
          <p:nvPr>
            <p:ph type="ctrTitle"/>
          </p:nvPr>
        </p:nvSpPr>
        <p:spPr>
          <a:xfrm>
            <a:off x="684213" y="2130426"/>
            <a:ext cx="7772400" cy="1470025"/>
          </a:xfrm>
        </p:spPr>
        <p:txBody>
          <a:bodyPr/>
          <a:lstStyle>
            <a:lvl1pPr algn="ctr">
              <a:defRPr sz="4400" b="0">
                <a:solidFill>
                  <a:schemeClr val="bg1"/>
                </a:solidFill>
                <a:latin typeface="メイリオ" pitchFamily="50" charset="-128"/>
                <a:ea typeface="メイリオ" pitchFamily="50" charset="-128"/>
                <a:cs typeface="メイリオ" pitchFamily="50" charset="-128"/>
              </a:defRPr>
            </a:lvl1pPr>
          </a:lstStyle>
          <a:p>
            <a:r>
              <a:rPr lang="ja-JP" altLang="en-US" smtClean="0"/>
              <a:t>マスター タイトルの書式設定</a:t>
            </a:r>
            <a:endParaRPr lang="ja-JP" altLang="en-US" dirty="0"/>
          </a:p>
        </p:txBody>
      </p:sp>
      <p:sp>
        <p:nvSpPr>
          <p:cNvPr id="5123" name="Rectangle 3"/>
          <p:cNvSpPr>
            <a:spLocks noGrp="1" noChangeArrowheads="1"/>
          </p:cNvSpPr>
          <p:nvPr>
            <p:ph type="subTitle" idx="1"/>
          </p:nvPr>
        </p:nvSpPr>
        <p:spPr>
          <a:xfrm>
            <a:off x="1370013" y="4005264"/>
            <a:ext cx="6400800" cy="431800"/>
          </a:xfrm>
        </p:spPr>
        <p:txBody>
          <a:bodyPr/>
          <a:lstStyle>
            <a:lvl1pPr marL="0" indent="0" algn="ctr">
              <a:buFontTx/>
              <a:buNone/>
              <a:defRPr sz="2400">
                <a:latin typeface="メイリオ" pitchFamily="50" charset="-128"/>
                <a:ea typeface="メイリオ" pitchFamily="50" charset="-128"/>
                <a:cs typeface="メイリオ" pitchFamily="50" charset="-128"/>
              </a:defRPr>
            </a:lvl1pPr>
          </a:lstStyle>
          <a:p>
            <a:r>
              <a:rPr lang="ja-JP" altLang="en-US" smtClean="0"/>
              <a:t>マスター サブタイトルの書式設定</a:t>
            </a:r>
            <a:endParaRPr lang="ja-JP" altLang="en-US" dirty="0"/>
          </a:p>
        </p:txBody>
      </p:sp>
      <p:sp>
        <p:nvSpPr>
          <p:cNvPr id="5124" name="Rectangle 4"/>
          <p:cNvSpPr>
            <a:spLocks noGrp="1" noChangeArrowheads="1"/>
          </p:cNvSpPr>
          <p:nvPr>
            <p:ph type="dt" sz="half" idx="2"/>
          </p:nvPr>
        </p:nvSpPr>
        <p:spPr>
          <a:xfrm>
            <a:off x="3503613" y="5373688"/>
            <a:ext cx="2133600" cy="360362"/>
          </a:xfrm>
        </p:spPr>
        <p:txBody>
          <a:bodyPr anchorCtr="1"/>
          <a:lstStyle>
            <a:lvl1pPr algn="ctr">
              <a:defRPr>
                <a:latin typeface="メイリオ" pitchFamily="50" charset="-128"/>
                <a:ea typeface="メイリオ" pitchFamily="50" charset="-128"/>
                <a:cs typeface="メイリオ" pitchFamily="50" charset="-128"/>
              </a:defRPr>
            </a:lvl1pPr>
          </a:lstStyle>
          <a:p>
            <a:fld id="{5A25345E-62C9-4201-8DC4-F6F41D7FDBF8}" type="datetime1">
              <a:rPr lang="ja-JP" altLang="en-US" smtClean="0"/>
              <a:pPr/>
              <a:t>2012/12/5</a:t>
            </a:fld>
            <a:endParaRPr lang="ja-JP" altLang="en-US"/>
          </a:p>
        </p:txBody>
      </p:sp>
      <p:sp>
        <p:nvSpPr>
          <p:cNvPr id="5125" name="Rectangle 5"/>
          <p:cNvSpPr>
            <a:spLocks noGrp="1" noChangeArrowheads="1"/>
          </p:cNvSpPr>
          <p:nvPr>
            <p:ph type="ftr" sz="quarter" idx="3"/>
          </p:nvPr>
        </p:nvSpPr>
        <p:spPr>
          <a:xfrm>
            <a:off x="3122613" y="5014913"/>
            <a:ext cx="2895600" cy="287337"/>
          </a:xfrm>
        </p:spPr>
        <p:txBody>
          <a:bodyPr anchor="ctr" anchorCtr="1"/>
          <a:lstStyle>
            <a:lvl1pPr algn="ctr">
              <a:defRPr>
                <a:solidFill>
                  <a:schemeClr val="tx1"/>
                </a:solidFill>
                <a:latin typeface="メイリオ" pitchFamily="50" charset="-128"/>
                <a:ea typeface="メイリオ" pitchFamily="50" charset="-128"/>
                <a:cs typeface="メイリオ" pitchFamily="50" charset="-128"/>
              </a:defRPr>
            </a:lvl1pPr>
          </a:lstStyle>
          <a:p>
            <a:endParaRPr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EDAA77EC-A7E2-42CD-9A5A-7B158F96592D}" type="datetime1">
              <a:rPr kumimoji="1" lang="ja-JP" altLang="en-US" smtClean="0"/>
              <a:t>2012/12/5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8600" y="130176"/>
            <a:ext cx="2108200" cy="603567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252413" y="130176"/>
            <a:ext cx="6173787" cy="60356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8A525932-E9C6-4066-97BF-DCA319ADD1C2}" type="datetime1">
              <a:rPr kumimoji="1" lang="ja-JP" altLang="en-US" smtClean="0"/>
              <a:t>2012/12/5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gradFill rotWithShape="1">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Line 2"/>
          <p:cNvSpPr>
            <a:spLocks noChangeShapeType="1"/>
          </p:cNvSpPr>
          <p:nvPr/>
        </p:nvSpPr>
        <p:spPr bwMode="gray">
          <a:xfrm>
            <a:off x="0" y="3644901"/>
            <a:ext cx="8675688" cy="3213100"/>
          </a:xfrm>
          <a:prstGeom prst="line">
            <a:avLst/>
          </a:prstGeom>
          <a:noFill/>
          <a:ln w="9525">
            <a:solidFill>
              <a:schemeClr val="bg1"/>
            </a:solidFill>
            <a:round/>
            <a:headEnd/>
            <a:tailEnd/>
          </a:ln>
          <a:effectLst/>
        </p:spPr>
        <p:txBody>
          <a:bodyPr/>
          <a:lstStyle/>
          <a:p>
            <a:pPr>
              <a:defRPr/>
            </a:pPr>
            <a:endParaRPr lang="ja-JP" altLang="en-US"/>
          </a:p>
        </p:txBody>
      </p:sp>
      <p:sp>
        <p:nvSpPr>
          <p:cNvPr id="5" name="Line 3"/>
          <p:cNvSpPr>
            <a:spLocks noChangeShapeType="1"/>
          </p:cNvSpPr>
          <p:nvPr/>
        </p:nvSpPr>
        <p:spPr bwMode="gray">
          <a:xfrm flipV="1">
            <a:off x="539749" y="3357564"/>
            <a:ext cx="8604251" cy="3500437"/>
          </a:xfrm>
          <a:prstGeom prst="line">
            <a:avLst/>
          </a:prstGeom>
          <a:noFill/>
          <a:ln w="9525">
            <a:solidFill>
              <a:schemeClr val="bg1"/>
            </a:solidFill>
            <a:round/>
            <a:headEnd/>
            <a:tailEnd/>
          </a:ln>
          <a:effectLst/>
        </p:spPr>
        <p:txBody>
          <a:bodyPr/>
          <a:lstStyle/>
          <a:p>
            <a:pPr>
              <a:defRPr/>
            </a:pPr>
            <a:endParaRPr lang="ja-JP" altLang="en-US"/>
          </a:p>
        </p:txBody>
      </p:sp>
      <p:sp>
        <p:nvSpPr>
          <p:cNvPr id="6" name="Line 4"/>
          <p:cNvSpPr>
            <a:spLocks noChangeShapeType="1"/>
          </p:cNvSpPr>
          <p:nvPr/>
        </p:nvSpPr>
        <p:spPr bwMode="gray">
          <a:xfrm flipV="1">
            <a:off x="1476377" y="3500439"/>
            <a:ext cx="7667625" cy="3357562"/>
          </a:xfrm>
          <a:prstGeom prst="line">
            <a:avLst/>
          </a:prstGeom>
          <a:noFill/>
          <a:ln w="9525">
            <a:solidFill>
              <a:srgbClr val="FFFF66"/>
            </a:solidFill>
            <a:round/>
            <a:headEnd/>
            <a:tailEnd/>
          </a:ln>
          <a:effectLst/>
        </p:spPr>
        <p:txBody>
          <a:bodyPr/>
          <a:lstStyle/>
          <a:p>
            <a:pPr>
              <a:defRPr/>
            </a:pPr>
            <a:endParaRPr lang="ja-JP" altLang="en-US"/>
          </a:p>
        </p:txBody>
      </p:sp>
      <p:sp>
        <p:nvSpPr>
          <p:cNvPr id="7" name="Line 5"/>
          <p:cNvSpPr>
            <a:spLocks noChangeShapeType="1"/>
          </p:cNvSpPr>
          <p:nvPr/>
        </p:nvSpPr>
        <p:spPr bwMode="gray">
          <a:xfrm>
            <a:off x="1" y="3789364"/>
            <a:ext cx="7235825" cy="3068637"/>
          </a:xfrm>
          <a:prstGeom prst="line">
            <a:avLst/>
          </a:prstGeom>
          <a:noFill/>
          <a:ln w="9525">
            <a:solidFill>
              <a:schemeClr val="bg1"/>
            </a:solidFill>
            <a:round/>
            <a:headEnd/>
            <a:tailEnd/>
          </a:ln>
          <a:effectLst/>
        </p:spPr>
        <p:txBody>
          <a:bodyPr/>
          <a:lstStyle/>
          <a:p>
            <a:pPr>
              <a:defRPr/>
            </a:pPr>
            <a:endParaRPr lang="ja-JP" altLang="en-US"/>
          </a:p>
        </p:txBody>
      </p:sp>
      <p:sp>
        <p:nvSpPr>
          <p:cNvPr id="8" name="Freeform 6"/>
          <p:cNvSpPr>
            <a:spLocks/>
          </p:cNvSpPr>
          <p:nvPr/>
        </p:nvSpPr>
        <p:spPr bwMode="gray">
          <a:xfrm>
            <a:off x="-7939" y="0"/>
            <a:ext cx="9151939" cy="5867400"/>
          </a:xfrm>
          <a:custGeom>
            <a:avLst/>
            <a:gdLst/>
            <a:ahLst/>
            <a:cxnLst>
              <a:cxn ang="0">
                <a:pos x="0" y="0"/>
              </a:cxn>
              <a:cxn ang="0">
                <a:pos x="5765" y="0"/>
              </a:cxn>
              <a:cxn ang="0">
                <a:pos x="5765" y="2066"/>
              </a:cxn>
              <a:cxn ang="0">
                <a:pos x="1361" y="3696"/>
              </a:cxn>
              <a:cxn ang="0">
                <a:pos x="5" y="307"/>
              </a:cxn>
              <a:cxn ang="0">
                <a:pos x="0" y="0"/>
              </a:cxn>
            </a:cxnLst>
            <a:rect l="0" t="0" r="r" b="b"/>
            <a:pathLst>
              <a:path w="5765" h="3696">
                <a:moveTo>
                  <a:pt x="0" y="0"/>
                </a:moveTo>
                <a:lnTo>
                  <a:pt x="5765" y="0"/>
                </a:lnTo>
                <a:lnTo>
                  <a:pt x="5765" y="2066"/>
                </a:lnTo>
                <a:lnTo>
                  <a:pt x="1361" y="3696"/>
                </a:lnTo>
                <a:lnTo>
                  <a:pt x="5" y="307"/>
                </a:lnTo>
                <a:lnTo>
                  <a:pt x="0" y="0"/>
                </a:lnTo>
                <a:close/>
              </a:path>
            </a:pathLst>
          </a:custGeom>
          <a:gradFill rotWithShape="1">
            <a:gsLst>
              <a:gs pos="0">
                <a:srgbClr val="1C1C1C"/>
              </a:gs>
              <a:gs pos="100000">
                <a:srgbClr val="5F5F5F"/>
              </a:gs>
            </a:gsLst>
            <a:lin ang="0" scaled="1"/>
          </a:gradFill>
          <a:ln w="9525" cap="flat" cmpd="sng">
            <a:noFill/>
            <a:prstDash val="solid"/>
            <a:round/>
            <a:headEnd type="none" w="med" len="med"/>
            <a:tailEnd type="none" w="med" len="med"/>
          </a:ln>
          <a:effectLst/>
        </p:spPr>
        <p:txBody>
          <a:bodyPr/>
          <a:lstStyle/>
          <a:p>
            <a:pPr>
              <a:defRPr/>
            </a:pPr>
            <a:endParaRPr lang="ja-JP" altLang="en-US"/>
          </a:p>
        </p:txBody>
      </p:sp>
      <p:sp>
        <p:nvSpPr>
          <p:cNvPr id="21512" name="Rectangle 8"/>
          <p:cNvSpPr>
            <a:spLocks noGrp="1" noChangeArrowheads="1"/>
          </p:cNvSpPr>
          <p:nvPr>
            <p:ph type="subTitle" idx="1"/>
          </p:nvPr>
        </p:nvSpPr>
        <p:spPr>
          <a:xfrm>
            <a:off x="3810000" y="5410200"/>
            <a:ext cx="5105400" cy="1054100"/>
          </a:xfrm>
        </p:spPr>
        <p:txBody>
          <a:bodyPr/>
          <a:lstStyle>
            <a:lvl1pPr marL="0" indent="0" algn="ctr">
              <a:lnSpc>
                <a:spcPct val="100000"/>
              </a:lnSpc>
              <a:buFontTx/>
              <a:buNone/>
              <a:defRPr sz="2800">
                <a:solidFill>
                  <a:schemeClr val="bg1"/>
                </a:solidFill>
              </a:defRPr>
            </a:lvl1pPr>
          </a:lstStyle>
          <a:p>
            <a:r>
              <a:rPr lang="ja-JP" altLang="en-US" smtClean="0"/>
              <a:t>マスター サブタイトルの書式設定</a:t>
            </a:r>
            <a:endParaRPr lang="en-US" altLang="ja-JP" dirty="0" smtClean="0"/>
          </a:p>
        </p:txBody>
      </p:sp>
      <p:sp>
        <p:nvSpPr>
          <p:cNvPr id="18" name="タイトル 17"/>
          <p:cNvSpPr>
            <a:spLocks noGrp="1"/>
          </p:cNvSpPr>
          <p:nvPr>
            <p:ph type="title"/>
          </p:nvPr>
        </p:nvSpPr>
        <p:spPr>
          <a:xfrm>
            <a:off x="685800" y="1066800"/>
            <a:ext cx="8229600" cy="2057400"/>
          </a:xfrm>
        </p:spPr>
        <p:txBody>
          <a:bodyPr/>
          <a:lstStyle>
            <a:lvl1pPr>
              <a:defRPr sz="4000"/>
            </a:lvl1pPr>
          </a:lstStyle>
          <a:p>
            <a:r>
              <a:rPr kumimoji="1" lang="ja-JP" altLang="en-US" smtClean="0"/>
              <a:t>マスター タイトルの書式設定</a:t>
            </a:r>
            <a:endParaRPr kumimoji="1"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a:latin typeface="メイリオ" pitchFamily="50" charset="-128"/>
                <a:ea typeface="メイリオ" pitchFamily="50" charset="-128"/>
                <a:cs typeface="メイリオ" pitchFamily="50" charset="-128"/>
              </a:defRPr>
            </a:lvl1pPr>
            <a:lvl2pPr>
              <a:defRPr sz="2200">
                <a:latin typeface="メイリオ" pitchFamily="50" charset="-128"/>
                <a:ea typeface="メイリオ" pitchFamily="50" charset="-128"/>
                <a:cs typeface="メイリオ" pitchFamily="50" charset="-128"/>
              </a:defRPr>
            </a:lvl2pPr>
            <a:lvl3pPr>
              <a:defRPr>
                <a:latin typeface="メイリオ" pitchFamily="50" charset="-128"/>
                <a:ea typeface="メイリオ" pitchFamily="50" charset="-128"/>
                <a:cs typeface="メイリオ" pitchFamily="50" charset="-128"/>
              </a:defRPr>
            </a:lvl3pPr>
            <a:lvl4pPr>
              <a:defRPr>
                <a:latin typeface="メイリオ" pitchFamily="50" charset="-128"/>
                <a:ea typeface="メイリオ" pitchFamily="50" charset="-128"/>
                <a:cs typeface="メイリオ" pitchFamily="50" charset="-128"/>
              </a:defRPr>
            </a:lvl4pPr>
            <a:lvl5pPr>
              <a:defRPr>
                <a:latin typeface="メイリオ" pitchFamily="50" charset="-128"/>
                <a:ea typeface="メイリオ" pitchFamily="50" charset="-128"/>
                <a:cs typeface="メイリオ"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0"/>
          </p:nvPr>
        </p:nvSpPr>
        <p:spPr/>
        <p:txBody>
          <a:bodyPr/>
          <a:lstStyle>
            <a:lvl1pPr>
              <a:defRPr>
                <a:latin typeface="メイリオ" pitchFamily="50" charset="-128"/>
                <a:ea typeface="メイリオ" pitchFamily="50" charset="-128"/>
                <a:cs typeface="メイリオ" pitchFamily="50" charset="-128"/>
              </a:defRPr>
            </a:lvl1pPr>
          </a:lstStyle>
          <a:p>
            <a:fld id="{012F7C7E-D492-484D-9A23-4E7B9D5A6B4E}" type="datetime1">
              <a:rPr lang="ja-JP" altLang="en-US" smtClean="0"/>
              <a:pPr/>
              <a:t>2012/12/5</a:t>
            </a:fld>
            <a:endParaRPr lang="ja-JP" altLang="en-US"/>
          </a:p>
        </p:txBody>
      </p:sp>
      <p:sp>
        <p:nvSpPr>
          <p:cNvPr id="5" name="フッター プレースホルダ 4"/>
          <p:cNvSpPr>
            <a:spLocks noGrp="1"/>
          </p:cNvSpPr>
          <p:nvPr>
            <p:ph type="ftr" sz="quarter" idx="11"/>
          </p:nvPr>
        </p:nvSpPr>
        <p:spPr/>
        <p:txBody>
          <a:bodyPr/>
          <a:lstStyle>
            <a:lvl1pPr>
              <a:defRPr>
                <a:latin typeface="メイリオ" pitchFamily="50" charset="-128"/>
                <a:ea typeface="メイリオ" pitchFamily="50" charset="-128"/>
                <a:cs typeface="メイリオ" pitchFamily="50" charset="-128"/>
              </a:defRPr>
            </a:lvl1pPr>
          </a:lstStyle>
          <a:p>
            <a:endParaRPr lang="ja-JP" altLang="en-US"/>
          </a:p>
        </p:txBody>
      </p:sp>
      <p:sp>
        <p:nvSpPr>
          <p:cNvPr id="6" name="スライド番号プレースホルダ 5"/>
          <p:cNvSpPr>
            <a:spLocks noGrp="1"/>
          </p:cNvSpPr>
          <p:nvPr>
            <p:ph type="sldNum" sz="quarter" idx="12"/>
          </p:nvPr>
        </p:nvSpPr>
        <p:spPr/>
        <p:txBody>
          <a:bodyPr/>
          <a:lstStyle>
            <a:lvl1pPr>
              <a:defRPr>
                <a:latin typeface="メイリオ" pitchFamily="50" charset="-128"/>
                <a:ea typeface="メイリオ" pitchFamily="50" charset="-128"/>
                <a:cs typeface="メイリオ" pitchFamily="50" charset="-128"/>
              </a:defRPr>
            </a:lvl1pPr>
          </a:lstStyle>
          <a:p>
            <a:fld id="{1B4CD1AD-35CE-4DA8-9CDB-2FA6D4A1B3F4}" type="slidenum">
              <a:rPr lang="ja-JP" altLang="en-US" smtClean="0"/>
              <a:pPr/>
              <a: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0" cap="all">
                <a:solidFill>
                  <a:schemeClr val="tx1"/>
                </a:solidFill>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303F3482-E06C-42FA-A822-570A15CD6E0B}" type="datetime1">
              <a:rPr kumimoji="1" lang="ja-JP" altLang="en-US" smtClean="0"/>
              <a:t>2012/12/5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sz="half" idx="1"/>
          </p:nvPr>
        </p:nvSpPr>
        <p:spPr>
          <a:xfrm>
            <a:off x="457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381EC38E-3129-4477-8AA6-0EC057E77581}" type="datetime1">
              <a:rPr kumimoji="1" lang="ja-JP" altLang="en-US" smtClean="0"/>
              <a:t>2012/12/5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E7F47C26-CCD4-492D-B664-C0B7F4F29259}" type="datetime1">
              <a:rPr kumimoji="1" lang="ja-JP" altLang="en-US" smtClean="0"/>
              <a:t>2012/12/5</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45F9D6AA-0590-4212-9F33-AAE7CD84CE09}" type="datetime1">
              <a:rPr kumimoji="1" lang="ja-JP" altLang="en-US" smtClean="0"/>
              <a:t>2012/12/5</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A7A574ED-A5B5-4FBE-BC7C-D5C2F9CB05E9}" type="datetime1">
              <a:rPr kumimoji="1" lang="ja-JP" altLang="en-US" smtClean="0"/>
              <a:t>2012/12/5</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0B7FF823-5203-4355-BE69-02CB957BD07D}" type="datetime1">
              <a:rPr kumimoji="1" lang="ja-JP" altLang="en-US" smtClean="0"/>
              <a:t>2012/12/5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78F248E3-99BA-427E-9E73-DD06A50391B2}" type="datetime1">
              <a:rPr kumimoji="1" lang="ja-JP" altLang="en-US" smtClean="0"/>
              <a:t>2012/12/5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p:nvSpPr>
        <p:spPr bwMode="gray">
          <a:xfrm>
            <a:off x="0" y="6524626"/>
            <a:ext cx="9144000" cy="360363"/>
          </a:xfrm>
          <a:prstGeom prst="rect">
            <a:avLst/>
          </a:prstGeom>
          <a:solidFill>
            <a:srgbClr val="C0C0C0"/>
          </a:solidFill>
          <a:ln w="9525">
            <a:noFill/>
            <a:miter lim="800000"/>
            <a:headEnd/>
            <a:tailEnd/>
          </a:ln>
          <a:effectLst/>
        </p:spPr>
        <p:txBody>
          <a:bodyPr wrap="none" anchor="ctr"/>
          <a:lstStyle/>
          <a:p>
            <a:endParaRPr lang="ja-JP" altLang="en-US"/>
          </a:p>
        </p:txBody>
      </p:sp>
      <p:sp>
        <p:nvSpPr>
          <p:cNvPr id="1039" name="Rectangle 15"/>
          <p:cNvSpPr>
            <a:spLocks noChangeArrowheads="1"/>
          </p:cNvSpPr>
          <p:nvPr/>
        </p:nvSpPr>
        <p:spPr bwMode="gray">
          <a:xfrm>
            <a:off x="0" y="1"/>
            <a:ext cx="9144000" cy="765175"/>
          </a:xfrm>
          <a:prstGeom prst="rect">
            <a:avLst/>
          </a:prstGeom>
          <a:gradFill rotWithShape="1">
            <a:gsLst>
              <a:gs pos="0">
                <a:schemeClr val="bg2">
                  <a:lumMod val="75000"/>
                </a:schemeClr>
              </a:gs>
              <a:gs pos="100000">
                <a:srgbClr val="969696">
                  <a:gamma/>
                  <a:shade val="46275"/>
                  <a:invGamma/>
                </a:srgbClr>
              </a:gs>
            </a:gsLst>
            <a:lin ang="0" scaled="1"/>
          </a:gradFill>
          <a:ln w="9525">
            <a:noFill/>
            <a:miter lim="800000"/>
            <a:headEnd/>
            <a:tailEnd/>
          </a:ln>
          <a:effectLst/>
        </p:spPr>
        <p:txBody>
          <a:bodyPr wrap="none" anchor="ctr"/>
          <a:lstStyle/>
          <a:p>
            <a:endParaRPr lang="ja-JP" altLang="en-US" dirty="0">
              <a:latin typeface="HGS創英角ｺﾞｼｯｸUB" pitchFamily="50" charset="-128"/>
              <a:ea typeface="HGS創英角ｺﾞｼｯｸUB" pitchFamily="50" charset="-128"/>
            </a:endParaRPr>
          </a:p>
        </p:txBody>
      </p:sp>
      <p:sp>
        <p:nvSpPr>
          <p:cNvPr id="1026" name="Rectangle 2"/>
          <p:cNvSpPr>
            <a:spLocks noGrp="1" noChangeArrowheads="1"/>
          </p:cNvSpPr>
          <p:nvPr>
            <p:ph type="title"/>
          </p:nvPr>
        </p:nvSpPr>
        <p:spPr bwMode="gray">
          <a:xfrm>
            <a:off x="252414" y="0"/>
            <a:ext cx="8586786"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gray">
          <a:xfrm>
            <a:off x="304800" y="1020764"/>
            <a:ext cx="8610600" cy="54562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8" name="Rectangle 4"/>
          <p:cNvSpPr>
            <a:spLocks noGrp="1" noChangeArrowheads="1"/>
          </p:cNvSpPr>
          <p:nvPr>
            <p:ph type="dt" sz="half" idx="2"/>
          </p:nvPr>
        </p:nvSpPr>
        <p:spPr bwMode="gray">
          <a:xfrm>
            <a:off x="119063" y="6616699"/>
            <a:ext cx="1042987"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Tahoma" pitchFamily="34" charset="0"/>
                <a:cs typeface="Tahoma" pitchFamily="34" charset="0"/>
              </a:defRPr>
            </a:lvl1pPr>
          </a:lstStyle>
          <a:p>
            <a:fld id="{5D139355-94E3-48AE-ADE1-F8018D1B5280}" type="datetime1">
              <a:rPr kumimoji="1" lang="ja-JP" altLang="en-US" smtClean="0"/>
              <a:t>2012/12/5</a:t>
            </a:fld>
            <a:endParaRPr kumimoji="1" lang="ja-JP" altLang="en-US"/>
          </a:p>
        </p:txBody>
      </p:sp>
      <p:sp>
        <p:nvSpPr>
          <p:cNvPr id="1029" name="Rectangle 5"/>
          <p:cNvSpPr>
            <a:spLocks noGrp="1" noChangeArrowheads="1"/>
          </p:cNvSpPr>
          <p:nvPr>
            <p:ph type="ftr" sz="quarter" idx="3"/>
          </p:nvPr>
        </p:nvSpPr>
        <p:spPr bwMode="gray">
          <a:xfrm>
            <a:off x="1905000" y="6600825"/>
            <a:ext cx="5562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a:solidFill>
                  <a:schemeClr val="tx1"/>
                </a:solidFill>
              </a:defRPr>
            </a:lvl1pPr>
          </a:lstStyle>
          <a:p>
            <a:endParaRPr kumimoji="1" lang="ja-JP" altLang="en-US"/>
          </a:p>
        </p:txBody>
      </p:sp>
      <p:sp>
        <p:nvSpPr>
          <p:cNvPr id="1030" name="Rectangle 6"/>
          <p:cNvSpPr>
            <a:spLocks noGrp="1" noChangeArrowheads="1"/>
          </p:cNvSpPr>
          <p:nvPr>
            <p:ph type="sldNum" sz="quarter" idx="4"/>
          </p:nvPr>
        </p:nvSpPr>
        <p:spPr bwMode="gray">
          <a:xfrm>
            <a:off x="8405812" y="6619874"/>
            <a:ext cx="585788"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Tahoma" pitchFamily="34" charset="0"/>
                <a:cs typeface="Tahoma" pitchFamily="34" charset="0"/>
              </a:defRPr>
            </a:lvl1pPr>
          </a:lstStyle>
          <a:p>
            <a:fld id="{1B4CD1AD-35CE-4DA8-9CDB-2FA6D4A1B3F4}" type="slidenum">
              <a:rPr kumimoji="1" lang="ja-JP" altLang="en-US" smtClean="0"/>
              <a:t>‹#›</a:t>
            </a:fld>
            <a:endParaRPr kumimoji="1" lang="ja-JP" altLang="en-US"/>
          </a:p>
        </p:txBody>
      </p:sp>
      <p:sp>
        <p:nvSpPr>
          <p:cNvPr id="1040" name="Rectangle 16"/>
          <p:cNvSpPr>
            <a:spLocks noChangeArrowheads="1"/>
          </p:cNvSpPr>
          <p:nvPr/>
        </p:nvSpPr>
        <p:spPr bwMode="gray">
          <a:xfrm>
            <a:off x="0" y="765175"/>
            <a:ext cx="9144000" cy="71438"/>
          </a:xfrm>
          <a:prstGeom prst="rect">
            <a:avLst/>
          </a:prstGeom>
          <a:solidFill>
            <a:srgbClr val="DDDDDD"/>
          </a:solidFill>
          <a:ln w="9525" algn="ctr">
            <a:noFill/>
            <a:miter lim="800000"/>
            <a:headEnd/>
            <a:tailEnd/>
          </a:ln>
          <a:effectLst/>
        </p:spPr>
        <p:txBody>
          <a:bodyPr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b="0">
          <a:solidFill>
            <a:schemeClr val="bg1"/>
          </a:solidFill>
          <a:latin typeface="+mj-lt"/>
          <a:ea typeface="+mj-ea"/>
          <a:cs typeface="+mj-cs"/>
        </a:defRPr>
      </a:lvl1pPr>
      <a:lvl2pPr algn="l" rtl="0" eaLnBrk="1" fontAlgn="base" hangingPunct="1">
        <a:spcBef>
          <a:spcPct val="0"/>
        </a:spcBef>
        <a:spcAft>
          <a:spcPct val="0"/>
        </a:spcAft>
        <a:defRPr kumimoji="1" sz="2800" b="1">
          <a:solidFill>
            <a:srgbClr val="FFFF99"/>
          </a:solidFill>
          <a:latin typeface="Arial" charset="0"/>
          <a:ea typeface="ＭＳ Ｐゴシック" charset="-128"/>
        </a:defRPr>
      </a:lvl2pPr>
      <a:lvl3pPr algn="l" rtl="0" eaLnBrk="1" fontAlgn="base" hangingPunct="1">
        <a:spcBef>
          <a:spcPct val="0"/>
        </a:spcBef>
        <a:spcAft>
          <a:spcPct val="0"/>
        </a:spcAft>
        <a:defRPr kumimoji="1" sz="2800" b="1">
          <a:solidFill>
            <a:srgbClr val="FFFF99"/>
          </a:solidFill>
          <a:latin typeface="Arial" charset="0"/>
          <a:ea typeface="ＭＳ Ｐゴシック" charset="-128"/>
        </a:defRPr>
      </a:lvl3pPr>
      <a:lvl4pPr algn="l" rtl="0" eaLnBrk="1" fontAlgn="base" hangingPunct="1">
        <a:spcBef>
          <a:spcPct val="0"/>
        </a:spcBef>
        <a:spcAft>
          <a:spcPct val="0"/>
        </a:spcAft>
        <a:defRPr kumimoji="1" sz="2800" b="1">
          <a:solidFill>
            <a:srgbClr val="FFFF99"/>
          </a:solidFill>
          <a:latin typeface="Arial" charset="0"/>
          <a:ea typeface="ＭＳ Ｐゴシック" charset="-128"/>
        </a:defRPr>
      </a:lvl4pPr>
      <a:lvl5pPr algn="l" rtl="0" eaLnBrk="1" fontAlgn="base" hangingPunct="1">
        <a:spcBef>
          <a:spcPct val="0"/>
        </a:spcBef>
        <a:spcAft>
          <a:spcPct val="0"/>
        </a:spcAft>
        <a:defRPr kumimoji="1" sz="2800" b="1">
          <a:solidFill>
            <a:srgbClr val="FFFF99"/>
          </a:solidFill>
          <a:latin typeface="Arial" charset="0"/>
          <a:ea typeface="ＭＳ Ｐゴシック" charset="-128"/>
        </a:defRPr>
      </a:lvl5pPr>
      <a:lvl6pPr marL="457200" algn="l" rtl="0" eaLnBrk="1" fontAlgn="base" hangingPunct="1">
        <a:spcBef>
          <a:spcPct val="0"/>
        </a:spcBef>
        <a:spcAft>
          <a:spcPct val="0"/>
        </a:spcAft>
        <a:defRPr kumimoji="1" sz="2800" b="1">
          <a:solidFill>
            <a:srgbClr val="FFFF99"/>
          </a:solidFill>
          <a:latin typeface="Arial" charset="0"/>
          <a:ea typeface="ＭＳ Ｐゴシック" charset="-128"/>
        </a:defRPr>
      </a:lvl6pPr>
      <a:lvl7pPr marL="914400" algn="l" rtl="0" eaLnBrk="1" fontAlgn="base" hangingPunct="1">
        <a:spcBef>
          <a:spcPct val="0"/>
        </a:spcBef>
        <a:spcAft>
          <a:spcPct val="0"/>
        </a:spcAft>
        <a:defRPr kumimoji="1" sz="2800" b="1">
          <a:solidFill>
            <a:srgbClr val="FFFF99"/>
          </a:solidFill>
          <a:latin typeface="Arial" charset="0"/>
          <a:ea typeface="ＭＳ Ｐゴシック" charset="-128"/>
        </a:defRPr>
      </a:lvl7pPr>
      <a:lvl8pPr marL="1371600" algn="l" rtl="0" eaLnBrk="1" fontAlgn="base" hangingPunct="1">
        <a:spcBef>
          <a:spcPct val="0"/>
        </a:spcBef>
        <a:spcAft>
          <a:spcPct val="0"/>
        </a:spcAft>
        <a:defRPr kumimoji="1" sz="2800" b="1">
          <a:solidFill>
            <a:srgbClr val="FFFF99"/>
          </a:solidFill>
          <a:latin typeface="Arial" charset="0"/>
          <a:ea typeface="ＭＳ Ｐゴシック" charset="-128"/>
        </a:defRPr>
      </a:lvl8pPr>
      <a:lvl9pPr marL="1828800" algn="l" rtl="0" eaLnBrk="1" fontAlgn="base" hangingPunct="1">
        <a:spcBef>
          <a:spcPct val="0"/>
        </a:spcBef>
        <a:spcAft>
          <a:spcPct val="0"/>
        </a:spcAft>
        <a:defRPr kumimoji="1" sz="2800" b="1">
          <a:solidFill>
            <a:srgbClr val="FFFF99"/>
          </a:solidFill>
          <a:latin typeface="Arial" charset="0"/>
          <a:ea typeface="ＭＳ Ｐゴシック" charset="-128"/>
        </a:defRPr>
      </a:lvl9pPr>
    </p:titleStyle>
    <p:body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536" y="2130426"/>
            <a:ext cx="8352928" cy="1470025"/>
          </a:xfrm>
        </p:spPr>
        <p:txBody>
          <a:bodyPr/>
          <a:lstStyle/>
          <a:p>
            <a:pPr algn="l"/>
            <a:r>
              <a:rPr kumimoji="1" lang="ja-JP" altLang="en-US"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組込みシステムにおける</a:t>
            </a:r>
            <a:r>
              <a:rPr kumimoji="1" lang="en-US" altLang="ja-JP"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
            </a:r>
            <a:br>
              <a:rPr kumimoji="1" lang="en-US" altLang="ja-JP"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br>
            <a:r>
              <a:rPr lang="en-US" altLang="ja-JP"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UML</a:t>
            </a:r>
            <a:r>
              <a:rPr lang="ja-JP" altLang="en-US"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モデルカタログの実践研究</a:t>
            </a:r>
            <a:endParaRPr kumimoji="1" lang="ja-JP" altLang="en-US" sz="4400" dirty="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707704" y="4797400"/>
            <a:ext cx="6400800" cy="1511920"/>
          </a:xfrm>
        </p:spPr>
        <p:txBody>
          <a:bodyPr>
            <a:noAutofit/>
          </a:bodyPr>
          <a:lstStyle/>
          <a:p>
            <a:pPr algn="r"/>
            <a:r>
              <a:rPr lang="ja-JP" altLang="en-US" sz="2800" dirty="0">
                <a:latin typeface="メイリオ" pitchFamily="50" charset="-128"/>
                <a:ea typeface="メイリオ" pitchFamily="50" charset="-128"/>
                <a:cs typeface="メイリオ" pitchFamily="50" charset="-128"/>
              </a:rPr>
              <a:t>力武</a:t>
            </a:r>
            <a:r>
              <a:rPr lang="ja-JP" altLang="en-US" sz="2800" dirty="0" smtClean="0">
                <a:latin typeface="メイリオ" pitchFamily="50" charset="-128"/>
                <a:ea typeface="メイリオ" pitchFamily="50" charset="-128"/>
                <a:cs typeface="メイリオ" pitchFamily="50" charset="-128"/>
              </a:rPr>
              <a:t>研究室</a:t>
            </a:r>
            <a:endParaRPr lang="en-US" altLang="ja-JP" sz="2800" dirty="0" smtClean="0">
              <a:latin typeface="メイリオ" pitchFamily="50" charset="-128"/>
              <a:ea typeface="メイリオ" pitchFamily="50" charset="-128"/>
              <a:cs typeface="メイリオ" pitchFamily="50" charset="-128"/>
            </a:endParaRPr>
          </a:p>
          <a:p>
            <a:pPr algn="r"/>
            <a:r>
              <a:rPr kumimoji="1" lang="ja-JP" altLang="en-US" sz="2800" dirty="0">
                <a:latin typeface="メイリオ" pitchFamily="50" charset="-128"/>
                <a:ea typeface="メイリオ" pitchFamily="50" charset="-128"/>
                <a:cs typeface="メイリオ" pitchFamily="50" charset="-128"/>
              </a:rPr>
              <a:t>情報工</a:t>
            </a:r>
            <a:r>
              <a:rPr kumimoji="1" lang="ja-JP" altLang="en-US" sz="2800" dirty="0" smtClean="0">
                <a:latin typeface="メイリオ" pitchFamily="50" charset="-128"/>
                <a:ea typeface="メイリオ" pitchFamily="50" charset="-128"/>
                <a:cs typeface="メイリオ" pitchFamily="50" charset="-128"/>
              </a:rPr>
              <a:t>学科</a:t>
            </a:r>
            <a:r>
              <a:rPr kumimoji="1" lang="en-US" altLang="ja-JP" sz="2800" dirty="0" smtClean="0">
                <a:latin typeface="メイリオ" pitchFamily="50" charset="-128"/>
                <a:ea typeface="メイリオ" pitchFamily="50" charset="-128"/>
                <a:cs typeface="メイリオ" pitchFamily="50" charset="-128"/>
              </a:rPr>
              <a:t>5</a:t>
            </a:r>
            <a:r>
              <a:rPr kumimoji="1" lang="ja-JP" altLang="en-US" sz="2800" dirty="0" smtClean="0">
                <a:latin typeface="メイリオ" pitchFamily="50" charset="-128"/>
                <a:ea typeface="メイリオ" pitchFamily="50" charset="-128"/>
                <a:cs typeface="メイリオ" pitchFamily="50" charset="-128"/>
              </a:rPr>
              <a:t>年</a:t>
            </a:r>
            <a:r>
              <a:rPr kumimoji="1" lang="en-US" altLang="ja-JP" sz="2800" dirty="0" smtClean="0">
                <a:latin typeface="メイリオ" pitchFamily="50" charset="-128"/>
                <a:ea typeface="メイリオ" pitchFamily="50" charset="-128"/>
                <a:cs typeface="メイリオ" pitchFamily="50" charset="-128"/>
              </a:rPr>
              <a:t>25</a:t>
            </a:r>
            <a:r>
              <a:rPr kumimoji="1" lang="ja-JP" altLang="en-US" sz="2800" dirty="0" smtClean="0">
                <a:latin typeface="メイリオ" pitchFamily="50" charset="-128"/>
                <a:ea typeface="メイリオ" pitchFamily="50" charset="-128"/>
                <a:cs typeface="メイリオ" pitchFamily="50" charset="-128"/>
              </a:rPr>
              <a:t>番　新村祐太</a:t>
            </a:r>
            <a:endParaRPr kumimoji="1" lang="en-US" altLang="ja-JP" sz="2800" dirty="0" smtClean="0">
              <a:latin typeface="メイリオ" pitchFamily="50" charset="-128"/>
              <a:ea typeface="メイリオ" pitchFamily="50" charset="-128"/>
              <a:cs typeface="メイリオ" pitchFamily="50" charset="-128"/>
            </a:endParaRPr>
          </a:p>
          <a:p>
            <a:pPr algn="r"/>
            <a:r>
              <a:rPr lang="ja-JP" altLang="en-US" sz="2800" dirty="0">
                <a:latin typeface="メイリオ" pitchFamily="50" charset="-128"/>
                <a:ea typeface="メイリオ" pitchFamily="50" charset="-128"/>
                <a:cs typeface="メイリオ" pitchFamily="50" charset="-128"/>
              </a:rPr>
              <a:t>指導</a:t>
            </a:r>
            <a:r>
              <a:rPr lang="ja-JP" altLang="en-US" sz="2800" dirty="0" smtClean="0">
                <a:latin typeface="メイリオ" pitchFamily="50" charset="-128"/>
                <a:ea typeface="メイリオ" pitchFamily="50" charset="-128"/>
                <a:cs typeface="メイリオ" pitchFamily="50" charset="-128"/>
              </a:rPr>
              <a:t>教員</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力武克彰</a:t>
            </a:r>
            <a:endParaRPr kumimoji="1" lang="ja-JP" altLang="en-US" sz="28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355440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2/5</a:t>
            </a:r>
            <a:r>
              <a:rPr lang="ja-JP" altLang="en-US" dirty="0" smtClean="0"/>
              <a:t>）</a:t>
            </a:r>
            <a:endParaRPr kumimoji="1" lang="ja-JP" altLang="en-US" dirty="0"/>
          </a:p>
        </p:txBody>
      </p:sp>
      <p:sp>
        <p:nvSpPr>
          <p:cNvPr id="6" name="コンテンツ プレースホルダー 5"/>
          <p:cNvSpPr>
            <a:spLocks noGrp="1"/>
          </p:cNvSpPr>
          <p:nvPr>
            <p:ph idx="1"/>
          </p:nvPr>
        </p:nvSpPr>
        <p:spPr/>
        <p:txBody>
          <a:bodyPr/>
          <a:lstStyle/>
          <a:p>
            <a:r>
              <a:rPr lang="ja-JP" altLang="en-US" smtClean="0"/>
              <a:t>モデルカタログ</a:t>
            </a:r>
            <a:r>
              <a:rPr lang="ja-JP" altLang="en-US" smtClean="0"/>
              <a:t>一覧（現在全</a:t>
            </a:r>
            <a:r>
              <a:rPr lang="en-US" altLang="ja-JP" smtClean="0"/>
              <a:t>5</a:t>
            </a:r>
            <a:r>
              <a:rPr lang="ja-JP" altLang="en-US" smtClean="0"/>
              <a:t>種類）</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39475022"/>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latin typeface="メイリオ" pitchFamily="50" charset="-128"/>
                          <a:ea typeface="メイリオ" pitchFamily="50" charset="-128"/>
                          <a:cs typeface="メイリオ" pitchFamily="50" charset="-128"/>
                        </a:rPr>
                        <a:t>カテゴリ</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要求仕様</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概要</a:t>
                      </a:r>
                      <a:endParaRPr kumimoji="1" lang="ja-JP" altLang="en-US" sz="2000" dirty="0">
                        <a:latin typeface="メイリオ" pitchFamily="50" charset="-128"/>
                        <a:ea typeface="メイリオ" pitchFamily="50" charset="-128"/>
                        <a:cs typeface="メイリオ" pitchFamily="50" charset="-128"/>
                      </a:endParaRPr>
                    </a:p>
                  </a:txBody>
                  <a:tcPr anchor="ctr"/>
                </a:tc>
              </a:tr>
              <a:tr h="484591">
                <a:tc rowSpan="2">
                  <a:txBody>
                    <a:bodyPr/>
                    <a:lstStyle/>
                    <a:p>
                      <a:pPr algn="ctr"/>
                      <a:r>
                        <a:rPr kumimoji="1" lang="ja-JP" altLang="en-US" sz="2000" dirty="0" smtClean="0">
                          <a:latin typeface="メイリオ" pitchFamily="50" charset="-128"/>
                          <a:ea typeface="メイリオ" pitchFamily="50" charset="-128"/>
                          <a:cs typeface="メイリオ" pitchFamily="50" charset="-128"/>
                        </a:rPr>
                        <a:t>製品</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孔版印刷機</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孔版印刷の実現</a:t>
                      </a:r>
                      <a:endParaRPr kumimoji="1" lang="ja-JP" altLang="en-US" sz="2000" dirty="0">
                        <a:latin typeface="メイリオ" pitchFamily="50" charset="-128"/>
                        <a:ea typeface="メイリオ" pitchFamily="50" charset="-128"/>
                        <a:cs typeface="メイリオ" pitchFamily="50" charset="-128"/>
                      </a:endParaRPr>
                    </a:p>
                  </a:txBody>
                  <a:tcPr anchor="ctr"/>
                </a:tc>
              </a:tr>
              <a:tr h="836417">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電子オルゴール</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オルゴールの発音操作を</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ソフトウェア制御</a:t>
                      </a:r>
                      <a:endParaRPr kumimoji="1" lang="ja-JP" altLang="en-US" sz="2000" dirty="0">
                        <a:latin typeface="メイリオ" pitchFamily="50" charset="-128"/>
                        <a:ea typeface="メイリオ" pitchFamily="50" charset="-128"/>
                        <a:cs typeface="メイリオ" pitchFamily="50" charset="-128"/>
                      </a:endParaRPr>
                    </a:p>
                  </a:txBody>
                  <a:tcPr anchor="ctr"/>
                </a:tc>
              </a:tr>
              <a:tr h="836417">
                <a:tc rowSpan="2">
                  <a:txBody>
                    <a:bodyPr/>
                    <a:lstStyle/>
                    <a:p>
                      <a:pPr algn="ctr"/>
                      <a:r>
                        <a:rPr kumimoji="1" lang="ja-JP" altLang="en-US" sz="2000" dirty="0" smtClean="0">
                          <a:latin typeface="メイリオ" pitchFamily="50" charset="-128"/>
                          <a:ea typeface="メイリオ" pitchFamily="50" charset="-128"/>
                          <a:cs typeface="メイリオ" pitchFamily="50" charset="-128"/>
                        </a:rPr>
                        <a:t>機能</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認証</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ユーザを識別，</a:t>
                      </a:r>
                      <a:r>
                        <a:rPr kumimoji="1" lang="en-US" altLang="ja-JP" sz="2000" dirty="0" smtClean="0">
                          <a:latin typeface="メイリオ" pitchFamily="50" charset="-128"/>
                          <a:ea typeface="メイリオ" pitchFamily="50" charset="-128"/>
                          <a:cs typeface="メイリオ" pitchFamily="50" charset="-128"/>
                        </a:rPr>
                        <a:t/>
                      </a:r>
                      <a:br>
                        <a:rPr kumimoji="1" lang="en-US" altLang="ja-JP" sz="2000" dirty="0" smtClean="0">
                          <a:latin typeface="メイリオ" pitchFamily="50" charset="-128"/>
                          <a:ea typeface="メイリオ" pitchFamily="50" charset="-128"/>
                          <a:cs typeface="メイリオ" pitchFamily="50" charset="-128"/>
                        </a:rPr>
                      </a:br>
                      <a:r>
                        <a:rPr kumimoji="1" lang="ja-JP" altLang="en-US" sz="2000" dirty="0" smtClean="0">
                          <a:latin typeface="メイリオ" pitchFamily="50" charset="-128"/>
                          <a:ea typeface="メイリオ" pitchFamily="50" charset="-128"/>
                          <a:cs typeface="メイリオ" pitchFamily="50" charset="-128"/>
                        </a:rPr>
                        <a:t>ユーザ毎にサービスを提供</a:t>
                      </a:r>
                      <a:endParaRPr kumimoji="1" lang="ja-JP" altLang="en-US" sz="2000" dirty="0">
                        <a:latin typeface="メイリオ" pitchFamily="50" charset="-128"/>
                        <a:ea typeface="メイリオ" pitchFamily="50" charset="-128"/>
                        <a:cs typeface="メイリオ" pitchFamily="50" charset="-128"/>
                      </a:endParaRPr>
                    </a:p>
                  </a:txBody>
                  <a:tcPr anchor="ctr"/>
                </a:tc>
              </a:tr>
              <a:tr h="1194881">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自己診断</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システムを構成するデバイスのチェック，</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診断結果のレポート</a:t>
                      </a:r>
                      <a:endParaRPr kumimoji="1" lang="ja-JP" altLang="en-US" sz="2000" dirty="0">
                        <a:latin typeface="メイリオ" pitchFamily="50" charset="-128"/>
                        <a:ea typeface="メイリオ" pitchFamily="50" charset="-128"/>
                        <a:cs typeface="メイリオ" pitchFamily="50" charset="-128"/>
                      </a:endParaRPr>
                    </a:p>
                  </a:txBody>
                  <a:tcPr anchor="ctr"/>
                </a:tc>
              </a:tr>
              <a:tr h="836417">
                <a:tc>
                  <a:txBody>
                    <a:bodyPr/>
                    <a:lstStyle/>
                    <a:p>
                      <a:pPr algn="ctr"/>
                      <a:r>
                        <a:rPr kumimoji="1" lang="ja-JP" altLang="en-US" sz="2000" dirty="0" smtClean="0">
                          <a:latin typeface="メイリオ" pitchFamily="50" charset="-128"/>
                          <a:ea typeface="メイリオ" pitchFamily="50" charset="-128"/>
                          <a:cs typeface="メイリオ" pitchFamily="50" charset="-128"/>
                        </a:rPr>
                        <a:t>部品</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目標制御</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制御対象の測定値を</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目標値となるように制御</a:t>
                      </a:r>
                      <a:endParaRPr kumimoji="1" lang="ja-JP" altLang="en-US" sz="2000" dirty="0">
                        <a:latin typeface="メイリオ" pitchFamily="50" charset="-128"/>
                        <a:ea typeface="メイリオ" pitchFamily="50" charset="-128"/>
                        <a:cs typeface="メイリオ" pitchFamily="50" charset="-128"/>
                      </a:endParaRPr>
                    </a:p>
                  </a:txBody>
                  <a:tcPr anchor="ctr"/>
                </a:tc>
              </a:tr>
            </a:tbl>
          </a:graphicData>
        </a:graphic>
      </p:graphicFrame>
      <p:sp>
        <p:nvSpPr>
          <p:cNvPr id="3" name="スライド番号プレースホルダー 2"/>
          <p:cNvSpPr>
            <a:spLocks noGrp="1"/>
          </p:cNvSpPr>
          <p:nvPr>
            <p:ph type="sldNum" sz="quarter" idx="12"/>
          </p:nvPr>
        </p:nvSpPr>
        <p:spPr/>
        <p:txBody>
          <a:bodyPr/>
          <a:lstStyle/>
          <a:p>
            <a:fld id="{1B4CD1AD-35CE-4DA8-9CDB-2FA6D4A1B3F4}" type="slidenum">
              <a:rPr kumimoji="1" lang="ja-JP" altLang="en-US" smtClean="0"/>
              <a:t>10</a:t>
            </a:fld>
            <a:endParaRPr kumimoji="1" lang="ja-JP" altLang="en-US" dirty="0"/>
          </a:p>
        </p:txBody>
      </p:sp>
    </p:spTree>
    <p:extLst>
      <p:ext uri="{BB962C8B-B14F-4D97-AF65-F5344CB8AC3E}">
        <p14:creationId xmlns:p14="http://schemas.microsoft.com/office/powerpoint/2010/main" val="499421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2/5</a:t>
            </a:r>
            <a:r>
              <a:rPr lang="ja-JP" altLang="en-US" dirty="0" smtClean="0"/>
              <a:t>）</a:t>
            </a:r>
            <a:endParaRPr kumimoji="1" lang="ja-JP" altLang="en-US" dirty="0"/>
          </a:p>
        </p:txBody>
      </p:sp>
      <p:sp>
        <p:nvSpPr>
          <p:cNvPr id="6" name="コンテンツ プレースホルダー 5"/>
          <p:cNvSpPr>
            <a:spLocks noGrp="1"/>
          </p:cNvSpPr>
          <p:nvPr>
            <p:ph idx="1"/>
          </p:nvPr>
        </p:nvSpPr>
        <p:spPr/>
        <p:txBody>
          <a:bodyPr/>
          <a:lstStyle/>
          <a:p>
            <a:r>
              <a:rPr lang="ja-JP" altLang="en-US" smtClean="0"/>
              <a:t>モデルカタログ</a:t>
            </a:r>
            <a:r>
              <a:rPr lang="ja-JP" altLang="en-US" smtClean="0"/>
              <a:t>一覧（現在全</a:t>
            </a:r>
            <a:r>
              <a:rPr lang="en-US" altLang="ja-JP" smtClean="0"/>
              <a:t>5</a:t>
            </a:r>
            <a:r>
              <a:rPr lang="ja-JP" altLang="en-US" smtClean="0"/>
              <a:t>種類）</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022650890"/>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latin typeface="メイリオ" pitchFamily="50" charset="-128"/>
                          <a:ea typeface="メイリオ" pitchFamily="50" charset="-128"/>
                          <a:cs typeface="メイリオ" pitchFamily="50" charset="-128"/>
                        </a:rPr>
                        <a:t>カテゴリ</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要求仕様</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概要</a:t>
                      </a:r>
                      <a:endParaRPr kumimoji="1" lang="ja-JP" altLang="en-US" sz="2000" dirty="0">
                        <a:latin typeface="メイリオ" pitchFamily="50" charset="-128"/>
                        <a:ea typeface="メイリオ" pitchFamily="50" charset="-128"/>
                        <a:cs typeface="メイリオ" pitchFamily="50" charset="-128"/>
                      </a:endParaRPr>
                    </a:p>
                  </a:txBody>
                  <a:tcPr anchor="ctr"/>
                </a:tc>
              </a:tr>
              <a:tr h="484591">
                <a:tc rowSpan="2">
                  <a:txBody>
                    <a:bodyPr/>
                    <a:lstStyle/>
                    <a:p>
                      <a:pPr algn="ctr"/>
                      <a:r>
                        <a:rPr kumimoji="1" lang="ja-JP" altLang="en-US" sz="2000" dirty="0" smtClean="0">
                          <a:latin typeface="メイリオ" pitchFamily="50" charset="-128"/>
                          <a:ea typeface="メイリオ" pitchFamily="50" charset="-128"/>
                          <a:cs typeface="メイリオ" pitchFamily="50" charset="-128"/>
                        </a:rPr>
                        <a:t>製品</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孔版印刷機</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孔版印刷の実現</a:t>
                      </a:r>
                      <a:endParaRPr kumimoji="1" lang="ja-JP" altLang="en-US" sz="2000" dirty="0">
                        <a:latin typeface="メイリオ" pitchFamily="50" charset="-128"/>
                        <a:ea typeface="メイリオ" pitchFamily="50" charset="-128"/>
                        <a:cs typeface="メイリオ" pitchFamily="50" charset="-128"/>
                      </a:endParaRPr>
                    </a:p>
                  </a:txBody>
                  <a:tcPr anchor="ctr"/>
                </a:tc>
              </a:tr>
              <a:tr h="836417">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電子オルゴール</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オルゴールの発音操作を</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ソフトウェア制御</a:t>
                      </a:r>
                      <a:endParaRPr kumimoji="1" lang="ja-JP" altLang="en-US" sz="2000" dirty="0">
                        <a:latin typeface="メイリオ" pitchFamily="50" charset="-128"/>
                        <a:ea typeface="メイリオ" pitchFamily="50" charset="-128"/>
                        <a:cs typeface="メイリオ" pitchFamily="50" charset="-128"/>
                      </a:endParaRPr>
                    </a:p>
                  </a:txBody>
                  <a:tcPr anchor="ctr"/>
                </a:tc>
              </a:tr>
              <a:tr h="836417">
                <a:tc rowSpan="2">
                  <a:txBody>
                    <a:bodyPr/>
                    <a:lstStyle/>
                    <a:p>
                      <a:pPr algn="ctr"/>
                      <a:r>
                        <a:rPr kumimoji="1" lang="ja-JP" altLang="en-US" sz="2000" dirty="0" smtClean="0">
                          <a:latin typeface="メイリオ" pitchFamily="50" charset="-128"/>
                          <a:ea typeface="メイリオ" pitchFamily="50" charset="-128"/>
                          <a:cs typeface="メイリオ" pitchFamily="50" charset="-128"/>
                        </a:rPr>
                        <a:t>機能</a:t>
                      </a:r>
                      <a:endParaRPr kumimoji="1" lang="ja-JP" altLang="en-US" sz="2000" dirty="0">
                        <a:latin typeface="メイリオ" pitchFamily="50" charset="-128"/>
                        <a:ea typeface="メイリオ" pitchFamily="50" charset="-128"/>
                        <a:cs typeface="メイリオ" pitchFamily="50" charset="-128"/>
                      </a:endParaRPr>
                    </a:p>
                  </a:txBody>
                  <a:tcPr anchor="ctr">
                    <a:lnB w="57150" cap="flat" cmpd="sng" algn="ctr">
                      <a:solidFill>
                        <a:schemeClr val="tx1"/>
                      </a:solidFill>
                      <a:prstDash val="solid"/>
                      <a:round/>
                      <a:headEnd type="none" w="med" len="med"/>
                      <a:tailEnd type="none" w="med" len="med"/>
                    </a:lnB>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認証</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ユーザを識別，</a:t>
                      </a:r>
                      <a:r>
                        <a:rPr kumimoji="1" lang="en-US" altLang="ja-JP" sz="2000" dirty="0" smtClean="0">
                          <a:latin typeface="メイリオ" pitchFamily="50" charset="-128"/>
                          <a:ea typeface="メイリオ" pitchFamily="50" charset="-128"/>
                          <a:cs typeface="メイリオ" pitchFamily="50" charset="-128"/>
                        </a:rPr>
                        <a:t/>
                      </a:r>
                      <a:br>
                        <a:rPr kumimoji="1" lang="en-US" altLang="ja-JP" sz="2000" dirty="0" smtClean="0">
                          <a:latin typeface="メイリオ" pitchFamily="50" charset="-128"/>
                          <a:ea typeface="メイリオ" pitchFamily="50" charset="-128"/>
                          <a:cs typeface="メイリオ" pitchFamily="50" charset="-128"/>
                        </a:rPr>
                      </a:br>
                      <a:r>
                        <a:rPr kumimoji="1" lang="ja-JP" altLang="en-US" sz="2000" dirty="0" smtClean="0">
                          <a:latin typeface="メイリオ" pitchFamily="50" charset="-128"/>
                          <a:ea typeface="メイリオ" pitchFamily="50" charset="-128"/>
                          <a:cs typeface="メイリオ" pitchFamily="50" charset="-128"/>
                        </a:rPr>
                        <a:t>ユーザ毎にサービスを提供</a:t>
                      </a:r>
                      <a:endParaRPr kumimoji="1" lang="ja-JP" altLang="en-US" sz="2000" dirty="0">
                        <a:latin typeface="メイリオ" pitchFamily="50" charset="-128"/>
                        <a:ea typeface="メイリオ" pitchFamily="50" charset="-128"/>
                        <a:cs typeface="メイリオ" pitchFamily="50" charset="-128"/>
                      </a:endParaRPr>
                    </a:p>
                  </a:txBody>
                  <a:tcPr anchor="ctr"/>
                </a:tc>
              </a:tr>
              <a:tr h="1194881">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自己診断</a:t>
                      </a:r>
                      <a:endParaRPr kumimoji="1" lang="ja-JP" altLang="en-US" sz="2000" dirty="0">
                        <a:latin typeface="メイリオ" pitchFamily="50" charset="-128"/>
                        <a:ea typeface="メイリオ" pitchFamily="50" charset="-128"/>
                        <a:cs typeface="メイリオ" pitchFamily="50" charset="-128"/>
                      </a:endParaRPr>
                    </a:p>
                  </a:txBody>
                  <a:tcPr anchor="ctr">
                    <a:lnB w="57150" cap="flat" cmpd="sng" algn="ctr">
                      <a:solidFill>
                        <a:schemeClr val="tx1"/>
                      </a:solidFill>
                      <a:prstDash val="solid"/>
                      <a:round/>
                      <a:headEnd type="none" w="med" len="med"/>
                      <a:tailEnd type="none" w="med" len="med"/>
                    </a:lnB>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システムを構成するデバイスのチェック，</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結果のレポート</a:t>
                      </a:r>
                      <a:endParaRPr kumimoji="1" lang="ja-JP" altLang="en-US" sz="2000" dirty="0">
                        <a:latin typeface="メイリオ" pitchFamily="50" charset="-128"/>
                        <a:ea typeface="メイリオ" pitchFamily="50" charset="-128"/>
                        <a:cs typeface="メイリオ" pitchFamily="50" charset="-128"/>
                      </a:endParaRPr>
                    </a:p>
                  </a:txBody>
                  <a:tcPr anchor="ctr">
                    <a:lnB w="57150" cap="flat" cmpd="sng" algn="ctr">
                      <a:solidFill>
                        <a:schemeClr val="tx1"/>
                      </a:solidFill>
                      <a:prstDash val="solid"/>
                      <a:round/>
                      <a:headEnd type="none" w="med" len="med"/>
                      <a:tailEnd type="none" w="med" len="med"/>
                    </a:lnB>
                  </a:tcPr>
                </a:tc>
              </a:tr>
              <a:tr h="836417">
                <a:tc>
                  <a:txBody>
                    <a:bodyPr/>
                    <a:lstStyle/>
                    <a:p>
                      <a:pPr algn="ctr"/>
                      <a:r>
                        <a:rPr kumimoji="1" lang="ja-JP" altLang="en-US" sz="2400" u="none" dirty="0" smtClean="0">
                          <a:effectLst/>
                          <a:latin typeface="メイリオ" pitchFamily="50" charset="-128"/>
                          <a:ea typeface="メイリオ" pitchFamily="50" charset="-128"/>
                          <a:cs typeface="メイリオ" pitchFamily="50" charset="-128"/>
                        </a:rPr>
                        <a:t>部品</a:t>
                      </a:r>
                      <a:endParaRPr kumimoji="1" lang="ja-JP" altLang="en-US" sz="2400" u="none" dirty="0">
                        <a:solidFill>
                          <a:srgbClr val="7030A0"/>
                        </a:solidFill>
                        <a:effectLst/>
                        <a:latin typeface="メイリオ" pitchFamily="50" charset="-128"/>
                        <a:ea typeface="メイリオ" pitchFamily="50" charset="-128"/>
                        <a:cs typeface="メイリオ" pitchFamily="50" charset="-128"/>
                      </a:endParaRPr>
                    </a:p>
                  </a:txBody>
                  <a:tcPr anchor="ct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kumimoji="1" lang="ja-JP" altLang="en-US" sz="2400" u="none" dirty="0" smtClean="0">
                          <a:effectLst/>
                          <a:latin typeface="メイリオ" pitchFamily="50" charset="-128"/>
                          <a:ea typeface="メイリオ" pitchFamily="50" charset="-128"/>
                          <a:cs typeface="メイリオ" pitchFamily="50" charset="-128"/>
                        </a:rPr>
                        <a:t>目標制御</a:t>
                      </a:r>
                      <a:endParaRPr kumimoji="1" lang="ja-JP" altLang="en-US" sz="2400" u="none" dirty="0">
                        <a:solidFill>
                          <a:srgbClr val="7030A0"/>
                        </a:solidFill>
                        <a:effectLst/>
                        <a:latin typeface="メイリオ" pitchFamily="50" charset="-128"/>
                        <a:ea typeface="メイリオ" pitchFamily="50" charset="-128"/>
                        <a:cs typeface="メイリオ" pitchFamily="50" charset="-128"/>
                      </a:endParaRPr>
                    </a:p>
                  </a:txBody>
                  <a:tcPr anchor="ct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kumimoji="1" lang="ja-JP" altLang="en-US" sz="2400" u="none" dirty="0" smtClean="0">
                          <a:effectLst/>
                          <a:latin typeface="メイリオ" pitchFamily="50" charset="-128"/>
                          <a:ea typeface="メイリオ" pitchFamily="50" charset="-128"/>
                          <a:cs typeface="メイリオ" pitchFamily="50" charset="-128"/>
                        </a:rPr>
                        <a:t>制御対象の測定値を</a:t>
                      </a:r>
                      <a:endParaRPr kumimoji="1" lang="en-US" altLang="ja-JP" sz="2400" u="none" dirty="0" smtClean="0">
                        <a:effectLst/>
                        <a:latin typeface="メイリオ" pitchFamily="50" charset="-128"/>
                        <a:ea typeface="メイリオ" pitchFamily="50" charset="-128"/>
                        <a:cs typeface="メイリオ" pitchFamily="50" charset="-128"/>
                      </a:endParaRPr>
                    </a:p>
                    <a:p>
                      <a:pPr algn="ctr"/>
                      <a:r>
                        <a:rPr kumimoji="1" lang="ja-JP" altLang="en-US" sz="2400" u="none" dirty="0" smtClean="0">
                          <a:effectLst/>
                          <a:latin typeface="メイリオ" pitchFamily="50" charset="-128"/>
                          <a:ea typeface="メイリオ" pitchFamily="50" charset="-128"/>
                          <a:cs typeface="メイリオ" pitchFamily="50" charset="-128"/>
                        </a:rPr>
                        <a:t>目標値となるように制御</a:t>
                      </a:r>
                      <a:endParaRPr kumimoji="1" lang="ja-JP" altLang="en-US" sz="2400" u="none" dirty="0">
                        <a:solidFill>
                          <a:srgbClr val="7030A0"/>
                        </a:solidFill>
                        <a:effectLst/>
                        <a:latin typeface="メイリオ" pitchFamily="50" charset="-128"/>
                        <a:ea typeface="メイリオ" pitchFamily="50" charset="-128"/>
                        <a:cs typeface="メイリオ" pitchFamily="50" charset="-128"/>
                      </a:endParaRPr>
                    </a:p>
                  </a:txBody>
                  <a:tcPr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bl>
          </a:graphicData>
        </a:graphic>
      </p:graphicFrame>
      <p:sp>
        <p:nvSpPr>
          <p:cNvPr id="7" name="線吹き出し 1 (枠付き) 6"/>
          <p:cNvSpPr/>
          <p:nvPr/>
        </p:nvSpPr>
        <p:spPr>
          <a:xfrm>
            <a:off x="3419872" y="4523492"/>
            <a:ext cx="2736304" cy="538609"/>
          </a:xfrm>
          <a:prstGeom prst="borderCallout1">
            <a:avLst>
              <a:gd name="adj1" fmla="val 67488"/>
              <a:gd name="adj2" fmla="val -2691"/>
              <a:gd name="adj3" fmla="val 201853"/>
              <a:gd name="adj4" fmla="val -18803"/>
            </a:avLst>
          </a:prstGeom>
        </p:spPr>
        <p:style>
          <a:lnRef idx="3">
            <a:schemeClr val="lt1"/>
          </a:lnRef>
          <a:fillRef idx="1">
            <a:schemeClr val="accent2"/>
          </a:fillRef>
          <a:effectRef idx="1">
            <a:schemeClr val="accent2"/>
          </a:effectRef>
          <a:fontRef idx="minor">
            <a:schemeClr val="lt1"/>
          </a:fontRef>
        </p:style>
        <p:txBody>
          <a:bodyPr bIns="0" rtlCol="0" anchor="ctr">
            <a:spAutoFit/>
          </a:bodyPr>
          <a:lstStyle/>
          <a:p>
            <a:pPr algn="ctr"/>
            <a:r>
              <a:rPr lang="ja-JP" altLang="en-US" sz="3200" dirty="0" smtClean="0">
                <a:latin typeface="メイリオ" pitchFamily="50" charset="-128"/>
                <a:ea typeface="メイリオ" pitchFamily="50" charset="-128"/>
                <a:cs typeface="メイリオ" pitchFamily="50" charset="-128"/>
              </a:rPr>
              <a:t>本研究で実装</a:t>
            </a:r>
            <a:endParaRPr kumimoji="1" lang="ja-JP" altLang="en-US" sz="3200" dirty="0">
              <a:latin typeface="メイリオ" pitchFamily="50" charset="-128"/>
              <a:ea typeface="メイリオ" pitchFamily="50" charset="-128"/>
              <a:cs typeface="メイリオ" pitchFamily="50" charset="-128"/>
            </a:endParaRPr>
          </a:p>
        </p:txBody>
      </p:sp>
      <p:sp>
        <p:nvSpPr>
          <p:cNvPr id="3" name="スライド番号プレースホルダー 2"/>
          <p:cNvSpPr>
            <a:spLocks noGrp="1"/>
          </p:cNvSpPr>
          <p:nvPr>
            <p:ph type="sldNum" sz="quarter" idx="12"/>
          </p:nvPr>
        </p:nvSpPr>
        <p:spPr/>
        <p:txBody>
          <a:bodyPr/>
          <a:lstStyle/>
          <a:p>
            <a:fld id="{1B4CD1AD-35CE-4DA8-9CDB-2FA6D4A1B3F4}" type="slidenum">
              <a:rPr kumimoji="1" lang="ja-JP" altLang="en-US" smtClean="0"/>
              <a:t>11</a:t>
            </a:fld>
            <a:endParaRPr kumimoji="1" lang="ja-JP" altLang="en-US" dirty="0"/>
          </a:p>
        </p:txBody>
      </p:sp>
    </p:spTree>
    <p:extLst>
      <p:ext uri="{BB962C8B-B14F-4D97-AF65-F5344CB8AC3E}">
        <p14:creationId xmlns:p14="http://schemas.microsoft.com/office/powerpoint/2010/main" val="1966663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3/5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896068"/>
          </a:xfrm>
        </p:spPr>
        <p:txBody>
          <a:bodyPr/>
          <a:lstStyle/>
          <a:p>
            <a:r>
              <a:rPr lang="ja-JP" altLang="en-US" dirty="0" smtClean="0"/>
              <a:t>目標制御</a:t>
            </a:r>
            <a:endParaRPr lang="en-US" altLang="ja-JP" dirty="0" smtClean="0"/>
          </a:p>
          <a:p>
            <a:pPr lvl="1"/>
            <a:r>
              <a:rPr lang="ja-JP" altLang="en-US" dirty="0" smtClean="0"/>
              <a:t>制御対象の計測値が目標値となるよう</a:t>
            </a:r>
            <a:r>
              <a:rPr lang="ja-JP" altLang="en-US" smtClean="0"/>
              <a:t>に</a:t>
            </a:r>
            <a:r>
              <a:rPr lang="ja-JP" altLang="en-US" smtClean="0"/>
              <a:t>制御</a:t>
            </a:r>
            <a:endParaRPr lang="en-US" altLang="ja-JP"/>
          </a:p>
          <a:p>
            <a:pPr lvl="1"/>
            <a:r>
              <a:rPr kumimoji="1" lang="ja-JP" altLang="en-US" smtClean="0"/>
              <a:t>例</a:t>
            </a:r>
            <a:r>
              <a:rPr lang="en-US" altLang="ja-JP" smtClean="0"/>
              <a:t>:</a:t>
            </a:r>
            <a:r>
              <a:rPr lang="ja-JP" altLang="en-US" smtClean="0"/>
              <a:t>エアコンの温度制御，車の速度制御等</a:t>
            </a:r>
            <a:endParaRPr kumimoji="1" lang="en-US" altLang="ja-JP" dirty="0" smtClean="0"/>
          </a:p>
        </p:txBody>
      </p:sp>
      <p:grpSp>
        <p:nvGrpSpPr>
          <p:cNvPr id="7" name="グループ化 6"/>
          <p:cNvGrpSpPr/>
          <p:nvPr/>
        </p:nvGrpSpPr>
        <p:grpSpPr>
          <a:xfrm>
            <a:off x="1007983" y="3615408"/>
            <a:ext cx="6804377" cy="2693912"/>
            <a:chOff x="1007983" y="2607295"/>
            <a:chExt cx="6804377" cy="2693912"/>
          </a:xfrm>
        </p:grpSpPr>
        <p:sp>
          <p:nvSpPr>
            <p:cNvPr id="4" name="正方形/長方形 3"/>
            <p:cNvSpPr/>
            <p:nvPr/>
          </p:nvSpPr>
          <p:spPr>
            <a:xfrm>
              <a:off x="2339753" y="3573017"/>
              <a:ext cx="1440160" cy="971128"/>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kumimoji="1" lang="ja-JP" altLang="en-US" sz="2400" dirty="0" smtClean="0">
                  <a:latin typeface="メイリオ" pitchFamily="50" charset="-128"/>
                  <a:ea typeface="メイリオ" pitchFamily="50" charset="-128"/>
                  <a:cs typeface="メイリオ" pitchFamily="50" charset="-128"/>
                </a:rPr>
                <a:t>制御器</a:t>
              </a:r>
              <a:endParaRPr kumimoji="1" lang="en-US" altLang="ja-JP" sz="2400" dirty="0" smtClean="0">
                <a:latin typeface="メイリオ" pitchFamily="50" charset="-128"/>
                <a:ea typeface="メイリオ" pitchFamily="50" charset="-128"/>
                <a:cs typeface="メイリオ" pitchFamily="50" charset="-128"/>
              </a:endParaRPr>
            </a:p>
          </p:txBody>
        </p:sp>
        <p:sp>
          <p:nvSpPr>
            <p:cNvPr id="8" name="正方形/長方形 7"/>
            <p:cNvSpPr/>
            <p:nvPr/>
          </p:nvSpPr>
          <p:spPr>
            <a:xfrm>
              <a:off x="4355976" y="4293096"/>
              <a:ext cx="1440160" cy="1008111"/>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lang="ja-JP" altLang="en-US" sz="2400" dirty="0">
                  <a:latin typeface="メイリオ" pitchFamily="50" charset="-128"/>
                  <a:ea typeface="メイリオ" pitchFamily="50" charset="-128"/>
                  <a:cs typeface="メイリオ" pitchFamily="50" charset="-128"/>
                </a:rPr>
                <a:t>計測</a:t>
              </a:r>
              <a:r>
                <a:rPr kumimoji="1" lang="ja-JP" altLang="en-US" sz="2400" dirty="0" smtClean="0">
                  <a:latin typeface="メイリオ" pitchFamily="50" charset="-128"/>
                  <a:ea typeface="メイリオ" pitchFamily="50" charset="-128"/>
                  <a:cs typeface="メイリオ" pitchFamily="50" charset="-128"/>
                </a:rPr>
                <a:t>器</a:t>
              </a:r>
              <a:endParaRPr kumimoji="1" lang="ja-JP" altLang="en-US" sz="2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6372200" y="3573017"/>
              <a:ext cx="1440160" cy="971127"/>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lang="ja-JP" altLang="en-US" sz="2400" dirty="0" smtClean="0">
                  <a:latin typeface="メイリオ" pitchFamily="50" charset="-128"/>
                  <a:ea typeface="メイリオ" pitchFamily="50" charset="-128"/>
                  <a:cs typeface="メイリオ" pitchFamily="50" charset="-128"/>
                </a:rPr>
                <a:t>制御対象</a:t>
              </a:r>
              <a:endParaRPr kumimoji="1" lang="ja-JP" altLang="en-US" sz="2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4348708" y="2852936"/>
              <a:ext cx="1440160" cy="1008112"/>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lang="ja-JP" altLang="en-US" sz="2400" dirty="0" smtClean="0">
                  <a:latin typeface="メイリオ" pitchFamily="50" charset="-128"/>
                  <a:ea typeface="メイリオ" pitchFamily="50" charset="-128"/>
                  <a:cs typeface="メイリオ" pitchFamily="50" charset="-128"/>
                </a:rPr>
                <a:t>操作</a:t>
              </a:r>
              <a:r>
                <a:rPr kumimoji="1" lang="ja-JP" altLang="en-US" sz="2400" dirty="0" smtClean="0">
                  <a:latin typeface="メイリオ" pitchFamily="50" charset="-128"/>
                  <a:ea typeface="メイリオ" pitchFamily="50" charset="-128"/>
                  <a:cs typeface="メイリオ" pitchFamily="50" charset="-128"/>
                </a:rPr>
                <a:t>器</a:t>
              </a:r>
              <a:endParaRPr kumimoji="1" lang="en-US" altLang="ja-JP" sz="2400" dirty="0" smtClean="0">
                <a:latin typeface="メイリオ" pitchFamily="50" charset="-128"/>
                <a:ea typeface="メイリオ" pitchFamily="50" charset="-128"/>
                <a:cs typeface="メイリオ" pitchFamily="50" charset="-128"/>
              </a:endParaRPr>
            </a:p>
          </p:txBody>
        </p:sp>
        <p:cxnSp>
          <p:nvCxnSpPr>
            <p:cNvPr id="15" name="カギ線コネクタ 14"/>
            <p:cNvCxnSpPr>
              <a:stCxn id="4" idx="0"/>
              <a:endCxn id="10" idx="1"/>
            </p:cNvCxnSpPr>
            <p:nvPr/>
          </p:nvCxnSpPr>
          <p:spPr>
            <a:xfrm rot="5400000" flipH="1" flipV="1">
              <a:off x="3596258" y="2820568"/>
              <a:ext cx="216025" cy="128887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7" name="カギ線コネクタ 16"/>
            <p:cNvCxnSpPr>
              <a:stCxn id="10" idx="3"/>
              <a:endCxn id="9" idx="0"/>
            </p:cNvCxnSpPr>
            <p:nvPr/>
          </p:nvCxnSpPr>
          <p:spPr>
            <a:xfrm>
              <a:off x="5788868" y="3356992"/>
              <a:ext cx="1303412" cy="21602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1" name="カギ線コネクタ 20"/>
            <p:cNvCxnSpPr>
              <a:stCxn id="9" idx="2"/>
              <a:endCxn id="8" idx="3"/>
            </p:cNvCxnSpPr>
            <p:nvPr/>
          </p:nvCxnSpPr>
          <p:spPr>
            <a:xfrm rot="5400000">
              <a:off x="6317704" y="4022576"/>
              <a:ext cx="253008" cy="129614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カギ線コネクタ 22"/>
            <p:cNvCxnSpPr>
              <a:stCxn id="8" idx="1"/>
              <a:endCxn id="4" idx="2"/>
            </p:cNvCxnSpPr>
            <p:nvPr/>
          </p:nvCxnSpPr>
          <p:spPr>
            <a:xfrm rot="10800000">
              <a:off x="3059834" y="4544146"/>
              <a:ext cx="1296143" cy="253007"/>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8" name="カギ線コネクタ 37"/>
            <p:cNvCxnSpPr>
              <a:endCxn id="4" idx="1"/>
            </p:cNvCxnSpPr>
            <p:nvPr/>
          </p:nvCxnSpPr>
          <p:spPr>
            <a:xfrm rot="16200000" flipH="1">
              <a:off x="1592914" y="3311742"/>
              <a:ext cx="737592" cy="756085"/>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2" name="テキスト ボックス 41"/>
            <p:cNvSpPr txBox="1"/>
            <p:nvPr/>
          </p:nvSpPr>
          <p:spPr>
            <a:xfrm>
              <a:off x="3347863" y="3059668"/>
              <a:ext cx="1080121" cy="369332"/>
            </a:xfrm>
            <a:prstGeom prst="rect">
              <a:avLst/>
            </a:prstGeom>
            <a:noFill/>
          </p:spPr>
          <p:txBody>
            <a:bodyPr wrap="square" rtlCol="0">
              <a:spAutoFit/>
            </a:bodyPr>
            <a:lstStyle/>
            <a:p>
              <a:r>
                <a:rPr kumimoji="1" lang="ja-JP" altLang="en-US" dirty="0" smtClean="0">
                  <a:latin typeface="メイリオ" pitchFamily="50" charset="-128"/>
                  <a:ea typeface="メイリオ" pitchFamily="50" charset="-128"/>
                  <a:cs typeface="メイリオ" pitchFamily="50" charset="-128"/>
                </a:rPr>
                <a:t>操作量</a:t>
              </a:r>
              <a:endParaRPr kumimoji="1" lang="ja-JP" altLang="en-US" dirty="0">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5940151" y="3068960"/>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操作</a:t>
              </a:r>
              <a:endParaRPr kumimoji="1" lang="ja-JP" altLang="en-US" dirty="0">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3347864" y="4869160"/>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計測</a:t>
              </a:r>
              <a:r>
                <a:rPr kumimoji="1" lang="ja-JP" altLang="en-US" dirty="0" smtClean="0">
                  <a:latin typeface="メイリオ" pitchFamily="50" charset="-128"/>
                  <a:ea typeface="メイリオ" pitchFamily="50" charset="-128"/>
                  <a:cs typeface="メイリオ" pitchFamily="50" charset="-128"/>
                </a:rPr>
                <a:t>量</a:t>
              </a:r>
              <a:endParaRPr kumimoji="1" lang="ja-JP" altLang="en-US" dirty="0">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6012159" y="4859868"/>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計測</a:t>
              </a:r>
              <a:endParaRPr kumimoji="1" lang="ja-JP" altLang="en-US" dirty="0">
                <a:latin typeface="メイリオ" pitchFamily="50" charset="-128"/>
                <a:ea typeface="メイリオ" pitchFamily="50" charset="-128"/>
                <a:cs typeface="メイリオ" pitchFamily="50" charset="-128"/>
              </a:endParaRPr>
            </a:p>
          </p:txBody>
        </p:sp>
        <p:sp>
          <p:nvSpPr>
            <p:cNvPr id="47" name="テキスト ボックス 46"/>
            <p:cNvSpPr txBox="1"/>
            <p:nvPr/>
          </p:nvSpPr>
          <p:spPr>
            <a:xfrm>
              <a:off x="1007983" y="2607295"/>
              <a:ext cx="1116123" cy="461665"/>
            </a:xfrm>
            <a:prstGeom prst="rect">
              <a:avLst/>
            </a:prstGeom>
            <a:noFill/>
          </p:spPr>
          <p:txBody>
            <a:bodyPr wrap="square" rtlCol="0">
              <a:spAutoFit/>
            </a:bodyPr>
            <a:lstStyle/>
            <a:p>
              <a:r>
                <a:rPr lang="ja-JP" altLang="en-US" sz="2400" dirty="0">
                  <a:latin typeface="メイリオ" pitchFamily="50" charset="-128"/>
                  <a:ea typeface="メイリオ" pitchFamily="50" charset="-128"/>
                  <a:cs typeface="メイリオ" pitchFamily="50" charset="-128"/>
                </a:rPr>
                <a:t>使用者</a:t>
              </a:r>
              <a:endParaRPr kumimoji="1" lang="en-US" altLang="ja-JP" sz="2400" dirty="0" smtClean="0">
                <a:latin typeface="メイリオ" pitchFamily="50" charset="-128"/>
                <a:ea typeface="メイリオ" pitchFamily="50" charset="-128"/>
                <a:cs typeface="メイリオ" pitchFamily="50" charset="-128"/>
              </a:endParaRPr>
            </a:p>
          </p:txBody>
        </p:sp>
        <p:sp>
          <p:nvSpPr>
            <p:cNvPr id="48" name="テキスト ボックス 47"/>
            <p:cNvSpPr txBox="1"/>
            <p:nvPr/>
          </p:nvSpPr>
          <p:spPr>
            <a:xfrm>
              <a:off x="1619671" y="4134188"/>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指示</a:t>
              </a:r>
              <a:endParaRPr kumimoji="1" lang="ja-JP" altLang="en-US" dirty="0">
                <a:latin typeface="メイリオ" pitchFamily="50" charset="-128"/>
                <a:ea typeface="メイリオ" pitchFamily="50" charset="-128"/>
                <a:cs typeface="メイリオ" pitchFamily="50" charset="-128"/>
              </a:endParaRPr>
            </a:p>
          </p:txBody>
        </p:sp>
        <p:sp>
          <p:nvSpPr>
            <p:cNvPr id="5" name="スマイル 4"/>
            <p:cNvSpPr/>
            <p:nvPr/>
          </p:nvSpPr>
          <p:spPr>
            <a:xfrm>
              <a:off x="1277634" y="3032956"/>
              <a:ext cx="630070" cy="612068"/>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grpSp>
      <p:sp>
        <p:nvSpPr>
          <p:cNvPr id="6" name="スライド番号プレースホルダー 5"/>
          <p:cNvSpPr>
            <a:spLocks noGrp="1"/>
          </p:cNvSpPr>
          <p:nvPr>
            <p:ph type="sldNum" sz="quarter" idx="12"/>
          </p:nvPr>
        </p:nvSpPr>
        <p:spPr/>
        <p:txBody>
          <a:bodyPr/>
          <a:lstStyle/>
          <a:p>
            <a:fld id="{1B4CD1AD-35CE-4DA8-9CDB-2FA6D4A1B3F4}" type="slidenum">
              <a:rPr kumimoji="1" lang="ja-JP" altLang="en-US" smtClean="0"/>
              <a:t>12</a:t>
            </a:fld>
            <a:endParaRPr kumimoji="1" lang="ja-JP" altLang="en-US" dirty="0"/>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smtClean="0"/>
              <a:t>（</a:t>
            </a:r>
            <a:r>
              <a:rPr lang="en-US" altLang="ja-JP" dirty="0"/>
              <a:t>4</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608036"/>
          </a:xfrm>
        </p:spPr>
        <p:txBody>
          <a:bodyPr/>
          <a:lstStyle/>
          <a:p>
            <a:r>
              <a:rPr lang="ja-JP" altLang="en-US" dirty="0" smtClean="0"/>
              <a:t>実装環境</a:t>
            </a:r>
            <a:r>
              <a:rPr lang="en-US" altLang="ja-JP" dirty="0" smtClean="0"/>
              <a:t>1</a:t>
            </a:r>
            <a:r>
              <a:rPr lang="ja-JP" altLang="en-US" dirty="0" smtClean="0"/>
              <a:t> </a:t>
            </a:r>
            <a:r>
              <a:rPr lang="en-US" altLang="ja-JP" dirty="0" smtClean="0"/>
              <a:t>: NXT </a:t>
            </a:r>
            <a:r>
              <a:rPr lang="en-US" altLang="ja-JP" smtClean="0"/>
              <a:t>LEGO </a:t>
            </a:r>
            <a:r>
              <a:rPr lang="en-US" altLang="ja-JP" smtClean="0"/>
              <a:t>MINDSTORMS</a:t>
            </a:r>
          </a:p>
          <a:p>
            <a:pPr lvl="1"/>
            <a:endParaRPr lang="en-US" altLang="ja-JP" smtClean="0"/>
          </a:p>
          <a:p>
            <a:pPr lvl="1"/>
            <a:endParaRPr lang="en-US" altLang="ja-JP" dirty="0" smtClean="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1882610"/>
            <a:ext cx="2483593" cy="4066670"/>
          </a:xfrm>
          <a:prstGeom prst="rect">
            <a:avLst/>
          </a:prstGeom>
        </p:spPr>
      </p:pic>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13</a:t>
            </a:fld>
            <a:endParaRPr kumimoji="1" lang="ja-JP" altLang="en-US" dirty="0"/>
          </a:p>
        </p:txBody>
      </p:sp>
      <p:sp>
        <p:nvSpPr>
          <p:cNvPr id="11" name="コンテンツ プレースホルダー 2"/>
          <p:cNvSpPr txBox="1">
            <a:spLocks/>
          </p:cNvSpPr>
          <p:nvPr/>
        </p:nvSpPr>
        <p:spPr bwMode="gray">
          <a:xfrm>
            <a:off x="4427984" y="1844824"/>
            <a:ext cx="8610600"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lnSpc>
                <a:spcPct val="120000"/>
              </a:lnSpc>
              <a:spcBef>
                <a:spcPct val="20000"/>
              </a:spcBef>
              <a:spcAft>
                <a:spcPct val="0"/>
              </a:spcAft>
              <a:buFont typeface="Arial" pitchFamily="34" charset="0"/>
              <a:buChar char="»"/>
              <a:defRPr kumimoji="1" sz="22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buChar char="–"/>
              <a:defRPr kumimoji="1" sz="20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r>
              <a:rPr lang="ja-JP" altLang="en-US" sz="2000" smtClean="0"/>
              <a:t>組込みプログラムによって</a:t>
            </a:r>
            <a:r>
              <a:rPr lang="en-US" altLang="ja-JP" sz="2000"/>
              <a:t/>
            </a:r>
            <a:br>
              <a:rPr lang="en-US" altLang="ja-JP" sz="2000"/>
            </a:br>
            <a:r>
              <a:rPr lang="ja-JP" altLang="en-US" sz="2000" smtClean="0"/>
              <a:t>制御可能な二輪制御ロボット</a:t>
            </a:r>
            <a:endParaRPr lang="en-US" altLang="ja-JP" sz="2000" smtClean="0"/>
          </a:p>
          <a:p>
            <a:r>
              <a:rPr lang="ja-JP" altLang="en-US" sz="2000" smtClean="0"/>
              <a:t>組込みシステムの教育目的</a:t>
            </a:r>
            <a:endParaRPr lang="en-US" altLang="ja-JP" sz="2000" smtClean="0"/>
          </a:p>
          <a:p>
            <a:r>
              <a:rPr lang="ja-JP" altLang="en-US" sz="2000" smtClean="0"/>
              <a:t>使用可能言語</a:t>
            </a:r>
            <a:endParaRPr lang="en-US" altLang="ja-JP" sz="2000" smtClean="0"/>
          </a:p>
          <a:p>
            <a:pPr lvl="1"/>
            <a:r>
              <a:rPr lang="en-US" altLang="ja-JP" sz="1800" smtClean="0"/>
              <a:t>C</a:t>
            </a:r>
            <a:r>
              <a:rPr lang="ja-JP" altLang="en-US" sz="1800" smtClean="0"/>
              <a:t>言語，</a:t>
            </a:r>
            <a:r>
              <a:rPr lang="en-US" altLang="ja-JP" sz="1800" smtClean="0"/>
              <a:t>C++</a:t>
            </a:r>
            <a:r>
              <a:rPr lang="ja-JP" altLang="en-US" sz="1800" smtClean="0"/>
              <a:t>，</a:t>
            </a:r>
            <a:r>
              <a:rPr lang="en-US" altLang="ja-JP" sz="1800" smtClean="0"/>
              <a:t>Java</a:t>
            </a:r>
          </a:p>
          <a:p>
            <a:r>
              <a:rPr lang="ja-JP" altLang="en-US" sz="2000"/>
              <a:t>計測</a:t>
            </a:r>
            <a:r>
              <a:rPr lang="ja-JP" altLang="en-US" sz="2000" smtClean="0"/>
              <a:t>器</a:t>
            </a:r>
            <a:endParaRPr lang="en-US" altLang="ja-JP" sz="2000" smtClean="0"/>
          </a:p>
          <a:p>
            <a:pPr lvl="1"/>
            <a:r>
              <a:rPr lang="ja-JP" altLang="en-US" sz="1800" smtClean="0"/>
              <a:t>モータ回転角度計</a:t>
            </a:r>
            <a:endParaRPr lang="en-US" altLang="ja-JP" sz="1800" smtClean="0"/>
          </a:p>
          <a:p>
            <a:pPr lvl="1"/>
            <a:r>
              <a:rPr lang="ja-JP" altLang="en-US" sz="1800" smtClean="0"/>
              <a:t>光センサ等の各種センサ</a:t>
            </a:r>
            <a:endParaRPr lang="en-US" altLang="ja-JP" sz="1800" smtClean="0"/>
          </a:p>
          <a:p>
            <a:r>
              <a:rPr lang="ja-JP" altLang="en-US" sz="2000" smtClean="0"/>
              <a:t>操作器</a:t>
            </a:r>
            <a:endParaRPr lang="en-US" altLang="ja-JP" sz="2000" smtClean="0"/>
          </a:p>
          <a:p>
            <a:pPr lvl="1"/>
            <a:r>
              <a:rPr lang="ja-JP" altLang="en-US" sz="1800" smtClean="0"/>
              <a:t>車輪モータ（左右一つずつ）</a:t>
            </a:r>
            <a:endParaRPr lang="en-US" altLang="ja-JP" sz="1800" smtClean="0"/>
          </a:p>
          <a:p>
            <a:pPr lvl="1"/>
            <a:r>
              <a:rPr lang="ja-JP" altLang="en-US" sz="1800" smtClean="0"/>
              <a:t>尻尾モータ</a:t>
            </a:r>
            <a:endParaRPr lang="en-US" altLang="ja-JP" sz="1800" smtClean="0"/>
          </a:p>
          <a:p>
            <a:pPr lvl="1"/>
            <a:endParaRPr lang="en-US" altLang="ja-JP" sz="1800" smtClean="0"/>
          </a:p>
          <a:p>
            <a:pPr lvl="1"/>
            <a:endParaRPr lang="en-US" altLang="ja-JP" sz="1800" dirty="0" smtClean="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smtClean="0"/>
              <a:t>（</a:t>
            </a:r>
            <a:r>
              <a:rPr lang="en-US" altLang="ja-JP" dirty="0"/>
              <a:t>4</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608036"/>
          </a:xfrm>
        </p:spPr>
        <p:txBody>
          <a:bodyPr/>
          <a:lstStyle/>
          <a:p>
            <a:r>
              <a:rPr lang="ja-JP" altLang="en-US" smtClean="0"/>
              <a:t>実装</a:t>
            </a:r>
            <a:r>
              <a:rPr lang="ja-JP" altLang="en-US" smtClean="0"/>
              <a:t>環境</a:t>
            </a:r>
            <a:r>
              <a:rPr lang="en-US" altLang="ja-JP"/>
              <a:t>2</a:t>
            </a:r>
            <a:r>
              <a:rPr lang="ja-JP" altLang="en-US" smtClean="0"/>
              <a:t> </a:t>
            </a:r>
            <a:r>
              <a:rPr lang="en-US" altLang="ja-JP" smtClean="0"/>
              <a:t>: DONKEY</a:t>
            </a:r>
          </a:p>
          <a:p>
            <a:pPr lvl="1"/>
            <a:endParaRPr lang="en-US" altLang="ja-JP"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14</a:t>
            </a:fld>
            <a:endParaRPr kumimoji="1" lang="ja-JP" altLang="en-US" dirty="0"/>
          </a:p>
        </p:txBody>
      </p:sp>
      <p:sp>
        <p:nvSpPr>
          <p:cNvPr id="11" name="コンテンツ プレースホルダー 2"/>
          <p:cNvSpPr txBox="1">
            <a:spLocks/>
          </p:cNvSpPr>
          <p:nvPr/>
        </p:nvSpPr>
        <p:spPr bwMode="gray">
          <a:xfrm>
            <a:off x="4458344" y="1916832"/>
            <a:ext cx="8610600"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lnSpc>
                <a:spcPct val="120000"/>
              </a:lnSpc>
              <a:spcBef>
                <a:spcPct val="20000"/>
              </a:spcBef>
              <a:spcAft>
                <a:spcPct val="0"/>
              </a:spcAft>
              <a:buFont typeface="Arial" pitchFamily="34" charset="0"/>
              <a:buChar char="»"/>
              <a:defRPr kumimoji="1" sz="22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buChar char="–"/>
              <a:defRPr kumimoji="1" sz="20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r>
              <a:rPr lang="ja-JP" altLang="en-US" sz="2000" smtClean="0"/>
              <a:t>組込みプログラムによって</a:t>
            </a:r>
            <a:r>
              <a:rPr lang="en-US" altLang="ja-JP" sz="2000"/>
              <a:t/>
            </a:r>
            <a:br>
              <a:rPr lang="en-US" altLang="ja-JP" sz="2000"/>
            </a:br>
            <a:r>
              <a:rPr lang="ja-JP" altLang="en-US" sz="2000" smtClean="0"/>
              <a:t>制御可能な二輪制御ロボット</a:t>
            </a:r>
            <a:endParaRPr lang="en-US" altLang="ja-JP" sz="2000" smtClean="0"/>
          </a:p>
          <a:p>
            <a:r>
              <a:rPr lang="ja-JP" altLang="en-US" sz="2000" smtClean="0"/>
              <a:t>マイコンや制御，各センサの</a:t>
            </a:r>
            <a:r>
              <a:rPr lang="en-US" altLang="ja-JP" sz="2000" smtClean="0"/>
              <a:t/>
            </a:r>
            <a:br>
              <a:rPr lang="en-US" altLang="ja-JP" sz="2000" smtClean="0"/>
            </a:br>
            <a:r>
              <a:rPr lang="ja-JP" altLang="en-US" sz="2000" smtClean="0"/>
              <a:t>教育用</a:t>
            </a:r>
            <a:endParaRPr lang="en-US" altLang="ja-JP" sz="2000" smtClean="0"/>
          </a:p>
          <a:p>
            <a:r>
              <a:rPr lang="ja-JP" altLang="en-US" sz="2000" smtClean="0"/>
              <a:t>使用可能言語</a:t>
            </a:r>
            <a:endParaRPr lang="en-US" altLang="ja-JP" sz="2000" smtClean="0"/>
          </a:p>
          <a:p>
            <a:pPr lvl="1"/>
            <a:r>
              <a:rPr lang="en-US" altLang="ja-JP" sz="1800" smtClean="0"/>
              <a:t>C</a:t>
            </a:r>
            <a:r>
              <a:rPr lang="ja-JP" altLang="en-US" sz="1800" smtClean="0"/>
              <a:t>言語</a:t>
            </a:r>
            <a:endParaRPr lang="en-US" altLang="ja-JP" sz="1800" smtClean="0"/>
          </a:p>
          <a:p>
            <a:r>
              <a:rPr lang="ja-JP" altLang="en-US" sz="2000"/>
              <a:t>計測</a:t>
            </a:r>
            <a:r>
              <a:rPr lang="ja-JP" altLang="en-US" sz="2000" smtClean="0"/>
              <a:t>器</a:t>
            </a:r>
            <a:endParaRPr lang="en-US" altLang="ja-JP" sz="2000" smtClean="0"/>
          </a:p>
          <a:p>
            <a:pPr lvl="1"/>
            <a:r>
              <a:rPr lang="ja-JP" altLang="en-US" sz="1800" smtClean="0"/>
              <a:t>モータ速度計</a:t>
            </a:r>
            <a:endParaRPr lang="en-US" altLang="ja-JP" sz="1800" smtClean="0"/>
          </a:p>
          <a:p>
            <a:pPr lvl="1"/>
            <a:r>
              <a:rPr lang="ja-JP" altLang="en-US" sz="1800" smtClean="0"/>
              <a:t>超音波センサ等の各種センサ</a:t>
            </a:r>
            <a:endParaRPr lang="en-US" altLang="ja-JP" sz="1800" smtClean="0"/>
          </a:p>
          <a:p>
            <a:r>
              <a:rPr lang="ja-JP" altLang="en-US" sz="2000" smtClean="0"/>
              <a:t>操作器</a:t>
            </a:r>
            <a:endParaRPr lang="en-US" altLang="ja-JP" sz="2000" smtClean="0"/>
          </a:p>
          <a:p>
            <a:pPr lvl="1"/>
            <a:r>
              <a:rPr lang="ja-JP" altLang="en-US" sz="1800" smtClean="0"/>
              <a:t>車輪モータ（左右一つずつ）</a:t>
            </a:r>
            <a:endParaRPr lang="en-US" altLang="ja-JP" sz="1800" smtClean="0"/>
          </a:p>
          <a:p>
            <a:pPr lvl="1"/>
            <a:endParaRPr lang="en-US" altLang="ja-JP" sz="1800" dirty="0" smtClean="0"/>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2780928"/>
            <a:ext cx="4283968" cy="2303957"/>
          </a:xfrm>
          <a:prstGeom prst="rect">
            <a:avLst/>
          </a:prstGeom>
        </p:spPr>
      </p:pic>
    </p:spTree>
    <p:extLst>
      <p:ext uri="{BB962C8B-B14F-4D97-AF65-F5344CB8AC3E}">
        <p14:creationId xmlns:p14="http://schemas.microsoft.com/office/powerpoint/2010/main" val="478285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smtClean="0"/>
              <a:t>（</a:t>
            </a:r>
            <a:r>
              <a:rPr lang="en-US" altLang="ja-JP" dirty="0"/>
              <a:t>5</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実装環境</a:t>
            </a:r>
            <a:r>
              <a:rPr kumimoji="1" lang="en-US" altLang="ja-JP" dirty="0" smtClean="0"/>
              <a:t>2 </a:t>
            </a:r>
            <a:r>
              <a:rPr lang="en-US" altLang="ja-JP" smtClean="0"/>
              <a:t>: </a:t>
            </a:r>
            <a:r>
              <a:rPr lang="en-US" altLang="ja-JP" smtClean="0"/>
              <a:t>DONKEY</a:t>
            </a:r>
            <a:endParaRPr lang="en-US" altLang="ja-JP"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501008"/>
            <a:ext cx="4283968" cy="2303957"/>
          </a:xfrm>
          <a:prstGeom prst="rect">
            <a:avLst/>
          </a:prstGeom>
        </p:spPr>
      </p:pic>
      <p:sp>
        <p:nvSpPr>
          <p:cNvPr id="6" name="スライド番号プレースホルダー 5"/>
          <p:cNvSpPr>
            <a:spLocks noGrp="1"/>
          </p:cNvSpPr>
          <p:nvPr>
            <p:ph type="sldNum" sz="quarter" idx="12"/>
          </p:nvPr>
        </p:nvSpPr>
        <p:spPr/>
        <p:txBody>
          <a:bodyPr/>
          <a:lstStyle/>
          <a:p>
            <a:fld id="{1B4CD1AD-35CE-4DA8-9CDB-2FA6D4A1B3F4}" type="slidenum">
              <a:rPr kumimoji="1" lang="ja-JP" altLang="en-US" smtClean="0"/>
              <a:t>15</a:t>
            </a:fld>
            <a:endParaRPr kumimoji="1" lang="ja-JP" altLang="en-US" dirty="0"/>
          </a:p>
        </p:txBody>
      </p:sp>
    </p:spTree>
    <p:extLst>
      <p:ext uri="{BB962C8B-B14F-4D97-AF65-F5344CB8AC3E}">
        <p14:creationId xmlns:p14="http://schemas.microsoft.com/office/powerpoint/2010/main" val="1417085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kumimoji="1"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997100"/>
            <a:ext cx="8610600" cy="5456236"/>
          </a:xfrm>
        </p:spPr>
        <p:txBody>
          <a:bodyPr/>
          <a:lstStyle/>
          <a:p>
            <a:r>
              <a:rPr kumimoji="1" lang="ja-JP" altLang="en-US" dirty="0" smtClean="0"/>
              <a:t>モデルカタログ</a:t>
            </a:r>
            <a:r>
              <a:rPr lang="ja-JP" altLang="en-US" dirty="0" smtClean="0"/>
              <a:t>の読み合わせ</a:t>
            </a:r>
            <a:endParaRPr lang="en-US" altLang="ja-JP" dirty="0" smtClean="0"/>
          </a:p>
          <a:p>
            <a:pPr lvl="1"/>
            <a:r>
              <a:rPr lang="ja-JP" altLang="en-US" smtClean="0"/>
              <a:t>モデルカタログの概要の確認</a:t>
            </a:r>
            <a:endParaRPr lang="en-US" altLang="ja-JP" smtClean="0"/>
          </a:p>
          <a:p>
            <a:pPr lvl="1"/>
            <a:endParaRPr lang="en-US" altLang="ja-JP" smtClean="0"/>
          </a:p>
          <a:p>
            <a:pPr lvl="1"/>
            <a:r>
              <a:rPr lang="ja-JP" altLang="en-US" smtClean="0"/>
              <a:t>目標制御</a:t>
            </a:r>
            <a:r>
              <a:rPr lang="ja-JP" altLang="en-US" smtClean="0"/>
              <a:t>モデルカタログを利用した</a:t>
            </a:r>
            <a:r>
              <a:rPr lang="ja-JP" altLang="en-US" smtClean="0"/>
              <a:t>実装</a:t>
            </a:r>
            <a:r>
              <a:rPr lang="ja-JP" altLang="en-US" dirty="0" smtClean="0"/>
              <a:t>内容の決定</a:t>
            </a:r>
            <a:endParaRPr lang="en-US" altLang="ja-JP" dirty="0" smtClean="0"/>
          </a:p>
          <a:p>
            <a:pPr lvl="3"/>
            <a:r>
              <a:rPr lang="ja-JP" altLang="en-US" dirty="0" smtClean="0"/>
              <a:t>輝度値制御（</a:t>
            </a:r>
            <a:r>
              <a:rPr lang="en-US" altLang="ja-JP" dirty="0" smtClean="0"/>
              <a:t>NXT LEGO MINDSTORMS</a:t>
            </a:r>
            <a:r>
              <a:rPr lang="ja-JP" altLang="en-US" dirty="0" smtClean="0"/>
              <a:t>）</a:t>
            </a:r>
            <a:endParaRPr lang="en-US" altLang="ja-JP" dirty="0" smtClean="0"/>
          </a:p>
          <a:p>
            <a:pPr lvl="3"/>
            <a:r>
              <a:rPr lang="ja-JP" altLang="en-US" dirty="0"/>
              <a:t>曲率半径制御</a:t>
            </a:r>
            <a:r>
              <a:rPr lang="ja-JP" altLang="en-US" dirty="0" smtClean="0"/>
              <a:t>（</a:t>
            </a:r>
            <a:r>
              <a:rPr lang="en-US" altLang="ja-JP" dirty="0" smtClean="0"/>
              <a:t>NXT LEGO MINDSTORMS</a:t>
            </a:r>
            <a:r>
              <a:rPr lang="ja-JP" altLang="en-US" dirty="0" smtClean="0"/>
              <a:t>）</a:t>
            </a:r>
            <a:endParaRPr lang="en-US" altLang="ja-JP" dirty="0" smtClean="0"/>
          </a:p>
          <a:p>
            <a:pPr lvl="3"/>
            <a:r>
              <a:rPr lang="ja-JP" altLang="en-US" dirty="0" smtClean="0"/>
              <a:t>尻尾モータ角度制御（</a:t>
            </a:r>
            <a:r>
              <a:rPr lang="en-US" altLang="ja-JP" dirty="0" smtClean="0"/>
              <a:t>NXT LEGO MINDSTORMS</a:t>
            </a:r>
            <a:r>
              <a:rPr lang="ja-JP" altLang="en-US" dirty="0" smtClean="0"/>
              <a:t>）</a:t>
            </a:r>
            <a:endParaRPr lang="en-US" altLang="ja-JP" dirty="0" smtClean="0"/>
          </a:p>
          <a:p>
            <a:pPr lvl="3"/>
            <a:r>
              <a:rPr lang="ja-JP" altLang="en-US" dirty="0" smtClean="0"/>
              <a:t>速度制御（</a:t>
            </a:r>
            <a:r>
              <a:rPr lang="en-US" altLang="ja-JP" dirty="0" smtClean="0"/>
              <a:t>NXT LEGO MINDSTORMS,DONKEY</a:t>
            </a:r>
            <a:r>
              <a:rPr lang="ja-JP" altLang="en-US" dirty="0" smtClean="0"/>
              <a:t>）</a:t>
            </a:r>
            <a:endParaRPr lang="en-US" altLang="ja-JP" dirty="0" smtClean="0"/>
          </a:p>
          <a:p>
            <a:pPr marL="1371600" lvl="3" indent="0">
              <a:buNone/>
            </a:pPr>
            <a:r>
              <a:rPr lang="ja-JP" altLang="en-US" dirty="0" smtClean="0"/>
              <a:t>（</a:t>
            </a:r>
            <a:r>
              <a:rPr lang="en-US" altLang="ja-JP" dirty="0" smtClean="0"/>
              <a:t>NXT LEGO MINDSTORMS</a:t>
            </a:r>
            <a:r>
              <a:rPr lang="ja-JP" altLang="en-US" dirty="0" smtClean="0"/>
              <a:t>は</a:t>
            </a:r>
            <a:r>
              <a:rPr lang="en-US" altLang="ja-JP" smtClean="0"/>
              <a:t>C</a:t>
            </a:r>
            <a:r>
              <a:rPr lang="ja-JP" altLang="en-US" smtClean="0"/>
              <a:t>言語と</a:t>
            </a:r>
            <a:r>
              <a:rPr lang="en-US" altLang="ja-JP" smtClean="0"/>
              <a:t>Java</a:t>
            </a:r>
            <a:r>
              <a:rPr lang="ja-JP" altLang="en-US" dirty="0" err="1" smtClean="0"/>
              <a:t>，</a:t>
            </a:r>
            <a:r>
              <a:rPr lang="en-US" altLang="ja-JP" dirty="0" smtClean="0"/>
              <a:t>DONKEY</a:t>
            </a:r>
            <a:r>
              <a:rPr lang="ja-JP" altLang="en-US" dirty="0" smtClean="0"/>
              <a:t>は</a:t>
            </a:r>
            <a:r>
              <a:rPr lang="en-US" altLang="ja-JP" dirty="0" smtClean="0"/>
              <a:t/>
            </a:r>
            <a:br>
              <a:rPr lang="en-US" altLang="ja-JP" dirty="0" smtClean="0"/>
            </a:br>
            <a:r>
              <a:rPr lang="en-US" altLang="ja-JP" dirty="0" smtClean="0"/>
              <a:t>C</a:t>
            </a:r>
            <a:r>
              <a:rPr lang="ja-JP" altLang="en-US" dirty="0" smtClean="0"/>
              <a:t>言語で実装）</a:t>
            </a:r>
            <a:endParaRPr lang="en-US" altLang="ja-JP" dirty="0" smtClean="0"/>
          </a:p>
          <a:p>
            <a:pPr lvl="2"/>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16</a:t>
            </a:fld>
            <a:endParaRPr kumimoji="1" lang="ja-JP" altLang="en-US" dirty="0"/>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smtClean="0"/>
              <a:t>（</a:t>
            </a:r>
            <a:r>
              <a:rPr kumimoji="1" lang="en-US" altLang="ja-JP" dirty="0" smtClean="0"/>
              <a:t>2/6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制御プログラムの開発</a:t>
            </a:r>
            <a:endParaRPr lang="en-US" altLang="ja-JP" dirty="0" smtClean="0"/>
          </a:p>
          <a:p>
            <a:pPr lvl="1"/>
            <a:r>
              <a:rPr lang="ja-JP" altLang="en-US" dirty="0" smtClean="0"/>
              <a:t>モデルカタログを</a:t>
            </a:r>
            <a:r>
              <a:rPr lang="ja-JP" altLang="en-US" smtClean="0"/>
              <a:t>元</a:t>
            </a:r>
            <a:r>
              <a:rPr lang="ja-JP" altLang="en-US" smtClean="0"/>
              <a:t>に制御対象や環境</a:t>
            </a:r>
            <a:r>
              <a:rPr lang="ja-JP" altLang="en-US" dirty="0" smtClean="0"/>
              <a:t>に応じたモデルの作成</a:t>
            </a:r>
            <a:endParaRPr lang="en-US" altLang="ja-JP" dirty="0" smtClean="0"/>
          </a:p>
          <a:p>
            <a:pPr lvl="1"/>
            <a:r>
              <a:rPr lang="ja-JP" altLang="en-US" smtClean="0"/>
              <a:t>作成したモデルから開発</a:t>
            </a:r>
            <a:r>
              <a:rPr lang="ja-JP" altLang="en-US" dirty="0" smtClean="0"/>
              <a:t>したプログラムに対して</a:t>
            </a:r>
            <a:r>
              <a:rPr lang="ja-JP" altLang="en-US" dirty="0"/>
              <a:t>の</a:t>
            </a:r>
            <a:r>
              <a:rPr lang="ja-JP" altLang="en-US" dirty="0" smtClean="0"/>
              <a:t>動作</a:t>
            </a:r>
            <a:r>
              <a:rPr lang="ja-JP" altLang="en-US" dirty="0"/>
              <a:t>確認</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4219571669"/>
              </p:ext>
            </p:extLst>
          </p:nvPr>
        </p:nvGraphicFramePr>
        <p:xfrm>
          <a:off x="827585" y="2636912"/>
          <a:ext cx="7488830" cy="3708400"/>
        </p:xfrm>
        <a:graphic>
          <a:graphicData uri="http://schemas.openxmlformats.org/drawingml/2006/table">
            <a:tbl>
              <a:tblPr firstRow="1" bandRow="1">
                <a:tableStyleId>{21E4AEA4-8DFA-4A89-87EB-49C32662AFE0}</a:tableStyleId>
              </a:tblPr>
              <a:tblGrid>
                <a:gridCol w="2376263"/>
                <a:gridCol w="1368152"/>
                <a:gridCol w="1296144"/>
                <a:gridCol w="1224136"/>
                <a:gridCol w="1224135"/>
              </a:tblGrid>
              <a:tr h="370840">
                <a:tc>
                  <a:txBody>
                    <a:bodyPr/>
                    <a:lstStyle/>
                    <a:p>
                      <a:pPr algn="ctr"/>
                      <a:r>
                        <a:rPr kumimoji="1" lang="ja-JP" altLang="en-US" sz="1800" dirty="0" smtClean="0">
                          <a:latin typeface="メイリオ" pitchFamily="50" charset="-128"/>
                          <a:ea typeface="メイリオ" pitchFamily="50" charset="-128"/>
                          <a:cs typeface="メイリオ" pitchFamily="50" charset="-128"/>
                        </a:rPr>
                        <a:t>制御対象</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実装対象</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言語</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実装状況</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動作確認</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2">
                  <a:txBody>
                    <a:bodyPr/>
                    <a:lstStyle/>
                    <a:p>
                      <a:pPr algn="ctr"/>
                      <a:r>
                        <a:rPr kumimoji="1" lang="ja-JP" altLang="en-US" sz="1800" dirty="0" smtClean="0">
                          <a:latin typeface="メイリオ" pitchFamily="50" charset="-128"/>
                          <a:ea typeface="メイリオ" pitchFamily="50" charset="-128"/>
                          <a:cs typeface="メイリオ" pitchFamily="50" charset="-128"/>
                        </a:rPr>
                        <a:t>輝度値</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2">
                  <a:txBody>
                    <a:bodyPr/>
                    <a:lstStyle/>
                    <a:p>
                      <a:pPr algn="ctr"/>
                      <a:r>
                        <a:rPr kumimoji="1" lang="ja-JP" altLang="en-US" sz="1800" dirty="0" smtClean="0">
                          <a:latin typeface="メイリオ" pitchFamily="50" charset="-128"/>
                          <a:ea typeface="メイリオ" pitchFamily="50" charset="-128"/>
                          <a:cs typeface="メイリオ" pitchFamily="50" charset="-128"/>
                        </a:rPr>
                        <a:t>尻尾モータ角度</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2">
                  <a:txBody>
                    <a:bodyPr/>
                    <a:lstStyle/>
                    <a:p>
                      <a:pPr algn="ctr"/>
                      <a:r>
                        <a:rPr kumimoji="1" lang="ja-JP" altLang="en-US" sz="1800" dirty="0" smtClean="0">
                          <a:latin typeface="メイリオ" pitchFamily="50" charset="-128"/>
                          <a:ea typeface="メイリオ" pitchFamily="50" charset="-128"/>
                          <a:cs typeface="メイリオ" pitchFamily="50" charset="-128"/>
                        </a:rPr>
                        <a:t>曲率</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3">
                  <a:txBody>
                    <a:bodyPr/>
                    <a:lstStyle/>
                    <a:p>
                      <a:pPr algn="ctr"/>
                      <a:r>
                        <a:rPr kumimoji="1" lang="ja-JP" altLang="en-US" sz="1800" dirty="0" smtClean="0">
                          <a:latin typeface="メイリオ" pitchFamily="50" charset="-128"/>
                          <a:ea typeface="メイリオ" pitchFamily="50" charset="-128"/>
                          <a:cs typeface="メイリオ" pitchFamily="50" charset="-128"/>
                        </a:rPr>
                        <a:t>速度</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DONKEY</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bl>
          </a:graphicData>
        </a:graphic>
      </p:graphicFrame>
      <p:sp>
        <p:nvSpPr>
          <p:cNvPr id="5" name="スライド番号プレースホルダー 4"/>
          <p:cNvSpPr>
            <a:spLocks noGrp="1"/>
          </p:cNvSpPr>
          <p:nvPr>
            <p:ph type="sldNum" sz="quarter" idx="12"/>
          </p:nvPr>
        </p:nvSpPr>
        <p:spPr/>
        <p:txBody>
          <a:bodyPr/>
          <a:lstStyle/>
          <a:p>
            <a:fld id="{1B4CD1AD-35CE-4DA8-9CDB-2FA6D4A1B3F4}" type="slidenum">
              <a:rPr kumimoji="1" lang="ja-JP" altLang="en-US" smtClean="0"/>
              <a:t>17</a:t>
            </a:fld>
            <a:endParaRPr kumimoji="1" lang="ja-JP" altLang="en-US" dirty="0"/>
          </a:p>
        </p:txBody>
      </p:sp>
    </p:spTree>
    <p:extLst>
      <p:ext uri="{BB962C8B-B14F-4D97-AF65-F5344CB8AC3E}">
        <p14:creationId xmlns:p14="http://schemas.microsoft.com/office/powerpoint/2010/main" val="2536839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a:t>（</a:t>
            </a:r>
            <a:r>
              <a:rPr kumimoji="1" lang="en-US" altLang="ja-JP" dirty="0" smtClean="0"/>
              <a:t>3/6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例</a:t>
            </a:r>
            <a:r>
              <a:rPr kumimoji="1" lang="en-US" altLang="ja-JP" dirty="0" smtClean="0"/>
              <a:t>.</a:t>
            </a:r>
            <a:r>
              <a:rPr lang="ja-JP" altLang="en-US" dirty="0" smtClean="0"/>
              <a:t>尻尾モータ角度</a:t>
            </a:r>
            <a:r>
              <a:rPr kumimoji="1" lang="ja-JP" altLang="en-US" dirty="0" smtClean="0"/>
              <a:t>制御</a:t>
            </a:r>
            <a:endParaRPr kumimoji="1" lang="en-US" altLang="ja-JP" dirty="0" smtClean="0"/>
          </a:p>
          <a:p>
            <a:pPr lvl="1"/>
            <a:r>
              <a:rPr lang="ja-JP" altLang="en-US" dirty="0" smtClean="0"/>
              <a:t>制御対象</a:t>
            </a:r>
            <a:r>
              <a:rPr lang="en-US" altLang="ja-JP" dirty="0" smtClean="0"/>
              <a:t>:</a:t>
            </a:r>
            <a:r>
              <a:rPr lang="ja-JP" altLang="en-US" smtClean="0"/>
              <a:t>尻尾モータ角度</a:t>
            </a:r>
            <a:endParaRPr lang="en-US" altLang="ja-JP" dirty="0" smtClean="0"/>
          </a:p>
          <a:p>
            <a:pPr lvl="1"/>
            <a:r>
              <a:rPr lang="ja-JP" altLang="en-US" dirty="0" smtClean="0"/>
              <a:t>計</a:t>
            </a:r>
            <a:r>
              <a:rPr lang="ja-JP" altLang="en-US" smtClean="0"/>
              <a:t>測器</a:t>
            </a:r>
            <a:r>
              <a:rPr lang="en-US" altLang="ja-JP" smtClean="0"/>
              <a:t>:</a:t>
            </a:r>
            <a:r>
              <a:rPr lang="ja-JP" altLang="en-US" smtClean="0"/>
              <a:t>尻尾モータ</a:t>
            </a:r>
            <a:endParaRPr lang="en-US" altLang="ja-JP" dirty="0" smtClean="0"/>
          </a:p>
          <a:p>
            <a:pPr lvl="1"/>
            <a:r>
              <a:rPr lang="ja-JP" altLang="en-US" dirty="0" smtClean="0"/>
              <a:t>操作器</a:t>
            </a:r>
            <a:r>
              <a:rPr lang="en-US" altLang="ja-JP" dirty="0" smtClean="0"/>
              <a:t>:	</a:t>
            </a:r>
            <a:r>
              <a:rPr lang="ja-JP" altLang="en-US" dirty="0" smtClean="0"/>
              <a:t>　　　</a:t>
            </a:r>
            <a:r>
              <a:rPr lang="en-US" altLang="ja-JP" dirty="0" smtClean="0"/>
              <a:t>〃</a:t>
            </a:r>
          </a:p>
          <a:p>
            <a:pPr lvl="1"/>
            <a:r>
              <a:rPr lang="ja-JP" altLang="en-US" smtClean="0"/>
              <a:t>計測値</a:t>
            </a:r>
            <a:r>
              <a:rPr lang="en-US" altLang="ja-JP" smtClean="0"/>
              <a:t>:</a:t>
            </a:r>
            <a:r>
              <a:rPr lang="ja-JP" altLang="en-US" smtClean="0"/>
              <a:t>尻尾モータ回転</a:t>
            </a:r>
            <a:r>
              <a:rPr lang="ja-JP" altLang="en-US" dirty="0" smtClean="0"/>
              <a:t>角度</a:t>
            </a:r>
            <a:endParaRPr lang="en-US" altLang="ja-JP" dirty="0" smtClean="0"/>
          </a:p>
          <a:p>
            <a:pPr lvl="1"/>
            <a:r>
              <a:rPr lang="ja-JP" altLang="en-US" smtClean="0"/>
              <a:t>目標値</a:t>
            </a:r>
            <a:r>
              <a:rPr lang="en-US" altLang="ja-JP" smtClean="0"/>
              <a:t>:</a:t>
            </a:r>
            <a:r>
              <a:rPr lang="ja-JP" altLang="en-US" smtClean="0"/>
              <a:t>尻尾モータ目標</a:t>
            </a:r>
            <a:r>
              <a:rPr lang="ja-JP" altLang="en-US" dirty="0" smtClean="0"/>
              <a:t>角度</a:t>
            </a:r>
            <a:endParaRPr lang="en-US" altLang="ja-JP" dirty="0" smtClean="0"/>
          </a:p>
        </p:txBody>
      </p:sp>
      <p:sp>
        <p:nvSpPr>
          <p:cNvPr id="13" name="右矢印 12"/>
          <p:cNvSpPr/>
          <p:nvPr/>
        </p:nvSpPr>
        <p:spPr>
          <a:xfrm>
            <a:off x="611560" y="4797152"/>
            <a:ext cx="10801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795756" y="4686235"/>
            <a:ext cx="4648452" cy="830997"/>
          </a:xfrm>
          <a:prstGeom prst="rect">
            <a:avLst/>
          </a:prstGeom>
          <a:noFill/>
        </p:spPr>
        <p:txBody>
          <a:bodyPr wrap="square" rtlCol="0">
            <a:spAutoFit/>
          </a:bodyPr>
          <a:lstStyle/>
          <a:p>
            <a:r>
              <a:rPr lang="ja-JP" altLang="en-US" sz="2400" dirty="0" smtClean="0">
                <a:latin typeface="メイリオ" pitchFamily="50" charset="-128"/>
                <a:ea typeface="メイリオ" pitchFamily="50" charset="-128"/>
                <a:cs typeface="メイリオ" pitchFamily="50" charset="-128"/>
              </a:rPr>
              <a:t>尻尾を目標の角度まで下ろす</a:t>
            </a:r>
            <a:endParaRPr lang="en-US" altLang="ja-JP" sz="2400" dirty="0" smtClean="0">
              <a:latin typeface="メイリオ" pitchFamily="50" charset="-128"/>
              <a:ea typeface="メイリオ" pitchFamily="50" charset="-128"/>
              <a:cs typeface="メイリオ" pitchFamily="50" charset="-128"/>
            </a:endParaRPr>
          </a:p>
          <a:p>
            <a:r>
              <a:rPr kumimoji="1" lang="ja-JP" altLang="en-US" sz="2400" dirty="0" smtClean="0">
                <a:latin typeface="メイリオ" pitchFamily="50" charset="-128"/>
                <a:ea typeface="メイリオ" pitchFamily="50" charset="-128"/>
                <a:cs typeface="メイリオ" pitchFamily="50" charset="-128"/>
              </a:rPr>
              <a:t>（車体を安定させる）</a:t>
            </a:r>
            <a:endParaRPr kumimoji="1" lang="ja-JP" altLang="en-US" sz="2400" dirty="0">
              <a:latin typeface="メイリオ" pitchFamily="50" charset="-128"/>
              <a:ea typeface="メイリオ" pitchFamily="50" charset="-128"/>
              <a:cs typeface="メイリオ" pitchFamily="50" charset="-128"/>
            </a:endParaRPr>
          </a:p>
        </p:txBody>
      </p:sp>
      <p:grpSp>
        <p:nvGrpSpPr>
          <p:cNvPr id="6" name="グループ化 5"/>
          <p:cNvGrpSpPr>
            <a:grpSpLocks noChangeAspect="1"/>
          </p:cNvGrpSpPr>
          <p:nvPr/>
        </p:nvGrpSpPr>
        <p:grpSpPr>
          <a:xfrm>
            <a:off x="6300192" y="2276872"/>
            <a:ext cx="2516694" cy="4093719"/>
            <a:chOff x="5791358" y="2492896"/>
            <a:chExt cx="1892254" cy="3077984"/>
          </a:xfrm>
        </p:grpSpPr>
        <p:sp>
          <p:nvSpPr>
            <p:cNvPr id="7" name="円弧 6"/>
            <p:cNvSpPr/>
            <p:nvPr/>
          </p:nvSpPr>
          <p:spPr>
            <a:xfrm rot="13562190">
              <a:off x="5684339" y="4454342"/>
              <a:ext cx="1223557" cy="1009519"/>
            </a:xfrm>
            <a:prstGeom prst="arc">
              <a:avLst>
                <a:gd name="adj1" fmla="val 16233626"/>
                <a:gd name="adj2" fmla="val 2497937"/>
              </a:avLst>
            </a:prstGeom>
            <a:ln w="50800">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2492896"/>
              <a:ext cx="1743460" cy="2932181"/>
            </a:xfrm>
            <a:prstGeom prst="rect">
              <a:avLst/>
            </a:prstGeom>
          </p:spPr>
        </p:pic>
      </p:gr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18</a:t>
            </a:fld>
            <a:endParaRPr kumimoji="1" lang="ja-JP" altLang="en-US" dirty="0"/>
          </a:p>
        </p:txBody>
      </p:sp>
    </p:spTree>
    <p:extLst>
      <p:ext uri="{BB962C8B-B14F-4D97-AF65-F5344CB8AC3E}">
        <p14:creationId xmlns:p14="http://schemas.microsoft.com/office/powerpoint/2010/main" val="317447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進捗状況</a:t>
            </a:r>
            <a:r>
              <a:rPr kumimoji="1" lang="ja-JP" altLang="en-US" dirty="0" smtClean="0"/>
              <a:t>（</a:t>
            </a:r>
            <a:r>
              <a:rPr lang="en-US" altLang="ja-JP" dirty="0" smtClean="0"/>
              <a:t>4</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443664" cy="3776388"/>
          </a:xfrm>
        </p:spPr>
        <p:txBody>
          <a:bodyPr/>
          <a:lstStyle/>
          <a:p>
            <a:r>
              <a:rPr lang="ja-JP" altLang="en-US" dirty="0" smtClean="0"/>
              <a:t>目標制御モデルカタログ（</a:t>
            </a:r>
            <a:r>
              <a:rPr lang="ja-JP" altLang="en-US" smtClean="0"/>
              <a:t>クラス図</a:t>
            </a:r>
            <a:r>
              <a:rPr lang="ja-JP" altLang="en-US" smtClean="0"/>
              <a:t>）</a:t>
            </a:r>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19</a:t>
            </a:fld>
            <a:endParaRPr kumimoji="1" lang="ja-JP" altLang="en-US" dirty="0"/>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060848"/>
            <a:ext cx="9042400" cy="4464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4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発表内容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研究背景</a:t>
            </a:r>
            <a:endParaRPr kumimoji="1" lang="en-US" altLang="ja-JP" sz="3200" dirty="0" smtClean="0"/>
          </a:p>
          <a:p>
            <a:r>
              <a:rPr lang="ja-JP" altLang="en-US" sz="3200" dirty="0"/>
              <a:t>研究</a:t>
            </a:r>
            <a:r>
              <a:rPr lang="ja-JP" altLang="en-US" sz="3200" dirty="0" smtClean="0"/>
              <a:t>概要</a:t>
            </a:r>
            <a:endParaRPr lang="en-US" altLang="ja-JP" sz="3200" dirty="0" smtClean="0"/>
          </a:p>
          <a:p>
            <a:r>
              <a:rPr kumimoji="1" lang="ja-JP" altLang="en-US" sz="3200" dirty="0" smtClean="0"/>
              <a:t>進捗状況</a:t>
            </a:r>
            <a:endParaRPr kumimoji="1" lang="en-US" altLang="ja-JP" sz="3200" dirty="0" smtClean="0"/>
          </a:p>
          <a:p>
            <a:r>
              <a:rPr lang="ja-JP" altLang="en-US" sz="3200" dirty="0"/>
              <a:t>今後</a:t>
            </a:r>
            <a:r>
              <a:rPr lang="ja-JP" altLang="en-US" sz="3200" dirty="0" smtClean="0"/>
              <a:t>の予定</a:t>
            </a:r>
            <a:endParaRPr kumimoji="1" lang="en-US" altLang="ja-JP" sz="3200" dirty="0" smtClean="0"/>
          </a:p>
          <a:p>
            <a:r>
              <a:rPr lang="ja-JP" altLang="en-US" sz="3200" dirty="0"/>
              <a:t>まとめ</a:t>
            </a:r>
            <a:endParaRPr kumimoji="1" lang="en-US" altLang="ja-JP" sz="3200"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a:t>
            </a:fld>
            <a:endParaRPr kumimoji="1" lang="ja-JP" altLang="en-US" dirty="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smtClean="0"/>
              <a:t>（</a:t>
            </a:r>
            <a:r>
              <a:rPr lang="en-US" altLang="ja-JP" dirty="0" smtClean="0"/>
              <a:t>5</a:t>
            </a:r>
            <a:r>
              <a:rPr kumimoji="1" lang="en-US" altLang="ja-JP" dirty="0" smtClean="0"/>
              <a:t>/6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mtClean="0"/>
              <a:t>モデル</a:t>
            </a:r>
            <a:r>
              <a:rPr lang="en-US" altLang="ja-JP" smtClean="0"/>
              <a:t>:</a:t>
            </a:r>
            <a:r>
              <a:rPr lang="ja-JP" altLang="en-US" smtClean="0"/>
              <a:t>尻尾</a:t>
            </a:r>
            <a:r>
              <a:rPr lang="ja-JP" altLang="en-US" dirty="0" smtClean="0"/>
              <a:t>モータ角度制御モデル（クラス図）</a:t>
            </a:r>
            <a:endParaRPr lang="en-US" altLang="ja-JP" dirty="0" smtClean="0"/>
          </a:p>
          <a:p>
            <a:pPr lvl="1"/>
            <a:r>
              <a:rPr lang="en-US" altLang="ja-JP" dirty="0"/>
              <a:t>NXT LEGO </a:t>
            </a:r>
            <a:r>
              <a:rPr lang="en-US" altLang="ja-JP" dirty="0" smtClean="0"/>
              <a:t>MINDSTORMS(Java)</a:t>
            </a:r>
            <a:r>
              <a:rPr lang="ja-JP" altLang="en-US" dirty="0"/>
              <a:t>用</a:t>
            </a:r>
            <a:r>
              <a:rPr lang="ja-JP" altLang="en-US" dirty="0" smtClean="0"/>
              <a:t>モデル</a:t>
            </a:r>
            <a:endParaRPr lang="en-US" altLang="ja-JP" dirty="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20</a:t>
            </a:fld>
            <a:endParaRPr kumimoji="1" lang="ja-JP"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024971"/>
            <a:ext cx="8281384" cy="472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230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endParaRPr kumimoji="1" lang="ja-JP" altLang="en-US"/>
          </a:p>
        </p:txBody>
      </p:sp>
      <p:sp>
        <p:nvSpPr>
          <p:cNvPr id="3" name="コンテンツ プレースホルダー 2"/>
          <p:cNvSpPr>
            <a:spLocks noGrp="1"/>
          </p:cNvSpPr>
          <p:nvPr>
            <p:ph idx="1"/>
          </p:nvPr>
        </p:nvSpPr>
        <p:spPr/>
        <p:txBody>
          <a:bodyPr/>
          <a:lstStyle/>
          <a:p>
            <a:r>
              <a:rPr kumimoji="1" lang="en-US" altLang="ja-JP" smtClean="0"/>
              <a:t>PIM</a:t>
            </a:r>
            <a:r>
              <a:rPr kumimoji="1" lang="ja-JP" altLang="en-US" smtClean="0"/>
              <a:t>→</a:t>
            </a:r>
            <a:r>
              <a:rPr kumimoji="1" lang="en-US" altLang="ja-JP" smtClean="0"/>
              <a:t>PSM</a:t>
            </a:r>
            <a:r>
              <a:rPr kumimoji="1" lang="ja-JP" altLang="en-US" smtClean="0"/>
              <a:t>の流れ</a:t>
            </a:r>
            <a:endParaRPr lang="en-US" altLang="ja-JP" smtClean="0"/>
          </a:p>
          <a:p>
            <a:pPr lvl="1"/>
            <a:r>
              <a:rPr kumimoji="1" lang="ja-JP" altLang="en-US" smtClean="0"/>
              <a:t>どういう所に苦労したのか？</a:t>
            </a:r>
            <a:endParaRPr kumimoji="1" lang="en-US" altLang="ja-JP" smtClean="0"/>
          </a:p>
          <a:p>
            <a:pPr lvl="1"/>
            <a:r>
              <a:rPr lang="ja-JP" altLang="en-US" smtClean="0"/>
              <a:t>どの点でモデルカタログの良さを感じたか</a:t>
            </a:r>
            <a:endParaRPr kumimoji="1" lang="en-US" altLang="ja-JP" smtClean="0"/>
          </a:p>
        </p:txBody>
      </p:sp>
      <p:sp>
        <p:nvSpPr>
          <p:cNvPr id="4" name="スライド番号プレースホルダー 3"/>
          <p:cNvSpPr>
            <a:spLocks noGrp="1"/>
          </p:cNvSpPr>
          <p:nvPr>
            <p:ph type="sldNum" sz="quarter" idx="12"/>
          </p:nvPr>
        </p:nvSpPr>
        <p:spPr/>
        <p:txBody>
          <a:bodyPr/>
          <a:lstStyle/>
          <a:p>
            <a:fld id="{1B4CD1AD-35CE-4DA8-9CDB-2FA6D4A1B3F4}" type="slidenum">
              <a:rPr lang="ja-JP" altLang="en-US" smtClean="0"/>
              <a:pPr/>
              <a:t>21</a:t>
            </a:fld>
            <a:endParaRPr lang="ja-JP" altLang="en-US" dirty="0"/>
          </a:p>
        </p:txBody>
      </p:sp>
    </p:spTree>
    <p:extLst>
      <p:ext uri="{BB962C8B-B14F-4D97-AF65-F5344CB8AC3E}">
        <p14:creationId xmlns:p14="http://schemas.microsoft.com/office/powerpoint/2010/main" val="915001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グラフ 9"/>
          <p:cNvGraphicFramePr>
            <a:graphicFrameLocks/>
          </p:cNvGraphicFramePr>
          <p:nvPr>
            <p:extLst>
              <p:ext uri="{D42A27DB-BD31-4B8C-83A1-F6EECF244321}">
                <p14:modId xmlns:p14="http://schemas.microsoft.com/office/powerpoint/2010/main" val="1778383694"/>
              </p:ext>
            </p:extLst>
          </p:nvPr>
        </p:nvGraphicFramePr>
        <p:xfrm>
          <a:off x="107504" y="2492896"/>
          <a:ext cx="8496943"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kumimoji="1" lang="ja-JP" altLang="en-US" dirty="0" smtClean="0"/>
              <a:t>進捗状況（</a:t>
            </a:r>
            <a:r>
              <a:rPr lang="en-US" altLang="ja-JP" dirty="0"/>
              <a:t>6</a:t>
            </a:r>
            <a:r>
              <a:rPr kumimoji="1" lang="en-US" altLang="ja-JP" dirty="0" smtClean="0"/>
              <a:t>/6</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1184100"/>
          </a:xfrm>
        </p:spPr>
        <p:txBody>
          <a:bodyPr/>
          <a:lstStyle/>
          <a:p>
            <a:r>
              <a:rPr lang="ja-JP" altLang="en-US" smtClean="0"/>
              <a:t>実装結果</a:t>
            </a:r>
            <a:r>
              <a:rPr lang="en-US" altLang="ja-JP" smtClean="0"/>
              <a:t>:</a:t>
            </a:r>
            <a:r>
              <a:rPr lang="ja-JP" altLang="en-US" smtClean="0"/>
              <a:t>尻尾</a:t>
            </a:r>
            <a:r>
              <a:rPr lang="ja-JP" altLang="en-US" dirty="0" smtClean="0"/>
              <a:t>モータ角度制御</a:t>
            </a:r>
            <a:endParaRPr lang="en-US" altLang="ja-JP" dirty="0" smtClean="0"/>
          </a:p>
          <a:p>
            <a:pPr lvl="1"/>
            <a:r>
              <a:rPr lang="ja-JP" altLang="en-US" dirty="0" smtClean="0"/>
              <a:t>プログラム実行時の</a:t>
            </a:r>
            <a:r>
              <a:rPr lang="ja-JP" altLang="en-US" dirty="0"/>
              <a:t>動作</a:t>
            </a:r>
            <a:r>
              <a:rPr lang="ja-JP" altLang="en-US" dirty="0" smtClean="0"/>
              <a:t>確認</a:t>
            </a:r>
            <a:endParaRPr lang="en-US" altLang="ja-JP" dirty="0" smtClean="0"/>
          </a:p>
          <a:p>
            <a:pPr lvl="2"/>
            <a:r>
              <a:rPr lang="ja-JP" altLang="en-US" dirty="0" smtClean="0"/>
              <a:t>初期値（</a:t>
            </a:r>
            <a:r>
              <a:rPr lang="en-US" altLang="ja-JP" dirty="0" smtClean="0"/>
              <a:t>0°</a:t>
            </a:r>
            <a:r>
              <a:rPr lang="ja-JP" altLang="en-US" dirty="0" smtClean="0"/>
              <a:t>）から目標角度（</a:t>
            </a:r>
            <a:r>
              <a:rPr lang="en-US" altLang="ja-JP" dirty="0" smtClean="0"/>
              <a:t>90°</a:t>
            </a:r>
            <a:r>
              <a:rPr lang="ja-JP" altLang="en-US" dirty="0" smtClean="0"/>
              <a:t>）まで尻尾を回転</a:t>
            </a:r>
            <a:endParaRPr lang="en-US" altLang="ja-JP" dirty="0" smtClean="0"/>
          </a:p>
          <a:p>
            <a:pPr lvl="1"/>
            <a:endParaRPr lang="en-US" altLang="ja-JP" dirty="0" smtClean="0"/>
          </a:p>
        </p:txBody>
      </p:sp>
      <p:sp>
        <p:nvSpPr>
          <p:cNvPr id="19" name="線吹き出し 1 (枠付き) 18"/>
          <p:cNvSpPr/>
          <p:nvPr/>
        </p:nvSpPr>
        <p:spPr>
          <a:xfrm>
            <a:off x="4067944" y="5301208"/>
            <a:ext cx="1368152" cy="576064"/>
          </a:xfrm>
          <a:prstGeom prst="borderCallout1">
            <a:avLst>
              <a:gd name="adj1" fmla="val 18750"/>
              <a:gd name="adj2" fmla="val -8333"/>
              <a:gd name="adj3" fmla="val -134876"/>
              <a:gd name="adj4" fmla="val -25647"/>
            </a:avLst>
          </a:prstGeom>
        </p:spPr>
        <p:style>
          <a:lnRef idx="1">
            <a:schemeClr val="accent4"/>
          </a:lnRef>
          <a:fillRef idx="2">
            <a:schemeClr val="accent4"/>
          </a:fillRef>
          <a:effectRef idx="1">
            <a:schemeClr val="accent4"/>
          </a:effectRef>
          <a:fontRef idx="minor">
            <a:schemeClr val="dk1"/>
          </a:fontRef>
        </p:style>
        <p:txBody>
          <a:bodyPr bIns="0" rtlCol="0" anchor="ctr"/>
          <a:lstStyle/>
          <a:p>
            <a:pPr algn="ctr"/>
            <a:r>
              <a:rPr lang="ja-JP" altLang="en-US" dirty="0">
                <a:latin typeface="メイリオ" pitchFamily="50" charset="-128"/>
                <a:ea typeface="メイリオ" pitchFamily="50" charset="-128"/>
                <a:cs typeface="メイリオ" pitchFamily="50" charset="-128"/>
              </a:rPr>
              <a:t>目標</a:t>
            </a:r>
            <a:r>
              <a:rPr lang="ja-JP" altLang="en-US" dirty="0" smtClean="0">
                <a:latin typeface="メイリオ" pitchFamily="50" charset="-128"/>
                <a:ea typeface="メイリオ" pitchFamily="50" charset="-128"/>
                <a:cs typeface="メイリオ" pitchFamily="50" charset="-128"/>
              </a:rPr>
              <a:t>角度へ接近</a:t>
            </a:r>
            <a:endParaRPr kumimoji="1" lang="ja-JP" altLang="en-US" dirty="0">
              <a:latin typeface="メイリオ" pitchFamily="50" charset="-128"/>
              <a:ea typeface="メイリオ" pitchFamily="50" charset="-128"/>
              <a:cs typeface="メイリオ" pitchFamily="50" charset="-128"/>
            </a:endParaRPr>
          </a:p>
        </p:txBody>
      </p:sp>
      <p:sp>
        <p:nvSpPr>
          <p:cNvPr id="22" name="線吹き出し 1 (枠付き) 21"/>
          <p:cNvSpPr/>
          <p:nvPr/>
        </p:nvSpPr>
        <p:spPr>
          <a:xfrm>
            <a:off x="6984268" y="4437112"/>
            <a:ext cx="1368152" cy="576064"/>
          </a:xfrm>
          <a:prstGeom prst="borderCallout1">
            <a:avLst>
              <a:gd name="adj1" fmla="val 18750"/>
              <a:gd name="adj2" fmla="val -8333"/>
              <a:gd name="adj3" fmla="val -237949"/>
              <a:gd name="adj4" fmla="val 15148"/>
            </a:avLst>
          </a:prstGeom>
        </p:spPr>
        <p:style>
          <a:lnRef idx="1">
            <a:schemeClr val="accent4"/>
          </a:lnRef>
          <a:fillRef idx="2">
            <a:schemeClr val="accent4"/>
          </a:fillRef>
          <a:effectRef idx="1">
            <a:schemeClr val="accent4"/>
          </a:effectRef>
          <a:fontRef idx="minor">
            <a:schemeClr val="dk1"/>
          </a:fontRef>
        </p:style>
        <p:txBody>
          <a:bodyPr bIns="0" rtlCol="0" anchor="ctr"/>
          <a:lstStyle/>
          <a:p>
            <a:pPr algn="ctr"/>
            <a:r>
              <a:rPr lang="ja-JP" altLang="en-US" dirty="0">
                <a:latin typeface="メイリオ" pitchFamily="50" charset="-128"/>
                <a:ea typeface="メイリオ" pitchFamily="50" charset="-128"/>
                <a:cs typeface="メイリオ" pitchFamily="50" charset="-128"/>
              </a:rPr>
              <a:t>目標</a:t>
            </a:r>
            <a:r>
              <a:rPr lang="ja-JP" altLang="en-US" dirty="0" smtClean="0">
                <a:latin typeface="メイリオ" pitchFamily="50" charset="-128"/>
                <a:ea typeface="メイリオ" pitchFamily="50" charset="-128"/>
                <a:cs typeface="メイリオ" pitchFamily="50" charset="-128"/>
              </a:rPr>
              <a:t>角度へ収束</a:t>
            </a:r>
            <a:endParaRPr kumimoji="1" lang="ja-JP" altLang="en-US" dirty="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22</a:t>
            </a:fld>
            <a:endParaRPr kumimoji="1" lang="ja-JP" altLang="en-US" dirty="0"/>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0330" y="3174613"/>
            <a:ext cx="456028" cy="67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878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未完成プログラムの開発</a:t>
            </a:r>
            <a:endParaRPr kumimoji="1" lang="en-US" altLang="ja-JP" dirty="0" smtClean="0"/>
          </a:p>
          <a:p>
            <a:r>
              <a:rPr lang="ja-JP" altLang="en-US" dirty="0" smtClean="0"/>
              <a:t>未実装機能の追加，検証</a:t>
            </a:r>
            <a:endParaRPr lang="en-US" altLang="ja-JP" dirty="0" smtClean="0"/>
          </a:p>
          <a:p>
            <a:pPr lvl="1"/>
            <a:r>
              <a:rPr lang="ja-JP" altLang="en-US" dirty="0" smtClean="0"/>
              <a:t>排他制御</a:t>
            </a:r>
            <a:endParaRPr lang="en-US" altLang="ja-JP" dirty="0" smtClean="0"/>
          </a:p>
          <a:p>
            <a:pPr lvl="1"/>
            <a:r>
              <a:rPr lang="ja-JP" altLang="en-US" dirty="0" smtClean="0"/>
              <a:t>制御監視リスナー</a:t>
            </a:r>
            <a:r>
              <a:rPr lang="ja-JP" altLang="en-US" dirty="0"/>
              <a:t>等</a:t>
            </a:r>
            <a:endParaRPr lang="en-US" altLang="ja-JP" dirty="0" smtClean="0"/>
          </a:p>
          <a:p>
            <a:r>
              <a:rPr lang="ja-JP" altLang="en-US" dirty="0" smtClean="0"/>
              <a:t>二輪ロボット以外を対象とする制御プログラムの開発</a:t>
            </a:r>
            <a:endParaRPr lang="en-US" altLang="ja-JP" dirty="0" smtClean="0"/>
          </a:p>
          <a:p>
            <a:r>
              <a:rPr lang="ja-JP" altLang="en-US" dirty="0" smtClean="0"/>
              <a:t>開発工程の資料化及び提供</a:t>
            </a:r>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23</a:t>
            </a:fld>
            <a:endParaRPr kumimoji="1" lang="ja-JP" altLang="en-US" dirty="0"/>
          </a:p>
        </p:txBody>
      </p:sp>
    </p:spTree>
    <p:extLst>
      <p:ext uri="{BB962C8B-B14F-4D97-AF65-F5344CB8AC3E}">
        <p14:creationId xmlns:p14="http://schemas.microsoft.com/office/powerpoint/2010/main" val="1924232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r>
              <a:rPr lang="ja-JP" altLang="en-US" dirty="0" smtClean="0"/>
              <a:t>研究目的</a:t>
            </a:r>
            <a:endParaRPr lang="en-US" altLang="ja-JP" dirty="0" smtClean="0"/>
          </a:p>
          <a:p>
            <a:pPr lvl="1"/>
            <a:r>
              <a:rPr lang="ja-JP" altLang="en-US" dirty="0" smtClean="0"/>
              <a:t>実践例の無いＵＭ</a:t>
            </a:r>
            <a:r>
              <a:rPr lang="en-US" altLang="ja-JP" dirty="0" smtClean="0"/>
              <a:t>L</a:t>
            </a:r>
            <a:r>
              <a:rPr lang="ja-JP" altLang="en-US" dirty="0" smtClean="0"/>
              <a:t>モデルカタログの有用性の検証，実践例の提供</a:t>
            </a:r>
            <a:endParaRPr lang="en-US" altLang="ja-JP" dirty="0" smtClean="0"/>
          </a:p>
          <a:p>
            <a:r>
              <a:rPr lang="ja-JP" altLang="en-US" dirty="0" smtClean="0"/>
              <a:t>研究概要</a:t>
            </a:r>
            <a:endParaRPr lang="en-US" altLang="ja-JP" dirty="0" smtClean="0"/>
          </a:p>
          <a:p>
            <a:pPr lvl="1"/>
            <a:r>
              <a:rPr lang="en-US" altLang="ja-JP" dirty="0" smtClean="0"/>
              <a:t>UML</a:t>
            </a:r>
            <a:r>
              <a:rPr lang="ja-JP" altLang="en-US" dirty="0"/>
              <a:t>モデルカタログを利用</a:t>
            </a:r>
            <a:r>
              <a:rPr lang="ja-JP" altLang="en-US" dirty="0" smtClean="0"/>
              <a:t>して開発</a:t>
            </a:r>
            <a:r>
              <a:rPr lang="ja-JP" altLang="en-US" dirty="0"/>
              <a:t>を行い、モデルの有用性を</a:t>
            </a:r>
            <a:r>
              <a:rPr lang="ja-JP" altLang="en-US" dirty="0" smtClean="0"/>
              <a:t>検証</a:t>
            </a:r>
            <a:endParaRPr lang="en-US" altLang="ja-JP" dirty="0" smtClean="0"/>
          </a:p>
          <a:p>
            <a:r>
              <a:rPr lang="ja-JP" altLang="en-US" dirty="0"/>
              <a:t>進捗</a:t>
            </a:r>
            <a:r>
              <a:rPr lang="ja-JP" altLang="en-US" dirty="0" smtClean="0"/>
              <a:t>状況</a:t>
            </a:r>
            <a:endParaRPr lang="en-US" altLang="ja-JP" dirty="0" smtClean="0"/>
          </a:p>
          <a:p>
            <a:pPr lvl="1"/>
            <a:r>
              <a:rPr lang="ja-JP" altLang="en-US" dirty="0" smtClean="0"/>
              <a:t>モデルの分析，組込み機器に対する目標制御プログラムを開発中</a:t>
            </a:r>
            <a:endParaRPr lang="en-US" altLang="ja-JP" dirty="0" smtClean="0"/>
          </a:p>
          <a:p>
            <a:r>
              <a:rPr lang="ja-JP" altLang="en-US" dirty="0"/>
              <a:t>今後</a:t>
            </a:r>
            <a:r>
              <a:rPr lang="ja-JP" altLang="en-US" dirty="0" smtClean="0"/>
              <a:t>の予定</a:t>
            </a:r>
            <a:endParaRPr lang="en-US" altLang="ja-JP" dirty="0" smtClean="0"/>
          </a:p>
          <a:p>
            <a:pPr lvl="1"/>
            <a:r>
              <a:rPr lang="ja-JP" altLang="en-US" dirty="0" smtClean="0"/>
              <a:t>引き続き制御プログラムの開発，開発工程の資料化と提供</a:t>
            </a:r>
            <a:endParaRPr lang="en-US" altLang="ja-JP" dirty="0" smtClean="0"/>
          </a:p>
          <a:p>
            <a:pPr lvl="1"/>
            <a:endParaRPr lang="ja-JP" altLang="en-US" dirty="0"/>
          </a:p>
          <a:p>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24</a:t>
            </a:fld>
            <a:endParaRPr kumimoji="1" lang="ja-JP" altLang="en-US" dirty="0"/>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1/5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609398"/>
          </a:xfrm>
        </p:spPr>
        <p:txBody>
          <a:bodyPr>
            <a:spAutoFit/>
          </a:bodyPr>
          <a:lstStyle/>
          <a:p>
            <a:r>
              <a:rPr lang="ja-JP" altLang="en-US" dirty="0" smtClean="0"/>
              <a:t>モデルベース開発とは？</a:t>
            </a:r>
            <a:endParaRPr lang="en-US" altLang="ja-JP" dirty="0" smtClean="0"/>
          </a:p>
        </p:txBody>
      </p:sp>
      <p:sp>
        <p:nvSpPr>
          <p:cNvPr id="5" name="下矢印 4"/>
          <p:cNvSpPr/>
          <p:nvPr/>
        </p:nvSpPr>
        <p:spPr>
          <a:xfrm>
            <a:off x="4175956" y="2636912"/>
            <a:ext cx="93610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3" name="正方形/長方形 12"/>
          <p:cNvSpPr/>
          <p:nvPr/>
        </p:nvSpPr>
        <p:spPr>
          <a:xfrm>
            <a:off x="2123728" y="5229200"/>
            <a:ext cx="6651068" cy="936104"/>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2400" dirty="0" smtClean="0">
                <a:latin typeface="メイリオ" pitchFamily="50" charset="-128"/>
                <a:ea typeface="メイリオ" pitchFamily="50" charset="-128"/>
                <a:cs typeface="メイリオ" pitchFamily="50" charset="-128"/>
              </a:rPr>
              <a:t>組込みシステム業界でモデルベース開発を</a:t>
            </a:r>
            <a:endParaRPr kumimoji="1" lang="en-US" altLang="ja-JP" sz="2400" dirty="0" smtClean="0">
              <a:latin typeface="メイリオ" pitchFamily="50" charset="-128"/>
              <a:ea typeface="メイリオ" pitchFamily="50" charset="-128"/>
              <a:cs typeface="メイリオ" pitchFamily="50" charset="-128"/>
            </a:endParaRPr>
          </a:p>
          <a:p>
            <a:r>
              <a:rPr kumimoji="1" lang="ja-JP" altLang="en-US" sz="2400" dirty="0" smtClean="0">
                <a:latin typeface="メイリオ" pitchFamily="50" charset="-128"/>
                <a:ea typeface="メイリオ" pitchFamily="50" charset="-128"/>
                <a:cs typeface="メイリオ" pitchFamily="50" charset="-128"/>
              </a:rPr>
              <a:t>実施する例</a:t>
            </a:r>
            <a:r>
              <a:rPr lang="ja-JP" altLang="en-US" sz="2400" dirty="0" smtClean="0">
                <a:latin typeface="メイリオ" pitchFamily="50" charset="-128"/>
                <a:ea typeface="メイリオ" pitchFamily="50" charset="-128"/>
                <a:cs typeface="メイリオ" pitchFamily="50" charset="-128"/>
              </a:rPr>
              <a:t>が</a:t>
            </a:r>
            <a:r>
              <a:rPr kumimoji="1" lang="ja-JP" altLang="en-US" sz="2400" dirty="0" smtClean="0">
                <a:latin typeface="メイリオ" pitchFamily="50" charset="-128"/>
                <a:ea typeface="メイリオ" pitchFamily="50" charset="-128"/>
                <a:cs typeface="メイリオ" pitchFamily="50" charset="-128"/>
              </a:rPr>
              <a:t>増加している</a:t>
            </a:r>
            <a:endParaRPr kumimoji="1" lang="en-US" altLang="ja-JP" sz="2400" dirty="0" smtClean="0">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07504" y="3284984"/>
            <a:ext cx="4176464" cy="415498"/>
          </a:xfrm>
          <a:prstGeom prst="rect">
            <a:avLst/>
          </a:prstGeom>
        </p:spPr>
        <p:style>
          <a:lnRef idx="2">
            <a:schemeClr val="accent6"/>
          </a:lnRef>
          <a:fillRef idx="1">
            <a:schemeClr val="lt1"/>
          </a:fillRef>
          <a:effectRef idx="0">
            <a:schemeClr val="accent6"/>
          </a:effectRef>
          <a:fontRef idx="minor">
            <a:schemeClr val="dk1"/>
          </a:fontRef>
        </p:style>
        <p:txBody>
          <a:bodyPr wrap="square" bIns="0" rtlCol="0">
            <a:spAutoFit/>
          </a:bodyPr>
          <a:lstStyle/>
          <a:p>
            <a:r>
              <a:rPr lang="ja-JP" altLang="en-US" sz="2400" dirty="0">
                <a:latin typeface="メイリオ" pitchFamily="50" charset="-128"/>
                <a:ea typeface="メイリオ" pitchFamily="50" charset="-128"/>
                <a:cs typeface="メイリオ" pitchFamily="50" charset="-128"/>
              </a:rPr>
              <a:t>開発効率の向上，コスト</a:t>
            </a:r>
            <a:r>
              <a:rPr lang="ja-JP" altLang="en-US" sz="2400" dirty="0" smtClean="0">
                <a:latin typeface="メイリオ" pitchFamily="50" charset="-128"/>
                <a:ea typeface="メイリオ" pitchFamily="50" charset="-128"/>
                <a:cs typeface="メイリオ" pitchFamily="50" charset="-128"/>
              </a:rPr>
              <a:t>削減</a:t>
            </a:r>
            <a:endParaRPr lang="en-US" altLang="ja-JP" sz="2400" dirty="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2123728" y="3933056"/>
            <a:ext cx="4824536" cy="415498"/>
          </a:xfrm>
          <a:prstGeom prst="rect">
            <a:avLst/>
          </a:prstGeom>
        </p:spPr>
        <p:style>
          <a:lnRef idx="2">
            <a:schemeClr val="accent6"/>
          </a:lnRef>
          <a:fillRef idx="1">
            <a:schemeClr val="lt1"/>
          </a:fillRef>
          <a:effectRef idx="0">
            <a:schemeClr val="accent6"/>
          </a:effectRef>
          <a:fontRef idx="minor">
            <a:schemeClr val="dk1"/>
          </a:fontRef>
        </p:style>
        <p:txBody>
          <a:bodyPr wrap="square" bIns="0" rtlCol="0">
            <a:spAutoFit/>
          </a:bodyPr>
          <a:lstStyle/>
          <a:p>
            <a:pPr algn="ctr"/>
            <a:r>
              <a:rPr lang="ja-JP" altLang="en-US" sz="2400" dirty="0">
                <a:latin typeface="メイリオ" pitchFamily="50" charset="-128"/>
                <a:ea typeface="メイリオ" pitchFamily="50" charset="-128"/>
                <a:cs typeface="メイリオ" pitchFamily="50" charset="-128"/>
              </a:rPr>
              <a:t>ソフトウェア資産の再利用性向上</a:t>
            </a:r>
            <a:endParaRPr lang="en-US" altLang="ja-JP" sz="2400"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5590697" y="4525670"/>
            <a:ext cx="3312368" cy="415498"/>
          </a:xfrm>
          <a:prstGeom prst="rect">
            <a:avLst/>
          </a:prstGeom>
        </p:spPr>
        <p:style>
          <a:lnRef idx="2">
            <a:schemeClr val="accent6"/>
          </a:lnRef>
          <a:fillRef idx="1">
            <a:schemeClr val="lt1"/>
          </a:fillRef>
          <a:effectRef idx="0">
            <a:schemeClr val="accent6"/>
          </a:effectRef>
          <a:fontRef idx="minor">
            <a:schemeClr val="dk1"/>
          </a:fontRef>
        </p:style>
        <p:txBody>
          <a:bodyPr wrap="square" bIns="0" rtlCol="0">
            <a:spAutoFit/>
          </a:bodyPr>
          <a:lstStyle/>
          <a:p>
            <a:pPr algn="r"/>
            <a:r>
              <a:rPr lang="ja-JP" altLang="en-US" sz="2400" dirty="0">
                <a:latin typeface="メイリオ" pitchFamily="50" charset="-128"/>
                <a:ea typeface="メイリオ" pitchFamily="50" charset="-128"/>
                <a:cs typeface="メイリオ" pitchFamily="50" charset="-128"/>
              </a:rPr>
              <a:t>複数人での開発が容易</a:t>
            </a:r>
            <a:endParaRPr lang="en-US" altLang="ja-JP" sz="2400" dirty="0">
              <a:latin typeface="メイリオ" pitchFamily="50" charset="-128"/>
              <a:ea typeface="メイリオ" pitchFamily="50" charset="-128"/>
              <a:cs typeface="メイリオ" pitchFamily="50" charset="-128"/>
            </a:endParaRPr>
          </a:p>
        </p:txBody>
      </p:sp>
      <p:sp>
        <p:nvSpPr>
          <p:cNvPr id="16" name="右矢印 15"/>
          <p:cNvSpPr/>
          <p:nvPr/>
        </p:nvSpPr>
        <p:spPr>
          <a:xfrm>
            <a:off x="899592" y="5464143"/>
            <a:ext cx="108012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6" name="角丸四角形 5"/>
          <p:cNvSpPr/>
          <p:nvPr/>
        </p:nvSpPr>
        <p:spPr>
          <a:xfrm>
            <a:off x="323528" y="1628800"/>
            <a:ext cx="8451268" cy="720080"/>
          </a:xfrm>
          <a:prstGeom prst="roundRect">
            <a:avLst/>
          </a:prstGeom>
        </p:spPr>
        <p:style>
          <a:lnRef idx="1">
            <a:schemeClr val="accent1"/>
          </a:lnRef>
          <a:fillRef idx="2">
            <a:schemeClr val="accent1"/>
          </a:fillRef>
          <a:effectRef idx="1">
            <a:schemeClr val="accent1"/>
          </a:effectRef>
          <a:fontRef idx="minor">
            <a:schemeClr val="dk1"/>
          </a:fontRef>
        </p:style>
        <p:txBody>
          <a:bodyPr bIns="0" rtlCol="0" anchor="ctr"/>
          <a:lstStyle/>
          <a:p>
            <a:pPr algn="ctr"/>
            <a:r>
              <a:rPr lang="ja-JP" altLang="en-US" sz="2200" dirty="0">
                <a:solidFill>
                  <a:srgbClr val="7030A0"/>
                </a:solidFill>
                <a:latin typeface="メイリオ" pitchFamily="50" charset="-128"/>
                <a:ea typeface="メイリオ" pitchFamily="50" charset="-128"/>
                <a:cs typeface="メイリオ" pitchFamily="50" charset="-128"/>
              </a:rPr>
              <a:t>実現すべき機能を設計図・モデルで作成</a:t>
            </a:r>
            <a:r>
              <a:rPr lang="ja-JP" altLang="en-US" sz="2200" dirty="0">
                <a:latin typeface="メイリオ" pitchFamily="50" charset="-128"/>
                <a:ea typeface="メイリオ" pitchFamily="50" charset="-128"/>
                <a:cs typeface="メイリオ" pitchFamily="50" charset="-128"/>
              </a:rPr>
              <a:t>し、開発工程において、</a:t>
            </a:r>
            <a:endParaRPr lang="en-US" altLang="ja-JP" sz="2200" dirty="0">
              <a:latin typeface="メイリオ" pitchFamily="50" charset="-128"/>
              <a:ea typeface="メイリオ" pitchFamily="50" charset="-128"/>
              <a:cs typeface="メイリオ" pitchFamily="50" charset="-128"/>
            </a:endParaRPr>
          </a:p>
          <a:p>
            <a:pPr algn="ctr"/>
            <a:r>
              <a:rPr lang="ja-JP" altLang="en-US" sz="2200" dirty="0">
                <a:latin typeface="メイリオ" pitchFamily="50" charset="-128"/>
                <a:ea typeface="メイリオ" pitchFamily="50" charset="-128"/>
                <a:cs typeface="メイリオ" pitchFamily="50" charset="-128"/>
              </a:rPr>
              <a:t>これを検証しながら開発プロセスを進めていく開発</a:t>
            </a:r>
            <a:r>
              <a:rPr lang="ja-JP" altLang="en-US" sz="2200" dirty="0" smtClean="0">
                <a:latin typeface="メイリオ" pitchFamily="50" charset="-128"/>
                <a:ea typeface="メイリオ" pitchFamily="50" charset="-128"/>
                <a:cs typeface="メイリオ" pitchFamily="50" charset="-128"/>
              </a:rPr>
              <a:t>手法</a:t>
            </a:r>
            <a:endParaRPr lang="ja-JP" altLang="en-US" sz="2200" dirty="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3</a:t>
            </a:fld>
            <a:endParaRPr kumimoji="1" lang="ja-JP" altLang="en-US" dirty="0"/>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9"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2"/>
          <p:cNvSpPr txBox="1">
            <a:spLocks/>
          </p:cNvSpPr>
          <p:nvPr/>
        </p:nvSpPr>
        <p:spPr bwMode="gray">
          <a:xfrm>
            <a:off x="299020" y="2172892"/>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latin typeface="メイリオ" pitchFamily="50" charset="-128"/>
                <a:ea typeface="メイリオ" pitchFamily="50" charset="-128"/>
                <a:cs typeface="メイリオ" pitchFamily="50" charset="-128"/>
              </a:rPr>
              <a:t>傾向</a:t>
            </a:r>
            <a:r>
              <a:rPr lang="en-US" altLang="ja-JP" dirty="0" smtClean="0">
                <a:latin typeface="メイリオ" pitchFamily="50" charset="-128"/>
                <a:ea typeface="メイリオ" pitchFamily="50" charset="-128"/>
                <a:cs typeface="メイリオ" pitchFamily="50" charset="-128"/>
              </a:rPr>
              <a:t>1</a:t>
            </a:r>
          </a:p>
        </p:txBody>
      </p:sp>
      <p:sp>
        <p:nvSpPr>
          <p:cNvPr id="15" name="コンテンツ プレースホルダー 2"/>
          <p:cNvSpPr txBox="1">
            <a:spLocks/>
          </p:cNvSpPr>
          <p:nvPr/>
        </p:nvSpPr>
        <p:spPr bwMode="gray">
          <a:xfrm>
            <a:off x="299778" y="4241106"/>
            <a:ext cx="8610600" cy="6280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latin typeface="メイリオ" pitchFamily="50" charset="-128"/>
                <a:ea typeface="メイリオ" pitchFamily="50" charset="-128"/>
                <a:cs typeface="メイリオ" pitchFamily="50" charset="-128"/>
              </a:rPr>
              <a:t>傾向</a:t>
            </a:r>
            <a:r>
              <a:rPr lang="en-US" altLang="ja-JP" dirty="0">
                <a:latin typeface="メイリオ" pitchFamily="50" charset="-128"/>
                <a:ea typeface="メイリオ" pitchFamily="50" charset="-128"/>
                <a:cs typeface="メイリオ" pitchFamily="50" charset="-128"/>
              </a:rPr>
              <a:t>2</a:t>
            </a:r>
            <a:endParaRPr lang="en-US" altLang="ja-JP" dirty="0" smtClean="0">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2/5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1256108"/>
          </a:xfrm>
        </p:spPr>
        <p:txBody>
          <a:bodyPr>
            <a:normAutofit/>
          </a:bodyPr>
          <a:lstStyle/>
          <a:p>
            <a:r>
              <a:rPr lang="ja-JP" altLang="en-US" sz="3200" dirty="0" smtClean="0"/>
              <a:t> </a:t>
            </a:r>
            <a:r>
              <a:rPr lang="ja-JP" altLang="en-US" sz="2800" dirty="0" smtClean="0"/>
              <a:t>組込み</a:t>
            </a:r>
            <a:r>
              <a:rPr lang="ja-JP" altLang="en-US" sz="2800" dirty="0"/>
              <a:t>システムの先端的</a:t>
            </a:r>
            <a:r>
              <a:rPr lang="ja-JP" altLang="en-US" sz="2800"/>
              <a:t>モデルベース</a:t>
            </a:r>
            <a:r>
              <a:rPr lang="ja-JP" altLang="en-US" sz="2800" smtClean="0"/>
              <a:t>開発</a:t>
            </a:r>
            <a:r>
              <a:rPr lang="en-US" altLang="ja-JP" sz="2800" smtClean="0"/>
              <a:t/>
            </a:r>
            <a:br>
              <a:rPr lang="en-US" altLang="ja-JP" sz="2800" smtClean="0"/>
            </a:br>
            <a:r>
              <a:rPr lang="ja-JP" altLang="en-US" sz="2800" smtClean="0"/>
              <a:t>実態調査</a:t>
            </a:r>
            <a:r>
              <a:rPr lang="ja-JP" altLang="en-US" sz="2800" dirty="0" smtClean="0"/>
              <a:t>（</a:t>
            </a:r>
            <a:r>
              <a:rPr lang="en-US" altLang="ja-JP" sz="2800" dirty="0" smtClean="0"/>
              <a:t>2012</a:t>
            </a:r>
            <a:r>
              <a:rPr lang="ja-JP" altLang="en-US" sz="2800" dirty="0" smtClean="0"/>
              <a:t>年 情報処理機構）</a:t>
            </a:r>
            <a:endParaRPr lang="en-US" altLang="ja-JP" sz="2800" dirty="0" smtClean="0"/>
          </a:p>
        </p:txBody>
      </p:sp>
      <p:sp>
        <p:nvSpPr>
          <p:cNvPr id="4" name="角丸四角形 3"/>
          <p:cNvSpPr/>
          <p:nvPr/>
        </p:nvSpPr>
        <p:spPr>
          <a:xfrm>
            <a:off x="1043608" y="2780928"/>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bIns="0" rtlCol="0" anchor="ctr"/>
          <a:lstStyle/>
          <a:p>
            <a:pPr algn="ctr"/>
            <a:r>
              <a:rPr lang="ja-JP" altLang="en-US" dirty="0" smtClean="0">
                <a:latin typeface="メイリオ" pitchFamily="50" charset="-128"/>
                <a:ea typeface="メイリオ" pitchFamily="50" charset="-128"/>
                <a:cs typeface="メイリオ" pitchFamily="50" charset="-128"/>
              </a:rPr>
              <a:t>モデルベース開発技術</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高</a:t>
            </a:r>
            <a:endParaRPr lang="en-US" altLang="ja-JP" dirty="0" smtClean="0">
              <a:latin typeface="メイリオ" pitchFamily="50" charset="-128"/>
              <a:ea typeface="メイリオ" pitchFamily="50" charset="-128"/>
              <a:cs typeface="メイリオ" pitchFamily="50" charset="-128"/>
            </a:endParaRPr>
          </a:p>
          <a:p>
            <a:pPr algn="ctr"/>
            <a:r>
              <a:rPr lang="ja-JP" altLang="en-US" sz="2800" dirty="0" smtClean="0">
                <a:latin typeface="メイリオ" pitchFamily="50" charset="-128"/>
                <a:ea typeface="メイリオ" pitchFamily="50" charset="-128"/>
                <a:cs typeface="メイリオ" pitchFamily="50" charset="-128"/>
              </a:rPr>
              <a:t>若手技術者</a:t>
            </a:r>
            <a:endParaRPr lang="en-US" altLang="ja-JP" sz="2800" dirty="0" smtClean="0">
              <a:latin typeface="メイリオ" pitchFamily="50" charset="-128"/>
              <a:ea typeface="メイリオ" pitchFamily="50" charset="-128"/>
              <a:cs typeface="メイリオ" pitchFamily="50" charset="-128"/>
            </a:endParaRPr>
          </a:p>
        </p:txBody>
      </p:sp>
      <p:sp>
        <p:nvSpPr>
          <p:cNvPr id="5" name="角丸四角形 4"/>
          <p:cNvSpPr/>
          <p:nvPr/>
        </p:nvSpPr>
        <p:spPr>
          <a:xfrm>
            <a:off x="5004048" y="2780928"/>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モデルベース開発技術</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低</a:t>
            </a:r>
            <a:endParaRPr lang="en-US" altLang="ja-JP" dirty="0" smtClean="0">
              <a:latin typeface="メイリオ" pitchFamily="50" charset="-128"/>
              <a:ea typeface="メイリオ" pitchFamily="50" charset="-128"/>
              <a:cs typeface="メイリオ" pitchFamily="50" charset="-128"/>
            </a:endParaRPr>
          </a:p>
          <a:p>
            <a:pPr algn="ctr"/>
            <a:r>
              <a:rPr lang="ja-JP" altLang="en-US" sz="2800" dirty="0">
                <a:latin typeface="メイリオ" pitchFamily="50" charset="-128"/>
                <a:ea typeface="メイリオ" pitchFamily="50" charset="-128"/>
                <a:cs typeface="メイリオ" pitchFamily="50" charset="-128"/>
              </a:rPr>
              <a:t>ベテラン</a:t>
            </a:r>
            <a:r>
              <a:rPr lang="ja-JP" altLang="en-US" sz="2800" dirty="0" smtClean="0">
                <a:latin typeface="メイリオ" pitchFamily="50" charset="-128"/>
                <a:ea typeface="メイリオ" pitchFamily="50" charset="-128"/>
                <a:cs typeface="メイリオ" pitchFamily="50" charset="-128"/>
              </a:rPr>
              <a:t>技術者</a:t>
            </a:r>
            <a:endParaRPr lang="en-US" altLang="ja-JP" sz="2800" dirty="0" smtClean="0">
              <a:latin typeface="メイリオ" pitchFamily="50" charset="-128"/>
              <a:ea typeface="メイリオ" pitchFamily="50" charset="-128"/>
              <a:cs typeface="メイリオ" pitchFamily="50" charset="-128"/>
            </a:endParaRPr>
          </a:p>
        </p:txBody>
      </p:sp>
      <p:sp>
        <p:nvSpPr>
          <p:cNvPr id="6" name="左右矢印 5"/>
          <p:cNvSpPr/>
          <p:nvPr/>
        </p:nvSpPr>
        <p:spPr>
          <a:xfrm>
            <a:off x="4211960" y="3284984"/>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8" name="角丸四角形 7"/>
          <p:cNvSpPr/>
          <p:nvPr/>
        </p:nvSpPr>
        <p:spPr>
          <a:xfrm>
            <a:off x="1043608" y="4797152"/>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bIns="0" rtlCol="0" anchor="ctr"/>
          <a:lstStyle/>
          <a:p>
            <a:pPr algn="ctr"/>
            <a:r>
              <a:rPr lang="ja-JP" altLang="en-US" dirty="0" smtClean="0">
                <a:latin typeface="メイリオ" pitchFamily="50" charset="-128"/>
                <a:ea typeface="メイリオ" pitchFamily="50" charset="-128"/>
                <a:cs typeface="メイリオ" pitchFamily="50" charset="-128"/>
              </a:rPr>
              <a:t>汎用ソフトウェア開発教育</a:t>
            </a:r>
            <a:endParaRPr lang="en-US" altLang="ja-JP" dirty="0" smtClean="0">
              <a:latin typeface="メイリオ" pitchFamily="50" charset="-128"/>
              <a:ea typeface="メイリオ" pitchFamily="50" charset="-128"/>
              <a:cs typeface="メイリオ" pitchFamily="50" charset="-128"/>
            </a:endParaRPr>
          </a:p>
          <a:p>
            <a:pPr algn="ctr"/>
            <a:r>
              <a:rPr lang="ja-JP" altLang="en-US" sz="2800" dirty="0">
                <a:latin typeface="メイリオ" pitchFamily="50" charset="-128"/>
                <a:ea typeface="メイリオ" pitchFamily="50" charset="-128"/>
                <a:cs typeface="メイリオ" pitchFamily="50" charset="-128"/>
              </a:rPr>
              <a:t>高等教育機関</a:t>
            </a:r>
            <a:endParaRPr lang="en-US" altLang="ja-JP" sz="2800" dirty="0" smtClean="0">
              <a:latin typeface="メイリオ" pitchFamily="50" charset="-128"/>
              <a:ea typeface="メイリオ" pitchFamily="50" charset="-128"/>
              <a:cs typeface="メイリオ" pitchFamily="50" charset="-128"/>
            </a:endParaRPr>
          </a:p>
        </p:txBody>
      </p:sp>
      <p:sp>
        <p:nvSpPr>
          <p:cNvPr id="9" name="角丸四角形 8"/>
          <p:cNvSpPr/>
          <p:nvPr/>
        </p:nvSpPr>
        <p:spPr>
          <a:xfrm>
            <a:off x="5004048" y="4797910"/>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bIns="0" rtlCol="0" anchor="ctr"/>
          <a:lstStyle/>
          <a:p>
            <a:pPr algn="ctr"/>
            <a:r>
              <a:rPr lang="ja-JP" altLang="en-US" dirty="0" smtClean="0">
                <a:latin typeface="メイリオ" pitchFamily="50" charset="-128"/>
                <a:ea typeface="メイリオ" pitchFamily="50" charset="-128"/>
                <a:cs typeface="メイリオ" pitchFamily="50" charset="-128"/>
              </a:rPr>
              <a:t>組込みシステム開発教育</a:t>
            </a:r>
          </a:p>
          <a:p>
            <a:pPr algn="ctr"/>
            <a:r>
              <a:rPr lang="ja-JP" altLang="en-US" sz="2800" dirty="0" smtClean="0">
                <a:latin typeface="メイリオ" pitchFamily="50" charset="-128"/>
                <a:ea typeface="メイリオ" pitchFamily="50" charset="-128"/>
                <a:cs typeface="メイリオ" pitchFamily="50" charset="-128"/>
              </a:rPr>
              <a:t>企業</a:t>
            </a:r>
            <a:endParaRPr lang="en-US" altLang="ja-JP" sz="2800" dirty="0" smtClean="0">
              <a:latin typeface="メイリオ" pitchFamily="50" charset="-128"/>
              <a:ea typeface="メイリオ" pitchFamily="50" charset="-128"/>
              <a:cs typeface="メイリオ" pitchFamily="50" charset="-128"/>
            </a:endParaRPr>
          </a:p>
        </p:txBody>
      </p:sp>
      <p:sp>
        <p:nvSpPr>
          <p:cNvPr id="10" name="左右矢印 9"/>
          <p:cNvSpPr/>
          <p:nvPr/>
        </p:nvSpPr>
        <p:spPr>
          <a:xfrm>
            <a:off x="4211960" y="5229200"/>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2" name="線吹き出し 1 (枠付き) 11"/>
          <p:cNvSpPr/>
          <p:nvPr/>
        </p:nvSpPr>
        <p:spPr>
          <a:xfrm>
            <a:off x="5232933" y="4221088"/>
            <a:ext cx="3672408" cy="504056"/>
          </a:xfrm>
          <a:prstGeom prst="borderCallout1">
            <a:avLst>
              <a:gd name="adj1" fmla="val 51733"/>
              <a:gd name="adj2" fmla="val -152"/>
              <a:gd name="adj3" fmla="val 204960"/>
              <a:gd name="adj4" fmla="val -18246"/>
            </a:avLst>
          </a:prstGeom>
          <a:ln/>
        </p:spPr>
        <p:style>
          <a:lnRef idx="2">
            <a:schemeClr val="dk1"/>
          </a:lnRef>
          <a:fillRef idx="1">
            <a:schemeClr val="lt1"/>
          </a:fillRef>
          <a:effectRef idx="0">
            <a:schemeClr val="dk1"/>
          </a:effectRef>
          <a:fontRef idx="minor">
            <a:schemeClr val="dk1"/>
          </a:fontRef>
        </p:style>
        <p:txBody>
          <a:bodyPr bIns="0" rtlCol="0" anchor="ctr"/>
          <a:lstStyle/>
          <a:p>
            <a:pPr algn="ctr"/>
            <a:r>
              <a:rPr lang="ja-JP" altLang="en-US" sz="2800" dirty="0" smtClean="0">
                <a:latin typeface="メイリオ" pitchFamily="50" charset="-128"/>
                <a:ea typeface="メイリオ" pitchFamily="50" charset="-128"/>
                <a:cs typeface="メイリオ" pitchFamily="50" charset="-128"/>
              </a:rPr>
              <a:t>教育内容の</a:t>
            </a:r>
            <a:r>
              <a:rPr lang="ja-JP" altLang="en-US" sz="2800" dirty="0">
                <a:latin typeface="メイリオ" pitchFamily="50" charset="-128"/>
                <a:ea typeface="メイリオ" pitchFamily="50" charset="-128"/>
                <a:cs typeface="メイリオ" pitchFamily="50" charset="-128"/>
              </a:rPr>
              <a:t>乖離</a:t>
            </a:r>
            <a:endParaRPr kumimoji="1" lang="ja-JP" altLang="en-US" sz="2800" dirty="0">
              <a:latin typeface="メイリオ" pitchFamily="50" charset="-128"/>
              <a:ea typeface="メイリオ" pitchFamily="50" charset="-128"/>
              <a:cs typeface="メイリオ" pitchFamily="50" charset="-128"/>
            </a:endParaRPr>
          </a:p>
        </p:txBody>
      </p:sp>
      <p:sp>
        <p:nvSpPr>
          <p:cNvPr id="13" name="線吹き出し 1 (枠付き) 12"/>
          <p:cNvSpPr/>
          <p:nvPr/>
        </p:nvSpPr>
        <p:spPr>
          <a:xfrm>
            <a:off x="5220072" y="2204864"/>
            <a:ext cx="3672408" cy="504056"/>
          </a:xfrm>
          <a:prstGeom prst="borderCallout1">
            <a:avLst>
              <a:gd name="adj1" fmla="val 51733"/>
              <a:gd name="adj2" fmla="val -152"/>
              <a:gd name="adj3" fmla="val 205903"/>
              <a:gd name="adj4" fmla="val -17502"/>
            </a:avLst>
          </a:prstGeom>
          <a:ln/>
        </p:spPr>
        <p:style>
          <a:lnRef idx="2">
            <a:schemeClr val="dk1"/>
          </a:lnRef>
          <a:fillRef idx="1">
            <a:schemeClr val="lt1"/>
          </a:fillRef>
          <a:effectRef idx="0">
            <a:schemeClr val="dk1"/>
          </a:effectRef>
          <a:fontRef idx="minor">
            <a:schemeClr val="dk1"/>
          </a:fontRef>
        </p:style>
        <p:txBody>
          <a:bodyPr bIns="0" rtlCol="0" anchor="ctr"/>
          <a:lstStyle/>
          <a:p>
            <a:pPr algn="ctr"/>
            <a:r>
              <a:rPr lang="ja-JP" altLang="en-US" sz="2800" dirty="0" smtClean="0">
                <a:latin typeface="メイリオ" pitchFamily="50" charset="-128"/>
                <a:ea typeface="メイリオ" pitchFamily="50" charset="-128"/>
                <a:cs typeface="メイリオ" pitchFamily="50" charset="-128"/>
              </a:rPr>
              <a:t>開発技術の差</a:t>
            </a:r>
            <a:endParaRPr kumimoji="1" lang="ja-JP" altLang="en-US" sz="2800" dirty="0">
              <a:latin typeface="メイリオ" pitchFamily="50" charset="-128"/>
              <a:ea typeface="メイリオ" pitchFamily="50" charset="-128"/>
              <a:cs typeface="メイリオ" pitchFamily="50" charset="-128"/>
            </a:endParaRPr>
          </a:p>
        </p:txBody>
      </p:sp>
      <p:sp>
        <p:nvSpPr>
          <p:cNvPr id="7" name="スライド番号プレースホルダー 6"/>
          <p:cNvSpPr>
            <a:spLocks noGrp="1"/>
          </p:cNvSpPr>
          <p:nvPr>
            <p:ph type="sldNum" sz="quarter" idx="12"/>
          </p:nvPr>
        </p:nvSpPr>
        <p:spPr/>
        <p:txBody>
          <a:bodyPr/>
          <a:lstStyle/>
          <a:p>
            <a:fld id="{1B4CD1AD-35CE-4DA8-9CDB-2FA6D4A1B3F4}" type="slidenum">
              <a:rPr kumimoji="1" lang="ja-JP" altLang="en-US" smtClean="0"/>
              <a:t>4</a:t>
            </a:fld>
            <a:endParaRPr kumimoji="1" lang="ja-JP" altLang="en-US" dirty="0"/>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4" grpId="0" animBg="1"/>
      <p:bldP spid="5" grpId="0" animBg="1"/>
      <p:bldP spid="6" grpId="0" animBg="1"/>
      <p:bldP spid="8" grpId="0" animBg="1"/>
      <p:bldP spid="9" grpId="0" animBg="1"/>
      <p:bldP spid="10"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3/5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285132"/>
            <a:ext cx="8610600" cy="5456236"/>
          </a:xfrm>
        </p:spPr>
        <p:txBody>
          <a:bodyPr/>
          <a:lstStyle/>
          <a:p>
            <a:pPr marL="0" indent="0">
              <a:buNone/>
            </a:pPr>
            <a:r>
              <a:rPr kumimoji="1" lang="ja-JP" altLang="en-US" dirty="0" smtClean="0"/>
              <a:t>モデルベース開発の</a:t>
            </a:r>
            <a:r>
              <a:rPr lang="ja-JP" altLang="en-US" dirty="0" smtClean="0"/>
              <a:t>現状</a:t>
            </a:r>
            <a:endParaRPr kumimoji="1" lang="en-US" altLang="ja-JP" dirty="0"/>
          </a:p>
          <a:p>
            <a:pPr marL="0" indent="0">
              <a:buNone/>
            </a:pPr>
            <a:endParaRPr kumimoji="1" lang="en-US" altLang="ja-JP" dirty="0" smtClean="0"/>
          </a:p>
          <a:p>
            <a:pPr marL="0" indent="0">
              <a:buNone/>
            </a:pPr>
            <a:endParaRPr lang="en-US" altLang="ja-JP" dirty="0" smtClean="0"/>
          </a:p>
          <a:p>
            <a:pPr marL="0" indent="0">
              <a:buNone/>
            </a:pPr>
            <a:r>
              <a:rPr lang="ja-JP" altLang="en-US" dirty="0" smtClean="0"/>
              <a:t>しかし</a:t>
            </a:r>
            <a:r>
              <a:rPr lang="en-US" altLang="ja-JP" dirty="0" smtClean="0"/>
              <a:t>…</a:t>
            </a:r>
            <a:endParaRPr lang="en-US" altLang="ja-JP" dirty="0"/>
          </a:p>
        </p:txBody>
      </p:sp>
      <p:sp>
        <p:nvSpPr>
          <p:cNvPr id="4" name="正方形/長方形 3"/>
          <p:cNvSpPr/>
          <p:nvPr/>
        </p:nvSpPr>
        <p:spPr>
          <a:xfrm>
            <a:off x="863588" y="1901006"/>
            <a:ext cx="7416824" cy="784830"/>
          </a:xfrm>
          <a:prstGeom prst="rect">
            <a:avLst/>
          </a:prstGeom>
          <a:ln/>
        </p:spPr>
        <p:style>
          <a:lnRef idx="1">
            <a:schemeClr val="accent1"/>
          </a:lnRef>
          <a:fillRef idx="2">
            <a:schemeClr val="accent1"/>
          </a:fillRef>
          <a:effectRef idx="1">
            <a:schemeClr val="accent1"/>
          </a:effectRef>
          <a:fontRef idx="minor">
            <a:schemeClr val="dk1"/>
          </a:fontRef>
        </p:style>
        <p:txBody>
          <a:bodyPr bIns="0" rtlCol="0" anchor="ctr">
            <a:spAutoFit/>
          </a:bodyPr>
          <a:lstStyle/>
          <a:p>
            <a:r>
              <a:rPr lang="ja-JP" altLang="en-US" sz="2400" dirty="0">
                <a:solidFill>
                  <a:schemeClr val="tx1"/>
                </a:solidFill>
                <a:latin typeface="メイリオ" pitchFamily="50" charset="-128"/>
                <a:ea typeface="メイリオ" pitchFamily="50" charset="-128"/>
                <a:cs typeface="メイリオ" pitchFamily="50" charset="-128"/>
              </a:rPr>
              <a:t>組込みシステム開発に対応</a:t>
            </a:r>
            <a:r>
              <a:rPr lang="ja-JP" altLang="en-US" sz="2400" dirty="0" smtClean="0">
                <a:solidFill>
                  <a:schemeClr val="tx1"/>
                </a:solidFill>
                <a:latin typeface="メイリオ" pitchFamily="50" charset="-128"/>
                <a:ea typeface="メイリオ" pitchFamily="50" charset="-128"/>
                <a:cs typeface="メイリオ" pitchFamily="50" charset="-128"/>
              </a:rPr>
              <a:t>した教育が求められる</a:t>
            </a:r>
            <a:endParaRPr lang="en-US" altLang="ja-JP" sz="2400" dirty="0" smtClean="0">
              <a:solidFill>
                <a:schemeClr val="tx1"/>
              </a:solidFill>
              <a:latin typeface="メイリオ" pitchFamily="50" charset="-128"/>
              <a:ea typeface="メイリオ" pitchFamily="50" charset="-128"/>
              <a:cs typeface="メイリオ" pitchFamily="50" charset="-128"/>
            </a:endParaRPr>
          </a:p>
          <a:p>
            <a:pPr algn="r"/>
            <a:r>
              <a:rPr lang="ja-JP" altLang="en-US" sz="2400" dirty="0" smtClean="0">
                <a:solidFill>
                  <a:schemeClr val="tx1"/>
                </a:solidFill>
                <a:latin typeface="メイリオ" pitchFamily="50" charset="-128"/>
                <a:ea typeface="メイリオ" pitchFamily="50" charset="-128"/>
                <a:cs typeface="メイリオ" pitchFamily="50" charset="-128"/>
              </a:rPr>
              <a:t>→</a:t>
            </a:r>
            <a:r>
              <a:rPr lang="ja-JP" altLang="en-US" sz="2400" dirty="0" smtClean="0">
                <a:solidFill>
                  <a:srgbClr val="7030A0"/>
                </a:solidFill>
                <a:latin typeface="メイリオ" pitchFamily="50" charset="-128"/>
                <a:ea typeface="メイリオ" pitchFamily="50" charset="-128"/>
                <a:cs typeface="メイリオ" pitchFamily="50" charset="-128"/>
              </a:rPr>
              <a:t>教育</a:t>
            </a:r>
            <a:r>
              <a:rPr lang="ja-JP" altLang="en-US" sz="2400" dirty="0">
                <a:solidFill>
                  <a:srgbClr val="7030A0"/>
                </a:solidFill>
                <a:latin typeface="メイリオ" pitchFamily="50" charset="-128"/>
                <a:ea typeface="メイリオ" pitchFamily="50" charset="-128"/>
                <a:cs typeface="メイリオ" pitchFamily="50" charset="-128"/>
              </a:rPr>
              <a:t>の材料として，参考に</a:t>
            </a:r>
            <a:r>
              <a:rPr lang="ja-JP" altLang="en-US" sz="2400" dirty="0" smtClean="0">
                <a:solidFill>
                  <a:srgbClr val="7030A0"/>
                </a:solidFill>
                <a:latin typeface="メイリオ" pitchFamily="50" charset="-128"/>
                <a:ea typeface="メイリオ" pitchFamily="50" charset="-128"/>
                <a:cs typeface="メイリオ" pitchFamily="50" charset="-128"/>
              </a:rPr>
              <a:t>なるモデル</a:t>
            </a:r>
            <a:r>
              <a:rPr lang="ja-JP" altLang="en-US" sz="2400" dirty="0">
                <a:solidFill>
                  <a:srgbClr val="7030A0"/>
                </a:solidFill>
                <a:latin typeface="メイリオ" pitchFamily="50" charset="-128"/>
                <a:ea typeface="メイリオ" pitchFamily="50" charset="-128"/>
                <a:cs typeface="メイリオ" pitchFamily="50" charset="-128"/>
              </a:rPr>
              <a:t>が</a:t>
            </a:r>
            <a:r>
              <a:rPr lang="ja-JP" altLang="en-US" sz="2400" dirty="0" smtClean="0">
                <a:solidFill>
                  <a:srgbClr val="7030A0"/>
                </a:solidFill>
                <a:latin typeface="メイリオ" pitchFamily="50" charset="-128"/>
                <a:ea typeface="メイリオ" pitchFamily="50" charset="-128"/>
                <a:cs typeface="メイリオ" pitchFamily="50" charset="-128"/>
              </a:rPr>
              <a:t>必要</a:t>
            </a:r>
            <a:endParaRPr lang="en-US" altLang="ja-JP" sz="2400" dirty="0">
              <a:solidFill>
                <a:srgbClr val="7030A0"/>
              </a:solidFill>
              <a:latin typeface="メイリオ" pitchFamily="50" charset="-128"/>
              <a:ea typeface="メイリオ" pitchFamily="50" charset="-128"/>
              <a:cs typeface="メイリオ" pitchFamily="50" charset="-128"/>
            </a:endParaRPr>
          </a:p>
        </p:txBody>
      </p:sp>
      <p:sp>
        <p:nvSpPr>
          <p:cNvPr id="5" name="正方形/長方形 4"/>
          <p:cNvSpPr/>
          <p:nvPr/>
        </p:nvSpPr>
        <p:spPr>
          <a:xfrm>
            <a:off x="755576" y="3668107"/>
            <a:ext cx="7632848" cy="784830"/>
          </a:xfrm>
          <a:prstGeom prst="rect">
            <a:avLst/>
          </a:prstGeom>
          <a:ln/>
        </p:spPr>
        <p:style>
          <a:lnRef idx="1">
            <a:schemeClr val="accent1"/>
          </a:lnRef>
          <a:fillRef idx="2">
            <a:schemeClr val="accent1"/>
          </a:fillRef>
          <a:effectRef idx="1">
            <a:schemeClr val="accent1"/>
          </a:effectRef>
          <a:fontRef idx="minor">
            <a:schemeClr val="dk1"/>
          </a:fontRef>
        </p:style>
        <p:txBody>
          <a:bodyPr bIns="0" rtlCol="0" anchor="ctr">
            <a:spAutoFit/>
          </a:bodyPr>
          <a:lstStyle/>
          <a:p>
            <a:r>
              <a:rPr lang="ja-JP" altLang="en-US" sz="2400" dirty="0" smtClean="0">
                <a:solidFill>
                  <a:schemeClr val="tx1"/>
                </a:solidFill>
                <a:latin typeface="メイリオ" pitchFamily="50" charset="-128"/>
                <a:ea typeface="メイリオ" pitchFamily="50" charset="-128"/>
                <a:cs typeface="メイリオ" pitchFamily="50" charset="-128"/>
              </a:rPr>
              <a:t>モデリング</a:t>
            </a:r>
            <a:r>
              <a:rPr lang="ja-JP" altLang="en-US" sz="2400" dirty="0">
                <a:solidFill>
                  <a:schemeClr val="tx1"/>
                </a:solidFill>
                <a:latin typeface="メイリオ" pitchFamily="50" charset="-128"/>
                <a:ea typeface="メイリオ" pitchFamily="50" charset="-128"/>
                <a:cs typeface="メイリオ" pitchFamily="50" charset="-128"/>
              </a:rPr>
              <a:t>有識者が</a:t>
            </a:r>
            <a:r>
              <a:rPr lang="ja-JP" altLang="en-US" sz="2400" dirty="0" smtClean="0">
                <a:solidFill>
                  <a:schemeClr val="tx1"/>
                </a:solidFill>
                <a:latin typeface="メイリオ" pitchFamily="50" charset="-128"/>
                <a:ea typeface="メイリオ" pitchFamily="50" charset="-128"/>
                <a:cs typeface="メイリオ" pitchFamily="50" charset="-128"/>
              </a:rPr>
              <a:t>少ない，価値のあるモデル</a:t>
            </a:r>
            <a:r>
              <a:rPr lang="ja-JP" altLang="en-US" sz="2400" dirty="0">
                <a:solidFill>
                  <a:schemeClr val="tx1"/>
                </a:solidFill>
                <a:latin typeface="メイリオ" pitchFamily="50" charset="-128"/>
                <a:ea typeface="メイリオ" pitchFamily="50" charset="-128"/>
                <a:cs typeface="メイリオ" pitchFamily="50" charset="-128"/>
              </a:rPr>
              <a:t>の</a:t>
            </a:r>
            <a:r>
              <a:rPr lang="ja-JP" altLang="en-US" sz="2400" dirty="0" smtClean="0">
                <a:solidFill>
                  <a:schemeClr val="tx1"/>
                </a:solidFill>
                <a:latin typeface="メイリオ" pitchFamily="50" charset="-128"/>
                <a:ea typeface="メイリオ" pitchFamily="50" charset="-128"/>
                <a:cs typeface="メイリオ" pitchFamily="50" charset="-128"/>
              </a:rPr>
              <a:t>隠蔽</a:t>
            </a:r>
            <a:endParaRPr lang="en-US" altLang="ja-JP" sz="2400" dirty="0" smtClean="0">
              <a:solidFill>
                <a:schemeClr val="tx1"/>
              </a:solidFill>
              <a:latin typeface="メイリオ" pitchFamily="50" charset="-128"/>
              <a:ea typeface="メイリオ" pitchFamily="50" charset="-128"/>
              <a:cs typeface="メイリオ" pitchFamily="50" charset="-128"/>
            </a:endParaRPr>
          </a:p>
          <a:p>
            <a:pPr algn="r"/>
            <a:r>
              <a:rPr lang="ja-JP" altLang="en-US" sz="2400" dirty="0">
                <a:solidFill>
                  <a:schemeClr val="tx1"/>
                </a:solidFill>
                <a:latin typeface="メイリオ" pitchFamily="50" charset="-128"/>
                <a:ea typeface="メイリオ" pitchFamily="50" charset="-128"/>
                <a:cs typeface="メイリオ" pitchFamily="50" charset="-128"/>
              </a:rPr>
              <a:t>→</a:t>
            </a:r>
            <a:r>
              <a:rPr lang="ja-JP" altLang="en-US" sz="2400" dirty="0" smtClean="0">
                <a:solidFill>
                  <a:srgbClr val="0070C0"/>
                </a:solidFill>
                <a:latin typeface="メイリオ" pitchFamily="50" charset="-128"/>
                <a:ea typeface="メイリオ" pitchFamily="50" charset="-128"/>
                <a:cs typeface="メイリオ" pitchFamily="50" charset="-128"/>
              </a:rPr>
              <a:t>参考になるようなモデルが出回っていない</a:t>
            </a:r>
            <a:endParaRPr lang="en-US" altLang="ja-JP" sz="2400" dirty="0">
              <a:solidFill>
                <a:srgbClr val="0070C0"/>
              </a:solidFill>
              <a:latin typeface="メイリオ" pitchFamily="50" charset="-128"/>
              <a:ea typeface="メイリオ" pitchFamily="50" charset="-128"/>
              <a:cs typeface="メイリオ" pitchFamily="50" charset="-128"/>
            </a:endParaRPr>
          </a:p>
        </p:txBody>
      </p:sp>
      <p:sp>
        <p:nvSpPr>
          <p:cNvPr id="7" name="右矢印 6"/>
          <p:cNvSpPr/>
          <p:nvPr/>
        </p:nvSpPr>
        <p:spPr>
          <a:xfrm>
            <a:off x="539552" y="5085184"/>
            <a:ext cx="158417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2195736" y="5013176"/>
            <a:ext cx="6768752" cy="830997"/>
          </a:xfrm>
          <a:prstGeom prst="rect">
            <a:avLst/>
          </a:prstGeom>
          <a:noFill/>
        </p:spPr>
        <p:txBody>
          <a:bodyPr wrap="square" rtlCol="0">
            <a:spAutoFit/>
          </a:bodyPr>
          <a:lstStyle/>
          <a:p>
            <a:r>
              <a:rPr lang="en-US" altLang="ja-JP" sz="2400" dirty="0" smtClean="0">
                <a:latin typeface="メイリオ" pitchFamily="50" charset="-128"/>
                <a:ea typeface="メイリオ" pitchFamily="50" charset="-128"/>
                <a:cs typeface="メイリオ" pitchFamily="50" charset="-128"/>
              </a:rPr>
              <a:t>UMTP Japan</a:t>
            </a:r>
            <a:r>
              <a:rPr lang="ja-JP" altLang="en-US" sz="2400" dirty="0" smtClean="0">
                <a:latin typeface="メイリオ" pitchFamily="50" charset="-128"/>
                <a:ea typeface="メイリオ" pitchFamily="50" charset="-128"/>
                <a:cs typeface="メイリオ" pitchFamily="50" charset="-128"/>
              </a:rPr>
              <a:t>が</a:t>
            </a:r>
            <a:r>
              <a:rPr lang="en-US" altLang="ja-JP" sz="2400" dirty="0" smtClean="0">
                <a:latin typeface="メイリオ" pitchFamily="50" charset="-128"/>
                <a:ea typeface="メイリオ" pitchFamily="50" charset="-128"/>
                <a:cs typeface="メイリオ" pitchFamily="50" charset="-128"/>
              </a:rPr>
              <a:t>UML</a:t>
            </a:r>
            <a:r>
              <a:rPr lang="ja-JP" altLang="en-US" sz="2400" dirty="0">
                <a:latin typeface="メイリオ" pitchFamily="50" charset="-128"/>
                <a:ea typeface="メイリオ" pitchFamily="50" charset="-128"/>
                <a:cs typeface="メイリオ" pitchFamily="50" charset="-128"/>
              </a:rPr>
              <a:t>モデルカタログを</a:t>
            </a:r>
            <a:r>
              <a:rPr lang="ja-JP" altLang="en-US" sz="2400" dirty="0" smtClean="0">
                <a:latin typeface="メイリオ" pitchFamily="50" charset="-128"/>
                <a:ea typeface="メイリオ" pitchFamily="50" charset="-128"/>
                <a:cs typeface="メイリオ" pitchFamily="50" charset="-128"/>
              </a:rPr>
              <a:t>発表</a:t>
            </a:r>
            <a:r>
              <a:rPr lang="en-US" altLang="ja-JP" sz="2400" dirty="0" smtClean="0">
                <a:latin typeface="メイリオ" pitchFamily="50" charset="-128"/>
                <a:ea typeface="メイリオ" pitchFamily="50" charset="-128"/>
                <a:cs typeface="メイリオ" pitchFamily="50" charset="-128"/>
              </a:rPr>
              <a:t>(2012</a:t>
            </a:r>
            <a:r>
              <a:rPr lang="ja-JP" altLang="en-US" sz="2400" dirty="0" smtClean="0">
                <a:latin typeface="メイリオ" pitchFamily="50" charset="-128"/>
                <a:ea typeface="メイリオ" pitchFamily="50" charset="-128"/>
                <a:cs typeface="メイリオ" pitchFamily="50" charset="-128"/>
              </a:rPr>
              <a:t>年</a:t>
            </a:r>
            <a:r>
              <a:rPr lang="en-US" altLang="ja-JP" sz="2400" dirty="0" smtClean="0">
                <a:latin typeface="メイリオ" pitchFamily="50" charset="-128"/>
                <a:ea typeface="メイリオ" pitchFamily="50" charset="-128"/>
                <a:cs typeface="メイリオ" pitchFamily="50" charset="-128"/>
              </a:rPr>
              <a:t>)</a:t>
            </a:r>
            <a:endParaRPr lang="en-US" altLang="ja-JP" sz="2400"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fld id="{1B4CD1AD-35CE-4DA8-9CDB-2FA6D4A1B3F4}" type="slidenum">
              <a:rPr kumimoji="1" lang="ja-JP" altLang="en-US" smtClean="0"/>
              <a:t>5</a:t>
            </a:fld>
            <a:endParaRPr kumimoji="1" lang="ja-JP" altLang="en-US" dirty="0"/>
          </a:p>
        </p:txBody>
      </p:sp>
      <p:sp>
        <p:nvSpPr>
          <p:cNvPr id="9" name="テキスト ボックス 8"/>
          <p:cNvSpPr txBox="1"/>
          <p:nvPr/>
        </p:nvSpPr>
        <p:spPr>
          <a:xfrm>
            <a:off x="1763688" y="6093296"/>
            <a:ext cx="7560840" cy="400110"/>
          </a:xfrm>
          <a:prstGeom prst="rect">
            <a:avLst/>
          </a:prstGeom>
          <a:noFill/>
        </p:spPr>
        <p:txBody>
          <a:bodyPr wrap="square" rtlCol="0">
            <a:spAutoFit/>
          </a:bodyPr>
          <a:lstStyle/>
          <a:p>
            <a:r>
              <a:rPr kumimoji="1" lang="en-US" altLang="ja-JP" sz="2000" dirty="0" smtClean="0"/>
              <a:t>※UMTP Japan : </a:t>
            </a:r>
            <a:r>
              <a:rPr lang="ja-JP" altLang="en-US" sz="2000" dirty="0" smtClean="0"/>
              <a:t>特定</a:t>
            </a:r>
            <a:r>
              <a:rPr lang="ja-JP" altLang="en-US" sz="2000" dirty="0"/>
              <a:t>非営利活動</a:t>
            </a:r>
            <a:r>
              <a:rPr lang="ja-JP" altLang="en-US" sz="2000" dirty="0" smtClean="0"/>
              <a:t>法人</a:t>
            </a:r>
            <a:r>
              <a:rPr lang="en-US" altLang="ja-JP" sz="2000" dirty="0" smtClean="0"/>
              <a:t>UML</a:t>
            </a:r>
            <a:r>
              <a:rPr lang="ja-JP" altLang="en-US" sz="2000" dirty="0"/>
              <a:t>モデリング推進協</a:t>
            </a:r>
            <a:r>
              <a:rPr lang="ja-JP" altLang="en-US" sz="2000" dirty="0" smtClean="0"/>
              <a:t>議会</a:t>
            </a:r>
            <a:endParaRPr kumimoji="1" lang="ja-JP" altLang="en-US" sz="2000" dirty="0"/>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7691" y="1199957"/>
            <a:ext cx="3477988" cy="4919669"/>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1137" y="1204834"/>
            <a:ext cx="3474364" cy="4914545"/>
          </a:xfrm>
          <a:prstGeom prst="rect">
            <a:avLst/>
          </a:prstGeom>
        </p:spPr>
      </p:pic>
      <p:sp>
        <p:nvSpPr>
          <p:cNvPr id="2" name="タイトル 1"/>
          <p:cNvSpPr>
            <a:spLocks noGrp="1"/>
          </p:cNvSpPr>
          <p:nvPr>
            <p:ph type="title"/>
          </p:nvPr>
        </p:nvSpPr>
        <p:spPr/>
        <p:txBody>
          <a:bodyPr/>
          <a:lstStyle/>
          <a:p>
            <a:r>
              <a:rPr kumimoji="1" lang="ja-JP" altLang="en-US" dirty="0" smtClean="0">
                <a:latin typeface="メイリオ" pitchFamily="50" charset="-128"/>
                <a:ea typeface="メイリオ" pitchFamily="50" charset="-128"/>
                <a:cs typeface="メイリオ" pitchFamily="50" charset="-128"/>
              </a:rPr>
              <a:t>研究背景</a:t>
            </a:r>
            <a:r>
              <a:rPr lang="ja-JP" altLang="en-US" dirty="0" smtClean="0">
                <a:latin typeface="メイリオ" pitchFamily="50" charset="-128"/>
                <a:ea typeface="メイリオ" pitchFamily="50" charset="-128"/>
                <a:cs typeface="メイリオ" pitchFamily="50" charset="-128"/>
              </a:rPr>
              <a:t>（</a:t>
            </a:r>
            <a:r>
              <a:rPr lang="en-US" altLang="ja-JP" dirty="0" smtClean="0">
                <a:latin typeface="メイリオ" pitchFamily="50" charset="-128"/>
                <a:ea typeface="メイリオ" pitchFamily="50" charset="-128"/>
                <a:cs typeface="メイリオ" pitchFamily="50" charset="-128"/>
              </a:rPr>
              <a:t>4</a:t>
            </a:r>
            <a:r>
              <a:rPr kumimoji="1" lang="en-US" altLang="ja-JP" dirty="0" smtClean="0">
                <a:latin typeface="メイリオ" pitchFamily="50" charset="-128"/>
                <a:ea typeface="メイリオ" pitchFamily="50" charset="-128"/>
                <a:cs typeface="メイリオ" pitchFamily="50" charset="-128"/>
              </a:rPr>
              <a:t>/5</a:t>
            </a:r>
            <a:r>
              <a:rPr lang="ja-JP" altLang="en-US" dirty="0" smtClean="0">
                <a:latin typeface="メイリオ" pitchFamily="50" charset="-128"/>
                <a:ea typeface="メイリオ" pitchFamily="50" charset="-128"/>
                <a:cs typeface="メイリオ" pitchFamily="50" charset="-128"/>
              </a:rPr>
              <a:t>）</a:t>
            </a:r>
            <a:endParaRPr kumimoji="1" lang="ja-JP" altLang="en-US" dirty="0">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sz="half" idx="1"/>
          </p:nvPr>
        </p:nvSpPr>
        <p:spPr>
          <a:xfrm>
            <a:off x="457199" y="1020764"/>
            <a:ext cx="4546849" cy="5145087"/>
          </a:xfrm>
        </p:spPr>
        <p:txBody>
          <a:bodyPr/>
          <a:lstStyle/>
          <a:p>
            <a:r>
              <a:rPr kumimoji="1" lang="en-US" altLang="ja-JP" dirty="0" smtClean="0">
                <a:latin typeface="メイリオ" pitchFamily="50" charset="-128"/>
                <a:ea typeface="メイリオ" pitchFamily="50" charset="-128"/>
                <a:cs typeface="メイリオ" pitchFamily="50" charset="-128"/>
              </a:rPr>
              <a:t>UML</a:t>
            </a:r>
            <a:r>
              <a:rPr kumimoji="1" lang="ja-JP" altLang="en-US" dirty="0" smtClean="0">
                <a:latin typeface="メイリオ" pitchFamily="50" charset="-128"/>
                <a:ea typeface="メイリオ" pitchFamily="50" charset="-128"/>
                <a:cs typeface="メイリオ" pitchFamily="50" charset="-128"/>
              </a:rPr>
              <a:t>モデルカタログ</a:t>
            </a:r>
            <a:endParaRPr lang="en-US" altLang="ja-JP" dirty="0" smtClean="0">
              <a:latin typeface="メイリオ" pitchFamily="50" charset="-128"/>
              <a:ea typeface="メイリオ" pitchFamily="50" charset="-128"/>
              <a:cs typeface="メイリオ" pitchFamily="50" charset="-128"/>
            </a:endParaRPr>
          </a:p>
          <a:p>
            <a:pPr lvl="1"/>
            <a:r>
              <a:rPr kumimoji="1" lang="ja-JP" altLang="en-US" dirty="0" smtClean="0">
                <a:latin typeface="メイリオ" pitchFamily="50" charset="-128"/>
                <a:ea typeface="メイリオ" pitchFamily="50" charset="-128"/>
                <a:cs typeface="メイリオ" pitchFamily="50" charset="-128"/>
              </a:rPr>
              <a:t>組込みシステム</a:t>
            </a:r>
            <a:r>
              <a:rPr kumimoji="1" lang="ja-JP" altLang="en-US" smtClean="0">
                <a:latin typeface="メイリオ" pitchFamily="50" charset="-128"/>
                <a:ea typeface="メイリオ" pitchFamily="50" charset="-128"/>
                <a:cs typeface="メイリオ" pitchFamily="50" charset="-128"/>
              </a:rPr>
              <a:t>開発</a:t>
            </a:r>
            <a:r>
              <a:rPr kumimoji="1" lang="ja-JP" altLang="en-US" smtClean="0">
                <a:latin typeface="メイリオ" pitchFamily="50" charset="-128"/>
                <a:ea typeface="メイリオ" pitchFamily="50" charset="-128"/>
                <a:cs typeface="メイリオ" pitchFamily="50" charset="-128"/>
              </a:rPr>
              <a:t>に</a:t>
            </a:r>
            <a:r>
              <a:rPr kumimoji="1" lang="en-US" altLang="ja-JP" smtClean="0">
                <a:latin typeface="メイリオ" pitchFamily="50" charset="-128"/>
                <a:ea typeface="メイリオ" pitchFamily="50" charset="-128"/>
                <a:cs typeface="メイリオ" pitchFamily="50" charset="-128"/>
              </a:rPr>
              <a:t/>
            </a:r>
            <a:br>
              <a:rPr kumimoji="1" lang="en-US" altLang="ja-JP" smtClean="0">
                <a:latin typeface="メイリオ" pitchFamily="50" charset="-128"/>
                <a:ea typeface="メイリオ" pitchFamily="50" charset="-128"/>
                <a:cs typeface="メイリオ" pitchFamily="50" charset="-128"/>
              </a:rPr>
            </a:br>
            <a:r>
              <a:rPr kumimoji="1" lang="ja-JP" altLang="en-US" smtClean="0">
                <a:latin typeface="メイリオ" pitchFamily="50" charset="-128"/>
                <a:ea typeface="メイリオ" pitchFamily="50" charset="-128"/>
                <a:cs typeface="メイリオ" pitchFamily="50" charset="-128"/>
              </a:rPr>
              <a:t>お</a:t>
            </a:r>
            <a:r>
              <a:rPr lang="ja-JP" altLang="en-US" smtClean="0">
                <a:latin typeface="メイリオ" pitchFamily="50" charset="-128"/>
                <a:ea typeface="メイリオ" pitchFamily="50" charset="-128"/>
                <a:cs typeface="メイリオ" pitchFamily="50" charset="-128"/>
              </a:rPr>
              <a:t>いて</a:t>
            </a:r>
            <a:r>
              <a:rPr lang="ja-JP" altLang="en-US" dirty="0" smtClean="0">
                <a:latin typeface="メイリオ" pitchFamily="50" charset="-128"/>
                <a:ea typeface="メイリオ" pitchFamily="50" charset="-128"/>
                <a:cs typeface="メイリオ" pitchFamily="50" charset="-128"/>
              </a:rPr>
              <a:t>参考になるようなモデルをカタログ化</a:t>
            </a:r>
            <a:endParaRPr lang="en-US" altLang="ja-JP" dirty="0" smtClean="0">
              <a:solidFill>
                <a:srgbClr val="7030A0"/>
              </a:solidFill>
              <a:latin typeface="メイリオ" pitchFamily="50" charset="-128"/>
              <a:ea typeface="メイリオ" pitchFamily="50" charset="-128"/>
              <a:cs typeface="メイリオ" pitchFamily="50" charset="-128"/>
            </a:endParaRPr>
          </a:p>
          <a:p>
            <a:pPr lvl="1"/>
            <a:r>
              <a:rPr lang="ja-JP" altLang="en-US" dirty="0" smtClean="0">
                <a:latin typeface="メイリオ" pitchFamily="50" charset="-128"/>
                <a:ea typeface="メイリオ" pitchFamily="50" charset="-128"/>
                <a:cs typeface="メイリオ" pitchFamily="50" charset="-128"/>
              </a:rPr>
              <a:t>掲載内容</a:t>
            </a:r>
            <a:endParaRPr lang="en-US" altLang="ja-JP" dirty="0" smtClean="0">
              <a:latin typeface="メイリオ" pitchFamily="50" charset="-128"/>
              <a:ea typeface="メイリオ" pitchFamily="50" charset="-128"/>
              <a:cs typeface="メイリオ" pitchFamily="50" charset="-128"/>
            </a:endParaRPr>
          </a:p>
          <a:p>
            <a:pPr lvl="2"/>
            <a:r>
              <a:rPr lang="ja-JP" altLang="en-US" dirty="0" smtClean="0">
                <a:latin typeface="メイリオ" pitchFamily="50" charset="-128"/>
                <a:ea typeface="メイリオ" pitchFamily="50" charset="-128"/>
                <a:cs typeface="メイリオ" pitchFamily="50" charset="-128"/>
              </a:rPr>
              <a:t>要求仕様，ユースケース図，</a:t>
            </a:r>
            <a:endParaRPr lang="en-US" altLang="ja-JP" dirty="0" smtClean="0">
              <a:latin typeface="メイリオ" pitchFamily="50" charset="-128"/>
              <a:ea typeface="メイリオ" pitchFamily="50" charset="-128"/>
              <a:cs typeface="メイリオ" pitchFamily="50" charset="-128"/>
            </a:endParaRPr>
          </a:p>
          <a:p>
            <a:pPr marL="914400" lvl="2" indent="0">
              <a:buNone/>
            </a:pPr>
            <a:r>
              <a:rPr lang="ja-JP" altLang="en-US" dirty="0" smtClean="0">
                <a:latin typeface="メイリオ" pitchFamily="50" charset="-128"/>
                <a:ea typeface="メイリオ" pitchFamily="50" charset="-128"/>
                <a:cs typeface="メイリオ" pitchFamily="50" charset="-128"/>
              </a:rPr>
              <a:t>ユースケース記述</a:t>
            </a:r>
            <a:r>
              <a:rPr lang="ja-JP" altLang="en-US" dirty="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クラス図，</a:t>
            </a:r>
            <a:endParaRPr lang="en-US" altLang="ja-JP" dirty="0" smtClean="0">
              <a:latin typeface="メイリオ" pitchFamily="50" charset="-128"/>
              <a:ea typeface="メイリオ" pitchFamily="50" charset="-128"/>
              <a:cs typeface="メイリオ" pitchFamily="50" charset="-128"/>
            </a:endParaRPr>
          </a:p>
          <a:p>
            <a:pPr marL="914400" lvl="2" indent="0">
              <a:buNone/>
            </a:pPr>
            <a:r>
              <a:rPr lang="ja-JP" altLang="en-US" dirty="0" smtClean="0">
                <a:latin typeface="メイリオ" pitchFamily="50" charset="-128"/>
                <a:ea typeface="メイリオ" pitchFamily="50" charset="-128"/>
                <a:cs typeface="メイリオ" pitchFamily="50" charset="-128"/>
              </a:rPr>
              <a:t>シーケンス図</a:t>
            </a:r>
            <a:r>
              <a:rPr lang="ja-JP" altLang="en-US" smtClean="0">
                <a:latin typeface="メイリオ" pitchFamily="50" charset="-128"/>
                <a:ea typeface="メイリオ" pitchFamily="50" charset="-128"/>
                <a:cs typeface="メイリオ" pitchFamily="50" charset="-128"/>
              </a:rPr>
              <a:t>，</a:t>
            </a:r>
            <a:r>
              <a:rPr lang="ja-JP" altLang="en-US" smtClean="0">
                <a:latin typeface="メイリオ" pitchFamily="50" charset="-128"/>
                <a:ea typeface="メイリオ" pitchFamily="50" charset="-128"/>
                <a:cs typeface="メイリオ" pitchFamily="50" charset="-128"/>
              </a:rPr>
              <a:t>ステート</a:t>
            </a:r>
            <a:r>
              <a:rPr lang="en-US" altLang="ja-JP" smtClean="0">
                <a:latin typeface="メイリオ" pitchFamily="50" charset="-128"/>
                <a:ea typeface="メイリオ" pitchFamily="50" charset="-128"/>
                <a:cs typeface="メイリオ" pitchFamily="50" charset="-128"/>
              </a:rPr>
              <a:t/>
            </a:r>
            <a:br>
              <a:rPr lang="en-US" altLang="ja-JP" smtClean="0">
                <a:latin typeface="メイリオ" pitchFamily="50" charset="-128"/>
                <a:ea typeface="メイリオ" pitchFamily="50" charset="-128"/>
                <a:cs typeface="メイリオ" pitchFamily="50" charset="-128"/>
              </a:rPr>
            </a:br>
            <a:r>
              <a:rPr lang="ja-JP" altLang="en-US" smtClean="0">
                <a:latin typeface="メイリオ" pitchFamily="50" charset="-128"/>
                <a:ea typeface="メイリオ" pitchFamily="50" charset="-128"/>
                <a:cs typeface="メイリオ" pitchFamily="50" charset="-128"/>
              </a:rPr>
              <a:t>マシン図</a:t>
            </a:r>
            <a:r>
              <a:rPr lang="ja-JP" altLang="en-US" dirty="0" smtClean="0">
                <a:latin typeface="メイリオ" pitchFamily="50" charset="-128"/>
                <a:ea typeface="メイリオ" pitchFamily="50" charset="-128"/>
                <a:cs typeface="メイリオ" pitchFamily="50" charset="-128"/>
              </a:rPr>
              <a:t>等</a:t>
            </a:r>
            <a:endParaRPr kumimoji="1" lang="en-US" altLang="ja-JP" dirty="0" smtClean="0">
              <a:latin typeface="メイリオ" pitchFamily="50" charset="-128"/>
              <a:ea typeface="メイリオ" pitchFamily="50" charset="-128"/>
              <a:cs typeface="メイリオ" pitchFamily="50" charset="-128"/>
            </a:endParaRPr>
          </a:p>
          <a:p>
            <a:pPr lvl="1"/>
            <a:endParaRPr kumimoji="1" lang="en-US" altLang="ja-JP" dirty="0" smtClean="0">
              <a:latin typeface="メイリオ" pitchFamily="50" charset="-128"/>
              <a:ea typeface="メイリオ" pitchFamily="50" charset="-128"/>
              <a:cs typeface="メイリオ" pitchFamily="50" charset="-128"/>
            </a:endParaRPr>
          </a:p>
        </p:txBody>
      </p:sp>
      <p:pic>
        <p:nvPicPr>
          <p:cNvPr id="6" name="コンテンツ プレースホルダー 5"/>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5337689" y="1196752"/>
            <a:ext cx="3482783" cy="4923034"/>
          </a:xfrm>
        </p:spPr>
      </p:pic>
      <p:sp>
        <p:nvSpPr>
          <p:cNvPr id="9" name="右矢印 8"/>
          <p:cNvSpPr/>
          <p:nvPr/>
        </p:nvSpPr>
        <p:spPr>
          <a:xfrm>
            <a:off x="755576" y="5589240"/>
            <a:ext cx="79208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1547664" y="5504599"/>
            <a:ext cx="3600400" cy="784830"/>
          </a:xfrm>
          <a:prstGeom prst="rect">
            <a:avLst/>
          </a:prstGeom>
          <a:noFill/>
        </p:spPr>
        <p:txBody>
          <a:bodyPr wrap="square" bIns="0" rtlCol="0">
            <a:spAutoFit/>
          </a:bodyPr>
          <a:lstStyle/>
          <a:p>
            <a:r>
              <a:rPr lang="ja-JP" altLang="en-US" sz="2400" dirty="0" smtClean="0">
                <a:latin typeface="メイリオ" pitchFamily="50" charset="-128"/>
                <a:ea typeface="メイリオ" pitchFamily="50" charset="-128"/>
                <a:cs typeface="メイリオ" pitchFamily="50" charset="-128"/>
              </a:rPr>
              <a:t>モデルベース</a:t>
            </a:r>
            <a:r>
              <a:rPr lang="ja-JP" altLang="en-US" sz="2400" smtClean="0">
                <a:latin typeface="メイリオ" pitchFamily="50" charset="-128"/>
                <a:ea typeface="メイリオ" pitchFamily="50" charset="-128"/>
                <a:cs typeface="メイリオ" pitchFamily="50" charset="-128"/>
              </a:rPr>
              <a:t>開発</a:t>
            </a:r>
            <a:r>
              <a:rPr lang="ja-JP" altLang="en-US" sz="2400" smtClean="0">
                <a:latin typeface="メイリオ" pitchFamily="50" charset="-128"/>
                <a:ea typeface="メイリオ" pitchFamily="50" charset="-128"/>
                <a:cs typeface="メイリオ" pitchFamily="50" charset="-128"/>
              </a:rPr>
              <a:t>教育に</a:t>
            </a:r>
            <a:endParaRPr kumimoji="1" lang="en-US" altLang="ja-JP" sz="2400" dirty="0" smtClean="0">
              <a:latin typeface="メイリオ" pitchFamily="50" charset="-128"/>
              <a:ea typeface="メイリオ" pitchFamily="50" charset="-128"/>
              <a:cs typeface="メイリオ" pitchFamily="50" charset="-128"/>
            </a:endParaRPr>
          </a:p>
          <a:p>
            <a:r>
              <a:rPr lang="ja-JP" altLang="en-US" sz="2400" smtClean="0">
                <a:latin typeface="メイリオ" pitchFamily="50" charset="-128"/>
                <a:ea typeface="メイリオ" pitchFamily="50" charset="-128"/>
                <a:cs typeface="メイリオ" pitchFamily="50" charset="-128"/>
              </a:rPr>
              <a:t>利用出来るのでは？</a:t>
            </a:r>
            <a:endParaRPr kumimoji="1" lang="ja-JP" altLang="en-US" sz="2400" dirty="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a:xfrm>
            <a:off x="8405812" y="6619874"/>
            <a:ext cx="585788" cy="193361"/>
          </a:xfrm>
        </p:spPr>
        <p:txBody>
          <a:bodyPr/>
          <a:lstStyle/>
          <a:p>
            <a:fld id="{1B4CD1AD-35CE-4DA8-9CDB-2FA6D4A1B3F4}" type="slidenum">
              <a:rPr kumimoji="1" lang="ja-JP" altLang="en-US" smtClean="0">
                <a:latin typeface="メイリオ" pitchFamily="50" charset="-128"/>
                <a:ea typeface="メイリオ" pitchFamily="50" charset="-128"/>
                <a:cs typeface="メイリオ" pitchFamily="50" charset="-128"/>
              </a:rPr>
              <a:t>6</a:t>
            </a:fld>
            <a:endParaRPr kumimoji="1"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smtClean="0"/>
              <a:t>（</a:t>
            </a:r>
            <a:r>
              <a:rPr lang="en-US" altLang="ja-JP" dirty="0" smtClean="0"/>
              <a:t>5</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4784500"/>
          </a:xfrm>
        </p:spPr>
        <p:txBody>
          <a:bodyPr>
            <a:noAutofit/>
          </a:bodyPr>
          <a:lstStyle/>
          <a:p>
            <a:r>
              <a:rPr kumimoji="1" lang="en-US" altLang="ja-JP" dirty="0" smtClean="0"/>
              <a:t>UML</a:t>
            </a:r>
            <a:r>
              <a:rPr kumimoji="1" lang="ja-JP" altLang="en-US" dirty="0" smtClean="0"/>
              <a:t>モデルカタログの問題点</a:t>
            </a:r>
            <a:endParaRPr kumimoji="1" lang="en-US" altLang="ja-JP" dirty="0" smtClean="0"/>
          </a:p>
          <a:p>
            <a:pPr lvl="1"/>
            <a:r>
              <a:rPr kumimoji="1" lang="ja-JP" altLang="en-US" dirty="0" smtClean="0"/>
              <a:t>開発現場での実践報告，利用例が無い</a:t>
            </a:r>
            <a:endParaRPr kumimoji="1" lang="en-US" altLang="ja-JP" dirty="0" smtClean="0"/>
          </a:p>
        </p:txBody>
      </p:sp>
      <p:sp>
        <p:nvSpPr>
          <p:cNvPr id="4" name="角丸四角形 3"/>
          <p:cNvSpPr/>
          <p:nvPr/>
        </p:nvSpPr>
        <p:spPr>
          <a:xfrm>
            <a:off x="1331640" y="2391122"/>
            <a:ext cx="7344816" cy="868323"/>
          </a:xfrm>
          <a:prstGeom prst="roundRect">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Lst>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wrap="square" bIns="0" rtlCol="0" anchor="ctr">
            <a:spAutoFit/>
          </a:bodyPr>
          <a:lstStyle/>
          <a:p>
            <a:pPr algn="ctr"/>
            <a:r>
              <a:rPr lang="ja-JP" altLang="en-US" sz="2400" dirty="0">
                <a:latin typeface="メイリオ" pitchFamily="50" charset="-128"/>
                <a:ea typeface="メイリオ" pitchFamily="50" charset="-128"/>
                <a:cs typeface="メイリオ" pitchFamily="50" charset="-128"/>
              </a:rPr>
              <a:t>実装・開発環境に依存しない</a:t>
            </a:r>
            <a:r>
              <a:rPr lang="ja-JP" altLang="en-US" sz="2400" u="sng" dirty="0">
                <a:solidFill>
                  <a:schemeClr val="tx1"/>
                </a:solidFill>
                <a:latin typeface="メイリオ" pitchFamily="50" charset="-128"/>
                <a:ea typeface="メイリオ" pitchFamily="50" charset="-128"/>
                <a:cs typeface="メイリオ" pitchFamily="50" charset="-128"/>
              </a:rPr>
              <a:t>抽象的な</a:t>
            </a:r>
            <a:r>
              <a:rPr lang="ja-JP" altLang="en-US" sz="2400" u="sng" dirty="0" smtClean="0">
                <a:solidFill>
                  <a:schemeClr val="tx1"/>
                </a:solidFill>
                <a:latin typeface="メイリオ" pitchFamily="50" charset="-128"/>
                <a:ea typeface="メイリオ" pitchFamily="50" charset="-128"/>
                <a:cs typeface="メイリオ" pitchFamily="50" charset="-128"/>
              </a:rPr>
              <a:t>モデル</a:t>
            </a:r>
            <a:r>
              <a:rPr lang="ja-JP" altLang="en-US" sz="2400" dirty="0" smtClean="0">
                <a:solidFill>
                  <a:schemeClr val="tx1"/>
                </a:solidFill>
                <a:latin typeface="メイリオ" pitchFamily="50" charset="-128"/>
                <a:ea typeface="メイリオ" pitchFamily="50" charset="-128"/>
                <a:cs typeface="メイリオ" pitchFamily="50" charset="-128"/>
              </a:rPr>
              <a:t>のため</a:t>
            </a:r>
            <a:r>
              <a:rPr lang="en-US" altLang="ja-JP" sz="2400" dirty="0" smtClean="0">
                <a:solidFill>
                  <a:schemeClr val="tx1"/>
                </a:solidFill>
                <a:latin typeface="メイリオ" pitchFamily="50" charset="-128"/>
                <a:ea typeface="メイリオ" pitchFamily="50" charset="-128"/>
                <a:cs typeface="メイリオ" pitchFamily="50" charset="-128"/>
              </a:rPr>
              <a:t/>
            </a:r>
            <a:br>
              <a:rPr lang="en-US" altLang="ja-JP" sz="2400" dirty="0" smtClean="0">
                <a:solidFill>
                  <a:schemeClr val="tx1"/>
                </a:solidFill>
                <a:latin typeface="メイリオ" pitchFamily="50" charset="-128"/>
                <a:ea typeface="メイリオ" pitchFamily="50" charset="-128"/>
                <a:cs typeface="メイリオ" pitchFamily="50" charset="-128"/>
              </a:rPr>
            </a:br>
            <a:r>
              <a:rPr lang="ja-JP" altLang="en-US" sz="2400" dirty="0" smtClean="0">
                <a:solidFill>
                  <a:srgbClr val="7030A0"/>
                </a:solidFill>
                <a:latin typeface="メイリオ" pitchFamily="50" charset="-128"/>
                <a:ea typeface="メイリオ" pitchFamily="50" charset="-128"/>
                <a:cs typeface="メイリオ" pitchFamily="50" charset="-128"/>
              </a:rPr>
              <a:t>環境に合わせたモデルの例が無い</a:t>
            </a:r>
            <a:endParaRPr lang="en-US" altLang="ja-JP" sz="2400" dirty="0">
              <a:solidFill>
                <a:srgbClr val="7030A0"/>
              </a:solidFill>
              <a:latin typeface="メイリオ" pitchFamily="50" charset="-128"/>
              <a:ea typeface="メイリオ" pitchFamily="50" charset="-128"/>
              <a:cs typeface="メイリオ" pitchFamily="50" charset="-128"/>
            </a:endParaRPr>
          </a:p>
        </p:txBody>
      </p:sp>
      <p:sp>
        <p:nvSpPr>
          <p:cNvPr id="11" name="角丸四角形 10"/>
          <p:cNvSpPr/>
          <p:nvPr/>
        </p:nvSpPr>
        <p:spPr>
          <a:xfrm>
            <a:off x="2411760" y="3807856"/>
            <a:ext cx="5616624" cy="459700"/>
          </a:xfrm>
          <a:prstGeom prst="roundRect">
            <a:avLst/>
          </a:prstGeom>
        </p:spPr>
        <p:style>
          <a:lnRef idx="1">
            <a:schemeClr val="accent1"/>
          </a:lnRef>
          <a:fillRef idx="2">
            <a:schemeClr val="accent1"/>
          </a:fillRef>
          <a:effectRef idx="1">
            <a:schemeClr val="accent1"/>
          </a:effectRef>
          <a:fontRef idx="minor">
            <a:schemeClr val="dk1"/>
          </a:fontRef>
        </p:style>
        <p:txBody>
          <a:bodyPr bIns="0" rtlCol="0" anchor="ctr">
            <a:spAutoFit/>
          </a:bodyPr>
          <a:lstStyle/>
          <a:p>
            <a:pPr algn="ctr"/>
            <a:r>
              <a:rPr lang="ja-JP" altLang="en-US" sz="2400" u="sng" dirty="0">
                <a:latin typeface="メイリオ" pitchFamily="50" charset="-128"/>
                <a:ea typeface="メイリオ" pitchFamily="50" charset="-128"/>
                <a:cs typeface="メイリオ" pitchFamily="50" charset="-128"/>
              </a:rPr>
              <a:t>実例</a:t>
            </a:r>
            <a:r>
              <a:rPr lang="ja-JP" altLang="en-US" sz="2400" u="sng" dirty="0" smtClean="0">
                <a:latin typeface="メイリオ" pitchFamily="50" charset="-128"/>
                <a:ea typeface="メイリオ" pitchFamily="50" charset="-128"/>
                <a:cs typeface="メイリオ" pitchFamily="50" charset="-128"/>
              </a:rPr>
              <a:t>が</a:t>
            </a:r>
            <a:r>
              <a:rPr lang="ja-JP" altLang="en-US" sz="2400" u="sng" dirty="0">
                <a:latin typeface="メイリオ" pitchFamily="50" charset="-128"/>
                <a:ea typeface="メイリオ" pitchFamily="50" charset="-128"/>
                <a:cs typeface="メイリオ" pitchFamily="50" charset="-128"/>
              </a:rPr>
              <a:t>無い</a:t>
            </a:r>
            <a:r>
              <a:rPr lang="ja-JP" altLang="en-US" sz="2400" dirty="0">
                <a:latin typeface="メイリオ" pitchFamily="50" charset="-128"/>
                <a:ea typeface="メイリオ" pitchFamily="50" charset="-128"/>
                <a:cs typeface="メイリオ" pitchFamily="50" charset="-128"/>
              </a:rPr>
              <a:t>ため，</a:t>
            </a:r>
            <a:r>
              <a:rPr lang="ja-JP" altLang="en-US" sz="2400" dirty="0">
                <a:solidFill>
                  <a:srgbClr val="7030A0"/>
                </a:solidFill>
                <a:latin typeface="メイリオ" pitchFamily="50" charset="-128"/>
                <a:ea typeface="メイリオ" pitchFamily="50" charset="-128"/>
                <a:cs typeface="メイリオ" pitchFamily="50" charset="-128"/>
              </a:rPr>
              <a:t>有用性が不明</a:t>
            </a:r>
            <a:endParaRPr lang="en-US" altLang="ja-JP" sz="2400" dirty="0">
              <a:solidFill>
                <a:srgbClr val="7030A0"/>
              </a:solidFill>
              <a:latin typeface="メイリオ" pitchFamily="50" charset="-128"/>
              <a:ea typeface="メイリオ" pitchFamily="50" charset="-128"/>
              <a:cs typeface="メイリオ" pitchFamily="50" charset="-128"/>
            </a:endParaRPr>
          </a:p>
        </p:txBody>
      </p:sp>
      <p:sp>
        <p:nvSpPr>
          <p:cNvPr id="10" name="線吹き出し 2 (枠付き) 9"/>
          <p:cNvSpPr/>
          <p:nvPr/>
        </p:nvSpPr>
        <p:spPr>
          <a:xfrm>
            <a:off x="1115616" y="4509120"/>
            <a:ext cx="4248472" cy="432048"/>
          </a:xfrm>
          <a:prstGeom prst="borderCallout2">
            <a:avLst>
              <a:gd name="adj1" fmla="val 49902"/>
              <a:gd name="adj2" fmla="val 102253"/>
              <a:gd name="adj3" fmla="val 48523"/>
              <a:gd name="adj4" fmla="val 110590"/>
              <a:gd name="adj5" fmla="val -74707"/>
              <a:gd name="adj6" fmla="val 115114"/>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lang="ja-JP" altLang="en-US" sz="2000" dirty="0" smtClean="0">
                <a:solidFill>
                  <a:schemeClr val="tx1"/>
                </a:solidFill>
                <a:latin typeface="メイリオ" pitchFamily="50" charset="-128"/>
                <a:ea typeface="メイリオ" pitchFamily="50" charset="-128"/>
                <a:cs typeface="メイリオ" pitchFamily="50" charset="-128"/>
              </a:rPr>
              <a:t>動作保証性，再利用性，</a:t>
            </a:r>
            <a:r>
              <a:rPr kumimoji="1" lang="ja-JP" altLang="en-US" sz="2000" dirty="0" smtClean="0">
                <a:solidFill>
                  <a:schemeClr val="tx1"/>
                </a:solidFill>
                <a:latin typeface="メイリオ" pitchFamily="50" charset="-128"/>
                <a:ea typeface="メイリオ" pitchFamily="50" charset="-128"/>
                <a:cs typeface="メイリオ" pitchFamily="50" charset="-128"/>
              </a:rPr>
              <a:t>拡張性</a:t>
            </a:r>
            <a:r>
              <a:rPr lang="ja-JP" altLang="en-US" sz="2000" dirty="0">
                <a:solidFill>
                  <a:schemeClr val="tx1"/>
                </a:solidFill>
                <a:latin typeface="メイリオ" pitchFamily="50" charset="-128"/>
                <a:ea typeface="メイリオ" pitchFamily="50" charset="-128"/>
                <a:cs typeface="メイリオ" pitchFamily="50" charset="-128"/>
              </a:rPr>
              <a:t>等</a:t>
            </a:r>
            <a:endParaRPr kumimoji="1" lang="en-US" altLang="ja-JP" sz="2000" dirty="0" smtClean="0">
              <a:solidFill>
                <a:schemeClr val="tx1"/>
              </a:solidFill>
              <a:latin typeface="メイリオ" pitchFamily="50" charset="-128"/>
              <a:ea typeface="メイリオ" pitchFamily="50" charset="-128"/>
              <a:cs typeface="メイリオ" pitchFamily="50" charset="-128"/>
            </a:endParaRPr>
          </a:p>
        </p:txBody>
      </p:sp>
      <p:sp>
        <p:nvSpPr>
          <p:cNvPr id="7" name="右矢印 6"/>
          <p:cNvSpPr/>
          <p:nvPr/>
        </p:nvSpPr>
        <p:spPr>
          <a:xfrm>
            <a:off x="899592" y="5517232"/>
            <a:ext cx="115212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2123728" y="5421474"/>
            <a:ext cx="6984776" cy="830997"/>
          </a:xfrm>
          <a:prstGeom prst="rect">
            <a:avLst/>
          </a:prstGeom>
          <a:noFill/>
        </p:spPr>
        <p:txBody>
          <a:bodyPr wrap="square" rtlCol="0">
            <a:spAutoFit/>
          </a:bodyPr>
          <a:lstStyle/>
          <a:p>
            <a:r>
              <a:rPr lang="ja-JP" altLang="en-US" sz="2400" dirty="0" smtClean="0">
                <a:latin typeface="メイリオ" pitchFamily="50" charset="-128"/>
                <a:ea typeface="メイリオ" pitchFamily="50" charset="-128"/>
                <a:cs typeface="メイリオ" pitchFamily="50" charset="-128"/>
              </a:rPr>
              <a:t>モデルカタログの有用性を検証し，</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環境に合わせたモデルを提供する必要がある</a:t>
            </a:r>
            <a:endParaRPr lang="en-US" altLang="ja-JP" sz="2400" dirty="0">
              <a:latin typeface="メイリオ" pitchFamily="50" charset="-128"/>
              <a:ea typeface="メイリオ" pitchFamily="50" charset="-128"/>
              <a:cs typeface="メイリオ" pitchFamily="50" charset="-128"/>
            </a:endParaRPr>
          </a:p>
        </p:txBody>
      </p:sp>
      <p:sp>
        <p:nvSpPr>
          <p:cNvPr id="5" name="スライド番号プレースホルダー 4"/>
          <p:cNvSpPr>
            <a:spLocks noGrp="1"/>
          </p:cNvSpPr>
          <p:nvPr>
            <p:ph type="sldNum" sz="quarter" idx="12"/>
          </p:nvPr>
        </p:nvSpPr>
        <p:spPr/>
        <p:txBody>
          <a:bodyPr/>
          <a:lstStyle/>
          <a:p>
            <a:fld id="{1B4CD1AD-35CE-4DA8-9CDB-2FA6D4A1B3F4}" type="slidenum">
              <a:rPr kumimoji="1" lang="ja-JP" altLang="en-US" smtClean="0"/>
              <a:t>7</a:t>
            </a:fld>
            <a:endParaRPr kumimoji="1" lang="ja-JP" altLang="en-US" dirty="0"/>
          </a:p>
        </p:txBody>
      </p:sp>
    </p:spTree>
    <p:extLst>
      <p:ext uri="{BB962C8B-B14F-4D97-AF65-F5344CB8AC3E}">
        <p14:creationId xmlns:p14="http://schemas.microsoft.com/office/powerpoint/2010/main" val="31161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モデルベース開発における開発・実装環境との兼ね合い</a:t>
            </a:r>
            <a:endParaRPr kumimoji="1" lang="en-US" altLang="ja-JP" smtClean="0"/>
          </a:p>
          <a:p>
            <a:r>
              <a:rPr lang="ja-JP" altLang="en-US" smtClean="0"/>
              <a:t>問題点</a:t>
            </a:r>
            <a:endParaRPr lang="en-US" altLang="ja-JP" smtClean="0"/>
          </a:p>
          <a:p>
            <a:pPr lvl="1"/>
            <a:r>
              <a:rPr lang="ja-JP" altLang="en-US" smtClean="0"/>
              <a:t>モデルの何処にハードウェアを関連付けするのか？</a:t>
            </a:r>
            <a:endParaRPr lang="en-US" altLang="ja-JP" smtClean="0"/>
          </a:p>
          <a:p>
            <a:pPr lvl="1"/>
            <a:endParaRPr lang="en-US" altLang="ja-JP" smtClean="0"/>
          </a:p>
        </p:txBody>
      </p:sp>
      <p:sp>
        <p:nvSpPr>
          <p:cNvPr id="4" name="スライド番号プレースホルダー 3"/>
          <p:cNvSpPr>
            <a:spLocks noGrp="1"/>
          </p:cNvSpPr>
          <p:nvPr>
            <p:ph type="sldNum" sz="quarter" idx="12"/>
          </p:nvPr>
        </p:nvSpPr>
        <p:spPr/>
        <p:txBody>
          <a:bodyPr/>
          <a:lstStyle/>
          <a:p>
            <a:fld id="{1B4CD1AD-35CE-4DA8-9CDB-2FA6D4A1B3F4}" type="slidenum">
              <a:rPr lang="ja-JP" altLang="en-US" smtClean="0"/>
              <a:pPr/>
              <a:t>8</a:t>
            </a:fld>
            <a:endParaRPr lang="ja-JP" altLang="en-US" dirty="0"/>
          </a:p>
        </p:txBody>
      </p:sp>
    </p:spTree>
    <p:extLst>
      <p:ext uri="{BB962C8B-B14F-4D97-AF65-F5344CB8AC3E}">
        <p14:creationId xmlns:p14="http://schemas.microsoft.com/office/powerpoint/2010/main" val="3498192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1/5</a:t>
            </a:r>
            <a:r>
              <a:rPr lang="ja-JP" altLang="en-US" dirty="0" smtClean="0"/>
              <a:t>）</a:t>
            </a:r>
            <a:endParaRPr kumimoji="1" lang="ja-JP" altLang="en-US" dirty="0"/>
          </a:p>
        </p:txBody>
      </p:sp>
      <p:sp>
        <p:nvSpPr>
          <p:cNvPr id="3" name="角丸四角形 2"/>
          <p:cNvSpPr/>
          <p:nvPr/>
        </p:nvSpPr>
        <p:spPr>
          <a:xfrm>
            <a:off x="611560" y="3501008"/>
            <a:ext cx="7920880" cy="1008112"/>
          </a:xfrm>
          <a:prstGeom prst="roundRect">
            <a:avLst/>
          </a:prstGeom>
        </p:spPr>
        <p:style>
          <a:lnRef idx="2">
            <a:schemeClr val="accent6"/>
          </a:lnRef>
          <a:fillRef idx="1">
            <a:schemeClr val="lt1"/>
          </a:fillRef>
          <a:effectRef idx="0">
            <a:schemeClr val="accent6"/>
          </a:effectRef>
          <a:fontRef idx="minor">
            <a:schemeClr val="dk1"/>
          </a:fontRef>
        </p:style>
        <p:txBody>
          <a:bodyPr bIns="0" rtlCol="0" anchor="t"/>
          <a:lstStyle/>
          <a:p>
            <a:r>
              <a:rPr lang="ja-JP" altLang="en-US" sz="2800" dirty="0" smtClean="0">
                <a:latin typeface="メイリオ" pitchFamily="50" charset="-128"/>
                <a:ea typeface="メイリオ" pitchFamily="50" charset="-128"/>
                <a:cs typeface="メイリオ" pitchFamily="50" charset="-128"/>
              </a:rPr>
              <a:t>環境に合わせたモデルの例が無い</a:t>
            </a:r>
            <a:endParaRPr lang="en-US" altLang="ja-JP" sz="2800" dirty="0">
              <a:latin typeface="メイリオ" pitchFamily="50" charset="-128"/>
              <a:ea typeface="メイリオ" pitchFamily="50" charset="-128"/>
              <a:cs typeface="メイリオ" pitchFamily="50" charset="-128"/>
            </a:endParaRPr>
          </a:p>
          <a:p>
            <a:pPr algn="r"/>
            <a:r>
              <a:rPr lang="ja-JP" altLang="en-US" sz="2800" dirty="0">
                <a:latin typeface="メイリオ" pitchFamily="50" charset="-128"/>
                <a:ea typeface="メイリオ" pitchFamily="50" charset="-128"/>
                <a:cs typeface="メイリオ" pitchFamily="50" charset="-128"/>
              </a:rPr>
              <a:t>→</a:t>
            </a:r>
            <a:r>
              <a:rPr lang="ja-JP" altLang="en-US" sz="2800" dirty="0">
                <a:solidFill>
                  <a:srgbClr val="0070C0"/>
                </a:solidFill>
                <a:latin typeface="メイリオ" pitchFamily="50" charset="-128"/>
                <a:ea typeface="メイリオ" pitchFamily="50" charset="-128"/>
                <a:cs typeface="メイリオ" pitchFamily="50" charset="-128"/>
              </a:rPr>
              <a:t>環境に依存したモデルの作成，</a:t>
            </a:r>
            <a:r>
              <a:rPr lang="ja-JP" altLang="en-US" sz="2800" dirty="0" smtClean="0">
                <a:solidFill>
                  <a:srgbClr val="0070C0"/>
                </a:solidFill>
                <a:latin typeface="メイリオ" pitchFamily="50" charset="-128"/>
                <a:ea typeface="メイリオ" pitchFamily="50" charset="-128"/>
                <a:cs typeface="メイリオ" pitchFamily="50" charset="-128"/>
              </a:rPr>
              <a:t>提供</a:t>
            </a:r>
            <a:endParaRPr lang="en-US" altLang="ja-JP" sz="2800" dirty="0">
              <a:solidFill>
                <a:srgbClr val="0070C0"/>
              </a:solidFill>
              <a:latin typeface="メイリオ" pitchFamily="50" charset="-128"/>
              <a:ea typeface="メイリオ" pitchFamily="50" charset="-128"/>
              <a:cs typeface="メイリオ" pitchFamily="50" charset="-128"/>
            </a:endParaRPr>
          </a:p>
        </p:txBody>
      </p:sp>
      <p:sp>
        <p:nvSpPr>
          <p:cNvPr id="6" name="角丸四角形 5"/>
          <p:cNvSpPr/>
          <p:nvPr/>
        </p:nvSpPr>
        <p:spPr>
          <a:xfrm>
            <a:off x="611560" y="5157192"/>
            <a:ext cx="7920880" cy="1080120"/>
          </a:xfrm>
          <a:prstGeom prst="roundRect">
            <a:avLst/>
          </a:prstGeom>
        </p:spPr>
        <p:style>
          <a:lnRef idx="2">
            <a:schemeClr val="accent6"/>
          </a:lnRef>
          <a:fillRef idx="1">
            <a:schemeClr val="lt1"/>
          </a:fillRef>
          <a:effectRef idx="0">
            <a:schemeClr val="accent6"/>
          </a:effectRef>
          <a:fontRef idx="minor">
            <a:schemeClr val="dk1"/>
          </a:fontRef>
        </p:style>
        <p:txBody>
          <a:bodyPr bIns="0" rtlCol="0" anchor="ctr"/>
          <a:lstStyle/>
          <a:p>
            <a:r>
              <a:rPr lang="ja-JP" altLang="en-US" sz="2800" dirty="0" smtClean="0">
                <a:latin typeface="メイリオ" pitchFamily="50" charset="-128"/>
                <a:ea typeface="メイリオ" pitchFamily="50" charset="-128"/>
                <a:cs typeface="メイリオ" pitchFamily="50" charset="-128"/>
              </a:rPr>
              <a:t>モデルの有用性</a:t>
            </a:r>
            <a:r>
              <a:rPr lang="ja-JP" altLang="en-US" sz="2800" dirty="0">
                <a:latin typeface="メイリオ" pitchFamily="50" charset="-128"/>
                <a:ea typeface="メイリオ" pitchFamily="50" charset="-128"/>
                <a:cs typeface="メイリオ" pitchFamily="50" charset="-128"/>
              </a:rPr>
              <a:t>が不明</a:t>
            </a:r>
            <a:endParaRPr lang="en-US" altLang="ja-JP" sz="2800" dirty="0">
              <a:latin typeface="メイリオ" pitchFamily="50" charset="-128"/>
              <a:ea typeface="メイリオ" pitchFamily="50" charset="-128"/>
              <a:cs typeface="メイリオ" pitchFamily="50" charset="-128"/>
            </a:endParaRPr>
          </a:p>
          <a:p>
            <a:pPr algn="r"/>
            <a:r>
              <a:rPr lang="ja-JP" altLang="en-US" sz="2800" dirty="0">
                <a:latin typeface="メイリオ" pitchFamily="50" charset="-128"/>
                <a:ea typeface="メイリオ" pitchFamily="50" charset="-128"/>
                <a:cs typeface="メイリオ" pitchFamily="50" charset="-128"/>
              </a:rPr>
              <a:t>→</a:t>
            </a:r>
            <a:r>
              <a:rPr lang="ja-JP" altLang="en-US" sz="2800" dirty="0">
                <a:solidFill>
                  <a:srgbClr val="0070C0"/>
                </a:solidFill>
                <a:latin typeface="メイリオ" pitchFamily="50" charset="-128"/>
                <a:ea typeface="メイリオ" pitchFamily="50" charset="-128"/>
                <a:cs typeface="メイリオ" pitchFamily="50" charset="-128"/>
              </a:rPr>
              <a:t>開発と動作テストによって有用性を</a:t>
            </a:r>
            <a:r>
              <a:rPr lang="ja-JP" altLang="en-US" sz="2800" dirty="0" smtClean="0">
                <a:solidFill>
                  <a:srgbClr val="0070C0"/>
                </a:solidFill>
                <a:latin typeface="メイリオ" pitchFamily="50" charset="-128"/>
                <a:ea typeface="メイリオ" pitchFamily="50" charset="-128"/>
                <a:cs typeface="メイリオ" pitchFamily="50" charset="-128"/>
              </a:rPr>
              <a:t>検証</a:t>
            </a:r>
            <a:endParaRPr lang="en-US" altLang="ja-JP" sz="2800" dirty="0">
              <a:solidFill>
                <a:srgbClr val="0070C0"/>
              </a:solidFill>
              <a:latin typeface="メイリオ" pitchFamily="50" charset="-128"/>
              <a:ea typeface="メイリオ" pitchFamily="50" charset="-128"/>
              <a:cs typeface="メイリオ" pitchFamily="50" charset="-128"/>
            </a:endParaRPr>
          </a:p>
        </p:txBody>
      </p:sp>
      <p:sp>
        <p:nvSpPr>
          <p:cNvPr id="8" name="コンテンツ プレースホルダー 6"/>
          <p:cNvSpPr txBox="1">
            <a:spLocks/>
          </p:cNvSpPr>
          <p:nvPr/>
        </p:nvSpPr>
        <p:spPr bwMode="gray">
          <a:xfrm>
            <a:off x="395536" y="1124744"/>
            <a:ext cx="8291264" cy="1532727"/>
          </a:xfrm>
          <a:prstGeom prst="rect">
            <a:avLst/>
          </a:prstGeom>
          <a:ln w="38100" cap="flat" cmpd="sng" algn="ctr">
            <a:solidFill>
              <a:schemeClr val="lt1"/>
            </a:solidFill>
            <a:prstDash val="solid"/>
            <a:miter lim="800000"/>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0" numCol="1" anchor="ctr" anchorCtr="0" compatLnSpc="1">
            <a:prstTxWarp prst="textNoShape">
              <a:avLst/>
            </a:prstTxWarp>
            <a:spAutoFit/>
          </a:bodyPr>
          <a:lstStyle>
            <a:lvl1pPr marL="342900" indent="-342900" algn="l" rtl="0" eaLnBrk="1" fontAlgn="base" hangingPunct="1">
              <a:lnSpc>
                <a:spcPct val="120000"/>
              </a:lnSpc>
              <a:spcBef>
                <a:spcPct val="20000"/>
              </a:spcBef>
              <a:spcAft>
                <a:spcPct val="0"/>
              </a:spcAft>
              <a:buChar char="•"/>
              <a:defRPr kumimoji="1" sz="2800">
                <a:solidFill>
                  <a:schemeClr val="lt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lt1"/>
                </a:solidFill>
                <a:latin typeface="+mn-lt"/>
                <a:ea typeface="+mn-ea"/>
                <a:cs typeface="+mn-cs"/>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lt1"/>
                </a:solidFill>
                <a:latin typeface="+mn-lt"/>
                <a:ea typeface="+mn-ea"/>
                <a:cs typeface="+mn-cs"/>
              </a:defRPr>
            </a:lvl3pPr>
            <a:lvl4pPr marL="1600200" indent="-228600" algn="l" rtl="0" eaLnBrk="1" fontAlgn="base" hangingPunct="1">
              <a:spcBef>
                <a:spcPct val="20000"/>
              </a:spcBef>
              <a:spcAft>
                <a:spcPct val="0"/>
              </a:spcAft>
              <a:buChar char="–"/>
              <a:defRPr kumimoji="1" sz="2000">
                <a:solidFill>
                  <a:schemeClr val="lt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kumimoji="1" sz="2000">
                <a:solidFill>
                  <a:schemeClr val="lt1"/>
                </a:solidFill>
                <a:latin typeface="+mn-lt"/>
                <a:ea typeface="+mn-ea"/>
                <a:cs typeface="+mn-cs"/>
              </a:defRPr>
            </a:lvl5pPr>
            <a:lvl6pPr marL="2514600" indent="-228600" algn="l" rtl="0" eaLnBrk="1" fontAlgn="base" hangingPunct="1">
              <a:spcBef>
                <a:spcPct val="20000"/>
              </a:spcBef>
              <a:spcAft>
                <a:spcPct val="0"/>
              </a:spcAft>
              <a:buChar char="»"/>
              <a:defRPr kumimoji="1"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kumimoji="1"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kumimoji="1"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kumimoji="1" sz="2000">
                <a:solidFill>
                  <a:schemeClr val="lt1"/>
                </a:solidFill>
                <a:latin typeface="+mn-lt"/>
                <a:ea typeface="+mn-ea"/>
                <a:cs typeface="+mn-cs"/>
              </a:defRPr>
            </a:lvl9pPr>
          </a:lstStyle>
          <a:p>
            <a:pPr marL="0" indent="0" algn="ctr">
              <a:buFontTx/>
              <a:buNone/>
            </a:pPr>
            <a:r>
              <a:rPr lang="en-US" altLang="ja-JP" sz="3600" dirty="0" smtClean="0">
                <a:latin typeface="メイリオ" pitchFamily="50" charset="-128"/>
                <a:ea typeface="メイリオ" pitchFamily="50" charset="-128"/>
                <a:cs typeface="メイリオ" pitchFamily="50" charset="-128"/>
              </a:rPr>
              <a:t>UML</a:t>
            </a:r>
            <a:r>
              <a:rPr lang="ja-JP" altLang="en-US" sz="3600" dirty="0" smtClean="0">
                <a:latin typeface="メイリオ" pitchFamily="50" charset="-128"/>
                <a:ea typeface="メイリオ" pitchFamily="50" charset="-128"/>
                <a:cs typeface="メイリオ" pitchFamily="50" charset="-128"/>
              </a:rPr>
              <a:t>モデルカタログを利用して</a:t>
            </a:r>
            <a:endParaRPr lang="en-US" altLang="ja-JP" sz="3600" dirty="0" smtClean="0">
              <a:latin typeface="メイリオ" pitchFamily="50" charset="-128"/>
              <a:ea typeface="メイリオ" pitchFamily="50" charset="-128"/>
              <a:cs typeface="メイリオ" pitchFamily="50" charset="-128"/>
            </a:endParaRPr>
          </a:p>
          <a:p>
            <a:pPr marL="0" indent="0" algn="ctr">
              <a:buFontTx/>
              <a:buNone/>
            </a:pPr>
            <a:r>
              <a:rPr lang="ja-JP" altLang="en-US" sz="3600" dirty="0" smtClean="0">
                <a:latin typeface="メイリオ" pitchFamily="50" charset="-128"/>
                <a:ea typeface="メイリオ" pitchFamily="50" charset="-128"/>
                <a:cs typeface="メイリオ" pitchFamily="50" charset="-128"/>
              </a:rPr>
              <a:t>開発を行い、モデルの有用性を検証</a:t>
            </a:r>
            <a:endParaRPr lang="ja-JP" altLang="en-US" sz="3600" dirty="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9</a:t>
            </a:fld>
            <a:endParaRPr kumimoji="1" lang="ja-JP" altLang="en-US" dirty="0"/>
          </a:p>
        </p:txBody>
      </p:sp>
    </p:spTree>
    <p:extLst>
      <p:ext uri="{BB962C8B-B14F-4D97-AF65-F5344CB8AC3E}">
        <p14:creationId xmlns:p14="http://schemas.microsoft.com/office/powerpoint/2010/main" val="178477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テーマ1">
  <a:themeElements>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ol7-s-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ol7-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ol7-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ol7-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ol7-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ol7-s-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ol7-s-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ol7-s-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ol7-s-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ol7-s-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ol7-s-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ol7-s-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テーマ1</Template>
  <TotalTime>3843</TotalTime>
  <Words>1362</Words>
  <Application>Microsoft Office PowerPoint</Application>
  <PresentationFormat>画面に合わせる (4:3)</PresentationFormat>
  <Paragraphs>336</Paragraphs>
  <Slides>24</Slides>
  <Notes>21</Notes>
  <HiddenSlides>2</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テーマ1</vt:lpstr>
      <vt:lpstr>組込みシステムにおける UMLモデルカタログの実践研究</vt:lpstr>
      <vt:lpstr>発表内容</vt:lpstr>
      <vt:lpstr>研究背景（1/5）</vt:lpstr>
      <vt:lpstr>研究背景（2/5）</vt:lpstr>
      <vt:lpstr>研究背景（3/5）</vt:lpstr>
      <vt:lpstr>研究背景（4/5）</vt:lpstr>
      <vt:lpstr>研究背景（5/5）</vt:lpstr>
      <vt:lpstr>研究背景</vt:lpstr>
      <vt:lpstr>研究概要（1/5）</vt:lpstr>
      <vt:lpstr>研究概要（2/5）</vt:lpstr>
      <vt:lpstr>研究概要（2/5）</vt:lpstr>
      <vt:lpstr>研究概要（3/5）</vt:lpstr>
      <vt:lpstr>研究概要（4/5）</vt:lpstr>
      <vt:lpstr>研究概要（4/5）</vt:lpstr>
      <vt:lpstr>研究概要（5/5）</vt:lpstr>
      <vt:lpstr>進捗状況（1/6）</vt:lpstr>
      <vt:lpstr>進捗状況（2/6）</vt:lpstr>
      <vt:lpstr>進捗状況（3/6）</vt:lpstr>
      <vt:lpstr>進捗状況（4/6）</vt:lpstr>
      <vt:lpstr>進捗状況（5/6）</vt:lpstr>
      <vt:lpstr>進捗状況</vt:lpstr>
      <vt:lpstr>進捗状況（6/6）</vt:lpstr>
      <vt:lpstr>今後の予定</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Niimura</cp:lastModifiedBy>
  <cp:revision>184</cp:revision>
  <cp:lastPrinted>2012-12-05T06:01:39Z</cp:lastPrinted>
  <dcterms:created xsi:type="dcterms:W3CDTF">2012-11-18T12:03:51Z</dcterms:created>
  <dcterms:modified xsi:type="dcterms:W3CDTF">2012-12-05T16:39:01Z</dcterms:modified>
</cp:coreProperties>
</file>