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3"/>
  </p:notesMasterIdLst>
  <p:handoutMasterIdLst>
    <p:handoutMasterId r:id="rId24"/>
  </p:handoutMasterIdLst>
  <p:sldIdLst>
    <p:sldId id="256" r:id="rId2"/>
    <p:sldId id="257" r:id="rId3"/>
    <p:sldId id="278" r:id="rId4"/>
    <p:sldId id="258" r:id="rId5"/>
    <p:sldId id="260" r:id="rId6"/>
    <p:sldId id="261" r:id="rId7"/>
    <p:sldId id="263" r:id="rId8"/>
    <p:sldId id="264" r:id="rId9"/>
    <p:sldId id="283" r:id="rId10"/>
    <p:sldId id="284" r:id="rId11"/>
    <p:sldId id="265" r:id="rId12"/>
    <p:sldId id="266" r:id="rId13"/>
    <p:sldId id="279" r:id="rId14"/>
    <p:sldId id="267" r:id="rId15"/>
    <p:sldId id="287" r:id="rId16"/>
    <p:sldId id="268" r:id="rId17"/>
    <p:sldId id="292" r:id="rId18"/>
    <p:sldId id="288" r:id="rId19"/>
    <p:sldId id="290" r:id="rId20"/>
    <p:sldId id="291" r:id="rId21"/>
    <p:sldId id="271" r:id="rId22"/>
  </p:sldIdLst>
  <p:sldSz cx="9144000" cy="6858000" type="screen4x3"/>
  <p:notesSz cx="6669088"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429" autoAdjust="0"/>
  </p:normalViewPr>
  <p:slideViewPr>
    <p:cSldViewPr>
      <p:cViewPr>
        <p:scale>
          <a:sx n="80" d="100"/>
          <a:sy n="80" d="100"/>
        </p:scale>
        <p:origin x="-924" y="-72"/>
      </p:cViewPr>
      <p:guideLst>
        <p:guide orient="horz" pos="2160"/>
        <p:guide pos="2880"/>
      </p:guideLst>
    </p:cSldViewPr>
  </p:slideViewPr>
  <p:notesTextViewPr>
    <p:cViewPr>
      <p:scale>
        <a:sx n="1" d="1"/>
        <a:sy n="1" d="1"/>
      </p:scale>
      <p:origin x="0" y="0"/>
    </p:cViewPr>
  </p:notesTextViewPr>
  <p:notesViewPr>
    <p:cSldViewPr>
      <p:cViewPr varScale="1">
        <p:scale>
          <a:sx n="59" d="100"/>
          <a:sy n="59" d="100"/>
        </p:scale>
        <p:origin x="-2628" y="-90"/>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N_MURA\Documents\ET&#12525;&#12508;&#12467;&#12531;&#12487;&#12540;&#12479;&#32676;\&#30452;&#35282;&#12459;&#12540;&#12502;2&#22238;&#30446;.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0"/>
    <c:plotArea>
      <c:layout/>
      <c:lineChart>
        <c:grouping val="standard"/>
        <c:varyColors val="0"/>
        <c:ser>
          <c:idx val="0"/>
          <c:order val="0"/>
          <c:marker>
            <c:symbol val="none"/>
          </c:marker>
          <c:val>
            <c:numRef>
              <c:f>直角カーブ2回目!$D$1:$D$55</c:f>
              <c:numCache>
                <c:formatCode>General</c:formatCode>
                <c:ptCount val="55"/>
                <c:pt idx="0">
                  <c:v>522</c:v>
                </c:pt>
                <c:pt idx="1">
                  <c:v>521</c:v>
                </c:pt>
                <c:pt idx="2">
                  <c:v>518</c:v>
                </c:pt>
                <c:pt idx="3">
                  <c:v>523</c:v>
                </c:pt>
                <c:pt idx="4">
                  <c:v>525</c:v>
                </c:pt>
                <c:pt idx="5">
                  <c:v>539</c:v>
                </c:pt>
                <c:pt idx="6">
                  <c:v>551</c:v>
                </c:pt>
                <c:pt idx="7">
                  <c:v>579</c:v>
                </c:pt>
                <c:pt idx="8">
                  <c:v>590</c:v>
                </c:pt>
                <c:pt idx="9">
                  <c:v>591</c:v>
                </c:pt>
                <c:pt idx="10">
                  <c:v>579</c:v>
                </c:pt>
                <c:pt idx="11">
                  <c:v>558</c:v>
                </c:pt>
                <c:pt idx="12">
                  <c:v>547</c:v>
                </c:pt>
                <c:pt idx="13">
                  <c:v>544</c:v>
                </c:pt>
                <c:pt idx="14">
                  <c:v>544</c:v>
                </c:pt>
                <c:pt idx="15">
                  <c:v>561</c:v>
                </c:pt>
                <c:pt idx="16">
                  <c:v>571</c:v>
                </c:pt>
                <c:pt idx="17">
                  <c:v>576</c:v>
                </c:pt>
                <c:pt idx="18">
                  <c:v>577</c:v>
                </c:pt>
                <c:pt idx="19">
                  <c:v>575</c:v>
                </c:pt>
                <c:pt idx="20">
                  <c:v>573</c:v>
                </c:pt>
                <c:pt idx="21">
                  <c:v>572</c:v>
                </c:pt>
                <c:pt idx="22">
                  <c:v>572</c:v>
                </c:pt>
                <c:pt idx="23">
                  <c:v>573</c:v>
                </c:pt>
                <c:pt idx="24">
                  <c:v>574</c:v>
                </c:pt>
                <c:pt idx="25">
                  <c:v>573</c:v>
                </c:pt>
                <c:pt idx="26">
                  <c:v>569</c:v>
                </c:pt>
                <c:pt idx="27">
                  <c:v>565</c:v>
                </c:pt>
                <c:pt idx="28">
                  <c:v>561</c:v>
                </c:pt>
                <c:pt idx="29">
                  <c:v>557</c:v>
                </c:pt>
                <c:pt idx="30">
                  <c:v>553</c:v>
                </c:pt>
                <c:pt idx="31">
                  <c:v>550</c:v>
                </c:pt>
                <c:pt idx="32">
                  <c:v>548</c:v>
                </c:pt>
                <c:pt idx="33">
                  <c:v>548</c:v>
                </c:pt>
                <c:pt idx="34">
                  <c:v>548</c:v>
                </c:pt>
                <c:pt idx="35">
                  <c:v>549</c:v>
                </c:pt>
                <c:pt idx="36">
                  <c:v>551</c:v>
                </c:pt>
                <c:pt idx="37">
                  <c:v>555</c:v>
                </c:pt>
                <c:pt idx="38">
                  <c:v>556</c:v>
                </c:pt>
                <c:pt idx="39">
                  <c:v>557</c:v>
                </c:pt>
                <c:pt idx="40">
                  <c:v>561</c:v>
                </c:pt>
                <c:pt idx="41">
                  <c:v>562</c:v>
                </c:pt>
                <c:pt idx="42">
                  <c:v>562</c:v>
                </c:pt>
                <c:pt idx="43">
                  <c:v>563</c:v>
                </c:pt>
                <c:pt idx="44">
                  <c:v>562</c:v>
                </c:pt>
                <c:pt idx="45">
                  <c:v>563</c:v>
                </c:pt>
                <c:pt idx="46">
                  <c:v>562</c:v>
                </c:pt>
                <c:pt idx="47">
                  <c:v>563</c:v>
                </c:pt>
                <c:pt idx="48">
                  <c:v>570</c:v>
                </c:pt>
                <c:pt idx="49">
                  <c:v>560</c:v>
                </c:pt>
                <c:pt idx="50">
                  <c:v>566</c:v>
                </c:pt>
                <c:pt idx="51">
                  <c:v>568</c:v>
                </c:pt>
                <c:pt idx="52">
                  <c:v>566</c:v>
                </c:pt>
                <c:pt idx="53">
                  <c:v>566</c:v>
                </c:pt>
                <c:pt idx="54">
                  <c:v>566</c:v>
                </c:pt>
              </c:numCache>
            </c:numRef>
          </c:val>
          <c:smooth val="0"/>
        </c:ser>
        <c:dLbls>
          <c:showLegendKey val="0"/>
          <c:showVal val="0"/>
          <c:showCatName val="0"/>
          <c:showSerName val="0"/>
          <c:showPercent val="0"/>
          <c:showBubbleSize val="0"/>
        </c:dLbls>
        <c:marker val="1"/>
        <c:smooth val="0"/>
        <c:axId val="113811968"/>
        <c:axId val="91490560"/>
      </c:lineChart>
      <c:catAx>
        <c:axId val="113811968"/>
        <c:scaling>
          <c:orientation val="minMax"/>
        </c:scaling>
        <c:delete val="0"/>
        <c:axPos val="b"/>
        <c:majorTickMark val="out"/>
        <c:minorTickMark val="none"/>
        <c:tickLblPos val="nextTo"/>
        <c:crossAx val="91490560"/>
        <c:crosses val="autoZero"/>
        <c:auto val="1"/>
        <c:lblAlgn val="ctr"/>
        <c:lblOffset val="100"/>
        <c:noMultiLvlLbl val="0"/>
      </c:catAx>
      <c:valAx>
        <c:axId val="91490560"/>
        <c:scaling>
          <c:orientation val="minMax"/>
        </c:scaling>
        <c:delete val="0"/>
        <c:axPos val="l"/>
        <c:majorGridlines/>
        <c:numFmt formatCode="General" sourceLinked="1"/>
        <c:majorTickMark val="out"/>
        <c:minorTickMark val="none"/>
        <c:tickLblPos val="nextTo"/>
        <c:crossAx val="113811968"/>
        <c:crosses val="autoZero"/>
        <c:crossBetween val="between"/>
      </c:valAx>
    </c:plotArea>
    <c:plotVisOnly val="1"/>
    <c:dispBlanksAs val="gap"/>
    <c:showDLblsOverMax val="0"/>
  </c:chart>
  <c:txPr>
    <a:bodyPr/>
    <a:lstStyle/>
    <a:p>
      <a:pPr>
        <a:defRPr sz="1800"/>
      </a:pPr>
      <a:endParaRPr lang="ja-JP"/>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889250" cy="4968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778250" y="0"/>
            <a:ext cx="2889250" cy="496888"/>
          </a:xfrm>
          <a:prstGeom prst="rect">
            <a:avLst/>
          </a:prstGeom>
        </p:spPr>
        <p:txBody>
          <a:bodyPr vert="horz" lIns="91440" tIns="45720" rIns="91440" bIns="45720" rtlCol="0"/>
          <a:lstStyle>
            <a:lvl1pPr algn="r">
              <a:defRPr sz="1200"/>
            </a:lvl1pPr>
          </a:lstStyle>
          <a:p>
            <a:fld id="{6FC5AA08-D47C-4E2A-99A0-E2E2A035503A}" type="datetimeFigureOut">
              <a:rPr kumimoji="1" lang="ja-JP" altLang="en-US" smtClean="0"/>
              <a:t>2012/11/30</a:t>
            </a:fld>
            <a:endParaRPr kumimoji="1" lang="ja-JP" altLang="en-US"/>
          </a:p>
        </p:txBody>
      </p:sp>
      <p:sp>
        <p:nvSpPr>
          <p:cNvPr id="4" name="フッター プレースホルダー 3"/>
          <p:cNvSpPr>
            <a:spLocks noGrp="1"/>
          </p:cNvSpPr>
          <p:nvPr>
            <p:ph type="ftr" sz="quarter" idx="2"/>
          </p:nvPr>
        </p:nvSpPr>
        <p:spPr>
          <a:xfrm>
            <a:off x="0" y="9428163"/>
            <a:ext cx="2889250" cy="4968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778250" y="9428163"/>
            <a:ext cx="2889250" cy="496887"/>
          </a:xfrm>
          <a:prstGeom prst="rect">
            <a:avLst/>
          </a:prstGeom>
        </p:spPr>
        <p:txBody>
          <a:bodyPr vert="horz" lIns="91440" tIns="45720" rIns="91440" bIns="45720" rtlCol="0" anchor="b"/>
          <a:lstStyle>
            <a:lvl1pPr algn="r">
              <a:defRPr sz="1200"/>
            </a:lvl1pPr>
          </a:lstStyle>
          <a:p>
            <a:fld id="{F30C978B-9A41-49C4-9933-DF963514869B}" type="slidenum">
              <a:rPr kumimoji="1" lang="ja-JP" altLang="en-US" smtClean="0"/>
              <a:t>‹#›</a:t>
            </a:fld>
            <a:endParaRPr kumimoji="1" lang="ja-JP" altLang="en-US"/>
          </a:p>
        </p:txBody>
      </p:sp>
    </p:spTree>
    <p:extLst>
      <p:ext uri="{BB962C8B-B14F-4D97-AF65-F5344CB8AC3E}">
        <p14:creationId xmlns:p14="http://schemas.microsoft.com/office/powerpoint/2010/main" val="19275104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777607" y="0"/>
            <a:ext cx="2889938" cy="496332"/>
          </a:xfrm>
          <a:prstGeom prst="rect">
            <a:avLst/>
          </a:prstGeom>
        </p:spPr>
        <p:txBody>
          <a:bodyPr vert="horz" lIns="91440" tIns="45720" rIns="91440" bIns="45720" rtlCol="0"/>
          <a:lstStyle>
            <a:lvl1pPr algn="r">
              <a:defRPr sz="1200"/>
            </a:lvl1pPr>
          </a:lstStyle>
          <a:p>
            <a:fld id="{2391553C-C418-45F3-9060-1557D7683ECD}" type="datetimeFigureOut">
              <a:rPr kumimoji="1" lang="ja-JP" altLang="en-US" smtClean="0"/>
              <a:t>2012/11/30</a:t>
            </a:fld>
            <a:endParaRPr kumimoji="1" lang="ja-JP" altLang="en-US"/>
          </a:p>
        </p:txBody>
      </p:sp>
      <p:sp>
        <p:nvSpPr>
          <p:cNvPr id="4" name="スライド イメージ プレースホルダー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66909" y="4715153"/>
            <a:ext cx="5335270" cy="4466987"/>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a:defRPr sz="1200"/>
            </a:lvl1pPr>
          </a:lstStyle>
          <a:p>
            <a:fld id="{36B36527-D379-4589-94AB-3E8AB1F08336}" type="slidenum">
              <a:rPr kumimoji="1" lang="ja-JP" altLang="en-US" smtClean="0"/>
              <a:t>‹#›</a:t>
            </a:fld>
            <a:endParaRPr kumimoji="1" lang="ja-JP" altLang="en-US"/>
          </a:p>
        </p:txBody>
      </p:sp>
    </p:spTree>
    <p:extLst>
      <p:ext uri="{BB962C8B-B14F-4D97-AF65-F5344CB8AC3E}">
        <p14:creationId xmlns:p14="http://schemas.microsoft.com/office/powerpoint/2010/main" val="26977287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組込みシステムとは？</a:t>
            </a:r>
            <a:endParaRPr kumimoji="1" lang="en-US" altLang="ja-JP" dirty="0" smtClean="0"/>
          </a:p>
          <a:p>
            <a:r>
              <a:rPr kumimoji="1" lang="ja-JP" altLang="en-US" dirty="0" smtClean="0"/>
              <a:t>イメージが見えにくい</a:t>
            </a:r>
            <a:endParaRPr kumimoji="1" lang="en-US" altLang="ja-JP" dirty="0" smtClean="0"/>
          </a:p>
          <a:p>
            <a:r>
              <a:rPr lang="ja-JP" altLang="en-US" sz="2000" dirty="0" smtClean="0"/>
              <a:t>開発効率の向上，コスト削減</a:t>
            </a:r>
            <a:endParaRPr lang="en-US" altLang="ja-JP" sz="2000" dirty="0" smtClean="0"/>
          </a:p>
          <a:p>
            <a:pPr lvl="1"/>
            <a:r>
              <a:rPr lang="ja-JP" altLang="en-US" sz="1800" dirty="0" smtClean="0"/>
              <a:t>実装前シミュレーションが可能。不具合の発見が容易</a:t>
            </a:r>
            <a:endParaRPr lang="en-US" altLang="ja-JP" sz="1800" dirty="0" smtClean="0"/>
          </a:p>
          <a:p>
            <a:r>
              <a:rPr lang="ja-JP" altLang="en-US" sz="2000" dirty="0" smtClean="0"/>
              <a:t>ソフトウェア資産の再利用性向上</a:t>
            </a:r>
            <a:endParaRPr lang="en-US" altLang="ja-JP" sz="2000" dirty="0" smtClean="0"/>
          </a:p>
          <a:p>
            <a:pPr lvl="1"/>
            <a:r>
              <a:rPr lang="ja-JP" altLang="en-US" sz="1800" dirty="0" smtClean="0"/>
              <a:t>機能を抽象度の高いモデルとして可視化</a:t>
            </a:r>
            <a:endParaRPr lang="en-US" altLang="ja-JP" sz="1800" dirty="0" smtClean="0"/>
          </a:p>
          <a:p>
            <a:r>
              <a:rPr lang="ja-JP" altLang="en-US" sz="2000" dirty="0" smtClean="0"/>
              <a:t>複数人での開発が容易</a:t>
            </a:r>
            <a:endParaRPr lang="en-US" altLang="ja-JP" sz="2000" dirty="0" smtClean="0"/>
          </a:p>
          <a:p>
            <a:pPr lvl="1"/>
            <a:r>
              <a:rPr lang="ja-JP" altLang="en-US" sz="1800" dirty="0" smtClean="0"/>
              <a:t>ソースコードを読み解く必要が無い</a:t>
            </a:r>
            <a:endParaRPr lang="en-US" altLang="ja-JP" sz="18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3</a:t>
            </a:fld>
            <a:endParaRPr kumimoji="1" lang="ja-JP" altLang="en-US"/>
          </a:p>
        </p:txBody>
      </p:sp>
    </p:spTree>
    <p:extLst>
      <p:ext uri="{BB962C8B-B14F-4D97-AF65-F5344CB8AC3E}">
        <p14:creationId xmlns:p14="http://schemas.microsoft.com/office/powerpoint/2010/main" val="3561163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目標値制御とは？</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12</a:t>
            </a:fld>
            <a:endParaRPr kumimoji="1" lang="ja-JP" altLang="en-US"/>
          </a:p>
        </p:txBody>
      </p:sp>
    </p:spTree>
    <p:extLst>
      <p:ext uri="{BB962C8B-B14F-4D97-AF65-F5344CB8AC3E}">
        <p14:creationId xmlns:p14="http://schemas.microsoft.com/office/powerpoint/2010/main" val="3436690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目標値制御とは？</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13</a:t>
            </a:fld>
            <a:endParaRPr kumimoji="1" lang="ja-JP" altLang="en-US"/>
          </a:p>
        </p:txBody>
      </p:sp>
    </p:spTree>
    <p:extLst>
      <p:ext uri="{BB962C8B-B14F-4D97-AF65-F5344CB8AC3E}">
        <p14:creationId xmlns:p14="http://schemas.microsoft.com/office/powerpoint/2010/main" val="3436690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NXT LEGO MINDSTORMS</a:t>
            </a:r>
            <a:r>
              <a:rPr kumimoji="1" lang="ja-JP" altLang="en-US" dirty="0" smtClean="0"/>
              <a:t>のどの部分に利用出来るか</a:t>
            </a:r>
          </a:p>
          <a:p>
            <a:r>
              <a:rPr kumimoji="1" lang="ja-JP" altLang="en-US" dirty="0" smtClean="0"/>
              <a:t>結果、輝度値制御、尻尾モータ角度制御、曲率半径制御に利用出来そう</a:t>
            </a:r>
          </a:p>
          <a:p>
            <a:r>
              <a:rPr kumimoji="1" lang="ja-JP" altLang="en-US" dirty="0" smtClean="0"/>
              <a:t>いくつか気になるポイントがあった</a:t>
            </a:r>
          </a:p>
          <a:p>
            <a:r>
              <a:rPr kumimoji="1" lang="ja-JP" altLang="en-US" dirty="0" smtClean="0"/>
              <a:t>粒度、使</a:t>
            </a:r>
            <a:r>
              <a:rPr kumimoji="1" lang="ja-JP" altLang="en-US" dirty="0" err="1" smtClean="0"/>
              <a:t>わ</a:t>
            </a:r>
            <a:r>
              <a:rPr kumimoji="1" lang="ja-JP" altLang="en-US" dirty="0" smtClean="0"/>
              <a:t>なそうなクラスの存在</a:t>
            </a:r>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14</a:t>
            </a:fld>
            <a:endParaRPr kumimoji="1" lang="ja-JP" altLang="en-US"/>
          </a:p>
        </p:txBody>
      </p:sp>
    </p:spTree>
    <p:extLst>
      <p:ext uri="{BB962C8B-B14F-4D97-AF65-F5344CB8AC3E}">
        <p14:creationId xmlns:p14="http://schemas.microsoft.com/office/powerpoint/2010/main" val="1207813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NXT LEGO MINDSTORMS</a:t>
            </a:r>
            <a:r>
              <a:rPr kumimoji="1" lang="ja-JP" altLang="en-US" dirty="0" smtClean="0"/>
              <a:t>のどの部分に利用出来るか</a:t>
            </a:r>
          </a:p>
          <a:p>
            <a:r>
              <a:rPr kumimoji="1" lang="ja-JP" altLang="en-US" dirty="0" smtClean="0"/>
              <a:t>結果、輝度値制御、尻尾モータ角度制御、曲率半径制御に利用出来そう</a:t>
            </a:r>
          </a:p>
          <a:p>
            <a:r>
              <a:rPr kumimoji="1" lang="ja-JP" altLang="en-US" dirty="0" smtClean="0"/>
              <a:t>いくつか気になるポイントがあった</a:t>
            </a:r>
          </a:p>
          <a:p>
            <a:r>
              <a:rPr kumimoji="1" lang="ja-JP" altLang="en-US" dirty="0" smtClean="0"/>
              <a:t>粒度、使</a:t>
            </a:r>
            <a:r>
              <a:rPr kumimoji="1" lang="ja-JP" altLang="en-US" dirty="0" err="1" smtClean="0"/>
              <a:t>わ</a:t>
            </a:r>
            <a:r>
              <a:rPr kumimoji="1" lang="ja-JP" altLang="en-US" dirty="0" smtClean="0"/>
              <a:t>なそうなクラスの存在</a:t>
            </a:r>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15</a:t>
            </a:fld>
            <a:endParaRPr kumimoji="1" lang="ja-JP" altLang="en-US"/>
          </a:p>
        </p:txBody>
      </p:sp>
    </p:spTree>
    <p:extLst>
      <p:ext uri="{BB962C8B-B14F-4D97-AF65-F5344CB8AC3E}">
        <p14:creationId xmlns:p14="http://schemas.microsoft.com/office/powerpoint/2010/main" val="1207813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nxt</a:t>
            </a:r>
            <a:r>
              <a:rPr kumimoji="1" lang="ja-JP" altLang="en-US" smtClean="0"/>
              <a:t>用輝度値制御モデルの作成</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16</a:t>
            </a:fld>
            <a:endParaRPr kumimoji="1" lang="ja-JP" altLang="en-US"/>
          </a:p>
        </p:txBody>
      </p:sp>
    </p:spTree>
    <p:extLst>
      <p:ext uri="{BB962C8B-B14F-4D97-AF65-F5344CB8AC3E}">
        <p14:creationId xmlns:p14="http://schemas.microsoft.com/office/powerpoint/2010/main" val="345897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目標値制御のモデルカタログ</a:t>
            </a:r>
            <a:endParaRPr kumimoji="1" lang="ja-JP" altLang="en-US" dirty="0"/>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17</a:t>
            </a:fld>
            <a:endParaRPr kumimoji="1" lang="ja-JP" altLang="en-US"/>
          </a:p>
        </p:txBody>
      </p:sp>
    </p:spTree>
    <p:extLst>
      <p:ext uri="{BB962C8B-B14F-4D97-AF65-F5344CB8AC3E}">
        <p14:creationId xmlns:p14="http://schemas.microsoft.com/office/powerpoint/2010/main" val="2681205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nxt</a:t>
            </a:r>
            <a:r>
              <a:rPr kumimoji="1" lang="ja-JP" altLang="en-US" smtClean="0"/>
              <a:t>用輝度値制御モデルの作成</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18</a:t>
            </a:fld>
            <a:endParaRPr kumimoji="1" lang="ja-JP" altLang="en-US"/>
          </a:p>
        </p:txBody>
      </p:sp>
    </p:spTree>
    <p:extLst>
      <p:ext uri="{BB962C8B-B14F-4D97-AF65-F5344CB8AC3E}">
        <p14:creationId xmlns:p14="http://schemas.microsoft.com/office/powerpoint/2010/main" val="345897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NXT LEGO MINDSTORMS</a:t>
            </a:r>
            <a:r>
              <a:rPr kumimoji="1" lang="ja-JP" altLang="en-US" dirty="0" smtClean="0"/>
              <a:t>のどの部分に利用出来るか</a:t>
            </a:r>
          </a:p>
          <a:p>
            <a:r>
              <a:rPr kumimoji="1" lang="ja-JP" altLang="en-US" dirty="0" smtClean="0"/>
              <a:t>結果、輝度値制御、尻尾モータ角度制御、曲率半径制御に利用出来そう</a:t>
            </a:r>
          </a:p>
          <a:p>
            <a:r>
              <a:rPr kumimoji="1" lang="ja-JP" altLang="en-US" dirty="0" smtClean="0"/>
              <a:t>いくつか気になるポイントがあった</a:t>
            </a:r>
          </a:p>
          <a:p>
            <a:r>
              <a:rPr kumimoji="1" lang="ja-JP" altLang="en-US" dirty="0" smtClean="0"/>
              <a:t>粒度、使</a:t>
            </a:r>
            <a:r>
              <a:rPr kumimoji="1" lang="ja-JP" altLang="en-US" dirty="0" err="1" smtClean="0"/>
              <a:t>わ</a:t>
            </a:r>
            <a:r>
              <a:rPr kumimoji="1" lang="ja-JP" altLang="en-US" dirty="0" smtClean="0"/>
              <a:t>なそうなクラスの存在</a:t>
            </a:r>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19</a:t>
            </a:fld>
            <a:endParaRPr kumimoji="1" lang="ja-JP" altLang="en-US"/>
          </a:p>
        </p:txBody>
      </p:sp>
    </p:spTree>
    <p:extLst>
      <p:ext uri="{BB962C8B-B14F-4D97-AF65-F5344CB8AC3E}">
        <p14:creationId xmlns:p14="http://schemas.microsoft.com/office/powerpoint/2010/main" val="1207813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今後の予定</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20</a:t>
            </a:fld>
            <a:endParaRPr kumimoji="1" lang="ja-JP" altLang="en-US"/>
          </a:p>
        </p:txBody>
      </p:sp>
    </p:spTree>
    <p:extLst>
      <p:ext uri="{BB962C8B-B14F-4D97-AF65-F5344CB8AC3E}">
        <p14:creationId xmlns:p14="http://schemas.microsoft.com/office/powerpoint/2010/main" val="4133551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まとめ</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21</a:t>
            </a:fld>
            <a:endParaRPr kumimoji="1" lang="ja-JP" altLang="en-US"/>
          </a:p>
        </p:txBody>
      </p:sp>
    </p:spTree>
    <p:extLst>
      <p:ext uri="{BB962C8B-B14F-4D97-AF65-F5344CB8AC3E}">
        <p14:creationId xmlns:p14="http://schemas.microsoft.com/office/powerpoint/2010/main" val="3468284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組込み分野において</a:t>
            </a:r>
            <a:r>
              <a:rPr kumimoji="1" lang="en-US" altLang="ja-JP" smtClean="0"/>
              <a:t>UML</a:t>
            </a:r>
            <a:r>
              <a:rPr kumimoji="1" lang="ja-JP" altLang="en-US" smtClean="0"/>
              <a:t>モデリングは必須</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4</a:t>
            </a:fld>
            <a:endParaRPr kumimoji="1" lang="ja-JP" altLang="en-US"/>
          </a:p>
        </p:txBody>
      </p:sp>
    </p:spTree>
    <p:extLst>
      <p:ext uri="{BB962C8B-B14F-4D97-AF65-F5344CB8AC3E}">
        <p14:creationId xmlns:p14="http://schemas.microsoft.com/office/powerpoint/2010/main" val="2700716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UML</a:t>
            </a:r>
            <a:r>
              <a:rPr kumimoji="1" lang="ja-JP" altLang="en-US" smtClean="0"/>
              <a:t>モデリングの難点とは？</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5</a:t>
            </a:fld>
            <a:endParaRPr kumimoji="1" lang="ja-JP" altLang="en-US"/>
          </a:p>
        </p:txBody>
      </p:sp>
    </p:spTree>
    <p:extLst>
      <p:ext uri="{BB962C8B-B14F-4D97-AF65-F5344CB8AC3E}">
        <p14:creationId xmlns:p14="http://schemas.microsoft.com/office/powerpoint/2010/main" val="1507551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UML</a:t>
            </a:r>
            <a:r>
              <a:rPr kumimoji="1" lang="ja-JP" altLang="en-US" smtClean="0"/>
              <a:t>モデリングの難点とモデルカタログの誕生を組み合わせる</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6</a:t>
            </a:fld>
            <a:endParaRPr kumimoji="1" lang="ja-JP" altLang="en-US"/>
          </a:p>
        </p:txBody>
      </p:sp>
    </p:spTree>
    <p:extLst>
      <p:ext uri="{BB962C8B-B14F-4D97-AF65-F5344CB8AC3E}">
        <p14:creationId xmlns:p14="http://schemas.microsoft.com/office/powerpoint/2010/main" val="209078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UML</a:t>
            </a:r>
            <a:r>
              <a:rPr kumimoji="1" lang="ja-JP" altLang="en-US" smtClean="0"/>
              <a:t>モデルカタログとは？</a:t>
            </a:r>
            <a:endParaRPr kumimoji="1" lang="en-US" altLang="ja-JP" smtClean="0"/>
          </a:p>
          <a:p>
            <a:r>
              <a:rPr kumimoji="1" lang="ja-JP" altLang="en-US" smtClean="0"/>
              <a:t>→しかし、実装例が少ない</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7</a:t>
            </a:fld>
            <a:endParaRPr kumimoji="1" lang="ja-JP" altLang="en-US"/>
          </a:p>
        </p:txBody>
      </p:sp>
    </p:spTree>
    <p:extLst>
      <p:ext uri="{BB962C8B-B14F-4D97-AF65-F5344CB8AC3E}">
        <p14:creationId xmlns:p14="http://schemas.microsoft.com/office/powerpoint/2010/main" val="1328505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ざっくりと研究概要を示す</a:t>
            </a:r>
            <a:endParaRPr kumimoji="1" lang="en-US" altLang="ja-JP" dirty="0" smtClean="0"/>
          </a:p>
          <a:p>
            <a:pPr lvl="1"/>
            <a:r>
              <a:rPr lang="ja-JP" altLang="en-US" dirty="0" smtClean="0"/>
              <a:t>モデルからシステムを作る事が出来る（実現性）</a:t>
            </a:r>
            <a:endParaRPr lang="en-US" altLang="ja-JP" dirty="0" smtClean="0"/>
          </a:p>
          <a:p>
            <a:pPr lvl="1"/>
            <a:r>
              <a:rPr lang="ja-JP" altLang="en-US" dirty="0" smtClean="0"/>
              <a:t>同一のモデルから複数のプラットフォームに対してシステムを作ることが出来る（再利用性）</a:t>
            </a:r>
            <a:endParaRPr lang="en-US" altLang="ja-JP" dirty="0" smtClean="0"/>
          </a:p>
          <a:p>
            <a:pPr lvl="1"/>
            <a:r>
              <a:rPr lang="ja-JP" altLang="en-US" dirty="0" smtClean="0"/>
              <a:t>モデルに僅かな変更を加える事で複数のシステムを作ることが出来る（拡張性）</a:t>
            </a:r>
            <a:endParaRPr lang="en-US" altLang="ja-JP" dirty="0" smtClean="0"/>
          </a:p>
          <a:p>
            <a:pPr lvl="1"/>
            <a:r>
              <a:rPr lang="ja-JP" altLang="en-US" dirty="0" smtClean="0"/>
              <a:t>モデルの規模が適切である（粒度）</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8</a:t>
            </a:fld>
            <a:endParaRPr kumimoji="1" lang="ja-JP" altLang="en-US"/>
          </a:p>
        </p:txBody>
      </p:sp>
    </p:spTree>
    <p:extLst>
      <p:ext uri="{BB962C8B-B14F-4D97-AF65-F5344CB8AC3E}">
        <p14:creationId xmlns:p14="http://schemas.microsoft.com/office/powerpoint/2010/main" val="1813964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ざっくりと研究概要を示す</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9</a:t>
            </a:fld>
            <a:endParaRPr kumimoji="1" lang="ja-JP" altLang="en-US"/>
          </a:p>
        </p:txBody>
      </p:sp>
    </p:spTree>
    <p:extLst>
      <p:ext uri="{BB962C8B-B14F-4D97-AF65-F5344CB8AC3E}">
        <p14:creationId xmlns:p14="http://schemas.microsoft.com/office/powerpoint/2010/main" val="1813964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ざっくりと研究概要を示す</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10</a:t>
            </a:fld>
            <a:endParaRPr kumimoji="1" lang="ja-JP" altLang="en-US"/>
          </a:p>
        </p:txBody>
      </p:sp>
    </p:spTree>
    <p:extLst>
      <p:ext uri="{BB962C8B-B14F-4D97-AF65-F5344CB8AC3E}">
        <p14:creationId xmlns:p14="http://schemas.microsoft.com/office/powerpoint/2010/main" val="1813964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方法を示す</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11</a:t>
            </a:fld>
            <a:endParaRPr kumimoji="1" lang="ja-JP" altLang="en-US"/>
          </a:p>
        </p:txBody>
      </p:sp>
    </p:spTree>
    <p:extLst>
      <p:ext uri="{BB962C8B-B14F-4D97-AF65-F5344CB8AC3E}">
        <p14:creationId xmlns:p14="http://schemas.microsoft.com/office/powerpoint/2010/main" val="3791227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5130" name="Rectangle 10"/>
          <p:cNvSpPr>
            <a:spLocks noChangeArrowheads="1"/>
          </p:cNvSpPr>
          <p:nvPr/>
        </p:nvSpPr>
        <p:spPr bwMode="gray">
          <a:xfrm>
            <a:off x="0" y="1052514"/>
            <a:ext cx="9144000" cy="2736850"/>
          </a:xfrm>
          <a:prstGeom prst="rect">
            <a:avLst/>
          </a:prstGeom>
          <a:gradFill rotWithShape="0">
            <a:gsLst>
              <a:gs pos="0">
                <a:schemeClr val="bg2">
                  <a:lumMod val="75000"/>
                </a:schemeClr>
              </a:gs>
              <a:gs pos="100000">
                <a:schemeClr val="bg2">
                  <a:gamma/>
                  <a:shade val="46275"/>
                  <a:invGamma/>
                </a:schemeClr>
              </a:gs>
            </a:gsLst>
            <a:lin ang="0" scaled="1"/>
          </a:gradFill>
          <a:ln w="9525">
            <a:noFill/>
            <a:miter lim="800000"/>
            <a:headEnd/>
            <a:tailEnd/>
          </a:ln>
          <a:effectLst/>
        </p:spPr>
        <p:txBody>
          <a:bodyPr wrap="none" anchor="ctr"/>
          <a:lstStyle/>
          <a:p>
            <a:endParaRPr lang="ja-JP" altLang="en-US"/>
          </a:p>
        </p:txBody>
      </p:sp>
      <p:sp>
        <p:nvSpPr>
          <p:cNvPr id="5131" name="Rectangle 11"/>
          <p:cNvSpPr>
            <a:spLocks noChangeArrowheads="1"/>
          </p:cNvSpPr>
          <p:nvPr/>
        </p:nvSpPr>
        <p:spPr bwMode="gray">
          <a:xfrm>
            <a:off x="0" y="3789364"/>
            <a:ext cx="9144000" cy="863600"/>
          </a:xfrm>
          <a:prstGeom prst="rect">
            <a:avLst/>
          </a:prstGeom>
          <a:solidFill>
            <a:srgbClr val="DDDDDD"/>
          </a:solidFill>
          <a:ln w="9525" algn="ctr">
            <a:noFill/>
            <a:miter lim="800000"/>
            <a:headEnd/>
            <a:tailEnd/>
          </a:ln>
          <a:effectLst/>
        </p:spPr>
        <p:txBody>
          <a:bodyPr wrap="none" anchor="ctr"/>
          <a:lstStyle/>
          <a:p>
            <a:endParaRPr lang="ja-JP" altLang="en-US"/>
          </a:p>
        </p:txBody>
      </p:sp>
      <p:sp>
        <p:nvSpPr>
          <p:cNvPr id="5122" name="Rectangle 2"/>
          <p:cNvSpPr>
            <a:spLocks noGrp="1" noChangeArrowheads="1"/>
          </p:cNvSpPr>
          <p:nvPr>
            <p:ph type="ctrTitle"/>
          </p:nvPr>
        </p:nvSpPr>
        <p:spPr>
          <a:xfrm>
            <a:off x="684213" y="2130426"/>
            <a:ext cx="7772400" cy="1470025"/>
          </a:xfrm>
        </p:spPr>
        <p:txBody>
          <a:bodyPr/>
          <a:lstStyle>
            <a:lvl1pPr algn="ctr">
              <a:defRPr sz="4400" b="0">
                <a:solidFill>
                  <a:schemeClr val="bg1"/>
                </a:solidFill>
                <a:latin typeface="HGS創英角ｺﾞｼｯｸUB" pitchFamily="50" charset="-128"/>
                <a:ea typeface="HGS創英角ｺﾞｼｯｸUB" pitchFamily="50" charset="-128"/>
              </a:defRPr>
            </a:lvl1pPr>
          </a:lstStyle>
          <a:p>
            <a:r>
              <a:rPr lang="ja-JP" altLang="en-US" smtClean="0"/>
              <a:t>マスター タイトルの書式設定</a:t>
            </a:r>
            <a:endParaRPr lang="ja-JP" altLang="en-US" dirty="0"/>
          </a:p>
        </p:txBody>
      </p:sp>
      <p:sp>
        <p:nvSpPr>
          <p:cNvPr id="5123" name="Rectangle 3"/>
          <p:cNvSpPr>
            <a:spLocks noGrp="1" noChangeArrowheads="1"/>
          </p:cNvSpPr>
          <p:nvPr>
            <p:ph type="subTitle" idx="1"/>
          </p:nvPr>
        </p:nvSpPr>
        <p:spPr>
          <a:xfrm>
            <a:off x="1370013" y="4005264"/>
            <a:ext cx="6400800" cy="431800"/>
          </a:xfrm>
        </p:spPr>
        <p:txBody>
          <a:bodyPr/>
          <a:lstStyle>
            <a:lvl1pPr marL="0" indent="0" algn="ctr">
              <a:buFontTx/>
              <a:buNone/>
              <a:defRPr sz="2400"/>
            </a:lvl1pPr>
          </a:lstStyle>
          <a:p>
            <a:r>
              <a:rPr lang="ja-JP" altLang="en-US" smtClean="0"/>
              <a:t>マスター サブタイトルの書式設定</a:t>
            </a:r>
            <a:endParaRPr lang="ja-JP" altLang="en-US" dirty="0"/>
          </a:p>
        </p:txBody>
      </p:sp>
      <p:sp>
        <p:nvSpPr>
          <p:cNvPr id="5124" name="Rectangle 4"/>
          <p:cNvSpPr>
            <a:spLocks noGrp="1" noChangeArrowheads="1"/>
          </p:cNvSpPr>
          <p:nvPr>
            <p:ph type="dt" sz="half" idx="2"/>
          </p:nvPr>
        </p:nvSpPr>
        <p:spPr>
          <a:xfrm>
            <a:off x="3503613" y="5373688"/>
            <a:ext cx="2133600" cy="360362"/>
          </a:xfrm>
        </p:spPr>
        <p:txBody>
          <a:bodyPr anchorCtr="1"/>
          <a:lstStyle>
            <a:lvl1pPr algn="ctr">
              <a:defRPr/>
            </a:lvl1pPr>
          </a:lstStyle>
          <a:p>
            <a:fld id="{42FE0E3B-AB19-407C-B8D2-B50F41DA1FAB}" type="datetimeFigureOut">
              <a:rPr kumimoji="1" lang="ja-JP" altLang="en-US" smtClean="0"/>
              <a:t>2012/11/30</a:t>
            </a:fld>
            <a:endParaRPr kumimoji="1" lang="ja-JP" altLang="en-US"/>
          </a:p>
        </p:txBody>
      </p:sp>
      <p:sp>
        <p:nvSpPr>
          <p:cNvPr id="5125" name="Rectangle 5"/>
          <p:cNvSpPr>
            <a:spLocks noGrp="1" noChangeArrowheads="1"/>
          </p:cNvSpPr>
          <p:nvPr>
            <p:ph type="ftr" sz="quarter" idx="3"/>
          </p:nvPr>
        </p:nvSpPr>
        <p:spPr>
          <a:xfrm>
            <a:off x="3122613" y="5014913"/>
            <a:ext cx="2895600" cy="287337"/>
          </a:xfrm>
        </p:spPr>
        <p:txBody>
          <a:bodyPr anchor="ctr" anchorCtr="1"/>
          <a:lstStyle>
            <a:lvl1pPr algn="ctr">
              <a:defRPr>
                <a:solidFill>
                  <a:schemeClr val="tx1"/>
                </a:solidFill>
              </a:defRPr>
            </a:lvl1pPr>
          </a:lstStyle>
          <a:p>
            <a:endParaRPr kumimoji="1" lang="ja-JP"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42FE0E3B-AB19-407C-B8D2-B50F41DA1FAB}" type="datetimeFigureOut">
              <a:rPr kumimoji="1" lang="ja-JP" altLang="en-US" smtClean="0"/>
              <a:t>2012/11/30</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78600" y="130176"/>
            <a:ext cx="2108200" cy="6035675"/>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252413" y="130176"/>
            <a:ext cx="6173787" cy="603567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42FE0E3B-AB19-407C-B8D2-B50F41DA1FAB}" type="datetimeFigureOut">
              <a:rPr kumimoji="1" lang="ja-JP" altLang="en-US" smtClean="0"/>
              <a:t>2012/11/30</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1_タイトル スライド">
    <p:bg>
      <p:bgPr>
        <a:gradFill rotWithShape="1">
          <a:gsLst>
            <a:gs pos="0">
              <a:schemeClr val="bg1">
                <a:tint val="40000"/>
                <a:satMod val="350000"/>
              </a:schemeClr>
            </a:gs>
            <a:gs pos="40000">
              <a:schemeClr val="bg1">
                <a:tint val="45000"/>
                <a:shade val="99000"/>
                <a:satMod val="350000"/>
              </a:schemeClr>
            </a:gs>
            <a:gs pos="100000">
              <a:schemeClr val="bg1">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4" name="Line 2"/>
          <p:cNvSpPr>
            <a:spLocks noChangeShapeType="1"/>
          </p:cNvSpPr>
          <p:nvPr/>
        </p:nvSpPr>
        <p:spPr bwMode="gray">
          <a:xfrm>
            <a:off x="0" y="3644901"/>
            <a:ext cx="8675688" cy="3213100"/>
          </a:xfrm>
          <a:prstGeom prst="line">
            <a:avLst/>
          </a:prstGeom>
          <a:noFill/>
          <a:ln w="9525">
            <a:solidFill>
              <a:schemeClr val="bg1"/>
            </a:solidFill>
            <a:round/>
            <a:headEnd/>
            <a:tailEnd/>
          </a:ln>
          <a:effectLst/>
        </p:spPr>
        <p:txBody>
          <a:bodyPr/>
          <a:lstStyle/>
          <a:p>
            <a:pPr>
              <a:defRPr/>
            </a:pPr>
            <a:endParaRPr lang="ja-JP" altLang="en-US"/>
          </a:p>
        </p:txBody>
      </p:sp>
      <p:sp>
        <p:nvSpPr>
          <p:cNvPr id="5" name="Line 3"/>
          <p:cNvSpPr>
            <a:spLocks noChangeShapeType="1"/>
          </p:cNvSpPr>
          <p:nvPr/>
        </p:nvSpPr>
        <p:spPr bwMode="gray">
          <a:xfrm flipV="1">
            <a:off x="539749" y="3357564"/>
            <a:ext cx="8604251" cy="3500437"/>
          </a:xfrm>
          <a:prstGeom prst="line">
            <a:avLst/>
          </a:prstGeom>
          <a:noFill/>
          <a:ln w="9525">
            <a:solidFill>
              <a:schemeClr val="bg1"/>
            </a:solidFill>
            <a:round/>
            <a:headEnd/>
            <a:tailEnd/>
          </a:ln>
          <a:effectLst/>
        </p:spPr>
        <p:txBody>
          <a:bodyPr/>
          <a:lstStyle/>
          <a:p>
            <a:pPr>
              <a:defRPr/>
            </a:pPr>
            <a:endParaRPr lang="ja-JP" altLang="en-US"/>
          </a:p>
        </p:txBody>
      </p:sp>
      <p:sp>
        <p:nvSpPr>
          <p:cNvPr id="6" name="Line 4"/>
          <p:cNvSpPr>
            <a:spLocks noChangeShapeType="1"/>
          </p:cNvSpPr>
          <p:nvPr/>
        </p:nvSpPr>
        <p:spPr bwMode="gray">
          <a:xfrm flipV="1">
            <a:off x="1476377" y="3500439"/>
            <a:ext cx="7667625" cy="3357562"/>
          </a:xfrm>
          <a:prstGeom prst="line">
            <a:avLst/>
          </a:prstGeom>
          <a:noFill/>
          <a:ln w="9525">
            <a:solidFill>
              <a:srgbClr val="FFFF66"/>
            </a:solidFill>
            <a:round/>
            <a:headEnd/>
            <a:tailEnd/>
          </a:ln>
          <a:effectLst/>
        </p:spPr>
        <p:txBody>
          <a:bodyPr/>
          <a:lstStyle/>
          <a:p>
            <a:pPr>
              <a:defRPr/>
            </a:pPr>
            <a:endParaRPr lang="ja-JP" altLang="en-US"/>
          </a:p>
        </p:txBody>
      </p:sp>
      <p:sp>
        <p:nvSpPr>
          <p:cNvPr id="7" name="Line 5"/>
          <p:cNvSpPr>
            <a:spLocks noChangeShapeType="1"/>
          </p:cNvSpPr>
          <p:nvPr/>
        </p:nvSpPr>
        <p:spPr bwMode="gray">
          <a:xfrm>
            <a:off x="1" y="3789364"/>
            <a:ext cx="7235825" cy="3068637"/>
          </a:xfrm>
          <a:prstGeom prst="line">
            <a:avLst/>
          </a:prstGeom>
          <a:noFill/>
          <a:ln w="9525">
            <a:solidFill>
              <a:schemeClr val="bg1"/>
            </a:solidFill>
            <a:round/>
            <a:headEnd/>
            <a:tailEnd/>
          </a:ln>
          <a:effectLst/>
        </p:spPr>
        <p:txBody>
          <a:bodyPr/>
          <a:lstStyle/>
          <a:p>
            <a:pPr>
              <a:defRPr/>
            </a:pPr>
            <a:endParaRPr lang="ja-JP" altLang="en-US"/>
          </a:p>
        </p:txBody>
      </p:sp>
      <p:sp>
        <p:nvSpPr>
          <p:cNvPr id="8" name="Freeform 6"/>
          <p:cNvSpPr>
            <a:spLocks/>
          </p:cNvSpPr>
          <p:nvPr/>
        </p:nvSpPr>
        <p:spPr bwMode="gray">
          <a:xfrm>
            <a:off x="-7939" y="0"/>
            <a:ext cx="9151939" cy="5867400"/>
          </a:xfrm>
          <a:custGeom>
            <a:avLst/>
            <a:gdLst/>
            <a:ahLst/>
            <a:cxnLst>
              <a:cxn ang="0">
                <a:pos x="0" y="0"/>
              </a:cxn>
              <a:cxn ang="0">
                <a:pos x="5765" y="0"/>
              </a:cxn>
              <a:cxn ang="0">
                <a:pos x="5765" y="2066"/>
              </a:cxn>
              <a:cxn ang="0">
                <a:pos x="1361" y="3696"/>
              </a:cxn>
              <a:cxn ang="0">
                <a:pos x="5" y="307"/>
              </a:cxn>
              <a:cxn ang="0">
                <a:pos x="0" y="0"/>
              </a:cxn>
            </a:cxnLst>
            <a:rect l="0" t="0" r="r" b="b"/>
            <a:pathLst>
              <a:path w="5765" h="3696">
                <a:moveTo>
                  <a:pt x="0" y="0"/>
                </a:moveTo>
                <a:lnTo>
                  <a:pt x="5765" y="0"/>
                </a:lnTo>
                <a:lnTo>
                  <a:pt x="5765" y="2066"/>
                </a:lnTo>
                <a:lnTo>
                  <a:pt x="1361" y="3696"/>
                </a:lnTo>
                <a:lnTo>
                  <a:pt x="5" y="307"/>
                </a:lnTo>
                <a:lnTo>
                  <a:pt x="0" y="0"/>
                </a:lnTo>
                <a:close/>
              </a:path>
            </a:pathLst>
          </a:custGeom>
          <a:gradFill rotWithShape="1">
            <a:gsLst>
              <a:gs pos="0">
                <a:srgbClr val="1C1C1C"/>
              </a:gs>
              <a:gs pos="100000">
                <a:srgbClr val="5F5F5F"/>
              </a:gs>
            </a:gsLst>
            <a:lin ang="0" scaled="1"/>
          </a:gradFill>
          <a:ln w="9525" cap="flat" cmpd="sng">
            <a:noFill/>
            <a:prstDash val="solid"/>
            <a:round/>
            <a:headEnd type="none" w="med" len="med"/>
            <a:tailEnd type="none" w="med" len="med"/>
          </a:ln>
          <a:effectLst/>
        </p:spPr>
        <p:txBody>
          <a:bodyPr/>
          <a:lstStyle/>
          <a:p>
            <a:pPr>
              <a:defRPr/>
            </a:pPr>
            <a:endParaRPr lang="ja-JP" altLang="en-US"/>
          </a:p>
        </p:txBody>
      </p:sp>
      <p:sp>
        <p:nvSpPr>
          <p:cNvPr id="21512" name="Rectangle 8"/>
          <p:cNvSpPr>
            <a:spLocks noGrp="1" noChangeArrowheads="1"/>
          </p:cNvSpPr>
          <p:nvPr>
            <p:ph type="subTitle" idx="1"/>
          </p:nvPr>
        </p:nvSpPr>
        <p:spPr>
          <a:xfrm>
            <a:off x="3810000" y="5410200"/>
            <a:ext cx="5105400" cy="1054100"/>
          </a:xfrm>
        </p:spPr>
        <p:txBody>
          <a:bodyPr/>
          <a:lstStyle>
            <a:lvl1pPr marL="0" indent="0" algn="ctr">
              <a:lnSpc>
                <a:spcPct val="100000"/>
              </a:lnSpc>
              <a:buFontTx/>
              <a:buNone/>
              <a:defRPr sz="2800">
                <a:solidFill>
                  <a:schemeClr val="bg1"/>
                </a:solidFill>
              </a:defRPr>
            </a:lvl1pPr>
          </a:lstStyle>
          <a:p>
            <a:r>
              <a:rPr lang="ja-JP" altLang="en-US" smtClean="0"/>
              <a:t>マスター サブタイトルの書式設定</a:t>
            </a:r>
            <a:endParaRPr lang="en-US" altLang="ja-JP" dirty="0" smtClean="0"/>
          </a:p>
        </p:txBody>
      </p:sp>
      <p:sp>
        <p:nvSpPr>
          <p:cNvPr id="18" name="タイトル 17"/>
          <p:cNvSpPr>
            <a:spLocks noGrp="1"/>
          </p:cNvSpPr>
          <p:nvPr>
            <p:ph type="title"/>
          </p:nvPr>
        </p:nvSpPr>
        <p:spPr>
          <a:xfrm>
            <a:off x="685800" y="1066800"/>
            <a:ext cx="8229600" cy="2057400"/>
          </a:xfrm>
        </p:spPr>
        <p:txBody>
          <a:bodyPr/>
          <a:lstStyle>
            <a:lvl1pPr>
              <a:defRPr sz="4000"/>
            </a:lvl1pPr>
          </a:lstStyle>
          <a:p>
            <a:r>
              <a:rPr kumimoji="1" lang="ja-JP" altLang="en-US" smtClean="0"/>
              <a:t>マスター タイトルの書式設定</a:t>
            </a:r>
            <a:endParaRPr kumimoji="1" lang="ja-JP" alt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b="0">
                <a:solidFill>
                  <a:schemeClr val="bg1"/>
                </a:solidFill>
                <a:effectLst>
                  <a:outerShdw blurRad="38100" dist="38100" dir="2700000" algn="tl">
                    <a:srgbClr val="000000">
                      <a:alpha val="43137"/>
                    </a:srgbClr>
                  </a:outerShdw>
                </a:effectLst>
              </a:defRPr>
            </a:lvl1pPr>
          </a:lstStyle>
          <a:p>
            <a:r>
              <a:rPr lang="ja-JP" altLang="en-US" dirty="0" smtClean="0"/>
              <a:t>マスター タイトルの書式設定</a:t>
            </a:r>
            <a:endParaRPr lang="ja-JP" altLang="en-US" dirty="0"/>
          </a:p>
        </p:txBody>
      </p:sp>
      <p:sp>
        <p:nvSpPr>
          <p:cNvPr id="3" name="コンテンツ プレースホルダ 2"/>
          <p:cNvSpPr>
            <a:spLocks noGrp="1"/>
          </p:cNvSpPr>
          <p:nvPr>
            <p:ph idx="1"/>
          </p:nvPr>
        </p:nvSpPr>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0"/>
          </p:nvPr>
        </p:nvSpPr>
        <p:spPr/>
        <p:txBody>
          <a:bodyPr/>
          <a:lstStyle>
            <a:lvl1pPr>
              <a:defRPr/>
            </a:lvl1pPr>
          </a:lstStyle>
          <a:p>
            <a:fld id="{42FE0E3B-AB19-407C-B8D2-B50F41DA1FAB}" type="datetimeFigureOut">
              <a:rPr kumimoji="1" lang="ja-JP" altLang="en-US" smtClean="0"/>
              <a:t>2012/11/30</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0" cap="all">
                <a:solidFill>
                  <a:schemeClr val="tx1"/>
                </a:solidFill>
              </a:defRPr>
            </a:lvl1pPr>
          </a:lstStyle>
          <a:p>
            <a:r>
              <a:rPr lang="ja-JP" altLang="en-US" smtClean="0"/>
              <a:t>マスター タイトルの書式設定</a:t>
            </a:r>
            <a:endParaRPr lang="ja-JP" altLang="en-US" dirty="0"/>
          </a:p>
        </p:txBody>
      </p:sp>
      <p:sp>
        <p:nvSpPr>
          <p:cNvPr id="3" name="テキスト プレースホルダ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日付プレースホルダ 3"/>
          <p:cNvSpPr>
            <a:spLocks noGrp="1"/>
          </p:cNvSpPr>
          <p:nvPr>
            <p:ph type="dt" sz="half" idx="10"/>
          </p:nvPr>
        </p:nvSpPr>
        <p:spPr/>
        <p:txBody>
          <a:bodyPr/>
          <a:lstStyle>
            <a:lvl1pPr>
              <a:defRPr/>
            </a:lvl1pPr>
          </a:lstStyle>
          <a:p>
            <a:fld id="{42FE0E3B-AB19-407C-B8D2-B50F41DA1FAB}" type="datetimeFigureOut">
              <a:rPr kumimoji="1" lang="ja-JP" altLang="en-US" smtClean="0"/>
              <a:t>2012/11/30</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r>
              <a:rPr lang="ja-JP" altLang="en-US" dirty="0" smtClean="0"/>
              <a:t>マスター タイトルの書式設定</a:t>
            </a:r>
            <a:endParaRPr lang="ja-JP" altLang="en-US" dirty="0"/>
          </a:p>
        </p:txBody>
      </p:sp>
      <p:sp>
        <p:nvSpPr>
          <p:cNvPr id="3" name="コンテンツ プレースホルダ 2"/>
          <p:cNvSpPr>
            <a:spLocks noGrp="1"/>
          </p:cNvSpPr>
          <p:nvPr>
            <p:ph sz="half" idx="1"/>
          </p:nvPr>
        </p:nvSpPr>
        <p:spPr>
          <a:xfrm>
            <a:off x="457200" y="1020764"/>
            <a:ext cx="4038600" cy="5145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020764"/>
            <a:ext cx="4038600" cy="5145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4"/>
          <p:cNvSpPr>
            <a:spLocks noGrp="1"/>
          </p:cNvSpPr>
          <p:nvPr>
            <p:ph type="dt" sz="half" idx="10"/>
          </p:nvPr>
        </p:nvSpPr>
        <p:spPr/>
        <p:txBody>
          <a:bodyPr/>
          <a:lstStyle>
            <a:lvl1pPr>
              <a:defRPr/>
            </a:lvl1pPr>
          </a:lstStyle>
          <a:p>
            <a:fld id="{42FE0E3B-AB19-407C-B8D2-B50F41DA1FAB}" type="datetimeFigureOut">
              <a:rPr kumimoji="1" lang="ja-JP" altLang="en-US" smtClean="0"/>
              <a:t>2012/11/30</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6"/>
          <p:cNvSpPr>
            <a:spLocks noGrp="1"/>
          </p:cNvSpPr>
          <p:nvPr>
            <p:ph type="dt" sz="half" idx="10"/>
          </p:nvPr>
        </p:nvSpPr>
        <p:spPr/>
        <p:txBody>
          <a:bodyPr/>
          <a:lstStyle>
            <a:lvl1pPr>
              <a:defRPr/>
            </a:lvl1pPr>
          </a:lstStyle>
          <a:p>
            <a:fld id="{42FE0E3B-AB19-407C-B8D2-B50F41DA1FAB}" type="datetimeFigureOut">
              <a:rPr kumimoji="1" lang="ja-JP" altLang="en-US" smtClean="0"/>
              <a:t>2012/11/30</a:t>
            </a:fld>
            <a:endParaRPr kumimoji="1" lang="ja-JP" altLang="en-US"/>
          </a:p>
        </p:txBody>
      </p:sp>
      <p:sp>
        <p:nvSpPr>
          <p:cNvPr id="8" name="フッター プレースホルダ 7"/>
          <p:cNvSpPr>
            <a:spLocks noGrp="1"/>
          </p:cNvSpPr>
          <p:nvPr>
            <p:ph type="ftr" sz="quarter" idx="11"/>
          </p:nvPr>
        </p:nvSpPr>
        <p:spPr/>
        <p:txBody>
          <a:bodyPr/>
          <a:lstStyle>
            <a:lvl1pPr>
              <a:defRPr/>
            </a:lvl1pPr>
          </a:lstStyle>
          <a:p>
            <a:endParaRPr kumimoji="1" lang="ja-JP" altLang="en-US"/>
          </a:p>
        </p:txBody>
      </p:sp>
      <p:sp>
        <p:nvSpPr>
          <p:cNvPr id="9" name="スライド番号プレースホルダ 8"/>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 2"/>
          <p:cNvSpPr>
            <a:spLocks noGrp="1"/>
          </p:cNvSpPr>
          <p:nvPr>
            <p:ph type="dt" sz="half" idx="10"/>
          </p:nvPr>
        </p:nvSpPr>
        <p:spPr/>
        <p:txBody>
          <a:bodyPr/>
          <a:lstStyle>
            <a:lvl1pPr>
              <a:defRPr/>
            </a:lvl1pPr>
          </a:lstStyle>
          <a:p>
            <a:fld id="{42FE0E3B-AB19-407C-B8D2-B50F41DA1FAB}" type="datetimeFigureOut">
              <a:rPr kumimoji="1" lang="ja-JP" altLang="en-US" smtClean="0"/>
              <a:t>2012/11/30</a:t>
            </a:fld>
            <a:endParaRPr kumimoji="1" lang="ja-JP" altLang="en-US"/>
          </a:p>
        </p:txBody>
      </p:sp>
      <p:sp>
        <p:nvSpPr>
          <p:cNvPr id="4" name="フッター プレースホルダ 3"/>
          <p:cNvSpPr>
            <a:spLocks noGrp="1"/>
          </p:cNvSpPr>
          <p:nvPr>
            <p:ph type="ftr" sz="quarter" idx="11"/>
          </p:nvPr>
        </p:nvSpPr>
        <p:spPr/>
        <p:txBody>
          <a:bodyPr/>
          <a:lstStyle>
            <a:lvl1pPr>
              <a:defRPr/>
            </a:lvl1pPr>
          </a:lstStyle>
          <a:p>
            <a:endParaRPr kumimoji="1" lang="ja-JP" altLang="en-US"/>
          </a:p>
        </p:txBody>
      </p:sp>
      <p:sp>
        <p:nvSpPr>
          <p:cNvPr id="5" name="スライド番号プレースホルダ 4"/>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lvl1pPr>
              <a:defRPr/>
            </a:lvl1pPr>
          </a:lstStyle>
          <a:p>
            <a:fld id="{42FE0E3B-AB19-407C-B8D2-B50F41DA1FAB}" type="datetimeFigureOut">
              <a:rPr kumimoji="1" lang="ja-JP" altLang="en-US" smtClean="0"/>
              <a:t>2012/11/30</a:t>
            </a:fld>
            <a:endParaRPr kumimoji="1" lang="ja-JP" altLang="en-US"/>
          </a:p>
        </p:txBody>
      </p:sp>
      <p:sp>
        <p:nvSpPr>
          <p:cNvPr id="3" name="フッター プレースホルダ 2"/>
          <p:cNvSpPr>
            <a:spLocks noGrp="1"/>
          </p:cNvSpPr>
          <p:nvPr>
            <p:ph type="ftr" sz="quarter" idx="11"/>
          </p:nvPr>
        </p:nvSpPr>
        <p:spPr/>
        <p:txBody>
          <a:bodyPr/>
          <a:lstStyle>
            <a:lvl1pPr>
              <a:defRPr/>
            </a:lvl1pPr>
          </a:lstStyle>
          <a:p>
            <a:endParaRPr kumimoji="1" lang="ja-JP" altLang="en-US"/>
          </a:p>
        </p:txBody>
      </p:sp>
      <p:sp>
        <p:nvSpPr>
          <p:cNvPr id="4" name="スライド番号プレースホルダ 3"/>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 4"/>
          <p:cNvSpPr>
            <a:spLocks noGrp="1"/>
          </p:cNvSpPr>
          <p:nvPr>
            <p:ph type="dt" sz="half" idx="10"/>
          </p:nvPr>
        </p:nvSpPr>
        <p:spPr/>
        <p:txBody>
          <a:bodyPr/>
          <a:lstStyle>
            <a:lvl1pPr>
              <a:defRPr/>
            </a:lvl1pPr>
          </a:lstStyle>
          <a:p>
            <a:fld id="{42FE0E3B-AB19-407C-B8D2-B50F41DA1FAB}" type="datetimeFigureOut">
              <a:rPr kumimoji="1" lang="ja-JP" altLang="en-US" smtClean="0"/>
              <a:t>2012/11/30</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1"/>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 4"/>
          <p:cNvSpPr>
            <a:spLocks noGrp="1"/>
          </p:cNvSpPr>
          <p:nvPr>
            <p:ph type="dt" sz="half" idx="10"/>
          </p:nvPr>
        </p:nvSpPr>
        <p:spPr/>
        <p:txBody>
          <a:bodyPr/>
          <a:lstStyle>
            <a:lvl1pPr>
              <a:defRPr/>
            </a:lvl1pPr>
          </a:lstStyle>
          <a:p>
            <a:fld id="{42FE0E3B-AB19-407C-B8D2-B50F41DA1FAB}" type="datetimeFigureOut">
              <a:rPr kumimoji="1" lang="ja-JP" altLang="en-US" smtClean="0"/>
              <a:t>2012/11/30</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2" name="Rectangle 18"/>
          <p:cNvSpPr>
            <a:spLocks noChangeArrowheads="1"/>
          </p:cNvSpPr>
          <p:nvPr/>
        </p:nvSpPr>
        <p:spPr bwMode="gray">
          <a:xfrm>
            <a:off x="0" y="6524626"/>
            <a:ext cx="9144000" cy="360363"/>
          </a:xfrm>
          <a:prstGeom prst="rect">
            <a:avLst/>
          </a:prstGeom>
          <a:solidFill>
            <a:srgbClr val="C0C0C0"/>
          </a:solidFill>
          <a:ln w="9525">
            <a:noFill/>
            <a:miter lim="800000"/>
            <a:headEnd/>
            <a:tailEnd/>
          </a:ln>
          <a:effectLst/>
        </p:spPr>
        <p:txBody>
          <a:bodyPr wrap="none" anchor="ctr"/>
          <a:lstStyle/>
          <a:p>
            <a:endParaRPr lang="ja-JP" altLang="en-US"/>
          </a:p>
        </p:txBody>
      </p:sp>
      <p:sp>
        <p:nvSpPr>
          <p:cNvPr id="1039" name="Rectangle 15"/>
          <p:cNvSpPr>
            <a:spLocks noChangeArrowheads="1"/>
          </p:cNvSpPr>
          <p:nvPr/>
        </p:nvSpPr>
        <p:spPr bwMode="gray">
          <a:xfrm>
            <a:off x="0" y="1"/>
            <a:ext cx="9144000" cy="765175"/>
          </a:xfrm>
          <a:prstGeom prst="rect">
            <a:avLst/>
          </a:prstGeom>
          <a:gradFill rotWithShape="1">
            <a:gsLst>
              <a:gs pos="0">
                <a:schemeClr val="bg2">
                  <a:lumMod val="75000"/>
                </a:schemeClr>
              </a:gs>
              <a:gs pos="100000">
                <a:srgbClr val="969696">
                  <a:gamma/>
                  <a:shade val="46275"/>
                  <a:invGamma/>
                </a:srgbClr>
              </a:gs>
            </a:gsLst>
            <a:lin ang="0" scaled="1"/>
          </a:gradFill>
          <a:ln w="9525">
            <a:noFill/>
            <a:miter lim="800000"/>
            <a:headEnd/>
            <a:tailEnd/>
          </a:ln>
          <a:effectLst/>
        </p:spPr>
        <p:txBody>
          <a:bodyPr wrap="none" anchor="ctr"/>
          <a:lstStyle/>
          <a:p>
            <a:endParaRPr lang="ja-JP" altLang="en-US" dirty="0">
              <a:latin typeface="HGS創英角ｺﾞｼｯｸUB" pitchFamily="50" charset="-128"/>
              <a:ea typeface="HGS創英角ｺﾞｼｯｸUB" pitchFamily="50" charset="-128"/>
            </a:endParaRPr>
          </a:p>
        </p:txBody>
      </p:sp>
      <p:sp>
        <p:nvSpPr>
          <p:cNvPr id="1026" name="Rectangle 2"/>
          <p:cNvSpPr>
            <a:spLocks noGrp="1" noChangeArrowheads="1"/>
          </p:cNvSpPr>
          <p:nvPr>
            <p:ph type="title"/>
          </p:nvPr>
        </p:nvSpPr>
        <p:spPr bwMode="gray">
          <a:xfrm>
            <a:off x="252414" y="0"/>
            <a:ext cx="8586786"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smtClean="0"/>
              <a:t>マスタ タイトルの書式設定</a:t>
            </a:r>
          </a:p>
        </p:txBody>
      </p:sp>
      <p:sp>
        <p:nvSpPr>
          <p:cNvPr id="1027" name="Rectangle 3"/>
          <p:cNvSpPr>
            <a:spLocks noGrp="1" noChangeArrowheads="1"/>
          </p:cNvSpPr>
          <p:nvPr>
            <p:ph type="body" idx="1"/>
          </p:nvPr>
        </p:nvSpPr>
        <p:spPr bwMode="gray">
          <a:xfrm>
            <a:off x="304800" y="1020764"/>
            <a:ext cx="8610600" cy="54562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1028" name="Rectangle 4"/>
          <p:cNvSpPr>
            <a:spLocks noGrp="1" noChangeArrowheads="1"/>
          </p:cNvSpPr>
          <p:nvPr>
            <p:ph type="dt" sz="half" idx="2"/>
          </p:nvPr>
        </p:nvSpPr>
        <p:spPr bwMode="gray">
          <a:xfrm>
            <a:off x="119063" y="6616699"/>
            <a:ext cx="1042987" cy="1841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atin typeface="Tahoma" pitchFamily="34" charset="0"/>
                <a:cs typeface="Tahoma" pitchFamily="34" charset="0"/>
              </a:defRPr>
            </a:lvl1pPr>
          </a:lstStyle>
          <a:p>
            <a:fld id="{42FE0E3B-AB19-407C-B8D2-B50F41DA1FAB}" type="datetimeFigureOut">
              <a:rPr kumimoji="1" lang="ja-JP" altLang="en-US" smtClean="0"/>
              <a:t>2012/11/30</a:t>
            </a:fld>
            <a:endParaRPr kumimoji="1" lang="ja-JP" altLang="en-US"/>
          </a:p>
        </p:txBody>
      </p:sp>
      <p:sp>
        <p:nvSpPr>
          <p:cNvPr id="1029" name="Rectangle 5"/>
          <p:cNvSpPr>
            <a:spLocks noGrp="1" noChangeArrowheads="1"/>
          </p:cNvSpPr>
          <p:nvPr>
            <p:ph type="ftr" sz="quarter" idx="3"/>
          </p:nvPr>
        </p:nvSpPr>
        <p:spPr bwMode="gray">
          <a:xfrm>
            <a:off x="1905000" y="6600825"/>
            <a:ext cx="5562600" cy="228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defRPr sz="1200">
                <a:solidFill>
                  <a:schemeClr val="tx1"/>
                </a:solidFill>
              </a:defRPr>
            </a:lvl1pPr>
          </a:lstStyle>
          <a:p>
            <a:endParaRPr kumimoji="1" lang="ja-JP" altLang="en-US"/>
          </a:p>
        </p:txBody>
      </p:sp>
      <p:sp>
        <p:nvSpPr>
          <p:cNvPr id="1030" name="Rectangle 6"/>
          <p:cNvSpPr>
            <a:spLocks noGrp="1" noChangeArrowheads="1"/>
          </p:cNvSpPr>
          <p:nvPr>
            <p:ph type="sldNum" sz="quarter" idx="4"/>
          </p:nvPr>
        </p:nvSpPr>
        <p:spPr bwMode="gray">
          <a:xfrm>
            <a:off x="8405812" y="6619874"/>
            <a:ext cx="585788" cy="1841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a:latin typeface="Tahoma" pitchFamily="34" charset="0"/>
                <a:cs typeface="Tahoma" pitchFamily="34" charset="0"/>
              </a:defRPr>
            </a:lvl1pPr>
          </a:lstStyle>
          <a:p>
            <a:fld id="{1B4CD1AD-35CE-4DA8-9CDB-2FA6D4A1B3F4}" type="slidenum">
              <a:rPr kumimoji="1" lang="ja-JP" altLang="en-US" smtClean="0"/>
              <a:t>‹#›</a:t>
            </a:fld>
            <a:endParaRPr kumimoji="1" lang="ja-JP" altLang="en-US"/>
          </a:p>
        </p:txBody>
      </p:sp>
      <p:sp>
        <p:nvSpPr>
          <p:cNvPr id="1040" name="Rectangle 16"/>
          <p:cNvSpPr>
            <a:spLocks noChangeArrowheads="1"/>
          </p:cNvSpPr>
          <p:nvPr/>
        </p:nvSpPr>
        <p:spPr bwMode="gray">
          <a:xfrm>
            <a:off x="0" y="765175"/>
            <a:ext cx="9144000" cy="71438"/>
          </a:xfrm>
          <a:prstGeom prst="rect">
            <a:avLst/>
          </a:prstGeom>
          <a:solidFill>
            <a:srgbClr val="DDDDDD"/>
          </a:solidFill>
          <a:ln w="9525" algn="ctr">
            <a:noFill/>
            <a:miter lim="800000"/>
            <a:headEnd/>
            <a:tailEnd/>
          </a:ln>
          <a:effectLst/>
        </p:spPr>
        <p:txBody>
          <a:bodyPr wrap="none" anchor="ctr"/>
          <a:lstStyle/>
          <a:p>
            <a:endParaRPr lang="ja-JP" alt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Lst>
  <p:timing>
    <p:tnLst>
      <p:par>
        <p:cTn id="1" dur="indefinite" restart="never" nodeType="tmRoot"/>
      </p:par>
    </p:tnLst>
  </p:timing>
  <p:txStyles>
    <p:titleStyle>
      <a:lvl1pPr algn="l" rtl="0" eaLnBrk="1" fontAlgn="base" hangingPunct="1">
        <a:spcBef>
          <a:spcPct val="0"/>
        </a:spcBef>
        <a:spcAft>
          <a:spcPct val="0"/>
        </a:spcAft>
        <a:defRPr kumimoji="1" sz="3200" b="0">
          <a:solidFill>
            <a:schemeClr val="bg1"/>
          </a:solidFill>
          <a:latin typeface="+mj-lt"/>
          <a:ea typeface="+mj-ea"/>
          <a:cs typeface="+mj-cs"/>
        </a:defRPr>
      </a:lvl1pPr>
      <a:lvl2pPr algn="l" rtl="0" eaLnBrk="1" fontAlgn="base" hangingPunct="1">
        <a:spcBef>
          <a:spcPct val="0"/>
        </a:spcBef>
        <a:spcAft>
          <a:spcPct val="0"/>
        </a:spcAft>
        <a:defRPr kumimoji="1" sz="2800" b="1">
          <a:solidFill>
            <a:srgbClr val="FFFF99"/>
          </a:solidFill>
          <a:latin typeface="Arial" charset="0"/>
          <a:ea typeface="ＭＳ Ｐゴシック" charset="-128"/>
        </a:defRPr>
      </a:lvl2pPr>
      <a:lvl3pPr algn="l" rtl="0" eaLnBrk="1" fontAlgn="base" hangingPunct="1">
        <a:spcBef>
          <a:spcPct val="0"/>
        </a:spcBef>
        <a:spcAft>
          <a:spcPct val="0"/>
        </a:spcAft>
        <a:defRPr kumimoji="1" sz="2800" b="1">
          <a:solidFill>
            <a:srgbClr val="FFFF99"/>
          </a:solidFill>
          <a:latin typeface="Arial" charset="0"/>
          <a:ea typeface="ＭＳ Ｐゴシック" charset="-128"/>
        </a:defRPr>
      </a:lvl3pPr>
      <a:lvl4pPr algn="l" rtl="0" eaLnBrk="1" fontAlgn="base" hangingPunct="1">
        <a:spcBef>
          <a:spcPct val="0"/>
        </a:spcBef>
        <a:spcAft>
          <a:spcPct val="0"/>
        </a:spcAft>
        <a:defRPr kumimoji="1" sz="2800" b="1">
          <a:solidFill>
            <a:srgbClr val="FFFF99"/>
          </a:solidFill>
          <a:latin typeface="Arial" charset="0"/>
          <a:ea typeface="ＭＳ Ｐゴシック" charset="-128"/>
        </a:defRPr>
      </a:lvl4pPr>
      <a:lvl5pPr algn="l" rtl="0" eaLnBrk="1" fontAlgn="base" hangingPunct="1">
        <a:spcBef>
          <a:spcPct val="0"/>
        </a:spcBef>
        <a:spcAft>
          <a:spcPct val="0"/>
        </a:spcAft>
        <a:defRPr kumimoji="1" sz="2800" b="1">
          <a:solidFill>
            <a:srgbClr val="FFFF99"/>
          </a:solidFill>
          <a:latin typeface="Arial" charset="0"/>
          <a:ea typeface="ＭＳ Ｐゴシック" charset="-128"/>
        </a:defRPr>
      </a:lvl5pPr>
      <a:lvl6pPr marL="457200" algn="l" rtl="0" eaLnBrk="1" fontAlgn="base" hangingPunct="1">
        <a:spcBef>
          <a:spcPct val="0"/>
        </a:spcBef>
        <a:spcAft>
          <a:spcPct val="0"/>
        </a:spcAft>
        <a:defRPr kumimoji="1" sz="2800" b="1">
          <a:solidFill>
            <a:srgbClr val="FFFF99"/>
          </a:solidFill>
          <a:latin typeface="Arial" charset="0"/>
          <a:ea typeface="ＭＳ Ｐゴシック" charset="-128"/>
        </a:defRPr>
      </a:lvl6pPr>
      <a:lvl7pPr marL="914400" algn="l" rtl="0" eaLnBrk="1" fontAlgn="base" hangingPunct="1">
        <a:spcBef>
          <a:spcPct val="0"/>
        </a:spcBef>
        <a:spcAft>
          <a:spcPct val="0"/>
        </a:spcAft>
        <a:defRPr kumimoji="1" sz="2800" b="1">
          <a:solidFill>
            <a:srgbClr val="FFFF99"/>
          </a:solidFill>
          <a:latin typeface="Arial" charset="0"/>
          <a:ea typeface="ＭＳ Ｐゴシック" charset="-128"/>
        </a:defRPr>
      </a:lvl7pPr>
      <a:lvl8pPr marL="1371600" algn="l" rtl="0" eaLnBrk="1" fontAlgn="base" hangingPunct="1">
        <a:spcBef>
          <a:spcPct val="0"/>
        </a:spcBef>
        <a:spcAft>
          <a:spcPct val="0"/>
        </a:spcAft>
        <a:defRPr kumimoji="1" sz="2800" b="1">
          <a:solidFill>
            <a:srgbClr val="FFFF99"/>
          </a:solidFill>
          <a:latin typeface="Arial" charset="0"/>
          <a:ea typeface="ＭＳ Ｐゴシック" charset="-128"/>
        </a:defRPr>
      </a:lvl8pPr>
      <a:lvl9pPr marL="1828800" algn="l" rtl="0" eaLnBrk="1" fontAlgn="base" hangingPunct="1">
        <a:spcBef>
          <a:spcPct val="0"/>
        </a:spcBef>
        <a:spcAft>
          <a:spcPct val="0"/>
        </a:spcAft>
        <a:defRPr kumimoji="1" sz="2800" b="1">
          <a:solidFill>
            <a:srgbClr val="FFFF99"/>
          </a:solidFill>
          <a:latin typeface="Arial" charset="0"/>
          <a:ea typeface="ＭＳ Ｐゴシック" charset="-128"/>
        </a:defRPr>
      </a:lvl9pPr>
    </p:titleStyle>
    <p:bodyStyle>
      <a:lvl1pPr marL="342900" indent="-342900" algn="l" rtl="0" eaLnBrk="1" fontAlgn="base" hangingPunct="1">
        <a:lnSpc>
          <a:spcPct val="120000"/>
        </a:lnSpc>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lnSpc>
          <a:spcPct val="120000"/>
        </a:lnSpc>
        <a:spcBef>
          <a:spcPct val="20000"/>
        </a:spcBef>
        <a:spcAft>
          <a:spcPct val="0"/>
        </a:spcAft>
        <a:buFont typeface="Arial" pitchFamily="34" charset="0"/>
        <a:buChar char="»"/>
        <a:defRPr kumimoji="1" sz="2400">
          <a:solidFill>
            <a:schemeClr val="tx1"/>
          </a:solidFill>
          <a:latin typeface="+mn-lt"/>
          <a:ea typeface="+mn-ea"/>
        </a:defRPr>
      </a:lvl2pPr>
      <a:lvl3pPr marL="1143000" indent="-228600" algn="l" rtl="0" eaLnBrk="1" fontAlgn="base" hangingPunct="1">
        <a:lnSpc>
          <a:spcPct val="120000"/>
        </a:lnSpc>
        <a:spcBef>
          <a:spcPct val="20000"/>
        </a:spcBef>
        <a:spcAft>
          <a:spcPct val="0"/>
        </a:spcAft>
        <a:buFont typeface="Arial" pitchFamily="34" charset="0"/>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Font typeface="Arial" pitchFamily="34" charset="0"/>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95536" y="2130426"/>
            <a:ext cx="8352928" cy="1470025"/>
          </a:xfrm>
        </p:spPr>
        <p:txBody>
          <a:bodyPr/>
          <a:lstStyle/>
          <a:p>
            <a:pPr algn="l"/>
            <a:r>
              <a:rPr kumimoji="1" lang="ja-JP" altLang="en-US" sz="4400" dirty="0" smtClean="0">
                <a:effectLst>
                  <a:outerShdw blurRad="38100" dist="38100" dir="2700000" algn="tl">
                    <a:srgbClr val="000000">
                      <a:alpha val="43137"/>
                    </a:srgbClr>
                  </a:outerShdw>
                </a:effectLst>
                <a:latin typeface="+mj-ea"/>
                <a:ea typeface="+mj-ea"/>
                <a:cs typeface="メイリオ" pitchFamily="50" charset="-128"/>
              </a:rPr>
              <a:t>組込みシステムにおける</a:t>
            </a:r>
            <a:r>
              <a:rPr kumimoji="1" lang="en-US" altLang="ja-JP" sz="4400" dirty="0" smtClean="0">
                <a:effectLst>
                  <a:outerShdw blurRad="38100" dist="38100" dir="2700000" algn="tl">
                    <a:srgbClr val="000000">
                      <a:alpha val="43137"/>
                    </a:srgbClr>
                  </a:outerShdw>
                </a:effectLst>
                <a:latin typeface="+mj-ea"/>
                <a:ea typeface="+mj-ea"/>
                <a:cs typeface="メイリオ" pitchFamily="50" charset="-128"/>
              </a:rPr>
              <a:t/>
            </a:r>
            <a:br>
              <a:rPr kumimoji="1" lang="en-US" altLang="ja-JP" sz="4400" dirty="0" smtClean="0">
                <a:effectLst>
                  <a:outerShdw blurRad="38100" dist="38100" dir="2700000" algn="tl">
                    <a:srgbClr val="000000">
                      <a:alpha val="43137"/>
                    </a:srgbClr>
                  </a:outerShdw>
                </a:effectLst>
                <a:latin typeface="+mj-ea"/>
                <a:ea typeface="+mj-ea"/>
                <a:cs typeface="メイリオ" pitchFamily="50" charset="-128"/>
              </a:rPr>
            </a:br>
            <a:r>
              <a:rPr lang="en-US" altLang="ja-JP" sz="4400" dirty="0" smtClean="0">
                <a:effectLst>
                  <a:outerShdw blurRad="38100" dist="38100" dir="2700000" algn="tl">
                    <a:srgbClr val="000000">
                      <a:alpha val="43137"/>
                    </a:srgbClr>
                  </a:outerShdw>
                </a:effectLst>
                <a:latin typeface="+mj-ea"/>
                <a:ea typeface="+mj-ea"/>
                <a:cs typeface="メイリオ" pitchFamily="50" charset="-128"/>
              </a:rPr>
              <a:t>UML</a:t>
            </a:r>
            <a:r>
              <a:rPr lang="ja-JP" altLang="en-US" sz="4400" dirty="0" smtClean="0">
                <a:effectLst>
                  <a:outerShdw blurRad="38100" dist="38100" dir="2700000" algn="tl">
                    <a:srgbClr val="000000">
                      <a:alpha val="43137"/>
                    </a:srgbClr>
                  </a:outerShdw>
                </a:effectLst>
                <a:latin typeface="+mj-ea"/>
                <a:ea typeface="+mj-ea"/>
                <a:cs typeface="メイリオ" pitchFamily="50" charset="-128"/>
              </a:rPr>
              <a:t>モデルカタログの実践研究</a:t>
            </a:r>
            <a:endParaRPr kumimoji="1" lang="ja-JP" altLang="en-US" sz="4400" dirty="0">
              <a:effectLst>
                <a:outerShdw blurRad="38100" dist="38100" dir="2700000" algn="tl">
                  <a:srgbClr val="000000">
                    <a:alpha val="43137"/>
                  </a:srgbClr>
                </a:outerShdw>
              </a:effectLst>
              <a:latin typeface="+mj-ea"/>
              <a:ea typeface="+mj-ea"/>
              <a:cs typeface="メイリオ" pitchFamily="50" charset="-128"/>
            </a:endParaRPr>
          </a:p>
        </p:txBody>
      </p:sp>
      <p:sp>
        <p:nvSpPr>
          <p:cNvPr id="3" name="サブタイトル 2"/>
          <p:cNvSpPr>
            <a:spLocks noGrp="1"/>
          </p:cNvSpPr>
          <p:nvPr>
            <p:ph type="subTitle" idx="1"/>
          </p:nvPr>
        </p:nvSpPr>
        <p:spPr>
          <a:xfrm>
            <a:off x="2707704" y="4797400"/>
            <a:ext cx="6400800" cy="1511920"/>
          </a:xfrm>
        </p:spPr>
        <p:txBody>
          <a:bodyPr>
            <a:noAutofit/>
          </a:bodyPr>
          <a:lstStyle/>
          <a:p>
            <a:pPr algn="r"/>
            <a:r>
              <a:rPr lang="ja-JP" altLang="en-US" sz="2800" dirty="0">
                <a:latin typeface="+mn-ea"/>
                <a:cs typeface="メイリオ" pitchFamily="50" charset="-128"/>
              </a:rPr>
              <a:t>力武</a:t>
            </a:r>
            <a:r>
              <a:rPr lang="ja-JP" altLang="en-US" sz="2800" dirty="0" smtClean="0">
                <a:latin typeface="+mn-ea"/>
                <a:cs typeface="メイリオ" pitchFamily="50" charset="-128"/>
              </a:rPr>
              <a:t>研究室</a:t>
            </a:r>
            <a:endParaRPr lang="en-US" altLang="ja-JP" sz="2800" dirty="0" smtClean="0">
              <a:latin typeface="+mn-ea"/>
              <a:cs typeface="メイリオ" pitchFamily="50" charset="-128"/>
            </a:endParaRPr>
          </a:p>
          <a:p>
            <a:pPr algn="r"/>
            <a:r>
              <a:rPr kumimoji="1" lang="ja-JP" altLang="en-US" sz="2800" dirty="0">
                <a:latin typeface="+mn-ea"/>
                <a:cs typeface="メイリオ" pitchFamily="50" charset="-128"/>
              </a:rPr>
              <a:t>情報工</a:t>
            </a:r>
            <a:r>
              <a:rPr kumimoji="1" lang="ja-JP" altLang="en-US" sz="2800" dirty="0" smtClean="0">
                <a:latin typeface="+mn-ea"/>
                <a:cs typeface="メイリオ" pitchFamily="50" charset="-128"/>
              </a:rPr>
              <a:t>学科</a:t>
            </a:r>
            <a:r>
              <a:rPr kumimoji="1" lang="en-US" altLang="ja-JP" sz="2800" dirty="0" smtClean="0">
                <a:latin typeface="+mn-ea"/>
                <a:cs typeface="メイリオ" pitchFamily="50" charset="-128"/>
              </a:rPr>
              <a:t>5</a:t>
            </a:r>
            <a:r>
              <a:rPr kumimoji="1" lang="ja-JP" altLang="en-US" sz="2800" dirty="0" smtClean="0">
                <a:latin typeface="+mn-ea"/>
                <a:cs typeface="メイリオ" pitchFamily="50" charset="-128"/>
              </a:rPr>
              <a:t>年</a:t>
            </a:r>
            <a:r>
              <a:rPr kumimoji="1" lang="en-US" altLang="ja-JP" sz="2800" dirty="0" smtClean="0">
                <a:latin typeface="+mn-ea"/>
                <a:cs typeface="メイリオ" pitchFamily="50" charset="-128"/>
              </a:rPr>
              <a:t>25</a:t>
            </a:r>
            <a:r>
              <a:rPr kumimoji="1" lang="ja-JP" altLang="en-US" sz="2800" dirty="0" smtClean="0">
                <a:latin typeface="+mn-ea"/>
                <a:cs typeface="メイリオ" pitchFamily="50" charset="-128"/>
              </a:rPr>
              <a:t>番　新村祐太</a:t>
            </a:r>
            <a:endParaRPr kumimoji="1" lang="en-US" altLang="ja-JP" sz="2800" dirty="0" smtClean="0">
              <a:latin typeface="+mn-ea"/>
              <a:cs typeface="メイリオ" pitchFamily="50" charset="-128"/>
            </a:endParaRPr>
          </a:p>
          <a:p>
            <a:pPr algn="r"/>
            <a:r>
              <a:rPr lang="ja-JP" altLang="en-US" sz="2800" dirty="0">
                <a:latin typeface="+mn-ea"/>
                <a:cs typeface="メイリオ" pitchFamily="50" charset="-128"/>
              </a:rPr>
              <a:t>指導</a:t>
            </a:r>
            <a:r>
              <a:rPr lang="ja-JP" altLang="en-US" sz="2800" dirty="0" smtClean="0">
                <a:latin typeface="+mn-ea"/>
                <a:cs typeface="メイリオ" pitchFamily="50" charset="-128"/>
              </a:rPr>
              <a:t>教員</a:t>
            </a:r>
            <a:r>
              <a:rPr lang="en-US" altLang="ja-JP" sz="2800" dirty="0" smtClean="0">
                <a:latin typeface="+mn-ea"/>
                <a:cs typeface="メイリオ" pitchFamily="50" charset="-128"/>
              </a:rPr>
              <a:t>:</a:t>
            </a:r>
            <a:r>
              <a:rPr lang="ja-JP" altLang="en-US" sz="2800" dirty="0" smtClean="0">
                <a:latin typeface="+mn-ea"/>
                <a:cs typeface="メイリオ" pitchFamily="50" charset="-128"/>
              </a:rPr>
              <a:t>力武克彰</a:t>
            </a:r>
            <a:endParaRPr kumimoji="1" lang="ja-JP" altLang="en-US" sz="2800" dirty="0">
              <a:latin typeface="+mn-ea"/>
              <a:cs typeface="メイリオ" pitchFamily="50" charset="-128"/>
            </a:endParaRPr>
          </a:p>
        </p:txBody>
      </p:sp>
    </p:spTree>
    <p:extLst>
      <p:ext uri="{BB962C8B-B14F-4D97-AF65-F5344CB8AC3E}">
        <p14:creationId xmlns:p14="http://schemas.microsoft.com/office/powerpoint/2010/main" val="13554402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研究概要</a:t>
            </a:r>
            <a:r>
              <a:rPr lang="ja-JP" altLang="en-US"/>
              <a:t>（</a:t>
            </a:r>
            <a:r>
              <a:rPr kumimoji="1" lang="en-US" altLang="ja-JP" smtClean="0"/>
              <a:t>2/6</a:t>
            </a:r>
            <a:r>
              <a:rPr lang="ja-JP" altLang="en-US" dirty="0"/>
              <a:t>）</a:t>
            </a:r>
            <a:endParaRPr kumimoji="1" lang="ja-JP" altLang="en-US" dirty="0"/>
          </a:p>
        </p:txBody>
      </p:sp>
      <p:sp>
        <p:nvSpPr>
          <p:cNvPr id="6" name="コンテンツ プレースホルダー 5"/>
          <p:cNvSpPr>
            <a:spLocks noGrp="1"/>
          </p:cNvSpPr>
          <p:nvPr>
            <p:ph idx="1"/>
          </p:nvPr>
        </p:nvSpPr>
        <p:spPr/>
        <p:txBody>
          <a:bodyPr/>
          <a:lstStyle/>
          <a:p>
            <a:r>
              <a:rPr lang="ja-JP" altLang="en-US" dirty="0" smtClean="0"/>
              <a:t>モデルカタログ一覧</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162520843"/>
              </p:ext>
            </p:extLst>
          </p:nvPr>
        </p:nvGraphicFramePr>
        <p:xfrm>
          <a:off x="395535" y="1708016"/>
          <a:ext cx="8280921" cy="4673314"/>
        </p:xfrm>
        <a:graphic>
          <a:graphicData uri="http://schemas.openxmlformats.org/drawingml/2006/table">
            <a:tbl>
              <a:tblPr firstRow="1" bandRow="1">
                <a:tableStyleId>{00A15C55-8517-42AA-B614-E9B94910E393}</a:tableStyleId>
              </a:tblPr>
              <a:tblGrid>
                <a:gridCol w="1296145"/>
                <a:gridCol w="2016224"/>
                <a:gridCol w="4968552"/>
              </a:tblGrid>
              <a:tr h="484591">
                <a:tc>
                  <a:txBody>
                    <a:bodyPr/>
                    <a:lstStyle/>
                    <a:p>
                      <a:pPr algn="ctr"/>
                      <a:r>
                        <a:rPr kumimoji="1" lang="ja-JP" altLang="en-US" sz="2000" dirty="0" smtClean="0"/>
                        <a:t>カテゴリ</a:t>
                      </a:r>
                      <a:endParaRPr kumimoji="1" lang="ja-JP" altLang="en-US" sz="2000" dirty="0"/>
                    </a:p>
                  </a:txBody>
                  <a:tcPr anchor="ctr"/>
                </a:tc>
                <a:tc>
                  <a:txBody>
                    <a:bodyPr/>
                    <a:lstStyle/>
                    <a:p>
                      <a:pPr algn="ctr"/>
                      <a:r>
                        <a:rPr kumimoji="1" lang="ja-JP" altLang="en-US" sz="2000" dirty="0" smtClean="0"/>
                        <a:t>要求仕様</a:t>
                      </a:r>
                      <a:endParaRPr kumimoji="1" lang="ja-JP" altLang="en-US" sz="2000" dirty="0"/>
                    </a:p>
                  </a:txBody>
                  <a:tcPr anchor="ctr"/>
                </a:tc>
                <a:tc>
                  <a:txBody>
                    <a:bodyPr/>
                    <a:lstStyle/>
                    <a:p>
                      <a:pPr algn="ctr"/>
                      <a:r>
                        <a:rPr kumimoji="1" lang="ja-JP" altLang="en-US" sz="2000" dirty="0" smtClean="0"/>
                        <a:t>概要</a:t>
                      </a:r>
                      <a:endParaRPr kumimoji="1" lang="ja-JP" altLang="en-US" sz="2000" dirty="0"/>
                    </a:p>
                  </a:txBody>
                  <a:tcPr anchor="ctr"/>
                </a:tc>
              </a:tr>
              <a:tr h="484591">
                <a:tc rowSpan="2">
                  <a:txBody>
                    <a:bodyPr/>
                    <a:lstStyle/>
                    <a:p>
                      <a:pPr algn="ctr"/>
                      <a:r>
                        <a:rPr kumimoji="1" lang="ja-JP" altLang="en-US" sz="2000" dirty="0" smtClean="0"/>
                        <a:t>製品</a:t>
                      </a:r>
                      <a:endParaRPr kumimoji="1" lang="ja-JP" altLang="en-US" sz="2000" dirty="0"/>
                    </a:p>
                  </a:txBody>
                  <a:tcPr anchor="ctr"/>
                </a:tc>
                <a:tc>
                  <a:txBody>
                    <a:bodyPr/>
                    <a:lstStyle/>
                    <a:p>
                      <a:pPr algn="ctr"/>
                      <a:r>
                        <a:rPr kumimoji="1" lang="ja-JP" altLang="en-US" sz="2000" dirty="0" smtClean="0"/>
                        <a:t>孔版印刷機</a:t>
                      </a:r>
                      <a:endParaRPr kumimoji="1" lang="ja-JP" altLang="en-US" sz="2000" dirty="0"/>
                    </a:p>
                  </a:txBody>
                  <a:tcPr anchor="ctr"/>
                </a:tc>
                <a:tc>
                  <a:txBody>
                    <a:bodyPr/>
                    <a:lstStyle/>
                    <a:p>
                      <a:pPr algn="ctr"/>
                      <a:r>
                        <a:rPr kumimoji="1" lang="ja-JP" altLang="en-US" sz="2000" dirty="0" smtClean="0"/>
                        <a:t>孔版印刷を実現</a:t>
                      </a:r>
                      <a:endParaRPr kumimoji="1" lang="ja-JP" altLang="en-US" sz="2000" dirty="0"/>
                    </a:p>
                  </a:txBody>
                  <a:tcPr anchor="ctr"/>
                </a:tc>
              </a:tr>
              <a:tr h="836417">
                <a:tc vMerge="1">
                  <a:txBody>
                    <a:bodyPr/>
                    <a:lstStyle/>
                    <a:p>
                      <a:endParaRPr kumimoji="1" lang="ja-JP" altLang="en-US" dirty="0"/>
                    </a:p>
                  </a:txBody>
                  <a:tcPr/>
                </a:tc>
                <a:tc>
                  <a:txBody>
                    <a:bodyPr/>
                    <a:lstStyle/>
                    <a:p>
                      <a:pPr algn="ctr"/>
                      <a:r>
                        <a:rPr kumimoji="1" lang="ja-JP" altLang="en-US" sz="2000" dirty="0" smtClean="0"/>
                        <a:t>電子オルゴール</a:t>
                      </a:r>
                      <a:endParaRPr kumimoji="1" lang="ja-JP" altLang="en-US" sz="2000" dirty="0"/>
                    </a:p>
                  </a:txBody>
                  <a:tcPr anchor="ctr"/>
                </a:tc>
                <a:tc>
                  <a:txBody>
                    <a:bodyPr/>
                    <a:lstStyle/>
                    <a:p>
                      <a:pPr algn="ctr"/>
                      <a:r>
                        <a:rPr kumimoji="1" lang="ja-JP" altLang="en-US" sz="2000" dirty="0" smtClean="0"/>
                        <a:t>オルゴールの発音操作を</a:t>
                      </a:r>
                      <a:endParaRPr kumimoji="1" lang="en-US" altLang="ja-JP" sz="2000" dirty="0" smtClean="0"/>
                    </a:p>
                    <a:p>
                      <a:pPr algn="ctr"/>
                      <a:r>
                        <a:rPr kumimoji="1" lang="ja-JP" altLang="en-US" sz="2000" dirty="0" smtClean="0"/>
                        <a:t>ソフトウェア制御</a:t>
                      </a:r>
                      <a:endParaRPr kumimoji="1" lang="ja-JP" altLang="en-US" sz="2000" dirty="0"/>
                    </a:p>
                  </a:txBody>
                  <a:tcPr anchor="ctr"/>
                </a:tc>
              </a:tr>
              <a:tr h="836417">
                <a:tc rowSpan="2">
                  <a:txBody>
                    <a:bodyPr/>
                    <a:lstStyle/>
                    <a:p>
                      <a:pPr algn="ctr"/>
                      <a:r>
                        <a:rPr kumimoji="1" lang="ja-JP" altLang="en-US" sz="2000" dirty="0" smtClean="0"/>
                        <a:t>機能</a:t>
                      </a:r>
                      <a:endParaRPr kumimoji="1" lang="ja-JP" altLang="en-US" sz="2000" dirty="0"/>
                    </a:p>
                  </a:txBody>
                  <a:tcPr anchor="ctr">
                    <a:lnB w="38100" cap="flat" cmpd="sng" algn="ctr">
                      <a:solidFill>
                        <a:schemeClr val="accent1">
                          <a:lumMod val="25000"/>
                        </a:schemeClr>
                      </a:solidFill>
                      <a:prstDash val="solid"/>
                      <a:round/>
                      <a:headEnd type="none" w="med" len="med"/>
                      <a:tailEnd type="none" w="med" len="med"/>
                    </a:lnB>
                  </a:tcPr>
                </a:tc>
                <a:tc>
                  <a:txBody>
                    <a:bodyPr/>
                    <a:lstStyle/>
                    <a:p>
                      <a:pPr algn="ctr"/>
                      <a:r>
                        <a:rPr kumimoji="1" lang="ja-JP" altLang="en-US" sz="2000" dirty="0" smtClean="0"/>
                        <a:t>認証</a:t>
                      </a:r>
                      <a:endParaRPr kumimoji="1" lang="ja-JP" altLang="en-US" sz="2000" dirty="0"/>
                    </a:p>
                  </a:txBody>
                  <a:tcPr anchor="ctr"/>
                </a:tc>
                <a:tc>
                  <a:txBody>
                    <a:bodyPr/>
                    <a:lstStyle/>
                    <a:p>
                      <a:pPr algn="ctr"/>
                      <a:r>
                        <a:rPr kumimoji="1" lang="ja-JP" altLang="en-US" sz="2000" dirty="0" smtClean="0"/>
                        <a:t>ユーザを識別し，ユーザ毎に</a:t>
                      </a:r>
                      <a:endParaRPr kumimoji="1" lang="en-US" altLang="ja-JP" sz="2000" dirty="0" smtClean="0"/>
                    </a:p>
                    <a:p>
                      <a:pPr algn="ctr"/>
                      <a:r>
                        <a:rPr kumimoji="1" lang="ja-JP" altLang="en-US" sz="2000" dirty="0" smtClean="0"/>
                        <a:t>サービスを提供</a:t>
                      </a:r>
                      <a:endParaRPr kumimoji="1" lang="ja-JP" altLang="en-US" sz="2000" dirty="0"/>
                    </a:p>
                  </a:txBody>
                  <a:tcPr anchor="ctr"/>
                </a:tc>
              </a:tr>
              <a:tr h="1194881">
                <a:tc vMerge="1">
                  <a:txBody>
                    <a:bodyPr/>
                    <a:lstStyle/>
                    <a:p>
                      <a:endParaRPr kumimoji="1" lang="ja-JP" altLang="en-US" dirty="0"/>
                    </a:p>
                  </a:txBody>
                  <a:tcPr/>
                </a:tc>
                <a:tc>
                  <a:txBody>
                    <a:bodyPr/>
                    <a:lstStyle/>
                    <a:p>
                      <a:pPr algn="ctr"/>
                      <a:r>
                        <a:rPr kumimoji="1" lang="ja-JP" altLang="en-US" sz="2000" dirty="0" smtClean="0"/>
                        <a:t>自己診断</a:t>
                      </a:r>
                      <a:endParaRPr kumimoji="1" lang="ja-JP" altLang="en-US" sz="2000" dirty="0"/>
                    </a:p>
                  </a:txBody>
                  <a:tcPr anchor="ctr">
                    <a:lnB w="38100" cap="flat" cmpd="sng" algn="ctr">
                      <a:solidFill>
                        <a:schemeClr val="accent1">
                          <a:lumMod val="25000"/>
                        </a:schemeClr>
                      </a:solidFill>
                      <a:prstDash val="solid"/>
                      <a:round/>
                      <a:headEnd type="none" w="med" len="med"/>
                      <a:tailEnd type="none" w="med" len="med"/>
                    </a:lnB>
                  </a:tcPr>
                </a:tc>
                <a:tc>
                  <a:txBody>
                    <a:bodyPr/>
                    <a:lstStyle/>
                    <a:p>
                      <a:pPr algn="ctr"/>
                      <a:r>
                        <a:rPr kumimoji="1" lang="ja-JP" altLang="en-US" sz="2000" dirty="0" smtClean="0"/>
                        <a:t>システムを構成するデバイスのチェック，</a:t>
                      </a:r>
                      <a:endParaRPr kumimoji="1" lang="en-US" altLang="ja-JP" sz="2000" dirty="0" smtClean="0"/>
                    </a:p>
                    <a:p>
                      <a:pPr algn="ctr"/>
                      <a:r>
                        <a:rPr kumimoji="1" lang="ja-JP" altLang="en-US" sz="2000" dirty="0" smtClean="0"/>
                        <a:t>結果のレポート</a:t>
                      </a:r>
                      <a:endParaRPr kumimoji="1" lang="ja-JP" altLang="en-US" sz="2000" dirty="0"/>
                    </a:p>
                  </a:txBody>
                  <a:tcPr anchor="ctr">
                    <a:lnB w="38100" cap="flat" cmpd="sng" algn="ctr">
                      <a:solidFill>
                        <a:schemeClr val="accent1">
                          <a:lumMod val="25000"/>
                        </a:schemeClr>
                      </a:solidFill>
                      <a:prstDash val="solid"/>
                      <a:round/>
                      <a:headEnd type="none" w="med" len="med"/>
                      <a:tailEnd type="none" w="med" len="med"/>
                    </a:lnB>
                  </a:tcPr>
                </a:tc>
              </a:tr>
              <a:tr h="836417">
                <a:tc>
                  <a:txBody>
                    <a:bodyPr/>
                    <a:lstStyle/>
                    <a:p>
                      <a:pPr algn="ctr"/>
                      <a:r>
                        <a:rPr kumimoji="1" lang="ja-JP" altLang="en-US" sz="2400" u="none" dirty="0" smtClean="0">
                          <a:effectLst/>
                        </a:rPr>
                        <a:t>部品</a:t>
                      </a:r>
                      <a:endParaRPr kumimoji="1" lang="ja-JP" altLang="en-US" sz="2400" u="none" dirty="0">
                        <a:solidFill>
                          <a:srgbClr val="7030A0"/>
                        </a:solidFill>
                        <a:effectLst/>
                      </a:endParaRPr>
                    </a:p>
                  </a:txBody>
                  <a:tcPr anchor="ctr">
                    <a:lnL w="38100" cap="flat" cmpd="sng" algn="ctr">
                      <a:solidFill>
                        <a:schemeClr val="accent1">
                          <a:lumMod val="25000"/>
                        </a:schemeClr>
                      </a:solidFill>
                      <a:prstDash val="solid"/>
                      <a:round/>
                      <a:headEnd type="none" w="med" len="med"/>
                      <a:tailEnd type="none" w="med" len="med"/>
                    </a:lnL>
                    <a:lnT w="38100" cap="flat" cmpd="sng" algn="ctr">
                      <a:solidFill>
                        <a:schemeClr val="accent1">
                          <a:lumMod val="25000"/>
                        </a:schemeClr>
                      </a:solidFill>
                      <a:prstDash val="solid"/>
                      <a:round/>
                      <a:headEnd type="none" w="med" len="med"/>
                      <a:tailEnd type="none" w="med" len="med"/>
                    </a:lnT>
                    <a:lnB w="38100" cap="flat" cmpd="sng" algn="ctr">
                      <a:solidFill>
                        <a:schemeClr val="accent1">
                          <a:lumMod val="25000"/>
                        </a:schemeClr>
                      </a:solidFill>
                      <a:prstDash val="solid"/>
                      <a:round/>
                      <a:headEnd type="none" w="med" len="med"/>
                      <a:tailEnd type="none" w="med" len="med"/>
                    </a:lnB>
                  </a:tcPr>
                </a:tc>
                <a:tc>
                  <a:txBody>
                    <a:bodyPr/>
                    <a:lstStyle/>
                    <a:p>
                      <a:pPr algn="ctr"/>
                      <a:r>
                        <a:rPr kumimoji="1" lang="ja-JP" altLang="en-US" sz="2400" u="none" dirty="0" smtClean="0">
                          <a:effectLst/>
                        </a:rPr>
                        <a:t>目標制御</a:t>
                      </a:r>
                      <a:endParaRPr kumimoji="1" lang="ja-JP" altLang="en-US" sz="2400" u="none" dirty="0">
                        <a:solidFill>
                          <a:srgbClr val="7030A0"/>
                        </a:solidFill>
                        <a:effectLst/>
                      </a:endParaRPr>
                    </a:p>
                  </a:txBody>
                  <a:tcPr anchor="ctr">
                    <a:lnT w="38100" cap="flat" cmpd="sng" algn="ctr">
                      <a:solidFill>
                        <a:schemeClr val="accent1">
                          <a:lumMod val="25000"/>
                        </a:schemeClr>
                      </a:solidFill>
                      <a:prstDash val="solid"/>
                      <a:round/>
                      <a:headEnd type="none" w="med" len="med"/>
                      <a:tailEnd type="none" w="med" len="med"/>
                    </a:lnT>
                    <a:lnB w="38100" cap="flat" cmpd="sng" algn="ctr">
                      <a:solidFill>
                        <a:schemeClr val="accent1">
                          <a:lumMod val="25000"/>
                        </a:schemeClr>
                      </a:solidFill>
                      <a:prstDash val="solid"/>
                      <a:round/>
                      <a:headEnd type="none" w="med" len="med"/>
                      <a:tailEnd type="none" w="med" len="med"/>
                    </a:lnB>
                  </a:tcPr>
                </a:tc>
                <a:tc>
                  <a:txBody>
                    <a:bodyPr/>
                    <a:lstStyle/>
                    <a:p>
                      <a:pPr algn="ctr"/>
                      <a:r>
                        <a:rPr kumimoji="1" lang="ja-JP" altLang="en-US" sz="2400" u="none" dirty="0" smtClean="0">
                          <a:effectLst/>
                        </a:rPr>
                        <a:t>制御対象の測定値を</a:t>
                      </a:r>
                      <a:endParaRPr kumimoji="1" lang="en-US" altLang="ja-JP" sz="2400" u="none" dirty="0" smtClean="0">
                        <a:effectLst/>
                      </a:endParaRPr>
                    </a:p>
                    <a:p>
                      <a:pPr algn="ctr"/>
                      <a:r>
                        <a:rPr kumimoji="1" lang="ja-JP" altLang="en-US" sz="2400" u="none" dirty="0" smtClean="0">
                          <a:effectLst/>
                        </a:rPr>
                        <a:t>目標値となるように制御</a:t>
                      </a:r>
                      <a:endParaRPr kumimoji="1" lang="ja-JP" altLang="en-US" sz="2400" u="none" dirty="0">
                        <a:solidFill>
                          <a:srgbClr val="7030A0"/>
                        </a:solidFill>
                        <a:effectLst/>
                      </a:endParaRPr>
                    </a:p>
                  </a:txBody>
                  <a:tcPr anchor="ctr">
                    <a:lnR w="38100" cap="flat" cmpd="sng" algn="ctr">
                      <a:solidFill>
                        <a:schemeClr val="accent1">
                          <a:lumMod val="25000"/>
                        </a:schemeClr>
                      </a:solidFill>
                      <a:prstDash val="solid"/>
                      <a:round/>
                      <a:headEnd type="none" w="med" len="med"/>
                      <a:tailEnd type="none" w="med" len="med"/>
                    </a:lnR>
                    <a:lnT w="38100" cap="flat" cmpd="sng" algn="ctr">
                      <a:solidFill>
                        <a:schemeClr val="accent1">
                          <a:lumMod val="25000"/>
                        </a:schemeClr>
                      </a:solidFill>
                      <a:prstDash val="solid"/>
                      <a:round/>
                      <a:headEnd type="none" w="med" len="med"/>
                      <a:tailEnd type="none" w="med" len="med"/>
                    </a:lnT>
                    <a:lnB w="38100" cap="flat" cmpd="sng" algn="ctr">
                      <a:solidFill>
                        <a:schemeClr val="accent1">
                          <a:lumMod val="25000"/>
                        </a:schemeClr>
                      </a:solidFill>
                      <a:prstDash val="solid"/>
                      <a:round/>
                      <a:headEnd type="none" w="med" len="med"/>
                      <a:tailEnd type="none" w="med" len="med"/>
                    </a:lnB>
                  </a:tcPr>
                </a:tc>
              </a:tr>
            </a:tbl>
          </a:graphicData>
        </a:graphic>
      </p:graphicFrame>
      <p:sp>
        <p:nvSpPr>
          <p:cNvPr id="7" name="線吹き出し 1 (枠付き) 6"/>
          <p:cNvSpPr/>
          <p:nvPr/>
        </p:nvSpPr>
        <p:spPr>
          <a:xfrm>
            <a:off x="3419872" y="4500409"/>
            <a:ext cx="2736304" cy="584775"/>
          </a:xfrm>
          <a:prstGeom prst="borderCallout1">
            <a:avLst>
              <a:gd name="adj1" fmla="val 67488"/>
              <a:gd name="adj2" fmla="val -2691"/>
              <a:gd name="adj3" fmla="val 201853"/>
              <a:gd name="adj4" fmla="val -18803"/>
            </a:avLst>
          </a:prstGeom>
        </p:spPr>
        <p:style>
          <a:lnRef idx="3">
            <a:schemeClr val="lt1"/>
          </a:lnRef>
          <a:fillRef idx="1">
            <a:schemeClr val="accent2"/>
          </a:fillRef>
          <a:effectRef idx="1">
            <a:schemeClr val="accent2"/>
          </a:effectRef>
          <a:fontRef idx="minor">
            <a:schemeClr val="lt1"/>
          </a:fontRef>
        </p:style>
        <p:txBody>
          <a:bodyPr rtlCol="0" anchor="ctr">
            <a:spAutoFit/>
          </a:bodyPr>
          <a:lstStyle/>
          <a:p>
            <a:pPr algn="ctr"/>
            <a:r>
              <a:rPr lang="ja-JP" altLang="en-US" sz="3200" smtClean="0"/>
              <a:t>本研究で実装</a:t>
            </a:r>
            <a:endParaRPr kumimoji="1" lang="ja-JP" altLang="en-US" sz="3200" dirty="0"/>
          </a:p>
        </p:txBody>
      </p:sp>
    </p:spTree>
    <p:extLst>
      <p:ext uri="{BB962C8B-B14F-4D97-AF65-F5344CB8AC3E}">
        <p14:creationId xmlns:p14="http://schemas.microsoft.com/office/powerpoint/2010/main" val="19666639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3382" y="2256284"/>
            <a:ext cx="57150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1"/>
          <p:cNvSpPr>
            <a:spLocks noGrp="1"/>
          </p:cNvSpPr>
          <p:nvPr>
            <p:ph type="title"/>
          </p:nvPr>
        </p:nvSpPr>
        <p:spPr/>
        <p:txBody>
          <a:bodyPr/>
          <a:lstStyle/>
          <a:p>
            <a:r>
              <a:rPr kumimoji="1" lang="ja-JP" altLang="en-US" smtClean="0"/>
              <a:t>研究概要</a:t>
            </a:r>
            <a:r>
              <a:rPr lang="ja-JP" altLang="en-US"/>
              <a:t>（</a:t>
            </a:r>
            <a:r>
              <a:rPr kumimoji="1" lang="en-US" altLang="ja-JP" smtClean="0"/>
              <a:t>3/6</a:t>
            </a:r>
            <a:r>
              <a:rPr lang="ja-JP" altLang="en-US" dirty="0"/>
              <a:t>）</a:t>
            </a:r>
            <a:endParaRPr kumimoji="1" lang="ja-JP" altLang="en-US" dirty="0"/>
          </a:p>
        </p:txBody>
      </p:sp>
      <p:sp>
        <p:nvSpPr>
          <p:cNvPr id="3" name="コンテンツ プレースホルダー 2"/>
          <p:cNvSpPr>
            <a:spLocks noGrp="1"/>
          </p:cNvSpPr>
          <p:nvPr>
            <p:ph idx="1"/>
          </p:nvPr>
        </p:nvSpPr>
        <p:spPr>
          <a:xfrm>
            <a:off x="304800" y="1020764"/>
            <a:ext cx="8610600" cy="896068"/>
          </a:xfrm>
        </p:spPr>
        <p:txBody>
          <a:bodyPr/>
          <a:lstStyle/>
          <a:p>
            <a:r>
              <a:rPr lang="ja-JP" altLang="en-US" dirty="0" smtClean="0"/>
              <a:t>目標制御</a:t>
            </a:r>
            <a:endParaRPr kumimoji="1" lang="en-US" altLang="ja-JP" dirty="0" smtClean="0"/>
          </a:p>
          <a:p>
            <a:endParaRPr lang="en-US" altLang="ja-JP" dirty="0" smtClean="0"/>
          </a:p>
        </p:txBody>
      </p:sp>
      <p:sp>
        <p:nvSpPr>
          <p:cNvPr id="4" name="正方形/長方形 3"/>
          <p:cNvSpPr/>
          <p:nvPr/>
        </p:nvSpPr>
        <p:spPr>
          <a:xfrm>
            <a:off x="2339753" y="3212977"/>
            <a:ext cx="1440160" cy="9711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400" dirty="0" smtClean="0"/>
              <a:t>制御器</a:t>
            </a:r>
            <a:endParaRPr kumimoji="1" lang="en-US" altLang="ja-JP" sz="2400" dirty="0" smtClean="0"/>
          </a:p>
        </p:txBody>
      </p:sp>
      <p:sp>
        <p:nvSpPr>
          <p:cNvPr id="8" name="正方形/長方形 7"/>
          <p:cNvSpPr/>
          <p:nvPr/>
        </p:nvSpPr>
        <p:spPr>
          <a:xfrm>
            <a:off x="4355976" y="4437113"/>
            <a:ext cx="1440160" cy="100811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400" dirty="0"/>
              <a:t>計測</a:t>
            </a:r>
            <a:r>
              <a:rPr kumimoji="1" lang="ja-JP" altLang="en-US" sz="2400" dirty="0" smtClean="0"/>
              <a:t>器</a:t>
            </a:r>
            <a:endParaRPr kumimoji="1" lang="ja-JP" altLang="en-US" sz="2400" dirty="0"/>
          </a:p>
        </p:txBody>
      </p:sp>
      <p:sp>
        <p:nvSpPr>
          <p:cNvPr id="9" name="正方形/長方形 8"/>
          <p:cNvSpPr/>
          <p:nvPr/>
        </p:nvSpPr>
        <p:spPr>
          <a:xfrm>
            <a:off x="6372200" y="3212977"/>
            <a:ext cx="1440160" cy="9711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400" dirty="0" smtClean="0"/>
              <a:t>制御対象</a:t>
            </a:r>
            <a:endParaRPr kumimoji="1" lang="ja-JP" altLang="en-US" sz="2400" dirty="0"/>
          </a:p>
        </p:txBody>
      </p:sp>
      <p:sp>
        <p:nvSpPr>
          <p:cNvPr id="10" name="正方形/長方形 9"/>
          <p:cNvSpPr/>
          <p:nvPr/>
        </p:nvSpPr>
        <p:spPr>
          <a:xfrm>
            <a:off x="4348708" y="2060849"/>
            <a:ext cx="1440160" cy="100811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400" dirty="0" smtClean="0"/>
              <a:t>操作</a:t>
            </a:r>
            <a:r>
              <a:rPr kumimoji="1" lang="ja-JP" altLang="en-US" sz="2400" dirty="0" smtClean="0"/>
              <a:t>器</a:t>
            </a:r>
            <a:endParaRPr kumimoji="1" lang="en-US" altLang="ja-JP" sz="2400" dirty="0" smtClean="0"/>
          </a:p>
        </p:txBody>
      </p:sp>
      <p:cxnSp>
        <p:nvCxnSpPr>
          <p:cNvPr id="15" name="カギ線コネクタ 14"/>
          <p:cNvCxnSpPr>
            <a:stCxn id="4" idx="0"/>
            <a:endCxn id="10" idx="1"/>
          </p:cNvCxnSpPr>
          <p:nvPr/>
        </p:nvCxnSpPr>
        <p:spPr>
          <a:xfrm rot="5400000" flipH="1" flipV="1">
            <a:off x="3380234" y="2244504"/>
            <a:ext cx="648072" cy="1288875"/>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17" name="カギ線コネクタ 16"/>
          <p:cNvCxnSpPr>
            <a:stCxn id="10" idx="3"/>
            <a:endCxn id="9" idx="0"/>
          </p:cNvCxnSpPr>
          <p:nvPr/>
        </p:nvCxnSpPr>
        <p:spPr>
          <a:xfrm>
            <a:off x="5788868" y="2564905"/>
            <a:ext cx="1303412" cy="648072"/>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21" name="カギ線コネクタ 20"/>
          <p:cNvCxnSpPr>
            <a:stCxn id="9" idx="2"/>
            <a:endCxn id="8" idx="3"/>
          </p:cNvCxnSpPr>
          <p:nvPr/>
        </p:nvCxnSpPr>
        <p:spPr>
          <a:xfrm rot="5400000">
            <a:off x="6065676" y="3914564"/>
            <a:ext cx="757065" cy="1296144"/>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23" name="カギ線コネクタ 22"/>
          <p:cNvCxnSpPr>
            <a:stCxn id="8" idx="1"/>
            <a:endCxn id="4" idx="2"/>
          </p:cNvCxnSpPr>
          <p:nvPr/>
        </p:nvCxnSpPr>
        <p:spPr>
          <a:xfrm rot="10800000">
            <a:off x="3059834" y="4184105"/>
            <a:ext cx="1296143" cy="757064"/>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38" name="カギ線コネクタ 37"/>
          <p:cNvCxnSpPr>
            <a:endCxn id="4" idx="1"/>
          </p:cNvCxnSpPr>
          <p:nvPr/>
        </p:nvCxnSpPr>
        <p:spPr>
          <a:xfrm rot="16200000" flipH="1">
            <a:off x="1592914" y="2951702"/>
            <a:ext cx="737592" cy="756085"/>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42" name="テキスト ボックス 41"/>
          <p:cNvSpPr txBox="1"/>
          <p:nvPr/>
        </p:nvSpPr>
        <p:spPr>
          <a:xfrm>
            <a:off x="3347863" y="2204865"/>
            <a:ext cx="1080121" cy="369332"/>
          </a:xfrm>
          <a:prstGeom prst="rect">
            <a:avLst/>
          </a:prstGeom>
          <a:noFill/>
        </p:spPr>
        <p:txBody>
          <a:bodyPr wrap="square" rtlCol="0">
            <a:spAutoFit/>
          </a:bodyPr>
          <a:lstStyle/>
          <a:p>
            <a:r>
              <a:rPr kumimoji="1" lang="ja-JP" altLang="en-US" dirty="0" smtClean="0"/>
              <a:t>操作量</a:t>
            </a:r>
            <a:endParaRPr kumimoji="1" lang="ja-JP" altLang="en-US" dirty="0"/>
          </a:p>
        </p:txBody>
      </p:sp>
      <p:sp>
        <p:nvSpPr>
          <p:cNvPr id="43" name="テキスト ボックス 42"/>
          <p:cNvSpPr txBox="1"/>
          <p:nvPr/>
        </p:nvSpPr>
        <p:spPr>
          <a:xfrm>
            <a:off x="5940151" y="2204865"/>
            <a:ext cx="1080121" cy="369332"/>
          </a:xfrm>
          <a:prstGeom prst="rect">
            <a:avLst/>
          </a:prstGeom>
          <a:noFill/>
        </p:spPr>
        <p:txBody>
          <a:bodyPr wrap="square" rtlCol="0">
            <a:spAutoFit/>
          </a:bodyPr>
          <a:lstStyle/>
          <a:p>
            <a:r>
              <a:rPr lang="ja-JP" altLang="en-US" dirty="0"/>
              <a:t>操作</a:t>
            </a:r>
            <a:endParaRPr kumimoji="1" lang="ja-JP" altLang="en-US" dirty="0"/>
          </a:p>
        </p:txBody>
      </p:sp>
      <p:sp>
        <p:nvSpPr>
          <p:cNvPr id="44" name="テキスト ボックス 43"/>
          <p:cNvSpPr txBox="1"/>
          <p:nvPr/>
        </p:nvSpPr>
        <p:spPr>
          <a:xfrm>
            <a:off x="3347864" y="4931877"/>
            <a:ext cx="1080121" cy="369332"/>
          </a:xfrm>
          <a:prstGeom prst="rect">
            <a:avLst/>
          </a:prstGeom>
          <a:noFill/>
        </p:spPr>
        <p:txBody>
          <a:bodyPr wrap="square" rtlCol="0">
            <a:spAutoFit/>
          </a:bodyPr>
          <a:lstStyle/>
          <a:p>
            <a:r>
              <a:rPr lang="ja-JP" altLang="en-US" dirty="0"/>
              <a:t>計測</a:t>
            </a:r>
            <a:r>
              <a:rPr kumimoji="1" lang="ja-JP" altLang="en-US" dirty="0" smtClean="0"/>
              <a:t>量</a:t>
            </a:r>
            <a:endParaRPr kumimoji="1" lang="ja-JP" altLang="en-US" dirty="0"/>
          </a:p>
        </p:txBody>
      </p:sp>
      <p:sp>
        <p:nvSpPr>
          <p:cNvPr id="45" name="テキスト ボックス 44"/>
          <p:cNvSpPr txBox="1"/>
          <p:nvPr/>
        </p:nvSpPr>
        <p:spPr>
          <a:xfrm>
            <a:off x="6012159" y="4931877"/>
            <a:ext cx="1080121" cy="369332"/>
          </a:xfrm>
          <a:prstGeom prst="rect">
            <a:avLst/>
          </a:prstGeom>
          <a:noFill/>
        </p:spPr>
        <p:txBody>
          <a:bodyPr wrap="square" rtlCol="0">
            <a:spAutoFit/>
          </a:bodyPr>
          <a:lstStyle/>
          <a:p>
            <a:r>
              <a:rPr lang="ja-JP" altLang="en-US" dirty="0"/>
              <a:t>計測</a:t>
            </a:r>
            <a:endParaRPr kumimoji="1" lang="ja-JP" altLang="en-US" dirty="0"/>
          </a:p>
        </p:txBody>
      </p:sp>
      <p:sp>
        <p:nvSpPr>
          <p:cNvPr id="47" name="テキスト ボックス 46"/>
          <p:cNvSpPr txBox="1"/>
          <p:nvPr/>
        </p:nvSpPr>
        <p:spPr>
          <a:xfrm>
            <a:off x="1007983" y="1815207"/>
            <a:ext cx="1116123" cy="461665"/>
          </a:xfrm>
          <a:prstGeom prst="rect">
            <a:avLst/>
          </a:prstGeom>
          <a:noFill/>
        </p:spPr>
        <p:txBody>
          <a:bodyPr wrap="square" rtlCol="0">
            <a:spAutoFit/>
          </a:bodyPr>
          <a:lstStyle/>
          <a:p>
            <a:r>
              <a:rPr lang="ja-JP" altLang="en-US" sz="2400" dirty="0"/>
              <a:t>使用者</a:t>
            </a:r>
            <a:endParaRPr kumimoji="1" lang="en-US" altLang="ja-JP" sz="2400" dirty="0" smtClean="0"/>
          </a:p>
        </p:txBody>
      </p:sp>
      <p:sp>
        <p:nvSpPr>
          <p:cNvPr id="48" name="テキスト ボックス 47"/>
          <p:cNvSpPr txBox="1"/>
          <p:nvPr/>
        </p:nvSpPr>
        <p:spPr>
          <a:xfrm>
            <a:off x="1619671" y="3774148"/>
            <a:ext cx="1080121" cy="369332"/>
          </a:xfrm>
          <a:prstGeom prst="rect">
            <a:avLst/>
          </a:prstGeom>
          <a:noFill/>
        </p:spPr>
        <p:txBody>
          <a:bodyPr wrap="square" rtlCol="0">
            <a:spAutoFit/>
          </a:bodyPr>
          <a:lstStyle/>
          <a:p>
            <a:r>
              <a:rPr lang="ja-JP" altLang="en-US" dirty="0"/>
              <a:t>指示</a:t>
            </a:r>
            <a:endParaRPr kumimoji="1" lang="ja-JP" altLang="en-US" dirty="0"/>
          </a:p>
        </p:txBody>
      </p:sp>
      <p:sp>
        <p:nvSpPr>
          <p:cNvPr id="11" name="テキスト ボックス 10"/>
          <p:cNvSpPr txBox="1"/>
          <p:nvPr/>
        </p:nvSpPr>
        <p:spPr>
          <a:xfrm>
            <a:off x="2627784" y="5812341"/>
            <a:ext cx="6552728" cy="461665"/>
          </a:xfrm>
          <a:prstGeom prst="rect">
            <a:avLst/>
          </a:prstGeom>
          <a:noFill/>
        </p:spPr>
        <p:txBody>
          <a:bodyPr wrap="square" rtlCol="0">
            <a:spAutoFit/>
          </a:bodyPr>
          <a:lstStyle/>
          <a:p>
            <a:r>
              <a:rPr lang="ja-JP" altLang="en-US" sz="2400" dirty="0"/>
              <a:t>制御対象の計測値が目標値となるよう</a:t>
            </a:r>
            <a:r>
              <a:rPr lang="ja-JP" altLang="en-US" sz="2400" dirty="0" smtClean="0"/>
              <a:t>に制御</a:t>
            </a:r>
            <a:endParaRPr kumimoji="1" lang="ja-JP" altLang="en-US" sz="2400" dirty="0"/>
          </a:p>
        </p:txBody>
      </p:sp>
      <p:sp>
        <p:nvSpPr>
          <p:cNvPr id="12" name="右矢印 11"/>
          <p:cNvSpPr/>
          <p:nvPr/>
        </p:nvSpPr>
        <p:spPr>
          <a:xfrm>
            <a:off x="1547664" y="5718099"/>
            <a:ext cx="1008112" cy="6632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21326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22" presetClass="entr" presetSubtype="2" fill="hold" nodeType="withEffect">
                                  <p:stCondLst>
                                    <p:cond delay="0"/>
                                  </p:stCondLst>
                                  <p:childTnLst>
                                    <p:set>
                                      <p:cBhvr>
                                        <p:cTn id="8" dur="1" fill="hold">
                                          <p:stCondLst>
                                            <p:cond delay="0"/>
                                          </p:stCondLst>
                                        </p:cTn>
                                        <p:tgtEl>
                                          <p:spTgt spid="21"/>
                                        </p:tgtEl>
                                        <p:attrNameLst>
                                          <p:attrName>style.visibility</p:attrName>
                                        </p:attrNameLst>
                                      </p:cBhvr>
                                      <p:to>
                                        <p:strVal val="visible"/>
                                      </p:to>
                                    </p:set>
                                    <p:animEffect transition="in" filter="wipe(right)">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4"/>
                                        </p:tgtEl>
                                        <p:attrNameLst>
                                          <p:attrName>style.visibility</p:attrName>
                                        </p:attrNameLst>
                                      </p:cBhvr>
                                      <p:to>
                                        <p:strVal val="visible"/>
                                      </p:to>
                                    </p:set>
                                  </p:childTnLst>
                                </p:cTn>
                              </p:par>
                              <p:par>
                                <p:cTn id="14" presetID="22" presetClass="entr" presetSubtype="4"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down)">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22" presetClass="entr" presetSubtype="8"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3"/>
                                        </p:tgtEl>
                                        <p:attrNameLst>
                                          <p:attrName>style.visibility</p:attrName>
                                        </p:attrNameLst>
                                      </p:cBhvr>
                                      <p:to>
                                        <p:strVal val="visible"/>
                                      </p:to>
                                    </p:set>
                                  </p:childTnLst>
                                </p:cTn>
                              </p:par>
                              <p:par>
                                <p:cTn id="28" presetID="22" presetClass="entr" presetSubtype="8"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22" presetClass="entr" presetSubtype="8"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wipe(left)">
                                      <p:cBhvr>
                                        <p:cTn id="37" dur="5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P spid="45" grpId="0"/>
      <p:bldP spid="48" grpId="0"/>
      <p:bldP spid="11" grpId="0"/>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研究概要</a:t>
            </a:r>
            <a:r>
              <a:rPr lang="ja-JP" altLang="en-US" dirty="0"/>
              <a:t>（</a:t>
            </a:r>
            <a:r>
              <a:rPr kumimoji="1" lang="en-US" altLang="ja-JP" dirty="0" smtClean="0"/>
              <a:t>5/6</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実装環境</a:t>
            </a:r>
            <a:r>
              <a:rPr lang="en-US" altLang="ja-JP" dirty="0" smtClean="0"/>
              <a:t>[1]</a:t>
            </a:r>
            <a:r>
              <a:rPr lang="ja-JP" altLang="en-US" dirty="0"/>
              <a:t> </a:t>
            </a:r>
            <a:r>
              <a:rPr lang="en-US" altLang="ja-JP" dirty="0" smtClean="0"/>
              <a:t>: NXT LEGO MINDSTORMS</a:t>
            </a:r>
          </a:p>
          <a:p>
            <a:pPr lvl="2"/>
            <a:r>
              <a:rPr lang="ja-JP" altLang="en-US" dirty="0" smtClean="0"/>
              <a:t>組込みプログラムによって動作する二輪制御ロボット</a:t>
            </a:r>
            <a:endParaRPr lang="en-US" altLang="ja-JP" dirty="0" smtClean="0"/>
          </a:p>
          <a:p>
            <a:pPr lvl="2"/>
            <a:r>
              <a:rPr lang="en-US" altLang="ja-JP" dirty="0" smtClean="0"/>
              <a:t>C</a:t>
            </a:r>
            <a:r>
              <a:rPr lang="ja-JP" altLang="en-US" dirty="0" smtClean="0"/>
              <a:t>言語，</a:t>
            </a:r>
            <a:r>
              <a:rPr lang="en-US" altLang="ja-JP" dirty="0" smtClean="0"/>
              <a:t>C++</a:t>
            </a:r>
            <a:r>
              <a:rPr lang="ja-JP" altLang="en-US" dirty="0" err="1" smtClean="0"/>
              <a:t>，</a:t>
            </a:r>
            <a:r>
              <a:rPr lang="en-US" altLang="ja-JP" dirty="0" smtClean="0"/>
              <a:t>Java</a:t>
            </a:r>
            <a:r>
              <a:rPr lang="ja-JP" altLang="en-US" dirty="0" smtClean="0"/>
              <a:t>で動作（</a:t>
            </a:r>
            <a:r>
              <a:rPr lang="en-US" altLang="ja-JP" dirty="0" smtClean="0"/>
              <a:t>Ruby</a:t>
            </a:r>
            <a:r>
              <a:rPr lang="ja-JP" altLang="en-US" dirty="0" smtClean="0"/>
              <a:t>でも対応予定）</a:t>
            </a:r>
            <a:endParaRPr lang="en-US" altLang="ja-JP" dirty="0"/>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7874" y="2787531"/>
            <a:ext cx="2268252" cy="3711107"/>
          </a:xfrm>
          <a:prstGeom prst="rect">
            <a:avLst/>
          </a:prstGeom>
        </p:spPr>
      </p:pic>
      <p:sp>
        <p:nvSpPr>
          <p:cNvPr id="6" name="線吹き出し 1 (枠付き) 5"/>
          <p:cNvSpPr/>
          <p:nvPr/>
        </p:nvSpPr>
        <p:spPr>
          <a:xfrm>
            <a:off x="6750997" y="2652185"/>
            <a:ext cx="1584176" cy="582667"/>
          </a:xfrm>
          <a:prstGeom prst="borderCallout1">
            <a:avLst>
              <a:gd name="adj1" fmla="val 29635"/>
              <a:gd name="adj2" fmla="val -1737"/>
              <a:gd name="adj3" fmla="val 65422"/>
              <a:gd name="adj4" fmla="val -12946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超音波センサ</a:t>
            </a:r>
            <a:r>
              <a:rPr kumimoji="1" lang="ja-JP" altLang="en-US" sz="1600" dirty="0" smtClean="0"/>
              <a:t>（距離測定）</a:t>
            </a:r>
            <a:endParaRPr kumimoji="1" lang="ja-JP" altLang="en-US" sz="1600" dirty="0"/>
          </a:p>
        </p:txBody>
      </p:sp>
      <p:sp>
        <p:nvSpPr>
          <p:cNvPr id="9" name="線吹き出し 1 (枠付き) 8"/>
          <p:cNvSpPr/>
          <p:nvPr/>
        </p:nvSpPr>
        <p:spPr>
          <a:xfrm>
            <a:off x="947741" y="2943519"/>
            <a:ext cx="1791816" cy="535524"/>
          </a:xfrm>
          <a:prstGeom prst="borderCallout1">
            <a:avLst>
              <a:gd name="adj1" fmla="val 73172"/>
              <a:gd name="adj2" fmla="val 100292"/>
              <a:gd name="adj3" fmla="val 65334"/>
              <a:gd name="adj4" fmla="val 17350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ジャイロ</a:t>
            </a:r>
            <a:r>
              <a:rPr kumimoji="1" lang="ja-JP" altLang="en-US" dirty="0" smtClean="0"/>
              <a:t>センサ</a:t>
            </a:r>
            <a:endParaRPr kumimoji="1" lang="en-US" altLang="ja-JP" dirty="0" smtClean="0"/>
          </a:p>
          <a:p>
            <a:pPr algn="ctr"/>
            <a:r>
              <a:rPr lang="ja-JP" altLang="en-US" sz="1600" dirty="0" smtClean="0"/>
              <a:t>（車体傾き測定）</a:t>
            </a:r>
            <a:endParaRPr kumimoji="1" lang="ja-JP" altLang="en-US" sz="1600" dirty="0"/>
          </a:p>
        </p:txBody>
      </p:sp>
      <p:sp>
        <p:nvSpPr>
          <p:cNvPr id="11" name="線吹き出し 1 (枠付き) 10"/>
          <p:cNvSpPr/>
          <p:nvPr/>
        </p:nvSpPr>
        <p:spPr>
          <a:xfrm>
            <a:off x="6750997" y="3789040"/>
            <a:ext cx="1584176" cy="619994"/>
          </a:xfrm>
          <a:prstGeom prst="borderCallout1">
            <a:avLst>
              <a:gd name="adj1" fmla="val 18750"/>
              <a:gd name="adj2" fmla="val -8333"/>
              <a:gd name="adj3" fmla="val -65907"/>
              <a:gd name="adj4" fmla="val -87414"/>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タッチ</a:t>
            </a:r>
            <a:r>
              <a:rPr kumimoji="1" lang="ja-JP" altLang="en-US" dirty="0" smtClean="0"/>
              <a:t>センサ</a:t>
            </a:r>
            <a:endParaRPr kumimoji="1" lang="en-US" altLang="ja-JP" dirty="0" smtClean="0"/>
          </a:p>
          <a:p>
            <a:pPr algn="ctr"/>
            <a:r>
              <a:rPr lang="ja-JP" altLang="en-US" sz="1600" dirty="0" smtClean="0"/>
              <a:t>（押下測定）</a:t>
            </a:r>
            <a:endParaRPr kumimoji="1" lang="ja-JP" altLang="en-US" sz="1600" dirty="0"/>
          </a:p>
        </p:txBody>
      </p:sp>
      <p:sp>
        <p:nvSpPr>
          <p:cNvPr id="14" name="線吹き出し 1 (枠付き) 13"/>
          <p:cNvSpPr/>
          <p:nvPr/>
        </p:nvSpPr>
        <p:spPr>
          <a:xfrm>
            <a:off x="854099" y="5409722"/>
            <a:ext cx="2032130" cy="611566"/>
          </a:xfrm>
          <a:prstGeom prst="borderCallout1">
            <a:avLst>
              <a:gd name="adj1" fmla="val 15122"/>
              <a:gd name="adj2" fmla="val 98039"/>
              <a:gd name="adj3" fmla="val 42595"/>
              <a:gd name="adj4" fmla="val 16959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光</a:t>
            </a:r>
            <a:r>
              <a:rPr kumimoji="1" lang="ja-JP" altLang="en-US" dirty="0" smtClean="0"/>
              <a:t>センサ</a:t>
            </a:r>
            <a:endParaRPr kumimoji="1" lang="en-US" altLang="ja-JP" dirty="0" smtClean="0"/>
          </a:p>
          <a:p>
            <a:pPr algn="ctr"/>
            <a:r>
              <a:rPr lang="ja-JP" altLang="en-US" sz="1600" dirty="0" smtClean="0"/>
              <a:t>（路面輝度値測定）</a:t>
            </a:r>
            <a:endParaRPr kumimoji="1" lang="ja-JP" altLang="en-US" sz="1600" dirty="0"/>
          </a:p>
        </p:txBody>
      </p:sp>
      <p:sp>
        <p:nvSpPr>
          <p:cNvPr id="15" name="線吹き出し 1 (枠付き) 14"/>
          <p:cNvSpPr/>
          <p:nvPr/>
        </p:nvSpPr>
        <p:spPr>
          <a:xfrm>
            <a:off x="6750997" y="5715505"/>
            <a:ext cx="1584176" cy="360040"/>
          </a:xfrm>
          <a:prstGeom prst="borderCallout1">
            <a:avLst>
              <a:gd name="adj1" fmla="val 18750"/>
              <a:gd name="adj2" fmla="val -8333"/>
              <a:gd name="adj3" fmla="val -86464"/>
              <a:gd name="adj4" fmla="val -11996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尻尾モータ</a:t>
            </a:r>
            <a:endParaRPr kumimoji="1" lang="ja-JP" altLang="en-US" dirty="0"/>
          </a:p>
        </p:txBody>
      </p:sp>
      <p:sp>
        <p:nvSpPr>
          <p:cNvPr id="16" name="線吹き出し 1 (枠付き) 15"/>
          <p:cNvSpPr/>
          <p:nvPr/>
        </p:nvSpPr>
        <p:spPr>
          <a:xfrm>
            <a:off x="6431112" y="4813380"/>
            <a:ext cx="2186133" cy="360040"/>
          </a:xfrm>
          <a:prstGeom prst="borderCallout1">
            <a:avLst>
              <a:gd name="adj1" fmla="val 29635"/>
              <a:gd name="adj2" fmla="val -4748"/>
              <a:gd name="adj3" fmla="val 66012"/>
              <a:gd name="adj4" fmla="val -5603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車輪モータ</a:t>
            </a:r>
            <a:r>
              <a:rPr kumimoji="1" lang="ja-JP" altLang="en-US" sz="1600" dirty="0" smtClean="0"/>
              <a:t>（左車輪）</a:t>
            </a:r>
            <a:endParaRPr kumimoji="1" lang="ja-JP" altLang="en-US" sz="1600" dirty="0"/>
          </a:p>
        </p:txBody>
      </p:sp>
      <p:sp>
        <p:nvSpPr>
          <p:cNvPr id="17" name="線吹き出し 1 (枠付き) 16"/>
          <p:cNvSpPr/>
          <p:nvPr/>
        </p:nvSpPr>
        <p:spPr>
          <a:xfrm>
            <a:off x="825410" y="3789040"/>
            <a:ext cx="2048036" cy="560239"/>
          </a:xfrm>
          <a:prstGeom prst="borderCallout1">
            <a:avLst>
              <a:gd name="adj1" fmla="val 31373"/>
              <a:gd name="adj2" fmla="val 99459"/>
              <a:gd name="adj3" fmla="val 54905"/>
              <a:gd name="adj4" fmla="val 15915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マイクロプロセッサ</a:t>
            </a:r>
            <a:endParaRPr kumimoji="1" lang="ja-JP" altLang="en-US" dirty="0"/>
          </a:p>
        </p:txBody>
      </p:sp>
      <p:sp>
        <p:nvSpPr>
          <p:cNvPr id="18" name="線吹き出し 1 (枠付き) 17"/>
          <p:cNvSpPr/>
          <p:nvPr/>
        </p:nvSpPr>
        <p:spPr>
          <a:xfrm>
            <a:off x="777098" y="4652310"/>
            <a:ext cx="2186133" cy="360040"/>
          </a:xfrm>
          <a:prstGeom prst="borderCallout1">
            <a:avLst>
              <a:gd name="adj1" fmla="val 4238"/>
              <a:gd name="adj2" fmla="val 102211"/>
              <a:gd name="adj3" fmla="val 4259"/>
              <a:gd name="adj4" fmla="val 13361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車輪モータ</a:t>
            </a:r>
            <a:r>
              <a:rPr kumimoji="1" lang="ja-JP" altLang="en-US" sz="1600" dirty="0" smtClean="0"/>
              <a:t>（右車輪）</a:t>
            </a:r>
            <a:endParaRPr kumimoji="1" lang="ja-JP" altLang="en-US" sz="1600" dirty="0"/>
          </a:p>
        </p:txBody>
      </p:sp>
    </p:spTree>
    <p:extLst>
      <p:ext uri="{BB962C8B-B14F-4D97-AF65-F5344CB8AC3E}">
        <p14:creationId xmlns:p14="http://schemas.microsoft.com/office/powerpoint/2010/main" val="348139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1" grpId="0" animBg="1"/>
      <p:bldP spid="14" grpId="0" animBg="1"/>
      <p:bldP spid="15" grpId="0" animBg="1"/>
      <p:bldP spid="16" grpId="0" animBg="1"/>
      <p:bldP spid="17" grpId="0"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研究概要</a:t>
            </a:r>
            <a:r>
              <a:rPr lang="ja-JP" altLang="en-US" dirty="0"/>
              <a:t>（</a:t>
            </a:r>
            <a:r>
              <a:rPr lang="en-US" altLang="ja-JP" dirty="0" smtClean="0"/>
              <a:t>6</a:t>
            </a:r>
            <a:r>
              <a:rPr kumimoji="1" lang="en-US" altLang="ja-JP" dirty="0" smtClean="0"/>
              <a:t>/6</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実装環境</a:t>
            </a:r>
            <a:r>
              <a:rPr kumimoji="1" lang="en-US" altLang="ja-JP" dirty="0" smtClean="0"/>
              <a:t>[2] </a:t>
            </a:r>
            <a:r>
              <a:rPr lang="en-US" altLang="ja-JP" dirty="0" smtClean="0"/>
              <a:t>: DONKEY</a:t>
            </a:r>
          </a:p>
          <a:p>
            <a:pPr lvl="2"/>
            <a:r>
              <a:rPr lang="ja-JP" altLang="en-US" dirty="0" smtClean="0"/>
              <a:t>マイコンや各センサーの学習用ロボット</a:t>
            </a:r>
            <a:endParaRPr lang="en-US" altLang="ja-JP" dirty="0" smtClean="0"/>
          </a:p>
          <a:p>
            <a:pPr lvl="2"/>
            <a:r>
              <a:rPr lang="en-US" altLang="ja-JP" dirty="0" smtClean="0"/>
              <a:t>C</a:t>
            </a:r>
            <a:r>
              <a:rPr lang="ja-JP" altLang="en-US" dirty="0" smtClean="0"/>
              <a:t>言語で動作</a:t>
            </a:r>
            <a:endParaRPr lang="en-US" altLang="ja-JP" dirty="0"/>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776" y="3501008"/>
            <a:ext cx="4283968" cy="2303957"/>
          </a:xfrm>
          <a:prstGeom prst="rect">
            <a:avLst/>
          </a:prstGeom>
        </p:spPr>
      </p:pic>
      <p:sp>
        <p:nvSpPr>
          <p:cNvPr id="5" name="線吹き出し 1 (枠付き) 4"/>
          <p:cNvSpPr/>
          <p:nvPr/>
        </p:nvSpPr>
        <p:spPr>
          <a:xfrm>
            <a:off x="6588224" y="4077072"/>
            <a:ext cx="2088232" cy="432048"/>
          </a:xfrm>
          <a:prstGeom prst="borderCallout1">
            <a:avLst>
              <a:gd name="adj1" fmla="val 18750"/>
              <a:gd name="adj2" fmla="val -8333"/>
              <a:gd name="adj3" fmla="val 121318"/>
              <a:gd name="adj4" fmla="val -5597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車輪</a:t>
            </a:r>
            <a:endParaRPr kumimoji="1" lang="ja-JP" altLang="en-US" dirty="0"/>
          </a:p>
        </p:txBody>
      </p:sp>
      <p:sp>
        <p:nvSpPr>
          <p:cNvPr id="14" name="線吹き出し 1 (枠付き) 13"/>
          <p:cNvSpPr/>
          <p:nvPr/>
        </p:nvSpPr>
        <p:spPr>
          <a:xfrm>
            <a:off x="611560" y="3051448"/>
            <a:ext cx="2088232" cy="432048"/>
          </a:xfrm>
          <a:prstGeom prst="borderCallout1">
            <a:avLst>
              <a:gd name="adj1" fmla="val 51084"/>
              <a:gd name="adj2" fmla="val 103570"/>
              <a:gd name="adj3" fmla="val 168350"/>
              <a:gd name="adj4" fmla="val 15932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マイコンボード</a:t>
            </a:r>
            <a:endParaRPr kumimoji="1" lang="ja-JP" altLang="en-US" dirty="0"/>
          </a:p>
        </p:txBody>
      </p:sp>
      <p:sp>
        <p:nvSpPr>
          <p:cNvPr id="15" name="線吹き出し 1 (枠付き) 14"/>
          <p:cNvSpPr/>
          <p:nvPr/>
        </p:nvSpPr>
        <p:spPr>
          <a:xfrm>
            <a:off x="611560" y="5157192"/>
            <a:ext cx="2088232" cy="576064"/>
          </a:xfrm>
          <a:prstGeom prst="borderCallout1">
            <a:avLst>
              <a:gd name="adj1" fmla="val 51084"/>
              <a:gd name="adj2" fmla="val 103570"/>
              <a:gd name="adj3" fmla="val -72688"/>
              <a:gd name="adj4" fmla="val 12708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超音波センサ</a:t>
            </a:r>
            <a:endParaRPr lang="en-US" altLang="ja-JP" dirty="0" smtClean="0"/>
          </a:p>
          <a:p>
            <a:pPr algn="ctr"/>
            <a:r>
              <a:rPr kumimoji="1" lang="ja-JP" altLang="en-US" sz="1600" smtClean="0"/>
              <a:t>（距離測定）</a:t>
            </a:r>
            <a:endParaRPr kumimoji="1" lang="ja-JP" altLang="en-US" sz="1600" dirty="0"/>
          </a:p>
        </p:txBody>
      </p:sp>
      <p:sp>
        <p:nvSpPr>
          <p:cNvPr id="16" name="線吹き出し 1 (枠付き) 15"/>
          <p:cNvSpPr/>
          <p:nvPr/>
        </p:nvSpPr>
        <p:spPr>
          <a:xfrm>
            <a:off x="6568628" y="2877220"/>
            <a:ext cx="2088232" cy="432048"/>
          </a:xfrm>
          <a:prstGeom prst="borderCallout1">
            <a:avLst>
              <a:gd name="adj1" fmla="val 18750"/>
              <a:gd name="adj2" fmla="val -8333"/>
              <a:gd name="adj3" fmla="val 385873"/>
              <a:gd name="adj4" fmla="val -9367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車輪用モータ</a:t>
            </a:r>
            <a:endParaRPr kumimoji="1" lang="ja-JP" altLang="en-US" dirty="0"/>
          </a:p>
        </p:txBody>
      </p:sp>
      <p:sp>
        <p:nvSpPr>
          <p:cNvPr id="18" name="線吹き出し 1 (枠付き) 17"/>
          <p:cNvSpPr/>
          <p:nvPr/>
        </p:nvSpPr>
        <p:spPr>
          <a:xfrm>
            <a:off x="6568628" y="5157192"/>
            <a:ext cx="2088232" cy="576064"/>
          </a:xfrm>
          <a:prstGeom prst="borderCallout1">
            <a:avLst>
              <a:gd name="adj1" fmla="val 56963"/>
              <a:gd name="adj2" fmla="val -4684"/>
              <a:gd name="adj3" fmla="val 58367"/>
              <a:gd name="adj4" fmla="val -9438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mtClean="0"/>
              <a:t>接触スイッチ</a:t>
            </a:r>
            <a:endParaRPr lang="en-US" altLang="ja-JP" smtClean="0"/>
          </a:p>
          <a:p>
            <a:pPr algn="ctr"/>
            <a:r>
              <a:rPr kumimoji="1" lang="ja-JP" altLang="en-US" sz="1600" smtClean="0"/>
              <a:t>（押下測定）</a:t>
            </a:r>
            <a:endParaRPr kumimoji="1" lang="ja-JP" altLang="en-US" sz="1600" dirty="0"/>
          </a:p>
        </p:txBody>
      </p:sp>
    </p:spTree>
    <p:extLst>
      <p:ext uri="{BB962C8B-B14F-4D97-AF65-F5344CB8AC3E}">
        <p14:creationId xmlns:p14="http://schemas.microsoft.com/office/powerpoint/2010/main" val="141708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5" grpId="0" animBg="1"/>
      <p:bldP spid="16" grpId="0" animBg="1"/>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進捗状況（</a:t>
            </a:r>
            <a:r>
              <a:rPr kumimoji="1" lang="en-US" altLang="ja-JP" smtClean="0"/>
              <a:t>1/4</a:t>
            </a:r>
            <a:r>
              <a:rPr lang="ja-JP" altLang="en-US"/>
              <a:t>）</a:t>
            </a:r>
            <a:endParaRPr kumimoji="1" lang="ja-JP" altLang="en-US"/>
          </a:p>
        </p:txBody>
      </p:sp>
      <p:sp>
        <p:nvSpPr>
          <p:cNvPr id="3" name="コンテンツ プレースホルダー 2"/>
          <p:cNvSpPr>
            <a:spLocks noGrp="1"/>
          </p:cNvSpPr>
          <p:nvPr>
            <p:ph idx="1"/>
          </p:nvPr>
        </p:nvSpPr>
        <p:spPr>
          <a:xfrm>
            <a:off x="304800" y="997100"/>
            <a:ext cx="8610600" cy="5456236"/>
          </a:xfrm>
        </p:spPr>
        <p:txBody>
          <a:bodyPr/>
          <a:lstStyle/>
          <a:p>
            <a:r>
              <a:rPr kumimoji="1" lang="ja-JP" altLang="en-US" dirty="0" smtClean="0"/>
              <a:t>モデルカタログ</a:t>
            </a:r>
            <a:r>
              <a:rPr lang="ja-JP" altLang="en-US" dirty="0" smtClean="0"/>
              <a:t>の読み合わせ</a:t>
            </a:r>
            <a:endParaRPr lang="en-US" altLang="ja-JP" dirty="0" smtClean="0"/>
          </a:p>
          <a:p>
            <a:pPr lvl="1"/>
            <a:r>
              <a:rPr lang="ja-JP" altLang="en-US" dirty="0" smtClean="0"/>
              <a:t>モデルを分析，</a:t>
            </a:r>
            <a:r>
              <a:rPr lang="ja-JP" altLang="en-US" dirty="0"/>
              <a:t>機能の動作の流れを</a:t>
            </a:r>
            <a:r>
              <a:rPr lang="ja-JP" altLang="en-US" dirty="0" smtClean="0"/>
              <a:t>シミュレーション</a:t>
            </a:r>
            <a:endParaRPr kumimoji="1" lang="en-US" altLang="ja-JP" dirty="0" smtClean="0"/>
          </a:p>
          <a:p>
            <a:pPr lvl="1"/>
            <a:r>
              <a:rPr lang="ja-JP" altLang="en-US" dirty="0" smtClean="0"/>
              <a:t>目標制御</a:t>
            </a:r>
            <a:r>
              <a:rPr lang="ja-JP" altLang="en-US" dirty="0"/>
              <a:t>で</a:t>
            </a:r>
            <a:r>
              <a:rPr lang="ja-JP" altLang="en-US" dirty="0" smtClean="0"/>
              <a:t>の実装内容の決定</a:t>
            </a:r>
            <a:endParaRPr lang="en-US" altLang="ja-JP" dirty="0" smtClean="0"/>
          </a:p>
          <a:p>
            <a:pPr lvl="3"/>
            <a:r>
              <a:rPr lang="ja-JP" altLang="en-US" dirty="0" smtClean="0"/>
              <a:t>輝度値制御（</a:t>
            </a:r>
            <a:r>
              <a:rPr lang="en-US" altLang="ja-JP" dirty="0" smtClean="0"/>
              <a:t>NXT LEGO MINDSTORMS</a:t>
            </a:r>
            <a:r>
              <a:rPr lang="ja-JP" altLang="en-US" dirty="0" smtClean="0"/>
              <a:t>（</a:t>
            </a:r>
            <a:r>
              <a:rPr lang="en-US" altLang="ja-JP" dirty="0" smtClean="0"/>
              <a:t>C</a:t>
            </a:r>
            <a:r>
              <a:rPr lang="ja-JP" altLang="en-US" dirty="0" smtClean="0"/>
              <a:t>言語</a:t>
            </a:r>
            <a:r>
              <a:rPr lang="en-US" altLang="ja-JP" dirty="0" smtClean="0"/>
              <a:t>,Java</a:t>
            </a:r>
            <a:r>
              <a:rPr lang="ja-JP" altLang="en-US" dirty="0" smtClean="0"/>
              <a:t>））</a:t>
            </a:r>
            <a:endParaRPr lang="en-US" altLang="ja-JP" dirty="0" smtClean="0"/>
          </a:p>
          <a:p>
            <a:pPr lvl="3"/>
            <a:r>
              <a:rPr lang="ja-JP" altLang="en-US" dirty="0"/>
              <a:t>曲率半径制御</a:t>
            </a:r>
            <a:r>
              <a:rPr lang="ja-JP" altLang="en-US" dirty="0" smtClean="0"/>
              <a:t>（</a:t>
            </a:r>
            <a:r>
              <a:rPr lang="en-US" altLang="ja-JP" dirty="0" smtClean="0"/>
              <a:t>〃</a:t>
            </a:r>
            <a:r>
              <a:rPr lang="ja-JP" altLang="en-US" dirty="0" smtClean="0"/>
              <a:t>）</a:t>
            </a:r>
            <a:endParaRPr lang="en-US" altLang="ja-JP" dirty="0" smtClean="0"/>
          </a:p>
          <a:p>
            <a:pPr lvl="3"/>
            <a:r>
              <a:rPr lang="ja-JP" altLang="en-US" dirty="0" smtClean="0"/>
              <a:t>尻尾モータ角度制御（</a:t>
            </a:r>
            <a:r>
              <a:rPr lang="en-US" altLang="ja-JP" dirty="0" smtClean="0"/>
              <a:t>〃</a:t>
            </a:r>
            <a:r>
              <a:rPr lang="ja-JP" altLang="en-US" dirty="0" smtClean="0"/>
              <a:t>）</a:t>
            </a:r>
            <a:endParaRPr lang="en-US" altLang="ja-JP" dirty="0" smtClean="0"/>
          </a:p>
          <a:p>
            <a:pPr lvl="3"/>
            <a:r>
              <a:rPr lang="ja-JP" altLang="en-US" dirty="0" smtClean="0"/>
              <a:t>速度制御（</a:t>
            </a:r>
            <a:r>
              <a:rPr lang="en-US" altLang="ja-JP" dirty="0" smtClean="0"/>
              <a:t>〃,DONKEY(C</a:t>
            </a:r>
            <a:r>
              <a:rPr lang="ja-JP" altLang="en-US" dirty="0" smtClean="0"/>
              <a:t>言語</a:t>
            </a:r>
            <a:r>
              <a:rPr lang="en-US" altLang="ja-JP" dirty="0" smtClean="0"/>
              <a:t>)</a:t>
            </a:r>
            <a:r>
              <a:rPr lang="ja-JP" altLang="en-US" dirty="0" smtClean="0"/>
              <a:t>）</a:t>
            </a:r>
            <a:endParaRPr lang="en-US" altLang="ja-JP" dirty="0" smtClean="0"/>
          </a:p>
          <a:p>
            <a:pPr lvl="2"/>
            <a:endParaRPr lang="en-US" altLang="ja-JP" dirty="0" smtClean="0"/>
          </a:p>
        </p:txBody>
      </p:sp>
    </p:spTree>
    <p:extLst>
      <p:ext uri="{BB962C8B-B14F-4D97-AF65-F5344CB8AC3E}">
        <p14:creationId xmlns:p14="http://schemas.microsoft.com/office/powerpoint/2010/main" val="16861446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進捗状況</a:t>
            </a:r>
            <a:r>
              <a:rPr lang="ja-JP" altLang="en-US" smtClean="0"/>
              <a:t>（</a:t>
            </a:r>
            <a:r>
              <a:rPr kumimoji="1" lang="en-US" altLang="ja-JP" smtClean="0"/>
              <a:t>2/4</a:t>
            </a:r>
            <a:r>
              <a:rPr lang="ja-JP" altLang="en-US" dirty="0"/>
              <a:t>）</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制御プログラムの開発</a:t>
            </a:r>
            <a:endParaRPr lang="en-US" altLang="ja-JP" dirty="0" smtClean="0"/>
          </a:p>
          <a:p>
            <a:pPr lvl="1"/>
            <a:r>
              <a:rPr lang="ja-JP" altLang="en-US" dirty="0" smtClean="0"/>
              <a:t>モデルカタログを元に環境に応じた</a:t>
            </a:r>
            <a:r>
              <a:rPr lang="ja-JP" altLang="en-US" u="sng" dirty="0" smtClean="0"/>
              <a:t>モデルの作成</a:t>
            </a:r>
            <a:endParaRPr lang="en-US" altLang="ja-JP" u="sng" dirty="0" smtClean="0"/>
          </a:p>
          <a:p>
            <a:pPr lvl="1"/>
            <a:r>
              <a:rPr lang="ja-JP" altLang="en-US" dirty="0" smtClean="0"/>
              <a:t>開発したプログラムに対して</a:t>
            </a:r>
            <a:r>
              <a:rPr lang="ja-JP" altLang="en-US" dirty="0"/>
              <a:t>の</a:t>
            </a:r>
            <a:r>
              <a:rPr lang="ja-JP" altLang="en-US" u="sng" dirty="0" smtClean="0"/>
              <a:t>動作確認</a:t>
            </a: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1805166711"/>
              </p:ext>
            </p:extLst>
          </p:nvPr>
        </p:nvGraphicFramePr>
        <p:xfrm>
          <a:off x="827585" y="2708920"/>
          <a:ext cx="7488830" cy="3708400"/>
        </p:xfrm>
        <a:graphic>
          <a:graphicData uri="http://schemas.openxmlformats.org/drawingml/2006/table">
            <a:tbl>
              <a:tblPr firstRow="1" bandRow="1">
                <a:tableStyleId>{21E4AEA4-8DFA-4A89-87EB-49C32662AFE0}</a:tableStyleId>
              </a:tblPr>
              <a:tblGrid>
                <a:gridCol w="1800199"/>
                <a:gridCol w="1195333"/>
                <a:gridCol w="1497766"/>
                <a:gridCol w="1497766"/>
                <a:gridCol w="1497766"/>
              </a:tblGrid>
              <a:tr h="370840">
                <a:tc>
                  <a:txBody>
                    <a:bodyPr/>
                    <a:lstStyle/>
                    <a:p>
                      <a:r>
                        <a:rPr kumimoji="1" lang="ja-JP" altLang="en-US" dirty="0" smtClean="0"/>
                        <a:t>制御対象</a:t>
                      </a:r>
                      <a:endParaRPr kumimoji="1" lang="ja-JP" altLang="en-US" dirty="0"/>
                    </a:p>
                  </a:txBody>
                  <a:tcPr/>
                </a:tc>
                <a:tc>
                  <a:txBody>
                    <a:bodyPr/>
                    <a:lstStyle/>
                    <a:p>
                      <a:r>
                        <a:rPr kumimoji="1" lang="ja-JP" altLang="en-US" dirty="0" smtClean="0"/>
                        <a:t>実装対象</a:t>
                      </a:r>
                      <a:endParaRPr kumimoji="1" lang="ja-JP" altLang="en-US" dirty="0"/>
                    </a:p>
                  </a:txBody>
                  <a:tcPr/>
                </a:tc>
                <a:tc>
                  <a:txBody>
                    <a:bodyPr/>
                    <a:lstStyle/>
                    <a:p>
                      <a:r>
                        <a:rPr kumimoji="1" lang="ja-JP" altLang="en-US" dirty="0" smtClean="0"/>
                        <a:t>言語</a:t>
                      </a:r>
                      <a:endParaRPr kumimoji="1" lang="ja-JP" altLang="en-US" dirty="0"/>
                    </a:p>
                  </a:txBody>
                  <a:tcPr/>
                </a:tc>
                <a:tc>
                  <a:txBody>
                    <a:bodyPr/>
                    <a:lstStyle/>
                    <a:p>
                      <a:r>
                        <a:rPr kumimoji="1" lang="ja-JP" altLang="en-US" dirty="0" smtClean="0"/>
                        <a:t>実装状況</a:t>
                      </a:r>
                      <a:endParaRPr kumimoji="1" lang="ja-JP" altLang="en-US" dirty="0"/>
                    </a:p>
                  </a:txBody>
                  <a:tcPr/>
                </a:tc>
                <a:tc>
                  <a:txBody>
                    <a:bodyPr/>
                    <a:lstStyle/>
                    <a:p>
                      <a:r>
                        <a:rPr kumimoji="1" lang="ja-JP" altLang="en-US" dirty="0" smtClean="0"/>
                        <a:t>動作確認</a:t>
                      </a:r>
                      <a:endParaRPr kumimoji="1" lang="ja-JP" altLang="en-US" dirty="0"/>
                    </a:p>
                  </a:txBody>
                  <a:tcPr/>
                </a:tc>
              </a:tr>
              <a:tr h="370840">
                <a:tc rowSpan="2">
                  <a:txBody>
                    <a:bodyPr/>
                    <a:lstStyle/>
                    <a:p>
                      <a:r>
                        <a:rPr kumimoji="1" lang="ja-JP" altLang="en-US" dirty="0" smtClean="0"/>
                        <a:t>輝度値</a:t>
                      </a:r>
                      <a:endParaRPr kumimoji="1" lang="ja-JP" altLang="en-US" dirty="0"/>
                    </a:p>
                  </a:txBody>
                  <a:tcPr/>
                </a:tc>
                <a:tc rowSpan="2">
                  <a:txBody>
                    <a:bodyPr/>
                    <a:lstStyle/>
                    <a:p>
                      <a:r>
                        <a:rPr kumimoji="1" lang="en-US" altLang="ja-JP" dirty="0" smtClean="0"/>
                        <a:t>NXT</a:t>
                      </a:r>
                      <a:endParaRPr kumimoji="1" lang="ja-JP" altLang="en-US" dirty="0"/>
                    </a:p>
                  </a:txBody>
                  <a:tcPr/>
                </a:tc>
                <a:tc>
                  <a:txBody>
                    <a:bodyPr/>
                    <a:lstStyle/>
                    <a:p>
                      <a:pPr algn="just"/>
                      <a:r>
                        <a:rPr kumimoji="1" lang="en-US" altLang="ja-JP" dirty="0" smtClean="0"/>
                        <a:t>Java</a:t>
                      </a:r>
                      <a:endParaRPr kumimoji="1" lang="ja-JP" altLang="en-US" dirty="0"/>
                    </a:p>
                  </a:txBody>
                  <a:tcPr/>
                </a:tc>
                <a:tc>
                  <a:txBody>
                    <a:bodyPr/>
                    <a:lstStyle/>
                    <a:p>
                      <a:r>
                        <a:rPr kumimoji="1" lang="ja-JP" altLang="en-US" dirty="0" smtClean="0"/>
                        <a:t>実装済み</a:t>
                      </a:r>
                      <a:endParaRPr kumimoji="1" lang="ja-JP" altLang="en-US" dirty="0"/>
                    </a:p>
                  </a:txBody>
                  <a:tcPr/>
                </a:tc>
                <a:tc>
                  <a:txBody>
                    <a:bodyPr/>
                    <a:lstStyle/>
                    <a:p>
                      <a:r>
                        <a:rPr kumimoji="1" lang="ja-JP" altLang="en-US" dirty="0" smtClean="0"/>
                        <a:t>確認済み</a:t>
                      </a:r>
                      <a:endParaRPr kumimoji="1" lang="ja-JP" altLang="en-US" dirty="0"/>
                    </a:p>
                  </a:txBody>
                  <a:tcPr/>
                </a:tc>
              </a:tr>
              <a:tr h="370840">
                <a:tc vMerge="1">
                  <a:txBody>
                    <a:bodyPr/>
                    <a:lstStyle/>
                    <a:p>
                      <a:endParaRPr kumimoji="1" lang="ja-JP" altLang="en-US" dirty="0"/>
                    </a:p>
                  </a:txBody>
                  <a:tcPr/>
                </a:tc>
                <a:tc vMerge="1">
                  <a:txBody>
                    <a:bodyPr/>
                    <a:lstStyle/>
                    <a:p>
                      <a:endParaRPr kumimoji="1" lang="ja-JP" altLang="en-US" dirty="0"/>
                    </a:p>
                  </a:txBody>
                  <a:tcPr/>
                </a:tc>
                <a:tc>
                  <a:txBody>
                    <a:bodyPr/>
                    <a:lstStyle/>
                    <a:p>
                      <a:pPr algn="just"/>
                      <a:r>
                        <a:rPr kumimoji="1" lang="en-US" altLang="ja-JP" dirty="0" smtClean="0"/>
                        <a:t>C</a:t>
                      </a:r>
                      <a:endParaRPr kumimoji="1" lang="ja-JP" altLang="en-US" dirty="0"/>
                    </a:p>
                  </a:txBody>
                  <a:tcPr/>
                </a:tc>
                <a:tc>
                  <a:txBody>
                    <a:bodyPr/>
                    <a:lstStyle/>
                    <a:p>
                      <a:r>
                        <a:rPr kumimoji="1" lang="en-US" altLang="ja-JP" dirty="0" smtClean="0"/>
                        <a:t>〃</a:t>
                      </a:r>
                      <a:endParaRPr kumimoji="1" lang="ja-JP" altLang="en-US" dirty="0"/>
                    </a:p>
                  </a:txBody>
                  <a:tcPr/>
                </a:tc>
                <a:tc>
                  <a:txBody>
                    <a:bodyPr/>
                    <a:lstStyle/>
                    <a:p>
                      <a:r>
                        <a:rPr kumimoji="1" lang="en-US" altLang="ja-JP" dirty="0" smtClean="0"/>
                        <a:t>〃</a:t>
                      </a:r>
                      <a:endParaRPr kumimoji="1" lang="ja-JP" altLang="en-US" dirty="0"/>
                    </a:p>
                  </a:txBody>
                  <a:tcPr/>
                </a:tc>
              </a:tr>
              <a:tr h="370840">
                <a:tc rowSpan="2">
                  <a:txBody>
                    <a:bodyPr/>
                    <a:lstStyle/>
                    <a:p>
                      <a:r>
                        <a:rPr kumimoji="1" lang="ja-JP" altLang="en-US" dirty="0" smtClean="0"/>
                        <a:t>尻尾モータ角度</a:t>
                      </a:r>
                      <a:endParaRPr kumimoji="1" lang="ja-JP" altLang="en-US" dirty="0"/>
                    </a:p>
                  </a:txBody>
                  <a:tcPr/>
                </a:tc>
                <a:tc rowSpan="2">
                  <a:txBody>
                    <a:bodyPr/>
                    <a:lstStyle/>
                    <a:p>
                      <a:r>
                        <a:rPr kumimoji="1" lang="en-US" altLang="ja-JP" dirty="0" smtClean="0"/>
                        <a:t>NXT</a:t>
                      </a:r>
                      <a:endParaRPr kumimoji="1" lang="ja-JP" altLang="en-US" dirty="0"/>
                    </a:p>
                  </a:txBody>
                  <a:tcPr/>
                </a:tc>
                <a:tc>
                  <a:txBody>
                    <a:bodyPr/>
                    <a:lstStyle/>
                    <a:p>
                      <a:r>
                        <a:rPr kumimoji="1" lang="en-US" altLang="ja-JP" dirty="0" smtClean="0"/>
                        <a:t>Java</a:t>
                      </a:r>
                      <a:endParaRPr kumimoji="1" lang="ja-JP" altLang="en-US" dirty="0"/>
                    </a:p>
                  </a:txBody>
                  <a:tcPr/>
                </a:tc>
                <a:tc>
                  <a:txBody>
                    <a:bodyPr/>
                    <a:lstStyle/>
                    <a:p>
                      <a:r>
                        <a:rPr kumimoji="1" lang="en-US" altLang="ja-JP" dirty="0" smtClean="0"/>
                        <a:t>〃</a:t>
                      </a:r>
                      <a:endParaRPr kumimoji="1" lang="ja-JP" altLang="en-US" dirty="0"/>
                    </a:p>
                  </a:txBody>
                  <a:tcPr/>
                </a:tc>
                <a:tc>
                  <a:txBody>
                    <a:bodyPr/>
                    <a:lstStyle/>
                    <a:p>
                      <a:r>
                        <a:rPr kumimoji="1" lang="en-US" altLang="ja-JP" dirty="0" smtClean="0"/>
                        <a:t>〃</a:t>
                      </a:r>
                      <a:endParaRPr kumimoji="1" lang="ja-JP" altLang="en-US" dirty="0"/>
                    </a:p>
                  </a:txBody>
                  <a:tcPr/>
                </a:tc>
              </a:tr>
              <a:tr h="370840">
                <a:tc vMerge="1">
                  <a:txBody>
                    <a:bodyPr/>
                    <a:lstStyle/>
                    <a:p>
                      <a:endParaRPr kumimoji="1" lang="ja-JP" altLang="en-US" dirty="0"/>
                    </a:p>
                  </a:txBody>
                  <a:tcPr/>
                </a:tc>
                <a:tc vMerge="1">
                  <a:txBody>
                    <a:bodyPr/>
                    <a:lstStyle/>
                    <a:p>
                      <a:endParaRPr kumimoji="1" lang="ja-JP" altLang="en-US" dirty="0"/>
                    </a:p>
                  </a:txBody>
                  <a:tcPr/>
                </a:tc>
                <a:tc>
                  <a:txBody>
                    <a:bodyPr/>
                    <a:lstStyle/>
                    <a:p>
                      <a:r>
                        <a:rPr kumimoji="1" lang="en-US" altLang="ja-JP" dirty="0" smtClean="0"/>
                        <a:t>C</a:t>
                      </a:r>
                      <a:endParaRPr kumimoji="1" lang="ja-JP" altLang="en-US" dirty="0"/>
                    </a:p>
                  </a:txBody>
                  <a:tcPr/>
                </a:tc>
                <a:tc>
                  <a:txBody>
                    <a:bodyPr/>
                    <a:lstStyle/>
                    <a:p>
                      <a:r>
                        <a:rPr kumimoji="1" lang="en-US" altLang="ja-JP" dirty="0" smtClean="0"/>
                        <a:t>〃</a:t>
                      </a:r>
                      <a:endParaRPr kumimoji="1" lang="ja-JP" altLang="en-US" dirty="0"/>
                    </a:p>
                  </a:txBody>
                  <a:tcPr/>
                </a:tc>
                <a:tc>
                  <a:txBody>
                    <a:bodyPr/>
                    <a:lstStyle/>
                    <a:p>
                      <a:r>
                        <a:rPr kumimoji="1" lang="en-US" altLang="ja-JP" dirty="0" smtClean="0"/>
                        <a:t>〃</a:t>
                      </a:r>
                      <a:endParaRPr kumimoji="1" lang="ja-JP" altLang="en-US" dirty="0"/>
                    </a:p>
                  </a:txBody>
                  <a:tcPr/>
                </a:tc>
              </a:tr>
              <a:tr h="370840">
                <a:tc rowSpan="2">
                  <a:txBody>
                    <a:bodyPr/>
                    <a:lstStyle/>
                    <a:p>
                      <a:r>
                        <a:rPr kumimoji="1" lang="ja-JP" altLang="en-US" dirty="0" smtClean="0"/>
                        <a:t>曲率</a:t>
                      </a:r>
                      <a:endParaRPr kumimoji="1" lang="ja-JP" altLang="en-US" dirty="0"/>
                    </a:p>
                  </a:txBody>
                  <a:tcPr/>
                </a:tc>
                <a:tc rowSpan="2">
                  <a:txBody>
                    <a:bodyPr/>
                    <a:lstStyle/>
                    <a:p>
                      <a:r>
                        <a:rPr kumimoji="1" lang="en-US" altLang="ja-JP" dirty="0" smtClean="0"/>
                        <a:t>NXT</a:t>
                      </a:r>
                      <a:endParaRPr kumimoji="1" lang="ja-JP" altLang="en-US" dirty="0"/>
                    </a:p>
                  </a:txBody>
                  <a:tcPr/>
                </a:tc>
                <a:tc>
                  <a:txBody>
                    <a:bodyPr/>
                    <a:lstStyle/>
                    <a:p>
                      <a:r>
                        <a:rPr kumimoji="1" lang="en-US" altLang="ja-JP" dirty="0" smtClean="0"/>
                        <a:t>Java</a:t>
                      </a:r>
                      <a:endParaRPr kumimoji="1" lang="ja-JP" altLang="en-US" dirty="0"/>
                    </a:p>
                  </a:txBody>
                  <a:tcPr/>
                </a:tc>
                <a:tc>
                  <a:txBody>
                    <a:bodyPr/>
                    <a:lstStyle/>
                    <a:p>
                      <a:r>
                        <a:rPr kumimoji="1" lang="ja-JP" altLang="en-US" dirty="0" smtClean="0"/>
                        <a:t>未実装</a:t>
                      </a:r>
                      <a:endParaRPr kumimoji="1" lang="ja-JP" altLang="en-US" dirty="0"/>
                    </a:p>
                  </a:txBody>
                  <a:tcPr/>
                </a:tc>
                <a:tc>
                  <a:txBody>
                    <a:bodyPr/>
                    <a:lstStyle/>
                    <a:p>
                      <a:r>
                        <a:rPr kumimoji="1" lang="ja-JP" altLang="en-US" dirty="0" smtClean="0"/>
                        <a:t>未確認</a:t>
                      </a:r>
                      <a:endParaRPr kumimoji="1" lang="ja-JP" altLang="en-US" dirty="0"/>
                    </a:p>
                  </a:txBody>
                  <a:tcPr/>
                </a:tc>
              </a:tr>
              <a:tr h="370840">
                <a:tc vMerge="1">
                  <a:txBody>
                    <a:bodyPr/>
                    <a:lstStyle/>
                    <a:p>
                      <a:endParaRPr kumimoji="1" lang="ja-JP" altLang="en-US" dirty="0"/>
                    </a:p>
                  </a:txBody>
                  <a:tcPr/>
                </a:tc>
                <a:tc vMerge="1">
                  <a:txBody>
                    <a:bodyPr/>
                    <a:lstStyle/>
                    <a:p>
                      <a:endParaRPr kumimoji="1" lang="ja-JP" altLang="en-US" dirty="0"/>
                    </a:p>
                  </a:txBody>
                  <a:tcPr/>
                </a:tc>
                <a:tc>
                  <a:txBody>
                    <a:bodyPr/>
                    <a:lstStyle/>
                    <a:p>
                      <a:r>
                        <a:rPr kumimoji="1" lang="en-US" altLang="ja-JP" dirty="0" smtClean="0"/>
                        <a:t>C</a:t>
                      </a:r>
                      <a:endParaRPr kumimoji="1" lang="ja-JP" altLang="en-US" dirty="0"/>
                    </a:p>
                  </a:txBody>
                  <a:tcPr/>
                </a:tc>
                <a:tc>
                  <a:txBody>
                    <a:bodyPr/>
                    <a:lstStyle/>
                    <a:p>
                      <a:r>
                        <a:rPr kumimoji="1" lang="ja-JP" altLang="en-US" dirty="0" smtClean="0"/>
                        <a:t>実装済み</a:t>
                      </a:r>
                      <a:endParaRPr kumimoji="1" lang="ja-JP" altLang="en-US" dirty="0"/>
                    </a:p>
                  </a:txBody>
                  <a:tcPr/>
                </a:tc>
                <a:tc>
                  <a:txBody>
                    <a:bodyPr/>
                    <a:lstStyle/>
                    <a:p>
                      <a:r>
                        <a:rPr kumimoji="1" lang="ja-JP" altLang="en-US" dirty="0" smtClean="0"/>
                        <a:t>確認済み</a:t>
                      </a:r>
                      <a:endParaRPr kumimoji="1" lang="ja-JP" altLang="en-US" dirty="0"/>
                    </a:p>
                  </a:txBody>
                  <a:tcPr/>
                </a:tc>
              </a:tr>
              <a:tr h="370840">
                <a:tc rowSpan="3">
                  <a:txBody>
                    <a:bodyPr/>
                    <a:lstStyle/>
                    <a:p>
                      <a:r>
                        <a:rPr kumimoji="1" lang="ja-JP" altLang="en-US" dirty="0" smtClean="0"/>
                        <a:t>速度</a:t>
                      </a:r>
                      <a:endParaRPr kumimoji="1" lang="ja-JP" altLang="en-US" dirty="0"/>
                    </a:p>
                  </a:txBody>
                  <a:tcPr/>
                </a:tc>
                <a:tc>
                  <a:txBody>
                    <a:bodyPr/>
                    <a:lstStyle/>
                    <a:p>
                      <a:r>
                        <a:rPr kumimoji="1" lang="en-US" altLang="ja-JP" dirty="0" smtClean="0"/>
                        <a:t>NXT</a:t>
                      </a:r>
                      <a:endParaRPr kumimoji="1" lang="ja-JP" altLang="en-US" dirty="0"/>
                    </a:p>
                  </a:txBody>
                  <a:tcPr/>
                </a:tc>
                <a:tc>
                  <a:txBody>
                    <a:bodyPr/>
                    <a:lstStyle/>
                    <a:p>
                      <a:r>
                        <a:rPr kumimoji="1" lang="en-US" altLang="ja-JP" dirty="0" smtClean="0"/>
                        <a:t>Java</a:t>
                      </a:r>
                      <a:endParaRPr kumimoji="1" lang="ja-JP" altLang="en-US" dirty="0"/>
                    </a:p>
                  </a:txBody>
                  <a:tcPr/>
                </a:tc>
                <a:tc>
                  <a:txBody>
                    <a:bodyPr/>
                    <a:lstStyle/>
                    <a:p>
                      <a:r>
                        <a:rPr kumimoji="1" lang="ja-JP" altLang="en-US" dirty="0" smtClean="0"/>
                        <a:t>未実装</a:t>
                      </a:r>
                      <a:endParaRPr kumimoji="1" lang="ja-JP" altLang="en-US" dirty="0"/>
                    </a:p>
                  </a:txBody>
                  <a:tcPr/>
                </a:tc>
                <a:tc>
                  <a:txBody>
                    <a:bodyPr/>
                    <a:lstStyle/>
                    <a:p>
                      <a:r>
                        <a:rPr kumimoji="1" lang="ja-JP" altLang="en-US" dirty="0" smtClean="0"/>
                        <a:t>未確認</a:t>
                      </a:r>
                      <a:endParaRPr kumimoji="1" lang="ja-JP" altLang="en-US" dirty="0"/>
                    </a:p>
                  </a:txBody>
                  <a:tcPr/>
                </a:tc>
              </a:tr>
              <a:tr h="370840">
                <a:tc vMerge="1">
                  <a:txBody>
                    <a:bodyPr/>
                    <a:lstStyle/>
                    <a:p>
                      <a:endParaRPr kumimoji="1" lang="ja-JP" altLang="en-US"/>
                    </a:p>
                  </a:txBody>
                  <a:tcPr/>
                </a:tc>
                <a:tc>
                  <a:txBody>
                    <a:bodyPr/>
                    <a:lstStyle/>
                    <a:p>
                      <a:endParaRPr kumimoji="1" lang="ja-JP" altLang="en-US" dirty="0"/>
                    </a:p>
                  </a:txBody>
                  <a:tcPr/>
                </a:tc>
                <a:tc>
                  <a:txBody>
                    <a:bodyPr/>
                    <a:lstStyle/>
                    <a:p>
                      <a:r>
                        <a:rPr kumimoji="1" lang="en-US" altLang="ja-JP" dirty="0" smtClean="0"/>
                        <a:t>C</a:t>
                      </a:r>
                      <a:endParaRPr kumimoji="1" lang="ja-JP" altLang="en-US" dirty="0"/>
                    </a:p>
                  </a:txBody>
                  <a:tcPr/>
                </a:tc>
                <a:tc>
                  <a:txBody>
                    <a:bodyPr/>
                    <a:lstStyle/>
                    <a:p>
                      <a:r>
                        <a:rPr kumimoji="1" lang="en-US" altLang="ja-JP" dirty="0" smtClean="0"/>
                        <a:t>〃</a:t>
                      </a:r>
                      <a:endParaRPr kumimoji="1" lang="ja-JP" altLang="en-US" dirty="0"/>
                    </a:p>
                  </a:txBody>
                  <a:tcPr/>
                </a:tc>
                <a:tc>
                  <a:txBody>
                    <a:bodyPr/>
                    <a:lstStyle/>
                    <a:p>
                      <a:r>
                        <a:rPr kumimoji="1" lang="en-US" altLang="ja-JP" dirty="0" smtClean="0"/>
                        <a:t>〃</a:t>
                      </a:r>
                      <a:endParaRPr kumimoji="1" lang="ja-JP" altLang="en-US" dirty="0"/>
                    </a:p>
                  </a:txBody>
                  <a:tcPr/>
                </a:tc>
              </a:tr>
              <a:tr h="370840">
                <a:tc vMerge="1">
                  <a:txBody>
                    <a:bodyPr/>
                    <a:lstStyle/>
                    <a:p>
                      <a:endParaRPr kumimoji="1" lang="ja-JP" altLang="en-US" dirty="0"/>
                    </a:p>
                  </a:txBody>
                  <a:tcPr/>
                </a:tc>
                <a:tc>
                  <a:txBody>
                    <a:bodyPr/>
                    <a:lstStyle/>
                    <a:p>
                      <a:r>
                        <a:rPr kumimoji="1" lang="en-US" altLang="ja-JP" dirty="0" smtClean="0"/>
                        <a:t>DONKEY</a:t>
                      </a:r>
                      <a:endParaRPr kumimoji="1" lang="ja-JP" altLang="en-US" dirty="0"/>
                    </a:p>
                  </a:txBody>
                  <a:tcPr/>
                </a:tc>
                <a:tc>
                  <a:txBody>
                    <a:bodyPr/>
                    <a:lstStyle/>
                    <a:p>
                      <a:r>
                        <a:rPr kumimoji="1" lang="en-US" altLang="ja-JP" dirty="0" smtClean="0"/>
                        <a:t>C</a:t>
                      </a:r>
                      <a:endParaRPr kumimoji="1" lang="ja-JP" altLang="en-US" dirty="0"/>
                    </a:p>
                  </a:txBody>
                  <a:tcPr/>
                </a:tc>
                <a:tc>
                  <a:txBody>
                    <a:bodyPr/>
                    <a:lstStyle/>
                    <a:p>
                      <a:r>
                        <a:rPr kumimoji="1" lang="ja-JP" altLang="en-US" dirty="0" smtClean="0"/>
                        <a:t>実装済み</a:t>
                      </a:r>
                      <a:endParaRPr kumimoji="1" lang="ja-JP" altLang="en-US" dirty="0"/>
                    </a:p>
                  </a:txBody>
                  <a:tcPr/>
                </a:tc>
                <a:tc>
                  <a:txBody>
                    <a:bodyPr/>
                    <a:lstStyle/>
                    <a:p>
                      <a:r>
                        <a:rPr kumimoji="1" lang="ja-JP" altLang="en-US" dirty="0" smtClean="0"/>
                        <a:t>確認済み</a:t>
                      </a:r>
                      <a:endParaRPr kumimoji="1" lang="ja-JP" altLang="en-US" dirty="0"/>
                    </a:p>
                  </a:txBody>
                  <a:tcPr/>
                </a:tc>
              </a:tr>
            </a:tbl>
          </a:graphicData>
        </a:graphic>
      </p:graphicFrame>
    </p:spTree>
    <p:extLst>
      <p:ext uri="{BB962C8B-B14F-4D97-AF65-F5344CB8AC3E}">
        <p14:creationId xmlns:p14="http://schemas.microsoft.com/office/powerpoint/2010/main" val="25368398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進捗状況</a:t>
            </a:r>
            <a:r>
              <a:rPr lang="ja-JP" altLang="en-US"/>
              <a:t>（</a:t>
            </a:r>
            <a:r>
              <a:rPr kumimoji="1" lang="en-US" altLang="ja-JP" smtClean="0"/>
              <a:t>3/4</a:t>
            </a:r>
            <a:r>
              <a:rPr lang="ja-JP" altLang="en-US" dirty="0"/>
              <a:t>）</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例</a:t>
            </a:r>
            <a:r>
              <a:rPr kumimoji="1" lang="en-US" altLang="ja-JP" dirty="0" smtClean="0"/>
              <a:t>.</a:t>
            </a:r>
            <a:r>
              <a:rPr kumimoji="1" lang="ja-JP" altLang="en-US" dirty="0" smtClean="0"/>
              <a:t>輝度値制御</a:t>
            </a:r>
            <a:endParaRPr kumimoji="1" lang="en-US" altLang="ja-JP" dirty="0" smtClean="0"/>
          </a:p>
          <a:p>
            <a:pPr lvl="1"/>
            <a:r>
              <a:rPr lang="ja-JP" altLang="en-US" dirty="0" smtClean="0"/>
              <a:t>制御対象</a:t>
            </a:r>
            <a:r>
              <a:rPr lang="en-US" altLang="ja-JP" dirty="0" smtClean="0"/>
              <a:t>:</a:t>
            </a:r>
            <a:r>
              <a:rPr lang="ja-JP" altLang="en-US" dirty="0" smtClean="0"/>
              <a:t>輝度値</a:t>
            </a:r>
            <a:endParaRPr lang="en-US" altLang="ja-JP" dirty="0" smtClean="0"/>
          </a:p>
          <a:p>
            <a:pPr lvl="1"/>
            <a:r>
              <a:rPr lang="ja-JP" altLang="en-US" dirty="0" smtClean="0"/>
              <a:t>計測器</a:t>
            </a:r>
            <a:r>
              <a:rPr lang="en-US" altLang="ja-JP" dirty="0" smtClean="0"/>
              <a:t>:</a:t>
            </a:r>
            <a:r>
              <a:rPr lang="ja-JP" altLang="en-US" dirty="0" smtClean="0"/>
              <a:t>光センサ</a:t>
            </a:r>
            <a:endParaRPr lang="en-US" altLang="ja-JP" dirty="0" smtClean="0"/>
          </a:p>
          <a:p>
            <a:pPr lvl="1"/>
            <a:r>
              <a:rPr lang="ja-JP" altLang="en-US" dirty="0" smtClean="0"/>
              <a:t>操作器</a:t>
            </a:r>
            <a:r>
              <a:rPr lang="en-US" altLang="ja-JP" dirty="0" smtClean="0"/>
              <a:t>:</a:t>
            </a:r>
            <a:r>
              <a:rPr lang="ja-JP" altLang="en-US" dirty="0" smtClean="0"/>
              <a:t>モータ（左右車輪）</a:t>
            </a:r>
            <a:endParaRPr lang="en-US" altLang="ja-JP" dirty="0" smtClean="0"/>
          </a:p>
          <a:p>
            <a:pPr lvl="1"/>
            <a:r>
              <a:rPr lang="ja-JP" altLang="en-US" dirty="0" smtClean="0"/>
              <a:t>計測値</a:t>
            </a:r>
            <a:r>
              <a:rPr lang="en-US" altLang="ja-JP" dirty="0" smtClean="0"/>
              <a:t>:</a:t>
            </a:r>
            <a:r>
              <a:rPr lang="ja-JP" altLang="en-US" dirty="0" smtClean="0"/>
              <a:t>輝度値</a:t>
            </a:r>
            <a:endParaRPr lang="en-US" altLang="ja-JP" dirty="0" smtClean="0"/>
          </a:p>
          <a:p>
            <a:pPr lvl="1"/>
            <a:r>
              <a:rPr lang="ja-JP" altLang="en-US" dirty="0" smtClean="0"/>
              <a:t>目標値</a:t>
            </a:r>
            <a:r>
              <a:rPr lang="en-US" altLang="ja-JP" dirty="0" smtClean="0"/>
              <a:t>:</a:t>
            </a:r>
            <a:r>
              <a:rPr lang="ja-JP" altLang="en-US" dirty="0" smtClean="0"/>
              <a:t>中間輝度値</a:t>
            </a:r>
            <a:endParaRPr lang="en-US" altLang="ja-JP" dirty="0" smtClean="0"/>
          </a:p>
        </p:txBody>
      </p:sp>
      <p:grpSp>
        <p:nvGrpSpPr>
          <p:cNvPr id="12" name="グループ化 11"/>
          <p:cNvGrpSpPr/>
          <p:nvPr/>
        </p:nvGrpSpPr>
        <p:grpSpPr>
          <a:xfrm>
            <a:off x="6229419" y="2132856"/>
            <a:ext cx="1116124" cy="4176464"/>
            <a:chOff x="3779912" y="2204864"/>
            <a:chExt cx="1116124" cy="4176464"/>
          </a:xfrm>
        </p:grpSpPr>
        <p:sp>
          <p:nvSpPr>
            <p:cNvPr id="4" name="正方形/長方形 3"/>
            <p:cNvSpPr/>
            <p:nvPr/>
          </p:nvSpPr>
          <p:spPr>
            <a:xfrm>
              <a:off x="4247964" y="2204864"/>
              <a:ext cx="648072" cy="4176464"/>
            </a:xfrm>
            <a:prstGeom prst="rect">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左カーブ矢印 6"/>
            <p:cNvSpPr/>
            <p:nvPr/>
          </p:nvSpPr>
          <p:spPr>
            <a:xfrm>
              <a:off x="4247964" y="2959878"/>
              <a:ext cx="431669" cy="115211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左カーブ矢印 8"/>
            <p:cNvSpPr/>
            <p:nvPr/>
          </p:nvSpPr>
          <p:spPr>
            <a:xfrm>
              <a:off x="3779912" y="3933066"/>
              <a:ext cx="432048" cy="1152118"/>
            </a:xfrm>
            <a:prstGeom prst="curvedLeftArrow">
              <a:avLst/>
            </a:prstGeom>
            <a:scene3d>
              <a:camera prst="orthographicFront">
                <a:rot lat="0" lon="10199978"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左カーブ矢印 9"/>
            <p:cNvSpPr/>
            <p:nvPr/>
          </p:nvSpPr>
          <p:spPr>
            <a:xfrm>
              <a:off x="4247585" y="4941178"/>
              <a:ext cx="432048" cy="115211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066462">
            <a:off x="6528096" y="1388635"/>
            <a:ext cx="576073" cy="2282957"/>
          </a:xfrm>
          <a:prstGeom prst="rect">
            <a:avLst/>
          </a:prstGeom>
        </p:spPr>
      </p:pic>
      <p:sp>
        <p:nvSpPr>
          <p:cNvPr id="13" name="右矢印 12"/>
          <p:cNvSpPr/>
          <p:nvPr/>
        </p:nvSpPr>
        <p:spPr>
          <a:xfrm>
            <a:off x="611560" y="4797152"/>
            <a:ext cx="1080120"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1800071" y="4851418"/>
            <a:ext cx="3816424" cy="461665"/>
          </a:xfrm>
          <a:prstGeom prst="rect">
            <a:avLst/>
          </a:prstGeom>
          <a:noFill/>
        </p:spPr>
        <p:txBody>
          <a:bodyPr wrap="square" rtlCol="0">
            <a:spAutoFit/>
          </a:bodyPr>
          <a:lstStyle/>
          <a:p>
            <a:r>
              <a:rPr kumimoji="1" lang="ja-JP" altLang="en-US" sz="2400" dirty="0" smtClean="0"/>
              <a:t>ラインに沿った走行を実現</a:t>
            </a:r>
            <a:endParaRPr kumimoji="1" lang="ja-JP" altLang="en-US" sz="2400" dirty="0"/>
          </a:p>
        </p:txBody>
      </p:sp>
      <p:sp>
        <p:nvSpPr>
          <p:cNvPr id="16" name="テキスト ボックス 15"/>
          <p:cNvSpPr txBox="1"/>
          <p:nvPr/>
        </p:nvSpPr>
        <p:spPr>
          <a:xfrm>
            <a:off x="6156176" y="1700808"/>
            <a:ext cx="433283" cy="369332"/>
          </a:xfrm>
          <a:prstGeom prst="rect">
            <a:avLst/>
          </a:prstGeom>
          <a:noFill/>
        </p:spPr>
        <p:txBody>
          <a:bodyPr wrap="square" rtlCol="0">
            <a:spAutoFit/>
          </a:bodyPr>
          <a:lstStyle/>
          <a:p>
            <a:r>
              <a:rPr kumimoji="1" lang="ja-JP" altLang="en-US" dirty="0" smtClean="0"/>
              <a:t>白</a:t>
            </a:r>
            <a:endParaRPr kumimoji="1" lang="ja-JP" altLang="en-US" dirty="0"/>
          </a:p>
        </p:txBody>
      </p:sp>
      <p:sp>
        <p:nvSpPr>
          <p:cNvPr id="18" name="テキスト ボックス 17"/>
          <p:cNvSpPr txBox="1"/>
          <p:nvPr/>
        </p:nvSpPr>
        <p:spPr>
          <a:xfrm>
            <a:off x="6803013" y="1700808"/>
            <a:ext cx="433283" cy="369332"/>
          </a:xfrm>
          <a:prstGeom prst="rect">
            <a:avLst/>
          </a:prstGeom>
          <a:noFill/>
        </p:spPr>
        <p:txBody>
          <a:bodyPr wrap="square" rtlCol="0">
            <a:spAutoFit/>
          </a:bodyPr>
          <a:lstStyle/>
          <a:p>
            <a:r>
              <a:rPr lang="ja-JP" altLang="en-US" dirty="0"/>
              <a:t>黒</a:t>
            </a:r>
            <a:endParaRPr kumimoji="1" lang="ja-JP" altLang="en-US" dirty="0"/>
          </a:p>
        </p:txBody>
      </p:sp>
      <p:cxnSp>
        <p:nvCxnSpPr>
          <p:cNvPr id="19" name="直線コネクタ 18"/>
          <p:cNvCxnSpPr/>
          <p:nvPr/>
        </p:nvCxnSpPr>
        <p:spPr>
          <a:xfrm flipV="1">
            <a:off x="6697092" y="1556792"/>
            <a:ext cx="379" cy="576064"/>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1" name="テキスト ボックス 20"/>
          <p:cNvSpPr txBox="1"/>
          <p:nvPr/>
        </p:nvSpPr>
        <p:spPr>
          <a:xfrm>
            <a:off x="6419204" y="1259468"/>
            <a:ext cx="1465164" cy="369332"/>
          </a:xfrm>
          <a:prstGeom prst="rect">
            <a:avLst/>
          </a:prstGeom>
          <a:noFill/>
        </p:spPr>
        <p:txBody>
          <a:bodyPr wrap="square" rtlCol="0">
            <a:spAutoFit/>
          </a:bodyPr>
          <a:lstStyle/>
          <a:p>
            <a:r>
              <a:rPr lang="ja-JP" altLang="en-US" dirty="0" smtClean="0"/>
              <a:t>中間</a:t>
            </a:r>
            <a:endParaRPr kumimoji="1" lang="ja-JP" altLang="en-US" dirty="0"/>
          </a:p>
        </p:txBody>
      </p:sp>
    </p:spTree>
    <p:extLst>
      <p:ext uri="{BB962C8B-B14F-4D97-AF65-F5344CB8AC3E}">
        <p14:creationId xmlns:p14="http://schemas.microsoft.com/office/powerpoint/2010/main" val="317447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5E-6 -3.31175E-6 C 0.0059 0.01365 0.00677 0.02799 0.01719 0.04001 C 0.02205 0.05296 0.0158 0.03909 0.02413 0.05158 C 0.03055 0.06106 0.03385 0.07146 0.04166 0.08025 C 0.04566 0.09066 0.04705 0.10107 0.05121 0.11124 C 0.05191 0.11309 0.05295 0.11494 0.05364 0.11702 C 0.05451 0.11887 0.05521 0.12072 0.05642 0.12281 C 0.05694 0.12466 0.05885 0.12859 0.05885 0.12882 C 0.05694 0.14616 0.05659 0.16189 0.04392 0.17646 C 0.03993 0.18664 0.03246 0.19219 0.02413 0.19959 C 0.01736 0.20583 0.01614 0.21046 0.00746 0.21508 C -0.00122 0.2248 -0.01997 0.23937 -0.02448 0.24954 C -0.03177 0.26689 -0.0415 0.28377 -0.04861 0.30134 C -0.04775 0.31383 -0.04861 0.34135 -0.0342 0.35315 C -0.02934 0.35662 -0.02448 0.35986 -0.01927 0.36286 C -0.01459 0.36587 -0.00469 0.37072 -0.00469 0.37096 C -0.00278 0.37234 -0.00122 0.37419 2.5E-6 0.37628 C 0.00139 0.37813 0.00121 0.38044 0.00225 0.38229 C 0.00451 0.3846 0.00781 0.38576 0.01007 0.38784 C 0.0118 0.38969 0.01319 0.39154 0.01475 0.39385 C 0.02135 0.41027 0.02916 0.42692 0.03437 0.44357 C 0.03298 0.46531 0.03715 0.50671 0.01215 0.52452 " pathEditMode="relative" rAng="0" ptsTypes="fffffffffffffffffffffA">
                                      <p:cBhvr>
                                        <p:cTn id="6" dur="5000" fill="hold"/>
                                        <p:tgtEl>
                                          <p:spTgt spid="6"/>
                                        </p:tgtEl>
                                        <p:attrNameLst>
                                          <p:attrName>ppt_x</p:attrName>
                                          <p:attrName>ppt_y</p:attrName>
                                        </p:attrNameLst>
                                      </p:cBhvr>
                                      <p:rCtr x="503" y="26226"/>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022054"/>
            <a:ext cx="5991225"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1"/>
          <p:cNvSpPr>
            <a:spLocks noGrp="1"/>
          </p:cNvSpPr>
          <p:nvPr>
            <p:ph type="title"/>
          </p:nvPr>
        </p:nvSpPr>
        <p:spPr/>
        <p:txBody>
          <a:bodyPr/>
          <a:lstStyle/>
          <a:p>
            <a:r>
              <a:rPr kumimoji="1" lang="ja-JP" altLang="en-US" dirty="0" smtClean="0"/>
              <a:t>研究概要（</a:t>
            </a:r>
            <a:r>
              <a:rPr lang="en-US" altLang="ja-JP" dirty="0" smtClean="0"/>
              <a:t>4</a:t>
            </a:r>
            <a:r>
              <a:rPr kumimoji="1" lang="en-US" altLang="ja-JP" dirty="0" smtClean="0"/>
              <a:t>/6</a:t>
            </a:r>
            <a:r>
              <a:rPr kumimoji="1" lang="ja-JP" altLang="en-US" dirty="0" smtClean="0"/>
              <a:t>）</a:t>
            </a:r>
            <a:endParaRPr kumimoji="1" lang="ja-JP" altLang="en-US" dirty="0"/>
          </a:p>
        </p:txBody>
      </p:sp>
      <p:sp>
        <p:nvSpPr>
          <p:cNvPr id="3" name="コンテンツ プレースホルダー 2"/>
          <p:cNvSpPr>
            <a:spLocks noGrp="1"/>
          </p:cNvSpPr>
          <p:nvPr>
            <p:ph idx="1"/>
          </p:nvPr>
        </p:nvSpPr>
        <p:spPr>
          <a:xfrm>
            <a:off x="304800" y="1020764"/>
            <a:ext cx="8443664" cy="3776388"/>
          </a:xfrm>
        </p:spPr>
        <p:txBody>
          <a:bodyPr/>
          <a:lstStyle/>
          <a:p>
            <a:r>
              <a:rPr lang="ja-JP" altLang="en-US" dirty="0" smtClean="0"/>
              <a:t>目標制御用モデルカタログ（クラス図）</a:t>
            </a:r>
            <a:endParaRPr lang="en-US" altLang="ja-JP" dirty="0" smtClean="0"/>
          </a:p>
          <a:p>
            <a:pPr lvl="1"/>
            <a:r>
              <a:rPr lang="ja-JP" altLang="en-US" dirty="0" smtClean="0"/>
              <a:t>タイマーにより周期的に実行されることを想定</a:t>
            </a:r>
            <a:endParaRPr lang="en-US" altLang="ja-JP" dirty="0" smtClean="0"/>
          </a:p>
          <a:p>
            <a:pPr lvl="1"/>
            <a:r>
              <a:rPr kumimoji="1" lang="ja-JP" altLang="en-US" dirty="0" smtClean="0"/>
              <a:t>制御対象の監視役</a:t>
            </a:r>
            <a:r>
              <a:rPr lang="ja-JP" altLang="en-US" dirty="0"/>
              <a:t>と</a:t>
            </a:r>
            <a:r>
              <a:rPr lang="ja-JP" altLang="en-US" dirty="0" smtClean="0"/>
              <a:t>して制御対象リスナーを実装</a:t>
            </a:r>
            <a:endParaRPr kumimoji="1" lang="ja-JP" altLang="en-US" dirty="0"/>
          </a:p>
        </p:txBody>
      </p:sp>
    </p:spTree>
    <p:extLst>
      <p:ext uri="{BB962C8B-B14F-4D97-AF65-F5344CB8AC3E}">
        <p14:creationId xmlns:p14="http://schemas.microsoft.com/office/powerpoint/2010/main" val="39730425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進捗状況</a:t>
            </a:r>
            <a:r>
              <a:rPr lang="ja-JP" altLang="en-US"/>
              <a:t>（</a:t>
            </a:r>
            <a:r>
              <a:rPr kumimoji="1" lang="en-US" altLang="ja-JP" smtClean="0"/>
              <a:t>4/4</a:t>
            </a:r>
            <a:r>
              <a:rPr lang="ja-JP" altLang="en-US" dirty="0"/>
              <a:t>）</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輝度値制御モデル（クラス図）</a:t>
            </a:r>
            <a:endParaRPr lang="en-US" altLang="ja-JP" dirty="0" smtClean="0"/>
          </a:p>
          <a:p>
            <a:pPr lvl="1"/>
            <a:r>
              <a:rPr lang="en-US" altLang="ja-JP" dirty="0"/>
              <a:t>NXT LEGO </a:t>
            </a:r>
            <a:r>
              <a:rPr lang="en-US" altLang="ja-JP" dirty="0" smtClean="0"/>
              <a:t>MINDSTORMS(Java)</a:t>
            </a:r>
            <a:r>
              <a:rPr lang="ja-JP" altLang="en-US" dirty="0" smtClean="0"/>
              <a:t>対応モデル</a:t>
            </a:r>
            <a:endParaRPr lang="en-US" altLang="ja-JP"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383" y="2276872"/>
            <a:ext cx="7595235"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22300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進捗状況（</a:t>
            </a:r>
            <a:r>
              <a:rPr lang="en-US" altLang="ja-JP" dirty="0"/>
              <a:t>5</a:t>
            </a:r>
            <a:r>
              <a:rPr kumimoji="1" lang="en-US" altLang="ja-JP" dirty="0" smtClean="0"/>
              <a:t>/5</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輝度値制御の動作確認</a:t>
            </a:r>
            <a:endParaRPr lang="en-US" altLang="ja-JP" dirty="0" smtClean="0"/>
          </a:p>
          <a:p>
            <a:pPr lvl="1"/>
            <a:r>
              <a:rPr lang="ja-JP" altLang="en-US" dirty="0" smtClean="0"/>
              <a:t>プログラム実行時の輝度値の変化</a:t>
            </a:r>
            <a:endParaRPr lang="en-US" altLang="ja-JP" dirty="0" smtClean="0"/>
          </a:p>
        </p:txBody>
      </p:sp>
      <p:graphicFrame>
        <p:nvGraphicFramePr>
          <p:cNvPr id="4" name="グラフ 3"/>
          <p:cNvGraphicFramePr>
            <a:graphicFrameLocks/>
          </p:cNvGraphicFramePr>
          <p:nvPr>
            <p:extLst>
              <p:ext uri="{D42A27DB-BD31-4B8C-83A1-F6EECF244321}">
                <p14:modId xmlns:p14="http://schemas.microsoft.com/office/powerpoint/2010/main" val="2488017937"/>
              </p:ext>
            </p:extLst>
          </p:nvPr>
        </p:nvGraphicFramePr>
        <p:xfrm>
          <a:off x="1547664" y="2276872"/>
          <a:ext cx="5886400" cy="4035896"/>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p:cNvSpPr txBox="1"/>
          <p:nvPr/>
        </p:nvSpPr>
        <p:spPr>
          <a:xfrm>
            <a:off x="7308304" y="5949280"/>
            <a:ext cx="1728192" cy="369332"/>
          </a:xfrm>
          <a:prstGeom prst="rect">
            <a:avLst/>
          </a:prstGeom>
          <a:noFill/>
        </p:spPr>
        <p:txBody>
          <a:bodyPr wrap="square" rtlCol="0">
            <a:spAutoFit/>
          </a:bodyPr>
          <a:lstStyle/>
          <a:p>
            <a:r>
              <a:rPr kumimoji="1" lang="ja-JP" altLang="en-US" dirty="0" smtClean="0"/>
              <a:t>経過時間（</a:t>
            </a:r>
            <a:r>
              <a:rPr kumimoji="1" lang="en-US" altLang="ja-JP" dirty="0" err="1" smtClean="0"/>
              <a:t>ms</a:t>
            </a:r>
            <a:r>
              <a:rPr kumimoji="1" lang="ja-JP" altLang="en-US" dirty="0" smtClean="0"/>
              <a:t>）</a:t>
            </a:r>
            <a:endParaRPr kumimoji="1" lang="ja-JP" altLang="en-US" dirty="0"/>
          </a:p>
        </p:txBody>
      </p:sp>
      <p:sp>
        <p:nvSpPr>
          <p:cNvPr id="6" name="テキスト ボックス 5"/>
          <p:cNvSpPr txBox="1"/>
          <p:nvPr/>
        </p:nvSpPr>
        <p:spPr>
          <a:xfrm>
            <a:off x="1363475" y="2025223"/>
            <a:ext cx="1728192" cy="369332"/>
          </a:xfrm>
          <a:prstGeom prst="rect">
            <a:avLst/>
          </a:prstGeom>
          <a:noFill/>
        </p:spPr>
        <p:txBody>
          <a:bodyPr wrap="square" rtlCol="0">
            <a:spAutoFit/>
          </a:bodyPr>
          <a:lstStyle/>
          <a:p>
            <a:r>
              <a:rPr lang="ja-JP" altLang="en-US" dirty="0" smtClean="0"/>
              <a:t>輝度値</a:t>
            </a:r>
            <a:endParaRPr kumimoji="1" lang="ja-JP" altLang="en-US" dirty="0"/>
          </a:p>
        </p:txBody>
      </p:sp>
      <p:sp>
        <p:nvSpPr>
          <p:cNvPr id="7" name="線吹き出し 1 (枠付き) 6"/>
          <p:cNvSpPr/>
          <p:nvPr/>
        </p:nvSpPr>
        <p:spPr>
          <a:xfrm>
            <a:off x="6856729" y="2420888"/>
            <a:ext cx="1368152" cy="432048"/>
          </a:xfrm>
          <a:prstGeom prst="borderCallout1">
            <a:avLst>
              <a:gd name="adj1" fmla="val 77616"/>
              <a:gd name="adj2" fmla="val -8333"/>
              <a:gd name="adj3" fmla="val 217033"/>
              <a:gd name="adj4" fmla="val -3225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徐々に収束</a:t>
            </a:r>
            <a:endParaRPr kumimoji="1" lang="ja-JP" altLang="en-US" dirty="0"/>
          </a:p>
        </p:txBody>
      </p:sp>
      <p:cxnSp>
        <p:nvCxnSpPr>
          <p:cNvPr id="9" name="直線コネクタ 8"/>
          <p:cNvCxnSpPr/>
          <p:nvPr/>
        </p:nvCxnSpPr>
        <p:spPr>
          <a:xfrm>
            <a:off x="1475656" y="3461116"/>
            <a:ext cx="5832648"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1" name="テキスト ボックス 10"/>
          <p:cNvSpPr txBox="1"/>
          <p:nvPr/>
        </p:nvSpPr>
        <p:spPr>
          <a:xfrm>
            <a:off x="251520" y="3276450"/>
            <a:ext cx="1728192" cy="369332"/>
          </a:xfrm>
          <a:prstGeom prst="rect">
            <a:avLst/>
          </a:prstGeom>
          <a:noFill/>
        </p:spPr>
        <p:txBody>
          <a:bodyPr wrap="square" rtlCol="0">
            <a:spAutoFit/>
          </a:bodyPr>
          <a:lstStyle/>
          <a:p>
            <a:r>
              <a:rPr kumimoji="1" lang="en-US" altLang="ja-JP" dirty="0" smtClean="0"/>
              <a:t>[</a:t>
            </a:r>
            <a:r>
              <a:rPr kumimoji="1" lang="ja-JP" altLang="en-US" dirty="0" smtClean="0"/>
              <a:t>中間輝度値</a:t>
            </a:r>
            <a:r>
              <a:rPr kumimoji="1" lang="en-US" altLang="ja-JP" dirty="0" smtClean="0"/>
              <a:t>]</a:t>
            </a:r>
            <a:endParaRPr kumimoji="1" lang="ja-JP" altLang="en-US" dirty="0"/>
          </a:p>
        </p:txBody>
      </p:sp>
      <p:cxnSp>
        <p:nvCxnSpPr>
          <p:cNvPr id="17" name="直線矢印コネクタ 16"/>
          <p:cNvCxnSpPr>
            <a:stCxn id="11" idx="0"/>
          </p:cNvCxnSpPr>
          <p:nvPr/>
        </p:nvCxnSpPr>
        <p:spPr>
          <a:xfrm flipV="1">
            <a:off x="1115616" y="2394555"/>
            <a:ext cx="0" cy="88189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線矢印コネクタ 18"/>
          <p:cNvCxnSpPr>
            <a:stCxn id="11" idx="2"/>
          </p:cNvCxnSpPr>
          <p:nvPr/>
        </p:nvCxnSpPr>
        <p:spPr>
          <a:xfrm>
            <a:off x="1115616" y="3645782"/>
            <a:ext cx="0" cy="23034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467544" y="2708920"/>
            <a:ext cx="576064" cy="369332"/>
          </a:xfrm>
          <a:prstGeom prst="rect">
            <a:avLst/>
          </a:prstGeom>
          <a:noFill/>
        </p:spPr>
        <p:txBody>
          <a:bodyPr wrap="square" rtlCol="0">
            <a:spAutoFit/>
          </a:bodyPr>
          <a:lstStyle/>
          <a:p>
            <a:r>
              <a:rPr kumimoji="1" lang="ja-JP" altLang="en-US" dirty="0" smtClean="0"/>
              <a:t>黒</a:t>
            </a:r>
            <a:endParaRPr kumimoji="1" lang="ja-JP" altLang="en-US" dirty="0"/>
          </a:p>
        </p:txBody>
      </p:sp>
      <p:sp>
        <p:nvSpPr>
          <p:cNvPr id="21" name="テキスト ボックス 20"/>
          <p:cNvSpPr txBox="1"/>
          <p:nvPr/>
        </p:nvSpPr>
        <p:spPr>
          <a:xfrm>
            <a:off x="467544" y="4005064"/>
            <a:ext cx="576064" cy="369332"/>
          </a:xfrm>
          <a:prstGeom prst="rect">
            <a:avLst/>
          </a:prstGeom>
          <a:noFill/>
        </p:spPr>
        <p:txBody>
          <a:bodyPr wrap="square" rtlCol="0">
            <a:spAutoFit/>
          </a:bodyPr>
          <a:lstStyle/>
          <a:p>
            <a:r>
              <a:rPr lang="ja-JP" altLang="en-US" dirty="0"/>
              <a:t>白</a:t>
            </a:r>
            <a:endParaRPr kumimoji="1" lang="ja-JP" altLang="en-US" dirty="0"/>
          </a:p>
        </p:txBody>
      </p:sp>
      <p:sp>
        <p:nvSpPr>
          <p:cNvPr id="26" name="線吹き出し 1 (枠付き) 25"/>
          <p:cNvSpPr/>
          <p:nvPr/>
        </p:nvSpPr>
        <p:spPr>
          <a:xfrm>
            <a:off x="3851920" y="2573288"/>
            <a:ext cx="1944216" cy="432048"/>
          </a:xfrm>
          <a:prstGeom prst="borderCallout1">
            <a:avLst>
              <a:gd name="adj1" fmla="val 77616"/>
              <a:gd name="adj2" fmla="val -8333"/>
              <a:gd name="adj3" fmla="val 137324"/>
              <a:gd name="adj4" fmla="val -3319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目標値へと制御</a:t>
            </a:r>
            <a:endParaRPr kumimoji="1" lang="ja-JP" altLang="en-US" dirty="0"/>
          </a:p>
        </p:txBody>
      </p:sp>
    </p:spTree>
    <p:extLst>
      <p:ext uri="{BB962C8B-B14F-4D97-AF65-F5344CB8AC3E}">
        <p14:creationId xmlns:p14="http://schemas.microsoft.com/office/powerpoint/2010/main" val="424487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発表内容</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200" dirty="0" smtClean="0"/>
              <a:t>研究背景</a:t>
            </a:r>
            <a:endParaRPr kumimoji="1" lang="en-US" altLang="ja-JP" sz="3200" dirty="0" smtClean="0"/>
          </a:p>
          <a:p>
            <a:r>
              <a:rPr lang="ja-JP" altLang="en-US" sz="3200" dirty="0"/>
              <a:t>研究</a:t>
            </a:r>
            <a:r>
              <a:rPr lang="ja-JP" altLang="en-US" sz="3200" dirty="0" smtClean="0"/>
              <a:t>概要</a:t>
            </a:r>
            <a:endParaRPr lang="en-US" altLang="ja-JP" sz="3200" dirty="0" smtClean="0"/>
          </a:p>
          <a:p>
            <a:r>
              <a:rPr kumimoji="1" lang="ja-JP" altLang="en-US" sz="3200" dirty="0" smtClean="0"/>
              <a:t>進捗状況</a:t>
            </a:r>
            <a:endParaRPr kumimoji="1" lang="en-US" altLang="ja-JP" sz="3200" dirty="0" smtClean="0"/>
          </a:p>
          <a:p>
            <a:r>
              <a:rPr lang="ja-JP" altLang="en-US" sz="3200" dirty="0"/>
              <a:t>まとめ</a:t>
            </a:r>
            <a:endParaRPr kumimoji="1" lang="en-US" altLang="ja-JP" sz="3200" dirty="0" smtClean="0"/>
          </a:p>
          <a:p>
            <a:r>
              <a:rPr lang="ja-JP" altLang="en-US" sz="3200" dirty="0"/>
              <a:t>今後</a:t>
            </a:r>
            <a:r>
              <a:rPr lang="ja-JP" altLang="en-US" sz="3200" dirty="0" smtClean="0"/>
              <a:t>の予定</a:t>
            </a:r>
            <a:endParaRPr kumimoji="1" lang="en-US" altLang="ja-JP" sz="3200" dirty="0" smtClean="0"/>
          </a:p>
        </p:txBody>
      </p:sp>
    </p:spTree>
    <p:extLst>
      <p:ext uri="{BB962C8B-B14F-4D97-AF65-F5344CB8AC3E}">
        <p14:creationId xmlns:p14="http://schemas.microsoft.com/office/powerpoint/2010/main" val="16379101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今後の予定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未完成プログラムの開発</a:t>
            </a:r>
            <a:endParaRPr kumimoji="1" lang="en-US" altLang="ja-JP" dirty="0" smtClean="0"/>
          </a:p>
          <a:p>
            <a:r>
              <a:rPr lang="ja-JP" altLang="en-US" dirty="0" smtClean="0"/>
              <a:t>未実装機能の追加，検証</a:t>
            </a:r>
            <a:endParaRPr lang="en-US" altLang="ja-JP" dirty="0" smtClean="0"/>
          </a:p>
          <a:p>
            <a:pPr lvl="1"/>
            <a:r>
              <a:rPr lang="ja-JP" altLang="en-US" dirty="0" smtClean="0"/>
              <a:t>排他制御</a:t>
            </a:r>
            <a:endParaRPr lang="en-US" altLang="ja-JP" dirty="0" smtClean="0"/>
          </a:p>
          <a:p>
            <a:pPr lvl="1"/>
            <a:r>
              <a:rPr lang="ja-JP" altLang="en-US" dirty="0" smtClean="0"/>
              <a:t>制御監視リスナー</a:t>
            </a:r>
            <a:r>
              <a:rPr lang="ja-JP" altLang="en-US" dirty="0"/>
              <a:t>等</a:t>
            </a:r>
            <a:endParaRPr lang="en-US" altLang="ja-JP" dirty="0" smtClean="0"/>
          </a:p>
          <a:p>
            <a:r>
              <a:rPr lang="ja-JP" altLang="en-US" dirty="0" smtClean="0"/>
              <a:t>二輪ロボット以外を対象とする制御プログラムの開発</a:t>
            </a:r>
            <a:endParaRPr lang="en-US" altLang="ja-JP" dirty="0" smtClean="0"/>
          </a:p>
          <a:p>
            <a:r>
              <a:rPr lang="ja-JP" altLang="en-US" dirty="0" smtClean="0"/>
              <a:t>開発工程の資料化</a:t>
            </a:r>
            <a:endParaRPr lang="en-US" altLang="ja-JP" dirty="0" smtClean="0"/>
          </a:p>
        </p:txBody>
      </p:sp>
    </p:spTree>
    <p:extLst>
      <p:ext uri="{BB962C8B-B14F-4D97-AF65-F5344CB8AC3E}">
        <p14:creationId xmlns:p14="http://schemas.microsoft.com/office/powerpoint/2010/main" val="19242322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まとめ</a:t>
            </a:r>
            <a:endParaRPr kumimoji="1" lang="ja-JP" altLang="en-US"/>
          </a:p>
        </p:txBody>
      </p:sp>
      <p:sp>
        <p:nvSpPr>
          <p:cNvPr id="3" name="コンテンツ プレースホルダー 2"/>
          <p:cNvSpPr>
            <a:spLocks noGrp="1"/>
          </p:cNvSpPr>
          <p:nvPr>
            <p:ph idx="1"/>
          </p:nvPr>
        </p:nvSpPr>
        <p:spPr/>
        <p:txBody>
          <a:bodyPr/>
          <a:lstStyle/>
          <a:p>
            <a:r>
              <a:rPr lang="ja-JP" altLang="en-US" dirty="0" smtClean="0"/>
              <a:t>研究目的</a:t>
            </a:r>
            <a:endParaRPr lang="en-US" altLang="ja-JP" dirty="0" smtClean="0"/>
          </a:p>
          <a:p>
            <a:pPr lvl="1"/>
            <a:r>
              <a:rPr lang="ja-JP" altLang="en-US" dirty="0" smtClean="0"/>
              <a:t>実践例の無いＵＭ</a:t>
            </a:r>
            <a:r>
              <a:rPr lang="en-US" altLang="ja-JP" dirty="0" smtClean="0"/>
              <a:t>L</a:t>
            </a:r>
            <a:r>
              <a:rPr lang="ja-JP" altLang="en-US" dirty="0" smtClean="0"/>
              <a:t>モデルカタログの有用性の検証</a:t>
            </a:r>
            <a:endParaRPr lang="en-US" altLang="ja-JP" dirty="0" smtClean="0"/>
          </a:p>
          <a:p>
            <a:r>
              <a:rPr lang="ja-JP" altLang="en-US" dirty="0" smtClean="0"/>
              <a:t>研究概要</a:t>
            </a:r>
            <a:endParaRPr lang="en-US" altLang="ja-JP" dirty="0" smtClean="0"/>
          </a:p>
          <a:p>
            <a:pPr lvl="1"/>
            <a:r>
              <a:rPr lang="en-US" altLang="ja-JP" dirty="0" smtClean="0"/>
              <a:t>UML</a:t>
            </a:r>
            <a:r>
              <a:rPr lang="ja-JP" altLang="en-US" dirty="0"/>
              <a:t>モデルカタログを利用</a:t>
            </a:r>
            <a:r>
              <a:rPr lang="ja-JP" altLang="en-US" dirty="0" smtClean="0"/>
              <a:t>して開発</a:t>
            </a:r>
            <a:r>
              <a:rPr lang="ja-JP" altLang="en-US" dirty="0"/>
              <a:t>を行い、モデルの有用性を</a:t>
            </a:r>
            <a:r>
              <a:rPr lang="ja-JP" altLang="en-US" dirty="0" smtClean="0"/>
              <a:t>検証</a:t>
            </a:r>
            <a:endParaRPr lang="en-US" altLang="ja-JP" dirty="0" smtClean="0"/>
          </a:p>
          <a:p>
            <a:r>
              <a:rPr lang="ja-JP" altLang="en-US" dirty="0"/>
              <a:t>進捗</a:t>
            </a:r>
            <a:r>
              <a:rPr lang="ja-JP" altLang="en-US" dirty="0" smtClean="0"/>
              <a:t>状況</a:t>
            </a:r>
            <a:endParaRPr lang="en-US" altLang="ja-JP" dirty="0" smtClean="0"/>
          </a:p>
          <a:p>
            <a:pPr lvl="1"/>
            <a:r>
              <a:rPr lang="ja-JP" altLang="en-US" dirty="0" smtClean="0"/>
              <a:t>モデルの分析，</a:t>
            </a:r>
            <a:r>
              <a:rPr lang="en-US" altLang="ja-JP" dirty="0" smtClean="0"/>
              <a:t>NXT LEGO MINDSTORMS</a:t>
            </a:r>
            <a:r>
              <a:rPr lang="ja-JP" altLang="en-US" dirty="0" err="1" smtClean="0"/>
              <a:t>，</a:t>
            </a:r>
            <a:r>
              <a:rPr lang="en-US" altLang="ja-JP" dirty="0" smtClean="0"/>
              <a:t>DONKEY</a:t>
            </a:r>
            <a:r>
              <a:rPr lang="ja-JP" altLang="en-US" dirty="0" smtClean="0"/>
              <a:t>に対する目標制御プログラムを開発中</a:t>
            </a:r>
            <a:endParaRPr lang="en-US" altLang="ja-JP" dirty="0" smtClean="0"/>
          </a:p>
          <a:p>
            <a:r>
              <a:rPr lang="ja-JP" altLang="en-US" dirty="0"/>
              <a:t>今後</a:t>
            </a:r>
            <a:r>
              <a:rPr lang="ja-JP" altLang="en-US" dirty="0" smtClean="0"/>
              <a:t>の予定</a:t>
            </a:r>
            <a:endParaRPr lang="en-US" altLang="ja-JP" dirty="0" smtClean="0"/>
          </a:p>
          <a:p>
            <a:pPr lvl="1"/>
            <a:r>
              <a:rPr lang="ja-JP" altLang="en-US" dirty="0" smtClean="0"/>
              <a:t>引き続き制御プログラムを開発，開発工程の資料化</a:t>
            </a:r>
            <a:endParaRPr lang="en-US" altLang="ja-JP" dirty="0" smtClean="0"/>
          </a:p>
          <a:p>
            <a:pPr lvl="1"/>
            <a:endParaRPr lang="ja-JP" altLang="en-US" dirty="0"/>
          </a:p>
          <a:p>
            <a:endParaRPr lang="en-US" altLang="ja-JP" dirty="0" smtClean="0"/>
          </a:p>
        </p:txBody>
      </p:sp>
    </p:spTree>
    <p:extLst>
      <p:ext uri="{BB962C8B-B14F-4D97-AF65-F5344CB8AC3E}">
        <p14:creationId xmlns:p14="http://schemas.microsoft.com/office/powerpoint/2010/main" val="508215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研究背景</a:t>
            </a:r>
            <a:r>
              <a:rPr lang="ja-JP" altLang="en-US"/>
              <a:t>（</a:t>
            </a:r>
            <a:r>
              <a:rPr kumimoji="1" lang="en-US" altLang="ja-JP" smtClean="0"/>
              <a:t>1/6</a:t>
            </a:r>
            <a:r>
              <a:rPr lang="ja-JP" altLang="en-US" dirty="0"/>
              <a:t>）</a:t>
            </a:r>
            <a:endParaRPr kumimoji="1" lang="ja-JP" altLang="en-US" dirty="0"/>
          </a:p>
        </p:txBody>
      </p:sp>
      <p:sp>
        <p:nvSpPr>
          <p:cNvPr id="3" name="コンテンツ プレースホルダー 2"/>
          <p:cNvSpPr>
            <a:spLocks noGrp="1"/>
          </p:cNvSpPr>
          <p:nvPr>
            <p:ph idx="1"/>
          </p:nvPr>
        </p:nvSpPr>
        <p:spPr>
          <a:xfrm>
            <a:off x="304800" y="1020764"/>
            <a:ext cx="8610600" cy="558038"/>
          </a:xfrm>
        </p:spPr>
        <p:txBody>
          <a:bodyPr>
            <a:spAutoFit/>
          </a:bodyPr>
          <a:lstStyle/>
          <a:p>
            <a:r>
              <a:rPr lang="ja-JP" altLang="en-US" dirty="0" smtClean="0"/>
              <a:t>モデルベース開発とは？</a:t>
            </a:r>
            <a:endParaRPr lang="en-US" altLang="ja-JP" dirty="0" smtClean="0"/>
          </a:p>
        </p:txBody>
      </p:sp>
      <p:sp>
        <p:nvSpPr>
          <p:cNvPr id="4" name="正方形/長方形 3"/>
          <p:cNvSpPr/>
          <p:nvPr/>
        </p:nvSpPr>
        <p:spPr>
          <a:xfrm>
            <a:off x="539552" y="1628800"/>
            <a:ext cx="8208912" cy="86409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400" dirty="0">
                <a:solidFill>
                  <a:srgbClr val="7030A0"/>
                </a:solidFill>
              </a:rPr>
              <a:t>実現すべき機能を設計図・モデルで作成</a:t>
            </a:r>
            <a:r>
              <a:rPr lang="ja-JP" altLang="en-US" sz="2400" dirty="0"/>
              <a:t>し</a:t>
            </a:r>
            <a:r>
              <a:rPr lang="ja-JP" altLang="en-US" sz="2400" dirty="0" smtClean="0"/>
              <a:t>、開発工程において、</a:t>
            </a:r>
            <a:endParaRPr lang="en-US" altLang="ja-JP" sz="2400" dirty="0" smtClean="0"/>
          </a:p>
          <a:p>
            <a:pPr algn="ctr"/>
            <a:r>
              <a:rPr lang="ja-JP" altLang="en-US" sz="2400" dirty="0" smtClean="0"/>
              <a:t>これ</a:t>
            </a:r>
            <a:r>
              <a:rPr lang="ja-JP" altLang="en-US" sz="2400" dirty="0"/>
              <a:t>を検証しながら開発プロセスを進めていく開発</a:t>
            </a:r>
            <a:r>
              <a:rPr lang="ja-JP" altLang="en-US" sz="2400" dirty="0" smtClean="0"/>
              <a:t>手法</a:t>
            </a:r>
            <a:endParaRPr kumimoji="1" lang="ja-JP" altLang="en-US" sz="2400" dirty="0"/>
          </a:p>
        </p:txBody>
      </p:sp>
      <p:sp>
        <p:nvSpPr>
          <p:cNvPr id="5" name="下矢印 4"/>
          <p:cNvSpPr/>
          <p:nvPr/>
        </p:nvSpPr>
        <p:spPr>
          <a:xfrm>
            <a:off x="4175956" y="2780928"/>
            <a:ext cx="93610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2123728" y="5354297"/>
            <a:ext cx="6651068" cy="936104"/>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r>
              <a:rPr kumimoji="1" lang="ja-JP" altLang="en-US" sz="2800" dirty="0" smtClean="0"/>
              <a:t>組込みシステム業界でモデルベース開発を</a:t>
            </a:r>
            <a:endParaRPr kumimoji="1" lang="en-US" altLang="ja-JP" sz="2800" dirty="0" smtClean="0"/>
          </a:p>
          <a:p>
            <a:r>
              <a:rPr kumimoji="1" lang="ja-JP" altLang="en-US" sz="2800" dirty="0" smtClean="0"/>
              <a:t>実施する例</a:t>
            </a:r>
            <a:r>
              <a:rPr lang="ja-JP" altLang="en-US" sz="2800" dirty="0" smtClean="0"/>
              <a:t>が</a:t>
            </a:r>
            <a:r>
              <a:rPr kumimoji="1" lang="ja-JP" altLang="en-US" sz="2800" dirty="0" smtClean="0"/>
              <a:t>増加している</a:t>
            </a:r>
            <a:endParaRPr kumimoji="1" lang="en-US" altLang="ja-JP" sz="2800" dirty="0" smtClean="0"/>
          </a:p>
        </p:txBody>
      </p:sp>
      <p:sp>
        <p:nvSpPr>
          <p:cNvPr id="9" name="テキスト ボックス 8"/>
          <p:cNvSpPr txBox="1"/>
          <p:nvPr/>
        </p:nvSpPr>
        <p:spPr>
          <a:xfrm>
            <a:off x="107504" y="3284984"/>
            <a:ext cx="388843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ja-JP" altLang="en-US" sz="2400" dirty="0"/>
              <a:t>開発効率の向上，コスト</a:t>
            </a:r>
            <a:r>
              <a:rPr lang="ja-JP" altLang="en-US" sz="2400" dirty="0" smtClean="0"/>
              <a:t>削減</a:t>
            </a:r>
            <a:endParaRPr lang="en-US" altLang="ja-JP" sz="2400" dirty="0"/>
          </a:p>
        </p:txBody>
      </p:sp>
      <p:sp>
        <p:nvSpPr>
          <p:cNvPr id="14" name="テキスト ボックス 13"/>
          <p:cNvSpPr txBox="1"/>
          <p:nvPr/>
        </p:nvSpPr>
        <p:spPr>
          <a:xfrm>
            <a:off x="2339752" y="3933056"/>
            <a:ext cx="4464496"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ja-JP" altLang="en-US" sz="2400" dirty="0"/>
              <a:t>ソフトウェア資産の再利用性向上</a:t>
            </a:r>
            <a:endParaRPr lang="en-US" altLang="ja-JP" sz="2400" dirty="0"/>
          </a:p>
        </p:txBody>
      </p:sp>
      <p:sp>
        <p:nvSpPr>
          <p:cNvPr id="15" name="テキスト ボックス 14"/>
          <p:cNvSpPr txBox="1"/>
          <p:nvPr/>
        </p:nvSpPr>
        <p:spPr>
          <a:xfrm>
            <a:off x="5590697" y="4581128"/>
            <a:ext cx="331236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ja-JP" altLang="en-US" sz="2400" dirty="0"/>
              <a:t>複数人での開発が容易</a:t>
            </a:r>
            <a:endParaRPr lang="en-US" altLang="ja-JP" sz="2400" dirty="0"/>
          </a:p>
        </p:txBody>
      </p:sp>
      <p:sp>
        <p:nvSpPr>
          <p:cNvPr id="16" name="右矢印 15"/>
          <p:cNvSpPr/>
          <p:nvPr/>
        </p:nvSpPr>
        <p:spPr>
          <a:xfrm>
            <a:off x="899592" y="5589240"/>
            <a:ext cx="1080120"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0918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par>
                                <p:cTn id="8" presetID="1"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9" grpId="0" animBg="1"/>
      <p:bldP spid="14" grpId="0" animBg="1"/>
      <p:bldP spid="15"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コンテンツ プレースホルダー 2"/>
          <p:cNvSpPr txBox="1">
            <a:spLocks/>
          </p:cNvSpPr>
          <p:nvPr/>
        </p:nvSpPr>
        <p:spPr bwMode="gray">
          <a:xfrm>
            <a:off x="299020" y="2172892"/>
            <a:ext cx="8610600" cy="7520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lnSpc>
                <a:spcPct val="120000"/>
              </a:lnSpc>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lnSpc>
                <a:spcPct val="120000"/>
              </a:lnSpc>
              <a:spcBef>
                <a:spcPct val="20000"/>
              </a:spcBef>
              <a:spcAft>
                <a:spcPct val="0"/>
              </a:spcAft>
              <a:buFont typeface="Arial" pitchFamily="34" charset="0"/>
              <a:buChar char="»"/>
              <a:defRPr kumimoji="1" sz="2400">
                <a:solidFill>
                  <a:schemeClr val="tx1"/>
                </a:solidFill>
                <a:latin typeface="+mn-lt"/>
                <a:ea typeface="+mn-ea"/>
              </a:defRPr>
            </a:lvl2pPr>
            <a:lvl3pPr marL="1143000" indent="-228600" algn="l" rtl="0" eaLnBrk="1" fontAlgn="base" hangingPunct="1">
              <a:lnSpc>
                <a:spcPct val="120000"/>
              </a:lnSpc>
              <a:spcBef>
                <a:spcPct val="20000"/>
              </a:spcBef>
              <a:spcAft>
                <a:spcPct val="0"/>
              </a:spcAft>
              <a:buFont typeface="Arial" pitchFamily="34" charset="0"/>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Font typeface="Arial" pitchFamily="34" charset="0"/>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a:lstStyle>
          <a:p>
            <a:pPr lvl="1"/>
            <a:r>
              <a:rPr lang="ja-JP" altLang="en-US" dirty="0" smtClean="0"/>
              <a:t>傾向</a:t>
            </a:r>
            <a:r>
              <a:rPr lang="en-US" altLang="ja-JP" dirty="0" smtClean="0"/>
              <a:t>1</a:t>
            </a:r>
          </a:p>
        </p:txBody>
      </p:sp>
      <p:sp>
        <p:nvSpPr>
          <p:cNvPr id="15" name="コンテンツ プレースホルダー 2"/>
          <p:cNvSpPr txBox="1">
            <a:spLocks/>
          </p:cNvSpPr>
          <p:nvPr/>
        </p:nvSpPr>
        <p:spPr bwMode="gray">
          <a:xfrm>
            <a:off x="299778" y="4241106"/>
            <a:ext cx="8610600" cy="6280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lnSpc>
                <a:spcPct val="120000"/>
              </a:lnSpc>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lnSpc>
                <a:spcPct val="120000"/>
              </a:lnSpc>
              <a:spcBef>
                <a:spcPct val="20000"/>
              </a:spcBef>
              <a:spcAft>
                <a:spcPct val="0"/>
              </a:spcAft>
              <a:buFont typeface="Arial" pitchFamily="34" charset="0"/>
              <a:buChar char="»"/>
              <a:defRPr kumimoji="1" sz="2400">
                <a:solidFill>
                  <a:schemeClr val="tx1"/>
                </a:solidFill>
                <a:latin typeface="+mn-lt"/>
                <a:ea typeface="+mn-ea"/>
              </a:defRPr>
            </a:lvl2pPr>
            <a:lvl3pPr marL="1143000" indent="-228600" algn="l" rtl="0" eaLnBrk="1" fontAlgn="base" hangingPunct="1">
              <a:lnSpc>
                <a:spcPct val="120000"/>
              </a:lnSpc>
              <a:spcBef>
                <a:spcPct val="20000"/>
              </a:spcBef>
              <a:spcAft>
                <a:spcPct val="0"/>
              </a:spcAft>
              <a:buFont typeface="Arial" pitchFamily="34" charset="0"/>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Font typeface="Arial" pitchFamily="34" charset="0"/>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a:lstStyle>
          <a:p>
            <a:pPr lvl="1"/>
            <a:r>
              <a:rPr lang="ja-JP" altLang="en-US" dirty="0" smtClean="0"/>
              <a:t>傾向</a:t>
            </a:r>
            <a:r>
              <a:rPr lang="en-US" altLang="ja-JP" dirty="0"/>
              <a:t>2</a:t>
            </a:r>
            <a:endParaRPr lang="en-US" altLang="ja-JP" dirty="0" smtClean="0"/>
          </a:p>
        </p:txBody>
      </p:sp>
      <p:sp>
        <p:nvSpPr>
          <p:cNvPr id="2" name="タイトル 1"/>
          <p:cNvSpPr>
            <a:spLocks noGrp="1"/>
          </p:cNvSpPr>
          <p:nvPr>
            <p:ph type="title"/>
          </p:nvPr>
        </p:nvSpPr>
        <p:spPr/>
        <p:txBody>
          <a:bodyPr/>
          <a:lstStyle/>
          <a:p>
            <a:r>
              <a:rPr kumimoji="1" lang="ja-JP" altLang="en-US" smtClean="0"/>
              <a:t>研究背景</a:t>
            </a:r>
            <a:r>
              <a:rPr lang="ja-JP" altLang="en-US"/>
              <a:t>（</a:t>
            </a:r>
            <a:r>
              <a:rPr kumimoji="1" lang="en-US" altLang="ja-JP" smtClean="0"/>
              <a:t>2/6</a:t>
            </a:r>
            <a:r>
              <a:rPr lang="ja-JP" altLang="en-US" dirty="0"/>
              <a:t>）</a:t>
            </a:r>
            <a:endParaRPr kumimoji="1" lang="ja-JP" altLang="en-US" dirty="0"/>
          </a:p>
        </p:txBody>
      </p:sp>
      <p:sp>
        <p:nvSpPr>
          <p:cNvPr id="3" name="コンテンツ プレースホルダー 2"/>
          <p:cNvSpPr>
            <a:spLocks noGrp="1"/>
          </p:cNvSpPr>
          <p:nvPr>
            <p:ph idx="1"/>
          </p:nvPr>
        </p:nvSpPr>
        <p:spPr>
          <a:xfrm>
            <a:off x="304800" y="1020764"/>
            <a:ext cx="8610600" cy="1256108"/>
          </a:xfrm>
        </p:spPr>
        <p:txBody>
          <a:bodyPr>
            <a:normAutofit/>
          </a:bodyPr>
          <a:lstStyle/>
          <a:p>
            <a:r>
              <a:rPr lang="ja-JP" altLang="en-US" sz="3200" dirty="0" smtClean="0"/>
              <a:t> </a:t>
            </a:r>
            <a:r>
              <a:rPr lang="ja-JP" altLang="en-US" sz="2800" dirty="0" smtClean="0"/>
              <a:t>組込み</a:t>
            </a:r>
            <a:r>
              <a:rPr lang="ja-JP" altLang="en-US" sz="2800" dirty="0"/>
              <a:t>システムの先端的モデルベース開発実態</a:t>
            </a:r>
            <a:r>
              <a:rPr lang="ja-JP" altLang="en-US" sz="2800" dirty="0" smtClean="0"/>
              <a:t>調査（</a:t>
            </a:r>
            <a:r>
              <a:rPr lang="en-US" altLang="ja-JP" sz="2800" dirty="0" smtClean="0"/>
              <a:t>2012</a:t>
            </a:r>
            <a:r>
              <a:rPr lang="ja-JP" altLang="en-US" sz="2800" dirty="0" smtClean="0"/>
              <a:t>年 情報処理機構）</a:t>
            </a:r>
            <a:endParaRPr lang="en-US" altLang="ja-JP" sz="2800" dirty="0" smtClean="0"/>
          </a:p>
        </p:txBody>
      </p:sp>
      <p:sp>
        <p:nvSpPr>
          <p:cNvPr id="4" name="角丸四角形 3"/>
          <p:cNvSpPr/>
          <p:nvPr/>
        </p:nvSpPr>
        <p:spPr>
          <a:xfrm>
            <a:off x="1043608" y="2780928"/>
            <a:ext cx="3096344" cy="129614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ja-JP" altLang="en-US" sz="2000" dirty="0" smtClean="0"/>
              <a:t>モデルベース開発技術</a:t>
            </a:r>
            <a:r>
              <a:rPr lang="en-US" altLang="ja-JP" sz="2000" dirty="0" smtClean="0"/>
              <a:t>:</a:t>
            </a:r>
            <a:r>
              <a:rPr lang="ja-JP" altLang="en-US" sz="2000" dirty="0" smtClean="0"/>
              <a:t>高</a:t>
            </a:r>
            <a:endParaRPr lang="en-US" altLang="ja-JP" sz="2000" dirty="0" smtClean="0"/>
          </a:p>
          <a:p>
            <a:pPr algn="ctr"/>
            <a:r>
              <a:rPr lang="ja-JP" altLang="en-US" sz="2800" dirty="0" smtClean="0"/>
              <a:t>若手技術者</a:t>
            </a:r>
            <a:endParaRPr lang="en-US" altLang="ja-JP" sz="2800" dirty="0" smtClean="0"/>
          </a:p>
        </p:txBody>
      </p:sp>
      <p:sp>
        <p:nvSpPr>
          <p:cNvPr id="5" name="角丸四角形 4"/>
          <p:cNvSpPr/>
          <p:nvPr/>
        </p:nvSpPr>
        <p:spPr>
          <a:xfrm>
            <a:off x="5004048" y="2780928"/>
            <a:ext cx="3168352" cy="1296144"/>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ja-JP" altLang="en-US" sz="2000" dirty="0" smtClean="0"/>
              <a:t>モデルベース開発技術</a:t>
            </a:r>
            <a:r>
              <a:rPr lang="en-US" altLang="ja-JP" sz="2000" dirty="0" smtClean="0"/>
              <a:t>:</a:t>
            </a:r>
            <a:r>
              <a:rPr lang="ja-JP" altLang="en-US" sz="2000" dirty="0" smtClean="0"/>
              <a:t>低</a:t>
            </a:r>
            <a:endParaRPr lang="en-US" altLang="ja-JP" sz="2000" dirty="0" smtClean="0"/>
          </a:p>
          <a:p>
            <a:pPr algn="ctr"/>
            <a:r>
              <a:rPr lang="ja-JP" altLang="en-US" sz="2800" dirty="0"/>
              <a:t>ベテラン</a:t>
            </a:r>
            <a:r>
              <a:rPr lang="ja-JP" altLang="en-US" sz="2800" dirty="0" smtClean="0"/>
              <a:t>技術者</a:t>
            </a:r>
            <a:endParaRPr lang="en-US" altLang="ja-JP" sz="2800" dirty="0" smtClean="0"/>
          </a:p>
        </p:txBody>
      </p:sp>
      <p:sp>
        <p:nvSpPr>
          <p:cNvPr id="6" name="左右矢印 5"/>
          <p:cNvSpPr/>
          <p:nvPr/>
        </p:nvSpPr>
        <p:spPr>
          <a:xfrm>
            <a:off x="4211960" y="3284984"/>
            <a:ext cx="720080"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1043608" y="4797152"/>
            <a:ext cx="3096344" cy="129614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ja-JP" altLang="en-US" sz="2000" dirty="0" smtClean="0"/>
              <a:t>ソフトウェア開発教育</a:t>
            </a:r>
            <a:endParaRPr lang="en-US" altLang="ja-JP" sz="2000" dirty="0" smtClean="0"/>
          </a:p>
          <a:p>
            <a:pPr algn="ctr"/>
            <a:r>
              <a:rPr lang="ja-JP" altLang="en-US" sz="2800" dirty="0"/>
              <a:t>高等教育機関</a:t>
            </a:r>
            <a:endParaRPr lang="en-US" altLang="ja-JP" sz="2800" dirty="0" smtClean="0"/>
          </a:p>
        </p:txBody>
      </p:sp>
      <p:sp>
        <p:nvSpPr>
          <p:cNvPr id="9" name="角丸四角形 8"/>
          <p:cNvSpPr/>
          <p:nvPr/>
        </p:nvSpPr>
        <p:spPr>
          <a:xfrm>
            <a:off x="5004048" y="4797910"/>
            <a:ext cx="3168352" cy="1296144"/>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ja-JP" altLang="en-US" sz="2000" dirty="0" smtClean="0"/>
              <a:t>組込みシステム開発教育</a:t>
            </a:r>
          </a:p>
          <a:p>
            <a:pPr algn="ctr"/>
            <a:r>
              <a:rPr lang="ja-JP" altLang="en-US" sz="2800" dirty="0" smtClean="0"/>
              <a:t>企業</a:t>
            </a:r>
            <a:endParaRPr lang="en-US" altLang="ja-JP" sz="2800" dirty="0" smtClean="0"/>
          </a:p>
        </p:txBody>
      </p:sp>
      <p:sp>
        <p:nvSpPr>
          <p:cNvPr id="10" name="左右矢印 9"/>
          <p:cNvSpPr/>
          <p:nvPr/>
        </p:nvSpPr>
        <p:spPr>
          <a:xfrm>
            <a:off x="4211960" y="5229200"/>
            <a:ext cx="720080"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線吹き出し 1 (枠付き) 11"/>
          <p:cNvSpPr/>
          <p:nvPr/>
        </p:nvSpPr>
        <p:spPr>
          <a:xfrm>
            <a:off x="5232933" y="4221088"/>
            <a:ext cx="3672408" cy="504056"/>
          </a:xfrm>
          <a:prstGeom prst="borderCallout1">
            <a:avLst>
              <a:gd name="adj1" fmla="val 51733"/>
              <a:gd name="adj2" fmla="val -152"/>
              <a:gd name="adj3" fmla="val 204960"/>
              <a:gd name="adj4" fmla="val -18246"/>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800" dirty="0" smtClean="0"/>
              <a:t>教育内容の剥離</a:t>
            </a:r>
            <a:endParaRPr kumimoji="1" lang="ja-JP" altLang="en-US" sz="2800" dirty="0"/>
          </a:p>
        </p:txBody>
      </p:sp>
      <p:sp>
        <p:nvSpPr>
          <p:cNvPr id="13" name="線吹き出し 1 (枠付き) 12"/>
          <p:cNvSpPr/>
          <p:nvPr/>
        </p:nvSpPr>
        <p:spPr>
          <a:xfrm>
            <a:off x="5220072" y="2204864"/>
            <a:ext cx="3672408" cy="504056"/>
          </a:xfrm>
          <a:prstGeom prst="borderCallout1">
            <a:avLst>
              <a:gd name="adj1" fmla="val 51733"/>
              <a:gd name="adj2" fmla="val -152"/>
              <a:gd name="adj3" fmla="val 205903"/>
              <a:gd name="adj4" fmla="val -17502"/>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800" dirty="0" smtClean="0"/>
              <a:t>開発技術の差</a:t>
            </a:r>
            <a:endParaRPr kumimoji="1" lang="ja-JP" altLang="en-US" sz="2800" dirty="0"/>
          </a:p>
        </p:txBody>
      </p:sp>
    </p:spTree>
    <p:extLst>
      <p:ext uri="{BB962C8B-B14F-4D97-AF65-F5344CB8AC3E}">
        <p14:creationId xmlns:p14="http://schemas.microsoft.com/office/powerpoint/2010/main" val="269596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4" grpId="0" animBg="1"/>
      <p:bldP spid="5" grpId="0" animBg="1"/>
      <p:bldP spid="6" grpId="0" animBg="1"/>
      <p:bldP spid="8" grpId="0" animBg="1"/>
      <p:bldP spid="9" grpId="0" animBg="1"/>
      <p:bldP spid="10"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研究背景</a:t>
            </a:r>
            <a:r>
              <a:rPr lang="ja-JP" altLang="en-US"/>
              <a:t>（</a:t>
            </a:r>
            <a:r>
              <a:rPr kumimoji="1" lang="en-US" altLang="ja-JP" smtClean="0"/>
              <a:t>3/6</a:t>
            </a:r>
            <a:r>
              <a:rPr lang="ja-JP" altLang="en-US"/>
              <a:t>）</a:t>
            </a:r>
            <a:endParaRPr kumimoji="1" lang="ja-JP" altLang="en-US"/>
          </a:p>
        </p:txBody>
      </p:sp>
      <p:sp>
        <p:nvSpPr>
          <p:cNvPr id="3" name="コンテンツ プレースホルダー 2"/>
          <p:cNvSpPr>
            <a:spLocks noGrp="1"/>
          </p:cNvSpPr>
          <p:nvPr>
            <p:ph idx="1"/>
          </p:nvPr>
        </p:nvSpPr>
        <p:spPr>
          <a:xfrm>
            <a:off x="304800" y="1285132"/>
            <a:ext cx="8610600" cy="5456236"/>
          </a:xfrm>
        </p:spPr>
        <p:txBody>
          <a:bodyPr/>
          <a:lstStyle/>
          <a:p>
            <a:pPr marL="0" indent="0">
              <a:buNone/>
            </a:pPr>
            <a:r>
              <a:rPr kumimoji="1" lang="ja-JP" altLang="en-US" dirty="0" smtClean="0"/>
              <a:t>モデルベース開発の</a:t>
            </a:r>
            <a:r>
              <a:rPr lang="ja-JP" altLang="en-US" dirty="0" smtClean="0"/>
              <a:t>現状</a:t>
            </a:r>
            <a:endParaRPr kumimoji="1" lang="en-US" altLang="ja-JP" dirty="0"/>
          </a:p>
          <a:p>
            <a:pPr marL="0" indent="0">
              <a:buNone/>
            </a:pPr>
            <a:endParaRPr kumimoji="1" lang="en-US" altLang="ja-JP" dirty="0" smtClean="0"/>
          </a:p>
          <a:p>
            <a:pPr marL="0" indent="0">
              <a:buNone/>
            </a:pPr>
            <a:endParaRPr lang="en-US" altLang="ja-JP" dirty="0" smtClean="0"/>
          </a:p>
          <a:p>
            <a:pPr marL="0" indent="0">
              <a:buNone/>
            </a:pPr>
            <a:endParaRPr lang="en-US" altLang="ja-JP" dirty="0"/>
          </a:p>
        </p:txBody>
      </p:sp>
      <p:sp>
        <p:nvSpPr>
          <p:cNvPr id="4" name="正方形/長方形 3"/>
          <p:cNvSpPr/>
          <p:nvPr/>
        </p:nvSpPr>
        <p:spPr>
          <a:xfrm>
            <a:off x="863588" y="1877923"/>
            <a:ext cx="7416824" cy="830997"/>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spAutoFit/>
          </a:bodyPr>
          <a:lstStyle/>
          <a:p>
            <a:r>
              <a:rPr lang="ja-JP" altLang="en-US" sz="2400" dirty="0">
                <a:solidFill>
                  <a:schemeClr val="tx1"/>
                </a:solidFill>
              </a:rPr>
              <a:t>組込みシステム開発に対応</a:t>
            </a:r>
            <a:r>
              <a:rPr lang="ja-JP" altLang="en-US" sz="2400" dirty="0" smtClean="0">
                <a:solidFill>
                  <a:schemeClr val="tx1"/>
                </a:solidFill>
              </a:rPr>
              <a:t>した教育が求められる</a:t>
            </a:r>
            <a:endParaRPr lang="en-US" altLang="ja-JP" sz="2400" dirty="0" smtClean="0">
              <a:solidFill>
                <a:schemeClr val="tx1"/>
              </a:solidFill>
            </a:endParaRPr>
          </a:p>
          <a:p>
            <a:pPr algn="r"/>
            <a:r>
              <a:rPr lang="ja-JP" altLang="en-US" sz="2400" dirty="0" smtClean="0">
                <a:solidFill>
                  <a:schemeClr val="tx1"/>
                </a:solidFill>
              </a:rPr>
              <a:t>→</a:t>
            </a:r>
            <a:r>
              <a:rPr lang="ja-JP" altLang="en-US" sz="2400" dirty="0" smtClean="0">
                <a:solidFill>
                  <a:srgbClr val="FF0000"/>
                </a:solidFill>
                <a:effectLst>
                  <a:outerShdw blurRad="38100" dist="38100" dir="2700000" algn="tl">
                    <a:srgbClr val="000000">
                      <a:alpha val="43137"/>
                    </a:srgbClr>
                  </a:outerShdw>
                </a:effectLst>
              </a:rPr>
              <a:t>教育</a:t>
            </a:r>
            <a:r>
              <a:rPr lang="ja-JP" altLang="en-US" sz="2400" dirty="0">
                <a:solidFill>
                  <a:srgbClr val="FF0000"/>
                </a:solidFill>
                <a:effectLst>
                  <a:outerShdw blurRad="38100" dist="38100" dir="2700000" algn="tl">
                    <a:srgbClr val="000000">
                      <a:alpha val="43137"/>
                    </a:srgbClr>
                  </a:outerShdw>
                </a:effectLst>
              </a:rPr>
              <a:t>の材料として，参考に</a:t>
            </a:r>
            <a:r>
              <a:rPr lang="ja-JP" altLang="en-US" sz="2400" dirty="0" smtClean="0">
                <a:solidFill>
                  <a:srgbClr val="FF0000"/>
                </a:solidFill>
                <a:effectLst>
                  <a:outerShdw blurRad="38100" dist="38100" dir="2700000" algn="tl">
                    <a:srgbClr val="000000">
                      <a:alpha val="43137"/>
                    </a:srgbClr>
                  </a:outerShdw>
                </a:effectLst>
              </a:rPr>
              <a:t>なるモデル</a:t>
            </a:r>
            <a:r>
              <a:rPr lang="ja-JP" altLang="en-US" sz="2400" dirty="0">
                <a:solidFill>
                  <a:srgbClr val="FF0000"/>
                </a:solidFill>
                <a:effectLst>
                  <a:outerShdw blurRad="38100" dist="38100" dir="2700000" algn="tl">
                    <a:srgbClr val="000000">
                      <a:alpha val="43137"/>
                    </a:srgbClr>
                  </a:outerShdw>
                </a:effectLst>
              </a:rPr>
              <a:t>が</a:t>
            </a:r>
            <a:r>
              <a:rPr lang="ja-JP" altLang="en-US" sz="2400" dirty="0" smtClean="0">
                <a:solidFill>
                  <a:srgbClr val="FF0000"/>
                </a:solidFill>
                <a:effectLst>
                  <a:outerShdw blurRad="38100" dist="38100" dir="2700000" algn="tl">
                    <a:srgbClr val="000000">
                      <a:alpha val="43137"/>
                    </a:srgbClr>
                  </a:outerShdw>
                </a:effectLst>
              </a:rPr>
              <a:t>必要</a:t>
            </a:r>
            <a:endParaRPr lang="en-US" altLang="ja-JP" sz="2400" dirty="0">
              <a:solidFill>
                <a:srgbClr val="FF0000"/>
              </a:solidFill>
              <a:effectLst>
                <a:outerShdw blurRad="38100" dist="38100" dir="2700000" algn="tl">
                  <a:srgbClr val="000000">
                    <a:alpha val="43137"/>
                  </a:srgbClr>
                </a:outerShdw>
              </a:effectLst>
            </a:endParaRPr>
          </a:p>
        </p:txBody>
      </p:sp>
      <p:sp>
        <p:nvSpPr>
          <p:cNvPr id="5" name="正方形/長方形 4"/>
          <p:cNvSpPr/>
          <p:nvPr/>
        </p:nvSpPr>
        <p:spPr>
          <a:xfrm>
            <a:off x="755576" y="3933056"/>
            <a:ext cx="7632848" cy="120032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spAutoFit/>
          </a:bodyPr>
          <a:lstStyle/>
          <a:p>
            <a:r>
              <a:rPr lang="ja-JP" altLang="en-US" sz="2400" dirty="0" smtClean="0">
                <a:solidFill>
                  <a:schemeClr val="tx1"/>
                </a:solidFill>
              </a:rPr>
              <a:t>モデリング</a:t>
            </a:r>
            <a:r>
              <a:rPr lang="ja-JP" altLang="en-US" sz="2400" dirty="0">
                <a:solidFill>
                  <a:schemeClr val="tx1"/>
                </a:solidFill>
              </a:rPr>
              <a:t>有識者が</a:t>
            </a:r>
            <a:r>
              <a:rPr lang="ja-JP" altLang="en-US" sz="2400" dirty="0" smtClean="0">
                <a:solidFill>
                  <a:schemeClr val="tx1"/>
                </a:solidFill>
              </a:rPr>
              <a:t>少ない</a:t>
            </a:r>
            <a:endParaRPr lang="en-US" altLang="ja-JP" sz="2400" dirty="0" smtClean="0">
              <a:solidFill>
                <a:schemeClr val="tx1"/>
              </a:solidFill>
            </a:endParaRPr>
          </a:p>
          <a:p>
            <a:r>
              <a:rPr lang="ja-JP" altLang="en-US" sz="2400" dirty="0">
                <a:solidFill>
                  <a:schemeClr val="tx1"/>
                </a:solidFill>
              </a:rPr>
              <a:t>価値</a:t>
            </a:r>
            <a:r>
              <a:rPr lang="ja-JP" altLang="en-US" sz="2400" dirty="0" smtClean="0">
                <a:solidFill>
                  <a:schemeClr val="tx1"/>
                </a:solidFill>
              </a:rPr>
              <a:t>のあるモデル</a:t>
            </a:r>
            <a:r>
              <a:rPr lang="ja-JP" altLang="en-US" sz="2400" dirty="0">
                <a:solidFill>
                  <a:schemeClr val="tx1"/>
                </a:solidFill>
              </a:rPr>
              <a:t>の</a:t>
            </a:r>
            <a:r>
              <a:rPr lang="ja-JP" altLang="en-US" sz="2400" dirty="0" smtClean="0">
                <a:solidFill>
                  <a:schemeClr val="tx1"/>
                </a:solidFill>
              </a:rPr>
              <a:t>隠蔽</a:t>
            </a:r>
            <a:endParaRPr lang="en-US" altLang="ja-JP" sz="2400" dirty="0" smtClean="0">
              <a:solidFill>
                <a:schemeClr val="tx1"/>
              </a:solidFill>
            </a:endParaRPr>
          </a:p>
          <a:p>
            <a:pPr algn="r"/>
            <a:r>
              <a:rPr lang="ja-JP" altLang="en-US" sz="2400" dirty="0">
                <a:solidFill>
                  <a:schemeClr val="tx1"/>
                </a:solidFill>
              </a:rPr>
              <a:t>→</a:t>
            </a:r>
            <a:r>
              <a:rPr lang="ja-JP" altLang="en-US" sz="2400" dirty="0" smtClean="0">
                <a:solidFill>
                  <a:srgbClr val="0070C0"/>
                </a:solidFill>
                <a:effectLst>
                  <a:outerShdw blurRad="38100" dist="38100" dir="2700000" algn="tl">
                    <a:srgbClr val="000000">
                      <a:alpha val="43137"/>
                    </a:srgbClr>
                  </a:outerShdw>
                </a:effectLst>
              </a:rPr>
              <a:t>参考になるようなモデルが出回っていない</a:t>
            </a:r>
            <a:endParaRPr lang="en-US" altLang="ja-JP" sz="2400" dirty="0">
              <a:solidFill>
                <a:srgbClr val="0070C0"/>
              </a:solidFill>
              <a:effectLst>
                <a:outerShdw blurRad="38100" dist="38100" dir="2700000" algn="tl">
                  <a:srgbClr val="000000">
                    <a:alpha val="43137"/>
                  </a:srgbClr>
                </a:outerShdw>
              </a:effectLst>
            </a:endParaRPr>
          </a:p>
        </p:txBody>
      </p:sp>
      <p:sp>
        <p:nvSpPr>
          <p:cNvPr id="7" name="右矢印 6"/>
          <p:cNvSpPr/>
          <p:nvPr/>
        </p:nvSpPr>
        <p:spPr>
          <a:xfrm>
            <a:off x="395536" y="5589240"/>
            <a:ext cx="158417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2051720" y="5661248"/>
            <a:ext cx="6984776" cy="461665"/>
          </a:xfrm>
          <a:prstGeom prst="rect">
            <a:avLst/>
          </a:prstGeom>
          <a:noFill/>
        </p:spPr>
        <p:txBody>
          <a:bodyPr wrap="square" rtlCol="0">
            <a:spAutoFit/>
          </a:bodyPr>
          <a:lstStyle/>
          <a:p>
            <a:r>
              <a:rPr lang="en-US" altLang="ja-JP" sz="2400" dirty="0" smtClean="0"/>
              <a:t>UMTP Japan</a:t>
            </a:r>
            <a:r>
              <a:rPr lang="ja-JP" altLang="en-US" sz="2400" dirty="0" smtClean="0"/>
              <a:t>が</a:t>
            </a:r>
            <a:r>
              <a:rPr lang="en-US" altLang="ja-JP" sz="2400" dirty="0" smtClean="0"/>
              <a:t>UML</a:t>
            </a:r>
            <a:r>
              <a:rPr lang="ja-JP" altLang="en-US" sz="2400" dirty="0"/>
              <a:t>モデルカタログを</a:t>
            </a:r>
            <a:r>
              <a:rPr lang="ja-JP" altLang="en-US" sz="2400" dirty="0" smtClean="0"/>
              <a:t>発表</a:t>
            </a:r>
            <a:r>
              <a:rPr lang="en-US" altLang="ja-JP" sz="2400" dirty="0" smtClean="0"/>
              <a:t>(2012</a:t>
            </a:r>
            <a:r>
              <a:rPr lang="ja-JP" altLang="en-US" sz="2400" dirty="0" smtClean="0"/>
              <a:t>年</a:t>
            </a:r>
            <a:r>
              <a:rPr lang="en-US" altLang="ja-JP" sz="2400" dirty="0" smtClean="0"/>
              <a:t>)</a:t>
            </a:r>
            <a:endParaRPr lang="en-US" altLang="ja-JP" sz="2400" dirty="0"/>
          </a:p>
        </p:txBody>
      </p:sp>
      <p:sp>
        <p:nvSpPr>
          <p:cNvPr id="13" name="テキスト ボックス 12"/>
          <p:cNvSpPr txBox="1"/>
          <p:nvPr/>
        </p:nvSpPr>
        <p:spPr>
          <a:xfrm>
            <a:off x="227837" y="3429000"/>
            <a:ext cx="1271502" cy="461665"/>
          </a:xfrm>
          <a:prstGeom prst="rect">
            <a:avLst/>
          </a:prstGeom>
          <a:noFill/>
        </p:spPr>
        <p:txBody>
          <a:bodyPr wrap="none" rtlCol="0">
            <a:spAutoFit/>
          </a:bodyPr>
          <a:lstStyle/>
          <a:p>
            <a:r>
              <a:rPr kumimoji="1" lang="ja-JP" altLang="en-US" sz="2400" dirty="0" smtClean="0"/>
              <a:t>しかし</a:t>
            </a:r>
            <a:r>
              <a:rPr kumimoji="1" lang="en-US" altLang="ja-JP" sz="2400" dirty="0" smtClean="0"/>
              <a:t>…</a:t>
            </a:r>
            <a:endParaRPr kumimoji="1" lang="ja-JP" altLang="en-US" sz="2400" dirty="0"/>
          </a:p>
        </p:txBody>
      </p:sp>
    </p:spTree>
    <p:extLst>
      <p:ext uri="{BB962C8B-B14F-4D97-AF65-F5344CB8AC3E}">
        <p14:creationId xmlns:p14="http://schemas.microsoft.com/office/powerpoint/2010/main" val="325186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104" y="1559997"/>
            <a:ext cx="3312368" cy="4685399"/>
          </a:xfrm>
          <a:prstGeom prst="rect">
            <a:avLst/>
          </a:prstGeom>
        </p:spPr>
      </p:pic>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11553" y="1564876"/>
            <a:ext cx="3308919" cy="4680520"/>
          </a:xfrm>
          <a:prstGeom prst="rect">
            <a:avLst/>
          </a:prstGeom>
        </p:spPr>
      </p:pic>
      <p:sp>
        <p:nvSpPr>
          <p:cNvPr id="2" name="タイトル 1"/>
          <p:cNvSpPr>
            <a:spLocks noGrp="1"/>
          </p:cNvSpPr>
          <p:nvPr>
            <p:ph type="title"/>
          </p:nvPr>
        </p:nvSpPr>
        <p:spPr/>
        <p:txBody>
          <a:bodyPr/>
          <a:lstStyle/>
          <a:p>
            <a:r>
              <a:rPr kumimoji="1" lang="ja-JP" altLang="en-US" dirty="0" smtClean="0"/>
              <a:t>研究背景</a:t>
            </a:r>
            <a:r>
              <a:rPr lang="ja-JP" altLang="en-US" dirty="0" smtClean="0"/>
              <a:t>（</a:t>
            </a:r>
            <a:r>
              <a:rPr lang="en-US" altLang="ja-JP" dirty="0" smtClean="0"/>
              <a:t>4</a:t>
            </a:r>
            <a:r>
              <a:rPr kumimoji="1" lang="en-US" altLang="ja-JP" dirty="0" smtClean="0"/>
              <a:t>/5</a:t>
            </a:r>
            <a:r>
              <a:rPr lang="ja-JP" altLang="en-US" dirty="0" smtClean="0"/>
              <a:t>）</a:t>
            </a:r>
            <a:endParaRPr kumimoji="1" lang="ja-JP" altLang="en-US" dirty="0"/>
          </a:p>
        </p:txBody>
      </p:sp>
      <p:sp>
        <p:nvSpPr>
          <p:cNvPr id="3" name="コンテンツ プレースホルダー 2"/>
          <p:cNvSpPr>
            <a:spLocks noGrp="1"/>
          </p:cNvSpPr>
          <p:nvPr>
            <p:ph sz="half" idx="1"/>
          </p:nvPr>
        </p:nvSpPr>
        <p:spPr>
          <a:xfrm>
            <a:off x="457200" y="1020764"/>
            <a:ext cx="4762872" cy="5145087"/>
          </a:xfrm>
        </p:spPr>
        <p:txBody>
          <a:bodyPr/>
          <a:lstStyle/>
          <a:p>
            <a:r>
              <a:rPr kumimoji="1" lang="en-US" altLang="ja-JP" dirty="0" smtClean="0"/>
              <a:t>UML</a:t>
            </a:r>
            <a:r>
              <a:rPr kumimoji="1" lang="ja-JP" altLang="en-US" dirty="0" smtClean="0"/>
              <a:t>モデルカタログ</a:t>
            </a:r>
            <a:endParaRPr lang="en-US" altLang="ja-JP" dirty="0" smtClean="0"/>
          </a:p>
          <a:p>
            <a:pPr lvl="1"/>
            <a:r>
              <a:rPr kumimoji="1" lang="ja-JP" altLang="en-US" dirty="0" smtClean="0"/>
              <a:t>組込みシステム開発にお</a:t>
            </a:r>
            <a:r>
              <a:rPr lang="ja-JP" altLang="en-US" dirty="0" smtClean="0"/>
              <a:t>いて参考になるようなモデルをカタログ化</a:t>
            </a:r>
            <a:endParaRPr lang="en-US" altLang="ja-JP" dirty="0" smtClean="0">
              <a:solidFill>
                <a:srgbClr val="7030A0"/>
              </a:solidFill>
            </a:endParaRPr>
          </a:p>
          <a:p>
            <a:pPr lvl="1"/>
            <a:r>
              <a:rPr lang="ja-JP" altLang="en-US" dirty="0" smtClean="0"/>
              <a:t>掲載内容</a:t>
            </a:r>
            <a:endParaRPr lang="en-US" altLang="ja-JP" dirty="0" smtClean="0"/>
          </a:p>
          <a:p>
            <a:pPr lvl="2"/>
            <a:r>
              <a:rPr lang="ja-JP" altLang="en-US" dirty="0" smtClean="0"/>
              <a:t>要求仕様，ユースケース図，</a:t>
            </a:r>
            <a:endParaRPr lang="en-US" altLang="ja-JP" dirty="0" smtClean="0"/>
          </a:p>
          <a:p>
            <a:pPr marL="914400" lvl="2" indent="0">
              <a:buNone/>
            </a:pPr>
            <a:r>
              <a:rPr lang="ja-JP" altLang="en-US" dirty="0" smtClean="0"/>
              <a:t>ユースケース記述</a:t>
            </a:r>
            <a:r>
              <a:rPr lang="ja-JP" altLang="en-US" dirty="0"/>
              <a:t>，</a:t>
            </a:r>
            <a:r>
              <a:rPr lang="ja-JP" altLang="en-US" dirty="0" smtClean="0"/>
              <a:t>クラス図，</a:t>
            </a:r>
            <a:endParaRPr lang="en-US" altLang="ja-JP" dirty="0" smtClean="0"/>
          </a:p>
          <a:p>
            <a:pPr marL="914400" lvl="2" indent="0">
              <a:buNone/>
            </a:pPr>
            <a:r>
              <a:rPr lang="ja-JP" altLang="en-US" dirty="0" smtClean="0"/>
              <a:t>シーケンス図，ステートマシン図等</a:t>
            </a:r>
            <a:endParaRPr kumimoji="1" lang="en-US" altLang="ja-JP" dirty="0" smtClean="0"/>
          </a:p>
          <a:p>
            <a:pPr lvl="1"/>
            <a:endParaRPr kumimoji="1" lang="en-US" altLang="ja-JP" dirty="0" smtClean="0"/>
          </a:p>
        </p:txBody>
      </p:sp>
      <p:pic>
        <p:nvPicPr>
          <p:cNvPr id="6" name="コンテンツ プレースホルダー 5"/>
          <p:cNvPicPr>
            <a:picLocks noGrp="1" noChangeAspect="1"/>
          </p:cNvPicPr>
          <p:nvPr>
            <p:ph sz="half" idx="2"/>
          </p:nvPr>
        </p:nvPicPr>
        <p:blipFill>
          <a:blip r:embed="rId5" cstate="print">
            <a:extLst>
              <a:ext uri="{28A0092B-C50C-407E-A947-70E740481C1C}">
                <a14:useLocalDpi xmlns:a14="http://schemas.microsoft.com/office/drawing/2010/main" val="0"/>
              </a:ext>
            </a:extLst>
          </a:blip>
          <a:stretch>
            <a:fillRect/>
          </a:stretch>
        </p:blipFill>
        <p:spPr>
          <a:xfrm>
            <a:off x="5508104" y="1556792"/>
            <a:ext cx="3316938" cy="4688604"/>
          </a:xfrm>
        </p:spPr>
      </p:pic>
      <p:sp>
        <p:nvSpPr>
          <p:cNvPr id="9" name="右矢印 8"/>
          <p:cNvSpPr/>
          <p:nvPr/>
        </p:nvSpPr>
        <p:spPr>
          <a:xfrm>
            <a:off x="755576" y="5050050"/>
            <a:ext cx="792088"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1691680" y="4902259"/>
            <a:ext cx="3600400" cy="830997"/>
          </a:xfrm>
          <a:prstGeom prst="rect">
            <a:avLst/>
          </a:prstGeom>
          <a:noFill/>
        </p:spPr>
        <p:txBody>
          <a:bodyPr wrap="square" rtlCol="0">
            <a:spAutoFit/>
          </a:bodyPr>
          <a:lstStyle/>
          <a:p>
            <a:r>
              <a:rPr lang="ja-JP" altLang="en-US" sz="2400" dirty="0" smtClean="0"/>
              <a:t>モデルベース開発教育</a:t>
            </a:r>
            <a:r>
              <a:rPr kumimoji="1" lang="ja-JP" altLang="en-US" sz="2400" dirty="0" smtClean="0"/>
              <a:t>の</a:t>
            </a:r>
            <a:endParaRPr kumimoji="1" lang="en-US" altLang="ja-JP" sz="2400" dirty="0" smtClean="0"/>
          </a:p>
          <a:p>
            <a:r>
              <a:rPr lang="ja-JP" altLang="en-US" sz="2400" dirty="0" smtClean="0"/>
              <a:t>資料になる？</a:t>
            </a:r>
            <a:endParaRPr kumimoji="1" lang="ja-JP" altLang="en-US" sz="2400" dirty="0"/>
          </a:p>
        </p:txBody>
      </p:sp>
    </p:spTree>
    <p:extLst>
      <p:ext uri="{BB962C8B-B14F-4D97-AF65-F5344CB8AC3E}">
        <p14:creationId xmlns:p14="http://schemas.microsoft.com/office/powerpoint/2010/main" val="318138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r>
              <a:rPr lang="ja-JP" altLang="en-US" dirty="0" smtClean="0"/>
              <a:t>（</a:t>
            </a:r>
            <a:r>
              <a:rPr lang="en-US" altLang="ja-JP" dirty="0" smtClean="0"/>
              <a:t>5</a:t>
            </a:r>
            <a:r>
              <a:rPr kumimoji="1" lang="en-US" altLang="ja-JP" dirty="0" smtClean="0"/>
              <a:t>/5</a:t>
            </a:r>
            <a:r>
              <a:rPr lang="ja-JP" altLang="en-US" dirty="0" smtClean="0"/>
              <a:t>）</a:t>
            </a:r>
            <a:endParaRPr kumimoji="1" lang="ja-JP" altLang="en-US" dirty="0"/>
          </a:p>
        </p:txBody>
      </p:sp>
      <p:sp>
        <p:nvSpPr>
          <p:cNvPr id="3" name="コンテンツ プレースホルダー 2"/>
          <p:cNvSpPr>
            <a:spLocks noGrp="1"/>
          </p:cNvSpPr>
          <p:nvPr>
            <p:ph idx="1"/>
          </p:nvPr>
        </p:nvSpPr>
        <p:spPr>
          <a:xfrm>
            <a:off x="304800" y="1020764"/>
            <a:ext cx="8610600" cy="752052"/>
          </a:xfrm>
        </p:spPr>
        <p:txBody>
          <a:bodyPr>
            <a:noAutofit/>
          </a:bodyPr>
          <a:lstStyle/>
          <a:p>
            <a:r>
              <a:rPr kumimoji="1" lang="en-US" altLang="ja-JP" dirty="0" smtClean="0"/>
              <a:t>UML</a:t>
            </a:r>
            <a:r>
              <a:rPr kumimoji="1" lang="ja-JP" altLang="en-US" dirty="0" smtClean="0"/>
              <a:t>モデルカタログの問題点</a:t>
            </a:r>
            <a:endParaRPr kumimoji="1" lang="en-US" altLang="ja-JP" dirty="0" smtClean="0"/>
          </a:p>
        </p:txBody>
      </p:sp>
      <p:sp>
        <p:nvSpPr>
          <p:cNvPr id="8" name="正方形/長方形 7"/>
          <p:cNvSpPr/>
          <p:nvPr/>
        </p:nvSpPr>
        <p:spPr>
          <a:xfrm>
            <a:off x="611560" y="2309971"/>
            <a:ext cx="7920880" cy="830997"/>
          </a:xfrm>
          <a:prstGeom prst="rect">
            <a:avLst/>
          </a:prstGeom>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lang="ja-JP" altLang="en-US" sz="2400" dirty="0" smtClean="0"/>
              <a:t>実装・開発環境に依存しない</a:t>
            </a:r>
            <a:r>
              <a:rPr lang="ja-JP" altLang="en-US" sz="2400" dirty="0" smtClean="0">
                <a:solidFill>
                  <a:srgbClr val="7030A0"/>
                </a:solidFill>
              </a:rPr>
              <a:t>抽象的な</a:t>
            </a:r>
            <a:r>
              <a:rPr kumimoji="1" lang="ja-JP" altLang="en-US" sz="2400" dirty="0" smtClean="0">
                <a:solidFill>
                  <a:srgbClr val="7030A0"/>
                </a:solidFill>
              </a:rPr>
              <a:t>モデル</a:t>
            </a:r>
            <a:endParaRPr lang="en-US" altLang="ja-JP" sz="2400" dirty="0">
              <a:solidFill>
                <a:srgbClr val="7030A0"/>
              </a:solidFill>
            </a:endParaRPr>
          </a:p>
          <a:p>
            <a:pPr algn="r"/>
            <a:r>
              <a:rPr lang="ja-JP" altLang="en-US" sz="2400" dirty="0" smtClean="0"/>
              <a:t>→環境に合わせたモデルが存在しない</a:t>
            </a:r>
            <a:endParaRPr lang="en-US" altLang="ja-JP" sz="2400" dirty="0" smtClean="0"/>
          </a:p>
        </p:txBody>
      </p:sp>
      <p:sp>
        <p:nvSpPr>
          <p:cNvPr id="9" name="正方形/長方形 8"/>
          <p:cNvSpPr/>
          <p:nvPr/>
        </p:nvSpPr>
        <p:spPr>
          <a:xfrm>
            <a:off x="611560" y="3933056"/>
            <a:ext cx="7920880" cy="830997"/>
          </a:xfrm>
          <a:prstGeom prst="rect">
            <a:avLst/>
          </a:prstGeom>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lang="ja-JP" altLang="en-US" sz="2400" dirty="0" smtClean="0"/>
              <a:t>開発現場での</a:t>
            </a:r>
            <a:r>
              <a:rPr lang="ja-JP" altLang="en-US" sz="2400" dirty="0" smtClean="0">
                <a:solidFill>
                  <a:srgbClr val="7030A0"/>
                </a:solidFill>
              </a:rPr>
              <a:t>実践報告が無い</a:t>
            </a:r>
            <a:endParaRPr kumimoji="1" lang="en-US" altLang="ja-JP" sz="2400" dirty="0" smtClean="0">
              <a:solidFill>
                <a:srgbClr val="7030A0"/>
              </a:solidFill>
            </a:endParaRPr>
          </a:p>
          <a:p>
            <a:pPr algn="r"/>
            <a:r>
              <a:rPr lang="en-US" altLang="ja-JP" sz="2400" dirty="0" smtClean="0"/>
              <a:t>	</a:t>
            </a:r>
            <a:r>
              <a:rPr lang="ja-JP" altLang="en-US" sz="2400" dirty="0" smtClean="0"/>
              <a:t>→モデルカタログ自体の有用性が不明</a:t>
            </a:r>
            <a:endParaRPr lang="en-US" altLang="ja-JP" sz="2400" dirty="0" smtClean="0"/>
          </a:p>
        </p:txBody>
      </p:sp>
      <p:sp>
        <p:nvSpPr>
          <p:cNvPr id="10" name="線吹き出し 2 (枠付き) 9"/>
          <p:cNvSpPr/>
          <p:nvPr/>
        </p:nvSpPr>
        <p:spPr>
          <a:xfrm>
            <a:off x="251520" y="5373216"/>
            <a:ext cx="5112568" cy="648072"/>
          </a:xfrm>
          <a:prstGeom prst="borderCallout2">
            <a:avLst>
              <a:gd name="adj1" fmla="val 51734"/>
              <a:gd name="adj2" fmla="val 103414"/>
              <a:gd name="adj3" fmla="val 50354"/>
              <a:gd name="adj4" fmla="val 114074"/>
              <a:gd name="adj5" fmla="val -102192"/>
              <a:gd name="adj6" fmla="val 131238"/>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2400" dirty="0" smtClean="0">
                <a:solidFill>
                  <a:schemeClr val="tx1"/>
                </a:solidFill>
              </a:rPr>
              <a:t>動作保証性，再利用性，</a:t>
            </a:r>
            <a:r>
              <a:rPr kumimoji="1" lang="ja-JP" altLang="en-US" sz="2400" dirty="0" smtClean="0">
                <a:solidFill>
                  <a:schemeClr val="tx1"/>
                </a:solidFill>
              </a:rPr>
              <a:t>拡張性</a:t>
            </a:r>
            <a:r>
              <a:rPr lang="ja-JP" altLang="en-US" sz="2400" dirty="0">
                <a:solidFill>
                  <a:schemeClr val="tx1"/>
                </a:solidFill>
              </a:rPr>
              <a:t>等</a:t>
            </a:r>
            <a:endParaRPr kumimoji="1" lang="en-US" altLang="ja-JP" sz="2400" dirty="0" smtClean="0">
              <a:solidFill>
                <a:schemeClr val="tx1"/>
              </a:solidFill>
            </a:endParaRPr>
          </a:p>
        </p:txBody>
      </p:sp>
    </p:spTree>
    <p:extLst>
      <p:ext uri="{BB962C8B-B14F-4D97-AF65-F5344CB8AC3E}">
        <p14:creationId xmlns:p14="http://schemas.microsoft.com/office/powerpoint/2010/main" val="311612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研究概要</a:t>
            </a:r>
            <a:r>
              <a:rPr lang="ja-JP" altLang="en-US"/>
              <a:t>（</a:t>
            </a:r>
            <a:r>
              <a:rPr kumimoji="1" lang="en-US" altLang="ja-JP" smtClean="0"/>
              <a:t>1/6</a:t>
            </a:r>
            <a:r>
              <a:rPr lang="ja-JP" altLang="en-US" dirty="0"/>
              <a:t>）</a:t>
            </a:r>
            <a:endParaRPr kumimoji="1" lang="ja-JP" altLang="en-US" dirty="0"/>
          </a:p>
        </p:txBody>
      </p:sp>
      <p:sp>
        <p:nvSpPr>
          <p:cNvPr id="7" name="コンテンツ プレースホルダー 6"/>
          <p:cNvSpPr>
            <a:spLocks noGrp="1"/>
          </p:cNvSpPr>
          <p:nvPr>
            <p:ph sz="half" idx="1"/>
          </p:nvPr>
        </p:nvSpPr>
        <p:spPr>
          <a:xfrm>
            <a:off x="395536" y="1124744"/>
            <a:ext cx="8291264" cy="1532727"/>
          </a:xfrm>
        </p:spPr>
        <p:style>
          <a:lnRef idx="3">
            <a:schemeClr val="lt1"/>
          </a:lnRef>
          <a:fillRef idx="1">
            <a:schemeClr val="accent2"/>
          </a:fillRef>
          <a:effectRef idx="1">
            <a:schemeClr val="accent2"/>
          </a:effectRef>
          <a:fontRef idx="minor">
            <a:schemeClr val="lt1"/>
          </a:fontRef>
        </p:style>
        <p:txBody>
          <a:bodyPr anchor="ctr">
            <a:spAutoFit/>
          </a:bodyPr>
          <a:lstStyle/>
          <a:p>
            <a:pPr marL="0" indent="0" algn="ctr">
              <a:buNone/>
            </a:pPr>
            <a:r>
              <a:rPr lang="en-US" altLang="ja-JP" sz="3600" dirty="0"/>
              <a:t>UML</a:t>
            </a:r>
            <a:r>
              <a:rPr lang="ja-JP" altLang="en-US" sz="3600" dirty="0"/>
              <a:t>モデルカタログを利用</a:t>
            </a:r>
            <a:r>
              <a:rPr lang="ja-JP" altLang="en-US" sz="3600" dirty="0" smtClean="0"/>
              <a:t>して</a:t>
            </a:r>
            <a:endParaRPr lang="en-US" altLang="ja-JP" sz="3600" dirty="0" smtClean="0"/>
          </a:p>
          <a:p>
            <a:pPr marL="0" indent="0" algn="ctr">
              <a:buNone/>
            </a:pPr>
            <a:r>
              <a:rPr lang="ja-JP" altLang="en-US" sz="3600" dirty="0" smtClean="0"/>
              <a:t>開発</a:t>
            </a:r>
            <a:r>
              <a:rPr lang="ja-JP" altLang="en-US" sz="3600" dirty="0"/>
              <a:t>を行い</a:t>
            </a:r>
            <a:r>
              <a:rPr lang="ja-JP" altLang="en-US" sz="3600" dirty="0" smtClean="0"/>
              <a:t>、モデルの有用性</a:t>
            </a:r>
            <a:r>
              <a:rPr lang="ja-JP" altLang="en-US" sz="3600" dirty="0"/>
              <a:t>を</a:t>
            </a:r>
            <a:r>
              <a:rPr lang="ja-JP" altLang="en-US" sz="3600" dirty="0" smtClean="0"/>
              <a:t>検証</a:t>
            </a:r>
            <a:endParaRPr lang="ja-JP" altLang="en-US" sz="3600" dirty="0"/>
          </a:p>
        </p:txBody>
      </p:sp>
      <p:sp>
        <p:nvSpPr>
          <p:cNvPr id="4" name="正方形/長方形 3"/>
          <p:cNvSpPr/>
          <p:nvPr/>
        </p:nvSpPr>
        <p:spPr>
          <a:xfrm>
            <a:off x="737574" y="3495198"/>
            <a:ext cx="7668852" cy="830997"/>
          </a:xfrm>
          <a:prstGeom prst="rect">
            <a:avLst/>
          </a:prstGeom>
        </p:spPr>
        <p:style>
          <a:lnRef idx="2">
            <a:schemeClr val="accent6"/>
          </a:lnRef>
          <a:fillRef idx="1">
            <a:schemeClr val="lt1"/>
          </a:fillRef>
          <a:effectRef idx="0">
            <a:schemeClr val="accent6"/>
          </a:effectRef>
          <a:fontRef idx="minor">
            <a:schemeClr val="dk1"/>
          </a:fontRef>
        </p:style>
        <p:txBody>
          <a:bodyPr rtlCol="0" anchor="ctr">
            <a:spAutoFit/>
          </a:bodyPr>
          <a:lstStyle/>
          <a:p>
            <a:r>
              <a:rPr lang="en-US" altLang="ja-JP" sz="2400" dirty="0" smtClean="0"/>
              <a:t>[</a:t>
            </a:r>
            <a:r>
              <a:rPr lang="ja-JP" altLang="en-US" sz="2400" dirty="0" smtClean="0"/>
              <a:t>問題</a:t>
            </a:r>
            <a:r>
              <a:rPr lang="en-US" altLang="ja-JP" sz="2400" dirty="0" smtClean="0"/>
              <a:t>1]</a:t>
            </a:r>
            <a:r>
              <a:rPr lang="ja-JP" altLang="en-US" sz="2400" dirty="0" smtClean="0"/>
              <a:t>環境に合わせたモデルが存在しない</a:t>
            </a:r>
            <a:endParaRPr lang="en-US" altLang="ja-JP" sz="2400" dirty="0" smtClean="0"/>
          </a:p>
          <a:p>
            <a:pPr algn="r"/>
            <a:r>
              <a:rPr lang="ja-JP" altLang="en-US" sz="2400" dirty="0" smtClean="0"/>
              <a:t>→</a:t>
            </a:r>
            <a:r>
              <a:rPr lang="ja-JP" altLang="en-US" sz="2400" u="sng" dirty="0" smtClean="0"/>
              <a:t>環境に依存したモデルの作成，提供</a:t>
            </a:r>
            <a:endParaRPr lang="en-US" altLang="ja-JP" sz="2400" u="sng" dirty="0" smtClean="0"/>
          </a:p>
        </p:txBody>
      </p:sp>
      <p:sp>
        <p:nvSpPr>
          <p:cNvPr id="5" name="正方形/長方形 4"/>
          <p:cNvSpPr/>
          <p:nvPr/>
        </p:nvSpPr>
        <p:spPr>
          <a:xfrm>
            <a:off x="1259632" y="4686235"/>
            <a:ext cx="6624736" cy="830997"/>
          </a:xfrm>
          <a:prstGeom prst="rect">
            <a:avLst/>
          </a:prstGeom>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lang="en-US" altLang="ja-JP" sz="2400" dirty="0" smtClean="0"/>
              <a:t>[</a:t>
            </a:r>
            <a:r>
              <a:rPr lang="ja-JP" altLang="en-US" sz="2400" dirty="0" smtClean="0"/>
              <a:t>問題</a:t>
            </a:r>
            <a:r>
              <a:rPr lang="en-US" altLang="ja-JP" sz="2400" dirty="0" smtClean="0"/>
              <a:t>2]</a:t>
            </a:r>
            <a:r>
              <a:rPr lang="ja-JP" altLang="en-US" sz="2400" dirty="0" smtClean="0"/>
              <a:t>有用性が不明</a:t>
            </a:r>
            <a:endParaRPr lang="en-US" altLang="ja-JP" sz="2400" dirty="0" smtClean="0"/>
          </a:p>
          <a:p>
            <a:pPr algn="r"/>
            <a:r>
              <a:rPr lang="ja-JP" altLang="en-US" sz="2400" dirty="0" smtClean="0"/>
              <a:t>→</a:t>
            </a:r>
            <a:r>
              <a:rPr lang="ja-JP" altLang="en-US" sz="2400" u="sng" dirty="0" smtClean="0"/>
              <a:t>開発と動作テストによって有用性を検証</a:t>
            </a:r>
            <a:endParaRPr lang="en-US" altLang="ja-JP" sz="2400" u="sng" dirty="0" smtClean="0"/>
          </a:p>
        </p:txBody>
      </p:sp>
    </p:spTree>
    <p:extLst>
      <p:ext uri="{BB962C8B-B14F-4D97-AF65-F5344CB8AC3E}">
        <p14:creationId xmlns:p14="http://schemas.microsoft.com/office/powerpoint/2010/main" val="1784779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研究概要</a:t>
            </a:r>
            <a:r>
              <a:rPr lang="ja-JP" altLang="en-US"/>
              <a:t>（</a:t>
            </a:r>
            <a:r>
              <a:rPr kumimoji="1" lang="en-US" altLang="ja-JP" smtClean="0"/>
              <a:t>2/6</a:t>
            </a:r>
            <a:r>
              <a:rPr lang="ja-JP" altLang="en-US" dirty="0"/>
              <a:t>）</a:t>
            </a:r>
            <a:endParaRPr kumimoji="1" lang="ja-JP" altLang="en-US" dirty="0"/>
          </a:p>
        </p:txBody>
      </p:sp>
      <p:sp>
        <p:nvSpPr>
          <p:cNvPr id="6" name="コンテンツ プレースホルダー 5"/>
          <p:cNvSpPr>
            <a:spLocks noGrp="1"/>
          </p:cNvSpPr>
          <p:nvPr>
            <p:ph idx="1"/>
          </p:nvPr>
        </p:nvSpPr>
        <p:spPr/>
        <p:txBody>
          <a:bodyPr/>
          <a:lstStyle/>
          <a:p>
            <a:r>
              <a:rPr lang="ja-JP" altLang="en-US" dirty="0" smtClean="0"/>
              <a:t>モデルカタログ一覧</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876998318"/>
              </p:ext>
            </p:extLst>
          </p:nvPr>
        </p:nvGraphicFramePr>
        <p:xfrm>
          <a:off x="395535" y="1708016"/>
          <a:ext cx="8280921" cy="4673314"/>
        </p:xfrm>
        <a:graphic>
          <a:graphicData uri="http://schemas.openxmlformats.org/drawingml/2006/table">
            <a:tbl>
              <a:tblPr firstRow="1" bandRow="1">
                <a:tableStyleId>{00A15C55-8517-42AA-B614-E9B94910E393}</a:tableStyleId>
              </a:tblPr>
              <a:tblGrid>
                <a:gridCol w="1296145"/>
                <a:gridCol w="2016224"/>
                <a:gridCol w="4968552"/>
              </a:tblGrid>
              <a:tr h="484591">
                <a:tc>
                  <a:txBody>
                    <a:bodyPr/>
                    <a:lstStyle/>
                    <a:p>
                      <a:pPr algn="ctr"/>
                      <a:r>
                        <a:rPr kumimoji="1" lang="ja-JP" altLang="en-US" sz="2000" dirty="0" smtClean="0"/>
                        <a:t>カテゴリ</a:t>
                      </a:r>
                      <a:endParaRPr kumimoji="1" lang="ja-JP" altLang="en-US" sz="2000" dirty="0"/>
                    </a:p>
                  </a:txBody>
                  <a:tcPr anchor="ctr"/>
                </a:tc>
                <a:tc>
                  <a:txBody>
                    <a:bodyPr/>
                    <a:lstStyle/>
                    <a:p>
                      <a:pPr algn="ctr"/>
                      <a:r>
                        <a:rPr kumimoji="1" lang="ja-JP" altLang="en-US" sz="2000" dirty="0" smtClean="0"/>
                        <a:t>要求仕様</a:t>
                      </a:r>
                      <a:endParaRPr kumimoji="1" lang="ja-JP" altLang="en-US" sz="2000" dirty="0"/>
                    </a:p>
                  </a:txBody>
                  <a:tcPr anchor="ctr"/>
                </a:tc>
                <a:tc>
                  <a:txBody>
                    <a:bodyPr/>
                    <a:lstStyle/>
                    <a:p>
                      <a:pPr algn="ctr"/>
                      <a:r>
                        <a:rPr kumimoji="1" lang="ja-JP" altLang="en-US" sz="2000" dirty="0" smtClean="0"/>
                        <a:t>概要</a:t>
                      </a:r>
                      <a:endParaRPr kumimoji="1" lang="ja-JP" altLang="en-US" sz="2000" dirty="0"/>
                    </a:p>
                  </a:txBody>
                  <a:tcPr anchor="ctr"/>
                </a:tc>
              </a:tr>
              <a:tr h="484591">
                <a:tc rowSpan="2">
                  <a:txBody>
                    <a:bodyPr/>
                    <a:lstStyle/>
                    <a:p>
                      <a:pPr algn="ctr"/>
                      <a:r>
                        <a:rPr kumimoji="1" lang="ja-JP" altLang="en-US" sz="2000" dirty="0" smtClean="0"/>
                        <a:t>製品</a:t>
                      </a:r>
                      <a:endParaRPr kumimoji="1" lang="ja-JP" altLang="en-US" sz="2000" dirty="0"/>
                    </a:p>
                  </a:txBody>
                  <a:tcPr anchor="ctr"/>
                </a:tc>
                <a:tc>
                  <a:txBody>
                    <a:bodyPr/>
                    <a:lstStyle/>
                    <a:p>
                      <a:pPr algn="ctr"/>
                      <a:r>
                        <a:rPr kumimoji="1" lang="ja-JP" altLang="en-US" sz="2000" dirty="0" smtClean="0"/>
                        <a:t>孔版印刷機</a:t>
                      </a:r>
                      <a:endParaRPr kumimoji="1" lang="ja-JP" altLang="en-US" sz="2000" dirty="0"/>
                    </a:p>
                  </a:txBody>
                  <a:tcPr anchor="ctr"/>
                </a:tc>
                <a:tc>
                  <a:txBody>
                    <a:bodyPr/>
                    <a:lstStyle/>
                    <a:p>
                      <a:pPr algn="ctr"/>
                      <a:r>
                        <a:rPr kumimoji="1" lang="ja-JP" altLang="en-US" sz="2000" dirty="0" smtClean="0"/>
                        <a:t>孔版印刷を実現</a:t>
                      </a:r>
                      <a:endParaRPr kumimoji="1" lang="ja-JP" altLang="en-US" sz="2000" dirty="0"/>
                    </a:p>
                  </a:txBody>
                  <a:tcPr anchor="ctr"/>
                </a:tc>
              </a:tr>
              <a:tr h="836417">
                <a:tc vMerge="1">
                  <a:txBody>
                    <a:bodyPr/>
                    <a:lstStyle/>
                    <a:p>
                      <a:endParaRPr kumimoji="1" lang="ja-JP" altLang="en-US" dirty="0"/>
                    </a:p>
                  </a:txBody>
                  <a:tcPr/>
                </a:tc>
                <a:tc>
                  <a:txBody>
                    <a:bodyPr/>
                    <a:lstStyle/>
                    <a:p>
                      <a:pPr algn="ctr"/>
                      <a:r>
                        <a:rPr kumimoji="1" lang="ja-JP" altLang="en-US" sz="2000" dirty="0" smtClean="0"/>
                        <a:t>電子オルゴール</a:t>
                      </a:r>
                      <a:endParaRPr kumimoji="1" lang="ja-JP" altLang="en-US" sz="2000" dirty="0"/>
                    </a:p>
                  </a:txBody>
                  <a:tcPr anchor="ctr"/>
                </a:tc>
                <a:tc>
                  <a:txBody>
                    <a:bodyPr/>
                    <a:lstStyle/>
                    <a:p>
                      <a:pPr algn="ctr"/>
                      <a:r>
                        <a:rPr kumimoji="1" lang="ja-JP" altLang="en-US" sz="2000" dirty="0" smtClean="0"/>
                        <a:t>オルゴールの発音操作を</a:t>
                      </a:r>
                      <a:endParaRPr kumimoji="1" lang="en-US" altLang="ja-JP" sz="2000" dirty="0" smtClean="0"/>
                    </a:p>
                    <a:p>
                      <a:pPr algn="ctr"/>
                      <a:r>
                        <a:rPr kumimoji="1" lang="ja-JP" altLang="en-US" sz="2000" dirty="0" smtClean="0"/>
                        <a:t>ソフトウェア制御</a:t>
                      </a:r>
                      <a:endParaRPr kumimoji="1" lang="ja-JP" altLang="en-US" sz="2000" dirty="0"/>
                    </a:p>
                  </a:txBody>
                  <a:tcPr anchor="ctr"/>
                </a:tc>
              </a:tr>
              <a:tr h="836417">
                <a:tc rowSpan="2">
                  <a:txBody>
                    <a:bodyPr/>
                    <a:lstStyle/>
                    <a:p>
                      <a:pPr algn="ctr"/>
                      <a:r>
                        <a:rPr kumimoji="1" lang="ja-JP" altLang="en-US" sz="2000" dirty="0" smtClean="0"/>
                        <a:t>機能</a:t>
                      </a:r>
                      <a:endParaRPr kumimoji="1" lang="ja-JP" altLang="en-US" sz="2000" dirty="0"/>
                    </a:p>
                  </a:txBody>
                  <a:tcPr anchor="ctr"/>
                </a:tc>
                <a:tc>
                  <a:txBody>
                    <a:bodyPr/>
                    <a:lstStyle/>
                    <a:p>
                      <a:pPr algn="ctr"/>
                      <a:r>
                        <a:rPr kumimoji="1" lang="ja-JP" altLang="en-US" sz="2000" dirty="0" smtClean="0"/>
                        <a:t>認証</a:t>
                      </a:r>
                      <a:endParaRPr kumimoji="1" lang="ja-JP" altLang="en-US" sz="2000" dirty="0"/>
                    </a:p>
                  </a:txBody>
                  <a:tcPr anchor="ctr"/>
                </a:tc>
                <a:tc>
                  <a:txBody>
                    <a:bodyPr/>
                    <a:lstStyle/>
                    <a:p>
                      <a:pPr algn="ctr"/>
                      <a:r>
                        <a:rPr kumimoji="1" lang="ja-JP" altLang="en-US" sz="2000" dirty="0" smtClean="0"/>
                        <a:t>ユーザを識別し，ユーザ毎に</a:t>
                      </a:r>
                      <a:endParaRPr kumimoji="1" lang="en-US" altLang="ja-JP" sz="2000" dirty="0" smtClean="0"/>
                    </a:p>
                    <a:p>
                      <a:pPr algn="ctr"/>
                      <a:r>
                        <a:rPr kumimoji="1" lang="ja-JP" altLang="en-US" sz="2000" dirty="0" smtClean="0"/>
                        <a:t>サービスを提供</a:t>
                      </a:r>
                      <a:endParaRPr kumimoji="1" lang="ja-JP" altLang="en-US" sz="2000" dirty="0"/>
                    </a:p>
                  </a:txBody>
                  <a:tcPr anchor="ctr"/>
                </a:tc>
              </a:tr>
              <a:tr h="1194881">
                <a:tc vMerge="1">
                  <a:txBody>
                    <a:bodyPr/>
                    <a:lstStyle/>
                    <a:p>
                      <a:endParaRPr kumimoji="1" lang="ja-JP" altLang="en-US" dirty="0"/>
                    </a:p>
                  </a:txBody>
                  <a:tcPr/>
                </a:tc>
                <a:tc>
                  <a:txBody>
                    <a:bodyPr/>
                    <a:lstStyle/>
                    <a:p>
                      <a:pPr algn="ctr"/>
                      <a:r>
                        <a:rPr kumimoji="1" lang="ja-JP" altLang="en-US" sz="2000" dirty="0" smtClean="0"/>
                        <a:t>自己診断</a:t>
                      </a:r>
                      <a:endParaRPr kumimoji="1" lang="ja-JP" altLang="en-US" sz="2000" dirty="0"/>
                    </a:p>
                  </a:txBody>
                  <a:tcPr anchor="ctr"/>
                </a:tc>
                <a:tc>
                  <a:txBody>
                    <a:bodyPr/>
                    <a:lstStyle/>
                    <a:p>
                      <a:pPr algn="ctr"/>
                      <a:r>
                        <a:rPr kumimoji="1" lang="ja-JP" altLang="en-US" sz="2000" dirty="0" smtClean="0"/>
                        <a:t>システムを構成するデバイスのチェック，</a:t>
                      </a:r>
                      <a:endParaRPr kumimoji="1" lang="en-US" altLang="ja-JP" sz="2000" dirty="0" smtClean="0"/>
                    </a:p>
                    <a:p>
                      <a:pPr algn="ctr"/>
                      <a:r>
                        <a:rPr kumimoji="1" lang="ja-JP" altLang="en-US" sz="2000" dirty="0" smtClean="0"/>
                        <a:t>診断結果のレポート</a:t>
                      </a:r>
                      <a:endParaRPr kumimoji="1" lang="ja-JP" altLang="en-US" sz="2000" dirty="0"/>
                    </a:p>
                  </a:txBody>
                  <a:tcPr anchor="ctr"/>
                </a:tc>
              </a:tr>
              <a:tr h="836417">
                <a:tc>
                  <a:txBody>
                    <a:bodyPr/>
                    <a:lstStyle/>
                    <a:p>
                      <a:pPr algn="ctr"/>
                      <a:r>
                        <a:rPr kumimoji="1" lang="ja-JP" altLang="en-US" sz="2000" dirty="0" smtClean="0"/>
                        <a:t>部品</a:t>
                      </a:r>
                      <a:endParaRPr kumimoji="1" lang="ja-JP" altLang="en-US" sz="2000" dirty="0"/>
                    </a:p>
                  </a:txBody>
                  <a:tcPr anchor="ctr"/>
                </a:tc>
                <a:tc>
                  <a:txBody>
                    <a:bodyPr/>
                    <a:lstStyle/>
                    <a:p>
                      <a:pPr algn="ctr"/>
                      <a:r>
                        <a:rPr kumimoji="1" lang="ja-JP" altLang="en-US" sz="2000" dirty="0" smtClean="0"/>
                        <a:t>目標制御</a:t>
                      </a:r>
                      <a:endParaRPr kumimoji="1" lang="ja-JP" altLang="en-US" sz="2000" dirty="0"/>
                    </a:p>
                  </a:txBody>
                  <a:tcPr anchor="ctr"/>
                </a:tc>
                <a:tc>
                  <a:txBody>
                    <a:bodyPr/>
                    <a:lstStyle/>
                    <a:p>
                      <a:pPr algn="ctr"/>
                      <a:r>
                        <a:rPr kumimoji="1" lang="ja-JP" altLang="en-US" sz="2000" dirty="0" smtClean="0"/>
                        <a:t>制御対象の測定値を</a:t>
                      </a:r>
                      <a:endParaRPr kumimoji="1" lang="en-US" altLang="ja-JP" sz="2000" dirty="0" smtClean="0"/>
                    </a:p>
                    <a:p>
                      <a:pPr algn="ctr"/>
                      <a:r>
                        <a:rPr kumimoji="1" lang="ja-JP" altLang="en-US" sz="2000" dirty="0" smtClean="0"/>
                        <a:t>目標値となるように制御</a:t>
                      </a:r>
                      <a:endParaRPr kumimoji="1" lang="ja-JP" altLang="en-US" sz="2000" dirty="0"/>
                    </a:p>
                  </a:txBody>
                  <a:tcPr anchor="ctr"/>
                </a:tc>
              </a:tr>
            </a:tbl>
          </a:graphicData>
        </a:graphic>
      </p:graphicFrame>
    </p:spTree>
    <p:extLst>
      <p:ext uri="{BB962C8B-B14F-4D97-AF65-F5344CB8AC3E}">
        <p14:creationId xmlns:p14="http://schemas.microsoft.com/office/powerpoint/2010/main" val="499421605"/>
      </p:ext>
    </p:extLst>
  </p:cSld>
  <p:clrMapOvr>
    <a:masterClrMapping/>
  </p:clrMapOvr>
  <p:timing>
    <p:tnLst>
      <p:par>
        <p:cTn id="1" dur="indefinite" restart="never" nodeType="tmRoot"/>
      </p:par>
    </p:tnLst>
  </p:timing>
</p:sld>
</file>

<file path=ppt/theme/theme1.xml><?xml version="1.0" encoding="utf-8"?>
<a:theme xmlns:a="http://schemas.openxmlformats.org/drawingml/2006/main" name="テーマ1">
  <a:themeElements>
    <a:clrScheme name="cool7-s-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ol7-s-3">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ol7-s-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ol7-s-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ol7-s-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ol7-s-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ol7-s-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ol7-s-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ol7-s-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ol7-s-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ol7-s-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ol7-s-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ol7-s-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ol7-s-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テーマ1</Template>
  <TotalTime>2572</TotalTime>
  <Words>1343</Words>
  <Application>Microsoft Office PowerPoint</Application>
  <PresentationFormat>画面に合わせる (4:3)</PresentationFormat>
  <Paragraphs>306</Paragraphs>
  <Slides>21</Slides>
  <Notes>19</Notes>
  <HiddenSlides>0</HiddenSlides>
  <MMClips>0</MMClips>
  <ScaleCrop>false</ScaleCrop>
  <HeadingPairs>
    <vt:vector size="4" baseType="variant">
      <vt:variant>
        <vt:lpstr>テーマ</vt:lpstr>
      </vt:variant>
      <vt:variant>
        <vt:i4>1</vt:i4>
      </vt:variant>
      <vt:variant>
        <vt:lpstr>スライド タイトル</vt:lpstr>
      </vt:variant>
      <vt:variant>
        <vt:i4>21</vt:i4>
      </vt:variant>
    </vt:vector>
  </HeadingPairs>
  <TitlesOfParts>
    <vt:vector size="22" baseType="lpstr">
      <vt:lpstr>テーマ1</vt:lpstr>
      <vt:lpstr>組込みシステムにおける UMLモデルカタログの実践研究</vt:lpstr>
      <vt:lpstr>発表内容</vt:lpstr>
      <vt:lpstr>研究背景（1/6）</vt:lpstr>
      <vt:lpstr>研究背景（2/6）</vt:lpstr>
      <vt:lpstr>研究背景（3/6）</vt:lpstr>
      <vt:lpstr>研究背景（4/5）</vt:lpstr>
      <vt:lpstr>研究背景（5/5）</vt:lpstr>
      <vt:lpstr>研究概要（1/6）</vt:lpstr>
      <vt:lpstr>研究概要（2/6）</vt:lpstr>
      <vt:lpstr>研究概要（2/6）</vt:lpstr>
      <vt:lpstr>研究概要（3/6）</vt:lpstr>
      <vt:lpstr>研究概要（5/6）</vt:lpstr>
      <vt:lpstr>研究概要（6/6）</vt:lpstr>
      <vt:lpstr>進捗状況（1/4）</vt:lpstr>
      <vt:lpstr>進捗状況（2/4）</vt:lpstr>
      <vt:lpstr>進捗状況（3/4）</vt:lpstr>
      <vt:lpstr>研究概要（4/6）</vt:lpstr>
      <vt:lpstr>進捗状況（4/4）</vt:lpstr>
      <vt:lpstr>進捗状況（5/5）</vt:lpstr>
      <vt:lpstr>今後の予定</vt:lpstr>
      <vt:lpstr>まとめ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組込みシステムにおける UMLモデルカタログの実践研究</dc:title>
  <dc:creator>Niimura</dc:creator>
  <cp:lastModifiedBy>N_MURA</cp:lastModifiedBy>
  <cp:revision>127</cp:revision>
  <cp:lastPrinted>2012-11-30T02:35:20Z</cp:lastPrinted>
  <dcterms:created xsi:type="dcterms:W3CDTF">2012-11-18T12:03:51Z</dcterms:created>
  <dcterms:modified xsi:type="dcterms:W3CDTF">2012-11-30T07:14:37Z</dcterms:modified>
</cp:coreProperties>
</file>