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3"/>
  </p:notesMasterIdLst>
  <p:handoutMasterIdLst>
    <p:handoutMasterId r:id="rId24"/>
  </p:handoutMasterIdLst>
  <p:sldIdLst>
    <p:sldId id="256" r:id="rId2"/>
    <p:sldId id="257" r:id="rId3"/>
    <p:sldId id="278" r:id="rId4"/>
    <p:sldId id="258" r:id="rId5"/>
    <p:sldId id="260" r:id="rId6"/>
    <p:sldId id="261" r:id="rId7"/>
    <p:sldId id="263" r:id="rId8"/>
    <p:sldId id="264" r:id="rId9"/>
    <p:sldId id="283" r:id="rId10"/>
    <p:sldId id="284" r:id="rId11"/>
    <p:sldId id="265" r:id="rId12"/>
    <p:sldId id="266" r:id="rId13"/>
    <p:sldId id="279" r:id="rId14"/>
    <p:sldId id="267" r:id="rId15"/>
    <p:sldId id="287" r:id="rId16"/>
    <p:sldId id="268" r:id="rId17"/>
    <p:sldId id="292" r:id="rId18"/>
    <p:sldId id="288" r:id="rId19"/>
    <p:sldId id="290" r:id="rId20"/>
    <p:sldId id="291" r:id="rId21"/>
    <p:sldId id="271" r:id="rId22"/>
  </p:sldIdLst>
  <p:sldSz cx="9144000" cy="6858000" type="screen4x3"/>
  <p:notesSz cx="6669088"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29" autoAdjust="0"/>
  </p:normalViewPr>
  <p:slideViewPr>
    <p:cSldViewPr>
      <p:cViewPr>
        <p:scale>
          <a:sx n="80" d="100"/>
          <a:sy n="80" d="100"/>
        </p:scale>
        <p:origin x="-924" y="72"/>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628" y="-9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6FC5AA08-D47C-4E2A-99A0-E2E2A035503A}" type="datetimeFigureOut">
              <a:rPr kumimoji="1" lang="ja-JP" altLang="en-US" smtClean="0"/>
              <a:t>2012/11/30</a:t>
            </a:fld>
            <a:endParaRPr kumimoji="1" lang="ja-JP" altLang="en-US"/>
          </a:p>
        </p:txBody>
      </p:sp>
      <p:sp>
        <p:nvSpPr>
          <p:cNvPr id="4" name="フッター プレースホルダー 3"/>
          <p:cNvSpPr>
            <a:spLocks noGrp="1"/>
          </p:cNvSpPr>
          <p:nvPr>
            <p:ph type="ftr" sz="quarter" idx="2"/>
          </p:nvPr>
        </p:nvSpPr>
        <p:spPr>
          <a:xfrm>
            <a:off x="0" y="9428164"/>
            <a:ext cx="288925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778250" y="9428164"/>
            <a:ext cx="2889250" cy="496887"/>
          </a:xfrm>
          <a:prstGeom prst="rect">
            <a:avLst/>
          </a:prstGeom>
        </p:spPr>
        <p:txBody>
          <a:bodyPr vert="horz" lIns="91440" tIns="45720" rIns="91440" bIns="45720" rtlCol="0" anchor="b"/>
          <a:lstStyle>
            <a:lvl1pPr algn="r">
              <a:defRPr sz="1200"/>
            </a:lvl1pPr>
          </a:lstStyle>
          <a:p>
            <a:fld id="{F30C978B-9A41-49C4-9933-DF963514869B}" type="slidenum">
              <a:rPr kumimoji="1" lang="ja-JP" altLang="en-US" smtClean="0"/>
              <a:t>‹#›</a:t>
            </a:fld>
            <a:endParaRPr kumimoji="1" lang="ja-JP" altLang="en-US"/>
          </a:p>
        </p:txBody>
      </p:sp>
    </p:spTree>
    <p:extLst>
      <p:ext uri="{BB962C8B-B14F-4D97-AF65-F5344CB8AC3E}">
        <p14:creationId xmlns:p14="http://schemas.microsoft.com/office/powerpoint/2010/main" val="1927510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2012/11/30</a:t>
            </a:fld>
            <a:endParaRPr kumimoji="1" lang="ja-JP" altLang="en-US"/>
          </a:p>
        </p:txBody>
      </p:sp>
      <p:sp>
        <p:nvSpPr>
          <p:cNvPr id="4" name="スライド イメージ プレースホルダー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組込みシステムとは？</a:t>
            </a:r>
            <a:endParaRPr kumimoji="1" lang="en-US" altLang="ja-JP" dirty="0" smtClean="0"/>
          </a:p>
          <a:p>
            <a:r>
              <a:rPr kumimoji="1" lang="ja-JP" altLang="en-US" dirty="0" smtClean="0"/>
              <a:t>イメージが見えにくい</a:t>
            </a:r>
            <a:endParaRPr kumimoji="1" lang="en-US" altLang="ja-JP" dirty="0" smtClean="0"/>
          </a:p>
          <a:p>
            <a:r>
              <a:rPr lang="ja-JP" altLang="en-US" sz="2000" dirty="0" smtClean="0"/>
              <a:t>開発効率の向上，コスト削減</a:t>
            </a:r>
            <a:endParaRPr lang="en-US" altLang="ja-JP" sz="2000" dirty="0" smtClean="0"/>
          </a:p>
          <a:p>
            <a:pPr lvl="1"/>
            <a:r>
              <a:rPr lang="ja-JP" altLang="en-US" sz="1800" dirty="0" smtClean="0"/>
              <a:t>実装前シミュレーションが可能。不具合の発見が容易</a:t>
            </a:r>
            <a:endParaRPr lang="en-US" altLang="ja-JP" sz="1800" dirty="0" smtClean="0"/>
          </a:p>
          <a:p>
            <a:r>
              <a:rPr lang="ja-JP" altLang="en-US" sz="2000" dirty="0" smtClean="0"/>
              <a:t>ソフトウェア資産の再利用性向上</a:t>
            </a:r>
            <a:endParaRPr lang="en-US" altLang="ja-JP" sz="2000" dirty="0" smtClean="0"/>
          </a:p>
          <a:p>
            <a:pPr lvl="1"/>
            <a:r>
              <a:rPr lang="ja-JP" altLang="en-US" sz="1800" dirty="0" smtClean="0"/>
              <a:t>機能を抽象度の高いモデルとして可視化</a:t>
            </a:r>
            <a:endParaRPr lang="en-US" altLang="ja-JP" sz="1800" dirty="0" smtClean="0"/>
          </a:p>
          <a:p>
            <a:r>
              <a:rPr lang="ja-JP" altLang="en-US" sz="2000" dirty="0" smtClean="0"/>
              <a:t>複数人での開発が容易</a:t>
            </a:r>
            <a:endParaRPr lang="en-US" altLang="ja-JP" sz="2000" dirty="0" smtClean="0"/>
          </a:p>
          <a:p>
            <a:pPr lvl="1"/>
            <a:r>
              <a:rPr lang="ja-JP" altLang="en-US" sz="1800" dirty="0" smtClean="0"/>
              <a:t>ソースコードを読み解く必要が無い</a:t>
            </a:r>
            <a:endParaRPr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20</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21</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ざっくりと研究概要を示す</a:t>
            </a:r>
            <a:endParaRPr kumimoji="1" lang="en-US" altLang="ja-JP" dirty="0" smtClean="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9</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0" name="Rectangle 10"/>
          <p:cNvSpPr>
            <a:spLocks noChangeArrowheads="1"/>
          </p:cNvSpPr>
          <p:nvPr/>
        </p:nvSpPr>
        <p:spPr bwMode="gray">
          <a:xfrm>
            <a:off x="0" y="1052514"/>
            <a:ext cx="9144000" cy="2736850"/>
          </a:xfrm>
          <a:prstGeom prst="rect">
            <a:avLst/>
          </a:prstGeom>
          <a:gradFill rotWithShape="0">
            <a:gsLst>
              <a:gs pos="0">
                <a:schemeClr val="bg2">
                  <a:lumMod val="75000"/>
                </a:schemeClr>
              </a:gs>
              <a:gs pos="100000">
                <a:schemeClr val="bg2">
                  <a:gamma/>
                  <a:shade val="46275"/>
                  <a:invGamma/>
                </a:schemeClr>
              </a:gs>
            </a:gsLst>
            <a:lin ang="0" scaled="1"/>
          </a:gradFill>
          <a:ln w="9525">
            <a:noFill/>
            <a:miter lim="800000"/>
            <a:headEnd/>
            <a:tailEnd/>
          </a:ln>
          <a:effectLst/>
        </p:spPr>
        <p:txBody>
          <a:bodyPr wrap="none" anchor="ctr"/>
          <a:lstStyle/>
          <a:p>
            <a:endParaRPr lang="ja-JP" altLang="en-US"/>
          </a:p>
        </p:txBody>
      </p:sp>
      <p:sp>
        <p:nvSpPr>
          <p:cNvPr id="5131" name="Rectangle 11"/>
          <p:cNvSpPr>
            <a:spLocks noChangeArrowheads="1"/>
          </p:cNvSpPr>
          <p:nvPr/>
        </p:nvSpPr>
        <p:spPr bwMode="gray">
          <a:xfrm>
            <a:off x="0" y="3789364"/>
            <a:ext cx="9144000" cy="863600"/>
          </a:xfrm>
          <a:prstGeom prst="rect">
            <a:avLst/>
          </a:prstGeom>
          <a:solidFill>
            <a:srgbClr val="DDDDDD"/>
          </a:solidFill>
          <a:ln w="9525" algn="ctr">
            <a:noFill/>
            <a:miter lim="800000"/>
            <a:headEnd/>
            <a:tailEnd/>
          </a:ln>
          <a:effectLst/>
        </p:spPr>
        <p:txBody>
          <a:bodyPr wrap="none" anchor="ctr"/>
          <a:lstStyle/>
          <a:p>
            <a:endParaRPr lang="ja-JP" altLang="en-US"/>
          </a:p>
        </p:txBody>
      </p:sp>
      <p:sp>
        <p:nvSpPr>
          <p:cNvPr id="5122" name="Rectangle 2"/>
          <p:cNvSpPr>
            <a:spLocks noGrp="1" noChangeArrowheads="1"/>
          </p:cNvSpPr>
          <p:nvPr>
            <p:ph type="ctrTitle"/>
          </p:nvPr>
        </p:nvSpPr>
        <p:spPr>
          <a:xfrm>
            <a:off x="684213" y="2130426"/>
            <a:ext cx="7772400" cy="1470025"/>
          </a:xfrm>
        </p:spPr>
        <p:txBody>
          <a:bodyPr/>
          <a:lstStyle>
            <a:lvl1pPr algn="ctr">
              <a:defRPr sz="4400" b="0">
                <a:solidFill>
                  <a:schemeClr val="bg1"/>
                </a:solidFill>
                <a:latin typeface="HGS創英角ｺﾞｼｯｸUB" pitchFamily="50" charset="-128"/>
                <a:ea typeface="HGS創英角ｺﾞｼｯｸUB" pitchFamily="50" charset="-128"/>
              </a:defRPr>
            </a:lvl1pPr>
          </a:lstStyle>
          <a:p>
            <a:r>
              <a:rPr lang="ja-JP" altLang="en-US" smtClean="0"/>
              <a:t>マスター タイトルの書式設定</a:t>
            </a:r>
            <a:endParaRPr lang="ja-JP" altLang="en-US" dirty="0"/>
          </a:p>
        </p:txBody>
      </p:sp>
      <p:sp>
        <p:nvSpPr>
          <p:cNvPr id="5123" name="Rectangle 3"/>
          <p:cNvSpPr>
            <a:spLocks noGrp="1" noChangeArrowheads="1"/>
          </p:cNvSpPr>
          <p:nvPr>
            <p:ph type="subTitle" idx="1"/>
          </p:nvPr>
        </p:nvSpPr>
        <p:spPr>
          <a:xfrm>
            <a:off x="1370013" y="4005264"/>
            <a:ext cx="6400800" cy="431800"/>
          </a:xfrm>
        </p:spPr>
        <p:txBody>
          <a:bodyPr/>
          <a:lstStyle>
            <a:lvl1pPr marL="0" indent="0" algn="ctr">
              <a:buFontTx/>
              <a:buNone/>
              <a:defRPr sz="2400"/>
            </a:lvl1pPr>
          </a:lstStyle>
          <a:p>
            <a:r>
              <a:rPr lang="ja-JP" altLang="en-US" smtClean="0"/>
              <a:t>マスター サブタイトルの書式設定</a:t>
            </a:r>
            <a:endParaRPr lang="ja-JP" altLang="en-US" dirty="0"/>
          </a:p>
        </p:txBody>
      </p:sp>
      <p:sp>
        <p:nvSpPr>
          <p:cNvPr id="5124" name="Rectangle 4"/>
          <p:cNvSpPr>
            <a:spLocks noGrp="1" noChangeArrowheads="1"/>
          </p:cNvSpPr>
          <p:nvPr>
            <p:ph type="dt" sz="half" idx="2"/>
          </p:nvPr>
        </p:nvSpPr>
        <p:spPr>
          <a:xfrm>
            <a:off x="3503613" y="5373688"/>
            <a:ext cx="2133600" cy="360362"/>
          </a:xfrm>
        </p:spPr>
        <p:txBody>
          <a:bodyPr anchorCtr="1"/>
          <a:lstStyle>
            <a:lvl1pPr algn="ctr">
              <a:defRPr/>
            </a:lvl1pPr>
          </a:lstStyle>
          <a:p>
            <a:fld id="{42FE0E3B-AB19-407C-B8D2-B50F41DA1FAB}" type="datetimeFigureOut">
              <a:rPr kumimoji="1" lang="ja-JP" altLang="en-US" smtClean="0"/>
              <a:t>2012/11/30</a:t>
            </a:fld>
            <a:endParaRPr kumimoji="1" lang="ja-JP" altLang="en-US"/>
          </a:p>
        </p:txBody>
      </p:sp>
      <p:sp>
        <p:nvSpPr>
          <p:cNvPr id="5125" name="Rectangle 5"/>
          <p:cNvSpPr>
            <a:spLocks noGrp="1" noChangeArrowheads="1"/>
          </p:cNvSpPr>
          <p:nvPr>
            <p:ph type="ftr" sz="quarter" idx="3"/>
          </p:nvPr>
        </p:nvSpPr>
        <p:spPr>
          <a:xfrm>
            <a:off x="3122613" y="5014913"/>
            <a:ext cx="2895600" cy="287337"/>
          </a:xfrm>
        </p:spPr>
        <p:txBody>
          <a:bodyPr anchor="ctr" anchorCtr="1"/>
          <a:lstStyle>
            <a:lvl1pPr algn="ctr">
              <a:defRPr>
                <a:solidFill>
                  <a:schemeClr val="tx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8600" y="130176"/>
            <a:ext cx="2108200" cy="603567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252413" y="130176"/>
            <a:ext cx="6173787" cy="60356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gradFill rotWithShape="1">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Line 2"/>
          <p:cNvSpPr>
            <a:spLocks noChangeShapeType="1"/>
          </p:cNvSpPr>
          <p:nvPr/>
        </p:nvSpPr>
        <p:spPr bwMode="gray">
          <a:xfrm>
            <a:off x="0" y="3644901"/>
            <a:ext cx="8675688" cy="3213100"/>
          </a:xfrm>
          <a:prstGeom prst="line">
            <a:avLst/>
          </a:prstGeom>
          <a:noFill/>
          <a:ln w="9525">
            <a:solidFill>
              <a:schemeClr val="bg1"/>
            </a:solidFill>
            <a:round/>
            <a:headEnd/>
            <a:tailEnd/>
          </a:ln>
          <a:effectLst/>
        </p:spPr>
        <p:txBody>
          <a:bodyPr/>
          <a:lstStyle/>
          <a:p>
            <a:pPr>
              <a:defRPr/>
            </a:pPr>
            <a:endParaRPr lang="ja-JP" altLang="en-US"/>
          </a:p>
        </p:txBody>
      </p:sp>
      <p:sp>
        <p:nvSpPr>
          <p:cNvPr id="5" name="Line 3"/>
          <p:cNvSpPr>
            <a:spLocks noChangeShapeType="1"/>
          </p:cNvSpPr>
          <p:nvPr/>
        </p:nvSpPr>
        <p:spPr bwMode="gray">
          <a:xfrm flipV="1">
            <a:off x="539749" y="3357564"/>
            <a:ext cx="8604251" cy="3500437"/>
          </a:xfrm>
          <a:prstGeom prst="line">
            <a:avLst/>
          </a:prstGeom>
          <a:noFill/>
          <a:ln w="9525">
            <a:solidFill>
              <a:schemeClr val="bg1"/>
            </a:solidFill>
            <a:round/>
            <a:headEnd/>
            <a:tailEnd/>
          </a:ln>
          <a:effectLst/>
        </p:spPr>
        <p:txBody>
          <a:bodyPr/>
          <a:lstStyle/>
          <a:p>
            <a:pPr>
              <a:defRPr/>
            </a:pPr>
            <a:endParaRPr lang="ja-JP" altLang="en-US"/>
          </a:p>
        </p:txBody>
      </p:sp>
      <p:sp>
        <p:nvSpPr>
          <p:cNvPr id="6" name="Line 4"/>
          <p:cNvSpPr>
            <a:spLocks noChangeShapeType="1"/>
          </p:cNvSpPr>
          <p:nvPr/>
        </p:nvSpPr>
        <p:spPr bwMode="gray">
          <a:xfrm flipV="1">
            <a:off x="1476377" y="3500439"/>
            <a:ext cx="7667625" cy="3357562"/>
          </a:xfrm>
          <a:prstGeom prst="line">
            <a:avLst/>
          </a:prstGeom>
          <a:noFill/>
          <a:ln w="9525">
            <a:solidFill>
              <a:srgbClr val="FFFF66"/>
            </a:solidFill>
            <a:round/>
            <a:headEnd/>
            <a:tailEnd/>
          </a:ln>
          <a:effectLst/>
        </p:spPr>
        <p:txBody>
          <a:bodyPr/>
          <a:lstStyle/>
          <a:p>
            <a:pPr>
              <a:defRPr/>
            </a:pPr>
            <a:endParaRPr lang="ja-JP" altLang="en-US"/>
          </a:p>
        </p:txBody>
      </p:sp>
      <p:sp>
        <p:nvSpPr>
          <p:cNvPr id="7" name="Line 5"/>
          <p:cNvSpPr>
            <a:spLocks noChangeShapeType="1"/>
          </p:cNvSpPr>
          <p:nvPr/>
        </p:nvSpPr>
        <p:spPr bwMode="gray">
          <a:xfrm>
            <a:off x="1" y="3789364"/>
            <a:ext cx="7235825" cy="3068637"/>
          </a:xfrm>
          <a:prstGeom prst="line">
            <a:avLst/>
          </a:prstGeom>
          <a:noFill/>
          <a:ln w="9525">
            <a:solidFill>
              <a:schemeClr val="bg1"/>
            </a:solidFill>
            <a:round/>
            <a:headEnd/>
            <a:tailEnd/>
          </a:ln>
          <a:effectLst/>
        </p:spPr>
        <p:txBody>
          <a:bodyPr/>
          <a:lstStyle/>
          <a:p>
            <a:pPr>
              <a:defRPr/>
            </a:pPr>
            <a:endParaRPr lang="ja-JP" altLang="en-US"/>
          </a:p>
        </p:txBody>
      </p:sp>
      <p:sp>
        <p:nvSpPr>
          <p:cNvPr id="8" name="Freeform 6"/>
          <p:cNvSpPr>
            <a:spLocks/>
          </p:cNvSpPr>
          <p:nvPr/>
        </p:nvSpPr>
        <p:spPr bwMode="gray">
          <a:xfrm>
            <a:off x="-7939" y="0"/>
            <a:ext cx="9151939" cy="5867400"/>
          </a:xfrm>
          <a:custGeom>
            <a:avLst/>
            <a:gdLst/>
            <a:ahLst/>
            <a:cxnLst>
              <a:cxn ang="0">
                <a:pos x="0" y="0"/>
              </a:cxn>
              <a:cxn ang="0">
                <a:pos x="5765" y="0"/>
              </a:cxn>
              <a:cxn ang="0">
                <a:pos x="5765" y="2066"/>
              </a:cxn>
              <a:cxn ang="0">
                <a:pos x="1361" y="3696"/>
              </a:cxn>
              <a:cxn ang="0">
                <a:pos x="5" y="307"/>
              </a:cxn>
              <a:cxn ang="0">
                <a:pos x="0" y="0"/>
              </a:cxn>
            </a:cxnLst>
            <a:rect l="0" t="0" r="r" b="b"/>
            <a:pathLst>
              <a:path w="5765" h="3696">
                <a:moveTo>
                  <a:pt x="0" y="0"/>
                </a:moveTo>
                <a:lnTo>
                  <a:pt x="5765" y="0"/>
                </a:lnTo>
                <a:lnTo>
                  <a:pt x="5765" y="2066"/>
                </a:lnTo>
                <a:lnTo>
                  <a:pt x="1361" y="3696"/>
                </a:lnTo>
                <a:lnTo>
                  <a:pt x="5" y="307"/>
                </a:lnTo>
                <a:lnTo>
                  <a:pt x="0" y="0"/>
                </a:lnTo>
                <a:close/>
              </a:path>
            </a:pathLst>
          </a:custGeom>
          <a:gradFill rotWithShape="1">
            <a:gsLst>
              <a:gs pos="0">
                <a:srgbClr val="1C1C1C"/>
              </a:gs>
              <a:gs pos="100000">
                <a:srgbClr val="5F5F5F"/>
              </a:gs>
            </a:gsLst>
            <a:lin ang="0" scaled="1"/>
          </a:gradFill>
          <a:ln w="9525" cap="flat" cmpd="sng">
            <a:noFill/>
            <a:prstDash val="solid"/>
            <a:round/>
            <a:headEnd type="none" w="med" len="med"/>
            <a:tailEnd type="none" w="med" len="med"/>
          </a:ln>
          <a:effectLst/>
        </p:spPr>
        <p:txBody>
          <a:bodyPr/>
          <a:lstStyle/>
          <a:p>
            <a:pPr>
              <a:defRPr/>
            </a:pPr>
            <a:endParaRPr lang="ja-JP" altLang="en-US"/>
          </a:p>
        </p:txBody>
      </p:sp>
      <p:sp>
        <p:nvSpPr>
          <p:cNvPr id="21512" name="Rectangle 8"/>
          <p:cNvSpPr>
            <a:spLocks noGrp="1" noChangeArrowheads="1"/>
          </p:cNvSpPr>
          <p:nvPr>
            <p:ph type="subTitle" idx="1"/>
          </p:nvPr>
        </p:nvSpPr>
        <p:spPr>
          <a:xfrm>
            <a:off x="3810000" y="5410200"/>
            <a:ext cx="5105400" cy="1054100"/>
          </a:xfrm>
        </p:spPr>
        <p:txBody>
          <a:bodyPr/>
          <a:lstStyle>
            <a:lvl1pPr marL="0" indent="0" algn="ctr">
              <a:lnSpc>
                <a:spcPct val="100000"/>
              </a:lnSpc>
              <a:buFontTx/>
              <a:buNone/>
              <a:defRPr sz="2800">
                <a:solidFill>
                  <a:schemeClr val="bg1"/>
                </a:solidFill>
              </a:defRPr>
            </a:lvl1pPr>
          </a:lstStyle>
          <a:p>
            <a:r>
              <a:rPr lang="ja-JP" altLang="en-US" smtClean="0"/>
              <a:t>マスター サブタイトルの書式設定</a:t>
            </a:r>
            <a:endParaRPr lang="en-US" altLang="ja-JP" dirty="0" smtClean="0"/>
          </a:p>
        </p:txBody>
      </p:sp>
      <p:sp>
        <p:nvSpPr>
          <p:cNvPr id="18" name="タイトル 17"/>
          <p:cNvSpPr>
            <a:spLocks noGrp="1"/>
          </p:cNvSpPr>
          <p:nvPr>
            <p:ph type="title"/>
          </p:nvPr>
        </p:nvSpPr>
        <p:spPr>
          <a:xfrm>
            <a:off x="685800" y="1066800"/>
            <a:ext cx="8229600" cy="2057400"/>
          </a:xfrm>
        </p:spPr>
        <p:txBody>
          <a:bodyPr/>
          <a:lstStyle>
            <a:lvl1pPr>
              <a:defRPr sz="4000"/>
            </a:lvl1pPr>
          </a:lstStyle>
          <a:p>
            <a:r>
              <a:rPr kumimoji="1" lang="ja-JP" altLang="en-US" smtClean="0"/>
              <a:t>マスター タイトルの書式設定</a:t>
            </a:r>
            <a:endParaRPr kumimoji="1"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solidFill>
                  <a:schemeClr val="bg1"/>
                </a:solidFill>
                <a:effectLst>
                  <a:outerShdw blurRad="38100" dist="38100" dir="2700000" algn="tl">
                    <a:srgbClr val="000000">
                      <a:alpha val="43137"/>
                    </a:srgbClr>
                  </a:outerShdw>
                </a:effectLst>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0" cap="all">
                <a:solidFill>
                  <a:schemeClr val="tx1"/>
                </a:solidFill>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sz="half" idx="1"/>
          </p:nvPr>
        </p:nvSpPr>
        <p:spPr>
          <a:xfrm>
            <a:off x="457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p:nvSpPr>
        <p:spPr bwMode="gray">
          <a:xfrm>
            <a:off x="0" y="6524626"/>
            <a:ext cx="9144000" cy="360363"/>
          </a:xfrm>
          <a:prstGeom prst="rect">
            <a:avLst/>
          </a:prstGeom>
          <a:solidFill>
            <a:srgbClr val="C0C0C0"/>
          </a:solidFill>
          <a:ln w="9525">
            <a:noFill/>
            <a:miter lim="800000"/>
            <a:headEnd/>
            <a:tailEnd/>
          </a:ln>
          <a:effectLst/>
        </p:spPr>
        <p:txBody>
          <a:bodyPr wrap="none" anchor="ctr"/>
          <a:lstStyle/>
          <a:p>
            <a:endParaRPr lang="ja-JP" altLang="en-US"/>
          </a:p>
        </p:txBody>
      </p:sp>
      <p:sp>
        <p:nvSpPr>
          <p:cNvPr id="1039" name="Rectangle 15"/>
          <p:cNvSpPr>
            <a:spLocks noChangeArrowheads="1"/>
          </p:cNvSpPr>
          <p:nvPr/>
        </p:nvSpPr>
        <p:spPr bwMode="gray">
          <a:xfrm>
            <a:off x="0" y="1"/>
            <a:ext cx="9144000" cy="765175"/>
          </a:xfrm>
          <a:prstGeom prst="rect">
            <a:avLst/>
          </a:prstGeom>
          <a:gradFill rotWithShape="1">
            <a:gsLst>
              <a:gs pos="0">
                <a:schemeClr val="bg2">
                  <a:lumMod val="75000"/>
                </a:schemeClr>
              </a:gs>
              <a:gs pos="100000">
                <a:srgbClr val="969696">
                  <a:gamma/>
                  <a:shade val="46275"/>
                  <a:invGamma/>
                </a:srgbClr>
              </a:gs>
            </a:gsLst>
            <a:lin ang="0" scaled="1"/>
          </a:gradFill>
          <a:ln w="9525">
            <a:noFill/>
            <a:miter lim="800000"/>
            <a:headEnd/>
            <a:tailEnd/>
          </a:ln>
          <a:effectLst/>
        </p:spPr>
        <p:txBody>
          <a:bodyPr wrap="none" anchor="ctr"/>
          <a:lstStyle/>
          <a:p>
            <a:endParaRPr lang="ja-JP" altLang="en-US" dirty="0">
              <a:latin typeface="HGS創英角ｺﾞｼｯｸUB" pitchFamily="50" charset="-128"/>
              <a:ea typeface="HGS創英角ｺﾞｼｯｸUB" pitchFamily="50" charset="-128"/>
            </a:endParaRPr>
          </a:p>
        </p:txBody>
      </p:sp>
      <p:sp>
        <p:nvSpPr>
          <p:cNvPr id="1026" name="Rectangle 2"/>
          <p:cNvSpPr>
            <a:spLocks noGrp="1" noChangeArrowheads="1"/>
          </p:cNvSpPr>
          <p:nvPr>
            <p:ph type="title"/>
          </p:nvPr>
        </p:nvSpPr>
        <p:spPr bwMode="gray">
          <a:xfrm>
            <a:off x="252414" y="0"/>
            <a:ext cx="8586786"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gray">
          <a:xfrm>
            <a:off x="304800" y="1020764"/>
            <a:ext cx="8610600" cy="54562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gray">
          <a:xfrm>
            <a:off x="119063" y="6616699"/>
            <a:ext cx="1042987"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Tahoma" pitchFamily="34" charset="0"/>
                <a:cs typeface="Tahoma" pitchFamily="34" charset="0"/>
              </a:defRPr>
            </a:lvl1pPr>
          </a:lstStyle>
          <a:p>
            <a:fld id="{42FE0E3B-AB19-407C-B8D2-B50F41DA1FAB}" type="datetimeFigureOut">
              <a:rPr kumimoji="1" lang="ja-JP" altLang="en-US" smtClean="0"/>
              <a:t>2012/11/30</a:t>
            </a:fld>
            <a:endParaRPr kumimoji="1" lang="ja-JP" altLang="en-US"/>
          </a:p>
        </p:txBody>
      </p:sp>
      <p:sp>
        <p:nvSpPr>
          <p:cNvPr id="1029" name="Rectangle 5"/>
          <p:cNvSpPr>
            <a:spLocks noGrp="1" noChangeArrowheads="1"/>
          </p:cNvSpPr>
          <p:nvPr>
            <p:ph type="ftr" sz="quarter" idx="3"/>
          </p:nvPr>
        </p:nvSpPr>
        <p:spPr bwMode="gray">
          <a:xfrm>
            <a:off x="1905000" y="6600825"/>
            <a:ext cx="5562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a:solidFill>
                  <a:schemeClr val="tx1"/>
                </a:solidFill>
              </a:defRPr>
            </a:lvl1pPr>
          </a:lstStyle>
          <a:p>
            <a:endParaRPr kumimoji="1" lang="ja-JP" altLang="en-US"/>
          </a:p>
        </p:txBody>
      </p:sp>
      <p:sp>
        <p:nvSpPr>
          <p:cNvPr id="1030" name="Rectangle 6"/>
          <p:cNvSpPr>
            <a:spLocks noGrp="1" noChangeArrowheads="1"/>
          </p:cNvSpPr>
          <p:nvPr>
            <p:ph type="sldNum" sz="quarter" idx="4"/>
          </p:nvPr>
        </p:nvSpPr>
        <p:spPr bwMode="gray">
          <a:xfrm>
            <a:off x="8405812" y="6619874"/>
            <a:ext cx="585788"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Tahoma" pitchFamily="34" charset="0"/>
                <a:cs typeface="Tahoma" pitchFamily="34" charset="0"/>
              </a:defRPr>
            </a:lvl1pPr>
          </a:lstStyle>
          <a:p>
            <a:fld id="{1B4CD1AD-35CE-4DA8-9CDB-2FA6D4A1B3F4}" type="slidenum">
              <a:rPr kumimoji="1" lang="ja-JP" altLang="en-US" smtClean="0"/>
              <a:t>‹#›</a:t>
            </a:fld>
            <a:endParaRPr kumimoji="1" lang="ja-JP" altLang="en-US"/>
          </a:p>
        </p:txBody>
      </p:sp>
      <p:sp>
        <p:nvSpPr>
          <p:cNvPr id="1040" name="Rectangle 16"/>
          <p:cNvSpPr>
            <a:spLocks noChangeArrowheads="1"/>
          </p:cNvSpPr>
          <p:nvPr/>
        </p:nvSpPr>
        <p:spPr bwMode="gray">
          <a:xfrm>
            <a:off x="0" y="765175"/>
            <a:ext cx="9144000" cy="71438"/>
          </a:xfrm>
          <a:prstGeom prst="rect">
            <a:avLst/>
          </a:prstGeom>
          <a:solidFill>
            <a:srgbClr val="DDDDDD"/>
          </a:solidFill>
          <a:ln w="9525" algn="ctr">
            <a:noFill/>
            <a:miter lim="800000"/>
            <a:headEnd/>
            <a:tailEnd/>
          </a:ln>
          <a:effec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iming>
    <p:tnLst>
      <p:par>
        <p:cTn id="1" dur="indefinite" restart="never" nodeType="tmRoot"/>
      </p:par>
    </p:tnLst>
  </p:timing>
  <p:txStyles>
    <p:titleStyle>
      <a:lvl1pPr algn="l" rtl="0" eaLnBrk="1" fontAlgn="base" hangingPunct="1">
        <a:spcBef>
          <a:spcPct val="0"/>
        </a:spcBef>
        <a:spcAft>
          <a:spcPct val="0"/>
        </a:spcAft>
        <a:defRPr kumimoji="1" sz="3200" b="0">
          <a:solidFill>
            <a:schemeClr val="bg1"/>
          </a:solidFill>
          <a:latin typeface="+mj-lt"/>
          <a:ea typeface="+mj-ea"/>
          <a:cs typeface="+mj-cs"/>
        </a:defRPr>
      </a:lvl1pPr>
      <a:lvl2pPr algn="l" rtl="0" eaLnBrk="1" fontAlgn="base" hangingPunct="1">
        <a:spcBef>
          <a:spcPct val="0"/>
        </a:spcBef>
        <a:spcAft>
          <a:spcPct val="0"/>
        </a:spcAft>
        <a:defRPr kumimoji="1" sz="2800" b="1">
          <a:solidFill>
            <a:srgbClr val="FFFF99"/>
          </a:solidFill>
          <a:latin typeface="Arial" charset="0"/>
          <a:ea typeface="ＭＳ Ｐゴシック" charset="-128"/>
        </a:defRPr>
      </a:lvl2pPr>
      <a:lvl3pPr algn="l" rtl="0" eaLnBrk="1" fontAlgn="base" hangingPunct="1">
        <a:spcBef>
          <a:spcPct val="0"/>
        </a:spcBef>
        <a:spcAft>
          <a:spcPct val="0"/>
        </a:spcAft>
        <a:defRPr kumimoji="1" sz="2800" b="1">
          <a:solidFill>
            <a:srgbClr val="FFFF99"/>
          </a:solidFill>
          <a:latin typeface="Arial" charset="0"/>
          <a:ea typeface="ＭＳ Ｐゴシック" charset="-128"/>
        </a:defRPr>
      </a:lvl3pPr>
      <a:lvl4pPr algn="l" rtl="0" eaLnBrk="1" fontAlgn="base" hangingPunct="1">
        <a:spcBef>
          <a:spcPct val="0"/>
        </a:spcBef>
        <a:spcAft>
          <a:spcPct val="0"/>
        </a:spcAft>
        <a:defRPr kumimoji="1" sz="2800" b="1">
          <a:solidFill>
            <a:srgbClr val="FFFF99"/>
          </a:solidFill>
          <a:latin typeface="Arial" charset="0"/>
          <a:ea typeface="ＭＳ Ｐゴシック" charset="-128"/>
        </a:defRPr>
      </a:lvl4pPr>
      <a:lvl5pPr algn="l" rtl="0" eaLnBrk="1" fontAlgn="base" hangingPunct="1">
        <a:spcBef>
          <a:spcPct val="0"/>
        </a:spcBef>
        <a:spcAft>
          <a:spcPct val="0"/>
        </a:spcAft>
        <a:defRPr kumimoji="1" sz="2800" b="1">
          <a:solidFill>
            <a:srgbClr val="FFFF99"/>
          </a:solidFill>
          <a:latin typeface="Arial" charset="0"/>
          <a:ea typeface="ＭＳ Ｐゴシック" charset="-128"/>
        </a:defRPr>
      </a:lvl5pPr>
      <a:lvl6pPr marL="457200" algn="l" rtl="0" eaLnBrk="1" fontAlgn="base" hangingPunct="1">
        <a:spcBef>
          <a:spcPct val="0"/>
        </a:spcBef>
        <a:spcAft>
          <a:spcPct val="0"/>
        </a:spcAft>
        <a:defRPr kumimoji="1" sz="2800" b="1">
          <a:solidFill>
            <a:srgbClr val="FFFF99"/>
          </a:solidFill>
          <a:latin typeface="Arial" charset="0"/>
          <a:ea typeface="ＭＳ Ｐゴシック" charset="-128"/>
        </a:defRPr>
      </a:lvl6pPr>
      <a:lvl7pPr marL="914400" algn="l" rtl="0" eaLnBrk="1" fontAlgn="base" hangingPunct="1">
        <a:spcBef>
          <a:spcPct val="0"/>
        </a:spcBef>
        <a:spcAft>
          <a:spcPct val="0"/>
        </a:spcAft>
        <a:defRPr kumimoji="1" sz="2800" b="1">
          <a:solidFill>
            <a:srgbClr val="FFFF99"/>
          </a:solidFill>
          <a:latin typeface="Arial" charset="0"/>
          <a:ea typeface="ＭＳ Ｐゴシック" charset="-128"/>
        </a:defRPr>
      </a:lvl7pPr>
      <a:lvl8pPr marL="1371600" algn="l" rtl="0" eaLnBrk="1" fontAlgn="base" hangingPunct="1">
        <a:spcBef>
          <a:spcPct val="0"/>
        </a:spcBef>
        <a:spcAft>
          <a:spcPct val="0"/>
        </a:spcAft>
        <a:defRPr kumimoji="1" sz="2800" b="1">
          <a:solidFill>
            <a:srgbClr val="FFFF99"/>
          </a:solidFill>
          <a:latin typeface="Arial" charset="0"/>
          <a:ea typeface="ＭＳ Ｐゴシック" charset="-128"/>
        </a:defRPr>
      </a:lvl8pPr>
      <a:lvl9pPr marL="1828800" algn="l" rtl="0" eaLnBrk="1" fontAlgn="base" hangingPunct="1">
        <a:spcBef>
          <a:spcPct val="0"/>
        </a:spcBef>
        <a:spcAft>
          <a:spcPct val="0"/>
        </a:spcAft>
        <a:defRPr kumimoji="1" sz="2800" b="1">
          <a:solidFill>
            <a:srgbClr val="FFFF99"/>
          </a:solidFill>
          <a:latin typeface="Arial" charset="0"/>
          <a:ea typeface="ＭＳ Ｐゴシック" charset="-128"/>
        </a:defRPr>
      </a:lvl9pPr>
    </p:titleStyle>
    <p:body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536" y="2130426"/>
            <a:ext cx="8352928" cy="1470025"/>
          </a:xfrm>
        </p:spPr>
        <p:txBody>
          <a:bodyPr/>
          <a:lstStyle/>
          <a:p>
            <a:pPr algn="l"/>
            <a:r>
              <a:rPr kumimoji="1" lang="ja-JP" altLang="en-US" sz="4400" dirty="0" smtClean="0">
                <a:effectLst>
                  <a:outerShdw blurRad="38100" dist="38100" dir="2700000" algn="tl">
                    <a:srgbClr val="000000">
                      <a:alpha val="43137"/>
                    </a:srgbClr>
                  </a:outerShdw>
                </a:effectLst>
                <a:latin typeface="+mj-ea"/>
                <a:ea typeface="+mj-ea"/>
                <a:cs typeface="メイリオ" pitchFamily="50" charset="-128"/>
              </a:rPr>
              <a:t>組込みシステムにおける</a:t>
            </a:r>
            <a:r>
              <a:rPr kumimoji="1" lang="en-US" altLang="ja-JP" sz="4400" dirty="0" smtClean="0">
                <a:effectLst>
                  <a:outerShdw blurRad="38100" dist="38100" dir="2700000" algn="tl">
                    <a:srgbClr val="000000">
                      <a:alpha val="43137"/>
                    </a:srgbClr>
                  </a:outerShdw>
                </a:effectLst>
                <a:latin typeface="+mj-ea"/>
                <a:ea typeface="+mj-ea"/>
                <a:cs typeface="メイリオ" pitchFamily="50" charset="-128"/>
              </a:rPr>
              <a:t/>
            </a:r>
            <a:br>
              <a:rPr kumimoji="1" lang="en-US" altLang="ja-JP" sz="4400" dirty="0" smtClean="0">
                <a:effectLst>
                  <a:outerShdw blurRad="38100" dist="38100" dir="2700000" algn="tl">
                    <a:srgbClr val="000000">
                      <a:alpha val="43137"/>
                    </a:srgbClr>
                  </a:outerShdw>
                </a:effectLst>
                <a:latin typeface="+mj-ea"/>
                <a:ea typeface="+mj-ea"/>
                <a:cs typeface="メイリオ" pitchFamily="50" charset="-128"/>
              </a:rPr>
            </a:br>
            <a:r>
              <a:rPr lang="en-US" altLang="ja-JP" sz="4400" dirty="0" smtClean="0">
                <a:effectLst>
                  <a:outerShdw blurRad="38100" dist="38100" dir="2700000" algn="tl">
                    <a:srgbClr val="000000">
                      <a:alpha val="43137"/>
                    </a:srgbClr>
                  </a:outerShdw>
                </a:effectLst>
                <a:latin typeface="+mj-ea"/>
                <a:ea typeface="+mj-ea"/>
                <a:cs typeface="メイリオ" pitchFamily="50" charset="-128"/>
              </a:rPr>
              <a:t>UML</a:t>
            </a:r>
            <a:r>
              <a:rPr lang="ja-JP" altLang="en-US" sz="4400" dirty="0" smtClean="0">
                <a:effectLst>
                  <a:outerShdw blurRad="38100" dist="38100" dir="2700000" algn="tl">
                    <a:srgbClr val="000000">
                      <a:alpha val="43137"/>
                    </a:srgbClr>
                  </a:outerShdw>
                </a:effectLst>
                <a:latin typeface="+mj-ea"/>
                <a:ea typeface="+mj-ea"/>
                <a:cs typeface="メイリオ" pitchFamily="50" charset="-128"/>
              </a:rPr>
              <a:t>モデルカタログの実践研究</a:t>
            </a:r>
            <a:endParaRPr kumimoji="1" lang="ja-JP" altLang="en-US" sz="4400" dirty="0">
              <a:effectLst>
                <a:outerShdw blurRad="38100" dist="38100" dir="2700000" algn="tl">
                  <a:srgbClr val="000000">
                    <a:alpha val="43137"/>
                  </a:srgbClr>
                </a:outerShdw>
              </a:effectLst>
              <a:latin typeface="+mj-ea"/>
              <a:ea typeface="+mj-ea"/>
              <a:cs typeface="メイリオ" pitchFamily="50" charset="-128"/>
            </a:endParaRPr>
          </a:p>
        </p:txBody>
      </p:sp>
      <p:sp>
        <p:nvSpPr>
          <p:cNvPr id="3" name="サブタイトル 2"/>
          <p:cNvSpPr>
            <a:spLocks noGrp="1"/>
          </p:cNvSpPr>
          <p:nvPr>
            <p:ph type="subTitle" idx="1"/>
          </p:nvPr>
        </p:nvSpPr>
        <p:spPr>
          <a:xfrm>
            <a:off x="2707704" y="4797400"/>
            <a:ext cx="6400800" cy="1511920"/>
          </a:xfrm>
        </p:spPr>
        <p:txBody>
          <a:bodyPr>
            <a:noAutofit/>
          </a:bodyPr>
          <a:lstStyle/>
          <a:p>
            <a:pPr algn="r"/>
            <a:r>
              <a:rPr lang="ja-JP" altLang="en-US" sz="2800" dirty="0">
                <a:latin typeface="+mn-ea"/>
                <a:cs typeface="メイリオ" pitchFamily="50" charset="-128"/>
              </a:rPr>
              <a:t>力武</a:t>
            </a:r>
            <a:r>
              <a:rPr lang="ja-JP" altLang="en-US" sz="2800" dirty="0" smtClean="0">
                <a:latin typeface="+mn-ea"/>
                <a:cs typeface="メイリオ" pitchFamily="50" charset="-128"/>
              </a:rPr>
              <a:t>研究室</a:t>
            </a:r>
            <a:endParaRPr lang="en-US" altLang="ja-JP" sz="2800" dirty="0" smtClean="0">
              <a:latin typeface="+mn-ea"/>
              <a:cs typeface="メイリオ" pitchFamily="50" charset="-128"/>
            </a:endParaRPr>
          </a:p>
          <a:p>
            <a:pPr algn="r"/>
            <a:r>
              <a:rPr kumimoji="1" lang="ja-JP" altLang="en-US" sz="2800" dirty="0">
                <a:latin typeface="+mn-ea"/>
                <a:cs typeface="メイリオ" pitchFamily="50" charset="-128"/>
              </a:rPr>
              <a:t>情報工</a:t>
            </a:r>
            <a:r>
              <a:rPr kumimoji="1" lang="ja-JP" altLang="en-US" sz="2800" dirty="0" smtClean="0">
                <a:latin typeface="+mn-ea"/>
                <a:cs typeface="メイリオ" pitchFamily="50" charset="-128"/>
              </a:rPr>
              <a:t>学科</a:t>
            </a:r>
            <a:r>
              <a:rPr kumimoji="1" lang="en-US" altLang="ja-JP" sz="2800" dirty="0" smtClean="0">
                <a:latin typeface="+mn-ea"/>
                <a:cs typeface="メイリオ" pitchFamily="50" charset="-128"/>
              </a:rPr>
              <a:t>5</a:t>
            </a:r>
            <a:r>
              <a:rPr kumimoji="1" lang="ja-JP" altLang="en-US" sz="2800" dirty="0" smtClean="0">
                <a:latin typeface="+mn-ea"/>
                <a:cs typeface="メイリオ" pitchFamily="50" charset="-128"/>
              </a:rPr>
              <a:t>年</a:t>
            </a:r>
            <a:r>
              <a:rPr kumimoji="1" lang="en-US" altLang="ja-JP" sz="2800" dirty="0" smtClean="0">
                <a:latin typeface="+mn-ea"/>
                <a:cs typeface="メイリオ" pitchFamily="50" charset="-128"/>
              </a:rPr>
              <a:t>25</a:t>
            </a:r>
            <a:r>
              <a:rPr kumimoji="1" lang="ja-JP" altLang="en-US" sz="2800" dirty="0" smtClean="0">
                <a:latin typeface="+mn-ea"/>
                <a:cs typeface="メイリオ" pitchFamily="50" charset="-128"/>
              </a:rPr>
              <a:t>番　新村祐太</a:t>
            </a:r>
            <a:endParaRPr kumimoji="1" lang="en-US" altLang="ja-JP" sz="2800" dirty="0" smtClean="0">
              <a:latin typeface="+mn-ea"/>
              <a:cs typeface="メイリオ" pitchFamily="50" charset="-128"/>
            </a:endParaRPr>
          </a:p>
          <a:p>
            <a:pPr algn="r"/>
            <a:r>
              <a:rPr lang="ja-JP" altLang="en-US" sz="2800" dirty="0">
                <a:latin typeface="+mn-ea"/>
                <a:cs typeface="メイリオ" pitchFamily="50" charset="-128"/>
              </a:rPr>
              <a:t>指導</a:t>
            </a:r>
            <a:r>
              <a:rPr lang="ja-JP" altLang="en-US" sz="2800" dirty="0" smtClean="0">
                <a:latin typeface="+mn-ea"/>
                <a:cs typeface="メイリオ" pitchFamily="50" charset="-128"/>
              </a:rPr>
              <a:t>教員</a:t>
            </a:r>
            <a:r>
              <a:rPr lang="en-US" altLang="ja-JP" sz="2800" dirty="0" smtClean="0">
                <a:latin typeface="+mn-ea"/>
                <a:cs typeface="メイリオ" pitchFamily="50" charset="-128"/>
              </a:rPr>
              <a:t>:</a:t>
            </a:r>
            <a:r>
              <a:rPr lang="ja-JP" altLang="en-US" sz="2800" dirty="0" smtClean="0">
                <a:latin typeface="+mn-ea"/>
                <a:cs typeface="メイリオ" pitchFamily="50" charset="-128"/>
              </a:rPr>
              <a:t>力武克彰</a:t>
            </a:r>
            <a:endParaRPr kumimoji="1" lang="ja-JP" altLang="en-US" sz="2800" dirty="0">
              <a:latin typeface="+mn-ea"/>
              <a:cs typeface="メイリオ" pitchFamily="50" charset="-128"/>
            </a:endParaRPr>
          </a:p>
        </p:txBody>
      </p:sp>
    </p:spTree>
    <p:extLst>
      <p:ext uri="{BB962C8B-B14F-4D97-AF65-F5344CB8AC3E}">
        <p14:creationId xmlns:p14="http://schemas.microsoft.com/office/powerpoint/2010/main" val="1355440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2/5</a:t>
            </a:r>
            <a:r>
              <a:rPr lang="ja-JP" altLang="en-US" dirty="0" smtClean="0"/>
              <a:t>）</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モデルカタログ一覧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162520843"/>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t>カテゴリ</a:t>
                      </a:r>
                      <a:endParaRPr kumimoji="1" lang="ja-JP" altLang="en-US" sz="2000" dirty="0"/>
                    </a:p>
                  </a:txBody>
                  <a:tcPr anchor="ctr"/>
                </a:tc>
                <a:tc>
                  <a:txBody>
                    <a:bodyPr/>
                    <a:lstStyle/>
                    <a:p>
                      <a:pPr algn="ctr"/>
                      <a:r>
                        <a:rPr kumimoji="1" lang="ja-JP" altLang="en-US" sz="2000" dirty="0" smtClean="0"/>
                        <a:t>要求仕様</a:t>
                      </a:r>
                      <a:endParaRPr kumimoji="1" lang="ja-JP" altLang="en-US" sz="2000" dirty="0"/>
                    </a:p>
                  </a:txBody>
                  <a:tcPr anchor="ctr"/>
                </a:tc>
                <a:tc>
                  <a:txBody>
                    <a:bodyPr/>
                    <a:lstStyle/>
                    <a:p>
                      <a:pPr algn="ctr"/>
                      <a:r>
                        <a:rPr kumimoji="1" lang="ja-JP" altLang="en-US" sz="2000" dirty="0" smtClean="0"/>
                        <a:t>概要</a:t>
                      </a:r>
                      <a:endParaRPr kumimoji="1" lang="ja-JP" altLang="en-US" sz="2000" dirty="0"/>
                    </a:p>
                  </a:txBody>
                  <a:tcPr anchor="ctr"/>
                </a:tc>
              </a:tr>
              <a:tr h="484591">
                <a:tc rowSpan="2">
                  <a:txBody>
                    <a:bodyPr/>
                    <a:lstStyle/>
                    <a:p>
                      <a:pPr algn="ctr"/>
                      <a:r>
                        <a:rPr kumimoji="1" lang="ja-JP" altLang="en-US" sz="2000" dirty="0" smtClean="0"/>
                        <a:t>製品</a:t>
                      </a:r>
                      <a:endParaRPr kumimoji="1" lang="ja-JP" altLang="en-US" sz="2000" dirty="0"/>
                    </a:p>
                  </a:txBody>
                  <a:tcPr anchor="ctr"/>
                </a:tc>
                <a:tc>
                  <a:txBody>
                    <a:bodyPr/>
                    <a:lstStyle/>
                    <a:p>
                      <a:pPr algn="ctr"/>
                      <a:r>
                        <a:rPr kumimoji="1" lang="ja-JP" altLang="en-US" sz="2000" dirty="0" smtClean="0"/>
                        <a:t>孔版印刷機</a:t>
                      </a:r>
                      <a:endParaRPr kumimoji="1" lang="ja-JP" altLang="en-US" sz="2000" dirty="0"/>
                    </a:p>
                  </a:txBody>
                  <a:tcPr anchor="ctr"/>
                </a:tc>
                <a:tc>
                  <a:txBody>
                    <a:bodyPr/>
                    <a:lstStyle/>
                    <a:p>
                      <a:pPr algn="ctr"/>
                      <a:r>
                        <a:rPr kumimoji="1" lang="ja-JP" altLang="en-US" sz="2000" dirty="0" smtClean="0"/>
                        <a:t>孔版印刷を実現</a:t>
                      </a:r>
                      <a:endParaRPr kumimoji="1" lang="ja-JP" altLang="en-US" sz="2000" dirty="0"/>
                    </a:p>
                  </a:txBody>
                  <a:tcPr anchor="ctr"/>
                </a:tc>
              </a:tr>
              <a:tr h="836417">
                <a:tc vMerge="1">
                  <a:txBody>
                    <a:bodyPr/>
                    <a:lstStyle/>
                    <a:p>
                      <a:endParaRPr kumimoji="1" lang="ja-JP" altLang="en-US" dirty="0"/>
                    </a:p>
                  </a:txBody>
                  <a:tcPr/>
                </a:tc>
                <a:tc>
                  <a:txBody>
                    <a:bodyPr/>
                    <a:lstStyle/>
                    <a:p>
                      <a:pPr algn="ctr"/>
                      <a:r>
                        <a:rPr kumimoji="1" lang="ja-JP" altLang="en-US" sz="2000" dirty="0" smtClean="0"/>
                        <a:t>電子オルゴール</a:t>
                      </a:r>
                      <a:endParaRPr kumimoji="1" lang="ja-JP" altLang="en-US" sz="2000" dirty="0"/>
                    </a:p>
                  </a:txBody>
                  <a:tcPr anchor="ctr"/>
                </a:tc>
                <a:tc>
                  <a:txBody>
                    <a:bodyPr/>
                    <a:lstStyle/>
                    <a:p>
                      <a:pPr algn="ctr"/>
                      <a:r>
                        <a:rPr kumimoji="1" lang="ja-JP" altLang="en-US" sz="2000" dirty="0" smtClean="0"/>
                        <a:t>オルゴールの発音操作を</a:t>
                      </a:r>
                      <a:endParaRPr kumimoji="1" lang="en-US" altLang="ja-JP" sz="2000" dirty="0" smtClean="0"/>
                    </a:p>
                    <a:p>
                      <a:pPr algn="ctr"/>
                      <a:r>
                        <a:rPr kumimoji="1" lang="ja-JP" altLang="en-US" sz="2000" dirty="0" smtClean="0"/>
                        <a:t>ソフトウェア制御</a:t>
                      </a:r>
                      <a:endParaRPr kumimoji="1" lang="ja-JP" altLang="en-US" sz="2000" dirty="0"/>
                    </a:p>
                  </a:txBody>
                  <a:tcPr anchor="ctr"/>
                </a:tc>
              </a:tr>
              <a:tr h="836417">
                <a:tc rowSpan="2">
                  <a:txBody>
                    <a:bodyPr/>
                    <a:lstStyle/>
                    <a:p>
                      <a:pPr algn="ctr"/>
                      <a:r>
                        <a:rPr kumimoji="1" lang="ja-JP" altLang="en-US" sz="2000" dirty="0" smtClean="0"/>
                        <a:t>機能</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000" dirty="0" smtClean="0"/>
                        <a:t>認証</a:t>
                      </a:r>
                      <a:endParaRPr kumimoji="1" lang="ja-JP" altLang="en-US" sz="2000" dirty="0"/>
                    </a:p>
                  </a:txBody>
                  <a:tcPr anchor="ctr"/>
                </a:tc>
                <a:tc>
                  <a:txBody>
                    <a:bodyPr/>
                    <a:lstStyle/>
                    <a:p>
                      <a:pPr algn="ctr"/>
                      <a:r>
                        <a:rPr kumimoji="1" lang="ja-JP" altLang="en-US" sz="2000" dirty="0" smtClean="0"/>
                        <a:t>ユーザを識別し，ユーザ毎に</a:t>
                      </a:r>
                      <a:endParaRPr kumimoji="1" lang="en-US" altLang="ja-JP" sz="2000" dirty="0" smtClean="0"/>
                    </a:p>
                    <a:p>
                      <a:pPr algn="ctr"/>
                      <a:r>
                        <a:rPr kumimoji="1" lang="ja-JP" altLang="en-US" sz="2000" dirty="0" smtClean="0"/>
                        <a:t>サービスを提供</a:t>
                      </a:r>
                      <a:endParaRPr kumimoji="1" lang="ja-JP" altLang="en-US" sz="2000" dirty="0"/>
                    </a:p>
                  </a:txBody>
                  <a:tcPr anchor="ctr"/>
                </a:tc>
              </a:tr>
              <a:tr h="1194881">
                <a:tc vMerge="1">
                  <a:txBody>
                    <a:bodyPr/>
                    <a:lstStyle/>
                    <a:p>
                      <a:endParaRPr kumimoji="1" lang="ja-JP" altLang="en-US" dirty="0"/>
                    </a:p>
                  </a:txBody>
                  <a:tcPr/>
                </a:tc>
                <a:tc>
                  <a:txBody>
                    <a:bodyPr/>
                    <a:lstStyle/>
                    <a:p>
                      <a:pPr algn="ctr"/>
                      <a:r>
                        <a:rPr kumimoji="1" lang="ja-JP" altLang="en-US" sz="2000" dirty="0" smtClean="0"/>
                        <a:t>自己診断</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000" dirty="0" smtClean="0"/>
                        <a:t>システムを構成するデバイスのチェック，</a:t>
                      </a:r>
                      <a:endParaRPr kumimoji="1" lang="en-US" altLang="ja-JP" sz="2000" dirty="0" smtClean="0"/>
                    </a:p>
                    <a:p>
                      <a:pPr algn="ctr"/>
                      <a:r>
                        <a:rPr kumimoji="1" lang="ja-JP" altLang="en-US" sz="2000" dirty="0" smtClean="0"/>
                        <a:t>結果のレポート</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r>
              <a:tr h="836417">
                <a:tc>
                  <a:txBody>
                    <a:bodyPr/>
                    <a:lstStyle/>
                    <a:p>
                      <a:pPr algn="ctr"/>
                      <a:r>
                        <a:rPr kumimoji="1" lang="ja-JP" altLang="en-US" sz="2400" u="none" dirty="0" smtClean="0">
                          <a:effectLst/>
                        </a:rPr>
                        <a:t>部品</a:t>
                      </a:r>
                      <a:endParaRPr kumimoji="1" lang="ja-JP" altLang="en-US" sz="2400" u="none" dirty="0">
                        <a:solidFill>
                          <a:srgbClr val="7030A0"/>
                        </a:solidFill>
                        <a:effectLst/>
                      </a:endParaRPr>
                    </a:p>
                  </a:txBody>
                  <a:tcPr anchor="ctr">
                    <a:lnL w="38100" cap="flat" cmpd="sng" algn="ctr">
                      <a:solidFill>
                        <a:schemeClr val="accent1">
                          <a:lumMod val="25000"/>
                        </a:schemeClr>
                      </a:solidFill>
                      <a:prstDash val="solid"/>
                      <a:round/>
                      <a:headEnd type="none" w="med" len="med"/>
                      <a:tailEnd type="none" w="med" len="med"/>
                    </a:lnL>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400" u="none" dirty="0" smtClean="0">
                          <a:effectLst/>
                        </a:rPr>
                        <a:t>目標制御</a:t>
                      </a:r>
                      <a:endParaRPr kumimoji="1" lang="ja-JP" altLang="en-US" sz="2400" u="none" dirty="0">
                        <a:solidFill>
                          <a:srgbClr val="7030A0"/>
                        </a:solidFill>
                        <a:effectLst/>
                      </a:endParaRPr>
                    </a:p>
                  </a:txBody>
                  <a:tcPr anchor="ctr">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400" u="none" dirty="0" smtClean="0">
                          <a:effectLst/>
                        </a:rPr>
                        <a:t>制御対象の測定値を</a:t>
                      </a:r>
                      <a:endParaRPr kumimoji="1" lang="en-US" altLang="ja-JP" sz="2400" u="none" dirty="0" smtClean="0">
                        <a:effectLst/>
                      </a:endParaRPr>
                    </a:p>
                    <a:p>
                      <a:pPr algn="ctr"/>
                      <a:r>
                        <a:rPr kumimoji="1" lang="ja-JP" altLang="en-US" sz="2400" u="none" dirty="0" smtClean="0">
                          <a:effectLst/>
                        </a:rPr>
                        <a:t>目標値となるように制御</a:t>
                      </a:r>
                      <a:endParaRPr kumimoji="1" lang="ja-JP" altLang="en-US" sz="2400" u="none" dirty="0">
                        <a:solidFill>
                          <a:srgbClr val="7030A0"/>
                        </a:solidFill>
                        <a:effectLst/>
                      </a:endParaRPr>
                    </a:p>
                  </a:txBody>
                  <a:tcPr anchor="ctr">
                    <a:lnR w="38100" cap="flat" cmpd="sng" algn="ctr">
                      <a:solidFill>
                        <a:schemeClr val="accent1">
                          <a:lumMod val="25000"/>
                        </a:schemeClr>
                      </a:solidFill>
                      <a:prstDash val="solid"/>
                      <a:round/>
                      <a:headEnd type="none" w="med" len="med"/>
                      <a:tailEnd type="none" w="med" len="med"/>
                    </a:lnR>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r>
            </a:tbl>
          </a:graphicData>
        </a:graphic>
      </p:graphicFrame>
      <p:sp>
        <p:nvSpPr>
          <p:cNvPr id="7" name="線吹き出し 1 (枠付き) 6"/>
          <p:cNvSpPr/>
          <p:nvPr/>
        </p:nvSpPr>
        <p:spPr>
          <a:xfrm>
            <a:off x="3419872" y="4500409"/>
            <a:ext cx="2736304" cy="584775"/>
          </a:xfrm>
          <a:prstGeom prst="borderCallout1">
            <a:avLst>
              <a:gd name="adj1" fmla="val 67488"/>
              <a:gd name="adj2" fmla="val -2691"/>
              <a:gd name="adj3" fmla="val 201853"/>
              <a:gd name="adj4" fmla="val -18803"/>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ja-JP" altLang="en-US" sz="3200" smtClean="0"/>
              <a:t>本研究で実装</a:t>
            </a:r>
            <a:endParaRPr kumimoji="1" lang="ja-JP" altLang="en-US" sz="3200" dirty="0"/>
          </a:p>
        </p:txBody>
      </p:sp>
    </p:spTree>
    <p:extLst>
      <p:ext uri="{BB962C8B-B14F-4D97-AF65-F5344CB8AC3E}">
        <p14:creationId xmlns:p14="http://schemas.microsoft.com/office/powerpoint/2010/main" val="1966663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382" y="2256284"/>
            <a:ext cx="5715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3/5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896068"/>
          </a:xfrm>
        </p:spPr>
        <p:txBody>
          <a:bodyPr/>
          <a:lstStyle/>
          <a:p>
            <a:r>
              <a:rPr lang="ja-JP" altLang="en-US" dirty="0" smtClean="0"/>
              <a:t>目標制御</a:t>
            </a:r>
            <a:endParaRPr kumimoji="1" lang="en-US" altLang="ja-JP" dirty="0" smtClean="0"/>
          </a:p>
          <a:p>
            <a:endParaRPr lang="en-US" altLang="ja-JP" dirty="0" smtClean="0"/>
          </a:p>
        </p:txBody>
      </p:sp>
      <p:sp>
        <p:nvSpPr>
          <p:cNvPr id="4" name="正方形/長方形 3"/>
          <p:cNvSpPr/>
          <p:nvPr/>
        </p:nvSpPr>
        <p:spPr>
          <a:xfrm>
            <a:off x="2339753" y="3212977"/>
            <a:ext cx="1440160" cy="971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制御器</a:t>
            </a:r>
            <a:endParaRPr kumimoji="1" lang="en-US" altLang="ja-JP" sz="2400" dirty="0" smtClean="0"/>
          </a:p>
        </p:txBody>
      </p:sp>
      <p:sp>
        <p:nvSpPr>
          <p:cNvPr id="8" name="正方形/長方形 7"/>
          <p:cNvSpPr/>
          <p:nvPr/>
        </p:nvSpPr>
        <p:spPr>
          <a:xfrm>
            <a:off x="4355976" y="4437113"/>
            <a:ext cx="1440160" cy="10081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a:t>計測</a:t>
            </a:r>
            <a:r>
              <a:rPr kumimoji="1" lang="ja-JP" altLang="en-US" sz="2400" dirty="0" smtClean="0"/>
              <a:t>器</a:t>
            </a:r>
            <a:endParaRPr kumimoji="1" lang="ja-JP" altLang="en-US" sz="2400" dirty="0"/>
          </a:p>
        </p:txBody>
      </p:sp>
      <p:sp>
        <p:nvSpPr>
          <p:cNvPr id="9" name="正方形/長方形 8"/>
          <p:cNvSpPr/>
          <p:nvPr/>
        </p:nvSpPr>
        <p:spPr>
          <a:xfrm>
            <a:off x="6372200" y="3212977"/>
            <a:ext cx="1440160" cy="971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smtClean="0"/>
              <a:t>制御対象</a:t>
            </a:r>
            <a:endParaRPr kumimoji="1" lang="ja-JP" altLang="en-US" sz="2400" dirty="0"/>
          </a:p>
        </p:txBody>
      </p:sp>
      <p:sp>
        <p:nvSpPr>
          <p:cNvPr id="10" name="正方形/長方形 9"/>
          <p:cNvSpPr/>
          <p:nvPr/>
        </p:nvSpPr>
        <p:spPr>
          <a:xfrm>
            <a:off x="4348708" y="2060849"/>
            <a:ext cx="1440160" cy="10081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smtClean="0"/>
              <a:t>操作</a:t>
            </a:r>
            <a:r>
              <a:rPr kumimoji="1" lang="ja-JP" altLang="en-US" sz="2400" dirty="0" smtClean="0"/>
              <a:t>器</a:t>
            </a:r>
            <a:endParaRPr kumimoji="1" lang="en-US" altLang="ja-JP" sz="2400" dirty="0" smtClean="0"/>
          </a:p>
        </p:txBody>
      </p:sp>
      <p:cxnSp>
        <p:nvCxnSpPr>
          <p:cNvPr id="15" name="カギ線コネクタ 14"/>
          <p:cNvCxnSpPr>
            <a:stCxn id="4" idx="0"/>
            <a:endCxn id="10" idx="1"/>
          </p:cNvCxnSpPr>
          <p:nvPr/>
        </p:nvCxnSpPr>
        <p:spPr>
          <a:xfrm rot="5400000" flipH="1" flipV="1">
            <a:off x="3380234" y="2244504"/>
            <a:ext cx="648072" cy="128887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カギ線コネクタ 16"/>
          <p:cNvCxnSpPr>
            <a:stCxn id="10" idx="3"/>
            <a:endCxn id="9" idx="0"/>
          </p:cNvCxnSpPr>
          <p:nvPr/>
        </p:nvCxnSpPr>
        <p:spPr>
          <a:xfrm>
            <a:off x="5788868" y="2564905"/>
            <a:ext cx="1303412" cy="64807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カギ線コネクタ 20"/>
          <p:cNvCxnSpPr>
            <a:stCxn id="9" idx="2"/>
            <a:endCxn id="8" idx="3"/>
          </p:cNvCxnSpPr>
          <p:nvPr/>
        </p:nvCxnSpPr>
        <p:spPr>
          <a:xfrm rot="5400000">
            <a:off x="6065676" y="3914564"/>
            <a:ext cx="757065" cy="129614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カギ線コネクタ 22"/>
          <p:cNvCxnSpPr>
            <a:stCxn id="8" idx="1"/>
            <a:endCxn id="4" idx="2"/>
          </p:cNvCxnSpPr>
          <p:nvPr/>
        </p:nvCxnSpPr>
        <p:spPr>
          <a:xfrm rot="10800000">
            <a:off x="3059834" y="4184105"/>
            <a:ext cx="1296143" cy="75706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8" name="カギ線コネクタ 37"/>
          <p:cNvCxnSpPr>
            <a:endCxn id="4" idx="1"/>
          </p:cNvCxnSpPr>
          <p:nvPr/>
        </p:nvCxnSpPr>
        <p:spPr>
          <a:xfrm rot="16200000" flipH="1">
            <a:off x="1592914" y="2951702"/>
            <a:ext cx="737592" cy="756085"/>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テキスト ボックス 41"/>
          <p:cNvSpPr txBox="1"/>
          <p:nvPr/>
        </p:nvSpPr>
        <p:spPr>
          <a:xfrm>
            <a:off x="3347863" y="2204865"/>
            <a:ext cx="1080121" cy="369332"/>
          </a:xfrm>
          <a:prstGeom prst="rect">
            <a:avLst/>
          </a:prstGeom>
          <a:noFill/>
        </p:spPr>
        <p:txBody>
          <a:bodyPr wrap="square" rtlCol="0">
            <a:spAutoFit/>
          </a:bodyPr>
          <a:lstStyle/>
          <a:p>
            <a:r>
              <a:rPr kumimoji="1" lang="ja-JP" altLang="en-US" dirty="0" smtClean="0"/>
              <a:t>操作量</a:t>
            </a:r>
            <a:endParaRPr kumimoji="1" lang="ja-JP" altLang="en-US" dirty="0"/>
          </a:p>
        </p:txBody>
      </p:sp>
      <p:sp>
        <p:nvSpPr>
          <p:cNvPr id="43" name="テキスト ボックス 42"/>
          <p:cNvSpPr txBox="1"/>
          <p:nvPr/>
        </p:nvSpPr>
        <p:spPr>
          <a:xfrm>
            <a:off x="5940151" y="2204865"/>
            <a:ext cx="1080121" cy="369332"/>
          </a:xfrm>
          <a:prstGeom prst="rect">
            <a:avLst/>
          </a:prstGeom>
          <a:noFill/>
        </p:spPr>
        <p:txBody>
          <a:bodyPr wrap="square" rtlCol="0">
            <a:spAutoFit/>
          </a:bodyPr>
          <a:lstStyle/>
          <a:p>
            <a:r>
              <a:rPr lang="ja-JP" altLang="en-US" dirty="0"/>
              <a:t>操作</a:t>
            </a:r>
            <a:endParaRPr kumimoji="1" lang="ja-JP" altLang="en-US" dirty="0"/>
          </a:p>
        </p:txBody>
      </p:sp>
      <p:sp>
        <p:nvSpPr>
          <p:cNvPr id="44" name="テキスト ボックス 43"/>
          <p:cNvSpPr txBox="1"/>
          <p:nvPr/>
        </p:nvSpPr>
        <p:spPr>
          <a:xfrm>
            <a:off x="3347864" y="4931877"/>
            <a:ext cx="1080121" cy="369332"/>
          </a:xfrm>
          <a:prstGeom prst="rect">
            <a:avLst/>
          </a:prstGeom>
          <a:noFill/>
        </p:spPr>
        <p:txBody>
          <a:bodyPr wrap="square" rtlCol="0">
            <a:spAutoFit/>
          </a:bodyPr>
          <a:lstStyle/>
          <a:p>
            <a:r>
              <a:rPr lang="ja-JP" altLang="en-US" dirty="0"/>
              <a:t>計測</a:t>
            </a:r>
            <a:r>
              <a:rPr kumimoji="1" lang="ja-JP" altLang="en-US" dirty="0" smtClean="0"/>
              <a:t>量</a:t>
            </a:r>
            <a:endParaRPr kumimoji="1" lang="ja-JP" altLang="en-US" dirty="0"/>
          </a:p>
        </p:txBody>
      </p:sp>
      <p:sp>
        <p:nvSpPr>
          <p:cNvPr id="45" name="テキスト ボックス 44"/>
          <p:cNvSpPr txBox="1"/>
          <p:nvPr/>
        </p:nvSpPr>
        <p:spPr>
          <a:xfrm>
            <a:off x="6012159" y="4931877"/>
            <a:ext cx="1080121" cy="369332"/>
          </a:xfrm>
          <a:prstGeom prst="rect">
            <a:avLst/>
          </a:prstGeom>
          <a:noFill/>
        </p:spPr>
        <p:txBody>
          <a:bodyPr wrap="square" rtlCol="0">
            <a:spAutoFit/>
          </a:bodyPr>
          <a:lstStyle/>
          <a:p>
            <a:r>
              <a:rPr lang="ja-JP" altLang="en-US" dirty="0"/>
              <a:t>計測</a:t>
            </a:r>
            <a:endParaRPr kumimoji="1" lang="ja-JP" altLang="en-US" dirty="0"/>
          </a:p>
        </p:txBody>
      </p:sp>
      <p:sp>
        <p:nvSpPr>
          <p:cNvPr id="47" name="テキスト ボックス 46"/>
          <p:cNvSpPr txBox="1"/>
          <p:nvPr/>
        </p:nvSpPr>
        <p:spPr>
          <a:xfrm>
            <a:off x="1007983" y="1815207"/>
            <a:ext cx="1116123" cy="461665"/>
          </a:xfrm>
          <a:prstGeom prst="rect">
            <a:avLst/>
          </a:prstGeom>
          <a:noFill/>
        </p:spPr>
        <p:txBody>
          <a:bodyPr wrap="square" rtlCol="0">
            <a:spAutoFit/>
          </a:bodyPr>
          <a:lstStyle/>
          <a:p>
            <a:r>
              <a:rPr lang="ja-JP" altLang="en-US" sz="2400" dirty="0"/>
              <a:t>使用者</a:t>
            </a:r>
            <a:endParaRPr kumimoji="1" lang="en-US" altLang="ja-JP" sz="2400" dirty="0" smtClean="0"/>
          </a:p>
        </p:txBody>
      </p:sp>
      <p:sp>
        <p:nvSpPr>
          <p:cNvPr id="48" name="テキスト ボックス 47"/>
          <p:cNvSpPr txBox="1"/>
          <p:nvPr/>
        </p:nvSpPr>
        <p:spPr>
          <a:xfrm>
            <a:off x="1619671" y="3774148"/>
            <a:ext cx="1080121" cy="369332"/>
          </a:xfrm>
          <a:prstGeom prst="rect">
            <a:avLst/>
          </a:prstGeom>
          <a:noFill/>
        </p:spPr>
        <p:txBody>
          <a:bodyPr wrap="square" rtlCol="0">
            <a:spAutoFit/>
          </a:bodyPr>
          <a:lstStyle/>
          <a:p>
            <a:r>
              <a:rPr lang="ja-JP" altLang="en-US" dirty="0"/>
              <a:t>指示</a:t>
            </a:r>
            <a:endParaRPr kumimoji="1" lang="ja-JP" altLang="en-US" dirty="0"/>
          </a:p>
        </p:txBody>
      </p:sp>
      <p:sp>
        <p:nvSpPr>
          <p:cNvPr id="11" name="テキスト ボックス 10"/>
          <p:cNvSpPr txBox="1"/>
          <p:nvPr/>
        </p:nvSpPr>
        <p:spPr>
          <a:xfrm>
            <a:off x="2627784" y="5812341"/>
            <a:ext cx="6552728" cy="461665"/>
          </a:xfrm>
          <a:prstGeom prst="rect">
            <a:avLst/>
          </a:prstGeom>
          <a:noFill/>
        </p:spPr>
        <p:txBody>
          <a:bodyPr wrap="square" rtlCol="0">
            <a:spAutoFit/>
          </a:bodyPr>
          <a:lstStyle/>
          <a:p>
            <a:r>
              <a:rPr lang="ja-JP" altLang="en-US" sz="2400" dirty="0"/>
              <a:t>制御対象の計測値が目標値となるよう</a:t>
            </a:r>
            <a:r>
              <a:rPr lang="ja-JP" altLang="en-US" sz="2400" dirty="0" smtClean="0"/>
              <a:t>に制御</a:t>
            </a:r>
            <a:endParaRPr kumimoji="1" lang="ja-JP" altLang="en-US" sz="2400" dirty="0"/>
          </a:p>
        </p:txBody>
      </p:sp>
      <p:sp>
        <p:nvSpPr>
          <p:cNvPr id="12" name="右矢印 11"/>
          <p:cNvSpPr/>
          <p:nvPr/>
        </p:nvSpPr>
        <p:spPr>
          <a:xfrm>
            <a:off x="1547664" y="5718099"/>
            <a:ext cx="1008112" cy="663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22" presetClass="entr" presetSubtype="2" fill="hold" nodeType="withEffect">
                                  <p:stCondLst>
                                    <p:cond delay="0"/>
                                  </p:stCondLst>
                                  <p:childTnLst>
                                    <p:set>
                                      <p:cBhvr>
                                        <p:cTn id="8" dur="1" fill="hold">
                                          <p:stCondLst>
                                            <p:cond delay="0"/>
                                          </p:stCondLst>
                                        </p:cTn>
                                        <p:tgtEl>
                                          <p:spTgt spid="21"/>
                                        </p:tgtEl>
                                        <p:attrNameLst>
                                          <p:attrName>style.visibility</p:attrName>
                                        </p:attrNameLst>
                                      </p:cBhvr>
                                      <p:to>
                                        <p:strVal val="visible"/>
                                      </p:to>
                                    </p:set>
                                    <p:animEffect transition="in" filter="wipe(right)">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par>
                                <p:cTn id="14" presetID="22" presetClass="entr" presetSubtype="4"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8" grpId="0"/>
      <p:bldP spid="11"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smtClean="0"/>
              <a:t>（</a:t>
            </a:r>
            <a:r>
              <a:rPr lang="en-US" altLang="ja-JP" dirty="0"/>
              <a:t>4</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実装環境</a:t>
            </a:r>
            <a:r>
              <a:rPr lang="en-US" altLang="ja-JP" dirty="0" smtClean="0"/>
              <a:t>[1]</a:t>
            </a:r>
            <a:r>
              <a:rPr lang="ja-JP" altLang="en-US" dirty="0"/>
              <a:t> </a:t>
            </a:r>
            <a:r>
              <a:rPr lang="en-US" altLang="ja-JP" dirty="0" smtClean="0"/>
              <a:t>: NXT LEGO MINDSTORMS</a:t>
            </a:r>
          </a:p>
          <a:p>
            <a:pPr lvl="2"/>
            <a:r>
              <a:rPr lang="ja-JP" altLang="en-US" dirty="0" smtClean="0"/>
              <a:t>組込みプログラムによって動作する二輪制御ロボット</a:t>
            </a:r>
            <a:endParaRPr lang="en-US" altLang="ja-JP" dirty="0" smtClean="0"/>
          </a:p>
          <a:p>
            <a:pPr lvl="2"/>
            <a:r>
              <a:rPr lang="en-US" altLang="ja-JP" dirty="0" smtClean="0"/>
              <a:t>C</a:t>
            </a:r>
            <a:r>
              <a:rPr lang="ja-JP" altLang="en-US" dirty="0" smtClean="0"/>
              <a:t>言語，</a:t>
            </a:r>
            <a:r>
              <a:rPr lang="en-US" altLang="ja-JP" dirty="0" smtClean="0"/>
              <a:t>C++</a:t>
            </a:r>
            <a:r>
              <a:rPr lang="ja-JP" altLang="en-US" dirty="0" err="1" smtClean="0"/>
              <a:t>，</a:t>
            </a:r>
            <a:r>
              <a:rPr lang="en-US" altLang="ja-JP" dirty="0" smtClean="0"/>
              <a:t>Java</a:t>
            </a:r>
            <a:r>
              <a:rPr lang="ja-JP" altLang="en-US" dirty="0" smtClean="0"/>
              <a:t>で動作（</a:t>
            </a:r>
            <a:r>
              <a:rPr lang="en-US" altLang="ja-JP" dirty="0" smtClean="0"/>
              <a:t>Ruby</a:t>
            </a:r>
            <a:r>
              <a:rPr lang="ja-JP" altLang="en-US" dirty="0" smtClean="0"/>
              <a:t>でも対応予定）</a:t>
            </a:r>
            <a:endParaRPr lang="en-US" altLang="ja-JP"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874" y="2787531"/>
            <a:ext cx="2268252" cy="3711107"/>
          </a:xfrm>
          <a:prstGeom prst="rect">
            <a:avLst/>
          </a:prstGeom>
        </p:spPr>
      </p:pic>
      <p:sp>
        <p:nvSpPr>
          <p:cNvPr id="6" name="線吹き出し 1 (枠付き) 5"/>
          <p:cNvSpPr/>
          <p:nvPr/>
        </p:nvSpPr>
        <p:spPr>
          <a:xfrm>
            <a:off x="6750997" y="2652185"/>
            <a:ext cx="1584176" cy="582667"/>
          </a:xfrm>
          <a:prstGeom prst="borderCallout1">
            <a:avLst>
              <a:gd name="adj1" fmla="val 29635"/>
              <a:gd name="adj2" fmla="val -1737"/>
              <a:gd name="adj3" fmla="val 65422"/>
              <a:gd name="adj4" fmla="val -12946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超音波センサ</a:t>
            </a:r>
            <a:r>
              <a:rPr kumimoji="1" lang="ja-JP" altLang="en-US" sz="1600" dirty="0" smtClean="0"/>
              <a:t>（距離測定）</a:t>
            </a:r>
            <a:endParaRPr kumimoji="1" lang="ja-JP" altLang="en-US" sz="1600" dirty="0"/>
          </a:p>
        </p:txBody>
      </p:sp>
      <p:sp>
        <p:nvSpPr>
          <p:cNvPr id="9" name="線吹き出し 1 (枠付き) 8"/>
          <p:cNvSpPr/>
          <p:nvPr/>
        </p:nvSpPr>
        <p:spPr>
          <a:xfrm>
            <a:off x="947741" y="2943519"/>
            <a:ext cx="1791816" cy="535524"/>
          </a:xfrm>
          <a:prstGeom prst="borderCallout1">
            <a:avLst>
              <a:gd name="adj1" fmla="val 73172"/>
              <a:gd name="adj2" fmla="val 100292"/>
              <a:gd name="adj3" fmla="val 65334"/>
              <a:gd name="adj4" fmla="val 17350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ジャイロ</a:t>
            </a:r>
            <a:r>
              <a:rPr kumimoji="1" lang="ja-JP" altLang="en-US" dirty="0" smtClean="0"/>
              <a:t>センサ</a:t>
            </a:r>
            <a:endParaRPr kumimoji="1" lang="en-US" altLang="ja-JP" dirty="0" smtClean="0"/>
          </a:p>
          <a:p>
            <a:pPr algn="ctr"/>
            <a:r>
              <a:rPr lang="ja-JP" altLang="en-US" sz="1600" dirty="0" smtClean="0"/>
              <a:t>（車体傾き測定）</a:t>
            </a:r>
            <a:endParaRPr kumimoji="1" lang="ja-JP" altLang="en-US" sz="1600" dirty="0"/>
          </a:p>
        </p:txBody>
      </p:sp>
      <p:sp>
        <p:nvSpPr>
          <p:cNvPr id="11" name="線吹き出し 1 (枠付き) 10"/>
          <p:cNvSpPr/>
          <p:nvPr/>
        </p:nvSpPr>
        <p:spPr>
          <a:xfrm>
            <a:off x="6750997" y="3789040"/>
            <a:ext cx="1584176" cy="619994"/>
          </a:xfrm>
          <a:prstGeom prst="borderCallout1">
            <a:avLst>
              <a:gd name="adj1" fmla="val 18750"/>
              <a:gd name="adj2" fmla="val -8333"/>
              <a:gd name="adj3" fmla="val -65907"/>
              <a:gd name="adj4" fmla="val -874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タッチ</a:t>
            </a:r>
            <a:r>
              <a:rPr kumimoji="1" lang="ja-JP" altLang="en-US" dirty="0" smtClean="0"/>
              <a:t>センサ</a:t>
            </a:r>
            <a:endParaRPr kumimoji="1" lang="en-US" altLang="ja-JP" dirty="0" smtClean="0"/>
          </a:p>
          <a:p>
            <a:pPr algn="ctr"/>
            <a:r>
              <a:rPr lang="ja-JP" altLang="en-US" sz="1600" dirty="0" smtClean="0"/>
              <a:t>（押下測定）</a:t>
            </a:r>
            <a:endParaRPr kumimoji="1" lang="ja-JP" altLang="en-US" sz="1600" dirty="0"/>
          </a:p>
        </p:txBody>
      </p:sp>
      <p:sp>
        <p:nvSpPr>
          <p:cNvPr id="14" name="線吹き出し 1 (枠付き) 13"/>
          <p:cNvSpPr/>
          <p:nvPr/>
        </p:nvSpPr>
        <p:spPr>
          <a:xfrm>
            <a:off x="854099" y="5409722"/>
            <a:ext cx="2032130" cy="611566"/>
          </a:xfrm>
          <a:prstGeom prst="borderCallout1">
            <a:avLst>
              <a:gd name="adj1" fmla="val 15122"/>
              <a:gd name="adj2" fmla="val 98039"/>
              <a:gd name="adj3" fmla="val 42595"/>
              <a:gd name="adj4" fmla="val 16959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光</a:t>
            </a:r>
            <a:r>
              <a:rPr kumimoji="1" lang="ja-JP" altLang="en-US" dirty="0" smtClean="0"/>
              <a:t>センサ</a:t>
            </a:r>
            <a:endParaRPr kumimoji="1" lang="en-US" altLang="ja-JP" dirty="0" smtClean="0"/>
          </a:p>
          <a:p>
            <a:pPr algn="ctr"/>
            <a:r>
              <a:rPr lang="ja-JP" altLang="en-US" sz="1600" dirty="0" smtClean="0"/>
              <a:t>（路面輝度値測定）</a:t>
            </a:r>
            <a:endParaRPr kumimoji="1" lang="ja-JP" altLang="en-US" sz="1600" dirty="0"/>
          </a:p>
        </p:txBody>
      </p:sp>
      <p:sp>
        <p:nvSpPr>
          <p:cNvPr id="15" name="線吹き出し 1 (枠付き) 14"/>
          <p:cNvSpPr/>
          <p:nvPr/>
        </p:nvSpPr>
        <p:spPr>
          <a:xfrm>
            <a:off x="6750997" y="5715505"/>
            <a:ext cx="1584176" cy="360040"/>
          </a:xfrm>
          <a:prstGeom prst="borderCallout1">
            <a:avLst>
              <a:gd name="adj1" fmla="val 18750"/>
              <a:gd name="adj2" fmla="val -8333"/>
              <a:gd name="adj3" fmla="val -86464"/>
              <a:gd name="adj4" fmla="val -11996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尻尾モータ</a:t>
            </a:r>
            <a:endParaRPr kumimoji="1" lang="ja-JP" altLang="en-US" dirty="0"/>
          </a:p>
        </p:txBody>
      </p:sp>
      <p:sp>
        <p:nvSpPr>
          <p:cNvPr id="16" name="線吹き出し 1 (枠付き) 15"/>
          <p:cNvSpPr/>
          <p:nvPr/>
        </p:nvSpPr>
        <p:spPr>
          <a:xfrm>
            <a:off x="6431112" y="4813380"/>
            <a:ext cx="2186133" cy="360040"/>
          </a:xfrm>
          <a:prstGeom prst="borderCallout1">
            <a:avLst>
              <a:gd name="adj1" fmla="val 29635"/>
              <a:gd name="adj2" fmla="val -4748"/>
              <a:gd name="adj3" fmla="val 66012"/>
              <a:gd name="adj4" fmla="val -56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車輪モータ</a:t>
            </a:r>
            <a:r>
              <a:rPr kumimoji="1" lang="ja-JP" altLang="en-US" sz="1600" dirty="0" smtClean="0"/>
              <a:t>（左車輪）</a:t>
            </a:r>
            <a:endParaRPr kumimoji="1" lang="ja-JP" altLang="en-US" sz="1600" dirty="0"/>
          </a:p>
        </p:txBody>
      </p:sp>
      <p:sp>
        <p:nvSpPr>
          <p:cNvPr id="17" name="線吹き出し 1 (枠付き) 16"/>
          <p:cNvSpPr/>
          <p:nvPr/>
        </p:nvSpPr>
        <p:spPr>
          <a:xfrm>
            <a:off x="825410" y="3789040"/>
            <a:ext cx="2048036" cy="560239"/>
          </a:xfrm>
          <a:prstGeom prst="borderCallout1">
            <a:avLst>
              <a:gd name="adj1" fmla="val 31373"/>
              <a:gd name="adj2" fmla="val 99459"/>
              <a:gd name="adj3" fmla="val 54905"/>
              <a:gd name="adj4" fmla="val 15915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マイクロプロセッサ</a:t>
            </a:r>
            <a:endParaRPr kumimoji="1" lang="ja-JP" altLang="en-US" dirty="0"/>
          </a:p>
        </p:txBody>
      </p:sp>
      <p:sp>
        <p:nvSpPr>
          <p:cNvPr id="18" name="線吹き出し 1 (枠付き) 17"/>
          <p:cNvSpPr/>
          <p:nvPr/>
        </p:nvSpPr>
        <p:spPr>
          <a:xfrm>
            <a:off x="777098" y="4652310"/>
            <a:ext cx="2186133" cy="360040"/>
          </a:xfrm>
          <a:prstGeom prst="borderCallout1">
            <a:avLst>
              <a:gd name="adj1" fmla="val 4238"/>
              <a:gd name="adj2" fmla="val 102211"/>
              <a:gd name="adj3" fmla="val 4259"/>
              <a:gd name="adj4" fmla="val 13361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車輪モータ</a:t>
            </a:r>
            <a:r>
              <a:rPr kumimoji="1" lang="ja-JP" altLang="en-US" sz="1600" dirty="0" smtClean="0"/>
              <a:t>（右車輪）</a:t>
            </a:r>
            <a:endParaRPr kumimoji="1" lang="ja-JP" altLang="en-US" sz="1600" dirty="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4" grpId="0" animBg="1"/>
      <p:bldP spid="15" grpId="0" animBg="1"/>
      <p:bldP spid="16"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smtClean="0"/>
              <a:t>（</a:t>
            </a:r>
            <a:r>
              <a:rPr lang="en-US" altLang="ja-JP" dirty="0"/>
              <a:t>5</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実装環境</a:t>
            </a:r>
            <a:r>
              <a:rPr kumimoji="1" lang="en-US" altLang="ja-JP" dirty="0" smtClean="0"/>
              <a:t>[2] </a:t>
            </a:r>
            <a:r>
              <a:rPr lang="en-US" altLang="ja-JP" dirty="0" smtClean="0"/>
              <a:t>: DONKEY</a:t>
            </a:r>
          </a:p>
          <a:p>
            <a:pPr lvl="2"/>
            <a:r>
              <a:rPr lang="ja-JP" altLang="en-US" dirty="0" smtClean="0"/>
              <a:t>マイコンや各センサーの学習用ロボット</a:t>
            </a:r>
            <a:endParaRPr lang="en-US" altLang="ja-JP" dirty="0" smtClean="0"/>
          </a:p>
          <a:p>
            <a:pPr lvl="2"/>
            <a:r>
              <a:rPr lang="en-US" altLang="ja-JP" dirty="0" smtClean="0"/>
              <a:t>C</a:t>
            </a:r>
            <a:r>
              <a:rPr lang="ja-JP" altLang="en-US" dirty="0" smtClean="0"/>
              <a:t>言語で動作</a:t>
            </a:r>
            <a:endParaRPr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501008"/>
            <a:ext cx="4283968" cy="2303957"/>
          </a:xfrm>
          <a:prstGeom prst="rect">
            <a:avLst/>
          </a:prstGeom>
        </p:spPr>
      </p:pic>
      <p:sp>
        <p:nvSpPr>
          <p:cNvPr id="5" name="線吹き出し 1 (枠付き) 4"/>
          <p:cNvSpPr/>
          <p:nvPr/>
        </p:nvSpPr>
        <p:spPr>
          <a:xfrm>
            <a:off x="6588224" y="4077072"/>
            <a:ext cx="2088232" cy="432048"/>
          </a:xfrm>
          <a:prstGeom prst="borderCallout1">
            <a:avLst>
              <a:gd name="adj1" fmla="val 18750"/>
              <a:gd name="adj2" fmla="val -8333"/>
              <a:gd name="adj3" fmla="val 121318"/>
              <a:gd name="adj4" fmla="val -559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車輪</a:t>
            </a:r>
            <a:endParaRPr kumimoji="1" lang="ja-JP" altLang="en-US" dirty="0"/>
          </a:p>
        </p:txBody>
      </p:sp>
      <p:sp>
        <p:nvSpPr>
          <p:cNvPr id="14" name="線吹き出し 1 (枠付き) 13"/>
          <p:cNvSpPr/>
          <p:nvPr/>
        </p:nvSpPr>
        <p:spPr>
          <a:xfrm>
            <a:off x="611560" y="3051448"/>
            <a:ext cx="2088232" cy="432048"/>
          </a:xfrm>
          <a:prstGeom prst="borderCallout1">
            <a:avLst>
              <a:gd name="adj1" fmla="val 51084"/>
              <a:gd name="adj2" fmla="val 103570"/>
              <a:gd name="adj3" fmla="val 168350"/>
              <a:gd name="adj4" fmla="val 15932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マイコンボード</a:t>
            </a:r>
            <a:endParaRPr kumimoji="1" lang="ja-JP" altLang="en-US" dirty="0"/>
          </a:p>
        </p:txBody>
      </p:sp>
      <p:sp>
        <p:nvSpPr>
          <p:cNvPr id="15" name="線吹き出し 1 (枠付き) 14"/>
          <p:cNvSpPr/>
          <p:nvPr/>
        </p:nvSpPr>
        <p:spPr>
          <a:xfrm>
            <a:off x="611560" y="5157192"/>
            <a:ext cx="2088232" cy="576064"/>
          </a:xfrm>
          <a:prstGeom prst="borderCallout1">
            <a:avLst>
              <a:gd name="adj1" fmla="val 51084"/>
              <a:gd name="adj2" fmla="val 103570"/>
              <a:gd name="adj3" fmla="val -72688"/>
              <a:gd name="adj4" fmla="val 12708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超音波センサ</a:t>
            </a:r>
            <a:endParaRPr lang="en-US" altLang="ja-JP" dirty="0" smtClean="0"/>
          </a:p>
          <a:p>
            <a:pPr algn="ctr"/>
            <a:r>
              <a:rPr kumimoji="1" lang="ja-JP" altLang="en-US" sz="1600" smtClean="0"/>
              <a:t>（距離測定）</a:t>
            </a:r>
            <a:endParaRPr kumimoji="1" lang="ja-JP" altLang="en-US" sz="1600" dirty="0"/>
          </a:p>
        </p:txBody>
      </p:sp>
      <p:sp>
        <p:nvSpPr>
          <p:cNvPr id="16" name="線吹き出し 1 (枠付き) 15"/>
          <p:cNvSpPr/>
          <p:nvPr/>
        </p:nvSpPr>
        <p:spPr>
          <a:xfrm>
            <a:off x="6568628" y="2877220"/>
            <a:ext cx="2088232" cy="432048"/>
          </a:xfrm>
          <a:prstGeom prst="borderCallout1">
            <a:avLst>
              <a:gd name="adj1" fmla="val 18750"/>
              <a:gd name="adj2" fmla="val -8333"/>
              <a:gd name="adj3" fmla="val 385873"/>
              <a:gd name="adj4" fmla="val -9367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車輪用モータ</a:t>
            </a:r>
            <a:endParaRPr kumimoji="1" lang="ja-JP" altLang="en-US" dirty="0"/>
          </a:p>
        </p:txBody>
      </p:sp>
      <p:sp>
        <p:nvSpPr>
          <p:cNvPr id="18" name="線吹き出し 1 (枠付き) 17"/>
          <p:cNvSpPr/>
          <p:nvPr/>
        </p:nvSpPr>
        <p:spPr>
          <a:xfrm>
            <a:off x="6568628" y="5157192"/>
            <a:ext cx="2088232" cy="576064"/>
          </a:xfrm>
          <a:prstGeom prst="borderCallout1">
            <a:avLst>
              <a:gd name="adj1" fmla="val 56963"/>
              <a:gd name="adj2" fmla="val -4684"/>
              <a:gd name="adj3" fmla="val 58367"/>
              <a:gd name="adj4" fmla="val -943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mtClean="0"/>
              <a:t>接触スイッチ</a:t>
            </a:r>
            <a:endParaRPr lang="en-US" altLang="ja-JP" smtClean="0"/>
          </a:p>
          <a:p>
            <a:pPr algn="ctr"/>
            <a:r>
              <a:rPr kumimoji="1" lang="ja-JP" altLang="en-US" sz="1600" smtClean="0"/>
              <a:t>（押下測定）</a:t>
            </a:r>
            <a:endParaRPr kumimoji="1" lang="ja-JP" altLang="en-US" sz="1600" dirty="0"/>
          </a:p>
        </p:txBody>
      </p:sp>
    </p:spTree>
    <p:extLst>
      <p:ext uri="{BB962C8B-B14F-4D97-AF65-F5344CB8AC3E}">
        <p14:creationId xmlns:p14="http://schemas.microsoft.com/office/powerpoint/2010/main" val="1417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kumimoji="1"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997100"/>
            <a:ext cx="8610600" cy="5456236"/>
          </a:xfrm>
        </p:spPr>
        <p:txBody>
          <a:bodyPr/>
          <a:lstStyle/>
          <a:p>
            <a:r>
              <a:rPr kumimoji="1" lang="ja-JP" altLang="en-US" dirty="0" smtClean="0"/>
              <a:t>モデルカタログ</a:t>
            </a:r>
            <a:r>
              <a:rPr lang="ja-JP" altLang="en-US" dirty="0" smtClean="0"/>
              <a:t>の読み合わせ</a:t>
            </a:r>
            <a:endParaRPr lang="en-US" altLang="ja-JP" dirty="0" smtClean="0"/>
          </a:p>
          <a:p>
            <a:pPr lvl="1"/>
            <a:r>
              <a:rPr lang="ja-JP" altLang="en-US" dirty="0" smtClean="0"/>
              <a:t>モデルを分析，</a:t>
            </a:r>
            <a:r>
              <a:rPr lang="ja-JP" altLang="en-US" dirty="0"/>
              <a:t>機能の動作の流れを</a:t>
            </a:r>
            <a:r>
              <a:rPr lang="ja-JP" altLang="en-US" dirty="0" smtClean="0"/>
              <a:t>シミュレーション</a:t>
            </a:r>
            <a:endParaRPr kumimoji="1" lang="en-US" altLang="ja-JP" dirty="0" smtClean="0"/>
          </a:p>
          <a:p>
            <a:pPr lvl="1"/>
            <a:r>
              <a:rPr lang="ja-JP" altLang="en-US" dirty="0" smtClean="0"/>
              <a:t>目標制御</a:t>
            </a:r>
            <a:r>
              <a:rPr lang="ja-JP" altLang="en-US" dirty="0"/>
              <a:t>で</a:t>
            </a:r>
            <a:r>
              <a:rPr lang="ja-JP" altLang="en-US" dirty="0" smtClean="0"/>
              <a:t>の実装内容の決定</a:t>
            </a:r>
            <a:endParaRPr lang="en-US" altLang="ja-JP" dirty="0" smtClean="0"/>
          </a:p>
          <a:p>
            <a:pPr lvl="3"/>
            <a:r>
              <a:rPr lang="ja-JP" altLang="en-US" dirty="0" smtClean="0"/>
              <a:t>輝度値制御（</a:t>
            </a:r>
            <a:r>
              <a:rPr lang="en-US" altLang="ja-JP" dirty="0" smtClean="0"/>
              <a:t>NXT LEGO MINDSTORMS</a:t>
            </a:r>
            <a:r>
              <a:rPr lang="ja-JP" altLang="en-US" dirty="0" smtClean="0"/>
              <a:t>（</a:t>
            </a:r>
            <a:r>
              <a:rPr lang="en-US" altLang="ja-JP" dirty="0" smtClean="0"/>
              <a:t>C</a:t>
            </a:r>
            <a:r>
              <a:rPr lang="ja-JP" altLang="en-US" dirty="0" smtClean="0"/>
              <a:t>言語</a:t>
            </a:r>
            <a:r>
              <a:rPr lang="en-US" altLang="ja-JP" dirty="0" smtClean="0"/>
              <a:t>,Java</a:t>
            </a:r>
            <a:r>
              <a:rPr lang="ja-JP" altLang="en-US" dirty="0" smtClean="0"/>
              <a:t>））</a:t>
            </a:r>
            <a:endParaRPr lang="en-US" altLang="ja-JP" dirty="0" smtClean="0"/>
          </a:p>
          <a:p>
            <a:pPr lvl="3"/>
            <a:r>
              <a:rPr lang="ja-JP" altLang="en-US" dirty="0"/>
              <a:t>曲率半径制御</a:t>
            </a:r>
            <a:r>
              <a:rPr lang="ja-JP" altLang="en-US" dirty="0" smtClean="0"/>
              <a:t>（</a:t>
            </a:r>
            <a:r>
              <a:rPr lang="en-US" altLang="ja-JP" dirty="0" smtClean="0"/>
              <a:t>〃</a:t>
            </a:r>
            <a:r>
              <a:rPr lang="ja-JP" altLang="en-US" dirty="0" smtClean="0"/>
              <a:t>）</a:t>
            </a:r>
            <a:endParaRPr lang="en-US" altLang="ja-JP" dirty="0" smtClean="0"/>
          </a:p>
          <a:p>
            <a:pPr lvl="3"/>
            <a:r>
              <a:rPr lang="ja-JP" altLang="en-US" dirty="0" smtClean="0"/>
              <a:t>尻尾モータ角度制御（</a:t>
            </a:r>
            <a:r>
              <a:rPr lang="en-US" altLang="ja-JP" dirty="0" smtClean="0"/>
              <a:t>〃</a:t>
            </a:r>
            <a:r>
              <a:rPr lang="ja-JP" altLang="en-US" dirty="0" smtClean="0"/>
              <a:t>）</a:t>
            </a:r>
            <a:endParaRPr lang="en-US" altLang="ja-JP" dirty="0" smtClean="0"/>
          </a:p>
          <a:p>
            <a:pPr lvl="3"/>
            <a:r>
              <a:rPr lang="ja-JP" altLang="en-US" dirty="0" smtClean="0"/>
              <a:t>速度制御（</a:t>
            </a:r>
            <a:r>
              <a:rPr lang="en-US" altLang="ja-JP" dirty="0" smtClean="0"/>
              <a:t>〃,DONKEY(C</a:t>
            </a:r>
            <a:r>
              <a:rPr lang="ja-JP" altLang="en-US" dirty="0" smtClean="0"/>
              <a:t>言語</a:t>
            </a:r>
            <a:r>
              <a:rPr lang="en-US" altLang="ja-JP" dirty="0" smtClean="0"/>
              <a:t>)</a:t>
            </a:r>
            <a:r>
              <a:rPr lang="ja-JP" altLang="en-US" dirty="0" smtClean="0"/>
              <a:t>）</a:t>
            </a:r>
            <a:endParaRPr lang="en-US" altLang="ja-JP" dirty="0" smtClean="0"/>
          </a:p>
          <a:p>
            <a:pPr lvl="2"/>
            <a:endParaRPr lang="en-US" altLang="ja-JP" dirty="0" smtClean="0"/>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smtClean="0"/>
              <a:t>（</a:t>
            </a:r>
            <a:r>
              <a:rPr kumimoji="1" lang="en-US" altLang="ja-JP" dirty="0" smtClean="0"/>
              <a:t>2/6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制御プログラムの開発</a:t>
            </a:r>
            <a:endParaRPr lang="en-US" altLang="ja-JP" dirty="0" smtClean="0"/>
          </a:p>
          <a:p>
            <a:pPr lvl="1"/>
            <a:r>
              <a:rPr lang="ja-JP" altLang="en-US" dirty="0" smtClean="0"/>
              <a:t>モデルカタログを元に環境に応じた</a:t>
            </a:r>
            <a:r>
              <a:rPr lang="ja-JP" altLang="en-US" u="sng" dirty="0" smtClean="0"/>
              <a:t>モデルの作成</a:t>
            </a:r>
            <a:endParaRPr lang="en-US" altLang="ja-JP" u="sng" dirty="0" smtClean="0"/>
          </a:p>
          <a:p>
            <a:pPr lvl="1"/>
            <a:r>
              <a:rPr lang="ja-JP" altLang="en-US" dirty="0" smtClean="0"/>
              <a:t>開発したプログラムに対して</a:t>
            </a:r>
            <a:r>
              <a:rPr lang="ja-JP" altLang="en-US" dirty="0"/>
              <a:t>の</a:t>
            </a:r>
            <a:r>
              <a:rPr lang="ja-JP" altLang="en-US" u="sng" dirty="0" smtClean="0"/>
              <a:t>動作確認</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943018499"/>
              </p:ext>
            </p:extLst>
          </p:nvPr>
        </p:nvGraphicFramePr>
        <p:xfrm>
          <a:off x="827585" y="2708920"/>
          <a:ext cx="7488830" cy="3708400"/>
        </p:xfrm>
        <a:graphic>
          <a:graphicData uri="http://schemas.openxmlformats.org/drawingml/2006/table">
            <a:tbl>
              <a:tblPr firstRow="1" bandRow="1">
                <a:tableStyleId>{21E4AEA4-8DFA-4A89-87EB-49C32662AFE0}</a:tableStyleId>
              </a:tblPr>
              <a:tblGrid>
                <a:gridCol w="1800199"/>
                <a:gridCol w="1195333"/>
                <a:gridCol w="1497766"/>
                <a:gridCol w="1497766"/>
                <a:gridCol w="1497766"/>
              </a:tblGrid>
              <a:tr h="370840">
                <a:tc>
                  <a:txBody>
                    <a:bodyPr/>
                    <a:lstStyle/>
                    <a:p>
                      <a:r>
                        <a:rPr kumimoji="1" lang="ja-JP" altLang="en-US" dirty="0" smtClean="0"/>
                        <a:t>制御対象</a:t>
                      </a:r>
                      <a:endParaRPr kumimoji="1" lang="ja-JP" altLang="en-US" dirty="0"/>
                    </a:p>
                  </a:txBody>
                  <a:tcPr/>
                </a:tc>
                <a:tc>
                  <a:txBody>
                    <a:bodyPr/>
                    <a:lstStyle/>
                    <a:p>
                      <a:r>
                        <a:rPr kumimoji="1" lang="ja-JP" altLang="en-US" dirty="0" smtClean="0"/>
                        <a:t>実装対象</a:t>
                      </a:r>
                      <a:endParaRPr kumimoji="1" lang="ja-JP" altLang="en-US" dirty="0"/>
                    </a:p>
                  </a:txBody>
                  <a:tcPr/>
                </a:tc>
                <a:tc>
                  <a:txBody>
                    <a:bodyPr/>
                    <a:lstStyle/>
                    <a:p>
                      <a:r>
                        <a:rPr kumimoji="1" lang="ja-JP" altLang="en-US" dirty="0" smtClean="0"/>
                        <a:t>言語</a:t>
                      </a:r>
                      <a:endParaRPr kumimoji="1" lang="ja-JP" altLang="en-US" dirty="0"/>
                    </a:p>
                  </a:txBody>
                  <a:tcPr/>
                </a:tc>
                <a:tc>
                  <a:txBody>
                    <a:bodyPr/>
                    <a:lstStyle/>
                    <a:p>
                      <a:r>
                        <a:rPr kumimoji="1" lang="ja-JP" altLang="en-US" dirty="0" smtClean="0"/>
                        <a:t>実装状況</a:t>
                      </a:r>
                      <a:endParaRPr kumimoji="1" lang="ja-JP" altLang="en-US" dirty="0"/>
                    </a:p>
                  </a:txBody>
                  <a:tcPr/>
                </a:tc>
                <a:tc>
                  <a:txBody>
                    <a:bodyPr/>
                    <a:lstStyle/>
                    <a:p>
                      <a:r>
                        <a:rPr kumimoji="1" lang="ja-JP" altLang="en-US" dirty="0" smtClean="0"/>
                        <a:t>動作確認</a:t>
                      </a:r>
                      <a:endParaRPr kumimoji="1" lang="ja-JP" altLang="en-US" dirty="0"/>
                    </a:p>
                  </a:txBody>
                  <a:tcPr/>
                </a:tc>
              </a:tr>
              <a:tr h="370840">
                <a:tc rowSpan="2">
                  <a:txBody>
                    <a:bodyPr/>
                    <a:lstStyle/>
                    <a:p>
                      <a:r>
                        <a:rPr kumimoji="1" lang="ja-JP" altLang="en-US" dirty="0" smtClean="0"/>
                        <a:t>輝度値</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pPr algn="just"/>
                      <a:r>
                        <a:rPr kumimoji="1" lang="en-US" altLang="ja-JP" dirty="0" smtClean="0"/>
                        <a:t>Java</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just"/>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rowSpan="2">
                  <a:txBody>
                    <a:bodyPr/>
                    <a:lstStyle/>
                    <a:p>
                      <a:r>
                        <a:rPr kumimoji="1" lang="ja-JP" altLang="en-US" dirty="0" smtClean="0"/>
                        <a:t>尻尾モータ角度</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rowSpan="2">
                  <a:txBody>
                    <a:bodyPr/>
                    <a:lstStyle/>
                    <a:p>
                      <a:r>
                        <a:rPr kumimoji="1" lang="ja-JP" altLang="en-US" dirty="0" smtClean="0"/>
                        <a:t>曲率</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ja-JP" altLang="en-US" dirty="0" smtClean="0"/>
                        <a:t>未実装</a:t>
                      </a:r>
                      <a:endParaRPr kumimoji="1" lang="ja-JP" altLang="en-US" dirty="0"/>
                    </a:p>
                  </a:txBody>
                  <a:tcPr/>
                </a:tc>
                <a:tc>
                  <a:txBody>
                    <a:bodyPr/>
                    <a:lstStyle/>
                    <a:p>
                      <a:r>
                        <a:rPr kumimoji="1" lang="ja-JP" altLang="en-US" dirty="0" smtClean="0"/>
                        <a:t>未確認</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r h="370840">
                <a:tc rowSpan="3">
                  <a:txBody>
                    <a:bodyPr/>
                    <a:lstStyle/>
                    <a:p>
                      <a:r>
                        <a:rPr kumimoji="1" lang="ja-JP" altLang="en-US" dirty="0" smtClean="0"/>
                        <a:t>速度</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ja-JP" altLang="en-US" dirty="0" smtClean="0"/>
                        <a:t>未実装</a:t>
                      </a:r>
                      <a:endParaRPr kumimoji="1" lang="ja-JP" altLang="en-US" dirty="0"/>
                    </a:p>
                  </a:txBody>
                  <a:tcPr/>
                </a:tc>
                <a:tc>
                  <a:txBody>
                    <a:bodyPr/>
                    <a:lstStyle/>
                    <a:p>
                      <a:r>
                        <a:rPr kumimoji="1" lang="ja-JP" altLang="en-US" dirty="0" smtClean="0"/>
                        <a:t>未確認</a:t>
                      </a:r>
                      <a:endParaRPr kumimoji="1" lang="ja-JP" altLang="en-US" dirty="0"/>
                    </a:p>
                  </a:txBody>
                  <a:tcPr/>
                </a:tc>
              </a:tr>
              <a:tr h="370840">
                <a:tc vMerge="1">
                  <a:txBody>
                    <a:bodyPr/>
                    <a:lstStyle/>
                    <a:p>
                      <a:endParaRPr kumimoji="1" lang="ja-JP" altLang="en-US"/>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vMerge="1">
                  <a:txBody>
                    <a:bodyPr/>
                    <a:lstStyle/>
                    <a:p>
                      <a:endParaRPr kumimoji="1" lang="ja-JP" altLang="en-US" dirty="0"/>
                    </a:p>
                  </a:txBody>
                  <a:tcPr/>
                </a:tc>
                <a:tc>
                  <a:txBody>
                    <a:bodyPr/>
                    <a:lstStyle/>
                    <a:p>
                      <a:r>
                        <a:rPr kumimoji="1" lang="en-US" altLang="ja-JP" dirty="0" smtClean="0"/>
                        <a:t>DONKEY</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bl>
          </a:graphicData>
        </a:graphic>
      </p:graphicFrame>
    </p:spTree>
    <p:extLst>
      <p:ext uri="{BB962C8B-B14F-4D97-AF65-F5344CB8AC3E}">
        <p14:creationId xmlns:p14="http://schemas.microsoft.com/office/powerpoint/2010/main" val="2536839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a:t>（</a:t>
            </a:r>
            <a:r>
              <a:rPr kumimoji="1" lang="en-US" altLang="ja-JP" dirty="0" smtClean="0"/>
              <a:t>3/6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例</a:t>
            </a:r>
            <a:r>
              <a:rPr kumimoji="1" lang="en-US" altLang="ja-JP" dirty="0" smtClean="0"/>
              <a:t>.</a:t>
            </a:r>
            <a:r>
              <a:rPr lang="ja-JP" altLang="en-US" dirty="0" smtClean="0"/>
              <a:t>尻尾モータ角度</a:t>
            </a:r>
            <a:r>
              <a:rPr kumimoji="1" lang="ja-JP" altLang="en-US" dirty="0" smtClean="0"/>
              <a:t>制御</a:t>
            </a:r>
            <a:endParaRPr kumimoji="1" lang="en-US" altLang="ja-JP" dirty="0" smtClean="0"/>
          </a:p>
          <a:p>
            <a:pPr lvl="1"/>
            <a:r>
              <a:rPr lang="ja-JP" altLang="en-US" dirty="0" smtClean="0"/>
              <a:t>制御対象</a:t>
            </a:r>
            <a:r>
              <a:rPr lang="en-US" altLang="ja-JP" dirty="0" smtClean="0"/>
              <a:t>:</a:t>
            </a:r>
            <a:r>
              <a:rPr lang="ja-JP" altLang="en-US" dirty="0" smtClean="0"/>
              <a:t>モータ（尻尾）角度</a:t>
            </a:r>
            <a:endParaRPr lang="en-US" altLang="ja-JP" dirty="0" smtClean="0"/>
          </a:p>
          <a:p>
            <a:pPr lvl="1"/>
            <a:r>
              <a:rPr lang="ja-JP" altLang="en-US" dirty="0" smtClean="0"/>
              <a:t>計測器</a:t>
            </a:r>
            <a:r>
              <a:rPr lang="en-US" altLang="ja-JP" dirty="0" smtClean="0"/>
              <a:t>:</a:t>
            </a:r>
            <a:r>
              <a:rPr lang="ja-JP" altLang="en-US" dirty="0" smtClean="0"/>
              <a:t>モータ（尻尾）</a:t>
            </a:r>
            <a:endParaRPr lang="en-US" altLang="ja-JP" dirty="0" smtClean="0"/>
          </a:p>
          <a:p>
            <a:pPr lvl="1"/>
            <a:r>
              <a:rPr lang="ja-JP" altLang="en-US" dirty="0" smtClean="0"/>
              <a:t>操作器</a:t>
            </a:r>
            <a:r>
              <a:rPr lang="en-US" altLang="ja-JP" dirty="0" smtClean="0"/>
              <a:t>:</a:t>
            </a:r>
            <a:r>
              <a:rPr lang="en-US" altLang="ja-JP" dirty="0" smtClean="0"/>
              <a:t>〃</a:t>
            </a:r>
            <a:endParaRPr lang="en-US" altLang="ja-JP" dirty="0" smtClean="0"/>
          </a:p>
          <a:p>
            <a:pPr lvl="1"/>
            <a:r>
              <a:rPr lang="ja-JP" altLang="en-US" dirty="0" smtClean="0"/>
              <a:t>計測値</a:t>
            </a:r>
            <a:r>
              <a:rPr lang="en-US" altLang="ja-JP" dirty="0" smtClean="0"/>
              <a:t>:</a:t>
            </a:r>
            <a:r>
              <a:rPr lang="ja-JP" altLang="en-US" dirty="0" smtClean="0"/>
              <a:t>回転角度</a:t>
            </a:r>
            <a:endParaRPr lang="en-US" altLang="ja-JP" dirty="0" smtClean="0"/>
          </a:p>
          <a:p>
            <a:pPr lvl="1"/>
            <a:r>
              <a:rPr lang="ja-JP" altLang="en-US" dirty="0" smtClean="0"/>
              <a:t>目標値</a:t>
            </a:r>
            <a:r>
              <a:rPr lang="en-US" altLang="ja-JP" dirty="0" smtClean="0"/>
              <a:t>:</a:t>
            </a:r>
            <a:r>
              <a:rPr lang="ja-JP" altLang="en-US" dirty="0" smtClean="0"/>
              <a:t>目標角度</a:t>
            </a:r>
            <a:endParaRPr lang="en-US" altLang="ja-JP" dirty="0" smtClean="0"/>
          </a:p>
        </p:txBody>
      </p:sp>
      <p:sp>
        <p:nvSpPr>
          <p:cNvPr id="13" name="右矢印 12"/>
          <p:cNvSpPr/>
          <p:nvPr/>
        </p:nvSpPr>
        <p:spPr>
          <a:xfrm>
            <a:off x="611560" y="4797152"/>
            <a:ext cx="10801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795756" y="4844264"/>
            <a:ext cx="4648452" cy="461665"/>
          </a:xfrm>
          <a:prstGeom prst="rect">
            <a:avLst/>
          </a:prstGeom>
          <a:noFill/>
        </p:spPr>
        <p:txBody>
          <a:bodyPr wrap="square" rtlCol="0">
            <a:spAutoFit/>
          </a:bodyPr>
          <a:lstStyle/>
          <a:p>
            <a:r>
              <a:rPr lang="ja-JP" altLang="en-US" sz="2400" dirty="0" smtClean="0"/>
              <a:t>尻尾を指定した角度まで下ろす</a:t>
            </a:r>
            <a:endParaRPr kumimoji="1" lang="ja-JP" altLang="en-US" sz="2400" dirty="0"/>
          </a:p>
        </p:txBody>
      </p:sp>
    </p:spTree>
    <p:extLst>
      <p:ext uri="{BB962C8B-B14F-4D97-AF65-F5344CB8AC3E}">
        <p14:creationId xmlns:p14="http://schemas.microsoft.com/office/powerpoint/2010/main" val="3174473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022054"/>
            <a:ext cx="599122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lang="ja-JP" altLang="en-US" dirty="0"/>
              <a:t>進捗状況</a:t>
            </a:r>
            <a:r>
              <a:rPr kumimoji="1" lang="ja-JP" altLang="en-US" dirty="0" smtClean="0"/>
              <a:t>（</a:t>
            </a:r>
            <a:r>
              <a:rPr lang="en-US" altLang="ja-JP" dirty="0" smtClean="0"/>
              <a:t>4</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443664" cy="3776388"/>
          </a:xfrm>
        </p:spPr>
        <p:txBody>
          <a:bodyPr/>
          <a:lstStyle/>
          <a:p>
            <a:r>
              <a:rPr lang="ja-JP" altLang="en-US" dirty="0" smtClean="0"/>
              <a:t>目標制御用モデルカタログ（クラス図）</a:t>
            </a:r>
            <a:endParaRPr lang="en-US" altLang="ja-JP" dirty="0" smtClean="0"/>
          </a:p>
          <a:p>
            <a:pPr lvl="1"/>
            <a:r>
              <a:rPr lang="ja-JP" altLang="en-US" dirty="0" smtClean="0"/>
              <a:t>タイマーにより周期的に実行されることを想定</a:t>
            </a:r>
            <a:endParaRPr lang="en-US" altLang="ja-JP" dirty="0" smtClean="0"/>
          </a:p>
          <a:p>
            <a:pPr lvl="1"/>
            <a:r>
              <a:rPr kumimoji="1" lang="ja-JP" altLang="en-US" dirty="0" smtClean="0"/>
              <a:t>制御対象の監視役</a:t>
            </a:r>
            <a:r>
              <a:rPr lang="ja-JP" altLang="en-US" dirty="0"/>
              <a:t>と</a:t>
            </a:r>
            <a:r>
              <a:rPr lang="ja-JP" altLang="en-US" dirty="0" smtClean="0"/>
              <a:t>して制御対象リスナーを実装</a:t>
            </a:r>
            <a:endParaRPr kumimoji="1" lang="ja-JP" altLang="en-US" dirty="0"/>
          </a:p>
        </p:txBody>
      </p:sp>
    </p:spTree>
    <p:extLst>
      <p:ext uri="{BB962C8B-B14F-4D97-AF65-F5344CB8AC3E}">
        <p14:creationId xmlns:p14="http://schemas.microsoft.com/office/powerpoint/2010/main" val="3973042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smtClean="0"/>
              <a:t>（</a:t>
            </a:r>
            <a:r>
              <a:rPr lang="en-US" altLang="ja-JP" dirty="0" smtClean="0"/>
              <a:t>5</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尻尾モータ角度</a:t>
            </a:r>
            <a:r>
              <a:rPr lang="ja-JP" altLang="en-US" dirty="0" smtClean="0"/>
              <a:t>制御</a:t>
            </a:r>
            <a:r>
              <a:rPr lang="ja-JP" altLang="en-US" dirty="0" smtClean="0"/>
              <a:t>モデル（クラス図）</a:t>
            </a:r>
            <a:endParaRPr lang="en-US" altLang="ja-JP" dirty="0" smtClean="0"/>
          </a:p>
          <a:p>
            <a:pPr lvl="1"/>
            <a:r>
              <a:rPr lang="en-US" altLang="ja-JP" dirty="0"/>
              <a:t>NXT LEGO </a:t>
            </a:r>
            <a:r>
              <a:rPr lang="en-US" altLang="ja-JP" dirty="0" smtClean="0"/>
              <a:t>MINDSTORMS(Java)</a:t>
            </a:r>
            <a:r>
              <a:rPr lang="ja-JP" altLang="en-US" dirty="0" smtClean="0"/>
              <a:t>対応モデル</a:t>
            </a:r>
            <a:endParaRPr lang="en-US" altLang="ja-JP"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2329011"/>
            <a:ext cx="77247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230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kumimoji="1" lang="ja-JP" altLang="en-US" dirty="0" smtClean="0"/>
              <a:t>（</a:t>
            </a:r>
            <a:r>
              <a:rPr lang="en-US" altLang="ja-JP" dirty="0"/>
              <a:t>6</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尻尾モータ角度</a:t>
            </a:r>
            <a:r>
              <a:rPr lang="ja-JP" altLang="en-US" dirty="0" smtClean="0"/>
              <a:t>制御</a:t>
            </a:r>
            <a:r>
              <a:rPr lang="ja-JP" altLang="en-US" dirty="0" smtClean="0"/>
              <a:t>の動作確認</a:t>
            </a:r>
            <a:endParaRPr lang="en-US" altLang="ja-JP" dirty="0" smtClean="0"/>
          </a:p>
          <a:p>
            <a:pPr lvl="1"/>
            <a:r>
              <a:rPr lang="ja-JP" altLang="en-US" dirty="0" smtClean="0"/>
              <a:t>プログラム実行時</a:t>
            </a:r>
            <a:r>
              <a:rPr lang="ja-JP" altLang="en-US" dirty="0" smtClean="0"/>
              <a:t>の</a:t>
            </a:r>
            <a:r>
              <a:rPr lang="ja-JP" altLang="en-US" dirty="0"/>
              <a:t>角度</a:t>
            </a:r>
            <a:r>
              <a:rPr lang="ja-JP" altLang="en-US" dirty="0" smtClean="0"/>
              <a:t>の</a:t>
            </a:r>
            <a:r>
              <a:rPr lang="ja-JP" altLang="en-US" dirty="0" smtClean="0"/>
              <a:t>変化</a:t>
            </a:r>
            <a:endParaRPr lang="en-US" altLang="ja-JP" dirty="0" smtClean="0"/>
          </a:p>
        </p:txBody>
      </p:sp>
    </p:spTree>
    <p:extLst>
      <p:ext uri="{BB962C8B-B14F-4D97-AF65-F5344CB8AC3E}">
        <p14:creationId xmlns:p14="http://schemas.microsoft.com/office/powerpoint/2010/main" val="4244878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発表内容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研究背景</a:t>
            </a:r>
            <a:endParaRPr kumimoji="1" lang="en-US" altLang="ja-JP" sz="3200" dirty="0" smtClean="0"/>
          </a:p>
          <a:p>
            <a:r>
              <a:rPr lang="ja-JP" altLang="en-US" sz="3200" dirty="0"/>
              <a:t>研究</a:t>
            </a:r>
            <a:r>
              <a:rPr lang="ja-JP" altLang="en-US" sz="3200" dirty="0" smtClean="0"/>
              <a:t>概要</a:t>
            </a:r>
            <a:endParaRPr lang="en-US" altLang="ja-JP" sz="3200" dirty="0" smtClean="0"/>
          </a:p>
          <a:p>
            <a:r>
              <a:rPr kumimoji="1" lang="ja-JP" altLang="en-US" sz="3200" dirty="0" smtClean="0"/>
              <a:t>進捗状況</a:t>
            </a:r>
            <a:endParaRPr kumimoji="1" lang="en-US" altLang="ja-JP" sz="3200" dirty="0" smtClean="0"/>
          </a:p>
          <a:p>
            <a:r>
              <a:rPr lang="ja-JP" altLang="en-US" sz="3200" dirty="0"/>
              <a:t>まとめ</a:t>
            </a:r>
            <a:endParaRPr kumimoji="1" lang="en-US" altLang="ja-JP" sz="3200" dirty="0" smtClean="0"/>
          </a:p>
          <a:p>
            <a:r>
              <a:rPr lang="ja-JP" altLang="en-US" sz="3200" dirty="0"/>
              <a:t>今後</a:t>
            </a:r>
            <a:r>
              <a:rPr lang="ja-JP" altLang="en-US" sz="3200" dirty="0" smtClean="0"/>
              <a:t>の予定</a:t>
            </a:r>
            <a:endParaRPr kumimoji="1" lang="en-US" altLang="ja-JP" sz="3200" dirty="0" smtClean="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未完成プログラムの開発</a:t>
            </a:r>
            <a:endParaRPr kumimoji="1" lang="en-US" altLang="ja-JP" dirty="0" smtClean="0"/>
          </a:p>
          <a:p>
            <a:r>
              <a:rPr lang="ja-JP" altLang="en-US" dirty="0" smtClean="0"/>
              <a:t>未実装機能の追加，検証</a:t>
            </a:r>
            <a:endParaRPr lang="en-US" altLang="ja-JP" dirty="0" smtClean="0"/>
          </a:p>
          <a:p>
            <a:pPr lvl="1"/>
            <a:r>
              <a:rPr lang="ja-JP" altLang="en-US" dirty="0" smtClean="0"/>
              <a:t>排他制御</a:t>
            </a:r>
            <a:endParaRPr lang="en-US" altLang="ja-JP" dirty="0" smtClean="0"/>
          </a:p>
          <a:p>
            <a:pPr lvl="1"/>
            <a:r>
              <a:rPr lang="ja-JP" altLang="en-US" dirty="0" smtClean="0"/>
              <a:t>制御監視リスナー</a:t>
            </a:r>
            <a:r>
              <a:rPr lang="ja-JP" altLang="en-US" dirty="0"/>
              <a:t>等</a:t>
            </a:r>
            <a:endParaRPr lang="en-US" altLang="ja-JP" dirty="0" smtClean="0"/>
          </a:p>
          <a:p>
            <a:r>
              <a:rPr lang="ja-JP" altLang="en-US" dirty="0" smtClean="0"/>
              <a:t>二輪ロボット以外を対象とする制御プログラムの開発</a:t>
            </a:r>
            <a:endParaRPr lang="en-US" altLang="ja-JP" dirty="0" smtClean="0"/>
          </a:p>
          <a:p>
            <a:r>
              <a:rPr lang="ja-JP" altLang="en-US" dirty="0" smtClean="0"/>
              <a:t>開発工程の資料化</a:t>
            </a:r>
            <a:endParaRPr lang="en-US" altLang="ja-JP" dirty="0" smtClean="0"/>
          </a:p>
        </p:txBody>
      </p:sp>
    </p:spTree>
    <p:extLst>
      <p:ext uri="{BB962C8B-B14F-4D97-AF65-F5344CB8AC3E}">
        <p14:creationId xmlns:p14="http://schemas.microsoft.com/office/powerpoint/2010/main" val="1924232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dirty="0" smtClean="0"/>
              <a:t>研究目的</a:t>
            </a:r>
            <a:endParaRPr lang="en-US" altLang="ja-JP" dirty="0" smtClean="0"/>
          </a:p>
          <a:p>
            <a:pPr lvl="1"/>
            <a:r>
              <a:rPr lang="ja-JP" altLang="en-US" dirty="0" smtClean="0"/>
              <a:t>実践例の無いＵＭ</a:t>
            </a:r>
            <a:r>
              <a:rPr lang="en-US" altLang="ja-JP" dirty="0" smtClean="0"/>
              <a:t>L</a:t>
            </a:r>
            <a:r>
              <a:rPr lang="ja-JP" altLang="en-US" dirty="0" smtClean="0"/>
              <a:t>モデルカタログの有用性の検証</a:t>
            </a:r>
            <a:endParaRPr lang="en-US" altLang="ja-JP" dirty="0" smtClean="0"/>
          </a:p>
          <a:p>
            <a:r>
              <a:rPr lang="ja-JP" altLang="en-US" dirty="0" smtClean="0"/>
              <a:t>研究概要</a:t>
            </a:r>
            <a:endParaRPr lang="en-US" altLang="ja-JP" dirty="0" smtClean="0"/>
          </a:p>
          <a:p>
            <a:pPr lvl="1"/>
            <a:r>
              <a:rPr lang="en-US" altLang="ja-JP" dirty="0" smtClean="0"/>
              <a:t>UML</a:t>
            </a:r>
            <a:r>
              <a:rPr lang="ja-JP" altLang="en-US" dirty="0"/>
              <a:t>モデルカタログを利用</a:t>
            </a:r>
            <a:r>
              <a:rPr lang="ja-JP" altLang="en-US" dirty="0" smtClean="0"/>
              <a:t>して開発</a:t>
            </a:r>
            <a:r>
              <a:rPr lang="ja-JP" altLang="en-US" dirty="0"/>
              <a:t>を行い、モデルの有用性を</a:t>
            </a:r>
            <a:r>
              <a:rPr lang="ja-JP" altLang="en-US" dirty="0" smtClean="0"/>
              <a:t>検証</a:t>
            </a:r>
            <a:endParaRPr lang="en-US" altLang="ja-JP" dirty="0" smtClean="0"/>
          </a:p>
          <a:p>
            <a:r>
              <a:rPr lang="ja-JP" altLang="en-US" dirty="0"/>
              <a:t>進捗</a:t>
            </a:r>
            <a:r>
              <a:rPr lang="ja-JP" altLang="en-US" dirty="0" smtClean="0"/>
              <a:t>状況</a:t>
            </a:r>
            <a:endParaRPr lang="en-US" altLang="ja-JP" dirty="0" smtClean="0"/>
          </a:p>
          <a:p>
            <a:pPr lvl="1"/>
            <a:r>
              <a:rPr lang="ja-JP" altLang="en-US" dirty="0" smtClean="0"/>
              <a:t>モデルの分析，</a:t>
            </a:r>
            <a:r>
              <a:rPr lang="en-US" altLang="ja-JP" dirty="0" smtClean="0"/>
              <a:t>NXT LEGO MINDSTORMS</a:t>
            </a:r>
            <a:r>
              <a:rPr lang="ja-JP" altLang="en-US" dirty="0" err="1" smtClean="0"/>
              <a:t>，</a:t>
            </a:r>
            <a:r>
              <a:rPr lang="en-US" altLang="ja-JP" dirty="0" smtClean="0"/>
              <a:t>DONKEY</a:t>
            </a:r>
            <a:r>
              <a:rPr lang="ja-JP" altLang="en-US" dirty="0" smtClean="0"/>
              <a:t>に対する目標制御プログラムを開発中</a:t>
            </a:r>
            <a:endParaRPr lang="en-US" altLang="ja-JP" dirty="0" smtClean="0"/>
          </a:p>
          <a:p>
            <a:r>
              <a:rPr lang="ja-JP" altLang="en-US" dirty="0"/>
              <a:t>今後</a:t>
            </a:r>
            <a:r>
              <a:rPr lang="ja-JP" altLang="en-US" dirty="0" smtClean="0"/>
              <a:t>の予定</a:t>
            </a:r>
            <a:endParaRPr lang="en-US" altLang="ja-JP" dirty="0" smtClean="0"/>
          </a:p>
          <a:p>
            <a:pPr lvl="1"/>
            <a:r>
              <a:rPr lang="ja-JP" altLang="en-US" dirty="0" smtClean="0"/>
              <a:t>引き続き制御プログラムを開発，開発工程の資料化</a:t>
            </a:r>
            <a:endParaRPr lang="en-US" altLang="ja-JP" dirty="0" smtClean="0"/>
          </a:p>
          <a:p>
            <a:pPr lvl="1"/>
            <a:endParaRPr lang="ja-JP" altLang="en-US" dirty="0"/>
          </a:p>
          <a:p>
            <a:endParaRPr lang="en-US" altLang="ja-JP" dirty="0" smtClean="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1/5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558038"/>
          </a:xfrm>
        </p:spPr>
        <p:txBody>
          <a:bodyPr>
            <a:spAutoFit/>
          </a:bodyPr>
          <a:lstStyle/>
          <a:p>
            <a:r>
              <a:rPr lang="ja-JP" altLang="en-US" dirty="0" smtClean="0"/>
              <a:t>モデルベース開発とは？</a:t>
            </a:r>
            <a:endParaRPr lang="en-US" altLang="ja-JP" dirty="0" smtClean="0"/>
          </a:p>
        </p:txBody>
      </p:sp>
      <p:sp>
        <p:nvSpPr>
          <p:cNvPr id="4" name="正方形/長方形 3"/>
          <p:cNvSpPr/>
          <p:nvPr/>
        </p:nvSpPr>
        <p:spPr>
          <a:xfrm>
            <a:off x="539552" y="1628800"/>
            <a:ext cx="8208912" cy="8640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solidFill>
                  <a:srgbClr val="7030A0"/>
                </a:solidFill>
              </a:rPr>
              <a:t>実現すべき機能を設計図・モデルで作成</a:t>
            </a:r>
            <a:r>
              <a:rPr lang="ja-JP" altLang="en-US" sz="2400" dirty="0"/>
              <a:t>し</a:t>
            </a:r>
            <a:r>
              <a:rPr lang="ja-JP" altLang="en-US" sz="2400" dirty="0" smtClean="0"/>
              <a:t>、開発工程において、</a:t>
            </a:r>
            <a:endParaRPr lang="en-US" altLang="ja-JP" sz="2400" dirty="0" smtClean="0"/>
          </a:p>
          <a:p>
            <a:pPr algn="ctr"/>
            <a:r>
              <a:rPr lang="ja-JP" altLang="en-US" sz="2400" dirty="0" smtClean="0"/>
              <a:t>これ</a:t>
            </a:r>
            <a:r>
              <a:rPr lang="ja-JP" altLang="en-US" sz="2400" dirty="0"/>
              <a:t>を検証しながら開発プロセスを進めていく開発</a:t>
            </a:r>
            <a:r>
              <a:rPr lang="ja-JP" altLang="en-US" sz="2400" dirty="0" smtClean="0"/>
              <a:t>手法</a:t>
            </a:r>
            <a:endParaRPr kumimoji="1" lang="ja-JP" altLang="en-US" sz="2400" dirty="0"/>
          </a:p>
        </p:txBody>
      </p:sp>
      <p:sp>
        <p:nvSpPr>
          <p:cNvPr id="5" name="下矢印 4"/>
          <p:cNvSpPr/>
          <p:nvPr/>
        </p:nvSpPr>
        <p:spPr>
          <a:xfrm>
            <a:off x="4175956" y="2780928"/>
            <a:ext cx="93610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123728" y="5354297"/>
            <a:ext cx="6651068" cy="936104"/>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2800" dirty="0" smtClean="0"/>
              <a:t>組込みシステム業界でモデルベース開発を</a:t>
            </a:r>
            <a:endParaRPr kumimoji="1" lang="en-US" altLang="ja-JP" sz="2800" dirty="0" smtClean="0"/>
          </a:p>
          <a:p>
            <a:r>
              <a:rPr kumimoji="1" lang="ja-JP" altLang="en-US" sz="2800" dirty="0" smtClean="0"/>
              <a:t>実施する例</a:t>
            </a:r>
            <a:r>
              <a:rPr lang="ja-JP" altLang="en-US" sz="2800" dirty="0" smtClean="0"/>
              <a:t>が</a:t>
            </a:r>
            <a:r>
              <a:rPr kumimoji="1" lang="ja-JP" altLang="en-US" sz="2800" dirty="0" smtClean="0"/>
              <a:t>増加している</a:t>
            </a:r>
            <a:endParaRPr kumimoji="1" lang="en-US" altLang="ja-JP" sz="2800" dirty="0" smtClean="0"/>
          </a:p>
        </p:txBody>
      </p:sp>
      <p:sp>
        <p:nvSpPr>
          <p:cNvPr id="9" name="テキスト ボックス 8"/>
          <p:cNvSpPr txBox="1"/>
          <p:nvPr/>
        </p:nvSpPr>
        <p:spPr>
          <a:xfrm>
            <a:off x="107504" y="3284984"/>
            <a:ext cx="388843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400" dirty="0"/>
              <a:t>開発効率の向上，コスト</a:t>
            </a:r>
            <a:r>
              <a:rPr lang="ja-JP" altLang="en-US" sz="2400" dirty="0" smtClean="0"/>
              <a:t>削減</a:t>
            </a:r>
            <a:endParaRPr lang="en-US" altLang="ja-JP" sz="2400" dirty="0"/>
          </a:p>
        </p:txBody>
      </p:sp>
      <p:sp>
        <p:nvSpPr>
          <p:cNvPr id="14" name="テキスト ボックス 13"/>
          <p:cNvSpPr txBox="1"/>
          <p:nvPr/>
        </p:nvSpPr>
        <p:spPr>
          <a:xfrm>
            <a:off x="2339752" y="3933056"/>
            <a:ext cx="446449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400" dirty="0"/>
              <a:t>ソフトウェア資産の再利用性向上</a:t>
            </a:r>
            <a:endParaRPr lang="en-US" altLang="ja-JP" sz="2400" dirty="0"/>
          </a:p>
        </p:txBody>
      </p:sp>
      <p:sp>
        <p:nvSpPr>
          <p:cNvPr id="15" name="テキスト ボックス 14"/>
          <p:cNvSpPr txBox="1"/>
          <p:nvPr/>
        </p:nvSpPr>
        <p:spPr>
          <a:xfrm>
            <a:off x="5590697" y="4581128"/>
            <a:ext cx="331236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400" dirty="0"/>
              <a:t>複数人での開発が容易</a:t>
            </a:r>
            <a:endParaRPr lang="en-US" altLang="ja-JP" sz="2400" dirty="0"/>
          </a:p>
        </p:txBody>
      </p:sp>
      <p:sp>
        <p:nvSpPr>
          <p:cNvPr id="16" name="右矢印 15"/>
          <p:cNvSpPr/>
          <p:nvPr/>
        </p:nvSpPr>
        <p:spPr>
          <a:xfrm>
            <a:off x="899592" y="5589240"/>
            <a:ext cx="108012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9"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2"/>
          <p:cNvSpPr txBox="1">
            <a:spLocks/>
          </p:cNvSpPr>
          <p:nvPr/>
        </p:nvSpPr>
        <p:spPr bwMode="gray">
          <a:xfrm>
            <a:off x="299020" y="2172892"/>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t>傾向</a:t>
            </a:r>
            <a:r>
              <a:rPr lang="en-US" altLang="ja-JP" dirty="0" smtClean="0"/>
              <a:t>1</a:t>
            </a:r>
          </a:p>
        </p:txBody>
      </p:sp>
      <p:sp>
        <p:nvSpPr>
          <p:cNvPr id="15" name="コンテンツ プレースホルダー 2"/>
          <p:cNvSpPr txBox="1">
            <a:spLocks/>
          </p:cNvSpPr>
          <p:nvPr/>
        </p:nvSpPr>
        <p:spPr bwMode="gray">
          <a:xfrm>
            <a:off x="299778" y="4241106"/>
            <a:ext cx="8610600" cy="6280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t>傾向</a:t>
            </a:r>
            <a:r>
              <a:rPr lang="en-US" altLang="ja-JP" dirty="0"/>
              <a:t>2</a:t>
            </a:r>
            <a:endParaRPr lang="en-US" altLang="ja-JP" dirty="0" smtClean="0"/>
          </a:p>
        </p:txBody>
      </p:sp>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2/5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1256108"/>
          </a:xfrm>
        </p:spPr>
        <p:txBody>
          <a:bodyPr>
            <a:normAutofit/>
          </a:bodyPr>
          <a:lstStyle/>
          <a:p>
            <a:r>
              <a:rPr lang="ja-JP" altLang="en-US" sz="3200" dirty="0" smtClean="0"/>
              <a:t> </a:t>
            </a:r>
            <a:r>
              <a:rPr lang="ja-JP" altLang="en-US" sz="2800" dirty="0" smtClean="0"/>
              <a:t>組込み</a:t>
            </a:r>
            <a:r>
              <a:rPr lang="ja-JP" altLang="en-US" sz="2800" dirty="0"/>
              <a:t>システムの先端的モデルベース開発実態</a:t>
            </a:r>
            <a:r>
              <a:rPr lang="ja-JP" altLang="en-US" sz="2800" dirty="0" smtClean="0"/>
              <a:t>調査（</a:t>
            </a:r>
            <a:r>
              <a:rPr lang="en-US" altLang="ja-JP" sz="2800" dirty="0" smtClean="0"/>
              <a:t>2012</a:t>
            </a:r>
            <a:r>
              <a:rPr lang="ja-JP" altLang="en-US" sz="2800" dirty="0" smtClean="0"/>
              <a:t>年 情報処理機構）</a:t>
            </a:r>
            <a:endParaRPr lang="en-US" altLang="ja-JP" sz="2800" dirty="0" smtClean="0"/>
          </a:p>
        </p:txBody>
      </p:sp>
      <p:sp>
        <p:nvSpPr>
          <p:cNvPr id="4" name="角丸四角形 3"/>
          <p:cNvSpPr/>
          <p:nvPr/>
        </p:nvSpPr>
        <p:spPr>
          <a:xfrm>
            <a:off x="1043608" y="2780928"/>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モデルベース開発技術</a:t>
            </a:r>
            <a:r>
              <a:rPr lang="en-US" altLang="ja-JP" sz="2000" dirty="0" smtClean="0"/>
              <a:t>:</a:t>
            </a:r>
            <a:r>
              <a:rPr lang="ja-JP" altLang="en-US" sz="2000" dirty="0" smtClean="0"/>
              <a:t>高</a:t>
            </a:r>
            <a:endParaRPr lang="en-US" altLang="ja-JP" sz="2000" dirty="0" smtClean="0"/>
          </a:p>
          <a:p>
            <a:pPr algn="ctr"/>
            <a:r>
              <a:rPr lang="ja-JP" altLang="en-US" sz="2800" dirty="0" smtClean="0"/>
              <a:t>若手技術者</a:t>
            </a:r>
            <a:endParaRPr lang="en-US" altLang="ja-JP" sz="2800" dirty="0" smtClean="0"/>
          </a:p>
        </p:txBody>
      </p:sp>
      <p:sp>
        <p:nvSpPr>
          <p:cNvPr id="5" name="角丸四角形 4"/>
          <p:cNvSpPr/>
          <p:nvPr/>
        </p:nvSpPr>
        <p:spPr>
          <a:xfrm>
            <a:off x="5004048" y="2780928"/>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モデルベース開発技術</a:t>
            </a:r>
            <a:r>
              <a:rPr lang="en-US" altLang="ja-JP" sz="2000" dirty="0" smtClean="0"/>
              <a:t>:</a:t>
            </a:r>
            <a:r>
              <a:rPr lang="ja-JP" altLang="en-US" sz="2000" dirty="0" smtClean="0"/>
              <a:t>低</a:t>
            </a:r>
            <a:endParaRPr lang="en-US" altLang="ja-JP" sz="2000" dirty="0" smtClean="0"/>
          </a:p>
          <a:p>
            <a:pPr algn="ctr"/>
            <a:r>
              <a:rPr lang="ja-JP" altLang="en-US" sz="2800" dirty="0"/>
              <a:t>ベテラン</a:t>
            </a:r>
            <a:r>
              <a:rPr lang="ja-JP" altLang="en-US" sz="2800" dirty="0" smtClean="0"/>
              <a:t>技術者</a:t>
            </a:r>
            <a:endParaRPr lang="en-US" altLang="ja-JP" sz="2800" dirty="0" smtClean="0"/>
          </a:p>
        </p:txBody>
      </p:sp>
      <p:sp>
        <p:nvSpPr>
          <p:cNvPr id="6" name="左右矢印 5"/>
          <p:cNvSpPr/>
          <p:nvPr/>
        </p:nvSpPr>
        <p:spPr>
          <a:xfrm>
            <a:off x="4211960" y="3284984"/>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043608" y="4797152"/>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ソフトウェア開発教育</a:t>
            </a:r>
            <a:endParaRPr lang="en-US" altLang="ja-JP" sz="2000" dirty="0" smtClean="0"/>
          </a:p>
          <a:p>
            <a:pPr algn="ctr"/>
            <a:r>
              <a:rPr lang="ja-JP" altLang="en-US" sz="2800" dirty="0"/>
              <a:t>高等教育機関</a:t>
            </a:r>
            <a:endParaRPr lang="en-US" altLang="ja-JP" sz="2800" dirty="0" smtClean="0"/>
          </a:p>
        </p:txBody>
      </p:sp>
      <p:sp>
        <p:nvSpPr>
          <p:cNvPr id="9" name="角丸四角形 8"/>
          <p:cNvSpPr/>
          <p:nvPr/>
        </p:nvSpPr>
        <p:spPr>
          <a:xfrm>
            <a:off x="5004048" y="4797910"/>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組込みシステム開発教育</a:t>
            </a:r>
          </a:p>
          <a:p>
            <a:pPr algn="ctr"/>
            <a:r>
              <a:rPr lang="ja-JP" altLang="en-US" sz="2800" dirty="0" smtClean="0"/>
              <a:t>企業</a:t>
            </a:r>
            <a:endParaRPr lang="en-US" altLang="ja-JP" sz="2800" dirty="0" smtClean="0"/>
          </a:p>
        </p:txBody>
      </p:sp>
      <p:sp>
        <p:nvSpPr>
          <p:cNvPr id="10" name="左右矢印 9"/>
          <p:cNvSpPr/>
          <p:nvPr/>
        </p:nvSpPr>
        <p:spPr>
          <a:xfrm>
            <a:off x="4211960" y="5229200"/>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線吹き出し 1 (枠付き) 11"/>
          <p:cNvSpPr/>
          <p:nvPr/>
        </p:nvSpPr>
        <p:spPr>
          <a:xfrm>
            <a:off x="5232933" y="4221088"/>
            <a:ext cx="3672408" cy="504056"/>
          </a:xfrm>
          <a:prstGeom prst="borderCallout1">
            <a:avLst>
              <a:gd name="adj1" fmla="val 51733"/>
              <a:gd name="adj2" fmla="val -152"/>
              <a:gd name="adj3" fmla="val 204960"/>
              <a:gd name="adj4" fmla="val -1824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t>教育内容の剥離</a:t>
            </a:r>
            <a:endParaRPr kumimoji="1" lang="ja-JP" altLang="en-US" sz="2800" dirty="0"/>
          </a:p>
        </p:txBody>
      </p:sp>
      <p:sp>
        <p:nvSpPr>
          <p:cNvPr id="13" name="線吹き出し 1 (枠付き) 12"/>
          <p:cNvSpPr/>
          <p:nvPr/>
        </p:nvSpPr>
        <p:spPr>
          <a:xfrm>
            <a:off x="5220072" y="2204864"/>
            <a:ext cx="3672408" cy="504056"/>
          </a:xfrm>
          <a:prstGeom prst="borderCallout1">
            <a:avLst>
              <a:gd name="adj1" fmla="val 51733"/>
              <a:gd name="adj2" fmla="val -152"/>
              <a:gd name="adj3" fmla="val 205903"/>
              <a:gd name="adj4" fmla="val -1750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t>開発技術の差</a:t>
            </a:r>
            <a:endParaRPr kumimoji="1" lang="ja-JP" altLang="en-US" sz="2800"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4" grpId="0" animBg="1"/>
      <p:bldP spid="5" grpId="0" animBg="1"/>
      <p:bldP spid="6" grpId="0" animBg="1"/>
      <p:bldP spid="8" grpId="0" animBg="1"/>
      <p:bldP spid="9" grpId="0" animBg="1"/>
      <p:bldP spid="1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3/5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285132"/>
            <a:ext cx="8610600" cy="5456236"/>
          </a:xfrm>
        </p:spPr>
        <p:txBody>
          <a:bodyPr/>
          <a:lstStyle/>
          <a:p>
            <a:pPr marL="0" indent="0">
              <a:buNone/>
            </a:pPr>
            <a:r>
              <a:rPr kumimoji="1" lang="ja-JP" altLang="en-US" dirty="0" smtClean="0"/>
              <a:t>モデルベース開発の</a:t>
            </a:r>
            <a:r>
              <a:rPr lang="ja-JP" altLang="en-US" dirty="0" smtClean="0"/>
              <a:t>現状</a:t>
            </a:r>
            <a:endParaRPr kumimoji="1" lang="en-US" altLang="ja-JP" dirty="0"/>
          </a:p>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4" name="正方形/長方形 3"/>
          <p:cNvSpPr/>
          <p:nvPr/>
        </p:nvSpPr>
        <p:spPr>
          <a:xfrm>
            <a:off x="863588" y="1877923"/>
            <a:ext cx="7416824" cy="830997"/>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ja-JP" altLang="en-US" sz="2400" dirty="0">
                <a:solidFill>
                  <a:schemeClr val="tx1"/>
                </a:solidFill>
              </a:rPr>
              <a:t>組込みシステム開発に対応</a:t>
            </a:r>
            <a:r>
              <a:rPr lang="ja-JP" altLang="en-US" sz="2400" dirty="0" smtClean="0">
                <a:solidFill>
                  <a:schemeClr val="tx1"/>
                </a:solidFill>
              </a:rPr>
              <a:t>した教育が求められる</a:t>
            </a:r>
            <a:endParaRPr lang="en-US" altLang="ja-JP" sz="2400" dirty="0" smtClean="0">
              <a:solidFill>
                <a:schemeClr val="tx1"/>
              </a:solidFill>
            </a:endParaRPr>
          </a:p>
          <a:p>
            <a:pPr algn="r"/>
            <a:r>
              <a:rPr lang="ja-JP" altLang="en-US" sz="2400" dirty="0" smtClean="0">
                <a:solidFill>
                  <a:schemeClr val="tx1"/>
                </a:solidFill>
              </a:rPr>
              <a:t>→</a:t>
            </a:r>
            <a:r>
              <a:rPr lang="ja-JP" altLang="en-US" sz="2400" dirty="0" smtClean="0">
                <a:solidFill>
                  <a:srgbClr val="FF0000"/>
                </a:solidFill>
                <a:effectLst>
                  <a:outerShdw blurRad="38100" dist="38100" dir="2700000" algn="tl">
                    <a:srgbClr val="000000">
                      <a:alpha val="43137"/>
                    </a:srgbClr>
                  </a:outerShdw>
                </a:effectLst>
              </a:rPr>
              <a:t>教育</a:t>
            </a:r>
            <a:r>
              <a:rPr lang="ja-JP" altLang="en-US" sz="2400" dirty="0">
                <a:solidFill>
                  <a:srgbClr val="FF0000"/>
                </a:solidFill>
                <a:effectLst>
                  <a:outerShdw blurRad="38100" dist="38100" dir="2700000" algn="tl">
                    <a:srgbClr val="000000">
                      <a:alpha val="43137"/>
                    </a:srgbClr>
                  </a:outerShdw>
                </a:effectLst>
              </a:rPr>
              <a:t>の材料として，参考に</a:t>
            </a:r>
            <a:r>
              <a:rPr lang="ja-JP" altLang="en-US" sz="2400" dirty="0" smtClean="0">
                <a:solidFill>
                  <a:srgbClr val="FF0000"/>
                </a:solidFill>
                <a:effectLst>
                  <a:outerShdw blurRad="38100" dist="38100" dir="2700000" algn="tl">
                    <a:srgbClr val="000000">
                      <a:alpha val="43137"/>
                    </a:srgbClr>
                  </a:outerShdw>
                </a:effectLst>
              </a:rPr>
              <a:t>なるモデル</a:t>
            </a:r>
            <a:r>
              <a:rPr lang="ja-JP" altLang="en-US" sz="2400" dirty="0">
                <a:solidFill>
                  <a:srgbClr val="FF0000"/>
                </a:solidFill>
                <a:effectLst>
                  <a:outerShdw blurRad="38100" dist="38100" dir="2700000" algn="tl">
                    <a:srgbClr val="000000">
                      <a:alpha val="43137"/>
                    </a:srgbClr>
                  </a:outerShdw>
                </a:effectLst>
              </a:rPr>
              <a:t>が</a:t>
            </a:r>
            <a:r>
              <a:rPr lang="ja-JP" altLang="en-US" sz="2400" dirty="0" smtClean="0">
                <a:solidFill>
                  <a:srgbClr val="FF0000"/>
                </a:solidFill>
                <a:effectLst>
                  <a:outerShdw blurRad="38100" dist="38100" dir="2700000" algn="tl">
                    <a:srgbClr val="000000">
                      <a:alpha val="43137"/>
                    </a:srgbClr>
                  </a:outerShdw>
                </a:effectLst>
              </a:rPr>
              <a:t>必要</a:t>
            </a:r>
            <a:endParaRPr lang="en-US" altLang="ja-JP" sz="2400" dirty="0">
              <a:solidFill>
                <a:srgbClr val="FF0000"/>
              </a:solidFill>
              <a:effectLst>
                <a:outerShdw blurRad="38100" dist="38100" dir="2700000" algn="tl">
                  <a:srgbClr val="000000">
                    <a:alpha val="43137"/>
                  </a:srgbClr>
                </a:outerShdw>
              </a:effectLst>
            </a:endParaRPr>
          </a:p>
        </p:txBody>
      </p:sp>
      <p:sp>
        <p:nvSpPr>
          <p:cNvPr id="5" name="正方形/長方形 4"/>
          <p:cNvSpPr/>
          <p:nvPr/>
        </p:nvSpPr>
        <p:spPr>
          <a:xfrm>
            <a:off x="755576" y="4117722"/>
            <a:ext cx="7632848" cy="830997"/>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ja-JP" altLang="en-US" sz="2400" dirty="0" smtClean="0">
                <a:solidFill>
                  <a:schemeClr val="tx1"/>
                </a:solidFill>
              </a:rPr>
              <a:t>モデリング</a:t>
            </a:r>
            <a:r>
              <a:rPr lang="ja-JP" altLang="en-US" sz="2400" dirty="0">
                <a:solidFill>
                  <a:schemeClr val="tx1"/>
                </a:solidFill>
              </a:rPr>
              <a:t>有識者が</a:t>
            </a:r>
            <a:r>
              <a:rPr lang="ja-JP" altLang="en-US" sz="2400" dirty="0" smtClean="0">
                <a:solidFill>
                  <a:schemeClr val="tx1"/>
                </a:solidFill>
              </a:rPr>
              <a:t>少ない，価値</a:t>
            </a:r>
            <a:r>
              <a:rPr lang="ja-JP" altLang="en-US" sz="2400" dirty="0" smtClean="0">
                <a:solidFill>
                  <a:schemeClr val="tx1"/>
                </a:solidFill>
              </a:rPr>
              <a:t>のあるモデル</a:t>
            </a:r>
            <a:r>
              <a:rPr lang="ja-JP" altLang="en-US" sz="2400" dirty="0">
                <a:solidFill>
                  <a:schemeClr val="tx1"/>
                </a:solidFill>
              </a:rPr>
              <a:t>の</a:t>
            </a:r>
            <a:r>
              <a:rPr lang="ja-JP" altLang="en-US" sz="2400" dirty="0" smtClean="0">
                <a:solidFill>
                  <a:schemeClr val="tx1"/>
                </a:solidFill>
              </a:rPr>
              <a:t>隠蔽</a:t>
            </a:r>
            <a:endParaRPr lang="en-US" altLang="ja-JP" sz="2400" dirty="0" smtClean="0">
              <a:solidFill>
                <a:schemeClr val="tx1"/>
              </a:solidFill>
            </a:endParaRPr>
          </a:p>
          <a:p>
            <a:pPr algn="r"/>
            <a:r>
              <a:rPr lang="ja-JP" altLang="en-US" sz="2400" dirty="0">
                <a:solidFill>
                  <a:schemeClr val="tx1"/>
                </a:solidFill>
              </a:rPr>
              <a:t>→</a:t>
            </a:r>
            <a:r>
              <a:rPr lang="ja-JP" altLang="en-US" sz="2400" dirty="0" smtClean="0">
                <a:solidFill>
                  <a:srgbClr val="0070C0"/>
                </a:solidFill>
                <a:effectLst>
                  <a:outerShdw blurRad="38100" dist="38100" dir="2700000" algn="tl">
                    <a:srgbClr val="000000">
                      <a:alpha val="43137"/>
                    </a:srgbClr>
                  </a:outerShdw>
                </a:effectLst>
              </a:rPr>
              <a:t>参考になるようなモデルが出回っていない</a:t>
            </a:r>
            <a:endParaRPr lang="en-US" altLang="ja-JP" sz="2400" dirty="0">
              <a:solidFill>
                <a:srgbClr val="0070C0"/>
              </a:solidFill>
              <a:effectLst>
                <a:outerShdw blurRad="38100" dist="38100" dir="2700000" algn="tl">
                  <a:srgbClr val="000000">
                    <a:alpha val="43137"/>
                  </a:srgbClr>
                </a:outerShdw>
              </a:effectLst>
            </a:endParaRPr>
          </a:p>
        </p:txBody>
      </p:sp>
      <p:sp>
        <p:nvSpPr>
          <p:cNvPr id="7" name="右矢印 6"/>
          <p:cNvSpPr/>
          <p:nvPr/>
        </p:nvSpPr>
        <p:spPr>
          <a:xfrm>
            <a:off x="395536" y="5589240"/>
            <a:ext cx="158417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051720" y="5661248"/>
            <a:ext cx="6984776" cy="461665"/>
          </a:xfrm>
          <a:prstGeom prst="rect">
            <a:avLst/>
          </a:prstGeom>
          <a:noFill/>
        </p:spPr>
        <p:txBody>
          <a:bodyPr wrap="square" rtlCol="0">
            <a:spAutoFit/>
          </a:bodyPr>
          <a:lstStyle/>
          <a:p>
            <a:r>
              <a:rPr lang="en-US" altLang="ja-JP" sz="2400" dirty="0" smtClean="0"/>
              <a:t>UMTP Japan</a:t>
            </a:r>
            <a:r>
              <a:rPr lang="ja-JP" altLang="en-US" sz="2400" dirty="0" smtClean="0"/>
              <a:t>が</a:t>
            </a:r>
            <a:r>
              <a:rPr lang="en-US" altLang="ja-JP" sz="2400" dirty="0" smtClean="0"/>
              <a:t>UML</a:t>
            </a:r>
            <a:r>
              <a:rPr lang="ja-JP" altLang="en-US" sz="2400" dirty="0"/>
              <a:t>モデルカタログを</a:t>
            </a:r>
            <a:r>
              <a:rPr lang="ja-JP" altLang="en-US" sz="2400" dirty="0" smtClean="0"/>
              <a:t>発表</a:t>
            </a:r>
            <a:r>
              <a:rPr lang="en-US" altLang="ja-JP" sz="2400" dirty="0" smtClean="0"/>
              <a:t>(2012</a:t>
            </a:r>
            <a:r>
              <a:rPr lang="ja-JP" altLang="en-US" sz="2400" dirty="0" smtClean="0"/>
              <a:t>年</a:t>
            </a:r>
            <a:r>
              <a:rPr lang="en-US" altLang="ja-JP" sz="2400" dirty="0" smtClean="0"/>
              <a:t>)</a:t>
            </a:r>
            <a:endParaRPr lang="en-US" altLang="ja-JP" sz="2400" dirty="0"/>
          </a:p>
        </p:txBody>
      </p:sp>
      <p:sp>
        <p:nvSpPr>
          <p:cNvPr id="13" name="テキスト ボックス 12"/>
          <p:cNvSpPr txBox="1"/>
          <p:nvPr/>
        </p:nvSpPr>
        <p:spPr>
          <a:xfrm>
            <a:off x="227837" y="3429000"/>
            <a:ext cx="1271502" cy="461665"/>
          </a:xfrm>
          <a:prstGeom prst="rect">
            <a:avLst/>
          </a:prstGeom>
          <a:noFill/>
        </p:spPr>
        <p:txBody>
          <a:bodyPr wrap="none" rtlCol="0">
            <a:spAutoFit/>
          </a:bodyPr>
          <a:lstStyle/>
          <a:p>
            <a:r>
              <a:rPr kumimoji="1" lang="ja-JP" altLang="en-US" sz="2400" dirty="0" smtClean="0"/>
              <a:t>しかし</a:t>
            </a:r>
            <a:r>
              <a:rPr kumimoji="1" lang="en-US" altLang="ja-JP" sz="2400" dirty="0" smtClean="0"/>
              <a:t>…</a:t>
            </a:r>
            <a:endParaRPr kumimoji="1" lang="ja-JP" altLang="en-US" sz="2400" dirty="0"/>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1559997"/>
            <a:ext cx="3312368" cy="4685399"/>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1553" y="1564876"/>
            <a:ext cx="3308919" cy="4680520"/>
          </a:xfrm>
          <a:prstGeom prst="rect">
            <a:avLst/>
          </a:prstGeom>
        </p:spPr>
      </p:pic>
      <p:sp>
        <p:nvSpPr>
          <p:cNvPr id="2" name="タイトル 1"/>
          <p:cNvSpPr>
            <a:spLocks noGrp="1"/>
          </p:cNvSpPr>
          <p:nvPr>
            <p:ph type="title"/>
          </p:nvPr>
        </p:nvSpPr>
        <p:spPr/>
        <p:txBody>
          <a:bodyPr/>
          <a:lstStyle/>
          <a:p>
            <a:r>
              <a:rPr kumimoji="1" lang="ja-JP" altLang="en-US" dirty="0" smtClean="0"/>
              <a:t>研究背景</a:t>
            </a:r>
            <a:r>
              <a:rPr lang="ja-JP" altLang="en-US" dirty="0" smtClean="0"/>
              <a:t>（</a:t>
            </a:r>
            <a:r>
              <a:rPr lang="en-US" altLang="ja-JP" dirty="0" smtClean="0"/>
              <a:t>4</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sz="half" idx="1"/>
          </p:nvPr>
        </p:nvSpPr>
        <p:spPr>
          <a:xfrm>
            <a:off x="457200" y="1020764"/>
            <a:ext cx="4762872" cy="5145087"/>
          </a:xfrm>
        </p:spPr>
        <p:txBody>
          <a:bodyPr/>
          <a:lstStyle/>
          <a:p>
            <a:r>
              <a:rPr kumimoji="1" lang="en-US" altLang="ja-JP" dirty="0" smtClean="0"/>
              <a:t>UML</a:t>
            </a:r>
            <a:r>
              <a:rPr kumimoji="1" lang="ja-JP" altLang="en-US" dirty="0" smtClean="0"/>
              <a:t>モデルカタログ</a:t>
            </a:r>
            <a:endParaRPr lang="en-US" altLang="ja-JP" dirty="0" smtClean="0"/>
          </a:p>
          <a:p>
            <a:pPr lvl="1"/>
            <a:r>
              <a:rPr kumimoji="1" lang="ja-JP" altLang="en-US" dirty="0" smtClean="0"/>
              <a:t>組込みシステム開発にお</a:t>
            </a:r>
            <a:r>
              <a:rPr lang="ja-JP" altLang="en-US" dirty="0" smtClean="0"/>
              <a:t>いて参考になるようなモデルをカタログ化</a:t>
            </a:r>
            <a:endParaRPr lang="en-US" altLang="ja-JP" dirty="0" smtClean="0">
              <a:solidFill>
                <a:srgbClr val="7030A0"/>
              </a:solidFill>
            </a:endParaRPr>
          </a:p>
          <a:p>
            <a:pPr lvl="1"/>
            <a:r>
              <a:rPr lang="ja-JP" altLang="en-US" dirty="0" smtClean="0"/>
              <a:t>掲載内容</a:t>
            </a:r>
            <a:endParaRPr lang="en-US" altLang="ja-JP" dirty="0" smtClean="0"/>
          </a:p>
          <a:p>
            <a:pPr lvl="2"/>
            <a:r>
              <a:rPr lang="ja-JP" altLang="en-US" dirty="0" smtClean="0"/>
              <a:t>要求仕様，ユースケース図，</a:t>
            </a:r>
            <a:endParaRPr lang="en-US" altLang="ja-JP" dirty="0" smtClean="0"/>
          </a:p>
          <a:p>
            <a:pPr marL="914400" lvl="2" indent="0">
              <a:buNone/>
            </a:pPr>
            <a:r>
              <a:rPr lang="ja-JP" altLang="en-US" dirty="0" smtClean="0"/>
              <a:t>ユースケース記述</a:t>
            </a:r>
            <a:r>
              <a:rPr lang="ja-JP" altLang="en-US" dirty="0"/>
              <a:t>，</a:t>
            </a:r>
            <a:r>
              <a:rPr lang="ja-JP" altLang="en-US" dirty="0" smtClean="0"/>
              <a:t>クラス図，</a:t>
            </a:r>
            <a:endParaRPr lang="en-US" altLang="ja-JP" dirty="0" smtClean="0"/>
          </a:p>
          <a:p>
            <a:pPr marL="914400" lvl="2" indent="0">
              <a:buNone/>
            </a:pPr>
            <a:r>
              <a:rPr lang="ja-JP" altLang="en-US" dirty="0" smtClean="0"/>
              <a:t>シーケンス図，ステートマシン図等</a:t>
            </a:r>
            <a:endParaRPr kumimoji="1" lang="en-US" altLang="ja-JP" dirty="0" smtClean="0"/>
          </a:p>
          <a:p>
            <a:pPr lvl="1"/>
            <a:endParaRPr kumimoji="1" lang="en-US" altLang="ja-JP" dirty="0" smtClean="0"/>
          </a:p>
        </p:txBody>
      </p:sp>
      <p:pic>
        <p:nvPicPr>
          <p:cNvPr id="6" name="コンテンツ プレースホルダー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5508104" y="1556792"/>
            <a:ext cx="3316938" cy="4688604"/>
          </a:xfrm>
        </p:spPr>
      </p:pic>
      <p:sp>
        <p:nvSpPr>
          <p:cNvPr id="9" name="右矢印 8"/>
          <p:cNvSpPr/>
          <p:nvPr/>
        </p:nvSpPr>
        <p:spPr>
          <a:xfrm>
            <a:off x="755576" y="5050050"/>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691680" y="4902259"/>
            <a:ext cx="3600400" cy="830997"/>
          </a:xfrm>
          <a:prstGeom prst="rect">
            <a:avLst/>
          </a:prstGeom>
          <a:noFill/>
        </p:spPr>
        <p:txBody>
          <a:bodyPr wrap="square" rtlCol="0">
            <a:spAutoFit/>
          </a:bodyPr>
          <a:lstStyle/>
          <a:p>
            <a:r>
              <a:rPr lang="ja-JP" altLang="en-US" sz="2400" dirty="0" smtClean="0"/>
              <a:t>モデルベース開発教育</a:t>
            </a:r>
            <a:r>
              <a:rPr kumimoji="1" lang="ja-JP" altLang="en-US" sz="2400" dirty="0" smtClean="0"/>
              <a:t>の</a:t>
            </a:r>
            <a:endParaRPr kumimoji="1" lang="en-US" altLang="ja-JP" sz="2400" dirty="0" smtClean="0"/>
          </a:p>
          <a:p>
            <a:r>
              <a:rPr lang="ja-JP" altLang="en-US" sz="2400" dirty="0" smtClean="0"/>
              <a:t>資料になる？</a:t>
            </a:r>
            <a:endParaRPr kumimoji="1" lang="ja-JP" altLang="en-US" sz="2400" dirty="0"/>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smtClean="0"/>
              <a:t>（</a:t>
            </a:r>
            <a:r>
              <a:rPr lang="en-US" altLang="ja-JP" dirty="0" smtClean="0"/>
              <a:t>5</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752052"/>
          </a:xfrm>
        </p:spPr>
        <p:txBody>
          <a:bodyPr>
            <a:noAutofit/>
          </a:bodyPr>
          <a:lstStyle/>
          <a:p>
            <a:r>
              <a:rPr kumimoji="1" lang="en-US" altLang="ja-JP" dirty="0" smtClean="0"/>
              <a:t>UML</a:t>
            </a:r>
            <a:r>
              <a:rPr kumimoji="1" lang="ja-JP" altLang="en-US" dirty="0" smtClean="0"/>
              <a:t>モデルカタログの問題点</a:t>
            </a:r>
            <a:endParaRPr kumimoji="1" lang="en-US" altLang="ja-JP" dirty="0" smtClean="0"/>
          </a:p>
        </p:txBody>
      </p:sp>
      <p:sp>
        <p:nvSpPr>
          <p:cNvPr id="8" name="正方形/長方形 7"/>
          <p:cNvSpPr/>
          <p:nvPr/>
        </p:nvSpPr>
        <p:spPr>
          <a:xfrm>
            <a:off x="611560" y="2309971"/>
            <a:ext cx="792088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ja-JP" altLang="en-US" sz="2400" dirty="0" smtClean="0"/>
              <a:t>実装・開発環境に依存しない</a:t>
            </a:r>
            <a:r>
              <a:rPr lang="ja-JP" altLang="en-US" sz="2400" dirty="0" smtClean="0">
                <a:solidFill>
                  <a:srgbClr val="7030A0"/>
                </a:solidFill>
              </a:rPr>
              <a:t>抽象的な</a:t>
            </a:r>
            <a:r>
              <a:rPr kumimoji="1" lang="ja-JP" altLang="en-US" sz="2400" dirty="0" smtClean="0">
                <a:solidFill>
                  <a:srgbClr val="7030A0"/>
                </a:solidFill>
              </a:rPr>
              <a:t>モデル</a:t>
            </a:r>
            <a:endParaRPr lang="en-US" altLang="ja-JP" sz="2400" dirty="0">
              <a:solidFill>
                <a:srgbClr val="7030A0"/>
              </a:solidFill>
            </a:endParaRPr>
          </a:p>
          <a:p>
            <a:pPr algn="r"/>
            <a:r>
              <a:rPr lang="ja-JP" altLang="en-US" sz="2400" dirty="0" smtClean="0"/>
              <a:t>→環境に合わせたモデルが存在しない</a:t>
            </a:r>
            <a:endParaRPr lang="en-US" altLang="ja-JP" sz="2400" dirty="0" smtClean="0"/>
          </a:p>
        </p:txBody>
      </p:sp>
      <p:sp>
        <p:nvSpPr>
          <p:cNvPr id="9" name="正方形/長方形 8"/>
          <p:cNvSpPr/>
          <p:nvPr/>
        </p:nvSpPr>
        <p:spPr>
          <a:xfrm>
            <a:off x="611560" y="3933056"/>
            <a:ext cx="792088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ja-JP" altLang="en-US" sz="2400" dirty="0" smtClean="0"/>
              <a:t>開発現場での</a:t>
            </a:r>
            <a:r>
              <a:rPr lang="ja-JP" altLang="en-US" sz="2400" dirty="0" smtClean="0">
                <a:solidFill>
                  <a:srgbClr val="7030A0"/>
                </a:solidFill>
              </a:rPr>
              <a:t>実践報告が無い</a:t>
            </a:r>
            <a:endParaRPr kumimoji="1" lang="en-US" altLang="ja-JP" sz="2400" dirty="0" smtClean="0">
              <a:solidFill>
                <a:srgbClr val="7030A0"/>
              </a:solidFill>
            </a:endParaRPr>
          </a:p>
          <a:p>
            <a:pPr algn="r"/>
            <a:r>
              <a:rPr lang="en-US" altLang="ja-JP" sz="2400" dirty="0" smtClean="0"/>
              <a:t>	</a:t>
            </a:r>
            <a:r>
              <a:rPr lang="ja-JP" altLang="en-US" sz="2400" dirty="0" smtClean="0"/>
              <a:t>→モデルカタログ自体の有用性が不明</a:t>
            </a:r>
            <a:endParaRPr lang="en-US" altLang="ja-JP" sz="2400" dirty="0" smtClean="0"/>
          </a:p>
        </p:txBody>
      </p:sp>
      <p:sp>
        <p:nvSpPr>
          <p:cNvPr id="10" name="線吹き出し 2 (枠付き) 9"/>
          <p:cNvSpPr/>
          <p:nvPr/>
        </p:nvSpPr>
        <p:spPr>
          <a:xfrm>
            <a:off x="251520" y="5373216"/>
            <a:ext cx="5112568" cy="648072"/>
          </a:xfrm>
          <a:prstGeom prst="borderCallout2">
            <a:avLst>
              <a:gd name="adj1" fmla="val 51734"/>
              <a:gd name="adj2" fmla="val 103414"/>
              <a:gd name="adj3" fmla="val 50354"/>
              <a:gd name="adj4" fmla="val 114074"/>
              <a:gd name="adj5" fmla="val -102192"/>
              <a:gd name="adj6" fmla="val 131238"/>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2400" dirty="0" smtClean="0">
                <a:solidFill>
                  <a:schemeClr val="tx1"/>
                </a:solidFill>
              </a:rPr>
              <a:t>動作保証性，再利用性，</a:t>
            </a:r>
            <a:r>
              <a:rPr kumimoji="1" lang="ja-JP" altLang="en-US" sz="2400" dirty="0" smtClean="0">
                <a:solidFill>
                  <a:schemeClr val="tx1"/>
                </a:solidFill>
              </a:rPr>
              <a:t>拡張性</a:t>
            </a:r>
            <a:r>
              <a:rPr lang="ja-JP" altLang="en-US" sz="2400" dirty="0">
                <a:solidFill>
                  <a:schemeClr val="tx1"/>
                </a:solidFill>
              </a:rPr>
              <a:t>等</a:t>
            </a:r>
            <a:endParaRPr kumimoji="1" lang="en-US" altLang="ja-JP" sz="2400" dirty="0" smtClean="0">
              <a:solidFill>
                <a:schemeClr val="tx1"/>
              </a:solidFill>
            </a:endParaRPr>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1/5</a:t>
            </a:r>
            <a:r>
              <a:rPr lang="ja-JP" altLang="en-US" dirty="0" smtClean="0"/>
              <a:t>）</a:t>
            </a:r>
            <a:endParaRPr kumimoji="1" lang="ja-JP" altLang="en-US" dirty="0"/>
          </a:p>
        </p:txBody>
      </p:sp>
      <p:sp>
        <p:nvSpPr>
          <p:cNvPr id="7" name="コンテンツ プレースホルダー 6"/>
          <p:cNvSpPr>
            <a:spLocks noGrp="1"/>
          </p:cNvSpPr>
          <p:nvPr>
            <p:ph sz="half" idx="1"/>
          </p:nvPr>
        </p:nvSpPr>
        <p:spPr>
          <a:xfrm>
            <a:off x="395536" y="1124744"/>
            <a:ext cx="8291264" cy="1532727"/>
          </a:xfrm>
        </p:spPr>
        <p:style>
          <a:lnRef idx="3">
            <a:schemeClr val="lt1"/>
          </a:lnRef>
          <a:fillRef idx="1">
            <a:schemeClr val="accent2"/>
          </a:fillRef>
          <a:effectRef idx="1">
            <a:schemeClr val="accent2"/>
          </a:effectRef>
          <a:fontRef idx="minor">
            <a:schemeClr val="lt1"/>
          </a:fontRef>
        </p:style>
        <p:txBody>
          <a:bodyPr anchor="ctr">
            <a:spAutoFit/>
          </a:bodyPr>
          <a:lstStyle/>
          <a:p>
            <a:pPr marL="0" indent="0" algn="ctr">
              <a:buNone/>
            </a:pPr>
            <a:r>
              <a:rPr lang="en-US" altLang="ja-JP" sz="3600" dirty="0"/>
              <a:t>UML</a:t>
            </a:r>
            <a:r>
              <a:rPr lang="ja-JP" altLang="en-US" sz="3600" dirty="0"/>
              <a:t>モデルカタログを利用</a:t>
            </a:r>
            <a:r>
              <a:rPr lang="ja-JP" altLang="en-US" sz="3600" dirty="0" smtClean="0"/>
              <a:t>して</a:t>
            </a:r>
            <a:endParaRPr lang="en-US" altLang="ja-JP" sz="3600" dirty="0" smtClean="0"/>
          </a:p>
          <a:p>
            <a:pPr marL="0" indent="0" algn="ctr">
              <a:buNone/>
            </a:pPr>
            <a:r>
              <a:rPr lang="ja-JP" altLang="en-US" sz="3600" dirty="0" smtClean="0"/>
              <a:t>開発</a:t>
            </a:r>
            <a:r>
              <a:rPr lang="ja-JP" altLang="en-US" sz="3600" dirty="0"/>
              <a:t>を行い</a:t>
            </a:r>
            <a:r>
              <a:rPr lang="ja-JP" altLang="en-US" sz="3600" dirty="0" smtClean="0"/>
              <a:t>、モデルの有用性</a:t>
            </a:r>
            <a:r>
              <a:rPr lang="ja-JP" altLang="en-US" sz="3600" dirty="0"/>
              <a:t>を</a:t>
            </a:r>
            <a:r>
              <a:rPr lang="ja-JP" altLang="en-US" sz="3600" dirty="0" smtClean="0"/>
              <a:t>検証</a:t>
            </a:r>
            <a:endParaRPr lang="ja-JP" altLang="en-US" sz="3600" dirty="0"/>
          </a:p>
        </p:txBody>
      </p:sp>
      <p:sp>
        <p:nvSpPr>
          <p:cNvPr id="4" name="正方形/長方形 3"/>
          <p:cNvSpPr/>
          <p:nvPr/>
        </p:nvSpPr>
        <p:spPr>
          <a:xfrm>
            <a:off x="737574" y="3495198"/>
            <a:ext cx="7668852"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altLang="ja-JP" sz="2400" dirty="0" smtClean="0"/>
              <a:t>[</a:t>
            </a:r>
            <a:r>
              <a:rPr lang="ja-JP" altLang="en-US" sz="2400" dirty="0" smtClean="0"/>
              <a:t>問題</a:t>
            </a:r>
            <a:r>
              <a:rPr lang="en-US" altLang="ja-JP" sz="2400" dirty="0" smtClean="0"/>
              <a:t>1]</a:t>
            </a:r>
            <a:r>
              <a:rPr lang="ja-JP" altLang="en-US" sz="2400" dirty="0" smtClean="0"/>
              <a:t>環境に合わせたモデルが存在しない</a:t>
            </a:r>
            <a:endParaRPr lang="en-US" altLang="ja-JP" sz="2400" dirty="0" smtClean="0"/>
          </a:p>
          <a:p>
            <a:pPr algn="r"/>
            <a:r>
              <a:rPr lang="ja-JP" altLang="en-US" sz="2400" dirty="0" smtClean="0"/>
              <a:t>→</a:t>
            </a:r>
            <a:r>
              <a:rPr lang="ja-JP" altLang="en-US" sz="2400" u="sng" dirty="0" smtClean="0"/>
              <a:t>環境に依存したモデルの作成，提供</a:t>
            </a:r>
            <a:endParaRPr lang="en-US" altLang="ja-JP" sz="2400" u="sng" dirty="0" smtClean="0"/>
          </a:p>
        </p:txBody>
      </p:sp>
      <p:sp>
        <p:nvSpPr>
          <p:cNvPr id="5" name="正方形/長方形 4"/>
          <p:cNvSpPr/>
          <p:nvPr/>
        </p:nvSpPr>
        <p:spPr>
          <a:xfrm>
            <a:off x="1259632" y="4686235"/>
            <a:ext cx="6624736"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en-US" altLang="ja-JP" sz="2400" dirty="0" smtClean="0"/>
              <a:t>[</a:t>
            </a:r>
            <a:r>
              <a:rPr lang="ja-JP" altLang="en-US" sz="2400" dirty="0" smtClean="0"/>
              <a:t>問題</a:t>
            </a:r>
            <a:r>
              <a:rPr lang="en-US" altLang="ja-JP" sz="2400" dirty="0" smtClean="0"/>
              <a:t>2]</a:t>
            </a:r>
            <a:r>
              <a:rPr lang="ja-JP" altLang="en-US" sz="2400" dirty="0" smtClean="0"/>
              <a:t>有用性が不明</a:t>
            </a:r>
            <a:endParaRPr lang="en-US" altLang="ja-JP" sz="2400" dirty="0" smtClean="0"/>
          </a:p>
          <a:p>
            <a:pPr algn="r"/>
            <a:r>
              <a:rPr lang="ja-JP" altLang="en-US" sz="2400" dirty="0" smtClean="0"/>
              <a:t>→</a:t>
            </a:r>
            <a:r>
              <a:rPr lang="ja-JP" altLang="en-US" sz="2400" u="sng" dirty="0" smtClean="0"/>
              <a:t>開発と動作テストによって有用性を検証</a:t>
            </a:r>
            <a:endParaRPr lang="en-US" altLang="ja-JP" sz="2400" u="sng" dirty="0" smtClean="0"/>
          </a:p>
        </p:txBody>
      </p:sp>
    </p:spTree>
    <p:extLst>
      <p:ext uri="{BB962C8B-B14F-4D97-AF65-F5344CB8AC3E}">
        <p14:creationId xmlns:p14="http://schemas.microsoft.com/office/powerpoint/2010/main" val="178477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2/5</a:t>
            </a:r>
            <a:r>
              <a:rPr lang="ja-JP" altLang="en-US" dirty="0" smtClean="0"/>
              <a:t>）</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モデルカタログ一覧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876998318"/>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t>カテゴリ</a:t>
                      </a:r>
                      <a:endParaRPr kumimoji="1" lang="ja-JP" altLang="en-US" sz="2000" dirty="0"/>
                    </a:p>
                  </a:txBody>
                  <a:tcPr anchor="ctr"/>
                </a:tc>
                <a:tc>
                  <a:txBody>
                    <a:bodyPr/>
                    <a:lstStyle/>
                    <a:p>
                      <a:pPr algn="ctr"/>
                      <a:r>
                        <a:rPr kumimoji="1" lang="ja-JP" altLang="en-US" sz="2000" dirty="0" smtClean="0"/>
                        <a:t>要求仕様</a:t>
                      </a:r>
                      <a:endParaRPr kumimoji="1" lang="ja-JP" altLang="en-US" sz="2000" dirty="0"/>
                    </a:p>
                  </a:txBody>
                  <a:tcPr anchor="ctr"/>
                </a:tc>
                <a:tc>
                  <a:txBody>
                    <a:bodyPr/>
                    <a:lstStyle/>
                    <a:p>
                      <a:pPr algn="ctr"/>
                      <a:r>
                        <a:rPr kumimoji="1" lang="ja-JP" altLang="en-US" sz="2000" dirty="0" smtClean="0"/>
                        <a:t>概要</a:t>
                      </a:r>
                      <a:endParaRPr kumimoji="1" lang="ja-JP" altLang="en-US" sz="2000" dirty="0"/>
                    </a:p>
                  </a:txBody>
                  <a:tcPr anchor="ctr"/>
                </a:tc>
              </a:tr>
              <a:tr h="484591">
                <a:tc rowSpan="2">
                  <a:txBody>
                    <a:bodyPr/>
                    <a:lstStyle/>
                    <a:p>
                      <a:pPr algn="ctr"/>
                      <a:r>
                        <a:rPr kumimoji="1" lang="ja-JP" altLang="en-US" sz="2000" dirty="0" smtClean="0"/>
                        <a:t>製品</a:t>
                      </a:r>
                      <a:endParaRPr kumimoji="1" lang="ja-JP" altLang="en-US" sz="2000" dirty="0"/>
                    </a:p>
                  </a:txBody>
                  <a:tcPr anchor="ctr"/>
                </a:tc>
                <a:tc>
                  <a:txBody>
                    <a:bodyPr/>
                    <a:lstStyle/>
                    <a:p>
                      <a:pPr algn="ctr"/>
                      <a:r>
                        <a:rPr kumimoji="1" lang="ja-JP" altLang="en-US" sz="2000" dirty="0" smtClean="0"/>
                        <a:t>孔版印刷機</a:t>
                      </a:r>
                      <a:endParaRPr kumimoji="1" lang="ja-JP" altLang="en-US" sz="2000" dirty="0"/>
                    </a:p>
                  </a:txBody>
                  <a:tcPr anchor="ctr"/>
                </a:tc>
                <a:tc>
                  <a:txBody>
                    <a:bodyPr/>
                    <a:lstStyle/>
                    <a:p>
                      <a:pPr algn="ctr"/>
                      <a:r>
                        <a:rPr kumimoji="1" lang="ja-JP" altLang="en-US" sz="2000" dirty="0" smtClean="0"/>
                        <a:t>孔版印刷を実現</a:t>
                      </a:r>
                      <a:endParaRPr kumimoji="1" lang="ja-JP" altLang="en-US" sz="2000" dirty="0"/>
                    </a:p>
                  </a:txBody>
                  <a:tcPr anchor="ctr"/>
                </a:tc>
              </a:tr>
              <a:tr h="836417">
                <a:tc vMerge="1">
                  <a:txBody>
                    <a:bodyPr/>
                    <a:lstStyle/>
                    <a:p>
                      <a:endParaRPr kumimoji="1" lang="ja-JP" altLang="en-US" dirty="0"/>
                    </a:p>
                  </a:txBody>
                  <a:tcPr/>
                </a:tc>
                <a:tc>
                  <a:txBody>
                    <a:bodyPr/>
                    <a:lstStyle/>
                    <a:p>
                      <a:pPr algn="ctr"/>
                      <a:r>
                        <a:rPr kumimoji="1" lang="ja-JP" altLang="en-US" sz="2000" dirty="0" smtClean="0"/>
                        <a:t>電子オルゴール</a:t>
                      </a:r>
                      <a:endParaRPr kumimoji="1" lang="ja-JP" altLang="en-US" sz="2000" dirty="0"/>
                    </a:p>
                  </a:txBody>
                  <a:tcPr anchor="ctr"/>
                </a:tc>
                <a:tc>
                  <a:txBody>
                    <a:bodyPr/>
                    <a:lstStyle/>
                    <a:p>
                      <a:pPr algn="ctr"/>
                      <a:r>
                        <a:rPr kumimoji="1" lang="ja-JP" altLang="en-US" sz="2000" dirty="0" smtClean="0"/>
                        <a:t>オルゴールの発音操作を</a:t>
                      </a:r>
                      <a:endParaRPr kumimoji="1" lang="en-US" altLang="ja-JP" sz="2000" dirty="0" smtClean="0"/>
                    </a:p>
                    <a:p>
                      <a:pPr algn="ctr"/>
                      <a:r>
                        <a:rPr kumimoji="1" lang="ja-JP" altLang="en-US" sz="2000" dirty="0" smtClean="0"/>
                        <a:t>ソフトウェア制御</a:t>
                      </a:r>
                      <a:endParaRPr kumimoji="1" lang="ja-JP" altLang="en-US" sz="2000" dirty="0"/>
                    </a:p>
                  </a:txBody>
                  <a:tcPr anchor="ctr"/>
                </a:tc>
              </a:tr>
              <a:tr h="836417">
                <a:tc rowSpan="2">
                  <a:txBody>
                    <a:bodyPr/>
                    <a:lstStyle/>
                    <a:p>
                      <a:pPr algn="ctr"/>
                      <a:r>
                        <a:rPr kumimoji="1" lang="ja-JP" altLang="en-US" sz="2000" dirty="0" smtClean="0"/>
                        <a:t>機能</a:t>
                      </a:r>
                      <a:endParaRPr kumimoji="1" lang="ja-JP" altLang="en-US" sz="2000" dirty="0"/>
                    </a:p>
                  </a:txBody>
                  <a:tcPr anchor="ctr"/>
                </a:tc>
                <a:tc>
                  <a:txBody>
                    <a:bodyPr/>
                    <a:lstStyle/>
                    <a:p>
                      <a:pPr algn="ctr"/>
                      <a:r>
                        <a:rPr kumimoji="1" lang="ja-JP" altLang="en-US" sz="2000" dirty="0" smtClean="0"/>
                        <a:t>認証</a:t>
                      </a:r>
                      <a:endParaRPr kumimoji="1" lang="ja-JP" altLang="en-US" sz="2000" dirty="0"/>
                    </a:p>
                  </a:txBody>
                  <a:tcPr anchor="ctr"/>
                </a:tc>
                <a:tc>
                  <a:txBody>
                    <a:bodyPr/>
                    <a:lstStyle/>
                    <a:p>
                      <a:pPr algn="ctr"/>
                      <a:r>
                        <a:rPr kumimoji="1" lang="ja-JP" altLang="en-US" sz="2000" dirty="0" smtClean="0"/>
                        <a:t>ユーザを識別し，ユーザ毎に</a:t>
                      </a:r>
                      <a:endParaRPr kumimoji="1" lang="en-US" altLang="ja-JP" sz="2000" dirty="0" smtClean="0"/>
                    </a:p>
                    <a:p>
                      <a:pPr algn="ctr"/>
                      <a:r>
                        <a:rPr kumimoji="1" lang="ja-JP" altLang="en-US" sz="2000" dirty="0" smtClean="0"/>
                        <a:t>サービスを提供</a:t>
                      </a:r>
                      <a:endParaRPr kumimoji="1" lang="ja-JP" altLang="en-US" sz="2000" dirty="0"/>
                    </a:p>
                  </a:txBody>
                  <a:tcPr anchor="ctr"/>
                </a:tc>
              </a:tr>
              <a:tr h="1194881">
                <a:tc vMerge="1">
                  <a:txBody>
                    <a:bodyPr/>
                    <a:lstStyle/>
                    <a:p>
                      <a:endParaRPr kumimoji="1" lang="ja-JP" altLang="en-US" dirty="0"/>
                    </a:p>
                  </a:txBody>
                  <a:tcPr/>
                </a:tc>
                <a:tc>
                  <a:txBody>
                    <a:bodyPr/>
                    <a:lstStyle/>
                    <a:p>
                      <a:pPr algn="ctr"/>
                      <a:r>
                        <a:rPr kumimoji="1" lang="ja-JP" altLang="en-US" sz="2000" dirty="0" smtClean="0"/>
                        <a:t>自己診断</a:t>
                      </a:r>
                      <a:endParaRPr kumimoji="1" lang="ja-JP" altLang="en-US" sz="2000" dirty="0"/>
                    </a:p>
                  </a:txBody>
                  <a:tcPr anchor="ctr"/>
                </a:tc>
                <a:tc>
                  <a:txBody>
                    <a:bodyPr/>
                    <a:lstStyle/>
                    <a:p>
                      <a:pPr algn="ctr"/>
                      <a:r>
                        <a:rPr kumimoji="1" lang="ja-JP" altLang="en-US" sz="2000" dirty="0" smtClean="0"/>
                        <a:t>システムを構成するデバイスのチェック，</a:t>
                      </a:r>
                      <a:endParaRPr kumimoji="1" lang="en-US" altLang="ja-JP" sz="2000" dirty="0" smtClean="0"/>
                    </a:p>
                    <a:p>
                      <a:pPr algn="ctr"/>
                      <a:r>
                        <a:rPr kumimoji="1" lang="ja-JP" altLang="en-US" sz="2000" dirty="0" smtClean="0"/>
                        <a:t>診断結果のレポート</a:t>
                      </a:r>
                      <a:endParaRPr kumimoji="1" lang="ja-JP" altLang="en-US" sz="2000" dirty="0"/>
                    </a:p>
                  </a:txBody>
                  <a:tcPr anchor="ctr"/>
                </a:tc>
              </a:tr>
              <a:tr h="836417">
                <a:tc>
                  <a:txBody>
                    <a:bodyPr/>
                    <a:lstStyle/>
                    <a:p>
                      <a:pPr algn="ctr"/>
                      <a:r>
                        <a:rPr kumimoji="1" lang="ja-JP" altLang="en-US" sz="2000" dirty="0" smtClean="0"/>
                        <a:t>部品</a:t>
                      </a:r>
                      <a:endParaRPr kumimoji="1" lang="ja-JP" altLang="en-US" sz="2000" dirty="0"/>
                    </a:p>
                  </a:txBody>
                  <a:tcPr anchor="ctr"/>
                </a:tc>
                <a:tc>
                  <a:txBody>
                    <a:bodyPr/>
                    <a:lstStyle/>
                    <a:p>
                      <a:pPr algn="ctr"/>
                      <a:r>
                        <a:rPr kumimoji="1" lang="ja-JP" altLang="en-US" sz="2000" dirty="0" smtClean="0"/>
                        <a:t>目標制御</a:t>
                      </a:r>
                      <a:endParaRPr kumimoji="1" lang="ja-JP" altLang="en-US" sz="2000" dirty="0"/>
                    </a:p>
                  </a:txBody>
                  <a:tcPr anchor="ctr"/>
                </a:tc>
                <a:tc>
                  <a:txBody>
                    <a:bodyPr/>
                    <a:lstStyle/>
                    <a:p>
                      <a:pPr algn="ctr"/>
                      <a:r>
                        <a:rPr kumimoji="1" lang="ja-JP" altLang="en-US" sz="2000" dirty="0" smtClean="0"/>
                        <a:t>制御対象の測定値を</a:t>
                      </a:r>
                      <a:endParaRPr kumimoji="1" lang="en-US" altLang="ja-JP" sz="2000" dirty="0" smtClean="0"/>
                    </a:p>
                    <a:p>
                      <a:pPr algn="ctr"/>
                      <a:r>
                        <a:rPr kumimoji="1" lang="ja-JP" altLang="en-US" sz="2000" dirty="0" smtClean="0"/>
                        <a:t>目標値となるように制御</a:t>
                      </a:r>
                      <a:endParaRPr kumimoji="1" lang="ja-JP" altLang="en-US" sz="2000" dirty="0"/>
                    </a:p>
                  </a:txBody>
                  <a:tcPr anchor="ctr"/>
                </a:tc>
              </a:tr>
            </a:tbl>
          </a:graphicData>
        </a:graphic>
      </p:graphicFrame>
    </p:spTree>
    <p:extLst>
      <p:ext uri="{BB962C8B-B14F-4D97-AF65-F5344CB8AC3E}">
        <p14:creationId xmlns:p14="http://schemas.microsoft.com/office/powerpoint/2010/main" val="499421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1">
  <a:themeElements>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ol7-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7-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7-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7-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7-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7-s-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7-s-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7-s-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7-s-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7-s-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7-s-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7-s-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テーマ1</Template>
  <TotalTime>2710</TotalTime>
  <Words>1331</Words>
  <Application>Microsoft Office PowerPoint</Application>
  <PresentationFormat>画面に合わせる (4:3)</PresentationFormat>
  <Paragraphs>295</Paragraphs>
  <Slides>21</Slides>
  <Notes>19</Notes>
  <HiddenSlides>4</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テーマ1</vt:lpstr>
      <vt:lpstr>組込みシステムにおける UMLモデルカタログの実践研究</vt:lpstr>
      <vt:lpstr>発表内容</vt:lpstr>
      <vt:lpstr>研究背景（1/5）</vt:lpstr>
      <vt:lpstr>研究背景（2/5）</vt:lpstr>
      <vt:lpstr>研究背景（3/5）</vt:lpstr>
      <vt:lpstr>研究背景（4/5）</vt:lpstr>
      <vt:lpstr>研究背景（5/5）</vt:lpstr>
      <vt:lpstr>研究概要（1/5）</vt:lpstr>
      <vt:lpstr>研究概要（2/5）</vt:lpstr>
      <vt:lpstr>研究概要（2/5）</vt:lpstr>
      <vt:lpstr>研究概要（3/5）</vt:lpstr>
      <vt:lpstr>研究概要（4/5）</vt:lpstr>
      <vt:lpstr>研究概要（5/5）</vt:lpstr>
      <vt:lpstr>進捗状況（1/6）</vt:lpstr>
      <vt:lpstr>進捗状況（2/6）</vt:lpstr>
      <vt:lpstr>進捗状況（3/6）</vt:lpstr>
      <vt:lpstr>進捗状況（4/6）</vt:lpstr>
      <vt:lpstr>進捗状況（5/6）</vt:lpstr>
      <vt:lpstr>進捗状況（6/6）</vt:lpstr>
      <vt:lpstr>今後の予定</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N_MURA</cp:lastModifiedBy>
  <cp:revision>133</cp:revision>
  <cp:lastPrinted>2012-11-30T07:55:28Z</cp:lastPrinted>
  <dcterms:created xsi:type="dcterms:W3CDTF">2012-11-18T12:03:51Z</dcterms:created>
  <dcterms:modified xsi:type="dcterms:W3CDTF">2012-11-30T09:32:51Z</dcterms:modified>
</cp:coreProperties>
</file>