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5"/>
  </p:notesMasterIdLst>
  <p:sldIdLst>
    <p:sldId id="256" r:id="rId2"/>
    <p:sldId id="257" r:id="rId3"/>
    <p:sldId id="278" r:id="rId4"/>
    <p:sldId id="258" r:id="rId5"/>
    <p:sldId id="260" r:id="rId6"/>
    <p:sldId id="281" r:id="rId7"/>
    <p:sldId id="261" r:id="rId8"/>
    <p:sldId id="263" r:id="rId9"/>
    <p:sldId id="264" r:id="rId10"/>
    <p:sldId id="283" r:id="rId11"/>
    <p:sldId id="284" r:id="rId12"/>
    <p:sldId id="265" r:id="rId13"/>
    <p:sldId id="282" r:id="rId14"/>
    <p:sldId id="285" r:id="rId15"/>
    <p:sldId id="266" r:id="rId16"/>
    <p:sldId id="279" r:id="rId17"/>
    <p:sldId id="267" r:id="rId18"/>
    <p:sldId id="287" r:id="rId19"/>
    <p:sldId id="268" r:id="rId20"/>
    <p:sldId id="286" r:id="rId21"/>
    <p:sldId id="288" r:id="rId22"/>
    <p:sldId id="271" r:id="rId23"/>
    <p:sldId id="272"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29" autoAdjust="0"/>
  </p:normalViewPr>
  <p:slideViewPr>
    <p:cSldViewPr>
      <p:cViewPr>
        <p:scale>
          <a:sx n="80" d="100"/>
          <a:sy n="80" d="100"/>
        </p:scale>
        <p:origin x="-240" y="66"/>
      </p:cViewPr>
      <p:guideLst>
        <p:guide orient="horz" pos="2160"/>
        <p:guide pos="2880"/>
      </p:guideLst>
    </p:cSldViewPr>
  </p:slideViewPr>
  <p:notesTextViewPr>
    <p:cViewPr>
      <p:scale>
        <a:sx n="1" d="1"/>
        <a:sy n="1" d="1"/>
      </p:scale>
      <p:origin x="0" y="0"/>
    </p:cViewPr>
  </p:notesTextViewPr>
  <p:notesViewPr>
    <p:cSldViewPr>
      <p:cViewPr varScale="1">
        <p:scale>
          <a:sx n="59" d="100"/>
          <a:sy n="59" d="100"/>
        </p:scale>
        <p:origin x="-26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91553C-C418-45F3-9060-1557D7683ECD}" type="datetimeFigureOut">
              <a:rPr kumimoji="1" lang="ja-JP" altLang="en-US" smtClean="0"/>
              <a:t>2012/11/29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B36527-D379-4589-94AB-3E8AB1F08336}" type="slidenum">
              <a:rPr kumimoji="1" lang="ja-JP" altLang="en-US" smtClean="0"/>
              <a:t>‹#›</a:t>
            </a:fld>
            <a:endParaRPr kumimoji="1" lang="ja-JP" altLang="en-US"/>
          </a:p>
        </p:txBody>
      </p:sp>
    </p:spTree>
    <p:extLst>
      <p:ext uri="{BB962C8B-B14F-4D97-AF65-F5344CB8AC3E}">
        <p14:creationId xmlns:p14="http://schemas.microsoft.com/office/powerpoint/2010/main" val="26977287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組込みシステムとは？</a:t>
            </a:r>
            <a:endParaRPr kumimoji="1" lang="en-US" altLang="ja-JP" dirty="0" smtClean="0"/>
          </a:p>
          <a:p>
            <a:r>
              <a:rPr kumimoji="1" lang="ja-JP" altLang="en-US" dirty="0" smtClean="0"/>
              <a:t>イメージが見えにくい</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3</a:t>
            </a:fld>
            <a:endParaRPr kumimoji="1" lang="ja-JP" altLang="en-US"/>
          </a:p>
        </p:txBody>
      </p:sp>
    </p:spTree>
    <p:extLst>
      <p:ext uri="{BB962C8B-B14F-4D97-AF65-F5344CB8AC3E}">
        <p14:creationId xmlns:p14="http://schemas.microsoft.com/office/powerpoint/2010/main" val="356116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方法を示す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12</a:t>
            </a:fld>
            <a:endParaRPr kumimoji="1" lang="ja-JP" altLang="en-US"/>
          </a:p>
        </p:txBody>
      </p:sp>
    </p:spTree>
    <p:extLst>
      <p:ext uri="{BB962C8B-B14F-4D97-AF65-F5344CB8AC3E}">
        <p14:creationId xmlns:p14="http://schemas.microsoft.com/office/powerpoint/2010/main" val="379122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目標値制御のモデルカタログ</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13</a:t>
            </a:fld>
            <a:endParaRPr kumimoji="1" lang="ja-JP" altLang="en-US"/>
          </a:p>
        </p:txBody>
      </p:sp>
    </p:spTree>
    <p:extLst>
      <p:ext uri="{BB962C8B-B14F-4D97-AF65-F5344CB8AC3E}">
        <p14:creationId xmlns:p14="http://schemas.microsoft.com/office/powerpoint/2010/main" val="2681205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目標値制御のモデルカタログ</a:t>
            </a:r>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14</a:t>
            </a:fld>
            <a:endParaRPr kumimoji="1" lang="ja-JP" altLang="en-US"/>
          </a:p>
        </p:txBody>
      </p:sp>
    </p:spTree>
    <p:extLst>
      <p:ext uri="{BB962C8B-B14F-4D97-AF65-F5344CB8AC3E}">
        <p14:creationId xmlns:p14="http://schemas.microsoft.com/office/powerpoint/2010/main" val="2681205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15</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目標値制御とは？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16</a:t>
            </a:fld>
            <a:endParaRPr kumimoji="1" lang="ja-JP" altLang="en-US"/>
          </a:p>
        </p:txBody>
      </p:sp>
    </p:spTree>
    <p:extLst>
      <p:ext uri="{BB962C8B-B14F-4D97-AF65-F5344CB8AC3E}">
        <p14:creationId xmlns:p14="http://schemas.microsoft.com/office/powerpoint/2010/main" val="343669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17</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NXT LEGO MINDSTORMS</a:t>
            </a:r>
            <a:r>
              <a:rPr kumimoji="1" lang="ja-JP" altLang="en-US" dirty="0" smtClean="0"/>
              <a:t>のどの部分に利用出来るか</a:t>
            </a:r>
          </a:p>
          <a:p>
            <a:r>
              <a:rPr kumimoji="1" lang="ja-JP" altLang="en-US" dirty="0" smtClean="0"/>
              <a:t>結果、輝度値制御、尻尾モータ角度制御、曲率半径制御に利用出来そう</a:t>
            </a:r>
          </a:p>
          <a:p>
            <a:r>
              <a:rPr kumimoji="1" lang="ja-JP" altLang="en-US" dirty="0" smtClean="0"/>
              <a:t>いくつか気になるポイントがあった</a:t>
            </a:r>
          </a:p>
          <a:p>
            <a:r>
              <a:rPr kumimoji="1" lang="ja-JP" altLang="en-US" dirty="0" smtClean="0"/>
              <a:t>粒度、使</a:t>
            </a:r>
            <a:r>
              <a:rPr kumimoji="1" lang="ja-JP" altLang="en-US" dirty="0" err="1" smtClean="0"/>
              <a:t>わ</a:t>
            </a:r>
            <a:r>
              <a:rPr kumimoji="1" lang="ja-JP" altLang="en-US" dirty="0" smtClean="0"/>
              <a:t>なそうなクラスの存在</a:t>
            </a:r>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18</a:t>
            </a:fld>
            <a:endParaRPr kumimoji="1" lang="ja-JP" altLang="en-US"/>
          </a:p>
        </p:txBody>
      </p:sp>
    </p:spTree>
    <p:extLst>
      <p:ext uri="{BB962C8B-B14F-4D97-AF65-F5344CB8AC3E}">
        <p14:creationId xmlns:p14="http://schemas.microsoft.com/office/powerpoint/2010/main" val="120781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19</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20</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nxt</a:t>
            </a:r>
            <a:r>
              <a:rPr kumimoji="1" lang="ja-JP" altLang="en-US" smtClean="0"/>
              <a:t>用輝度値制御モデルの作成</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21</a:t>
            </a:fld>
            <a:endParaRPr kumimoji="1" lang="ja-JP" altLang="en-US"/>
          </a:p>
        </p:txBody>
      </p:sp>
    </p:spTree>
    <p:extLst>
      <p:ext uri="{BB962C8B-B14F-4D97-AF65-F5344CB8AC3E}">
        <p14:creationId xmlns:p14="http://schemas.microsoft.com/office/powerpoint/2010/main" val="345897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組込み分野において</a:t>
            </a:r>
            <a:r>
              <a:rPr kumimoji="1" lang="en-US" altLang="ja-JP" smtClean="0"/>
              <a:t>UML</a:t>
            </a:r>
            <a:r>
              <a:rPr kumimoji="1" lang="ja-JP" altLang="en-US" smtClean="0"/>
              <a:t>モデリングは必須</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4</a:t>
            </a:fld>
            <a:endParaRPr kumimoji="1" lang="ja-JP" altLang="en-US"/>
          </a:p>
        </p:txBody>
      </p:sp>
    </p:spTree>
    <p:extLst>
      <p:ext uri="{BB962C8B-B14F-4D97-AF65-F5344CB8AC3E}">
        <p14:creationId xmlns:p14="http://schemas.microsoft.com/office/powerpoint/2010/main" val="2700716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まとめ</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22</a:t>
            </a:fld>
            <a:endParaRPr kumimoji="1" lang="ja-JP" altLang="en-US"/>
          </a:p>
        </p:txBody>
      </p:sp>
    </p:spTree>
    <p:extLst>
      <p:ext uri="{BB962C8B-B14F-4D97-AF65-F5344CB8AC3E}">
        <p14:creationId xmlns:p14="http://schemas.microsoft.com/office/powerpoint/2010/main" val="3468284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今後の予定</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23</a:t>
            </a:fld>
            <a:endParaRPr kumimoji="1" lang="ja-JP" altLang="en-US"/>
          </a:p>
        </p:txBody>
      </p:sp>
    </p:spTree>
    <p:extLst>
      <p:ext uri="{BB962C8B-B14F-4D97-AF65-F5344CB8AC3E}">
        <p14:creationId xmlns:p14="http://schemas.microsoft.com/office/powerpoint/2010/main" val="413355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モデリングの難点とは？</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5</a:t>
            </a:fld>
            <a:endParaRPr kumimoji="1" lang="ja-JP" altLang="en-US"/>
          </a:p>
        </p:txBody>
      </p:sp>
    </p:spTree>
    <p:extLst>
      <p:ext uri="{BB962C8B-B14F-4D97-AF65-F5344CB8AC3E}">
        <p14:creationId xmlns:p14="http://schemas.microsoft.com/office/powerpoint/2010/main" val="15075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UMTP</a:t>
            </a:r>
            <a:r>
              <a:rPr kumimoji="1" lang="ja-JP" altLang="en-US" dirty="0" smtClean="0"/>
              <a:t>とは</a:t>
            </a:r>
            <a:r>
              <a:rPr kumimoji="1" lang="ja-JP" altLang="en-US" dirty="0" smtClean="0"/>
              <a:t>？</a:t>
            </a:r>
            <a:endParaRPr kumimoji="1" lang="en-US" altLang="ja-JP" dirty="0" smtClean="0"/>
          </a:p>
          <a:p>
            <a:r>
              <a:rPr kumimoji="1" lang="ja-JP" altLang="en-US" sz="1200" b="0" i="0" kern="1200" dirty="0" smtClean="0">
                <a:solidFill>
                  <a:schemeClr val="tx1"/>
                </a:solidFill>
                <a:effectLst/>
                <a:latin typeface="+mn-lt"/>
                <a:ea typeface="+mn-ea"/>
                <a:cs typeface="+mn-cs"/>
              </a:rPr>
              <a:t>ベストプラクティスモデル</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最も効果的</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効率的な実践の方法。または最優良の事例のこと。</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6</a:t>
            </a:fld>
            <a:endParaRPr kumimoji="1" lang="ja-JP" altLang="en-US"/>
          </a:p>
        </p:txBody>
      </p:sp>
    </p:spTree>
    <p:extLst>
      <p:ext uri="{BB962C8B-B14F-4D97-AF65-F5344CB8AC3E}">
        <p14:creationId xmlns:p14="http://schemas.microsoft.com/office/powerpoint/2010/main" val="354526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モデリングの難点とモデルカタログの誕生を組み合わせる</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7</a:t>
            </a:fld>
            <a:endParaRPr kumimoji="1" lang="ja-JP" altLang="en-US"/>
          </a:p>
        </p:txBody>
      </p:sp>
    </p:spTree>
    <p:extLst>
      <p:ext uri="{BB962C8B-B14F-4D97-AF65-F5344CB8AC3E}">
        <p14:creationId xmlns:p14="http://schemas.microsoft.com/office/powerpoint/2010/main" val="209078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mtClean="0"/>
              <a:t>UML</a:t>
            </a:r>
            <a:r>
              <a:rPr kumimoji="1" lang="ja-JP" altLang="en-US" smtClean="0"/>
              <a:t>モデルカタログとは？</a:t>
            </a:r>
            <a:endParaRPr kumimoji="1" lang="en-US" altLang="ja-JP" smtClean="0"/>
          </a:p>
          <a:p>
            <a:r>
              <a:rPr kumimoji="1" lang="ja-JP" altLang="en-US" smtClean="0"/>
              <a:t>→しかし、実装例が少ない</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8</a:t>
            </a:fld>
            <a:endParaRPr kumimoji="1" lang="ja-JP" altLang="en-US"/>
          </a:p>
        </p:txBody>
      </p:sp>
    </p:spTree>
    <p:extLst>
      <p:ext uri="{BB962C8B-B14F-4D97-AF65-F5344CB8AC3E}">
        <p14:creationId xmlns:p14="http://schemas.microsoft.com/office/powerpoint/2010/main" val="132850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ざっくりと研究概要を</a:t>
            </a:r>
            <a:r>
              <a:rPr kumimoji="1" lang="ja-JP" altLang="en-US" dirty="0" smtClean="0"/>
              <a:t>示す</a:t>
            </a:r>
            <a:endParaRPr kumimoji="1" lang="en-US" altLang="ja-JP" dirty="0" smtClean="0"/>
          </a:p>
          <a:p>
            <a:pPr lvl="1"/>
            <a:r>
              <a:rPr lang="ja-JP" altLang="en-US" dirty="0" smtClean="0"/>
              <a:t>モデルからシステムを作る事が出来る（実現性）</a:t>
            </a:r>
            <a:endParaRPr lang="en-US" altLang="ja-JP" dirty="0" smtClean="0"/>
          </a:p>
          <a:p>
            <a:pPr lvl="1"/>
            <a:r>
              <a:rPr lang="ja-JP" altLang="en-US" dirty="0" smtClean="0"/>
              <a:t>同一のモデルから複数のプラットフォームに対してシステムを作ることが出来る（再利用性）</a:t>
            </a:r>
            <a:endParaRPr lang="en-US" altLang="ja-JP" dirty="0" smtClean="0"/>
          </a:p>
          <a:p>
            <a:pPr lvl="1"/>
            <a:r>
              <a:rPr lang="ja-JP" altLang="en-US" dirty="0" smtClean="0"/>
              <a:t>モデルに僅かな変更を加える事で複数のシステムを作ることが出来る（拡張性）</a:t>
            </a:r>
            <a:endParaRPr lang="en-US" altLang="ja-JP" dirty="0" smtClean="0"/>
          </a:p>
          <a:p>
            <a:pPr lvl="1"/>
            <a:r>
              <a:rPr lang="ja-JP" altLang="en-US" dirty="0" smtClean="0"/>
              <a:t>モデルの規模が適切である（粒度）</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9</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10</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ざっくりと研究概要を示す</a:t>
            </a:r>
            <a:endParaRPr kumimoji="1" lang="ja-JP" altLang="en-US"/>
          </a:p>
        </p:txBody>
      </p:sp>
      <p:sp>
        <p:nvSpPr>
          <p:cNvPr id="4" name="スライド番号プレースホルダー 3"/>
          <p:cNvSpPr>
            <a:spLocks noGrp="1"/>
          </p:cNvSpPr>
          <p:nvPr>
            <p:ph type="sldNum" sz="quarter" idx="10"/>
          </p:nvPr>
        </p:nvSpPr>
        <p:spPr/>
        <p:txBody>
          <a:bodyPr/>
          <a:lstStyle/>
          <a:p>
            <a:fld id="{36B36527-D379-4589-94AB-3E8AB1F08336}" type="slidenum">
              <a:rPr kumimoji="1" lang="ja-JP" altLang="en-US" smtClean="0"/>
              <a:t>11</a:t>
            </a:fld>
            <a:endParaRPr kumimoji="1" lang="ja-JP" altLang="en-US"/>
          </a:p>
        </p:txBody>
      </p:sp>
    </p:spTree>
    <p:extLst>
      <p:ext uri="{BB962C8B-B14F-4D97-AF65-F5344CB8AC3E}">
        <p14:creationId xmlns:p14="http://schemas.microsoft.com/office/powerpoint/2010/main" val="181396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0" name="Rectangle 10"/>
          <p:cNvSpPr>
            <a:spLocks noChangeArrowheads="1"/>
          </p:cNvSpPr>
          <p:nvPr/>
        </p:nvSpPr>
        <p:spPr bwMode="gray">
          <a:xfrm>
            <a:off x="0" y="1052514"/>
            <a:ext cx="9144000" cy="2736850"/>
          </a:xfrm>
          <a:prstGeom prst="rect">
            <a:avLst/>
          </a:prstGeom>
          <a:gradFill rotWithShape="0">
            <a:gsLst>
              <a:gs pos="0">
                <a:schemeClr val="bg2">
                  <a:lumMod val="75000"/>
                </a:schemeClr>
              </a:gs>
              <a:gs pos="100000">
                <a:schemeClr val="bg2">
                  <a:gamma/>
                  <a:shade val="46275"/>
                  <a:invGamma/>
                </a:schemeClr>
              </a:gs>
            </a:gsLst>
            <a:lin ang="0" scaled="1"/>
          </a:gradFill>
          <a:ln w="9525">
            <a:noFill/>
            <a:miter lim="800000"/>
            <a:headEnd/>
            <a:tailEnd/>
          </a:ln>
          <a:effectLst/>
        </p:spPr>
        <p:txBody>
          <a:bodyPr wrap="none" anchor="ctr"/>
          <a:lstStyle/>
          <a:p>
            <a:endParaRPr lang="ja-JP" altLang="en-US"/>
          </a:p>
        </p:txBody>
      </p:sp>
      <p:sp>
        <p:nvSpPr>
          <p:cNvPr id="5131" name="Rectangle 11"/>
          <p:cNvSpPr>
            <a:spLocks noChangeArrowheads="1"/>
          </p:cNvSpPr>
          <p:nvPr/>
        </p:nvSpPr>
        <p:spPr bwMode="gray">
          <a:xfrm>
            <a:off x="0" y="3789364"/>
            <a:ext cx="9144000" cy="863600"/>
          </a:xfrm>
          <a:prstGeom prst="rect">
            <a:avLst/>
          </a:prstGeom>
          <a:solidFill>
            <a:srgbClr val="DDDDDD"/>
          </a:solidFill>
          <a:ln w="9525" algn="ctr">
            <a:noFill/>
            <a:miter lim="800000"/>
            <a:headEnd/>
            <a:tailEnd/>
          </a:ln>
          <a:effectLst/>
        </p:spPr>
        <p:txBody>
          <a:bodyPr wrap="none" anchor="ctr"/>
          <a:lstStyle/>
          <a:p>
            <a:endParaRPr lang="ja-JP" altLang="en-US"/>
          </a:p>
        </p:txBody>
      </p:sp>
      <p:sp>
        <p:nvSpPr>
          <p:cNvPr id="5122" name="Rectangle 2"/>
          <p:cNvSpPr>
            <a:spLocks noGrp="1" noChangeArrowheads="1"/>
          </p:cNvSpPr>
          <p:nvPr>
            <p:ph type="ctrTitle"/>
          </p:nvPr>
        </p:nvSpPr>
        <p:spPr>
          <a:xfrm>
            <a:off x="684213" y="2130426"/>
            <a:ext cx="7772400" cy="1470025"/>
          </a:xfrm>
        </p:spPr>
        <p:txBody>
          <a:bodyPr/>
          <a:lstStyle>
            <a:lvl1pPr algn="ctr">
              <a:defRPr sz="4400" b="0">
                <a:solidFill>
                  <a:schemeClr val="bg1"/>
                </a:solidFill>
                <a:latin typeface="HGS創英角ｺﾞｼｯｸUB" pitchFamily="50" charset="-128"/>
                <a:ea typeface="HGS創英角ｺﾞｼｯｸUB" pitchFamily="50" charset="-128"/>
              </a:defRPr>
            </a:lvl1pPr>
          </a:lstStyle>
          <a:p>
            <a:r>
              <a:rPr lang="ja-JP" altLang="en-US" smtClean="0"/>
              <a:t>マスター タイトルの書式設定</a:t>
            </a:r>
            <a:endParaRPr lang="ja-JP" altLang="en-US" dirty="0"/>
          </a:p>
        </p:txBody>
      </p:sp>
      <p:sp>
        <p:nvSpPr>
          <p:cNvPr id="5123" name="Rectangle 3"/>
          <p:cNvSpPr>
            <a:spLocks noGrp="1" noChangeArrowheads="1"/>
          </p:cNvSpPr>
          <p:nvPr>
            <p:ph type="subTitle" idx="1"/>
          </p:nvPr>
        </p:nvSpPr>
        <p:spPr>
          <a:xfrm>
            <a:off x="1370013" y="4005264"/>
            <a:ext cx="6400800" cy="431800"/>
          </a:xfrm>
        </p:spPr>
        <p:txBody>
          <a:bodyPr/>
          <a:lstStyle>
            <a:lvl1pPr marL="0" indent="0" algn="ctr">
              <a:buFontTx/>
              <a:buNone/>
              <a:defRPr sz="2400"/>
            </a:lvl1pPr>
          </a:lstStyle>
          <a:p>
            <a:r>
              <a:rPr lang="ja-JP" altLang="en-US" smtClean="0"/>
              <a:t>マスター サブタイトルの書式設定</a:t>
            </a:r>
            <a:endParaRPr lang="ja-JP" altLang="en-US" dirty="0"/>
          </a:p>
        </p:txBody>
      </p:sp>
      <p:sp>
        <p:nvSpPr>
          <p:cNvPr id="5124" name="Rectangle 4"/>
          <p:cNvSpPr>
            <a:spLocks noGrp="1" noChangeArrowheads="1"/>
          </p:cNvSpPr>
          <p:nvPr>
            <p:ph type="dt" sz="half" idx="2"/>
          </p:nvPr>
        </p:nvSpPr>
        <p:spPr>
          <a:xfrm>
            <a:off x="3503613" y="5373688"/>
            <a:ext cx="2133600" cy="360362"/>
          </a:xfrm>
        </p:spPr>
        <p:txBody>
          <a:bodyPr anchorCtr="1"/>
          <a:lstStyle>
            <a:lvl1pPr algn="ctr">
              <a:defRPr/>
            </a:lvl1pPr>
          </a:lstStyle>
          <a:p>
            <a:fld id="{42FE0E3B-AB19-407C-B8D2-B50F41DA1FAB}" type="datetimeFigureOut">
              <a:rPr kumimoji="1" lang="ja-JP" altLang="en-US" smtClean="0"/>
              <a:t>2012/11/29</a:t>
            </a:fld>
            <a:endParaRPr kumimoji="1" lang="ja-JP" altLang="en-US"/>
          </a:p>
        </p:txBody>
      </p:sp>
      <p:sp>
        <p:nvSpPr>
          <p:cNvPr id="5125" name="Rectangle 5"/>
          <p:cNvSpPr>
            <a:spLocks noGrp="1" noChangeArrowheads="1"/>
          </p:cNvSpPr>
          <p:nvPr>
            <p:ph type="ftr" sz="quarter" idx="3"/>
          </p:nvPr>
        </p:nvSpPr>
        <p:spPr>
          <a:xfrm>
            <a:off x="3122613" y="5014913"/>
            <a:ext cx="2895600" cy="287337"/>
          </a:xfrm>
        </p:spPr>
        <p:txBody>
          <a:bodyPr anchor="ctr" anchorCtr="1"/>
          <a:lstStyle>
            <a:lvl1pPr algn="ctr">
              <a:defRPr>
                <a:solidFill>
                  <a:schemeClr val="tx1"/>
                </a:solidFill>
              </a:defRPr>
            </a:lvl1pPr>
          </a:lstStyle>
          <a:p>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2012/11/29</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8600" y="130176"/>
            <a:ext cx="2108200" cy="603567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252413" y="130176"/>
            <a:ext cx="6173787" cy="60356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2012/11/29</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gradFill rotWithShape="1">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Line 2"/>
          <p:cNvSpPr>
            <a:spLocks noChangeShapeType="1"/>
          </p:cNvSpPr>
          <p:nvPr/>
        </p:nvSpPr>
        <p:spPr bwMode="gray">
          <a:xfrm>
            <a:off x="0" y="3644901"/>
            <a:ext cx="8675688" cy="3213100"/>
          </a:xfrm>
          <a:prstGeom prst="line">
            <a:avLst/>
          </a:prstGeom>
          <a:noFill/>
          <a:ln w="9525">
            <a:solidFill>
              <a:schemeClr val="bg1"/>
            </a:solidFill>
            <a:round/>
            <a:headEnd/>
            <a:tailEnd/>
          </a:ln>
          <a:effectLst/>
        </p:spPr>
        <p:txBody>
          <a:bodyPr/>
          <a:lstStyle/>
          <a:p>
            <a:pPr>
              <a:defRPr/>
            </a:pPr>
            <a:endParaRPr lang="ja-JP" altLang="en-US"/>
          </a:p>
        </p:txBody>
      </p:sp>
      <p:sp>
        <p:nvSpPr>
          <p:cNvPr id="5" name="Line 3"/>
          <p:cNvSpPr>
            <a:spLocks noChangeShapeType="1"/>
          </p:cNvSpPr>
          <p:nvPr/>
        </p:nvSpPr>
        <p:spPr bwMode="gray">
          <a:xfrm flipV="1">
            <a:off x="539749" y="3357564"/>
            <a:ext cx="8604251" cy="3500437"/>
          </a:xfrm>
          <a:prstGeom prst="line">
            <a:avLst/>
          </a:prstGeom>
          <a:noFill/>
          <a:ln w="9525">
            <a:solidFill>
              <a:schemeClr val="bg1"/>
            </a:solidFill>
            <a:round/>
            <a:headEnd/>
            <a:tailEnd/>
          </a:ln>
          <a:effectLst/>
        </p:spPr>
        <p:txBody>
          <a:bodyPr/>
          <a:lstStyle/>
          <a:p>
            <a:pPr>
              <a:defRPr/>
            </a:pPr>
            <a:endParaRPr lang="ja-JP" altLang="en-US"/>
          </a:p>
        </p:txBody>
      </p:sp>
      <p:sp>
        <p:nvSpPr>
          <p:cNvPr id="6" name="Line 4"/>
          <p:cNvSpPr>
            <a:spLocks noChangeShapeType="1"/>
          </p:cNvSpPr>
          <p:nvPr/>
        </p:nvSpPr>
        <p:spPr bwMode="gray">
          <a:xfrm flipV="1">
            <a:off x="1476377" y="3500439"/>
            <a:ext cx="7667625" cy="3357562"/>
          </a:xfrm>
          <a:prstGeom prst="line">
            <a:avLst/>
          </a:prstGeom>
          <a:noFill/>
          <a:ln w="9525">
            <a:solidFill>
              <a:srgbClr val="FFFF66"/>
            </a:solidFill>
            <a:round/>
            <a:headEnd/>
            <a:tailEnd/>
          </a:ln>
          <a:effectLst/>
        </p:spPr>
        <p:txBody>
          <a:bodyPr/>
          <a:lstStyle/>
          <a:p>
            <a:pPr>
              <a:defRPr/>
            </a:pPr>
            <a:endParaRPr lang="ja-JP" altLang="en-US"/>
          </a:p>
        </p:txBody>
      </p:sp>
      <p:sp>
        <p:nvSpPr>
          <p:cNvPr id="7" name="Line 5"/>
          <p:cNvSpPr>
            <a:spLocks noChangeShapeType="1"/>
          </p:cNvSpPr>
          <p:nvPr/>
        </p:nvSpPr>
        <p:spPr bwMode="gray">
          <a:xfrm>
            <a:off x="1" y="3789364"/>
            <a:ext cx="7235825" cy="3068637"/>
          </a:xfrm>
          <a:prstGeom prst="line">
            <a:avLst/>
          </a:prstGeom>
          <a:noFill/>
          <a:ln w="9525">
            <a:solidFill>
              <a:schemeClr val="bg1"/>
            </a:solidFill>
            <a:round/>
            <a:headEnd/>
            <a:tailEnd/>
          </a:ln>
          <a:effectLst/>
        </p:spPr>
        <p:txBody>
          <a:bodyPr/>
          <a:lstStyle/>
          <a:p>
            <a:pPr>
              <a:defRPr/>
            </a:pPr>
            <a:endParaRPr lang="ja-JP" altLang="en-US"/>
          </a:p>
        </p:txBody>
      </p:sp>
      <p:sp>
        <p:nvSpPr>
          <p:cNvPr id="8" name="Freeform 6"/>
          <p:cNvSpPr>
            <a:spLocks/>
          </p:cNvSpPr>
          <p:nvPr/>
        </p:nvSpPr>
        <p:spPr bwMode="gray">
          <a:xfrm>
            <a:off x="-7939" y="0"/>
            <a:ext cx="9151939" cy="5867400"/>
          </a:xfrm>
          <a:custGeom>
            <a:avLst/>
            <a:gdLst/>
            <a:ahLst/>
            <a:cxnLst>
              <a:cxn ang="0">
                <a:pos x="0" y="0"/>
              </a:cxn>
              <a:cxn ang="0">
                <a:pos x="5765" y="0"/>
              </a:cxn>
              <a:cxn ang="0">
                <a:pos x="5765" y="2066"/>
              </a:cxn>
              <a:cxn ang="0">
                <a:pos x="1361" y="3696"/>
              </a:cxn>
              <a:cxn ang="0">
                <a:pos x="5" y="307"/>
              </a:cxn>
              <a:cxn ang="0">
                <a:pos x="0" y="0"/>
              </a:cxn>
            </a:cxnLst>
            <a:rect l="0" t="0" r="r" b="b"/>
            <a:pathLst>
              <a:path w="5765" h="3696">
                <a:moveTo>
                  <a:pt x="0" y="0"/>
                </a:moveTo>
                <a:lnTo>
                  <a:pt x="5765" y="0"/>
                </a:lnTo>
                <a:lnTo>
                  <a:pt x="5765" y="2066"/>
                </a:lnTo>
                <a:lnTo>
                  <a:pt x="1361" y="3696"/>
                </a:lnTo>
                <a:lnTo>
                  <a:pt x="5" y="307"/>
                </a:lnTo>
                <a:lnTo>
                  <a:pt x="0" y="0"/>
                </a:lnTo>
                <a:close/>
              </a:path>
            </a:pathLst>
          </a:custGeom>
          <a:gradFill rotWithShape="1">
            <a:gsLst>
              <a:gs pos="0">
                <a:srgbClr val="1C1C1C"/>
              </a:gs>
              <a:gs pos="100000">
                <a:srgbClr val="5F5F5F"/>
              </a:gs>
            </a:gsLst>
            <a:lin ang="0" scaled="1"/>
          </a:gradFill>
          <a:ln w="9525" cap="flat" cmpd="sng">
            <a:noFill/>
            <a:prstDash val="solid"/>
            <a:round/>
            <a:headEnd type="none" w="med" len="med"/>
            <a:tailEnd type="none" w="med" len="med"/>
          </a:ln>
          <a:effectLst/>
        </p:spPr>
        <p:txBody>
          <a:bodyPr/>
          <a:lstStyle/>
          <a:p>
            <a:pPr>
              <a:defRPr/>
            </a:pPr>
            <a:endParaRPr lang="ja-JP" altLang="en-US"/>
          </a:p>
        </p:txBody>
      </p:sp>
      <p:sp>
        <p:nvSpPr>
          <p:cNvPr id="21512" name="Rectangle 8"/>
          <p:cNvSpPr>
            <a:spLocks noGrp="1" noChangeArrowheads="1"/>
          </p:cNvSpPr>
          <p:nvPr>
            <p:ph type="subTitle" idx="1"/>
          </p:nvPr>
        </p:nvSpPr>
        <p:spPr>
          <a:xfrm>
            <a:off x="3810000" y="5410200"/>
            <a:ext cx="5105400" cy="1054100"/>
          </a:xfrm>
        </p:spPr>
        <p:txBody>
          <a:bodyPr/>
          <a:lstStyle>
            <a:lvl1pPr marL="0" indent="0" algn="ctr">
              <a:lnSpc>
                <a:spcPct val="100000"/>
              </a:lnSpc>
              <a:buFontTx/>
              <a:buNone/>
              <a:defRPr sz="2800">
                <a:solidFill>
                  <a:schemeClr val="bg1"/>
                </a:solidFill>
              </a:defRPr>
            </a:lvl1pPr>
          </a:lstStyle>
          <a:p>
            <a:r>
              <a:rPr lang="ja-JP" altLang="en-US" smtClean="0"/>
              <a:t>マスター サブタイトルの書式設定</a:t>
            </a:r>
            <a:endParaRPr lang="en-US" altLang="ja-JP" dirty="0" smtClean="0"/>
          </a:p>
        </p:txBody>
      </p:sp>
      <p:sp>
        <p:nvSpPr>
          <p:cNvPr id="18" name="タイトル 17"/>
          <p:cNvSpPr>
            <a:spLocks noGrp="1"/>
          </p:cNvSpPr>
          <p:nvPr>
            <p:ph type="title"/>
          </p:nvPr>
        </p:nvSpPr>
        <p:spPr>
          <a:xfrm>
            <a:off x="685800" y="1066800"/>
            <a:ext cx="8229600" cy="2057400"/>
          </a:xfrm>
        </p:spPr>
        <p:txBody>
          <a:bodyPr/>
          <a:lstStyle>
            <a:lvl1pPr>
              <a:defRPr sz="4000"/>
            </a:lvl1pPr>
          </a:lstStyle>
          <a:p>
            <a:r>
              <a:rPr kumimoji="1" lang="ja-JP" altLang="en-US" smtClean="0"/>
              <a:t>マスター タイトルの書式設定</a:t>
            </a:r>
            <a:endParaRPr kumimoji="1"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a:solidFill>
                  <a:schemeClr val="bg1"/>
                </a:solidFill>
                <a:effectLst>
                  <a:outerShdw blurRad="38100" dist="38100" dir="2700000" algn="tl">
                    <a:srgbClr val="000000">
                      <a:alpha val="43137"/>
                    </a:srgbClr>
                  </a:outerShdw>
                </a:effectLst>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2012/11/29</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0" cap="all">
                <a:solidFill>
                  <a:schemeClr val="tx1"/>
                </a:solidFill>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fld id="{42FE0E3B-AB19-407C-B8D2-B50F41DA1FAB}" type="datetimeFigureOut">
              <a:rPr kumimoji="1" lang="ja-JP" altLang="en-US" smtClean="0"/>
              <a:t>2012/11/29</a:t>
            </a:fld>
            <a:endParaRPr kumimoji="1" lang="ja-JP" altLang="en-US"/>
          </a:p>
        </p:txBody>
      </p:sp>
      <p:sp>
        <p:nvSpPr>
          <p:cNvPr id="5" name="フッター プレースホルダ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457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020764"/>
            <a:ext cx="4038600" cy="5145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2012/11/29</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p:txBody>
          <a:bodyPr/>
          <a:lstStyle>
            <a:lvl1pPr>
              <a:defRPr/>
            </a:lvl1pPr>
          </a:lstStyle>
          <a:p>
            <a:fld id="{42FE0E3B-AB19-407C-B8D2-B50F41DA1FAB}" type="datetimeFigureOut">
              <a:rPr kumimoji="1" lang="ja-JP" altLang="en-US" smtClean="0"/>
              <a:t>2012/11/29</a:t>
            </a:fld>
            <a:endParaRPr kumimoji="1" lang="ja-JP" altLang="en-US"/>
          </a:p>
        </p:txBody>
      </p:sp>
      <p:sp>
        <p:nvSpPr>
          <p:cNvPr id="8" name="フッター プレースホルダ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 8"/>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2"/>
          <p:cNvSpPr>
            <a:spLocks noGrp="1"/>
          </p:cNvSpPr>
          <p:nvPr>
            <p:ph type="dt" sz="half" idx="10"/>
          </p:nvPr>
        </p:nvSpPr>
        <p:spPr/>
        <p:txBody>
          <a:bodyPr/>
          <a:lstStyle>
            <a:lvl1pPr>
              <a:defRPr/>
            </a:lvl1pPr>
          </a:lstStyle>
          <a:p>
            <a:fld id="{42FE0E3B-AB19-407C-B8D2-B50F41DA1FAB}" type="datetimeFigureOut">
              <a:rPr kumimoji="1" lang="ja-JP" altLang="en-US" smtClean="0"/>
              <a:t>2012/11/29</a:t>
            </a:fld>
            <a:endParaRPr kumimoji="1" lang="ja-JP" altLang="en-US"/>
          </a:p>
        </p:txBody>
      </p:sp>
      <p:sp>
        <p:nvSpPr>
          <p:cNvPr id="4" name="フッター プレースホルダ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 4"/>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a:defRPr/>
            </a:lvl1pPr>
          </a:lstStyle>
          <a:p>
            <a:fld id="{42FE0E3B-AB19-407C-B8D2-B50F41DA1FAB}" type="datetimeFigureOut">
              <a:rPr kumimoji="1" lang="ja-JP" altLang="en-US" smtClean="0"/>
              <a:t>2012/11/29</a:t>
            </a:fld>
            <a:endParaRPr kumimoji="1" lang="ja-JP" altLang="en-US"/>
          </a:p>
        </p:txBody>
      </p:sp>
      <p:sp>
        <p:nvSpPr>
          <p:cNvPr id="3" name="フッター プレースホルダ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 3"/>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2012/11/29</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4"/>
          <p:cNvSpPr>
            <a:spLocks noGrp="1"/>
          </p:cNvSpPr>
          <p:nvPr>
            <p:ph type="dt" sz="half" idx="10"/>
          </p:nvPr>
        </p:nvSpPr>
        <p:spPr/>
        <p:txBody>
          <a:bodyPr/>
          <a:lstStyle>
            <a:lvl1pPr>
              <a:defRPr/>
            </a:lvl1pPr>
          </a:lstStyle>
          <a:p>
            <a:fld id="{42FE0E3B-AB19-407C-B8D2-B50F41DA1FAB}" type="datetimeFigureOut">
              <a:rPr kumimoji="1" lang="ja-JP" altLang="en-US" smtClean="0"/>
              <a:t>2012/11/29</a:t>
            </a:fld>
            <a:endParaRPr kumimoji="1" lang="ja-JP" altLang="en-US"/>
          </a:p>
        </p:txBody>
      </p:sp>
      <p:sp>
        <p:nvSpPr>
          <p:cNvPr id="6" name="フッター プレースホルダ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1B4CD1AD-35CE-4DA8-9CDB-2FA6D4A1B3F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8"/>
          <p:cNvSpPr>
            <a:spLocks noChangeArrowheads="1"/>
          </p:cNvSpPr>
          <p:nvPr/>
        </p:nvSpPr>
        <p:spPr bwMode="gray">
          <a:xfrm>
            <a:off x="0" y="6524626"/>
            <a:ext cx="9144000" cy="360363"/>
          </a:xfrm>
          <a:prstGeom prst="rect">
            <a:avLst/>
          </a:prstGeom>
          <a:solidFill>
            <a:srgbClr val="C0C0C0"/>
          </a:solidFill>
          <a:ln w="9525">
            <a:noFill/>
            <a:miter lim="800000"/>
            <a:headEnd/>
            <a:tailEnd/>
          </a:ln>
          <a:effectLst/>
        </p:spPr>
        <p:txBody>
          <a:bodyPr wrap="none" anchor="ctr"/>
          <a:lstStyle/>
          <a:p>
            <a:endParaRPr lang="ja-JP" altLang="en-US"/>
          </a:p>
        </p:txBody>
      </p:sp>
      <p:sp>
        <p:nvSpPr>
          <p:cNvPr id="1039" name="Rectangle 15"/>
          <p:cNvSpPr>
            <a:spLocks noChangeArrowheads="1"/>
          </p:cNvSpPr>
          <p:nvPr/>
        </p:nvSpPr>
        <p:spPr bwMode="gray">
          <a:xfrm>
            <a:off x="0" y="1"/>
            <a:ext cx="9144000" cy="765175"/>
          </a:xfrm>
          <a:prstGeom prst="rect">
            <a:avLst/>
          </a:prstGeom>
          <a:gradFill rotWithShape="1">
            <a:gsLst>
              <a:gs pos="0">
                <a:schemeClr val="bg2">
                  <a:lumMod val="75000"/>
                </a:schemeClr>
              </a:gs>
              <a:gs pos="100000">
                <a:srgbClr val="969696">
                  <a:gamma/>
                  <a:shade val="46275"/>
                  <a:invGamma/>
                </a:srgbClr>
              </a:gs>
            </a:gsLst>
            <a:lin ang="0" scaled="1"/>
          </a:gradFill>
          <a:ln w="9525">
            <a:noFill/>
            <a:miter lim="800000"/>
            <a:headEnd/>
            <a:tailEnd/>
          </a:ln>
          <a:effectLst/>
        </p:spPr>
        <p:txBody>
          <a:bodyPr wrap="none" anchor="ctr"/>
          <a:lstStyle/>
          <a:p>
            <a:endParaRPr lang="ja-JP" altLang="en-US" dirty="0">
              <a:latin typeface="HGS創英角ｺﾞｼｯｸUB" pitchFamily="50" charset="-128"/>
              <a:ea typeface="HGS創英角ｺﾞｼｯｸUB" pitchFamily="50" charset="-128"/>
            </a:endParaRPr>
          </a:p>
        </p:txBody>
      </p:sp>
      <p:sp>
        <p:nvSpPr>
          <p:cNvPr id="1026" name="Rectangle 2"/>
          <p:cNvSpPr>
            <a:spLocks noGrp="1" noChangeArrowheads="1"/>
          </p:cNvSpPr>
          <p:nvPr>
            <p:ph type="title"/>
          </p:nvPr>
        </p:nvSpPr>
        <p:spPr bwMode="gray">
          <a:xfrm>
            <a:off x="252414" y="0"/>
            <a:ext cx="8586786"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gray">
          <a:xfrm>
            <a:off x="304800" y="1020764"/>
            <a:ext cx="8610600" cy="54562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28" name="Rectangle 4"/>
          <p:cNvSpPr>
            <a:spLocks noGrp="1" noChangeArrowheads="1"/>
          </p:cNvSpPr>
          <p:nvPr>
            <p:ph type="dt" sz="half" idx="2"/>
          </p:nvPr>
        </p:nvSpPr>
        <p:spPr bwMode="gray">
          <a:xfrm>
            <a:off x="119063" y="6616699"/>
            <a:ext cx="1042987"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Tahoma" pitchFamily="34" charset="0"/>
                <a:cs typeface="Tahoma" pitchFamily="34" charset="0"/>
              </a:defRPr>
            </a:lvl1pPr>
          </a:lstStyle>
          <a:p>
            <a:fld id="{42FE0E3B-AB19-407C-B8D2-B50F41DA1FAB}" type="datetimeFigureOut">
              <a:rPr kumimoji="1" lang="ja-JP" altLang="en-US" smtClean="0"/>
              <a:t>2012/11/29</a:t>
            </a:fld>
            <a:endParaRPr kumimoji="1" lang="ja-JP" altLang="en-US"/>
          </a:p>
        </p:txBody>
      </p:sp>
      <p:sp>
        <p:nvSpPr>
          <p:cNvPr id="1029" name="Rectangle 5"/>
          <p:cNvSpPr>
            <a:spLocks noGrp="1" noChangeArrowheads="1"/>
          </p:cNvSpPr>
          <p:nvPr>
            <p:ph type="ftr" sz="quarter" idx="3"/>
          </p:nvPr>
        </p:nvSpPr>
        <p:spPr bwMode="gray">
          <a:xfrm>
            <a:off x="1905000" y="6600825"/>
            <a:ext cx="556260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a:solidFill>
                  <a:schemeClr val="tx1"/>
                </a:solidFill>
              </a:defRPr>
            </a:lvl1pPr>
          </a:lstStyle>
          <a:p>
            <a:endParaRPr kumimoji="1" lang="ja-JP" altLang="en-US"/>
          </a:p>
        </p:txBody>
      </p:sp>
      <p:sp>
        <p:nvSpPr>
          <p:cNvPr id="1030" name="Rectangle 6"/>
          <p:cNvSpPr>
            <a:spLocks noGrp="1" noChangeArrowheads="1"/>
          </p:cNvSpPr>
          <p:nvPr>
            <p:ph type="sldNum" sz="quarter" idx="4"/>
          </p:nvPr>
        </p:nvSpPr>
        <p:spPr bwMode="gray">
          <a:xfrm>
            <a:off x="8405812" y="6619874"/>
            <a:ext cx="585788" cy="18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Tahoma" pitchFamily="34" charset="0"/>
                <a:cs typeface="Tahoma" pitchFamily="34" charset="0"/>
              </a:defRPr>
            </a:lvl1pPr>
          </a:lstStyle>
          <a:p>
            <a:fld id="{1B4CD1AD-35CE-4DA8-9CDB-2FA6D4A1B3F4}" type="slidenum">
              <a:rPr kumimoji="1" lang="ja-JP" altLang="en-US" smtClean="0"/>
              <a:t>‹#›</a:t>
            </a:fld>
            <a:endParaRPr kumimoji="1" lang="ja-JP" altLang="en-US"/>
          </a:p>
        </p:txBody>
      </p:sp>
      <p:sp>
        <p:nvSpPr>
          <p:cNvPr id="1040" name="Rectangle 16"/>
          <p:cNvSpPr>
            <a:spLocks noChangeArrowheads="1"/>
          </p:cNvSpPr>
          <p:nvPr/>
        </p:nvSpPr>
        <p:spPr bwMode="gray">
          <a:xfrm>
            <a:off x="0" y="765175"/>
            <a:ext cx="9144000" cy="71438"/>
          </a:xfrm>
          <a:prstGeom prst="rect">
            <a:avLst/>
          </a:prstGeom>
          <a:solidFill>
            <a:srgbClr val="DDDDDD"/>
          </a:solidFill>
          <a:ln w="9525" algn="ctr">
            <a:noFill/>
            <a:miter lim="800000"/>
            <a:headEnd/>
            <a:tailEnd/>
          </a:ln>
          <a:effectLst/>
        </p:spPr>
        <p:txBody>
          <a:bodyPr wrap="none" anchor="ctr"/>
          <a:lstStyle/>
          <a:p>
            <a:endParaRPr lang="ja-JP"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p:timing>
    <p:tnLst>
      <p:par>
        <p:cTn id="1" dur="indefinite" restart="never" nodeType="tmRoot"/>
      </p:par>
    </p:tnLst>
  </p:timing>
  <p:txStyles>
    <p:titleStyle>
      <a:lvl1pPr algn="l" rtl="0" eaLnBrk="1" fontAlgn="base" hangingPunct="1">
        <a:spcBef>
          <a:spcPct val="0"/>
        </a:spcBef>
        <a:spcAft>
          <a:spcPct val="0"/>
        </a:spcAft>
        <a:defRPr kumimoji="1" sz="3200" b="0">
          <a:solidFill>
            <a:schemeClr val="bg1"/>
          </a:solidFill>
          <a:latin typeface="+mj-lt"/>
          <a:ea typeface="+mj-ea"/>
          <a:cs typeface="+mj-cs"/>
        </a:defRPr>
      </a:lvl1pPr>
      <a:lvl2pPr algn="l" rtl="0" eaLnBrk="1" fontAlgn="base" hangingPunct="1">
        <a:spcBef>
          <a:spcPct val="0"/>
        </a:spcBef>
        <a:spcAft>
          <a:spcPct val="0"/>
        </a:spcAft>
        <a:defRPr kumimoji="1" sz="2800" b="1">
          <a:solidFill>
            <a:srgbClr val="FFFF99"/>
          </a:solidFill>
          <a:latin typeface="Arial" charset="0"/>
          <a:ea typeface="ＭＳ Ｐゴシック" charset="-128"/>
        </a:defRPr>
      </a:lvl2pPr>
      <a:lvl3pPr algn="l" rtl="0" eaLnBrk="1" fontAlgn="base" hangingPunct="1">
        <a:spcBef>
          <a:spcPct val="0"/>
        </a:spcBef>
        <a:spcAft>
          <a:spcPct val="0"/>
        </a:spcAft>
        <a:defRPr kumimoji="1" sz="2800" b="1">
          <a:solidFill>
            <a:srgbClr val="FFFF99"/>
          </a:solidFill>
          <a:latin typeface="Arial" charset="0"/>
          <a:ea typeface="ＭＳ Ｐゴシック" charset="-128"/>
        </a:defRPr>
      </a:lvl3pPr>
      <a:lvl4pPr algn="l" rtl="0" eaLnBrk="1" fontAlgn="base" hangingPunct="1">
        <a:spcBef>
          <a:spcPct val="0"/>
        </a:spcBef>
        <a:spcAft>
          <a:spcPct val="0"/>
        </a:spcAft>
        <a:defRPr kumimoji="1" sz="2800" b="1">
          <a:solidFill>
            <a:srgbClr val="FFFF99"/>
          </a:solidFill>
          <a:latin typeface="Arial" charset="0"/>
          <a:ea typeface="ＭＳ Ｐゴシック" charset="-128"/>
        </a:defRPr>
      </a:lvl4pPr>
      <a:lvl5pPr algn="l" rtl="0" eaLnBrk="1" fontAlgn="base" hangingPunct="1">
        <a:spcBef>
          <a:spcPct val="0"/>
        </a:spcBef>
        <a:spcAft>
          <a:spcPct val="0"/>
        </a:spcAft>
        <a:defRPr kumimoji="1" sz="2800" b="1">
          <a:solidFill>
            <a:srgbClr val="FFFF99"/>
          </a:solidFill>
          <a:latin typeface="Arial" charset="0"/>
          <a:ea typeface="ＭＳ Ｐゴシック" charset="-128"/>
        </a:defRPr>
      </a:lvl5pPr>
      <a:lvl6pPr marL="457200" algn="l" rtl="0" eaLnBrk="1" fontAlgn="base" hangingPunct="1">
        <a:spcBef>
          <a:spcPct val="0"/>
        </a:spcBef>
        <a:spcAft>
          <a:spcPct val="0"/>
        </a:spcAft>
        <a:defRPr kumimoji="1" sz="2800" b="1">
          <a:solidFill>
            <a:srgbClr val="FFFF99"/>
          </a:solidFill>
          <a:latin typeface="Arial" charset="0"/>
          <a:ea typeface="ＭＳ Ｐゴシック" charset="-128"/>
        </a:defRPr>
      </a:lvl6pPr>
      <a:lvl7pPr marL="914400" algn="l" rtl="0" eaLnBrk="1" fontAlgn="base" hangingPunct="1">
        <a:spcBef>
          <a:spcPct val="0"/>
        </a:spcBef>
        <a:spcAft>
          <a:spcPct val="0"/>
        </a:spcAft>
        <a:defRPr kumimoji="1" sz="2800" b="1">
          <a:solidFill>
            <a:srgbClr val="FFFF99"/>
          </a:solidFill>
          <a:latin typeface="Arial" charset="0"/>
          <a:ea typeface="ＭＳ Ｐゴシック" charset="-128"/>
        </a:defRPr>
      </a:lvl7pPr>
      <a:lvl8pPr marL="1371600" algn="l" rtl="0" eaLnBrk="1" fontAlgn="base" hangingPunct="1">
        <a:spcBef>
          <a:spcPct val="0"/>
        </a:spcBef>
        <a:spcAft>
          <a:spcPct val="0"/>
        </a:spcAft>
        <a:defRPr kumimoji="1" sz="2800" b="1">
          <a:solidFill>
            <a:srgbClr val="FFFF99"/>
          </a:solidFill>
          <a:latin typeface="Arial" charset="0"/>
          <a:ea typeface="ＭＳ Ｐゴシック" charset="-128"/>
        </a:defRPr>
      </a:lvl8pPr>
      <a:lvl9pPr marL="1828800" algn="l" rtl="0" eaLnBrk="1" fontAlgn="base" hangingPunct="1">
        <a:spcBef>
          <a:spcPct val="0"/>
        </a:spcBef>
        <a:spcAft>
          <a:spcPct val="0"/>
        </a:spcAft>
        <a:defRPr kumimoji="1" sz="2800" b="1">
          <a:solidFill>
            <a:srgbClr val="FFFF99"/>
          </a:solidFill>
          <a:latin typeface="Arial" charset="0"/>
          <a:ea typeface="ＭＳ Ｐゴシック" charset="-128"/>
        </a:defRPr>
      </a:lvl9pPr>
    </p:titleStyle>
    <p:body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536" y="2130426"/>
            <a:ext cx="8352928" cy="1470025"/>
          </a:xfrm>
        </p:spPr>
        <p:txBody>
          <a:bodyPr/>
          <a:lstStyle/>
          <a:p>
            <a:pPr algn="l"/>
            <a:r>
              <a:rPr kumimoji="1" lang="ja-JP" altLang="en-US" sz="4400" dirty="0" smtClean="0">
                <a:effectLst>
                  <a:outerShdw blurRad="38100" dist="38100" dir="2700000" algn="tl">
                    <a:srgbClr val="000000">
                      <a:alpha val="43137"/>
                    </a:srgbClr>
                  </a:outerShdw>
                </a:effectLst>
                <a:latin typeface="+mj-ea"/>
                <a:ea typeface="+mj-ea"/>
                <a:cs typeface="メイリオ" pitchFamily="50" charset="-128"/>
              </a:rPr>
              <a:t>組込みシステムにおける</a:t>
            </a:r>
            <a:r>
              <a:rPr kumimoji="1" lang="en-US" altLang="ja-JP" sz="4400" dirty="0" smtClean="0">
                <a:effectLst>
                  <a:outerShdw blurRad="38100" dist="38100" dir="2700000" algn="tl">
                    <a:srgbClr val="000000">
                      <a:alpha val="43137"/>
                    </a:srgbClr>
                  </a:outerShdw>
                </a:effectLst>
                <a:latin typeface="+mj-ea"/>
                <a:ea typeface="+mj-ea"/>
                <a:cs typeface="メイリオ" pitchFamily="50" charset="-128"/>
              </a:rPr>
              <a:t/>
            </a:r>
            <a:br>
              <a:rPr kumimoji="1" lang="en-US" altLang="ja-JP" sz="4400" dirty="0" smtClean="0">
                <a:effectLst>
                  <a:outerShdw blurRad="38100" dist="38100" dir="2700000" algn="tl">
                    <a:srgbClr val="000000">
                      <a:alpha val="43137"/>
                    </a:srgbClr>
                  </a:outerShdw>
                </a:effectLst>
                <a:latin typeface="+mj-ea"/>
                <a:ea typeface="+mj-ea"/>
                <a:cs typeface="メイリオ" pitchFamily="50" charset="-128"/>
              </a:rPr>
            </a:br>
            <a:r>
              <a:rPr lang="en-US" altLang="ja-JP" sz="4400" dirty="0" smtClean="0">
                <a:effectLst>
                  <a:outerShdw blurRad="38100" dist="38100" dir="2700000" algn="tl">
                    <a:srgbClr val="000000">
                      <a:alpha val="43137"/>
                    </a:srgbClr>
                  </a:outerShdw>
                </a:effectLst>
                <a:latin typeface="+mj-ea"/>
                <a:ea typeface="+mj-ea"/>
                <a:cs typeface="メイリオ" pitchFamily="50" charset="-128"/>
              </a:rPr>
              <a:t>UML</a:t>
            </a:r>
            <a:r>
              <a:rPr lang="ja-JP" altLang="en-US" sz="4400" dirty="0" smtClean="0">
                <a:effectLst>
                  <a:outerShdw blurRad="38100" dist="38100" dir="2700000" algn="tl">
                    <a:srgbClr val="000000">
                      <a:alpha val="43137"/>
                    </a:srgbClr>
                  </a:outerShdw>
                </a:effectLst>
                <a:latin typeface="+mj-ea"/>
                <a:ea typeface="+mj-ea"/>
                <a:cs typeface="メイリオ" pitchFamily="50" charset="-128"/>
              </a:rPr>
              <a:t>モデルカタログの実践研究</a:t>
            </a:r>
            <a:endParaRPr kumimoji="1" lang="ja-JP" altLang="en-US" sz="4400" dirty="0">
              <a:effectLst>
                <a:outerShdw blurRad="38100" dist="38100" dir="2700000" algn="tl">
                  <a:srgbClr val="000000">
                    <a:alpha val="43137"/>
                  </a:srgbClr>
                </a:outerShdw>
              </a:effectLst>
              <a:latin typeface="+mj-ea"/>
              <a:ea typeface="+mj-ea"/>
              <a:cs typeface="メイリオ" pitchFamily="50" charset="-128"/>
            </a:endParaRPr>
          </a:p>
        </p:txBody>
      </p:sp>
      <p:sp>
        <p:nvSpPr>
          <p:cNvPr id="3" name="サブタイトル 2"/>
          <p:cNvSpPr>
            <a:spLocks noGrp="1"/>
          </p:cNvSpPr>
          <p:nvPr>
            <p:ph type="subTitle" idx="1"/>
          </p:nvPr>
        </p:nvSpPr>
        <p:spPr>
          <a:xfrm>
            <a:off x="2707704" y="4797400"/>
            <a:ext cx="6400800" cy="1511920"/>
          </a:xfrm>
        </p:spPr>
        <p:txBody>
          <a:bodyPr>
            <a:noAutofit/>
          </a:bodyPr>
          <a:lstStyle/>
          <a:p>
            <a:pPr algn="r"/>
            <a:r>
              <a:rPr lang="ja-JP" altLang="en-US" sz="2800" dirty="0">
                <a:latin typeface="+mn-ea"/>
                <a:cs typeface="メイリオ" pitchFamily="50" charset="-128"/>
              </a:rPr>
              <a:t>力武</a:t>
            </a:r>
            <a:r>
              <a:rPr lang="ja-JP" altLang="en-US" sz="2800" dirty="0" smtClean="0">
                <a:latin typeface="+mn-ea"/>
                <a:cs typeface="メイリオ" pitchFamily="50" charset="-128"/>
              </a:rPr>
              <a:t>研究室</a:t>
            </a:r>
            <a:endParaRPr lang="en-US" altLang="ja-JP" sz="2800" dirty="0" smtClean="0">
              <a:latin typeface="+mn-ea"/>
              <a:cs typeface="メイリオ" pitchFamily="50" charset="-128"/>
            </a:endParaRPr>
          </a:p>
          <a:p>
            <a:pPr algn="r"/>
            <a:r>
              <a:rPr kumimoji="1" lang="ja-JP" altLang="en-US" sz="2800" dirty="0">
                <a:latin typeface="+mn-ea"/>
                <a:cs typeface="メイリオ" pitchFamily="50" charset="-128"/>
              </a:rPr>
              <a:t>情報工</a:t>
            </a:r>
            <a:r>
              <a:rPr kumimoji="1" lang="ja-JP" altLang="en-US" sz="2800" dirty="0" smtClean="0">
                <a:latin typeface="+mn-ea"/>
                <a:cs typeface="メイリオ" pitchFamily="50" charset="-128"/>
              </a:rPr>
              <a:t>学科</a:t>
            </a:r>
            <a:r>
              <a:rPr kumimoji="1" lang="en-US" altLang="ja-JP" sz="2800" dirty="0" smtClean="0">
                <a:latin typeface="+mn-ea"/>
                <a:cs typeface="メイリオ" pitchFamily="50" charset="-128"/>
              </a:rPr>
              <a:t>5</a:t>
            </a:r>
            <a:r>
              <a:rPr kumimoji="1" lang="ja-JP" altLang="en-US" sz="2800" dirty="0" smtClean="0">
                <a:latin typeface="+mn-ea"/>
                <a:cs typeface="メイリオ" pitchFamily="50" charset="-128"/>
              </a:rPr>
              <a:t>年</a:t>
            </a:r>
            <a:r>
              <a:rPr kumimoji="1" lang="en-US" altLang="ja-JP" sz="2800" dirty="0" smtClean="0">
                <a:latin typeface="+mn-ea"/>
                <a:cs typeface="メイリオ" pitchFamily="50" charset="-128"/>
              </a:rPr>
              <a:t>25</a:t>
            </a:r>
            <a:r>
              <a:rPr kumimoji="1" lang="ja-JP" altLang="en-US" sz="2800" dirty="0" smtClean="0">
                <a:latin typeface="+mn-ea"/>
                <a:cs typeface="メイリオ" pitchFamily="50" charset="-128"/>
              </a:rPr>
              <a:t>番　新村祐太</a:t>
            </a:r>
            <a:endParaRPr kumimoji="1" lang="en-US" altLang="ja-JP" sz="2800" dirty="0" smtClean="0">
              <a:latin typeface="+mn-ea"/>
              <a:cs typeface="メイリオ" pitchFamily="50" charset="-128"/>
            </a:endParaRPr>
          </a:p>
          <a:p>
            <a:pPr algn="r"/>
            <a:r>
              <a:rPr lang="ja-JP" altLang="en-US" sz="2800" dirty="0">
                <a:latin typeface="+mn-ea"/>
                <a:cs typeface="メイリオ" pitchFamily="50" charset="-128"/>
              </a:rPr>
              <a:t>指導</a:t>
            </a:r>
            <a:r>
              <a:rPr lang="ja-JP" altLang="en-US" sz="2800" dirty="0" smtClean="0">
                <a:latin typeface="+mn-ea"/>
                <a:cs typeface="メイリオ" pitchFamily="50" charset="-128"/>
              </a:rPr>
              <a:t>教員</a:t>
            </a:r>
            <a:r>
              <a:rPr lang="en-US" altLang="ja-JP" sz="2800" dirty="0" smtClean="0">
                <a:latin typeface="+mn-ea"/>
                <a:cs typeface="メイリオ" pitchFamily="50" charset="-128"/>
              </a:rPr>
              <a:t>:</a:t>
            </a:r>
            <a:r>
              <a:rPr lang="ja-JP" altLang="en-US" sz="2800" dirty="0" smtClean="0">
                <a:latin typeface="+mn-ea"/>
                <a:cs typeface="メイリオ" pitchFamily="50" charset="-128"/>
              </a:rPr>
              <a:t>力武克彰</a:t>
            </a:r>
            <a:endParaRPr kumimoji="1" lang="ja-JP" altLang="en-US" sz="2800" dirty="0">
              <a:latin typeface="+mn-ea"/>
              <a:cs typeface="メイリオ" pitchFamily="50" charset="-128"/>
            </a:endParaRPr>
          </a:p>
        </p:txBody>
      </p:sp>
    </p:spTree>
    <p:extLst>
      <p:ext uri="{BB962C8B-B14F-4D97-AF65-F5344CB8AC3E}">
        <p14:creationId xmlns:p14="http://schemas.microsoft.com/office/powerpoint/2010/main" val="13554402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kumimoji="1" lang="en-US" altLang="ja-JP" dirty="0" smtClean="0"/>
              <a:t>(2/6)</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各種モデルカタログ一覧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733383369"/>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t>カテゴリ</a:t>
                      </a:r>
                      <a:endParaRPr kumimoji="1" lang="ja-JP" altLang="en-US" sz="2000" dirty="0"/>
                    </a:p>
                  </a:txBody>
                  <a:tcPr anchor="ctr"/>
                </a:tc>
                <a:tc>
                  <a:txBody>
                    <a:bodyPr/>
                    <a:lstStyle/>
                    <a:p>
                      <a:pPr algn="ctr"/>
                      <a:r>
                        <a:rPr kumimoji="1" lang="ja-JP" altLang="en-US" sz="2000" dirty="0" smtClean="0"/>
                        <a:t>要求仕様</a:t>
                      </a:r>
                      <a:endParaRPr kumimoji="1" lang="ja-JP" altLang="en-US" sz="2000" dirty="0"/>
                    </a:p>
                  </a:txBody>
                  <a:tcPr anchor="ctr"/>
                </a:tc>
                <a:tc>
                  <a:txBody>
                    <a:bodyPr/>
                    <a:lstStyle/>
                    <a:p>
                      <a:pPr algn="ctr"/>
                      <a:r>
                        <a:rPr kumimoji="1" lang="ja-JP" altLang="en-US" sz="2000" dirty="0" smtClean="0"/>
                        <a:t>概要</a:t>
                      </a:r>
                      <a:endParaRPr kumimoji="1" lang="ja-JP" altLang="en-US" sz="2000" dirty="0"/>
                    </a:p>
                  </a:txBody>
                  <a:tcPr anchor="ctr"/>
                </a:tc>
              </a:tr>
              <a:tr h="484591">
                <a:tc rowSpan="2">
                  <a:txBody>
                    <a:bodyPr/>
                    <a:lstStyle/>
                    <a:p>
                      <a:pPr algn="ctr"/>
                      <a:r>
                        <a:rPr kumimoji="1" lang="ja-JP" altLang="en-US" sz="2000" dirty="0" smtClean="0"/>
                        <a:t>製品</a:t>
                      </a:r>
                      <a:endParaRPr kumimoji="1" lang="ja-JP" altLang="en-US" sz="2000" dirty="0"/>
                    </a:p>
                  </a:txBody>
                  <a:tcPr anchor="ctr"/>
                </a:tc>
                <a:tc>
                  <a:txBody>
                    <a:bodyPr/>
                    <a:lstStyle/>
                    <a:p>
                      <a:pPr algn="ctr"/>
                      <a:r>
                        <a:rPr kumimoji="1" lang="ja-JP" altLang="en-US" sz="2000" dirty="0" smtClean="0"/>
                        <a:t>孔版印刷機</a:t>
                      </a:r>
                      <a:endParaRPr kumimoji="1" lang="ja-JP" altLang="en-US" sz="2000" dirty="0"/>
                    </a:p>
                  </a:txBody>
                  <a:tcPr anchor="ctr"/>
                </a:tc>
                <a:tc>
                  <a:txBody>
                    <a:bodyPr/>
                    <a:lstStyle/>
                    <a:p>
                      <a:pPr algn="ctr"/>
                      <a:r>
                        <a:rPr kumimoji="1" lang="ja-JP" altLang="en-US" sz="2000" dirty="0" smtClean="0"/>
                        <a:t>孔版印刷を実現</a:t>
                      </a:r>
                      <a:endParaRPr kumimoji="1" lang="ja-JP" altLang="en-US" sz="2000" dirty="0"/>
                    </a:p>
                  </a:txBody>
                  <a:tcPr anchor="ctr"/>
                </a:tc>
              </a:tr>
              <a:tr h="836417">
                <a:tc vMerge="1">
                  <a:txBody>
                    <a:bodyPr/>
                    <a:lstStyle/>
                    <a:p>
                      <a:endParaRPr kumimoji="1" lang="ja-JP" altLang="en-US" dirty="0"/>
                    </a:p>
                  </a:txBody>
                  <a:tcPr/>
                </a:tc>
                <a:tc>
                  <a:txBody>
                    <a:bodyPr/>
                    <a:lstStyle/>
                    <a:p>
                      <a:pPr algn="ctr"/>
                      <a:r>
                        <a:rPr kumimoji="1" lang="ja-JP" altLang="en-US" sz="2000" dirty="0" smtClean="0"/>
                        <a:t>電子オルゴール</a:t>
                      </a:r>
                      <a:endParaRPr kumimoji="1" lang="ja-JP" altLang="en-US" sz="2000" dirty="0"/>
                    </a:p>
                  </a:txBody>
                  <a:tcPr anchor="ctr"/>
                </a:tc>
                <a:tc>
                  <a:txBody>
                    <a:bodyPr/>
                    <a:lstStyle/>
                    <a:p>
                      <a:pPr algn="ctr"/>
                      <a:r>
                        <a:rPr kumimoji="1" lang="ja-JP" altLang="en-US" sz="2000" dirty="0" smtClean="0"/>
                        <a:t>オルゴールの発音操作を</a:t>
                      </a:r>
                      <a:endParaRPr kumimoji="1" lang="en-US" altLang="ja-JP" sz="2000" dirty="0" smtClean="0"/>
                    </a:p>
                    <a:p>
                      <a:pPr algn="ctr"/>
                      <a:r>
                        <a:rPr kumimoji="1" lang="ja-JP" altLang="en-US" sz="2000" dirty="0" smtClean="0"/>
                        <a:t>ソフトウェア制御</a:t>
                      </a:r>
                      <a:endParaRPr kumimoji="1" lang="ja-JP" altLang="en-US" sz="2000" dirty="0"/>
                    </a:p>
                  </a:txBody>
                  <a:tcPr anchor="ctr"/>
                </a:tc>
              </a:tr>
              <a:tr h="836417">
                <a:tc rowSpan="2">
                  <a:txBody>
                    <a:bodyPr/>
                    <a:lstStyle/>
                    <a:p>
                      <a:pPr algn="ctr"/>
                      <a:r>
                        <a:rPr kumimoji="1" lang="ja-JP" altLang="en-US" sz="2000" dirty="0" smtClean="0"/>
                        <a:t>機能</a:t>
                      </a:r>
                      <a:endParaRPr kumimoji="1" lang="ja-JP" altLang="en-US" sz="2000" dirty="0"/>
                    </a:p>
                  </a:txBody>
                  <a:tcPr anchor="ctr"/>
                </a:tc>
                <a:tc>
                  <a:txBody>
                    <a:bodyPr/>
                    <a:lstStyle/>
                    <a:p>
                      <a:pPr algn="ctr"/>
                      <a:r>
                        <a:rPr kumimoji="1" lang="ja-JP" altLang="en-US" sz="2000" dirty="0" smtClean="0"/>
                        <a:t>認証</a:t>
                      </a:r>
                      <a:endParaRPr kumimoji="1" lang="ja-JP" altLang="en-US" sz="2000" dirty="0"/>
                    </a:p>
                  </a:txBody>
                  <a:tcPr anchor="ctr"/>
                </a:tc>
                <a:tc>
                  <a:txBody>
                    <a:bodyPr/>
                    <a:lstStyle/>
                    <a:p>
                      <a:pPr algn="ctr"/>
                      <a:r>
                        <a:rPr kumimoji="1" lang="ja-JP" altLang="en-US" sz="2000" dirty="0" smtClean="0"/>
                        <a:t>ユーザを識別し，ユーザ毎に</a:t>
                      </a:r>
                      <a:endParaRPr kumimoji="1" lang="en-US" altLang="ja-JP" sz="2000" dirty="0" smtClean="0"/>
                    </a:p>
                    <a:p>
                      <a:pPr algn="ctr"/>
                      <a:r>
                        <a:rPr kumimoji="1" lang="ja-JP" altLang="en-US" sz="2000" dirty="0" smtClean="0"/>
                        <a:t>サービスを提供</a:t>
                      </a:r>
                      <a:endParaRPr kumimoji="1" lang="ja-JP" altLang="en-US" sz="2000" dirty="0"/>
                    </a:p>
                  </a:txBody>
                  <a:tcPr anchor="ctr"/>
                </a:tc>
              </a:tr>
              <a:tr h="1194881">
                <a:tc vMerge="1">
                  <a:txBody>
                    <a:bodyPr/>
                    <a:lstStyle/>
                    <a:p>
                      <a:endParaRPr kumimoji="1" lang="ja-JP" altLang="en-US" dirty="0"/>
                    </a:p>
                  </a:txBody>
                  <a:tcPr/>
                </a:tc>
                <a:tc>
                  <a:txBody>
                    <a:bodyPr/>
                    <a:lstStyle/>
                    <a:p>
                      <a:pPr algn="ctr"/>
                      <a:r>
                        <a:rPr kumimoji="1" lang="ja-JP" altLang="en-US" sz="2000" dirty="0" smtClean="0"/>
                        <a:t>自己診断</a:t>
                      </a:r>
                      <a:endParaRPr kumimoji="1" lang="ja-JP" altLang="en-US" sz="2000" dirty="0"/>
                    </a:p>
                  </a:txBody>
                  <a:tcPr anchor="ctr"/>
                </a:tc>
                <a:tc>
                  <a:txBody>
                    <a:bodyPr/>
                    <a:lstStyle/>
                    <a:p>
                      <a:pPr algn="ctr"/>
                      <a:r>
                        <a:rPr kumimoji="1" lang="ja-JP" altLang="en-US" sz="2000" dirty="0" smtClean="0"/>
                        <a:t>システムを構成するデバイスのチェック，</a:t>
                      </a:r>
                      <a:endParaRPr kumimoji="1" lang="en-US" altLang="ja-JP" sz="2000" dirty="0" smtClean="0"/>
                    </a:p>
                    <a:p>
                      <a:pPr algn="ctr"/>
                      <a:r>
                        <a:rPr kumimoji="1" lang="ja-JP" altLang="en-US" sz="2000" dirty="0" smtClean="0"/>
                        <a:t>診断結果のレポート</a:t>
                      </a:r>
                      <a:endParaRPr kumimoji="1" lang="ja-JP" altLang="en-US" sz="2000" dirty="0"/>
                    </a:p>
                  </a:txBody>
                  <a:tcPr anchor="ctr"/>
                </a:tc>
              </a:tr>
              <a:tr h="836417">
                <a:tc>
                  <a:txBody>
                    <a:bodyPr/>
                    <a:lstStyle/>
                    <a:p>
                      <a:pPr algn="ctr"/>
                      <a:r>
                        <a:rPr kumimoji="1" lang="ja-JP" altLang="en-US" sz="2000" dirty="0" smtClean="0"/>
                        <a:t>部品</a:t>
                      </a:r>
                      <a:endParaRPr kumimoji="1" lang="ja-JP" altLang="en-US" sz="2000" dirty="0"/>
                    </a:p>
                  </a:txBody>
                  <a:tcPr anchor="ctr"/>
                </a:tc>
                <a:tc>
                  <a:txBody>
                    <a:bodyPr/>
                    <a:lstStyle/>
                    <a:p>
                      <a:pPr algn="ctr"/>
                      <a:r>
                        <a:rPr kumimoji="1" lang="ja-JP" altLang="en-US" sz="2000" dirty="0" smtClean="0"/>
                        <a:t>目標制御</a:t>
                      </a:r>
                      <a:endParaRPr kumimoji="1" lang="ja-JP" altLang="en-US" sz="2000" dirty="0"/>
                    </a:p>
                  </a:txBody>
                  <a:tcPr anchor="ctr"/>
                </a:tc>
                <a:tc>
                  <a:txBody>
                    <a:bodyPr/>
                    <a:lstStyle/>
                    <a:p>
                      <a:pPr algn="ctr"/>
                      <a:r>
                        <a:rPr kumimoji="1" lang="ja-JP" altLang="en-US" sz="2000" dirty="0" smtClean="0"/>
                        <a:t>制御対象の測定値を</a:t>
                      </a:r>
                      <a:endParaRPr kumimoji="1" lang="en-US" altLang="ja-JP" sz="2000" dirty="0" smtClean="0"/>
                    </a:p>
                    <a:p>
                      <a:pPr algn="ctr"/>
                      <a:r>
                        <a:rPr kumimoji="1" lang="ja-JP" altLang="en-US" sz="2000" dirty="0" smtClean="0"/>
                        <a:t>目標値となるように制御</a:t>
                      </a:r>
                      <a:endParaRPr kumimoji="1" lang="ja-JP" altLang="en-US" sz="2000" dirty="0"/>
                    </a:p>
                  </a:txBody>
                  <a:tcPr anchor="ctr"/>
                </a:tc>
              </a:tr>
            </a:tbl>
          </a:graphicData>
        </a:graphic>
      </p:graphicFrame>
    </p:spTree>
    <p:extLst>
      <p:ext uri="{BB962C8B-B14F-4D97-AF65-F5344CB8AC3E}">
        <p14:creationId xmlns:p14="http://schemas.microsoft.com/office/powerpoint/2010/main" val="499421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kumimoji="1" lang="en-US" altLang="ja-JP" dirty="0" smtClean="0"/>
              <a:t>(2/6)</a:t>
            </a:r>
            <a:endParaRPr kumimoji="1" lang="ja-JP" altLang="en-US" dirty="0"/>
          </a:p>
        </p:txBody>
      </p:sp>
      <p:sp>
        <p:nvSpPr>
          <p:cNvPr id="6" name="コンテンツ プレースホルダー 5"/>
          <p:cNvSpPr>
            <a:spLocks noGrp="1"/>
          </p:cNvSpPr>
          <p:nvPr>
            <p:ph idx="1"/>
          </p:nvPr>
        </p:nvSpPr>
        <p:spPr/>
        <p:txBody>
          <a:bodyPr/>
          <a:lstStyle/>
          <a:p>
            <a:r>
              <a:rPr lang="ja-JP" altLang="en-US" dirty="0" smtClean="0"/>
              <a:t>各種モデルカタログ一覧</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633651238"/>
              </p:ext>
            </p:extLst>
          </p:nvPr>
        </p:nvGraphicFramePr>
        <p:xfrm>
          <a:off x="395535" y="1708016"/>
          <a:ext cx="8280921" cy="4673314"/>
        </p:xfrm>
        <a:graphic>
          <a:graphicData uri="http://schemas.openxmlformats.org/drawingml/2006/table">
            <a:tbl>
              <a:tblPr firstRow="1" bandRow="1">
                <a:tableStyleId>{00A15C55-8517-42AA-B614-E9B94910E393}</a:tableStyleId>
              </a:tblPr>
              <a:tblGrid>
                <a:gridCol w="1296145"/>
                <a:gridCol w="2016224"/>
                <a:gridCol w="4968552"/>
              </a:tblGrid>
              <a:tr h="484591">
                <a:tc>
                  <a:txBody>
                    <a:bodyPr/>
                    <a:lstStyle/>
                    <a:p>
                      <a:pPr algn="ctr"/>
                      <a:r>
                        <a:rPr kumimoji="1" lang="ja-JP" altLang="en-US" sz="2000" dirty="0" smtClean="0"/>
                        <a:t>カテゴリ</a:t>
                      </a:r>
                      <a:endParaRPr kumimoji="1" lang="ja-JP" altLang="en-US" sz="2000" dirty="0"/>
                    </a:p>
                  </a:txBody>
                  <a:tcPr anchor="ctr"/>
                </a:tc>
                <a:tc>
                  <a:txBody>
                    <a:bodyPr/>
                    <a:lstStyle/>
                    <a:p>
                      <a:pPr algn="ctr"/>
                      <a:r>
                        <a:rPr kumimoji="1" lang="ja-JP" altLang="en-US" sz="2000" dirty="0" smtClean="0"/>
                        <a:t>要求仕様</a:t>
                      </a:r>
                      <a:endParaRPr kumimoji="1" lang="ja-JP" altLang="en-US" sz="2000" dirty="0"/>
                    </a:p>
                  </a:txBody>
                  <a:tcPr anchor="ctr"/>
                </a:tc>
                <a:tc>
                  <a:txBody>
                    <a:bodyPr/>
                    <a:lstStyle/>
                    <a:p>
                      <a:pPr algn="ctr"/>
                      <a:r>
                        <a:rPr kumimoji="1" lang="ja-JP" altLang="en-US" sz="2000" dirty="0" smtClean="0"/>
                        <a:t>概要</a:t>
                      </a:r>
                      <a:endParaRPr kumimoji="1" lang="ja-JP" altLang="en-US" sz="2000" dirty="0"/>
                    </a:p>
                  </a:txBody>
                  <a:tcPr anchor="ctr"/>
                </a:tc>
              </a:tr>
              <a:tr h="484591">
                <a:tc rowSpan="2">
                  <a:txBody>
                    <a:bodyPr/>
                    <a:lstStyle/>
                    <a:p>
                      <a:pPr algn="ctr"/>
                      <a:r>
                        <a:rPr kumimoji="1" lang="ja-JP" altLang="en-US" sz="2000" dirty="0" smtClean="0"/>
                        <a:t>製品</a:t>
                      </a:r>
                      <a:endParaRPr kumimoji="1" lang="ja-JP" altLang="en-US" sz="2000" dirty="0"/>
                    </a:p>
                  </a:txBody>
                  <a:tcPr anchor="ctr"/>
                </a:tc>
                <a:tc>
                  <a:txBody>
                    <a:bodyPr/>
                    <a:lstStyle/>
                    <a:p>
                      <a:pPr algn="ctr"/>
                      <a:r>
                        <a:rPr kumimoji="1" lang="ja-JP" altLang="en-US" sz="2000" dirty="0" smtClean="0"/>
                        <a:t>孔版印刷機</a:t>
                      </a:r>
                      <a:endParaRPr kumimoji="1" lang="ja-JP" altLang="en-US" sz="2000" dirty="0"/>
                    </a:p>
                  </a:txBody>
                  <a:tcPr anchor="ctr"/>
                </a:tc>
                <a:tc>
                  <a:txBody>
                    <a:bodyPr/>
                    <a:lstStyle/>
                    <a:p>
                      <a:pPr algn="ctr"/>
                      <a:r>
                        <a:rPr kumimoji="1" lang="ja-JP" altLang="en-US" sz="2000" dirty="0" smtClean="0"/>
                        <a:t>印刷機</a:t>
                      </a:r>
                      <a:endParaRPr kumimoji="1" lang="ja-JP" altLang="en-US" sz="2000" dirty="0"/>
                    </a:p>
                  </a:txBody>
                  <a:tcPr anchor="ctr"/>
                </a:tc>
              </a:tr>
              <a:tr h="836417">
                <a:tc vMerge="1">
                  <a:txBody>
                    <a:bodyPr/>
                    <a:lstStyle/>
                    <a:p>
                      <a:endParaRPr kumimoji="1" lang="ja-JP" altLang="en-US" dirty="0"/>
                    </a:p>
                  </a:txBody>
                  <a:tcPr/>
                </a:tc>
                <a:tc>
                  <a:txBody>
                    <a:bodyPr/>
                    <a:lstStyle/>
                    <a:p>
                      <a:pPr algn="ctr"/>
                      <a:r>
                        <a:rPr kumimoji="1" lang="ja-JP" altLang="en-US" sz="2000" dirty="0" smtClean="0"/>
                        <a:t>電子オルゴール</a:t>
                      </a:r>
                      <a:endParaRPr kumimoji="1" lang="ja-JP" altLang="en-US" sz="2000" dirty="0"/>
                    </a:p>
                  </a:txBody>
                  <a:tcPr anchor="ctr"/>
                </a:tc>
                <a:tc>
                  <a:txBody>
                    <a:bodyPr/>
                    <a:lstStyle/>
                    <a:p>
                      <a:pPr algn="ctr"/>
                      <a:r>
                        <a:rPr kumimoji="1" lang="ja-JP" altLang="en-US" sz="2000" dirty="0" smtClean="0"/>
                        <a:t>オルゴールの発音操作を</a:t>
                      </a:r>
                      <a:endParaRPr kumimoji="1" lang="en-US" altLang="ja-JP" sz="2000" dirty="0" smtClean="0"/>
                    </a:p>
                    <a:p>
                      <a:pPr algn="ctr"/>
                      <a:r>
                        <a:rPr kumimoji="1" lang="ja-JP" altLang="en-US" sz="2000" dirty="0" smtClean="0"/>
                        <a:t>ソフトウェア制御</a:t>
                      </a:r>
                      <a:endParaRPr kumimoji="1" lang="ja-JP" altLang="en-US" sz="2000" dirty="0"/>
                    </a:p>
                  </a:txBody>
                  <a:tcPr anchor="ctr"/>
                </a:tc>
              </a:tr>
              <a:tr h="836417">
                <a:tc rowSpan="2">
                  <a:txBody>
                    <a:bodyPr/>
                    <a:lstStyle/>
                    <a:p>
                      <a:pPr algn="ctr"/>
                      <a:r>
                        <a:rPr kumimoji="1" lang="ja-JP" altLang="en-US" sz="2000" dirty="0" smtClean="0"/>
                        <a:t>機能</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000" dirty="0" smtClean="0"/>
                        <a:t>認証</a:t>
                      </a:r>
                      <a:endParaRPr kumimoji="1" lang="ja-JP" altLang="en-US" sz="2000" dirty="0"/>
                    </a:p>
                  </a:txBody>
                  <a:tcPr anchor="ctr"/>
                </a:tc>
                <a:tc>
                  <a:txBody>
                    <a:bodyPr/>
                    <a:lstStyle/>
                    <a:p>
                      <a:pPr algn="ctr"/>
                      <a:r>
                        <a:rPr kumimoji="1" lang="ja-JP" altLang="en-US" sz="2000" dirty="0" smtClean="0"/>
                        <a:t>ユーザを識別し，ユーザ毎に</a:t>
                      </a:r>
                      <a:endParaRPr kumimoji="1" lang="en-US" altLang="ja-JP" sz="2000" dirty="0" smtClean="0"/>
                    </a:p>
                    <a:p>
                      <a:pPr algn="ctr"/>
                      <a:r>
                        <a:rPr kumimoji="1" lang="ja-JP" altLang="en-US" sz="2000" dirty="0" smtClean="0"/>
                        <a:t>サービスを提供</a:t>
                      </a:r>
                      <a:endParaRPr kumimoji="1" lang="ja-JP" altLang="en-US" sz="2000" dirty="0"/>
                    </a:p>
                  </a:txBody>
                  <a:tcPr anchor="ctr"/>
                </a:tc>
              </a:tr>
              <a:tr h="1194881">
                <a:tc vMerge="1">
                  <a:txBody>
                    <a:bodyPr/>
                    <a:lstStyle/>
                    <a:p>
                      <a:endParaRPr kumimoji="1" lang="ja-JP" altLang="en-US" dirty="0"/>
                    </a:p>
                  </a:txBody>
                  <a:tcPr/>
                </a:tc>
                <a:tc>
                  <a:txBody>
                    <a:bodyPr/>
                    <a:lstStyle/>
                    <a:p>
                      <a:pPr algn="ctr"/>
                      <a:r>
                        <a:rPr kumimoji="1" lang="ja-JP" altLang="en-US" sz="2000" dirty="0" smtClean="0"/>
                        <a:t>自己診断</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000" dirty="0" smtClean="0"/>
                        <a:t>システムを構成するデバイスのチェック，</a:t>
                      </a:r>
                      <a:endParaRPr kumimoji="1" lang="en-US" altLang="ja-JP" sz="2000" dirty="0" smtClean="0"/>
                    </a:p>
                    <a:p>
                      <a:pPr algn="ctr"/>
                      <a:r>
                        <a:rPr kumimoji="1" lang="ja-JP" altLang="en-US" sz="2000" dirty="0" smtClean="0"/>
                        <a:t>結果のレポート</a:t>
                      </a:r>
                      <a:endParaRPr kumimoji="1" lang="ja-JP" altLang="en-US" sz="2000" dirty="0"/>
                    </a:p>
                  </a:txBody>
                  <a:tcPr anchor="ctr">
                    <a:lnB w="38100" cap="flat" cmpd="sng" algn="ctr">
                      <a:solidFill>
                        <a:schemeClr val="accent1">
                          <a:lumMod val="25000"/>
                        </a:schemeClr>
                      </a:solidFill>
                      <a:prstDash val="solid"/>
                      <a:round/>
                      <a:headEnd type="none" w="med" len="med"/>
                      <a:tailEnd type="none" w="med" len="med"/>
                    </a:lnB>
                  </a:tcPr>
                </a:tc>
              </a:tr>
              <a:tr h="836417">
                <a:tc>
                  <a:txBody>
                    <a:bodyPr/>
                    <a:lstStyle/>
                    <a:p>
                      <a:pPr algn="ctr"/>
                      <a:r>
                        <a:rPr kumimoji="1" lang="ja-JP" altLang="en-US" sz="2400" u="none" dirty="0" smtClean="0">
                          <a:effectLst/>
                        </a:rPr>
                        <a:t>部品</a:t>
                      </a:r>
                      <a:endParaRPr kumimoji="1" lang="ja-JP" altLang="en-US" sz="2400" u="none" dirty="0">
                        <a:solidFill>
                          <a:srgbClr val="7030A0"/>
                        </a:solidFill>
                        <a:effectLst/>
                      </a:endParaRPr>
                    </a:p>
                  </a:txBody>
                  <a:tcPr anchor="ctr">
                    <a:lnL w="38100" cap="flat" cmpd="sng" algn="ctr">
                      <a:solidFill>
                        <a:schemeClr val="accent1">
                          <a:lumMod val="25000"/>
                        </a:schemeClr>
                      </a:solidFill>
                      <a:prstDash val="solid"/>
                      <a:round/>
                      <a:headEnd type="none" w="med" len="med"/>
                      <a:tailEnd type="none" w="med" len="med"/>
                    </a:lnL>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400" u="none" dirty="0" smtClean="0">
                          <a:effectLst/>
                        </a:rPr>
                        <a:t>目標制御</a:t>
                      </a:r>
                      <a:endParaRPr kumimoji="1" lang="ja-JP" altLang="en-US" sz="2400" u="none" dirty="0">
                        <a:solidFill>
                          <a:srgbClr val="7030A0"/>
                        </a:solidFill>
                        <a:effectLst/>
                      </a:endParaRPr>
                    </a:p>
                  </a:txBody>
                  <a:tcPr anchor="ctr">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c>
                  <a:txBody>
                    <a:bodyPr/>
                    <a:lstStyle/>
                    <a:p>
                      <a:pPr algn="ctr"/>
                      <a:r>
                        <a:rPr kumimoji="1" lang="ja-JP" altLang="en-US" sz="2400" u="none" dirty="0" smtClean="0">
                          <a:effectLst/>
                        </a:rPr>
                        <a:t>制御対象の測定値を</a:t>
                      </a:r>
                      <a:endParaRPr kumimoji="1" lang="en-US" altLang="ja-JP" sz="2400" u="none" dirty="0" smtClean="0">
                        <a:effectLst/>
                      </a:endParaRPr>
                    </a:p>
                    <a:p>
                      <a:pPr algn="ctr"/>
                      <a:r>
                        <a:rPr kumimoji="1" lang="ja-JP" altLang="en-US" sz="2400" u="none" dirty="0" smtClean="0">
                          <a:effectLst/>
                        </a:rPr>
                        <a:t>目標値となるように制御</a:t>
                      </a:r>
                      <a:endParaRPr kumimoji="1" lang="ja-JP" altLang="en-US" sz="2400" u="none" dirty="0">
                        <a:solidFill>
                          <a:srgbClr val="7030A0"/>
                        </a:solidFill>
                        <a:effectLst/>
                      </a:endParaRPr>
                    </a:p>
                  </a:txBody>
                  <a:tcPr anchor="ctr">
                    <a:lnR w="38100" cap="flat" cmpd="sng" algn="ctr">
                      <a:solidFill>
                        <a:schemeClr val="accent1">
                          <a:lumMod val="25000"/>
                        </a:schemeClr>
                      </a:solidFill>
                      <a:prstDash val="solid"/>
                      <a:round/>
                      <a:headEnd type="none" w="med" len="med"/>
                      <a:tailEnd type="none" w="med" len="med"/>
                    </a:lnR>
                    <a:lnT w="38100" cap="flat" cmpd="sng" algn="ctr">
                      <a:solidFill>
                        <a:schemeClr val="accent1">
                          <a:lumMod val="25000"/>
                        </a:schemeClr>
                      </a:solidFill>
                      <a:prstDash val="solid"/>
                      <a:round/>
                      <a:headEnd type="none" w="med" len="med"/>
                      <a:tailEnd type="none" w="med" len="med"/>
                    </a:lnT>
                    <a:lnB w="38100" cap="flat" cmpd="sng" algn="ctr">
                      <a:solidFill>
                        <a:schemeClr val="accent1">
                          <a:lumMod val="25000"/>
                        </a:schemeClr>
                      </a:solidFill>
                      <a:prstDash val="solid"/>
                      <a:round/>
                      <a:headEnd type="none" w="med" len="med"/>
                      <a:tailEnd type="none" w="med" len="med"/>
                    </a:lnB>
                  </a:tcPr>
                </a:tc>
              </a:tr>
            </a:tbl>
          </a:graphicData>
        </a:graphic>
      </p:graphicFrame>
      <p:sp>
        <p:nvSpPr>
          <p:cNvPr id="7" name="線吹き出し 1 (枠付き) 6"/>
          <p:cNvSpPr/>
          <p:nvPr/>
        </p:nvSpPr>
        <p:spPr>
          <a:xfrm>
            <a:off x="3419872" y="4500409"/>
            <a:ext cx="2736304" cy="584775"/>
          </a:xfrm>
          <a:prstGeom prst="borderCallout1">
            <a:avLst>
              <a:gd name="adj1" fmla="val 67488"/>
              <a:gd name="adj2" fmla="val -2691"/>
              <a:gd name="adj3" fmla="val 201853"/>
              <a:gd name="adj4" fmla="val -18803"/>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ja-JP" altLang="en-US" sz="3200" dirty="0" smtClean="0"/>
              <a:t>実装対象</a:t>
            </a:r>
            <a:endParaRPr kumimoji="1" lang="ja-JP" altLang="en-US" sz="3200" dirty="0"/>
          </a:p>
        </p:txBody>
      </p:sp>
    </p:spTree>
    <p:extLst>
      <p:ext uri="{BB962C8B-B14F-4D97-AF65-F5344CB8AC3E}">
        <p14:creationId xmlns:p14="http://schemas.microsoft.com/office/powerpoint/2010/main" val="1966663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kumimoji="1" lang="en-US" altLang="ja-JP" dirty="0" smtClean="0"/>
              <a:t>(3/6)</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t>
            </a:r>
            <a:r>
              <a:rPr lang="ja-JP" altLang="en-US" dirty="0" smtClean="0"/>
              <a:t>目標値制御</a:t>
            </a:r>
            <a:r>
              <a:rPr lang="en-US" altLang="ja-JP" dirty="0" smtClean="0"/>
              <a:t>”</a:t>
            </a:r>
            <a:r>
              <a:rPr lang="ja-JP" altLang="en-US" dirty="0" smtClean="0"/>
              <a:t>とは</a:t>
            </a:r>
            <a:r>
              <a:rPr lang="en-US" altLang="ja-JP" dirty="0" smtClean="0"/>
              <a:t>?</a:t>
            </a:r>
            <a:endParaRPr kumimoji="1" lang="en-US" altLang="ja-JP" dirty="0" smtClean="0"/>
          </a:p>
          <a:p>
            <a:endParaRPr lang="en-US" altLang="ja-JP" dirty="0" smtClean="0"/>
          </a:p>
        </p:txBody>
      </p:sp>
      <p:sp>
        <p:nvSpPr>
          <p:cNvPr id="4" name="正方形/長方形 3"/>
          <p:cNvSpPr/>
          <p:nvPr/>
        </p:nvSpPr>
        <p:spPr>
          <a:xfrm>
            <a:off x="1835696" y="3933056"/>
            <a:ext cx="1440160" cy="9711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2400" dirty="0" smtClean="0"/>
              <a:t>制御器</a:t>
            </a:r>
            <a:endParaRPr kumimoji="1" lang="en-US" altLang="ja-JP" sz="2400" dirty="0" smtClean="0"/>
          </a:p>
        </p:txBody>
      </p:sp>
      <p:sp>
        <p:nvSpPr>
          <p:cNvPr id="8" name="正方形/長方形 7"/>
          <p:cNvSpPr/>
          <p:nvPr/>
        </p:nvSpPr>
        <p:spPr>
          <a:xfrm>
            <a:off x="3851920" y="5157192"/>
            <a:ext cx="1440160" cy="100811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a:t>計測</a:t>
            </a:r>
            <a:r>
              <a:rPr kumimoji="1" lang="ja-JP" altLang="en-US" sz="2400" dirty="0" smtClean="0"/>
              <a:t>器</a:t>
            </a:r>
            <a:endParaRPr kumimoji="1" lang="ja-JP" altLang="en-US" sz="2400" dirty="0"/>
          </a:p>
        </p:txBody>
      </p:sp>
      <p:sp>
        <p:nvSpPr>
          <p:cNvPr id="9" name="正方形/長方形 8"/>
          <p:cNvSpPr/>
          <p:nvPr/>
        </p:nvSpPr>
        <p:spPr>
          <a:xfrm>
            <a:off x="5868144" y="3933056"/>
            <a:ext cx="1440160" cy="97112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smtClean="0"/>
              <a:t>制御対象</a:t>
            </a:r>
            <a:endParaRPr kumimoji="1" lang="ja-JP" altLang="en-US" sz="2400" dirty="0"/>
          </a:p>
        </p:txBody>
      </p:sp>
      <p:sp>
        <p:nvSpPr>
          <p:cNvPr id="10" name="正方形/長方形 9"/>
          <p:cNvSpPr/>
          <p:nvPr/>
        </p:nvSpPr>
        <p:spPr>
          <a:xfrm>
            <a:off x="3844652" y="2780928"/>
            <a:ext cx="1440160" cy="10081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2400" dirty="0" smtClean="0"/>
              <a:t>操作</a:t>
            </a:r>
            <a:r>
              <a:rPr kumimoji="1" lang="ja-JP" altLang="en-US" sz="2400" dirty="0" smtClean="0"/>
              <a:t>器</a:t>
            </a:r>
            <a:endParaRPr kumimoji="1" lang="en-US" altLang="ja-JP" sz="2400" dirty="0" smtClean="0"/>
          </a:p>
        </p:txBody>
      </p:sp>
      <p:cxnSp>
        <p:nvCxnSpPr>
          <p:cNvPr id="15" name="カギ線コネクタ 14"/>
          <p:cNvCxnSpPr>
            <a:stCxn id="4" idx="0"/>
            <a:endCxn id="10" idx="1"/>
          </p:cNvCxnSpPr>
          <p:nvPr/>
        </p:nvCxnSpPr>
        <p:spPr>
          <a:xfrm rot="5400000" flipH="1" flipV="1">
            <a:off x="2876178" y="2964582"/>
            <a:ext cx="648072" cy="1288876"/>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7" name="カギ線コネクタ 16"/>
          <p:cNvCxnSpPr>
            <a:stCxn id="10" idx="3"/>
            <a:endCxn id="9" idx="0"/>
          </p:cNvCxnSpPr>
          <p:nvPr/>
        </p:nvCxnSpPr>
        <p:spPr>
          <a:xfrm>
            <a:off x="5284812" y="3284984"/>
            <a:ext cx="1303412" cy="648072"/>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1" name="カギ線コネクタ 20"/>
          <p:cNvCxnSpPr>
            <a:stCxn id="9" idx="2"/>
            <a:endCxn id="8" idx="3"/>
          </p:cNvCxnSpPr>
          <p:nvPr/>
        </p:nvCxnSpPr>
        <p:spPr>
          <a:xfrm rot="5400000">
            <a:off x="5561620" y="4634643"/>
            <a:ext cx="757065" cy="129614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3" name="カギ線コネクタ 22"/>
          <p:cNvCxnSpPr>
            <a:stCxn id="8" idx="1"/>
            <a:endCxn id="4" idx="2"/>
          </p:cNvCxnSpPr>
          <p:nvPr/>
        </p:nvCxnSpPr>
        <p:spPr>
          <a:xfrm rot="10800000">
            <a:off x="2555776" y="4904184"/>
            <a:ext cx="1296144" cy="75706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4" name="スマイル 33"/>
          <p:cNvSpPr/>
          <p:nvPr/>
        </p:nvSpPr>
        <p:spPr>
          <a:xfrm>
            <a:off x="683568" y="2888940"/>
            <a:ext cx="792088" cy="792088"/>
          </a:xfrm>
          <a:prstGeom prst="smileyFace">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cxnSp>
        <p:nvCxnSpPr>
          <p:cNvPr id="38" name="カギ線コネクタ 37"/>
          <p:cNvCxnSpPr>
            <a:stCxn id="34" idx="4"/>
            <a:endCxn id="4" idx="1"/>
          </p:cNvCxnSpPr>
          <p:nvPr/>
        </p:nvCxnSpPr>
        <p:spPr>
          <a:xfrm rot="16200000" flipH="1">
            <a:off x="1088858" y="3671782"/>
            <a:ext cx="737592" cy="75608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39" name="雲 38"/>
          <p:cNvSpPr/>
          <p:nvPr/>
        </p:nvSpPr>
        <p:spPr>
          <a:xfrm>
            <a:off x="7092280" y="2780928"/>
            <a:ext cx="1584176" cy="936104"/>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外乱</a:t>
            </a:r>
            <a:endParaRPr kumimoji="1" lang="ja-JP" altLang="en-US" sz="2400" dirty="0"/>
          </a:p>
        </p:txBody>
      </p:sp>
      <p:cxnSp>
        <p:nvCxnSpPr>
          <p:cNvPr id="41" name="カギ線コネクタ 40"/>
          <p:cNvCxnSpPr>
            <a:stCxn id="39" idx="1"/>
            <a:endCxn id="9" idx="3"/>
          </p:cNvCxnSpPr>
          <p:nvPr/>
        </p:nvCxnSpPr>
        <p:spPr>
          <a:xfrm rot="5400000">
            <a:off x="7245044" y="3779295"/>
            <a:ext cx="702585" cy="57606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2" name="テキスト ボックス 41"/>
          <p:cNvSpPr txBox="1"/>
          <p:nvPr/>
        </p:nvSpPr>
        <p:spPr>
          <a:xfrm>
            <a:off x="2843807" y="2924944"/>
            <a:ext cx="1080121" cy="369332"/>
          </a:xfrm>
          <a:prstGeom prst="rect">
            <a:avLst/>
          </a:prstGeom>
          <a:noFill/>
        </p:spPr>
        <p:txBody>
          <a:bodyPr wrap="square" rtlCol="0">
            <a:spAutoFit/>
          </a:bodyPr>
          <a:lstStyle/>
          <a:p>
            <a:r>
              <a:rPr kumimoji="1" lang="ja-JP" altLang="en-US" dirty="0" smtClean="0"/>
              <a:t>操作量</a:t>
            </a:r>
            <a:endParaRPr kumimoji="1" lang="ja-JP" altLang="en-US" dirty="0"/>
          </a:p>
        </p:txBody>
      </p:sp>
      <p:sp>
        <p:nvSpPr>
          <p:cNvPr id="43" name="テキスト ボックス 42"/>
          <p:cNvSpPr txBox="1"/>
          <p:nvPr/>
        </p:nvSpPr>
        <p:spPr>
          <a:xfrm>
            <a:off x="5436095" y="2924944"/>
            <a:ext cx="1080121" cy="369332"/>
          </a:xfrm>
          <a:prstGeom prst="rect">
            <a:avLst/>
          </a:prstGeom>
          <a:noFill/>
        </p:spPr>
        <p:txBody>
          <a:bodyPr wrap="square" rtlCol="0">
            <a:spAutoFit/>
          </a:bodyPr>
          <a:lstStyle/>
          <a:p>
            <a:r>
              <a:rPr lang="ja-JP" altLang="en-US" dirty="0"/>
              <a:t>操作</a:t>
            </a:r>
            <a:endParaRPr kumimoji="1" lang="ja-JP" altLang="en-US" dirty="0"/>
          </a:p>
        </p:txBody>
      </p:sp>
      <p:sp>
        <p:nvSpPr>
          <p:cNvPr id="44" name="テキスト ボックス 43"/>
          <p:cNvSpPr txBox="1"/>
          <p:nvPr/>
        </p:nvSpPr>
        <p:spPr>
          <a:xfrm>
            <a:off x="2843808" y="5651956"/>
            <a:ext cx="1080121" cy="369332"/>
          </a:xfrm>
          <a:prstGeom prst="rect">
            <a:avLst/>
          </a:prstGeom>
          <a:noFill/>
        </p:spPr>
        <p:txBody>
          <a:bodyPr wrap="square" rtlCol="0">
            <a:spAutoFit/>
          </a:bodyPr>
          <a:lstStyle/>
          <a:p>
            <a:r>
              <a:rPr lang="ja-JP" altLang="en-US" dirty="0"/>
              <a:t>計測</a:t>
            </a:r>
            <a:r>
              <a:rPr kumimoji="1" lang="ja-JP" altLang="en-US" dirty="0" smtClean="0"/>
              <a:t>量</a:t>
            </a:r>
            <a:endParaRPr kumimoji="1" lang="ja-JP" altLang="en-US" dirty="0"/>
          </a:p>
        </p:txBody>
      </p:sp>
      <p:sp>
        <p:nvSpPr>
          <p:cNvPr id="45" name="テキスト ボックス 44"/>
          <p:cNvSpPr txBox="1"/>
          <p:nvPr/>
        </p:nvSpPr>
        <p:spPr>
          <a:xfrm>
            <a:off x="5508103" y="5651956"/>
            <a:ext cx="1080121" cy="369332"/>
          </a:xfrm>
          <a:prstGeom prst="rect">
            <a:avLst/>
          </a:prstGeom>
          <a:noFill/>
        </p:spPr>
        <p:txBody>
          <a:bodyPr wrap="square" rtlCol="0">
            <a:spAutoFit/>
          </a:bodyPr>
          <a:lstStyle/>
          <a:p>
            <a:r>
              <a:rPr lang="ja-JP" altLang="en-US" dirty="0"/>
              <a:t>計測</a:t>
            </a:r>
            <a:endParaRPr kumimoji="1" lang="ja-JP" altLang="en-US" dirty="0"/>
          </a:p>
        </p:txBody>
      </p:sp>
      <p:sp>
        <p:nvSpPr>
          <p:cNvPr id="46" name="テキスト ボックス 45"/>
          <p:cNvSpPr txBox="1"/>
          <p:nvPr/>
        </p:nvSpPr>
        <p:spPr>
          <a:xfrm>
            <a:off x="7380312" y="4438853"/>
            <a:ext cx="1584176" cy="369332"/>
          </a:xfrm>
          <a:prstGeom prst="rect">
            <a:avLst/>
          </a:prstGeom>
          <a:noFill/>
        </p:spPr>
        <p:txBody>
          <a:bodyPr wrap="square" rtlCol="0">
            <a:spAutoFit/>
          </a:bodyPr>
          <a:lstStyle/>
          <a:p>
            <a:r>
              <a:rPr lang="ja-JP" altLang="en-US" dirty="0" smtClean="0"/>
              <a:t>影響</a:t>
            </a:r>
            <a:endParaRPr lang="en-US" altLang="ja-JP" dirty="0" smtClean="0"/>
          </a:p>
        </p:txBody>
      </p:sp>
      <p:sp>
        <p:nvSpPr>
          <p:cNvPr id="47" name="テキスト ボックス 46"/>
          <p:cNvSpPr txBox="1"/>
          <p:nvPr/>
        </p:nvSpPr>
        <p:spPr>
          <a:xfrm>
            <a:off x="539552" y="2492896"/>
            <a:ext cx="1224136" cy="461665"/>
          </a:xfrm>
          <a:prstGeom prst="rect">
            <a:avLst/>
          </a:prstGeom>
          <a:noFill/>
        </p:spPr>
        <p:txBody>
          <a:bodyPr wrap="square" rtlCol="0">
            <a:spAutoFit/>
          </a:bodyPr>
          <a:lstStyle/>
          <a:p>
            <a:r>
              <a:rPr lang="ja-JP" altLang="en-US" sz="2400" dirty="0"/>
              <a:t>使用者</a:t>
            </a:r>
            <a:endParaRPr kumimoji="1" lang="en-US" altLang="ja-JP" sz="2400" dirty="0" smtClean="0"/>
          </a:p>
        </p:txBody>
      </p:sp>
      <p:sp>
        <p:nvSpPr>
          <p:cNvPr id="48" name="テキスト ボックス 47"/>
          <p:cNvSpPr txBox="1"/>
          <p:nvPr/>
        </p:nvSpPr>
        <p:spPr>
          <a:xfrm>
            <a:off x="1115615" y="4577352"/>
            <a:ext cx="1080121" cy="369332"/>
          </a:xfrm>
          <a:prstGeom prst="rect">
            <a:avLst/>
          </a:prstGeom>
          <a:noFill/>
        </p:spPr>
        <p:txBody>
          <a:bodyPr wrap="square" rtlCol="0">
            <a:spAutoFit/>
          </a:bodyPr>
          <a:lstStyle/>
          <a:p>
            <a:r>
              <a:rPr lang="ja-JP" altLang="en-US" dirty="0"/>
              <a:t>指示</a:t>
            </a:r>
            <a:endParaRPr kumimoji="1" lang="ja-JP" altLang="en-US" dirty="0"/>
          </a:p>
        </p:txBody>
      </p:sp>
    </p:spTree>
    <p:extLst>
      <p:ext uri="{BB962C8B-B14F-4D97-AF65-F5344CB8AC3E}">
        <p14:creationId xmlns:p14="http://schemas.microsoft.com/office/powerpoint/2010/main" val="36213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22" presetClass="entr" presetSubtype="2"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right)">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par>
                                <p:cTn id="40" presetID="22" presetClass="entr" presetSubtype="2"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righ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2"/>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22" presetClass="entr" presetSubtype="8"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8"/>
                                        </p:tgtEl>
                                        <p:attrNameLst>
                                          <p:attrName>style.visibility</p:attrName>
                                        </p:attrNameLst>
                                      </p:cBhvr>
                                      <p:to>
                                        <p:strVal val="visible"/>
                                      </p:to>
                                    </p:set>
                                  </p:childTnLst>
                                </p:cTn>
                              </p:par>
                              <p:par>
                                <p:cTn id="68" presetID="22" presetClass="entr" presetSubtype="8"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34" grpId="0" animBg="1"/>
      <p:bldP spid="39" grpId="0" animBg="1"/>
      <p:bldP spid="42" grpId="0"/>
      <p:bldP spid="43" grpId="0"/>
      <p:bldP spid="44" grpId="0"/>
      <p:bldP spid="45" grpId="0"/>
      <p:bldP spid="46" grpId="0"/>
      <p:bldP spid="47"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203" y="1340768"/>
            <a:ext cx="4894293" cy="5102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研究概要</a:t>
            </a:r>
            <a:r>
              <a:rPr kumimoji="1" lang="ja-JP" altLang="en-US" dirty="0" smtClean="0"/>
              <a:t>（</a:t>
            </a:r>
            <a:r>
              <a:rPr lang="en-US" altLang="ja-JP" dirty="0" smtClean="0"/>
              <a:t>4</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モデルカタログでのクラス図</a:t>
            </a:r>
            <a:endParaRPr lang="en-US" altLang="ja-JP" dirty="0" smtClean="0"/>
          </a:p>
          <a:p>
            <a:pPr lvl="1"/>
            <a:endParaRPr kumimoji="1" lang="ja-JP" altLang="en-US" dirty="0"/>
          </a:p>
        </p:txBody>
      </p:sp>
    </p:spTree>
    <p:extLst>
      <p:ext uri="{BB962C8B-B14F-4D97-AF65-F5344CB8AC3E}">
        <p14:creationId xmlns:p14="http://schemas.microsoft.com/office/powerpoint/2010/main" val="166866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kumimoji="1" lang="ja-JP" altLang="en-US" dirty="0" smtClean="0"/>
              <a:t>（</a:t>
            </a:r>
            <a:r>
              <a:rPr lang="en-US" altLang="ja-JP" dirty="0" smtClean="0"/>
              <a:t>4</a:t>
            </a:r>
            <a:r>
              <a:rPr kumimoji="1" lang="en-US" altLang="ja-JP" dirty="0" smtClean="0"/>
              <a:t>/6</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モデルカタログで</a:t>
            </a:r>
            <a:r>
              <a:rPr lang="ja-JP" altLang="en-US" dirty="0" smtClean="0"/>
              <a:t>の</a:t>
            </a:r>
            <a:r>
              <a:rPr lang="ja-JP" altLang="en-US" dirty="0" smtClean="0"/>
              <a:t>クラス図</a:t>
            </a:r>
            <a:endParaRPr kumimoji="1" lang="ja-JP"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662014"/>
            <a:ext cx="599122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94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概要</a:t>
            </a:r>
            <a:r>
              <a:rPr lang="ja-JP" altLang="en-US" dirty="0"/>
              <a:t>（</a:t>
            </a:r>
            <a:r>
              <a:rPr kumimoji="1" lang="en-US" altLang="ja-JP" dirty="0" smtClean="0"/>
              <a:t>5/6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実装環境</a:t>
            </a:r>
            <a:r>
              <a:rPr lang="en-US" altLang="ja-JP" dirty="0" smtClean="0"/>
              <a:t>1:</a:t>
            </a:r>
            <a:r>
              <a:rPr lang="en-US" altLang="ja-JP" dirty="0" smtClean="0"/>
              <a:t>NXT </a:t>
            </a:r>
            <a:r>
              <a:rPr lang="en-US" altLang="ja-JP" dirty="0" smtClean="0"/>
              <a:t>LEGO </a:t>
            </a:r>
            <a:r>
              <a:rPr lang="en-US" altLang="ja-JP" dirty="0" smtClean="0"/>
              <a:t>MINDSTORMS</a:t>
            </a:r>
          </a:p>
          <a:p>
            <a:pPr lvl="2"/>
            <a:r>
              <a:rPr lang="ja-JP" altLang="en-US" dirty="0" smtClean="0"/>
              <a:t>組込みプログラムによって動作する二輪制御ロボット</a:t>
            </a:r>
            <a:endParaRPr lang="en-US" altLang="ja-JP" dirty="0" smtClean="0"/>
          </a:p>
          <a:p>
            <a:pPr lvl="2"/>
            <a:r>
              <a:rPr lang="en-US" altLang="ja-JP" dirty="0"/>
              <a:t>C</a:t>
            </a:r>
            <a:r>
              <a:rPr lang="ja-JP" altLang="en-US" dirty="0" smtClean="0"/>
              <a:t>言語、</a:t>
            </a:r>
            <a:r>
              <a:rPr lang="en-US" altLang="ja-JP" dirty="0" smtClean="0"/>
              <a:t>Java</a:t>
            </a:r>
            <a:r>
              <a:rPr lang="ja-JP" altLang="en-US" dirty="0" smtClean="0"/>
              <a:t>で動作（</a:t>
            </a:r>
            <a:r>
              <a:rPr lang="en-US" altLang="ja-JP" dirty="0" smtClean="0"/>
              <a:t>Ruby</a:t>
            </a:r>
            <a:r>
              <a:rPr lang="ja-JP" altLang="en-US" dirty="0" smtClean="0"/>
              <a:t>でも</a:t>
            </a:r>
            <a:r>
              <a:rPr lang="ja-JP" altLang="en-US" dirty="0" smtClean="0"/>
              <a:t>対応予定）</a:t>
            </a:r>
            <a:endParaRPr lang="en-US" altLang="ja-JP"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874" y="2787531"/>
            <a:ext cx="2268252" cy="3711107"/>
          </a:xfrm>
          <a:prstGeom prst="rect">
            <a:avLst/>
          </a:prstGeom>
        </p:spPr>
      </p:pic>
      <p:sp>
        <p:nvSpPr>
          <p:cNvPr id="6" name="線吹き出し 1 (枠付き) 5"/>
          <p:cNvSpPr/>
          <p:nvPr/>
        </p:nvSpPr>
        <p:spPr>
          <a:xfrm>
            <a:off x="6750997" y="2652185"/>
            <a:ext cx="1584176" cy="582667"/>
          </a:xfrm>
          <a:prstGeom prst="borderCallout1">
            <a:avLst>
              <a:gd name="adj1" fmla="val 29635"/>
              <a:gd name="adj2" fmla="val -1737"/>
              <a:gd name="adj3" fmla="val 65422"/>
              <a:gd name="adj4" fmla="val -12946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超音波センサ</a:t>
            </a:r>
            <a:r>
              <a:rPr kumimoji="1" lang="ja-JP" altLang="en-US" sz="1600" dirty="0" smtClean="0"/>
              <a:t>（距離測定）</a:t>
            </a:r>
            <a:endParaRPr kumimoji="1" lang="ja-JP" altLang="en-US" sz="1600" dirty="0"/>
          </a:p>
        </p:txBody>
      </p:sp>
      <p:sp>
        <p:nvSpPr>
          <p:cNvPr id="9" name="線吹き出し 1 (枠付き) 8"/>
          <p:cNvSpPr/>
          <p:nvPr/>
        </p:nvSpPr>
        <p:spPr>
          <a:xfrm>
            <a:off x="947741" y="2943519"/>
            <a:ext cx="1791816" cy="535524"/>
          </a:xfrm>
          <a:prstGeom prst="borderCallout1">
            <a:avLst>
              <a:gd name="adj1" fmla="val 73172"/>
              <a:gd name="adj2" fmla="val 100292"/>
              <a:gd name="adj3" fmla="val 65334"/>
              <a:gd name="adj4" fmla="val 17350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ジャイロ</a:t>
            </a:r>
            <a:r>
              <a:rPr kumimoji="1" lang="ja-JP" altLang="en-US" dirty="0" smtClean="0"/>
              <a:t>センサ</a:t>
            </a:r>
            <a:endParaRPr kumimoji="1" lang="en-US" altLang="ja-JP" dirty="0" smtClean="0"/>
          </a:p>
          <a:p>
            <a:pPr algn="ctr"/>
            <a:r>
              <a:rPr lang="ja-JP" altLang="en-US" sz="1600" dirty="0" smtClean="0"/>
              <a:t>（車体傾き測定）</a:t>
            </a:r>
            <a:endParaRPr kumimoji="1" lang="ja-JP" altLang="en-US" sz="1600" dirty="0"/>
          </a:p>
        </p:txBody>
      </p:sp>
      <p:sp>
        <p:nvSpPr>
          <p:cNvPr id="11" name="線吹き出し 1 (枠付き) 10"/>
          <p:cNvSpPr/>
          <p:nvPr/>
        </p:nvSpPr>
        <p:spPr>
          <a:xfrm>
            <a:off x="6750997" y="3789040"/>
            <a:ext cx="1584176" cy="619994"/>
          </a:xfrm>
          <a:prstGeom prst="borderCallout1">
            <a:avLst>
              <a:gd name="adj1" fmla="val 18750"/>
              <a:gd name="adj2" fmla="val -8333"/>
              <a:gd name="adj3" fmla="val -65907"/>
              <a:gd name="adj4" fmla="val -874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タッチ</a:t>
            </a:r>
            <a:r>
              <a:rPr kumimoji="1" lang="ja-JP" altLang="en-US" dirty="0" smtClean="0"/>
              <a:t>センサ</a:t>
            </a:r>
            <a:endParaRPr kumimoji="1" lang="en-US" altLang="ja-JP" dirty="0" smtClean="0"/>
          </a:p>
          <a:p>
            <a:pPr algn="ctr"/>
            <a:r>
              <a:rPr lang="ja-JP" altLang="en-US" sz="1600" dirty="0" smtClean="0"/>
              <a:t>（押下測定）</a:t>
            </a:r>
            <a:endParaRPr kumimoji="1" lang="ja-JP" altLang="en-US" sz="1600" dirty="0"/>
          </a:p>
        </p:txBody>
      </p:sp>
      <p:sp>
        <p:nvSpPr>
          <p:cNvPr id="14" name="線吹き出し 1 (枠付き) 13"/>
          <p:cNvSpPr/>
          <p:nvPr/>
        </p:nvSpPr>
        <p:spPr>
          <a:xfrm>
            <a:off x="854099" y="5409722"/>
            <a:ext cx="2032130" cy="611566"/>
          </a:xfrm>
          <a:prstGeom prst="borderCallout1">
            <a:avLst>
              <a:gd name="adj1" fmla="val 15122"/>
              <a:gd name="adj2" fmla="val 98039"/>
              <a:gd name="adj3" fmla="val 42595"/>
              <a:gd name="adj4" fmla="val 16959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光</a:t>
            </a:r>
            <a:r>
              <a:rPr kumimoji="1" lang="ja-JP" altLang="en-US" dirty="0" smtClean="0"/>
              <a:t>センサ</a:t>
            </a:r>
            <a:endParaRPr kumimoji="1" lang="en-US" altLang="ja-JP" dirty="0" smtClean="0"/>
          </a:p>
          <a:p>
            <a:pPr algn="ctr"/>
            <a:r>
              <a:rPr lang="ja-JP" altLang="en-US" sz="1600" dirty="0" smtClean="0"/>
              <a:t>（路面輝度値測定）</a:t>
            </a:r>
            <a:endParaRPr kumimoji="1" lang="ja-JP" altLang="en-US" sz="1600" dirty="0"/>
          </a:p>
        </p:txBody>
      </p:sp>
      <p:sp>
        <p:nvSpPr>
          <p:cNvPr id="15" name="線吹き出し 1 (枠付き) 14"/>
          <p:cNvSpPr/>
          <p:nvPr/>
        </p:nvSpPr>
        <p:spPr>
          <a:xfrm>
            <a:off x="6750997" y="5715505"/>
            <a:ext cx="1584176" cy="360040"/>
          </a:xfrm>
          <a:prstGeom prst="borderCallout1">
            <a:avLst>
              <a:gd name="adj1" fmla="val 18750"/>
              <a:gd name="adj2" fmla="val -8333"/>
              <a:gd name="adj3" fmla="val -86464"/>
              <a:gd name="adj4" fmla="val -11996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尻尾モータ</a:t>
            </a:r>
            <a:endParaRPr kumimoji="1" lang="ja-JP" altLang="en-US" dirty="0"/>
          </a:p>
        </p:txBody>
      </p:sp>
      <p:sp>
        <p:nvSpPr>
          <p:cNvPr id="16" name="線吹き出し 1 (枠付き) 15"/>
          <p:cNvSpPr/>
          <p:nvPr/>
        </p:nvSpPr>
        <p:spPr>
          <a:xfrm>
            <a:off x="6431112" y="4813380"/>
            <a:ext cx="2186133" cy="360040"/>
          </a:xfrm>
          <a:prstGeom prst="borderCallout1">
            <a:avLst>
              <a:gd name="adj1" fmla="val 29635"/>
              <a:gd name="adj2" fmla="val -4748"/>
              <a:gd name="adj3" fmla="val 66012"/>
              <a:gd name="adj4" fmla="val -56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車輪モータ</a:t>
            </a:r>
            <a:r>
              <a:rPr kumimoji="1" lang="ja-JP" altLang="en-US" sz="1600" dirty="0" smtClean="0"/>
              <a:t>（左車輪）</a:t>
            </a:r>
            <a:endParaRPr kumimoji="1" lang="ja-JP" altLang="en-US" sz="1600" dirty="0"/>
          </a:p>
        </p:txBody>
      </p:sp>
      <p:sp>
        <p:nvSpPr>
          <p:cNvPr id="17" name="線吹き出し 1 (枠付き) 16"/>
          <p:cNvSpPr/>
          <p:nvPr/>
        </p:nvSpPr>
        <p:spPr>
          <a:xfrm>
            <a:off x="825410" y="3789040"/>
            <a:ext cx="2048036" cy="560239"/>
          </a:xfrm>
          <a:prstGeom prst="borderCallout1">
            <a:avLst>
              <a:gd name="adj1" fmla="val 31373"/>
              <a:gd name="adj2" fmla="val 99459"/>
              <a:gd name="adj3" fmla="val 54905"/>
              <a:gd name="adj4" fmla="val 15915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マイクロプロセッサ</a:t>
            </a:r>
            <a:endParaRPr kumimoji="1" lang="ja-JP" altLang="en-US" dirty="0"/>
          </a:p>
        </p:txBody>
      </p:sp>
      <p:sp>
        <p:nvSpPr>
          <p:cNvPr id="18" name="線吹き出し 1 (枠付き) 17"/>
          <p:cNvSpPr/>
          <p:nvPr/>
        </p:nvSpPr>
        <p:spPr>
          <a:xfrm>
            <a:off x="777098" y="4652310"/>
            <a:ext cx="2186133" cy="360040"/>
          </a:xfrm>
          <a:prstGeom prst="borderCallout1">
            <a:avLst>
              <a:gd name="adj1" fmla="val 4238"/>
              <a:gd name="adj2" fmla="val 102211"/>
              <a:gd name="adj3" fmla="val 4259"/>
              <a:gd name="adj4" fmla="val 13361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車輪モータ</a:t>
            </a:r>
            <a:r>
              <a:rPr kumimoji="1" lang="ja-JP" altLang="en-US" sz="1600" dirty="0" smtClean="0"/>
              <a:t>（右車輪）</a:t>
            </a:r>
            <a:endParaRPr kumimoji="1" lang="ja-JP" altLang="en-US" sz="1600" dirty="0"/>
          </a:p>
        </p:txBody>
      </p:sp>
    </p:spTree>
    <p:extLst>
      <p:ext uri="{BB962C8B-B14F-4D97-AF65-F5344CB8AC3E}">
        <p14:creationId xmlns:p14="http://schemas.microsoft.com/office/powerpoint/2010/main" val="348139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a:t>
            </a:r>
            <a:r>
              <a:rPr kumimoji="1" lang="ja-JP" altLang="en-US" dirty="0" smtClean="0"/>
              <a:t>概要</a:t>
            </a:r>
            <a:r>
              <a:rPr lang="ja-JP" altLang="en-US" dirty="0"/>
              <a:t>（</a:t>
            </a:r>
            <a:r>
              <a:rPr lang="en-US" altLang="ja-JP" dirty="0" smtClean="0"/>
              <a:t>6</a:t>
            </a:r>
            <a:r>
              <a:rPr kumimoji="1" lang="en-US" altLang="ja-JP" dirty="0" smtClean="0"/>
              <a:t>/6</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実装環境</a:t>
            </a:r>
            <a:r>
              <a:rPr kumimoji="1" lang="en-US" altLang="ja-JP" dirty="0" smtClean="0"/>
              <a:t>2</a:t>
            </a:r>
            <a:r>
              <a:rPr lang="en-US" altLang="ja-JP" dirty="0"/>
              <a:t>:</a:t>
            </a:r>
            <a:r>
              <a:rPr lang="en-US" altLang="ja-JP" dirty="0" smtClean="0"/>
              <a:t>DONKEY</a:t>
            </a:r>
            <a:endParaRPr lang="en-US" altLang="ja-JP" dirty="0" smtClean="0"/>
          </a:p>
          <a:p>
            <a:pPr lvl="2"/>
            <a:r>
              <a:rPr lang="ja-JP" altLang="en-US" dirty="0" smtClean="0"/>
              <a:t>マイコンや各センサーの制御の学習用ロボット</a:t>
            </a:r>
            <a:endParaRPr lang="en-US" altLang="ja-JP" dirty="0" smtClean="0"/>
          </a:p>
          <a:p>
            <a:pPr lvl="2"/>
            <a:r>
              <a:rPr lang="en-US" altLang="ja-JP" dirty="0" smtClean="0"/>
              <a:t>C</a:t>
            </a:r>
            <a:r>
              <a:rPr lang="ja-JP" altLang="en-US" dirty="0" smtClean="0"/>
              <a:t>言語</a:t>
            </a:r>
            <a:r>
              <a:rPr lang="ja-JP" altLang="en-US" dirty="0"/>
              <a:t>に</a:t>
            </a:r>
            <a:r>
              <a:rPr lang="ja-JP" altLang="en-US" dirty="0" smtClean="0"/>
              <a:t>よる組み込みソフトウェアで動作</a:t>
            </a:r>
            <a:endParaRPr lang="en-US" altLang="ja-JP"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501008"/>
            <a:ext cx="4283968" cy="2303957"/>
          </a:xfrm>
          <a:prstGeom prst="rect">
            <a:avLst/>
          </a:prstGeom>
        </p:spPr>
      </p:pic>
      <p:sp>
        <p:nvSpPr>
          <p:cNvPr id="5" name="線吹き出し 1 (枠付き) 4"/>
          <p:cNvSpPr/>
          <p:nvPr/>
        </p:nvSpPr>
        <p:spPr>
          <a:xfrm>
            <a:off x="6588224" y="4077072"/>
            <a:ext cx="2088232" cy="432048"/>
          </a:xfrm>
          <a:prstGeom prst="borderCallout1">
            <a:avLst>
              <a:gd name="adj1" fmla="val 18750"/>
              <a:gd name="adj2" fmla="val -8333"/>
              <a:gd name="adj3" fmla="val 121318"/>
              <a:gd name="adj4" fmla="val -559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車輪</a:t>
            </a:r>
            <a:endParaRPr kumimoji="1" lang="ja-JP" altLang="en-US" dirty="0"/>
          </a:p>
        </p:txBody>
      </p:sp>
      <p:sp>
        <p:nvSpPr>
          <p:cNvPr id="14" name="線吹き出し 1 (枠付き) 13"/>
          <p:cNvSpPr/>
          <p:nvPr/>
        </p:nvSpPr>
        <p:spPr>
          <a:xfrm>
            <a:off x="611560" y="3051448"/>
            <a:ext cx="2088232" cy="432048"/>
          </a:xfrm>
          <a:prstGeom prst="borderCallout1">
            <a:avLst>
              <a:gd name="adj1" fmla="val 51084"/>
              <a:gd name="adj2" fmla="val 103570"/>
              <a:gd name="adj3" fmla="val 168350"/>
              <a:gd name="adj4" fmla="val 15932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マイコンボード</a:t>
            </a:r>
            <a:endParaRPr kumimoji="1" lang="ja-JP" altLang="en-US" dirty="0"/>
          </a:p>
        </p:txBody>
      </p:sp>
      <p:sp>
        <p:nvSpPr>
          <p:cNvPr id="15" name="線吹き出し 1 (枠付き) 14"/>
          <p:cNvSpPr/>
          <p:nvPr/>
        </p:nvSpPr>
        <p:spPr>
          <a:xfrm>
            <a:off x="611560" y="5157192"/>
            <a:ext cx="2088232" cy="576064"/>
          </a:xfrm>
          <a:prstGeom prst="borderCallout1">
            <a:avLst>
              <a:gd name="adj1" fmla="val 51084"/>
              <a:gd name="adj2" fmla="val 103570"/>
              <a:gd name="adj3" fmla="val -72688"/>
              <a:gd name="adj4" fmla="val 12708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超音波センサ</a:t>
            </a:r>
            <a:endParaRPr lang="en-US" altLang="ja-JP" dirty="0" smtClean="0"/>
          </a:p>
          <a:p>
            <a:pPr algn="ctr"/>
            <a:r>
              <a:rPr kumimoji="1" lang="ja-JP" altLang="en-US" sz="1600" dirty="0" smtClean="0"/>
              <a:t>（距離検知）</a:t>
            </a:r>
            <a:endParaRPr kumimoji="1" lang="ja-JP" altLang="en-US" sz="1600" dirty="0"/>
          </a:p>
        </p:txBody>
      </p:sp>
      <p:sp>
        <p:nvSpPr>
          <p:cNvPr id="16" name="線吹き出し 1 (枠付き) 15"/>
          <p:cNvSpPr/>
          <p:nvPr/>
        </p:nvSpPr>
        <p:spPr>
          <a:xfrm>
            <a:off x="6568628" y="2877220"/>
            <a:ext cx="2088232" cy="432048"/>
          </a:xfrm>
          <a:prstGeom prst="borderCallout1">
            <a:avLst>
              <a:gd name="adj1" fmla="val 18750"/>
              <a:gd name="adj2" fmla="val -8333"/>
              <a:gd name="adj3" fmla="val 385873"/>
              <a:gd name="adj4" fmla="val -9367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車輪用モータ</a:t>
            </a:r>
            <a:endParaRPr kumimoji="1" lang="ja-JP" altLang="en-US" dirty="0"/>
          </a:p>
        </p:txBody>
      </p:sp>
      <p:sp>
        <p:nvSpPr>
          <p:cNvPr id="17" name="線吹き出し 1 (枠付き) 16"/>
          <p:cNvSpPr/>
          <p:nvPr/>
        </p:nvSpPr>
        <p:spPr>
          <a:xfrm>
            <a:off x="611560" y="4077072"/>
            <a:ext cx="2088232" cy="575914"/>
          </a:xfrm>
          <a:prstGeom prst="borderCallout1">
            <a:avLst>
              <a:gd name="adj1" fmla="val 51084"/>
              <a:gd name="adj2" fmla="val 103570"/>
              <a:gd name="adj3" fmla="val -19777"/>
              <a:gd name="adj4" fmla="val 14411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焦電センサ</a:t>
            </a:r>
            <a:endParaRPr lang="en-US" altLang="ja-JP" dirty="0" smtClean="0"/>
          </a:p>
          <a:p>
            <a:pPr algn="ctr"/>
            <a:r>
              <a:rPr kumimoji="1" lang="ja-JP" altLang="en-US" sz="1600" dirty="0" smtClean="0"/>
              <a:t>（人体検知）</a:t>
            </a:r>
            <a:endParaRPr kumimoji="1" lang="ja-JP" altLang="en-US" sz="1600" dirty="0"/>
          </a:p>
        </p:txBody>
      </p:sp>
      <p:sp>
        <p:nvSpPr>
          <p:cNvPr id="18" name="線吹き出し 1 (枠付き) 17"/>
          <p:cNvSpPr/>
          <p:nvPr/>
        </p:nvSpPr>
        <p:spPr>
          <a:xfrm>
            <a:off x="6568628" y="5157192"/>
            <a:ext cx="2088232" cy="432048"/>
          </a:xfrm>
          <a:prstGeom prst="borderCallout1">
            <a:avLst>
              <a:gd name="adj1" fmla="val 56963"/>
              <a:gd name="adj2" fmla="val -4684"/>
              <a:gd name="adj3" fmla="val 83105"/>
              <a:gd name="adj4" fmla="val -8698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接触スイッチ</a:t>
            </a:r>
            <a:endParaRPr kumimoji="1" lang="ja-JP" altLang="en-US" dirty="0"/>
          </a:p>
        </p:txBody>
      </p:sp>
    </p:spTree>
    <p:extLst>
      <p:ext uri="{BB962C8B-B14F-4D97-AF65-F5344CB8AC3E}">
        <p14:creationId xmlns:p14="http://schemas.microsoft.com/office/powerpoint/2010/main" val="14170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進捗状況</a:t>
            </a:r>
            <a:r>
              <a:rPr kumimoji="1" lang="en-US" altLang="ja-JP" smtClean="0"/>
              <a:t>(1/4)</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モデルカタログ</a:t>
            </a:r>
            <a:r>
              <a:rPr lang="ja-JP" altLang="en-US" dirty="0" smtClean="0"/>
              <a:t>の読み合わせ</a:t>
            </a:r>
            <a:endParaRPr lang="en-US" altLang="ja-JP" dirty="0" smtClean="0"/>
          </a:p>
          <a:p>
            <a:pPr lvl="1"/>
            <a:r>
              <a:rPr lang="ja-JP" altLang="en-US" dirty="0"/>
              <a:t>モデルを読み，機能の動作の流れをシミュレーション</a:t>
            </a:r>
            <a:endParaRPr lang="en-US" altLang="ja-JP" dirty="0"/>
          </a:p>
          <a:p>
            <a:pPr lvl="2"/>
            <a:r>
              <a:rPr lang="ja-JP" altLang="en-US" dirty="0"/>
              <a:t>シミュレーション上</a:t>
            </a:r>
            <a:r>
              <a:rPr lang="ja-JP" altLang="en-US" dirty="0" smtClean="0"/>
              <a:t>，正常な動作</a:t>
            </a:r>
            <a:r>
              <a:rPr lang="ja-JP" altLang="en-US" dirty="0"/>
              <a:t>を</a:t>
            </a:r>
            <a:r>
              <a:rPr lang="ja-JP" altLang="en-US" dirty="0" smtClean="0"/>
              <a:t>確認</a:t>
            </a:r>
            <a:endParaRPr kumimoji="1" lang="en-US" altLang="ja-JP" dirty="0" smtClean="0"/>
          </a:p>
          <a:p>
            <a:pPr lvl="1"/>
            <a:r>
              <a:rPr kumimoji="1" lang="ja-JP" altLang="en-US" dirty="0" smtClean="0"/>
              <a:t>実装対象で何が出来る？</a:t>
            </a:r>
            <a:endParaRPr kumimoji="1" lang="en-US" altLang="ja-JP" dirty="0" smtClean="0"/>
          </a:p>
          <a:p>
            <a:pPr lvl="2"/>
            <a:r>
              <a:rPr lang="ja-JP" altLang="en-US" dirty="0" smtClean="0"/>
              <a:t>以下の機能の実装を決定</a:t>
            </a:r>
            <a:endParaRPr lang="en-US" altLang="ja-JP" dirty="0" smtClean="0"/>
          </a:p>
          <a:p>
            <a:pPr lvl="3"/>
            <a:r>
              <a:rPr lang="ja-JP" altLang="en-US" dirty="0" smtClean="0"/>
              <a:t>輝度値制御（</a:t>
            </a:r>
            <a:r>
              <a:rPr lang="en-US" altLang="ja-JP" dirty="0" smtClean="0"/>
              <a:t>NXT LEGO MINDSTORMS</a:t>
            </a:r>
            <a:r>
              <a:rPr lang="ja-JP" altLang="en-US" dirty="0" smtClean="0"/>
              <a:t>）</a:t>
            </a:r>
            <a:endParaRPr lang="en-US" altLang="ja-JP" dirty="0" smtClean="0"/>
          </a:p>
          <a:p>
            <a:pPr lvl="3"/>
            <a:r>
              <a:rPr lang="ja-JP" altLang="en-US" dirty="0"/>
              <a:t>曲率半径制御</a:t>
            </a:r>
            <a:r>
              <a:rPr lang="ja-JP" altLang="en-US" dirty="0" smtClean="0"/>
              <a:t>（</a:t>
            </a:r>
            <a:r>
              <a:rPr lang="en-US" altLang="ja-JP" dirty="0" smtClean="0"/>
              <a:t>〃</a:t>
            </a:r>
            <a:r>
              <a:rPr lang="ja-JP" altLang="en-US" dirty="0" smtClean="0"/>
              <a:t>）</a:t>
            </a:r>
            <a:endParaRPr lang="en-US" altLang="ja-JP" dirty="0" smtClean="0"/>
          </a:p>
          <a:p>
            <a:pPr lvl="3"/>
            <a:r>
              <a:rPr lang="ja-JP" altLang="en-US" dirty="0" smtClean="0"/>
              <a:t>尻尾モータ角度制御（</a:t>
            </a:r>
            <a:r>
              <a:rPr lang="en-US" altLang="ja-JP" dirty="0" smtClean="0"/>
              <a:t>〃</a:t>
            </a:r>
            <a:r>
              <a:rPr lang="ja-JP" altLang="en-US" dirty="0" smtClean="0"/>
              <a:t>）</a:t>
            </a:r>
            <a:endParaRPr lang="en-US" altLang="ja-JP" dirty="0" smtClean="0"/>
          </a:p>
          <a:p>
            <a:pPr lvl="3"/>
            <a:r>
              <a:rPr lang="ja-JP" altLang="en-US" dirty="0" smtClean="0"/>
              <a:t>速度制御（</a:t>
            </a:r>
            <a:r>
              <a:rPr lang="en-US" altLang="ja-JP" dirty="0" smtClean="0"/>
              <a:t>〃,DONKEY</a:t>
            </a:r>
            <a:r>
              <a:rPr lang="ja-JP" altLang="en-US" dirty="0"/>
              <a:t>）</a:t>
            </a:r>
            <a:endParaRPr lang="en-US" altLang="ja-JP" dirty="0" smtClean="0"/>
          </a:p>
          <a:p>
            <a:pPr lvl="2"/>
            <a:endParaRPr lang="en-US" altLang="ja-JP" dirty="0" smtClean="0"/>
          </a:p>
        </p:txBody>
      </p:sp>
    </p:spTree>
    <p:extLst>
      <p:ext uri="{BB962C8B-B14F-4D97-AF65-F5344CB8AC3E}">
        <p14:creationId xmlns:p14="http://schemas.microsoft.com/office/powerpoint/2010/main" val="1686144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kumimoji="1" lang="en-US" altLang="ja-JP" dirty="0" smtClean="0"/>
              <a:t>(2/4</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制御プログラムの作成</a:t>
            </a:r>
            <a:endParaRPr lang="en-US" altLang="ja-JP" dirty="0" smtClean="0"/>
          </a:p>
          <a:p>
            <a:pPr lvl="1"/>
            <a:r>
              <a:rPr lang="ja-JP" altLang="en-US" dirty="0" smtClean="0"/>
              <a:t>モデルカタログを元に制御プログラムを開発</a:t>
            </a:r>
            <a:endParaRPr lang="en-US" altLang="ja-JP" dirty="0" smtClean="0"/>
          </a:p>
          <a:p>
            <a:pPr lvl="1"/>
            <a:r>
              <a:rPr lang="ja-JP" altLang="en-US" dirty="0" smtClean="0"/>
              <a:t>開発したプログラムに対して動作確認</a:t>
            </a:r>
            <a:endParaRPr lang="en-US" altLang="ja-JP" dirty="0" smtClean="0"/>
          </a:p>
          <a:p>
            <a:pPr lvl="1"/>
            <a:r>
              <a:rPr lang="ja-JP" altLang="en-US" dirty="0"/>
              <a:t>現在</a:t>
            </a:r>
            <a:r>
              <a:rPr lang="ja-JP" altLang="en-US" dirty="0" smtClean="0"/>
              <a:t>状況</a:t>
            </a:r>
            <a:endParaRPr lang="en-US" altLang="ja-JP" dirty="0" smtClean="0"/>
          </a:p>
          <a:p>
            <a:pPr marL="457200" lvl="1" indent="0">
              <a:buNone/>
            </a:pP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400361219"/>
              </p:ext>
            </p:extLst>
          </p:nvPr>
        </p:nvGraphicFramePr>
        <p:xfrm>
          <a:off x="827585" y="3140284"/>
          <a:ext cx="7488830" cy="3337560"/>
        </p:xfrm>
        <a:graphic>
          <a:graphicData uri="http://schemas.openxmlformats.org/drawingml/2006/table">
            <a:tbl>
              <a:tblPr firstRow="1" bandRow="1">
                <a:tableStyleId>{21E4AEA4-8DFA-4A89-87EB-49C32662AFE0}</a:tableStyleId>
              </a:tblPr>
              <a:tblGrid>
                <a:gridCol w="1497766"/>
                <a:gridCol w="1497766"/>
                <a:gridCol w="1497766"/>
                <a:gridCol w="1497766"/>
                <a:gridCol w="1497766"/>
              </a:tblGrid>
              <a:tr h="370840">
                <a:tc>
                  <a:txBody>
                    <a:bodyPr/>
                    <a:lstStyle/>
                    <a:p>
                      <a:r>
                        <a:rPr kumimoji="1" lang="ja-JP" altLang="en-US" dirty="0" smtClean="0"/>
                        <a:t>制御対象</a:t>
                      </a:r>
                      <a:endParaRPr kumimoji="1" lang="ja-JP" altLang="en-US" dirty="0"/>
                    </a:p>
                  </a:txBody>
                  <a:tcPr/>
                </a:tc>
                <a:tc>
                  <a:txBody>
                    <a:bodyPr/>
                    <a:lstStyle/>
                    <a:p>
                      <a:r>
                        <a:rPr kumimoji="1" lang="ja-JP" altLang="en-US" dirty="0" smtClean="0"/>
                        <a:t>実装対象</a:t>
                      </a:r>
                      <a:endParaRPr kumimoji="1" lang="ja-JP" altLang="en-US" dirty="0"/>
                    </a:p>
                  </a:txBody>
                  <a:tcPr/>
                </a:tc>
                <a:tc>
                  <a:txBody>
                    <a:bodyPr/>
                    <a:lstStyle/>
                    <a:p>
                      <a:r>
                        <a:rPr kumimoji="1" lang="ja-JP" altLang="en-US" dirty="0" smtClean="0"/>
                        <a:t>言語</a:t>
                      </a:r>
                      <a:endParaRPr kumimoji="1" lang="ja-JP" altLang="en-US" dirty="0"/>
                    </a:p>
                  </a:txBody>
                  <a:tcPr/>
                </a:tc>
                <a:tc>
                  <a:txBody>
                    <a:bodyPr/>
                    <a:lstStyle/>
                    <a:p>
                      <a:r>
                        <a:rPr kumimoji="1" lang="ja-JP" altLang="en-US" dirty="0" smtClean="0"/>
                        <a:t>実装状況</a:t>
                      </a:r>
                      <a:endParaRPr kumimoji="1" lang="ja-JP" altLang="en-US" dirty="0"/>
                    </a:p>
                  </a:txBody>
                  <a:tcPr/>
                </a:tc>
                <a:tc>
                  <a:txBody>
                    <a:bodyPr/>
                    <a:lstStyle/>
                    <a:p>
                      <a:r>
                        <a:rPr kumimoji="1" lang="ja-JP" altLang="en-US" dirty="0" smtClean="0"/>
                        <a:t>動作確認</a:t>
                      </a:r>
                      <a:endParaRPr kumimoji="1" lang="ja-JP" altLang="en-US" dirty="0"/>
                    </a:p>
                  </a:txBody>
                  <a:tcPr/>
                </a:tc>
              </a:tr>
              <a:tr h="370840">
                <a:tc rowSpan="2">
                  <a:txBody>
                    <a:bodyPr/>
                    <a:lstStyle/>
                    <a:p>
                      <a:r>
                        <a:rPr kumimoji="1" lang="ja-JP" altLang="en-US" dirty="0" smtClean="0"/>
                        <a:t>輝度値</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pPr algn="just"/>
                      <a:r>
                        <a:rPr kumimoji="1" lang="en-US" altLang="ja-JP" dirty="0" smtClean="0"/>
                        <a:t>Java</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pPr algn="just"/>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rowSpan="2">
                  <a:txBody>
                    <a:bodyPr/>
                    <a:lstStyle/>
                    <a:p>
                      <a:r>
                        <a:rPr kumimoji="1" lang="ja-JP" altLang="en-US" dirty="0" smtClean="0"/>
                        <a:t>尻尾モータ角度</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en-US" altLang="ja-JP" dirty="0" smtClean="0"/>
                        <a:t>〃</a:t>
                      </a:r>
                      <a:endParaRPr kumimoji="1" lang="ja-JP" altLang="en-US" dirty="0"/>
                    </a:p>
                  </a:txBody>
                  <a:tcPr/>
                </a:tc>
                <a:tc>
                  <a:txBody>
                    <a:bodyPr/>
                    <a:lstStyle/>
                    <a:p>
                      <a:r>
                        <a:rPr kumimoji="1" lang="en-US" altLang="ja-JP" dirty="0" smtClean="0"/>
                        <a:t>〃</a:t>
                      </a:r>
                      <a:endParaRPr kumimoji="1" lang="ja-JP" altLang="en-US" dirty="0"/>
                    </a:p>
                  </a:txBody>
                  <a:tcPr/>
                </a:tc>
              </a:tr>
              <a:tr h="370840">
                <a:tc rowSpan="2">
                  <a:txBody>
                    <a:bodyPr/>
                    <a:lstStyle/>
                    <a:p>
                      <a:r>
                        <a:rPr kumimoji="1" lang="ja-JP" altLang="en-US" dirty="0" smtClean="0"/>
                        <a:t>曲率</a:t>
                      </a:r>
                      <a:endParaRPr kumimoji="1" lang="ja-JP" altLang="en-US" dirty="0"/>
                    </a:p>
                  </a:txBody>
                  <a:tcPr/>
                </a:tc>
                <a:tc rowSpan="2">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ja-JP" altLang="en-US" dirty="0" smtClean="0"/>
                        <a:t>未実装</a:t>
                      </a:r>
                      <a:endParaRPr kumimoji="1" lang="ja-JP" altLang="en-US" dirty="0"/>
                    </a:p>
                  </a:txBody>
                  <a:tcPr/>
                </a:tc>
                <a:tc>
                  <a:txBody>
                    <a:bodyPr/>
                    <a:lstStyle/>
                    <a:p>
                      <a:r>
                        <a:rPr kumimoji="1" lang="ja-JP" altLang="en-US" dirty="0" smtClean="0"/>
                        <a:t>未確認</a:t>
                      </a:r>
                      <a:endParaRPr kumimoji="1" lang="ja-JP" altLang="en-US" dirty="0"/>
                    </a:p>
                  </a:txBody>
                  <a:tcPr/>
                </a:tc>
              </a:tr>
              <a:tr h="370840">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r h="370840">
                <a:tc rowSpan="2">
                  <a:txBody>
                    <a:bodyPr/>
                    <a:lstStyle/>
                    <a:p>
                      <a:r>
                        <a:rPr kumimoji="1" lang="ja-JP" altLang="en-US" dirty="0" smtClean="0"/>
                        <a:t>速度</a:t>
                      </a:r>
                      <a:endParaRPr kumimoji="1" lang="ja-JP" altLang="en-US" dirty="0"/>
                    </a:p>
                  </a:txBody>
                  <a:tcPr/>
                </a:tc>
                <a:tc>
                  <a:txBody>
                    <a:bodyPr/>
                    <a:lstStyle/>
                    <a:p>
                      <a:r>
                        <a:rPr kumimoji="1" lang="en-US" altLang="ja-JP" dirty="0" smtClean="0"/>
                        <a:t>NXT</a:t>
                      </a:r>
                      <a:endParaRPr kumimoji="1" lang="ja-JP" altLang="en-US" dirty="0"/>
                    </a:p>
                  </a:txBody>
                  <a:tcPr/>
                </a:tc>
                <a:tc>
                  <a:txBody>
                    <a:bodyPr/>
                    <a:lstStyle/>
                    <a:p>
                      <a:r>
                        <a:rPr kumimoji="1" lang="en-US" altLang="ja-JP" dirty="0" smtClean="0"/>
                        <a:t>Java</a:t>
                      </a:r>
                      <a:endParaRPr kumimoji="1" lang="ja-JP" altLang="en-US" dirty="0"/>
                    </a:p>
                  </a:txBody>
                  <a:tcPr/>
                </a:tc>
                <a:tc>
                  <a:txBody>
                    <a:bodyPr/>
                    <a:lstStyle/>
                    <a:p>
                      <a:r>
                        <a:rPr kumimoji="1" lang="ja-JP" altLang="en-US" dirty="0" smtClean="0"/>
                        <a:t>未実装</a:t>
                      </a:r>
                      <a:endParaRPr kumimoji="1" lang="ja-JP" altLang="en-US" dirty="0"/>
                    </a:p>
                  </a:txBody>
                  <a:tcPr/>
                </a:tc>
                <a:tc>
                  <a:txBody>
                    <a:bodyPr/>
                    <a:lstStyle/>
                    <a:p>
                      <a:r>
                        <a:rPr kumimoji="1" lang="ja-JP" altLang="en-US" dirty="0" smtClean="0"/>
                        <a:t>未確認</a:t>
                      </a:r>
                      <a:endParaRPr kumimoji="1" lang="ja-JP" altLang="en-US" dirty="0"/>
                    </a:p>
                  </a:txBody>
                  <a:tcPr/>
                </a:tc>
              </a:tr>
              <a:tr h="370840">
                <a:tc vMerge="1">
                  <a:txBody>
                    <a:bodyPr/>
                    <a:lstStyle/>
                    <a:p>
                      <a:endParaRPr kumimoji="1" lang="ja-JP" altLang="en-US" dirty="0"/>
                    </a:p>
                  </a:txBody>
                  <a:tcPr/>
                </a:tc>
                <a:tc>
                  <a:txBody>
                    <a:bodyPr/>
                    <a:lstStyle/>
                    <a:p>
                      <a:r>
                        <a:rPr kumimoji="1" lang="en-US" altLang="ja-JP" dirty="0" smtClean="0"/>
                        <a:t>DONKEY</a:t>
                      </a:r>
                      <a:endParaRPr kumimoji="1" lang="ja-JP" altLang="en-US" dirty="0"/>
                    </a:p>
                  </a:txBody>
                  <a:tcPr/>
                </a:tc>
                <a:tc>
                  <a:txBody>
                    <a:bodyPr/>
                    <a:lstStyle/>
                    <a:p>
                      <a:r>
                        <a:rPr kumimoji="1" lang="en-US" altLang="ja-JP" dirty="0" smtClean="0"/>
                        <a:t>C</a:t>
                      </a:r>
                      <a:endParaRPr kumimoji="1" lang="ja-JP" altLang="en-US" dirty="0"/>
                    </a:p>
                  </a:txBody>
                  <a:tcPr/>
                </a:tc>
                <a:tc>
                  <a:txBody>
                    <a:bodyPr/>
                    <a:lstStyle/>
                    <a:p>
                      <a:r>
                        <a:rPr kumimoji="1" lang="ja-JP" altLang="en-US" dirty="0" smtClean="0"/>
                        <a:t>実装済み</a:t>
                      </a:r>
                      <a:endParaRPr kumimoji="1" lang="ja-JP" altLang="en-US" dirty="0"/>
                    </a:p>
                  </a:txBody>
                  <a:tcPr/>
                </a:tc>
                <a:tc>
                  <a:txBody>
                    <a:bodyPr/>
                    <a:lstStyle/>
                    <a:p>
                      <a:r>
                        <a:rPr kumimoji="1" lang="ja-JP" altLang="en-US" dirty="0" smtClean="0"/>
                        <a:t>確認済み</a:t>
                      </a:r>
                      <a:endParaRPr kumimoji="1" lang="ja-JP" altLang="en-US" dirty="0"/>
                    </a:p>
                  </a:txBody>
                  <a:tcPr/>
                </a:tc>
              </a:tr>
            </a:tbl>
          </a:graphicData>
        </a:graphic>
      </p:graphicFrame>
    </p:spTree>
    <p:extLst>
      <p:ext uri="{BB962C8B-B14F-4D97-AF65-F5344CB8AC3E}">
        <p14:creationId xmlns:p14="http://schemas.microsoft.com/office/powerpoint/2010/main" val="2536839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kumimoji="1" lang="en-US" altLang="ja-JP" dirty="0" smtClean="0"/>
              <a:t>(3/4</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輝度値制御</a:t>
            </a:r>
            <a:endParaRPr kumimoji="1" lang="en-US" altLang="ja-JP" dirty="0" smtClean="0"/>
          </a:p>
          <a:p>
            <a:pPr lvl="1"/>
            <a:r>
              <a:rPr lang="ja-JP" altLang="en-US" dirty="0" smtClean="0"/>
              <a:t>制御対象</a:t>
            </a:r>
            <a:r>
              <a:rPr lang="en-US" altLang="ja-JP" dirty="0" smtClean="0"/>
              <a:t>:</a:t>
            </a:r>
            <a:r>
              <a:rPr lang="ja-JP" altLang="en-US" dirty="0" smtClean="0"/>
              <a:t>輝度値</a:t>
            </a:r>
            <a:endParaRPr lang="en-US" altLang="ja-JP" dirty="0" smtClean="0"/>
          </a:p>
          <a:p>
            <a:pPr lvl="1"/>
            <a:r>
              <a:rPr lang="ja-JP" altLang="en-US" dirty="0" smtClean="0"/>
              <a:t>計測器</a:t>
            </a:r>
            <a:r>
              <a:rPr lang="en-US" altLang="ja-JP" dirty="0" smtClean="0"/>
              <a:t>:</a:t>
            </a:r>
            <a:r>
              <a:rPr lang="ja-JP" altLang="en-US" dirty="0" smtClean="0"/>
              <a:t>光センサ</a:t>
            </a:r>
            <a:endParaRPr lang="en-US" altLang="ja-JP" dirty="0" smtClean="0"/>
          </a:p>
          <a:p>
            <a:pPr lvl="1"/>
            <a:r>
              <a:rPr lang="ja-JP" altLang="en-US" dirty="0" smtClean="0"/>
              <a:t>操作器</a:t>
            </a:r>
            <a:r>
              <a:rPr lang="en-US" altLang="ja-JP" dirty="0" smtClean="0"/>
              <a:t>:</a:t>
            </a:r>
            <a:r>
              <a:rPr lang="ja-JP" altLang="en-US" dirty="0" smtClean="0"/>
              <a:t>モータ（左右車輪）</a:t>
            </a:r>
            <a:endParaRPr lang="en-US" altLang="ja-JP" dirty="0" smtClean="0"/>
          </a:p>
          <a:p>
            <a:pPr lvl="1"/>
            <a:r>
              <a:rPr lang="ja-JP" altLang="en-US" dirty="0" smtClean="0"/>
              <a:t>計測値</a:t>
            </a:r>
            <a:r>
              <a:rPr lang="en-US" altLang="ja-JP" dirty="0" smtClean="0"/>
              <a:t>:</a:t>
            </a:r>
            <a:r>
              <a:rPr lang="ja-JP" altLang="en-US" dirty="0" smtClean="0"/>
              <a:t>輝度値</a:t>
            </a:r>
            <a:endParaRPr lang="en-US" altLang="ja-JP" dirty="0" smtClean="0"/>
          </a:p>
          <a:p>
            <a:pPr lvl="1"/>
            <a:r>
              <a:rPr lang="ja-JP" altLang="en-US" dirty="0" smtClean="0"/>
              <a:t>目標値</a:t>
            </a:r>
            <a:r>
              <a:rPr lang="en-US" altLang="ja-JP" dirty="0" smtClean="0"/>
              <a:t>:</a:t>
            </a:r>
            <a:r>
              <a:rPr lang="ja-JP" altLang="en-US" dirty="0" smtClean="0"/>
              <a:t>中間輝度値</a:t>
            </a:r>
            <a:endParaRPr lang="en-US" altLang="ja-JP" dirty="0" smtClean="0"/>
          </a:p>
        </p:txBody>
      </p:sp>
      <p:grpSp>
        <p:nvGrpSpPr>
          <p:cNvPr id="12" name="グループ化 11"/>
          <p:cNvGrpSpPr/>
          <p:nvPr/>
        </p:nvGrpSpPr>
        <p:grpSpPr>
          <a:xfrm>
            <a:off x="6229419" y="2132856"/>
            <a:ext cx="1116124" cy="4176464"/>
            <a:chOff x="3779912" y="2204864"/>
            <a:chExt cx="1116124" cy="4176464"/>
          </a:xfrm>
        </p:grpSpPr>
        <p:sp>
          <p:nvSpPr>
            <p:cNvPr id="4" name="正方形/長方形 3"/>
            <p:cNvSpPr/>
            <p:nvPr/>
          </p:nvSpPr>
          <p:spPr>
            <a:xfrm>
              <a:off x="4247964" y="2204864"/>
              <a:ext cx="648072" cy="4176464"/>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左カーブ矢印 6"/>
            <p:cNvSpPr/>
            <p:nvPr/>
          </p:nvSpPr>
          <p:spPr>
            <a:xfrm>
              <a:off x="4247964" y="2959878"/>
              <a:ext cx="431669" cy="11521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左カーブ矢印 8"/>
            <p:cNvSpPr/>
            <p:nvPr/>
          </p:nvSpPr>
          <p:spPr>
            <a:xfrm>
              <a:off x="3779912" y="3933066"/>
              <a:ext cx="432048" cy="1152118"/>
            </a:xfrm>
            <a:prstGeom prst="curvedLeftArrow">
              <a:avLst/>
            </a:prstGeom>
            <a:scene3d>
              <a:camera prst="orthographicFront">
                <a:rot lat="0" lon="1019997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左カーブ矢印 9"/>
            <p:cNvSpPr/>
            <p:nvPr/>
          </p:nvSpPr>
          <p:spPr>
            <a:xfrm>
              <a:off x="4247585" y="4941178"/>
              <a:ext cx="432048" cy="115211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066462">
            <a:off x="6528096" y="1388635"/>
            <a:ext cx="576073" cy="2282957"/>
          </a:xfrm>
          <a:prstGeom prst="rect">
            <a:avLst/>
          </a:prstGeom>
        </p:spPr>
      </p:pic>
      <p:sp>
        <p:nvSpPr>
          <p:cNvPr id="13" name="右矢印 12"/>
          <p:cNvSpPr/>
          <p:nvPr/>
        </p:nvSpPr>
        <p:spPr>
          <a:xfrm>
            <a:off x="611560" y="4797152"/>
            <a:ext cx="10801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800071" y="4851418"/>
            <a:ext cx="3816424" cy="461665"/>
          </a:xfrm>
          <a:prstGeom prst="rect">
            <a:avLst/>
          </a:prstGeom>
          <a:noFill/>
        </p:spPr>
        <p:txBody>
          <a:bodyPr wrap="square" rtlCol="0">
            <a:spAutoFit/>
          </a:bodyPr>
          <a:lstStyle/>
          <a:p>
            <a:r>
              <a:rPr kumimoji="1" lang="ja-JP" altLang="en-US" sz="2400" dirty="0" smtClean="0"/>
              <a:t>ライントレース走行の実現</a:t>
            </a:r>
            <a:endParaRPr kumimoji="1" lang="ja-JP" altLang="en-US" sz="2400" dirty="0"/>
          </a:p>
        </p:txBody>
      </p:sp>
      <p:sp>
        <p:nvSpPr>
          <p:cNvPr id="16" name="テキスト ボックス 15"/>
          <p:cNvSpPr txBox="1"/>
          <p:nvPr/>
        </p:nvSpPr>
        <p:spPr>
          <a:xfrm>
            <a:off x="6156176" y="1700808"/>
            <a:ext cx="433283" cy="369332"/>
          </a:xfrm>
          <a:prstGeom prst="rect">
            <a:avLst/>
          </a:prstGeom>
          <a:noFill/>
        </p:spPr>
        <p:txBody>
          <a:bodyPr wrap="square" rtlCol="0">
            <a:spAutoFit/>
          </a:bodyPr>
          <a:lstStyle/>
          <a:p>
            <a:r>
              <a:rPr kumimoji="1" lang="ja-JP" altLang="en-US" dirty="0" smtClean="0"/>
              <a:t>白</a:t>
            </a:r>
            <a:endParaRPr kumimoji="1" lang="ja-JP" altLang="en-US" dirty="0"/>
          </a:p>
        </p:txBody>
      </p:sp>
      <p:sp>
        <p:nvSpPr>
          <p:cNvPr id="18" name="テキスト ボックス 17"/>
          <p:cNvSpPr txBox="1"/>
          <p:nvPr/>
        </p:nvSpPr>
        <p:spPr>
          <a:xfrm>
            <a:off x="6803013" y="1700808"/>
            <a:ext cx="433283" cy="369332"/>
          </a:xfrm>
          <a:prstGeom prst="rect">
            <a:avLst/>
          </a:prstGeom>
          <a:noFill/>
        </p:spPr>
        <p:txBody>
          <a:bodyPr wrap="square" rtlCol="0">
            <a:spAutoFit/>
          </a:bodyPr>
          <a:lstStyle/>
          <a:p>
            <a:r>
              <a:rPr lang="ja-JP" altLang="en-US" dirty="0"/>
              <a:t>黒</a:t>
            </a:r>
            <a:endParaRPr kumimoji="1" lang="ja-JP" altLang="en-US" dirty="0"/>
          </a:p>
        </p:txBody>
      </p:sp>
      <p:cxnSp>
        <p:nvCxnSpPr>
          <p:cNvPr id="19" name="直線コネクタ 18"/>
          <p:cNvCxnSpPr/>
          <p:nvPr/>
        </p:nvCxnSpPr>
        <p:spPr>
          <a:xfrm flipV="1">
            <a:off x="6697092" y="1556792"/>
            <a:ext cx="379" cy="57606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1" name="テキスト ボックス 20"/>
          <p:cNvSpPr txBox="1"/>
          <p:nvPr/>
        </p:nvSpPr>
        <p:spPr>
          <a:xfrm>
            <a:off x="6419204" y="1259468"/>
            <a:ext cx="1465164" cy="369332"/>
          </a:xfrm>
          <a:prstGeom prst="rect">
            <a:avLst/>
          </a:prstGeom>
          <a:noFill/>
        </p:spPr>
        <p:txBody>
          <a:bodyPr wrap="square" rtlCol="0">
            <a:spAutoFit/>
          </a:bodyPr>
          <a:lstStyle/>
          <a:p>
            <a:r>
              <a:rPr lang="ja-JP" altLang="en-US" dirty="0" smtClean="0"/>
              <a:t>中間</a:t>
            </a:r>
            <a:endParaRPr kumimoji="1" lang="ja-JP" altLang="en-US" dirty="0"/>
          </a:p>
        </p:txBody>
      </p:sp>
    </p:spTree>
    <p:extLst>
      <p:ext uri="{BB962C8B-B14F-4D97-AF65-F5344CB8AC3E}">
        <p14:creationId xmlns:p14="http://schemas.microsoft.com/office/powerpoint/2010/main" val="317447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3.31175E-6 C 0.0059 0.01365 0.00677 0.02799 0.01719 0.04001 C 0.02205 0.05296 0.0158 0.03909 0.02413 0.05158 C 0.03055 0.06106 0.03385 0.07146 0.04166 0.08025 C 0.04566 0.09066 0.04705 0.10107 0.05121 0.11124 C 0.05191 0.11309 0.05295 0.11494 0.05364 0.11702 C 0.05451 0.11887 0.05521 0.12072 0.05642 0.12281 C 0.05694 0.12466 0.05885 0.12859 0.05885 0.12882 C 0.05694 0.14616 0.05659 0.16189 0.04392 0.17646 C 0.03993 0.18664 0.03246 0.19219 0.02413 0.19959 C 0.01736 0.20583 0.01614 0.21046 0.00746 0.21508 C -0.00122 0.2248 -0.01997 0.23937 -0.02448 0.24954 C -0.03177 0.26689 -0.0415 0.28377 -0.04861 0.30134 C -0.04775 0.31383 -0.04861 0.34135 -0.0342 0.35315 C -0.02934 0.35662 -0.02448 0.35986 -0.01927 0.36286 C -0.01459 0.36587 -0.00469 0.37072 -0.00469 0.37096 C -0.00278 0.37234 -0.00122 0.37419 2.5E-6 0.37628 C 0.00139 0.37813 0.00121 0.38044 0.00225 0.38229 C 0.00451 0.3846 0.00781 0.38576 0.01007 0.38784 C 0.0118 0.38969 0.01319 0.39154 0.01475 0.39385 C 0.02135 0.41027 0.02916 0.42692 0.03437 0.44357 C 0.03298 0.46531 0.03715 0.50671 0.01215 0.52452 " pathEditMode="relative" rAng="0" ptsTypes="fffffffffffffffffffffA">
                                      <p:cBhvr>
                                        <p:cTn id="6" dur="5000" fill="hold"/>
                                        <p:tgtEl>
                                          <p:spTgt spid="6"/>
                                        </p:tgtEl>
                                        <p:attrNameLst>
                                          <p:attrName>ppt_x</p:attrName>
                                          <p:attrName>ppt_y</p:attrName>
                                        </p:attrNameLst>
                                      </p:cBhvr>
                                      <p:rCtr x="503" y="2622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発表内容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3200" dirty="0" smtClean="0"/>
              <a:t>研究背景</a:t>
            </a:r>
            <a:endParaRPr kumimoji="1" lang="en-US" altLang="ja-JP" sz="3200" dirty="0" smtClean="0"/>
          </a:p>
          <a:p>
            <a:r>
              <a:rPr lang="ja-JP" altLang="en-US" sz="3200" dirty="0"/>
              <a:t>研究</a:t>
            </a:r>
            <a:r>
              <a:rPr lang="ja-JP" altLang="en-US" sz="3200" dirty="0" smtClean="0"/>
              <a:t>概要</a:t>
            </a:r>
            <a:endParaRPr lang="en-US" altLang="ja-JP" sz="3200" dirty="0" smtClean="0"/>
          </a:p>
          <a:p>
            <a:r>
              <a:rPr kumimoji="1" lang="ja-JP" altLang="en-US" sz="3200" dirty="0" smtClean="0"/>
              <a:t>進捗状況</a:t>
            </a:r>
            <a:endParaRPr kumimoji="1" lang="en-US" altLang="ja-JP" sz="3200" dirty="0" smtClean="0"/>
          </a:p>
          <a:p>
            <a:r>
              <a:rPr lang="ja-JP" altLang="en-US" sz="3200" dirty="0"/>
              <a:t>まとめ</a:t>
            </a:r>
            <a:endParaRPr kumimoji="1" lang="en-US" altLang="ja-JP" sz="3200" dirty="0" smtClean="0"/>
          </a:p>
          <a:p>
            <a:r>
              <a:rPr lang="ja-JP" altLang="en-US" sz="3200" dirty="0"/>
              <a:t>今後</a:t>
            </a:r>
            <a:r>
              <a:rPr lang="ja-JP" altLang="en-US" sz="3200" dirty="0" smtClean="0"/>
              <a:t>の予定</a:t>
            </a:r>
            <a:endParaRPr kumimoji="1" lang="en-US" altLang="ja-JP" sz="3200" dirty="0" smtClean="0"/>
          </a:p>
        </p:txBody>
      </p:sp>
    </p:spTree>
    <p:extLst>
      <p:ext uri="{BB962C8B-B14F-4D97-AF65-F5344CB8AC3E}">
        <p14:creationId xmlns:p14="http://schemas.microsoft.com/office/powerpoint/2010/main" val="1637910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89" y="2595711"/>
            <a:ext cx="759523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1"/>
          <p:cNvSpPr>
            <a:spLocks noGrp="1"/>
          </p:cNvSpPr>
          <p:nvPr>
            <p:ph type="title"/>
          </p:nvPr>
        </p:nvSpPr>
        <p:spPr/>
        <p:txBody>
          <a:bodyPr/>
          <a:lstStyle/>
          <a:p>
            <a:r>
              <a:rPr kumimoji="1" lang="ja-JP" altLang="en-US" dirty="0" smtClean="0"/>
              <a:t>進捗状況</a:t>
            </a:r>
            <a:r>
              <a:rPr kumimoji="1" lang="en-US" altLang="ja-JP" dirty="0" smtClean="0"/>
              <a:t>(4/4</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輝度値</a:t>
            </a:r>
            <a:r>
              <a:rPr kumimoji="1" lang="ja-JP" altLang="en-US" dirty="0" smtClean="0"/>
              <a:t>制御</a:t>
            </a:r>
            <a:r>
              <a:rPr lang="ja-JP" altLang="en-US" dirty="0" smtClean="0"/>
              <a:t>クラス図</a:t>
            </a:r>
            <a:endParaRPr lang="en-US" altLang="ja-JP" dirty="0" smtClean="0"/>
          </a:p>
          <a:p>
            <a:pPr lvl="1"/>
            <a:r>
              <a:rPr lang="ja-JP" altLang="en-US" dirty="0" smtClean="0"/>
              <a:t>モデルカタログを元に</a:t>
            </a:r>
            <a:r>
              <a:rPr lang="en-US" altLang="ja-JP" dirty="0" smtClean="0"/>
              <a:t>Java</a:t>
            </a:r>
            <a:r>
              <a:rPr lang="ja-JP" altLang="en-US" dirty="0" err="1" smtClean="0"/>
              <a:t>，</a:t>
            </a:r>
            <a:r>
              <a:rPr lang="en-US" altLang="ja-JP" dirty="0" smtClean="0"/>
              <a:t>NXT LEGO MINDSTORMS</a:t>
            </a:r>
            <a:r>
              <a:rPr lang="ja-JP" altLang="en-US" dirty="0" smtClean="0"/>
              <a:t>に対応</a:t>
            </a:r>
            <a:endParaRPr lang="en-US" altLang="ja-JP" dirty="0"/>
          </a:p>
        </p:txBody>
      </p:sp>
    </p:spTree>
    <p:extLst>
      <p:ext uri="{BB962C8B-B14F-4D97-AF65-F5344CB8AC3E}">
        <p14:creationId xmlns:p14="http://schemas.microsoft.com/office/powerpoint/2010/main" val="1763065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進捗状況</a:t>
            </a:r>
            <a:r>
              <a:rPr kumimoji="1" lang="en-US" altLang="ja-JP" dirty="0" smtClean="0"/>
              <a:t>(4/4</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輝度値</a:t>
            </a:r>
            <a:r>
              <a:rPr kumimoji="1" lang="ja-JP" altLang="en-US" dirty="0" smtClean="0"/>
              <a:t>制御</a:t>
            </a:r>
            <a:r>
              <a:rPr lang="ja-JP" altLang="en-US" dirty="0" smtClean="0"/>
              <a:t>クラス図</a:t>
            </a:r>
            <a:endParaRPr lang="en-US" altLang="ja-JP" dirty="0" smtClean="0"/>
          </a:p>
          <a:p>
            <a:pPr lvl="1"/>
            <a:r>
              <a:rPr lang="ja-JP" altLang="en-US" dirty="0" smtClean="0"/>
              <a:t>モデルカタログを元に</a:t>
            </a:r>
            <a:r>
              <a:rPr lang="en-US" altLang="ja-JP" dirty="0" smtClean="0"/>
              <a:t>Java</a:t>
            </a:r>
            <a:r>
              <a:rPr lang="ja-JP" altLang="en-US" dirty="0" err="1" smtClean="0"/>
              <a:t>，</a:t>
            </a:r>
            <a:r>
              <a:rPr lang="en-US" altLang="ja-JP" dirty="0" smtClean="0"/>
              <a:t>NXT LEGO MINDSTORMS</a:t>
            </a:r>
            <a:r>
              <a:rPr lang="ja-JP" altLang="en-US" dirty="0" smtClean="0"/>
              <a:t>に対応</a:t>
            </a:r>
            <a:endParaRPr lang="en-US" altLang="ja-JP"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808312"/>
            <a:ext cx="675132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230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ー 2"/>
          <p:cNvSpPr>
            <a:spLocks noGrp="1"/>
          </p:cNvSpPr>
          <p:nvPr>
            <p:ph idx="1"/>
          </p:nvPr>
        </p:nvSpPr>
        <p:spPr/>
        <p:txBody>
          <a:bodyPr/>
          <a:lstStyle/>
          <a:p>
            <a:r>
              <a:rPr lang="ja-JP" altLang="en-US" dirty="0" smtClean="0"/>
              <a:t>「</a:t>
            </a:r>
            <a:r>
              <a:rPr lang="en-US" altLang="ja-JP" dirty="0" smtClean="0"/>
              <a:t>UML</a:t>
            </a:r>
            <a:r>
              <a:rPr lang="ja-JP" altLang="en-US" dirty="0"/>
              <a:t>モデルカタログを利用</a:t>
            </a:r>
            <a:r>
              <a:rPr lang="ja-JP" altLang="en-US" dirty="0" smtClean="0"/>
              <a:t>して開発</a:t>
            </a:r>
            <a:r>
              <a:rPr lang="ja-JP" altLang="en-US" dirty="0"/>
              <a:t>を行い、モデルの有用性を</a:t>
            </a:r>
            <a:r>
              <a:rPr lang="ja-JP" altLang="en-US" dirty="0" smtClean="0"/>
              <a:t>検証」</a:t>
            </a:r>
            <a:endParaRPr lang="en-US" altLang="ja-JP" dirty="0" smtClean="0"/>
          </a:p>
          <a:p>
            <a:pPr lvl="1"/>
            <a:r>
              <a:rPr lang="ja-JP" altLang="en-US" dirty="0" smtClean="0"/>
              <a:t>モデルカタログを元に，開発・実装環境に依存したモデルの作成</a:t>
            </a:r>
            <a:endParaRPr lang="en-US" altLang="ja-JP" dirty="0" smtClean="0"/>
          </a:p>
          <a:p>
            <a:pPr lvl="1"/>
            <a:r>
              <a:rPr lang="ja-JP" altLang="en-US" dirty="0" smtClean="0"/>
              <a:t>開発により有用性を検証</a:t>
            </a:r>
            <a:endParaRPr lang="en-US" altLang="ja-JP" dirty="0" smtClean="0"/>
          </a:p>
          <a:p>
            <a:r>
              <a:rPr lang="ja-JP" altLang="en-US" dirty="0" smtClean="0"/>
              <a:t>現在の状況</a:t>
            </a:r>
            <a:endParaRPr lang="en-US" altLang="ja-JP" dirty="0" smtClean="0"/>
          </a:p>
          <a:p>
            <a:pPr lvl="1"/>
            <a:r>
              <a:rPr lang="ja-JP" altLang="en-US" dirty="0" smtClean="0"/>
              <a:t>未開発のプログラムはあるが，概ね動作保証性は確認</a:t>
            </a:r>
            <a:endParaRPr lang="en-US" altLang="ja-JP" dirty="0" smtClean="0"/>
          </a:p>
          <a:p>
            <a:pPr lvl="1"/>
            <a:r>
              <a:rPr lang="ja-JP" altLang="en-US" dirty="0" smtClean="0"/>
              <a:t>モデルカタログからほぼ形を変えずに実現可能</a:t>
            </a:r>
            <a:endParaRPr lang="ja-JP" altLang="en-US" dirty="0"/>
          </a:p>
          <a:p>
            <a:endParaRPr lang="en-US" altLang="ja-JP" dirty="0" smtClean="0"/>
          </a:p>
        </p:txBody>
      </p:sp>
    </p:spTree>
    <p:extLst>
      <p:ext uri="{BB962C8B-B14F-4D97-AF65-F5344CB8AC3E}">
        <p14:creationId xmlns:p14="http://schemas.microsoft.com/office/powerpoint/2010/main" val="508215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今後の予定</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未開発プログラムの開発</a:t>
            </a:r>
            <a:endParaRPr kumimoji="1" lang="en-US" altLang="ja-JP" dirty="0" smtClean="0"/>
          </a:p>
          <a:p>
            <a:r>
              <a:rPr lang="ja-JP" altLang="en-US" dirty="0" smtClean="0"/>
              <a:t>未実装機能の追加，検証</a:t>
            </a:r>
            <a:endParaRPr lang="en-US" altLang="ja-JP" dirty="0" smtClean="0"/>
          </a:p>
          <a:p>
            <a:r>
              <a:rPr lang="ja-JP" altLang="en-US" dirty="0" smtClean="0"/>
              <a:t>モータ以外を制御対象とした制御プログラムの開発</a:t>
            </a:r>
            <a:endParaRPr kumimoji="1" lang="ja-JP" altLang="en-US" dirty="0"/>
          </a:p>
        </p:txBody>
      </p:sp>
    </p:spTree>
    <p:extLst>
      <p:ext uri="{BB962C8B-B14F-4D97-AF65-F5344CB8AC3E}">
        <p14:creationId xmlns:p14="http://schemas.microsoft.com/office/powerpoint/2010/main" val="372242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(1/6)</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モデルベース開発とは？</a:t>
            </a:r>
            <a:endParaRPr lang="en-US" altLang="ja-JP" dirty="0"/>
          </a:p>
          <a:p>
            <a:pPr lvl="1"/>
            <a:endParaRPr lang="en-US" altLang="ja-JP" dirty="0" smtClean="0"/>
          </a:p>
          <a:p>
            <a:pPr lvl="1"/>
            <a:endParaRPr lang="en-US" altLang="ja-JP" dirty="0" smtClean="0"/>
          </a:p>
          <a:p>
            <a:pPr lvl="1"/>
            <a:endParaRPr lang="en-US" altLang="ja-JP" dirty="0" smtClean="0"/>
          </a:p>
          <a:p>
            <a:pPr marL="0" indent="0">
              <a:buNone/>
            </a:pPr>
            <a:endParaRPr lang="en-US" altLang="ja-JP" dirty="0" smtClean="0"/>
          </a:p>
          <a:p>
            <a:pPr lvl="1"/>
            <a:endParaRPr lang="en-US" altLang="ja-JP" dirty="0" smtClean="0"/>
          </a:p>
        </p:txBody>
      </p:sp>
      <p:sp>
        <p:nvSpPr>
          <p:cNvPr id="4" name="正方形/長方形 3"/>
          <p:cNvSpPr/>
          <p:nvPr/>
        </p:nvSpPr>
        <p:spPr>
          <a:xfrm>
            <a:off x="539552" y="1916832"/>
            <a:ext cx="8208912" cy="936104"/>
          </a:xfrm>
          <a:prstGeom prst="rect">
            <a:avLst/>
          </a:prstGeom>
          <a:gradFill flip="none" rotWithShape="1">
            <a:gsLst>
              <a:gs pos="0">
                <a:schemeClr val="lt1">
                  <a:shade val="30000"/>
                  <a:satMod val="115000"/>
                  <a:alpha val="25000"/>
                </a:schemeClr>
              </a:gs>
              <a:gs pos="50000">
                <a:schemeClr val="lt1">
                  <a:shade val="67500"/>
                  <a:satMod val="115000"/>
                </a:schemeClr>
              </a:gs>
              <a:gs pos="100000">
                <a:schemeClr val="lt1">
                  <a:shade val="100000"/>
                  <a:satMod val="115000"/>
                </a:schemeClr>
              </a:gs>
            </a:gsLst>
            <a:lin ang="5400000" scaled="1"/>
            <a:tileRect/>
          </a:gradFill>
          <a:ln w="6350">
            <a:solidFill>
              <a:schemeClr val="tx2"/>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400" dirty="0"/>
              <a:t>実現すべき機能を設計図・モデルで作成し</a:t>
            </a:r>
            <a:r>
              <a:rPr lang="ja-JP" altLang="en-US" sz="2400" dirty="0" smtClean="0"/>
              <a:t>、開発工程において、</a:t>
            </a:r>
            <a:endParaRPr lang="en-US" altLang="ja-JP" sz="2400" dirty="0" smtClean="0"/>
          </a:p>
          <a:p>
            <a:pPr algn="ctr"/>
            <a:r>
              <a:rPr lang="ja-JP" altLang="en-US" sz="2400" dirty="0" smtClean="0"/>
              <a:t>これ</a:t>
            </a:r>
            <a:r>
              <a:rPr lang="ja-JP" altLang="en-US" sz="2400" dirty="0"/>
              <a:t>を検証しながら開発プロセスを進めていく開発</a:t>
            </a:r>
            <a:r>
              <a:rPr lang="ja-JP" altLang="en-US" sz="2400" dirty="0" smtClean="0"/>
              <a:t>手法</a:t>
            </a:r>
            <a:endParaRPr kumimoji="1" lang="ja-JP" altLang="en-US" sz="2400" dirty="0"/>
          </a:p>
        </p:txBody>
      </p:sp>
      <p:sp>
        <p:nvSpPr>
          <p:cNvPr id="5" name="下矢印 4"/>
          <p:cNvSpPr/>
          <p:nvPr/>
        </p:nvSpPr>
        <p:spPr>
          <a:xfrm>
            <a:off x="4175956" y="2996952"/>
            <a:ext cx="93610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67544" y="3789040"/>
            <a:ext cx="4032448" cy="9361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2000" dirty="0" smtClean="0"/>
              <a:t>[</a:t>
            </a:r>
            <a:r>
              <a:rPr lang="ja-JP" altLang="en-US" sz="2000" dirty="0" smtClean="0">
                <a:solidFill>
                  <a:srgbClr val="7030A0"/>
                </a:solidFill>
              </a:rPr>
              <a:t>実装前に</a:t>
            </a:r>
            <a:r>
              <a:rPr lang="ja-JP" altLang="en-US" sz="2000" dirty="0" smtClean="0">
                <a:solidFill>
                  <a:srgbClr val="7030A0"/>
                </a:solidFill>
              </a:rPr>
              <a:t>機能のシミュレート可能</a:t>
            </a:r>
            <a:r>
              <a:rPr lang="en-US" altLang="ja-JP" sz="2000" dirty="0" smtClean="0"/>
              <a:t>]</a:t>
            </a:r>
            <a:endParaRPr lang="en-US" altLang="ja-JP" sz="2000" dirty="0" smtClean="0"/>
          </a:p>
          <a:p>
            <a:pPr marL="285750" indent="-285750">
              <a:buFont typeface="Arial" pitchFamily="34" charset="0"/>
              <a:buChar char="•"/>
            </a:pPr>
            <a:r>
              <a:rPr lang="ja-JP" altLang="en-US" dirty="0" smtClean="0"/>
              <a:t>初期</a:t>
            </a:r>
            <a:r>
              <a:rPr lang="ja-JP" altLang="en-US" dirty="0"/>
              <a:t>段階</a:t>
            </a:r>
            <a:r>
              <a:rPr lang="ja-JP" altLang="en-US" dirty="0" smtClean="0"/>
              <a:t>で不具合を発見</a:t>
            </a:r>
            <a:r>
              <a:rPr lang="ja-JP" altLang="en-US" dirty="0" smtClean="0"/>
              <a:t>可能</a:t>
            </a:r>
            <a:endParaRPr lang="en-US" altLang="ja-JP" dirty="0"/>
          </a:p>
          <a:p>
            <a:pPr marL="285750" indent="-285750">
              <a:buFont typeface="Arial" pitchFamily="34" charset="0"/>
              <a:buChar char="•"/>
            </a:pPr>
            <a:r>
              <a:rPr lang="ja-JP" altLang="en-US" dirty="0" smtClean="0"/>
              <a:t>開発</a:t>
            </a:r>
            <a:r>
              <a:rPr lang="ja-JP" altLang="en-US" dirty="0"/>
              <a:t>効率の向上やコスト</a:t>
            </a:r>
            <a:r>
              <a:rPr lang="ja-JP" altLang="en-US" dirty="0" smtClean="0"/>
              <a:t>削減</a:t>
            </a:r>
            <a:endParaRPr kumimoji="1" lang="ja-JP" altLang="en-US" dirty="0"/>
          </a:p>
        </p:txBody>
      </p:sp>
      <p:sp>
        <p:nvSpPr>
          <p:cNvPr id="10" name="正方形/長方形 9"/>
          <p:cNvSpPr/>
          <p:nvPr/>
        </p:nvSpPr>
        <p:spPr>
          <a:xfrm>
            <a:off x="4788024" y="3789040"/>
            <a:ext cx="3888432" cy="9361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ja-JP" sz="2000" dirty="0" smtClean="0"/>
              <a:t>[</a:t>
            </a:r>
            <a:r>
              <a:rPr lang="ja-JP" altLang="en-US" sz="2000" dirty="0" smtClean="0">
                <a:solidFill>
                  <a:srgbClr val="7030A0"/>
                </a:solidFill>
              </a:rPr>
              <a:t>ソフトウェア資産の再利用性向上</a:t>
            </a:r>
            <a:r>
              <a:rPr lang="en-US" altLang="ja-JP" sz="2000" dirty="0" smtClean="0"/>
              <a:t>]</a:t>
            </a:r>
          </a:p>
          <a:p>
            <a:pPr marL="342900" indent="-342900">
              <a:buFont typeface="Arial" pitchFamily="34" charset="0"/>
              <a:buChar char="•"/>
            </a:pPr>
            <a:r>
              <a:rPr lang="ja-JP" altLang="en-US" sz="2000" dirty="0" smtClean="0"/>
              <a:t>実装</a:t>
            </a:r>
            <a:r>
              <a:rPr lang="ja-JP" altLang="en-US" sz="2000" dirty="0"/>
              <a:t>したい機能</a:t>
            </a:r>
            <a:r>
              <a:rPr lang="ja-JP" altLang="en-US" sz="2000" dirty="0" smtClean="0"/>
              <a:t>を抽象度</a:t>
            </a:r>
            <a:r>
              <a:rPr lang="ja-JP" altLang="en-US" sz="2000" dirty="0"/>
              <a:t>の高いモデルとして</a:t>
            </a:r>
            <a:r>
              <a:rPr lang="ja-JP" altLang="en-US" sz="2000" dirty="0" smtClean="0"/>
              <a:t>可視化</a:t>
            </a:r>
            <a:endParaRPr lang="en-US" altLang="ja-JP" sz="2000" dirty="0" smtClean="0"/>
          </a:p>
        </p:txBody>
      </p:sp>
      <p:sp>
        <p:nvSpPr>
          <p:cNvPr id="13" name="正方形/長方形 12"/>
          <p:cNvSpPr/>
          <p:nvPr/>
        </p:nvSpPr>
        <p:spPr>
          <a:xfrm>
            <a:off x="2339752" y="5373216"/>
            <a:ext cx="6821416" cy="936104"/>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2800" u="sng" dirty="0" smtClean="0"/>
              <a:t>組込みシステム業界でモデルベース開発を実施する例</a:t>
            </a:r>
            <a:r>
              <a:rPr lang="ja-JP" altLang="en-US" sz="2800" u="sng" dirty="0" smtClean="0"/>
              <a:t>が</a:t>
            </a:r>
            <a:r>
              <a:rPr kumimoji="1" lang="ja-JP" altLang="en-US" sz="2800" u="sng" dirty="0" smtClean="0"/>
              <a:t>増加している</a:t>
            </a:r>
            <a:endParaRPr kumimoji="1" lang="en-US" altLang="ja-JP" sz="2800" u="sng" dirty="0" smtClean="0"/>
          </a:p>
        </p:txBody>
      </p:sp>
      <p:sp>
        <p:nvSpPr>
          <p:cNvPr id="14" name="右矢印 13"/>
          <p:cNvSpPr/>
          <p:nvPr/>
        </p:nvSpPr>
        <p:spPr>
          <a:xfrm>
            <a:off x="611560" y="5589240"/>
            <a:ext cx="165618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091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2"/>
          <p:cNvSpPr txBox="1">
            <a:spLocks/>
          </p:cNvSpPr>
          <p:nvPr/>
        </p:nvSpPr>
        <p:spPr bwMode="gray">
          <a:xfrm>
            <a:off x="299020" y="2172892"/>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t>傾向</a:t>
            </a:r>
            <a:r>
              <a:rPr lang="en-US" altLang="ja-JP" dirty="0" smtClean="0"/>
              <a:t>1</a:t>
            </a:r>
            <a:endParaRPr lang="en-US" altLang="ja-JP" dirty="0" smtClean="0"/>
          </a:p>
        </p:txBody>
      </p:sp>
      <p:sp>
        <p:nvSpPr>
          <p:cNvPr id="15" name="コンテンツ プレースホルダー 2"/>
          <p:cNvSpPr txBox="1">
            <a:spLocks/>
          </p:cNvSpPr>
          <p:nvPr/>
        </p:nvSpPr>
        <p:spPr bwMode="gray">
          <a:xfrm>
            <a:off x="299778" y="4241106"/>
            <a:ext cx="8610600" cy="6280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ja-JP" altLang="en-US" dirty="0" smtClean="0"/>
              <a:t>傾向</a:t>
            </a:r>
            <a:r>
              <a:rPr lang="en-US" altLang="ja-JP" dirty="0"/>
              <a:t>2</a:t>
            </a:r>
            <a:endParaRPr lang="en-US" altLang="ja-JP" dirty="0" smtClean="0"/>
          </a:p>
        </p:txBody>
      </p:sp>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(2/6)</a:t>
            </a:r>
            <a:endParaRPr kumimoji="1" lang="ja-JP" altLang="en-US" dirty="0"/>
          </a:p>
        </p:txBody>
      </p:sp>
      <p:sp>
        <p:nvSpPr>
          <p:cNvPr id="3" name="コンテンツ プレースホルダー 2"/>
          <p:cNvSpPr>
            <a:spLocks noGrp="1"/>
          </p:cNvSpPr>
          <p:nvPr>
            <p:ph idx="1"/>
          </p:nvPr>
        </p:nvSpPr>
        <p:spPr>
          <a:xfrm>
            <a:off x="304800" y="1020764"/>
            <a:ext cx="8610600" cy="1256108"/>
          </a:xfrm>
        </p:spPr>
        <p:txBody>
          <a:bodyPr>
            <a:normAutofit/>
          </a:bodyPr>
          <a:lstStyle/>
          <a:p>
            <a:r>
              <a:rPr lang="ja-JP" altLang="en-US" sz="3200" dirty="0" smtClean="0"/>
              <a:t> </a:t>
            </a:r>
            <a:r>
              <a:rPr lang="ja-JP" altLang="en-US" sz="2800" dirty="0" smtClean="0"/>
              <a:t>組込み</a:t>
            </a:r>
            <a:r>
              <a:rPr lang="ja-JP" altLang="en-US" sz="2800" dirty="0"/>
              <a:t>システムの先端的モデルベース開発実態</a:t>
            </a:r>
            <a:r>
              <a:rPr lang="ja-JP" altLang="en-US" sz="2800" dirty="0" smtClean="0"/>
              <a:t>調査（</a:t>
            </a:r>
            <a:r>
              <a:rPr lang="en-US" altLang="ja-JP" sz="2800" dirty="0" smtClean="0"/>
              <a:t>2012</a:t>
            </a:r>
            <a:r>
              <a:rPr lang="ja-JP" altLang="en-US" sz="2800" dirty="0" smtClean="0"/>
              <a:t>年 情報処理機構）</a:t>
            </a:r>
            <a:endParaRPr lang="en-US" altLang="ja-JP" sz="2800" dirty="0" smtClean="0"/>
          </a:p>
        </p:txBody>
      </p:sp>
      <p:sp>
        <p:nvSpPr>
          <p:cNvPr id="4" name="角丸四角形 3"/>
          <p:cNvSpPr/>
          <p:nvPr/>
        </p:nvSpPr>
        <p:spPr>
          <a:xfrm>
            <a:off x="1043608" y="2780928"/>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smtClean="0"/>
              <a:t>低</a:t>
            </a:r>
            <a:endParaRPr lang="en-US" altLang="ja-JP" dirty="0" smtClean="0"/>
          </a:p>
          <a:p>
            <a:pPr algn="ctr"/>
            <a:r>
              <a:rPr lang="ja-JP" altLang="en-US" dirty="0" smtClean="0"/>
              <a:t>モデリング技術</a:t>
            </a:r>
            <a:r>
              <a:rPr lang="en-US" altLang="ja-JP" dirty="0" smtClean="0"/>
              <a:t>:</a:t>
            </a:r>
            <a:r>
              <a:rPr lang="ja-JP" altLang="en-US" dirty="0" smtClean="0"/>
              <a:t>高</a:t>
            </a:r>
            <a:endParaRPr lang="en-US" altLang="ja-JP" dirty="0" smtClean="0"/>
          </a:p>
          <a:p>
            <a:pPr algn="ctr"/>
            <a:r>
              <a:rPr lang="ja-JP" altLang="en-US" sz="3200" dirty="0" smtClean="0"/>
              <a:t>若手技術者</a:t>
            </a:r>
            <a:endParaRPr lang="en-US" altLang="ja-JP" sz="3200" dirty="0" smtClean="0"/>
          </a:p>
        </p:txBody>
      </p:sp>
      <p:sp>
        <p:nvSpPr>
          <p:cNvPr id="5" name="角丸四角形 4"/>
          <p:cNvSpPr/>
          <p:nvPr/>
        </p:nvSpPr>
        <p:spPr>
          <a:xfrm>
            <a:off x="5004048" y="2780928"/>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dirty="0" smtClean="0"/>
              <a:t>製品ノウハウ</a:t>
            </a:r>
            <a:r>
              <a:rPr lang="en-US" altLang="ja-JP" dirty="0" smtClean="0"/>
              <a:t>:</a:t>
            </a:r>
            <a:r>
              <a:rPr lang="ja-JP" altLang="en-US" dirty="0"/>
              <a:t>高</a:t>
            </a:r>
            <a:endParaRPr lang="en-US" altLang="ja-JP" dirty="0" smtClean="0"/>
          </a:p>
          <a:p>
            <a:pPr algn="ctr"/>
            <a:r>
              <a:rPr lang="ja-JP" altLang="en-US" dirty="0" smtClean="0"/>
              <a:t>モデリング技術</a:t>
            </a:r>
            <a:r>
              <a:rPr lang="en-US" altLang="ja-JP" dirty="0" smtClean="0"/>
              <a:t>:</a:t>
            </a:r>
            <a:r>
              <a:rPr lang="ja-JP" altLang="en-US" dirty="0" smtClean="0"/>
              <a:t>低</a:t>
            </a:r>
            <a:endParaRPr lang="en-US" altLang="ja-JP" dirty="0" smtClean="0"/>
          </a:p>
          <a:p>
            <a:pPr algn="ctr"/>
            <a:r>
              <a:rPr lang="ja-JP" altLang="en-US" sz="3200" dirty="0"/>
              <a:t>ベテラン</a:t>
            </a:r>
            <a:r>
              <a:rPr lang="ja-JP" altLang="en-US" sz="3200" dirty="0" smtClean="0"/>
              <a:t>技術者</a:t>
            </a:r>
            <a:endParaRPr lang="en-US" altLang="ja-JP" sz="3200" dirty="0" smtClean="0"/>
          </a:p>
        </p:txBody>
      </p:sp>
      <p:sp>
        <p:nvSpPr>
          <p:cNvPr id="6" name="左右矢印 5"/>
          <p:cNvSpPr/>
          <p:nvPr/>
        </p:nvSpPr>
        <p:spPr>
          <a:xfrm>
            <a:off x="4211960" y="3284984"/>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043608" y="4797152"/>
            <a:ext cx="3096344" cy="129614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dirty="0" smtClean="0"/>
              <a:t>ソフトウェアエンジニア教育</a:t>
            </a:r>
            <a:endParaRPr lang="en-US" altLang="ja-JP" dirty="0" smtClean="0"/>
          </a:p>
          <a:p>
            <a:pPr algn="ctr"/>
            <a:r>
              <a:rPr lang="ja-JP" altLang="en-US" sz="3200" dirty="0"/>
              <a:t>高等教育機関</a:t>
            </a:r>
            <a:endParaRPr lang="en-US" altLang="ja-JP" sz="3200" dirty="0" smtClean="0"/>
          </a:p>
        </p:txBody>
      </p:sp>
      <p:sp>
        <p:nvSpPr>
          <p:cNvPr id="9" name="角丸四角形 8"/>
          <p:cNvSpPr/>
          <p:nvPr/>
        </p:nvSpPr>
        <p:spPr>
          <a:xfrm>
            <a:off x="5004048" y="4797910"/>
            <a:ext cx="3168352" cy="1296144"/>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ja-JP" altLang="en-US" dirty="0" smtClean="0"/>
              <a:t>組込みシステム開発者教育</a:t>
            </a:r>
          </a:p>
          <a:p>
            <a:pPr algn="ctr"/>
            <a:r>
              <a:rPr lang="ja-JP" altLang="en-US" sz="3200" dirty="0" smtClean="0"/>
              <a:t>企業</a:t>
            </a:r>
            <a:endParaRPr lang="en-US" altLang="ja-JP" sz="3200" dirty="0" smtClean="0"/>
          </a:p>
        </p:txBody>
      </p:sp>
      <p:sp>
        <p:nvSpPr>
          <p:cNvPr id="10" name="左右矢印 9"/>
          <p:cNvSpPr/>
          <p:nvPr/>
        </p:nvSpPr>
        <p:spPr>
          <a:xfrm>
            <a:off x="4211960" y="5229200"/>
            <a:ext cx="72008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線吹き出し 1 (枠付き) 11"/>
          <p:cNvSpPr/>
          <p:nvPr/>
        </p:nvSpPr>
        <p:spPr>
          <a:xfrm>
            <a:off x="5232933" y="4221088"/>
            <a:ext cx="3672408" cy="504056"/>
          </a:xfrm>
          <a:prstGeom prst="borderCallout1">
            <a:avLst>
              <a:gd name="adj1" fmla="val 51733"/>
              <a:gd name="adj2" fmla="val -152"/>
              <a:gd name="adj3" fmla="val 204960"/>
              <a:gd name="adj4" fmla="val -18246"/>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dirty="0" smtClean="0"/>
              <a:t>教育</a:t>
            </a:r>
            <a:r>
              <a:rPr lang="ja-JP" altLang="en-US" sz="2800" dirty="0" smtClean="0"/>
              <a:t>内容の剥離</a:t>
            </a:r>
            <a:endParaRPr kumimoji="1" lang="ja-JP" altLang="en-US" sz="2800" dirty="0"/>
          </a:p>
        </p:txBody>
      </p:sp>
      <p:sp>
        <p:nvSpPr>
          <p:cNvPr id="13" name="線吹き出し 1 (枠付き) 12"/>
          <p:cNvSpPr/>
          <p:nvPr/>
        </p:nvSpPr>
        <p:spPr>
          <a:xfrm>
            <a:off x="5220072" y="2204864"/>
            <a:ext cx="3672408" cy="504056"/>
          </a:xfrm>
          <a:prstGeom prst="borderCallout1">
            <a:avLst>
              <a:gd name="adj1" fmla="val 51733"/>
              <a:gd name="adj2" fmla="val -152"/>
              <a:gd name="adj3" fmla="val 205903"/>
              <a:gd name="adj4" fmla="val -17502"/>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3500000" scaled="1"/>
            <a:tileRect/>
          </a:gra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dirty="0" smtClean="0"/>
              <a:t>技術</a:t>
            </a:r>
            <a:r>
              <a:rPr lang="ja-JP" altLang="en-US" sz="2800" dirty="0" smtClean="0"/>
              <a:t>の差</a:t>
            </a:r>
            <a:endParaRPr kumimoji="1" lang="ja-JP" altLang="en-US" sz="2800" dirty="0"/>
          </a:p>
        </p:txBody>
      </p:sp>
    </p:spTree>
    <p:extLst>
      <p:ext uri="{BB962C8B-B14F-4D97-AF65-F5344CB8AC3E}">
        <p14:creationId xmlns:p14="http://schemas.microsoft.com/office/powerpoint/2010/main" val="26959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研究背景</a:t>
            </a:r>
            <a:r>
              <a:rPr kumimoji="1" lang="en-US" altLang="ja-JP" smtClean="0"/>
              <a:t>(3/6)</a:t>
            </a:r>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dirty="0" smtClean="0"/>
              <a:t>モデルベース開発の現状</a:t>
            </a:r>
            <a:r>
              <a:rPr kumimoji="1" lang="en-US" altLang="ja-JP" dirty="0" smtClean="0"/>
              <a:t>…</a:t>
            </a:r>
            <a:endParaRPr lang="en-US" altLang="ja-JP" dirty="0" smtClean="0"/>
          </a:p>
          <a:p>
            <a:endParaRPr kumimoji="1" lang="en-US" altLang="ja-JP" dirty="0"/>
          </a:p>
          <a:p>
            <a:pPr marL="0" indent="0">
              <a:buNone/>
            </a:pPr>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
        <p:nvSpPr>
          <p:cNvPr id="4" name="正方形/長方形 3"/>
          <p:cNvSpPr/>
          <p:nvPr/>
        </p:nvSpPr>
        <p:spPr>
          <a:xfrm>
            <a:off x="863588" y="1844824"/>
            <a:ext cx="7416824" cy="4367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effectLst>
                  <a:outerShdw blurRad="38100" dist="38100" dir="2700000" algn="tl">
                    <a:srgbClr val="000000">
                      <a:alpha val="43137"/>
                    </a:srgbClr>
                  </a:outerShdw>
                </a:effectLst>
              </a:rPr>
              <a:t>組込みシステム開発に対応したモデリング</a:t>
            </a:r>
            <a:r>
              <a:rPr lang="ja-JP" altLang="en-US" sz="2400" dirty="0" smtClean="0">
                <a:solidFill>
                  <a:srgbClr val="FF0000"/>
                </a:solidFill>
                <a:effectLst>
                  <a:outerShdw blurRad="38100" dist="38100" dir="2700000" algn="tl">
                    <a:srgbClr val="000000">
                      <a:alpha val="43137"/>
                    </a:srgbClr>
                  </a:outerShdw>
                </a:effectLst>
              </a:rPr>
              <a:t>教育が必要</a:t>
            </a:r>
            <a:endParaRPr lang="en-US" altLang="ja-JP" sz="2400" dirty="0">
              <a:solidFill>
                <a:srgbClr val="FF0000"/>
              </a:solidFill>
              <a:effectLst>
                <a:outerShdw blurRad="38100" dist="38100" dir="2700000" algn="tl">
                  <a:srgbClr val="000000">
                    <a:alpha val="43137"/>
                  </a:srgbClr>
                </a:outerShdw>
              </a:effectLst>
            </a:endParaRPr>
          </a:p>
        </p:txBody>
      </p:sp>
      <p:sp>
        <p:nvSpPr>
          <p:cNvPr id="5" name="正方形/長方形 4"/>
          <p:cNvSpPr/>
          <p:nvPr/>
        </p:nvSpPr>
        <p:spPr>
          <a:xfrm>
            <a:off x="755576" y="4557378"/>
            <a:ext cx="7632848" cy="432048"/>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400" dirty="0">
                <a:solidFill>
                  <a:srgbClr val="0070C0"/>
                </a:solidFill>
                <a:effectLst>
                  <a:outerShdw blurRad="38100" dist="38100" dir="2700000" algn="tl">
                    <a:srgbClr val="000000">
                      <a:alpha val="43137"/>
                    </a:srgbClr>
                  </a:outerShdw>
                </a:effectLst>
              </a:rPr>
              <a:t>モデリング有識者が少なく、良い</a:t>
            </a:r>
            <a:r>
              <a:rPr lang="ja-JP" altLang="en-US" sz="2400" dirty="0" smtClean="0">
                <a:solidFill>
                  <a:srgbClr val="0070C0"/>
                </a:solidFill>
                <a:effectLst>
                  <a:outerShdw blurRad="38100" dist="38100" dir="2700000" algn="tl">
                    <a:srgbClr val="000000">
                      <a:alpha val="43137"/>
                    </a:srgbClr>
                  </a:outerShdw>
                </a:effectLst>
              </a:rPr>
              <a:t>モデルが出回っていない</a:t>
            </a:r>
            <a:endParaRPr lang="en-US" altLang="ja-JP" sz="2400" dirty="0">
              <a:solidFill>
                <a:srgbClr val="0070C0"/>
              </a:solidFill>
              <a:effectLst>
                <a:outerShdw blurRad="38100" dist="38100" dir="2700000" algn="tl">
                  <a:srgbClr val="000000">
                    <a:alpha val="43137"/>
                  </a:srgbClr>
                </a:outerShdw>
              </a:effectLst>
            </a:endParaRPr>
          </a:p>
        </p:txBody>
      </p:sp>
      <p:sp>
        <p:nvSpPr>
          <p:cNvPr id="7" name="右矢印 6"/>
          <p:cNvSpPr/>
          <p:nvPr/>
        </p:nvSpPr>
        <p:spPr>
          <a:xfrm>
            <a:off x="395536" y="5805264"/>
            <a:ext cx="158417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051720" y="5898468"/>
            <a:ext cx="6984776" cy="461665"/>
          </a:xfrm>
          <a:prstGeom prst="rect">
            <a:avLst/>
          </a:prstGeom>
          <a:noFill/>
        </p:spPr>
        <p:txBody>
          <a:bodyPr wrap="square" rtlCol="0">
            <a:spAutoFit/>
          </a:bodyPr>
          <a:lstStyle/>
          <a:p>
            <a:r>
              <a:rPr lang="en-US" altLang="ja-JP" sz="2400" u="sng" dirty="0" smtClean="0"/>
              <a:t>UMTP Japan</a:t>
            </a:r>
            <a:r>
              <a:rPr lang="ja-JP" altLang="en-US" sz="2400" u="sng" dirty="0" smtClean="0"/>
              <a:t>が</a:t>
            </a:r>
            <a:r>
              <a:rPr lang="en-US" altLang="ja-JP" sz="2400" u="sng" dirty="0" smtClean="0"/>
              <a:t>UML</a:t>
            </a:r>
            <a:r>
              <a:rPr lang="ja-JP" altLang="en-US" sz="2400" u="sng" dirty="0"/>
              <a:t>モデルカタログを</a:t>
            </a:r>
            <a:r>
              <a:rPr lang="ja-JP" altLang="en-US" sz="2400" u="sng" dirty="0" smtClean="0"/>
              <a:t>発表</a:t>
            </a:r>
            <a:r>
              <a:rPr lang="en-US" altLang="ja-JP" sz="2400" u="sng" dirty="0" smtClean="0"/>
              <a:t>(2012</a:t>
            </a:r>
            <a:r>
              <a:rPr lang="ja-JP" altLang="en-US" sz="2400" u="sng" dirty="0" smtClean="0"/>
              <a:t>年</a:t>
            </a:r>
            <a:r>
              <a:rPr lang="en-US" altLang="ja-JP" sz="2400" u="sng" dirty="0" smtClean="0"/>
              <a:t>)</a:t>
            </a:r>
            <a:endParaRPr lang="en-US" altLang="ja-JP" sz="2400" u="sng" dirty="0"/>
          </a:p>
        </p:txBody>
      </p:sp>
      <p:sp>
        <p:nvSpPr>
          <p:cNvPr id="9" name="下矢印 8"/>
          <p:cNvSpPr/>
          <p:nvPr/>
        </p:nvSpPr>
        <p:spPr>
          <a:xfrm>
            <a:off x="4103948" y="2541154"/>
            <a:ext cx="93610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75842" y="3212976"/>
            <a:ext cx="741682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rgbClr val="FF0000"/>
                </a:solidFill>
                <a:effectLst>
                  <a:outerShdw blurRad="38100" dist="38100" dir="2700000" algn="tl">
                    <a:srgbClr val="000000">
                      <a:alpha val="43137"/>
                    </a:srgbClr>
                  </a:outerShdw>
                </a:effectLst>
              </a:rPr>
              <a:t>教育の材料として，参考になるようなモデルが必要</a:t>
            </a:r>
            <a:endParaRPr lang="en-US" altLang="ja-JP" sz="2400" dirty="0">
              <a:solidFill>
                <a:srgbClr val="FF0000"/>
              </a:solidFill>
              <a:effectLst>
                <a:outerShdw blurRad="38100" dist="38100" dir="2700000" algn="tl">
                  <a:srgbClr val="000000">
                    <a:alpha val="43137"/>
                  </a:srgbClr>
                </a:outerShdw>
              </a:effectLst>
            </a:endParaRPr>
          </a:p>
        </p:txBody>
      </p:sp>
      <p:sp>
        <p:nvSpPr>
          <p:cNvPr id="13" name="テキスト ボックス 12"/>
          <p:cNvSpPr txBox="1"/>
          <p:nvPr/>
        </p:nvSpPr>
        <p:spPr>
          <a:xfrm>
            <a:off x="227837" y="4095713"/>
            <a:ext cx="1271502" cy="461665"/>
          </a:xfrm>
          <a:prstGeom prst="rect">
            <a:avLst/>
          </a:prstGeom>
          <a:noFill/>
        </p:spPr>
        <p:txBody>
          <a:bodyPr wrap="none" rtlCol="0">
            <a:spAutoFit/>
          </a:bodyPr>
          <a:lstStyle/>
          <a:p>
            <a:r>
              <a:rPr kumimoji="1" lang="ja-JP" altLang="en-US" sz="2400" dirty="0" smtClean="0"/>
              <a:t>しかし</a:t>
            </a:r>
            <a:r>
              <a:rPr kumimoji="1" lang="en-US" altLang="ja-JP" sz="2400" dirty="0" smtClean="0"/>
              <a:t>…</a:t>
            </a:r>
            <a:endParaRPr kumimoji="1" lang="ja-JP" altLang="en-US" sz="2400" dirty="0"/>
          </a:p>
        </p:txBody>
      </p:sp>
    </p:spTree>
    <p:extLst>
      <p:ext uri="{BB962C8B-B14F-4D97-AF65-F5344CB8AC3E}">
        <p14:creationId xmlns:p14="http://schemas.microsoft.com/office/powerpoint/2010/main" val="325186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(4/6</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800" dirty="0"/>
              <a:t>UMTP </a:t>
            </a:r>
            <a:r>
              <a:rPr lang="en-US" altLang="ja-JP" sz="2800" dirty="0" smtClean="0"/>
              <a:t>Japan</a:t>
            </a:r>
          </a:p>
          <a:p>
            <a:pPr marL="0" indent="0">
              <a:buNone/>
            </a:pPr>
            <a:r>
              <a:rPr lang="ja-JP" altLang="en-US" sz="2800" dirty="0" smtClean="0"/>
              <a:t>（</a:t>
            </a:r>
            <a:r>
              <a:rPr lang="ja-JP" altLang="ja-JP" sz="2800" dirty="0"/>
              <a:t>特定非営利活動法人</a:t>
            </a:r>
            <a:r>
              <a:rPr lang="en-US" altLang="ja-JP" sz="2800" dirty="0"/>
              <a:t>UML</a:t>
            </a:r>
            <a:r>
              <a:rPr lang="ja-JP" altLang="ja-JP" sz="2800" dirty="0"/>
              <a:t>モデリング推進協議会</a:t>
            </a:r>
            <a:r>
              <a:rPr lang="ja-JP" altLang="en-US" sz="2800" dirty="0" smtClean="0"/>
              <a:t>）</a:t>
            </a:r>
            <a:endParaRPr lang="en-US" altLang="ja-JP" sz="2800" dirty="0"/>
          </a:p>
          <a:p>
            <a:pPr lvl="1"/>
            <a:r>
              <a:rPr lang="ja-JP" altLang="en-US" sz="2400" dirty="0"/>
              <a:t>モデリング技術の普及とモデル共有に向けた活動を</a:t>
            </a:r>
            <a:r>
              <a:rPr lang="ja-JP" altLang="en-US" sz="2400" dirty="0" smtClean="0"/>
              <a:t>展開</a:t>
            </a:r>
            <a:endParaRPr lang="en-US" altLang="ja-JP" sz="2400" dirty="0" smtClean="0"/>
          </a:p>
          <a:p>
            <a:pPr lvl="1"/>
            <a:r>
              <a:rPr lang="ja-JP" altLang="en-US" dirty="0"/>
              <a:t>日本</a:t>
            </a:r>
            <a:r>
              <a:rPr lang="ja-JP" altLang="en-US" dirty="0" smtClean="0"/>
              <a:t>全国の</a:t>
            </a:r>
            <a:r>
              <a:rPr lang="en-US" altLang="ja-JP" dirty="0" smtClean="0"/>
              <a:t>IT</a:t>
            </a:r>
            <a:r>
              <a:rPr lang="ja-JP" altLang="en-US" dirty="0" smtClean="0"/>
              <a:t>ベンダーと有識者によって構成</a:t>
            </a:r>
            <a:endParaRPr lang="en-US" altLang="ja-JP" sz="2400" dirty="0"/>
          </a:p>
          <a:p>
            <a:pPr lvl="1"/>
            <a:r>
              <a:rPr lang="ja-JP" altLang="en-US" sz="2400" dirty="0"/>
              <a:t>活動</a:t>
            </a:r>
            <a:r>
              <a:rPr lang="ja-JP" altLang="en-US" sz="2400" dirty="0" smtClean="0"/>
              <a:t>内容</a:t>
            </a:r>
            <a:endParaRPr lang="en-US" altLang="ja-JP" sz="2400" dirty="0" smtClean="0"/>
          </a:p>
          <a:p>
            <a:pPr marL="1005840" lvl="2" indent="-457200">
              <a:buFont typeface="+mj-lt"/>
              <a:buAutoNum type="arabicPeriod"/>
            </a:pPr>
            <a:r>
              <a:rPr lang="en-US" altLang="ja-JP" sz="2200" dirty="0" smtClean="0">
                <a:solidFill>
                  <a:srgbClr val="7030A0"/>
                </a:solidFill>
              </a:rPr>
              <a:t>UML</a:t>
            </a:r>
            <a:r>
              <a:rPr lang="ja-JP" altLang="en-US" sz="2200" dirty="0" smtClean="0">
                <a:solidFill>
                  <a:srgbClr val="7030A0"/>
                </a:solidFill>
              </a:rPr>
              <a:t>を前提とするモデリング技術の体系化と普及活動</a:t>
            </a:r>
            <a:endParaRPr lang="en-US" altLang="ja-JP" sz="2000" dirty="0" smtClean="0">
              <a:solidFill>
                <a:srgbClr val="7030A0"/>
              </a:solidFill>
            </a:endParaRPr>
          </a:p>
          <a:p>
            <a:pPr marL="1005840" lvl="2" indent="-457200">
              <a:buFont typeface="+mj-lt"/>
              <a:buAutoNum type="arabicPeriod"/>
            </a:pPr>
            <a:r>
              <a:rPr lang="ja-JP" altLang="en-US" sz="2200" dirty="0" smtClean="0"/>
              <a:t>モデリング技術者の技能検定</a:t>
            </a:r>
            <a:endParaRPr lang="en-US" altLang="ja-JP" sz="2200" dirty="0" smtClean="0"/>
          </a:p>
          <a:p>
            <a:pPr marL="1005840" lvl="2" indent="-457200">
              <a:buFont typeface="+mj-lt"/>
              <a:buAutoNum type="arabicPeriod"/>
            </a:pPr>
            <a:r>
              <a:rPr lang="ja-JP" altLang="en-US" sz="2200" dirty="0" smtClean="0">
                <a:solidFill>
                  <a:srgbClr val="7030A0"/>
                </a:solidFill>
              </a:rPr>
              <a:t>各分野のベスト・プラクティス・モデル共有支援</a:t>
            </a:r>
            <a:endParaRPr lang="en-US" altLang="ja-JP" sz="2200" dirty="0" smtClean="0">
              <a:solidFill>
                <a:srgbClr val="7030A0"/>
              </a:solidFill>
            </a:endParaRPr>
          </a:p>
          <a:p>
            <a:pPr marL="1005840" lvl="2" indent="-457200">
              <a:buFont typeface="+mj-lt"/>
              <a:buAutoNum type="arabicPeriod"/>
            </a:pPr>
            <a:r>
              <a:rPr lang="ja-JP" altLang="en-US" sz="2200" dirty="0" smtClean="0"/>
              <a:t>国際連携</a:t>
            </a:r>
            <a:endParaRPr lang="ja-JP" altLang="en-US" dirty="0"/>
          </a:p>
          <a:p>
            <a:endParaRPr kumimoji="1" lang="ja-JP" altLang="en-US" dirty="0"/>
          </a:p>
        </p:txBody>
      </p:sp>
    </p:spTree>
    <p:extLst>
      <p:ext uri="{BB962C8B-B14F-4D97-AF65-F5344CB8AC3E}">
        <p14:creationId xmlns:p14="http://schemas.microsoft.com/office/powerpoint/2010/main" val="2662638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1559997"/>
            <a:ext cx="3312368" cy="4685399"/>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1553" y="1564876"/>
            <a:ext cx="3308919" cy="4680520"/>
          </a:xfrm>
          <a:prstGeom prst="rect">
            <a:avLst/>
          </a:prstGeom>
        </p:spPr>
      </p:pic>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(5/6</a:t>
            </a:r>
            <a:r>
              <a:rPr kumimoji="1" lang="en-US" altLang="ja-JP" dirty="0" smtClean="0"/>
              <a:t>)</a:t>
            </a:r>
            <a:endParaRPr kumimoji="1" lang="ja-JP" altLang="en-US" dirty="0"/>
          </a:p>
        </p:txBody>
      </p:sp>
      <p:sp>
        <p:nvSpPr>
          <p:cNvPr id="3" name="コンテンツ プレースホルダー 2"/>
          <p:cNvSpPr>
            <a:spLocks noGrp="1"/>
          </p:cNvSpPr>
          <p:nvPr>
            <p:ph sz="half" idx="1"/>
          </p:nvPr>
        </p:nvSpPr>
        <p:spPr>
          <a:xfrm>
            <a:off x="457200" y="1020764"/>
            <a:ext cx="4762872" cy="5145087"/>
          </a:xfrm>
        </p:spPr>
        <p:txBody>
          <a:bodyPr/>
          <a:lstStyle/>
          <a:p>
            <a:r>
              <a:rPr kumimoji="1" lang="en-US" altLang="ja-JP" dirty="0" smtClean="0"/>
              <a:t>UML</a:t>
            </a:r>
            <a:r>
              <a:rPr kumimoji="1" lang="ja-JP" altLang="en-US" dirty="0" smtClean="0"/>
              <a:t>モデルカタログ</a:t>
            </a:r>
            <a:endParaRPr lang="en-US" altLang="ja-JP" dirty="0" smtClean="0"/>
          </a:p>
          <a:p>
            <a:pPr lvl="1"/>
            <a:r>
              <a:rPr kumimoji="1" lang="ja-JP" altLang="en-US" dirty="0" smtClean="0"/>
              <a:t>組込み</a:t>
            </a:r>
            <a:r>
              <a:rPr kumimoji="1" lang="ja-JP" altLang="en-US" dirty="0" smtClean="0"/>
              <a:t>システム開発</a:t>
            </a:r>
            <a:r>
              <a:rPr kumimoji="1" lang="ja-JP" altLang="en-US" dirty="0" smtClean="0"/>
              <a:t>にお</a:t>
            </a:r>
            <a:r>
              <a:rPr lang="ja-JP" altLang="en-US" dirty="0" smtClean="0"/>
              <a:t>ける</a:t>
            </a:r>
            <a:r>
              <a:rPr lang="ja-JP" altLang="en-US" dirty="0" smtClean="0">
                <a:solidFill>
                  <a:srgbClr val="7030A0"/>
                </a:solidFill>
              </a:rPr>
              <a:t>「良いモデル」</a:t>
            </a:r>
            <a:r>
              <a:rPr lang="ja-JP" altLang="en-US" dirty="0" smtClean="0"/>
              <a:t>をカタログ化</a:t>
            </a:r>
            <a:endParaRPr lang="en-US" altLang="ja-JP" dirty="0" smtClean="0">
              <a:solidFill>
                <a:srgbClr val="7030A0"/>
              </a:solidFill>
            </a:endParaRPr>
          </a:p>
          <a:p>
            <a:pPr lvl="1"/>
            <a:r>
              <a:rPr lang="ja-JP" altLang="en-US" dirty="0" smtClean="0"/>
              <a:t>掲載内容</a:t>
            </a:r>
            <a:endParaRPr lang="en-US" altLang="ja-JP" dirty="0" smtClean="0"/>
          </a:p>
          <a:p>
            <a:pPr lvl="2"/>
            <a:r>
              <a:rPr lang="ja-JP" altLang="en-US" dirty="0" smtClean="0"/>
              <a:t>要求仕様，ユースケース図，</a:t>
            </a:r>
            <a:endParaRPr lang="en-US" altLang="ja-JP" dirty="0" smtClean="0"/>
          </a:p>
          <a:p>
            <a:pPr marL="914400" lvl="2" indent="0">
              <a:buNone/>
            </a:pPr>
            <a:r>
              <a:rPr lang="ja-JP" altLang="en-US" dirty="0" smtClean="0"/>
              <a:t>ユースケース記述</a:t>
            </a:r>
            <a:r>
              <a:rPr lang="ja-JP" altLang="en-US" dirty="0"/>
              <a:t>，</a:t>
            </a:r>
            <a:r>
              <a:rPr lang="ja-JP" altLang="en-US" dirty="0" smtClean="0"/>
              <a:t>クラス図，</a:t>
            </a:r>
            <a:endParaRPr lang="en-US" altLang="ja-JP" dirty="0" smtClean="0"/>
          </a:p>
          <a:p>
            <a:pPr marL="914400" lvl="2" indent="0">
              <a:buNone/>
            </a:pPr>
            <a:r>
              <a:rPr lang="ja-JP" altLang="en-US" dirty="0" smtClean="0"/>
              <a:t>シーケンス図，ステートマシン図等</a:t>
            </a:r>
            <a:endParaRPr kumimoji="1" lang="en-US" altLang="ja-JP" dirty="0" smtClean="0"/>
          </a:p>
          <a:p>
            <a:pPr lvl="1"/>
            <a:endParaRPr kumimoji="1" lang="en-US" altLang="ja-JP" dirty="0" smtClean="0"/>
          </a:p>
        </p:txBody>
      </p:sp>
      <p:pic>
        <p:nvPicPr>
          <p:cNvPr id="6" name="コンテンツ プレースホルダー 5"/>
          <p:cNvPicPr>
            <a:picLocks noGrp="1" noChangeAspect="1"/>
          </p:cNvPicPr>
          <p:nvPr>
            <p:ph sz="half" idx="2"/>
          </p:nvPr>
        </p:nvPicPr>
        <p:blipFill>
          <a:blip r:embed="rId5" cstate="print">
            <a:extLst>
              <a:ext uri="{28A0092B-C50C-407E-A947-70E740481C1C}">
                <a14:useLocalDpi xmlns:a14="http://schemas.microsoft.com/office/drawing/2010/main" val="0"/>
              </a:ext>
            </a:extLst>
          </a:blip>
          <a:stretch>
            <a:fillRect/>
          </a:stretch>
        </p:blipFill>
        <p:spPr>
          <a:xfrm>
            <a:off x="5508104" y="1556792"/>
            <a:ext cx="3316938" cy="4688604"/>
          </a:xfrm>
        </p:spPr>
      </p:pic>
      <p:sp>
        <p:nvSpPr>
          <p:cNvPr id="9" name="右矢印 8"/>
          <p:cNvSpPr/>
          <p:nvPr/>
        </p:nvSpPr>
        <p:spPr>
          <a:xfrm>
            <a:off x="755576" y="4944943"/>
            <a:ext cx="792088"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691680" y="4797152"/>
            <a:ext cx="3600400" cy="830997"/>
          </a:xfrm>
          <a:prstGeom prst="rect">
            <a:avLst/>
          </a:prstGeom>
          <a:noFill/>
        </p:spPr>
        <p:txBody>
          <a:bodyPr wrap="square" rtlCol="0">
            <a:spAutoFit/>
          </a:bodyPr>
          <a:lstStyle/>
          <a:p>
            <a:r>
              <a:rPr lang="ja-JP" altLang="en-US" sz="2400" dirty="0" smtClean="0"/>
              <a:t>モデリング</a:t>
            </a:r>
            <a:r>
              <a:rPr kumimoji="1" lang="ja-JP" altLang="en-US" sz="2400" dirty="0" smtClean="0"/>
              <a:t>学習の</a:t>
            </a:r>
            <a:endParaRPr kumimoji="1" lang="en-US" altLang="ja-JP" sz="2400" dirty="0" smtClean="0"/>
          </a:p>
          <a:p>
            <a:r>
              <a:rPr kumimoji="1" lang="ja-JP" altLang="en-US" sz="2400" dirty="0" smtClean="0"/>
              <a:t>助けになるの</a:t>
            </a:r>
            <a:r>
              <a:rPr lang="ja-JP" altLang="en-US" sz="2400" dirty="0"/>
              <a:t>で</a:t>
            </a:r>
            <a:r>
              <a:rPr kumimoji="1" lang="ja-JP" altLang="en-US" sz="2400" dirty="0" smtClean="0"/>
              <a:t>は？</a:t>
            </a:r>
            <a:endParaRPr kumimoji="1" lang="ja-JP" altLang="en-US" sz="2400" dirty="0"/>
          </a:p>
        </p:txBody>
      </p:sp>
    </p:spTree>
    <p:extLst>
      <p:ext uri="{BB962C8B-B14F-4D97-AF65-F5344CB8AC3E}">
        <p14:creationId xmlns:p14="http://schemas.microsoft.com/office/powerpoint/2010/main" val="31813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r>
              <a:rPr kumimoji="1" lang="en-US" altLang="ja-JP" dirty="0" smtClean="0"/>
              <a:t>(6/6)</a:t>
            </a:r>
            <a:endParaRPr kumimoji="1" lang="ja-JP" altLang="en-US" dirty="0"/>
          </a:p>
        </p:txBody>
      </p:sp>
      <p:sp>
        <p:nvSpPr>
          <p:cNvPr id="3" name="コンテンツ プレースホルダー 2"/>
          <p:cNvSpPr>
            <a:spLocks noGrp="1"/>
          </p:cNvSpPr>
          <p:nvPr>
            <p:ph idx="1"/>
          </p:nvPr>
        </p:nvSpPr>
        <p:spPr>
          <a:xfrm>
            <a:off x="304800" y="1020764"/>
            <a:ext cx="8610600" cy="752052"/>
          </a:xfrm>
        </p:spPr>
        <p:txBody>
          <a:bodyPr>
            <a:noAutofit/>
          </a:bodyPr>
          <a:lstStyle/>
          <a:p>
            <a:r>
              <a:rPr kumimoji="1" lang="en-US" altLang="ja-JP" dirty="0" smtClean="0"/>
              <a:t>UML</a:t>
            </a:r>
            <a:r>
              <a:rPr kumimoji="1" lang="ja-JP" altLang="en-US" dirty="0" smtClean="0"/>
              <a:t>モデルカタログの問題点</a:t>
            </a:r>
            <a:endParaRPr kumimoji="1" lang="ja-JP" altLang="en-US" dirty="0"/>
          </a:p>
        </p:txBody>
      </p:sp>
      <p:sp>
        <p:nvSpPr>
          <p:cNvPr id="5" name="コンテンツ プレースホルダー 2"/>
          <p:cNvSpPr txBox="1">
            <a:spLocks/>
          </p:cNvSpPr>
          <p:nvPr/>
        </p:nvSpPr>
        <p:spPr bwMode="gray">
          <a:xfrm>
            <a:off x="299020" y="1596828"/>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en-US" altLang="ja-JP" dirty="0" smtClean="0"/>
              <a:t>1</a:t>
            </a:r>
            <a:endParaRPr lang="ja-JP" altLang="en-US" dirty="0"/>
          </a:p>
        </p:txBody>
      </p:sp>
      <p:sp>
        <p:nvSpPr>
          <p:cNvPr id="7" name="コンテンツ プレースホルダー 2"/>
          <p:cNvSpPr txBox="1">
            <a:spLocks/>
          </p:cNvSpPr>
          <p:nvPr/>
        </p:nvSpPr>
        <p:spPr bwMode="gray">
          <a:xfrm>
            <a:off x="299778" y="3140968"/>
            <a:ext cx="8610600" cy="7520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20000"/>
              </a:lnSpc>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lnSpc>
                <a:spcPct val="120000"/>
              </a:lnSpc>
              <a:spcBef>
                <a:spcPct val="20000"/>
              </a:spcBef>
              <a:spcAft>
                <a:spcPct val="0"/>
              </a:spcAft>
              <a:buFont typeface="Arial" pitchFamily="34" charset="0"/>
              <a:buChar char="»"/>
              <a:defRPr kumimoji="1" sz="2400">
                <a:solidFill>
                  <a:schemeClr val="tx1"/>
                </a:solidFill>
                <a:latin typeface="+mn-lt"/>
                <a:ea typeface="+mn-ea"/>
              </a:defRPr>
            </a:lvl2pPr>
            <a:lvl3pPr marL="1143000" indent="-228600" algn="l" rtl="0" eaLnBrk="1" fontAlgn="base" hangingPunct="1">
              <a:lnSpc>
                <a:spcPct val="120000"/>
              </a:lnSpc>
              <a:spcBef>
                <a:spcPct val="20000"/>
              </a:spcBef>
              <a:spcAft>
                <a:spcPct val="0"/>
              </a:spcAft>
              <a:buFont typeface="Arial" pitchFamily="34" charset="0"/>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Font typeface="Arial"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pPr lvl="1"/>
            <a:r>
              <a:rPr lang="en-US" altLang="ja-JP" dirty="0"/>
              <a:t>2</a:t>
            </a:r>
            <a:endParaRPr lang="ja-JP" altLang="en-US" dirty="0"/>
          </a:p>
        </p:txBody>
      </p:sp>
      <p:sp>
        <p:nvSpPr>
          <p:cNvPr id="8" name="正方形/長方形 7"/>
          <p:cNvSpPr/>
          <p:nvPr/>
        </p:nvSpPr>
        <p:spPr>
          <a:xfrm>
            <a:off x="935596" y="2185410"/>
            <a:ext cx="7272808" cy="830997"/>
          </a:xfrm>
          <a:prstGeom prst="rect">
            <a:avLst/>
          </a:prstGeom>
        </p:spPr>
        <p:style>
          <a:lnRef idx="2">
            <a:schemeClr val="accent6"/>
          </a:lnRef>
          <a:fillRef idx="1">
            <a:schemeClr val="lt1"/>
          </a:fillRef>
          <a:effectRef idx="0">
            <a:schemeClr val="accent6"/>
          </a:effectRef>
          <a:fontRef idx="minor">
            <a:schemeClr val="dk1"/>
          </a:fontRef>
        </p:style>
        <p:txBody>
          <a:bodyPr rtlCol="0" anchor="ctr">
            <a:spAutoFit/>
          </a:bodyPr>
          <a:lstStyle/>
          <a:p>
            <a:r>
              <a:rPr lang="ja-JP" altLang="en-US" sz="2400" dirty="0" smtClean="0"/>
              <a:t>機能に着目した</a:t>
            </a:r>
            <a:r>
              <a:rPr lang="ja-JP" altLang="en-US" sz="2400" dirty="0" smtClean="0">
                <a:solidFill>
                  <a:srgbClr val="7030A0"/>
                </a:solidFill>
              </a:rPr>
              <a:t>抽象的な</a:t>
            </a:r>
            <a:r>
              <a:rPr kumimoji="1" lang="ja-JP" altLang="en-US" sz="2400" dirty="0" smtClean="0">
                <a:solidFill>
                  <a:srgbClr val="7030A0"/>
                </a:solidFill>
              </a:rPr>
              <a:t>モデル</a:t>
            </a:r>
            <a:endParaRPr kumimoji="1" lang="en-US" altLang="ja-JP" sz="2400" dirty="0" smtClean="0">
              <a:solidFill>
                <a:srgbClr val="7030A0"/>
              </a:solidFill>
            </a:endParaRPr>
          </a:p>
          <a:p>
            <a:pPr algn="r"/>
            <a:r>
              <a:rPr lang="en-US" altLang="ja-JP" sz="2400" dirty="0" smtClean="0"/>
              <a:t>	</a:t>
            </a:r>
            <a:r>
              <a:rPr lang="ja-JP" altLang="en-US" sz="2400" dirty="0" smtClean="0"/>
              <a:t>→</a:t>
            </a:r>
            <a:r>
              <a:rPr lang="ja-JP" altLang="en-US" sz="2400" u="sng" dirty="0" smtClean="0"/>
              <a:t>組込む対象に合わせたモデルが存在しない</a:t>
            </a:r>
            <a:endParaRPr lang="en-US" altLang="ja-JP" sz="2400" u="sng" dirty="0" smtClean="0"/>
          </a:p>
        </p:txBody>
      </p:sp>
      <p:sp>
        <p:nvSpPr>
          <p:cNvPr id="9" name="正方形/長方形 8"/>
          <p:cNvSpPr/>
          <p:nvPr/>
        </p:nvSpPr>
        <p:spPr>
          <a:xfrm>
            <a:off x="935596" y="3697578"/>
            <a:ext cx="7272808" cy="830997"/>
          </a:xfrm>
          <a:prstGeom prst="rect">
            <a:avLst/>
          </a:prstGeom>
        </p:spPr>
        <p:style>
          <a:lnRef idx="2">
            <a:schemeClr val="accent6"/>
          </a:lnRef>
          <a:fillRef idx="1">
            <a:schemeClr val="lt1"/>
          </a:fillRef>
          <a:effectRef idx="0">
            <a:schemeClr val="accent6"/>
          </a:effectRef>
          <a:fontRef idx="minor">
            <a:schemeClr val="dk1"/>
          </a:fontRef>
        </p:style>
        <p:txBody>
          <a:bodyPr rtlCol="0" anchor="ctr">
            <a:spAutoFit/>
          </a:bodyPr>
          <a:lstStyle/>
          <a:p>
            <a:r>
              <a:rPr lang="ja-JP" altLang="en-US" sz="2400" dirty="0" smtClean="0"/>
              <a:t>実際の開発での</a:t>
            </a:r>
            <a:r>
              <a:rPr lang="ja-JP" altLang="en-US" sz="2400" dirty="0" smtClean="0">
                <a:solidFill>
                  <a:srgbClr val="7030A0"/>
                </a:solidFill>
              </a:rPr>
              <a:t>実践報告が無い</a:t>
            </a:r>
            <a:endParaRPr kumimoji="1" lang="en-US" altLang="ja-JP" sz="2400" dirty="0" smtClean="0">
              <a:solidFill>
                <a:srgbClr val="7030A0"/>
              </a:solidFill>
            </a:endParaRPr>
          </a:p>
          <a:p>
            <a:pPr algn="r"/>
            <a:r>
              <a:rPr lang="en-US" altLang="ja-JP" sz="2400" dirty="0" smtClean="0"/>
              <a:t>	</a:t>
            </a:r>
            <a:r>
              <a:rPr lang="ja-JP" altLang="en-US" sz="2400" dirty="0" smtClean="0"/>
              <a:t>→</a:t>
            </a:r>
            <a:r>
              <a:rPr lang="ja-JP" altLang="en-US" sz="2400" u="sng" dirty="0" smtClean="0"/>
              <a:t>モデルカタログ自体の有用性が不明</a:t>
            </a:r>
            <a:endParaRPr lang="en-US" altLang="ja-JP" sz="2400" u="sng" dirty="0" smtClean="0"/>
          </a:p>
        </p:txBody>
      </p:sp>
    </p:spTree>
    <p:extLst>
      <p:ext uri="{BB962C8B-B14F-4D97-AF65-F5344CB8AC3E}">
        <p14:creationId xmlns:p14="http://schemas.microsoft.com/office/powerpoint/2010/main" val="3116123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研究概要</a:t>
            </a:r>
            <a:r>
              <a:rPr kumimoji="1" lang="en-US" altLang="ja-JP" dirty="0" smtClean="0"/>
              <a:t>(</a:t>
            </a:r>
            <a:r>
              <a:rPr kumimoji="1" lang="en-US" altLang="ja-JP" dirty="0" smtClean="0"/>
              <a:t>1/6)</a:t>
            </a:r>
            <a:endParaRPr kumimoji="1" lang="ja-JP" altLang="en-US" dirty="0"/>
          </a:p>
        </p:txBody>
      </p:sp>
      <p:sp>
        <p:nvSpPr>
          <p:cNvPr id="7" name="コンテンツ プレースホルダー 6"/>
          <p:cNvSpPr>
            <a:spLocks noGrp="1"/>
          </p:cNvSpPr>
          <p:nvPr>
            <p:ph sz="half" idx="1"/>
          </p:nvPr>
        </p:nvSpPr>
        <p:spPr>
          <a:xfrm>
            <a:off x="395536" y="1124744"/>
            <a:ext cx="8291264" cy="1532727"/>
          </a:xfrm>
        </p:spPr>
        <p:style>
          <a:lnRef idx="3">
            <a:schemeClr val="lt1"/>
          </a:lnRef>
          <a:fillRef idx="1">
            <a:schemeClr val="accent2"/>
          </a:fillRef>
          <a:effectRef idx="1">
            <a:schemeClr val="accent2"/>
          </a:effectRef>
          <a:fontRef idx="minor">
            <a:schemeClr val="lt1"/>
          </a:fontRef>
        </p:style>
        <p:txBody>
          <a:bodyPr anchor="ctr">
            <a:spAutoFit/>
          </a:bodyPr>
          <a:lstStyle/>
          <a:p>
            <a:pPr marL="0" indent="0" algn="ctr">
              <a:buNone/>
            </a:pPr>
            <a:r>
              <a:rPr lang="en-US" altLang="ja-JP" sz="3600" dirty="0"/>
              <a:t>UML</a:t>
            </a:r>
            <a:r>
              <a:rPr lang="ja-JP" altLang="en-US" sz="3600" dirty="0"/>
              <a:t>モデルカタログを利用</a:t>
            </a:r>
            <a:r>
              <a:rPr lang="ja-JP" altLang="en-US" sz="3600" dirty="0" smtClean="0"/>
              <a:t>して</a:t>
            </a:r>
            <a:endParaRPr lang="en-US" altLang="ja-JP" sz="3600" dirty="0" smtClean="0"/>
          </a:p>
          <a:p>
            <a:pPr marL="0" indent="0" algn="ctr">
              <a:buNone/>
            </a:pPr>
            <a:r>
              <a:rPr lang="ja-JP" altLang="en-US" sz="3600" dirty="0" smtClean="0"/>
              <a:t>開発</a:t>
            </a:r>
            <a:r>
              <a:rPr lang="ja-JP" altLang="en-US" sz="3600" dirty="0"/>
              <a:t>を行い</a:t>
            </a:r>
            <a:r>
              <a:rPr lang="ja-JP" altLang="en-US" sz="3600" dirty="0" smtClean="0"/>
              <a:t>、モデル</a:t>
            </a:r>
            <a:r>
              <a:rPr lang="ja-JP" altLang="en-US" sz="3600" dirty="0" smtClean="0"/>
              <a:t>の有用性</a:t>
            </a:r>
            <a:r>
              <a:rPr lang="ja-JP" altLang="en-US" sz="3600" dirty="0"/>
              <a:t>を</a:t>
            </a:r>
            <a:r>
              <a:rPr lang="ja-JP" altLang="en-US" sz="3600" dirty="0" smtClean="0"/>
              <a:t>検証</a:t>
            </a:r>
            <a:endParaRPr lang="ja-JP" altLang="en-US" sz="3600" dirty="0"/>
          </a:p>
        </p:txBody>
      </p:sp>
      <p:sp>
        <p:nvSpPr>
          <p:cNvPr id="4" name="正方形/長方形 3"/>
          <p:cNvSpPr/>
          <p:nvPr/>
        </p:nvSpPr>
        <p:spPr>
          <a:xfrm>
            <a:off x="737574" y="3102059"/>
            <a:ext cx="7668852" cy="830997"/>
          </a:xfrm>
          <a:prstGeom prst="rect">
            <a:avLst/>
          </a:prstGeom>
        </p:spPr>
        <p:style>
          <a:lnRef idx="2">
            <a:schemeClr val="accent6"/>
          </a:lnRef>
          <a:fillRef idx="1">
            <a:schemeClr val="lt1"/>
          </a:fillRef>
          <a:effectRef idx="0">
            <a:schemeClr val="accent6"/>
          </a:effectRef>
          <a:fontRef idx="minor">
            <a:schemeClr val="dk1"/>
          </a:fontRef>
        </p:style>
        <p:txBody>
          <a:bodyPr rtlCol="0" anchor="ctr">
            <a:spAutoFit/>
          </a:bodyPr>
          <a:lstStyle/>
          <a:p>
            <a:r>
              <a:rPr lang="ja-JP" altLang="en-US" sz="2400" dirty="0" smtClean="0"/>
              <a:t>組込む対象に合わせたモデルが存在しない</a:t>
            </a:r>
            <a:endParaRPr lang="en-US" altLang="ja-JP" sz="2400" dirty="0" smtClean="0"/>
          </a:p>
          <a:p>
            <a:pPr algn="r"/>
            <a:r>
              <a:rPr lang="ja-JP" altLang="en-US" sz="2400" dirty="0" smtClean="0"/>
              <a:t>→</a:t>
            </a:r>
            <a:r>
              <a:rPr lang="ja-JP" altLang="en-US" sz="2400" u="sng" dirty="0"/>
              <a:t>開発</a:t>
            </a:r>
            <a:r>
              <a:rPr lang="ja-JP" altLang="en-US" sz="2400" u="sng" dirty="0" smtClean="0"/>
              <a:t>対象に合わせたモデルの作成，提供</a:t>
            </a:r>
            <a:endParaRPr lang="en-US" altLang="ja-JP" sz="2400" u="sng" dirty="0" smtClean="0"/>
          </a:p>
        </p:txBody>
      </p:sp>
      <p:sp>
        <p:nvSpPr>
          <p:cNvPr id="5" name="正方形/長方形 4"/>
          <p:cNvSpPr/>
          <p:nvPr/>
        </p:nvSpPr>
        <p:spPr>
          <a:xfrm>
            <a:off x="935596" y="4293096"/>
            <a:ext cx="7272808" cy="830997"/>
          </a:xfrm>
          <a:prstGeom prst="rect">
            <a:avLst/>
          </a:prstGeom>
        </p:spPr>
        <p:style>
          <a:lnRef idx="2">
            <a:schemeClr val="accent6"/>
          </a:lnRef>
          <a:fillRef idx="1">
            <a:schemeClr val="lt1"/>
          </a:fillRef>
          <a:effectRef idx="0">
            <a:schemeClr val="accent6"/>
          </a:effectRef>
          <a:fontRef idx="minor">
            <a:schemeClr val="dk1"/>
          </a:fontRef>
        </p:style>
        <p:txBody>
          <a:bodyPr rtlCol="0" anchor="ctr">
            <a:spAutoFit/>
          </a:bodyPr>
          <a:lstStyle/>
          <a:p>
            <a:r>
              <a:rPr lang="ja-JP" altLang="en-US" sz="2400" dirty="0" smtClean="0"/>
              <a:t>モデルカタログ自体の有用性が不明</a:t>
            </a:r>
            <a:endParaRPr lang="en-US" altLang="ja-JP" sz="2400" dirty="0" smtClean="0"/>
          </a:p>
          <a:p>
            <a:pPr algn="r"/>
            <a:r>
              <a:rPr lang="ja-JP" altLang="en-US" sz="2400" dirty="0" smtClean="0"/>
              <a:t>→</a:t>
            </a:r>
            <a:r>
              <a:rPr lang="ja-JP" altLang="en-US" sz="2400" u="sng" dirty="0" smtClean="0"/>
              <a:t>開発と動作テストによって有用性を検証</a:t>
            </a:r>
            <a:endParaRPr lang="en-US" altLang="ja-JP" sz="2400" u="sng" dirty="0" smtClean="0"/>
          </a:p>
        </p:txBody>
      </p:sp>
      <p:sp>
        <p:nvSpPr>
          <p:cNvPr id="3" name="線吹き出し 2 (枠付き) 2"/>
          <p:cNvSpPr/>
          <p:nvPr/>
        </p:nvSpPr>
        <p:spPr>
          <a:xfrm>
            <a:off x="251520" y="5750373"/>
            <a:ext cx="5112568" cy="541830"/>
          </a:xfrm>
          <a:prstGeom prst="borderCallout2">
            <a:avLst>
              <a:gd name="adj1" fmla="val 51734"/>
              <a:gd name="adj2" fmla="val 103414"/>
              <a:gd name="adj3" fmla="val 50354"/>
              <a:gd name="adj4" fmla="val 114074"/>
              <a:gd name="adj5" fmla="val -126013"/>
              <a:gd name="adj6" fmla="val 129612"/>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2400" dirty="0" smtClean="0">
                <a:solidFill>
                  <a:schemeClr val="tx1"/>
                </a:solidFill>
              </a:rPr>
              <a:t>動作保証性，再利用性，</a:t>
            </a:r>
            <a:r>
              <a:rPr kumimoji="1" lang="ja-JP" altLang="en-US" sz="2400" dirty="0" smtClean="0">
                <a:solidFill>
                  <a:schemeClr val="tx1"/>
                </a:solidFill>
              </a:rPr>
              <a:t>拡張性，粒度</a:t>
            </a:r>
            <a:endParaRPr kumimoji="1" lang="en-US" altLang="ja-JP" sz="2400" dirty="0" smtClean="0">
              <a:solidFill>
                <a:schemeClr val="tx1"/>
              </a:solidFill>
            </a:endParaRPr>
          </a:p>
        </p:txBody>
      </p:sp>
    </p:spTree>
    <p:extLst>
      <p:ext uri="{BB962C8B-B14F-4D97-AF65-F5344CB8AC3E}">
        <p14:creationId xmlns:p14="http://schemas.microsoft.com/office/powerpoint/2010/main" val="1784779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テーマ1">
  <a:themeElements>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ol7-s-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ol7-s-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ol7-s-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ol7-s-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ol7-s-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ol7-s-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ol7-s-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ol7-s-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ol7-s-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ol7-s-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ol7-s-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ol7-s-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ol7-s-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テーマ1</Template>
  <TotalTime>2142</TotalTime>
  <Words>1320</Words>
  <Application>Microsoft Office PowerPoint</Application>
  <PresentationFormat>画面に合わせる (4:3)</PresentationFormat>
  <Paragraphs>311</Paragraphs>
  <Slides>23</Slides>
  <Notes>21</Notes>
  <HiddenSlides>0</HiddenSlides>
  <MMClips>0</MMClips>
  <ScaleCrop>false</ScaleCrop>
  <HeadingPairs>
    <vt:vector size="4" baseType="variant">
      <vt:variant>
        <vt:lpstr>テーマ</vt:lpstr>
      </vt:variant>
      <vt:variant>
        <vt:i4>1</vt:i4>
      </vt:variant>
      <vt:variant>
        <vt:lpstr>スライド タイトル</vt:lpstr>
      </vt:variant>
      <vt:variant>
        <vt:i4>23</vt:i4>
      </vt:variant>
    </vt:vector>
  </HeadingPairs>
  <TitlesOfParts>
    <vt:vector size="24" baseType="lpstr">
      <vt:lpstr>テーマ1</vt:lpstr>
      <vt:lpstr>組込みシステムにおける UMLモデルカタログの実践研究</vt:lpstr>
      <vt:lpstr>発表内容</vt:lpstr>
      <vt:lpstr>研究背景(1/6)</vt:lpstr>
      <vt:lpstr>研究背景(2/6)</vt:lpstr>
      <vt:lpstr>研究背景(3/6)</vt:lpstr>
      <vt:lpstr>研究背景(4/6)</vt:lpstr>
      <vt:lpstr>研究背景(5/6)</vt:lpstr>
      <vt:lpstr>研究背景(6/6)</vt:lpstr>
      <vt:lpstr>研究概要(1/6)</vt:lpstr>
      <vt:lpstr>研究概要(2/6)</vt:lpstr>
      <vt:lpstr>研究概要(2/6)</vt:lpstr>
      <vt:lpstr>研究概要(3/6)</vt:lpstr>
      <vt:lpstr>研究概要（4/6）</vt:lpstr>
      <vt:lpstr>研究概要（4/6）</vt:lpstr>
      <vt:lpstr>研究概要（5/6）</vt:lpstr>
      <vt:lpstr>研究概要（6/6）</vt:lpstr>
      <vt:lpstr>進捗状況(1/4)</vt:lpstr>
      <vt:lpstr>進捗状況(2/4)</vt:lpstr>
      <vt:lpstr>進捗状況(3/4)</vt:lpstr>
      <vt:lpstr>進捗状況(4/4)</vt:lpstr>
      <vt:lpstr>進捗状況(4/4)</vt:lpstr>
      <vt:lpstr>まとめ</vt:lpstr>
      <vt:lpstr>今後の予定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組込みシステムにおける UMLモデルカタログの実践研究</dc:title>
  <dc:creator>Niimura</dc:creator>
  <cp:lastModifiedBy>N_MURA</cp:lastModifiedBy>
  <cp:revision>99</cp:revision>
  <dcterms:created xsi:type="dcterms:W3CDTF">2012-11-18T12:03:51Z</dcterms:created>
  <dcterms:modified xsi:type="dcterms:W3CDTF">2012-11-29T11:09:44Z</dcterms:modified>
</cp:coreProperties>
</file>