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handoutMasterIdLst>
    <p:handoutMasterId r:id="rId24"/>
  </p:handoutMasterIdLst>
  <p:sldIdLst>
    <p:sldId id="256" r:id="rId2"/>
    <p:sldId id="257" r:id="rId3"/>
    <p:sldId id="278" r:id="rId4"/>
    <p:sldId id="258" r:id="rId5"/>
    <p:sldId id="260" r:id="rId6"/>
    <p:sldId id="261" r:id="rId7"/>
    <p:sldId id="263" r:id="rId8"/>
    <p:sldId id="264" r:id="rId9"/>
    <p:sldId id="283" r:id="rId10"/>
    <p:sldId id="284" r:id="rId11"/>
    <p:sldId id="265" r:id="rId12"/>
    <p:sldId id="266" r:id="rId13"/>
    <p:sldId id="279" r:id="rId14"/>
    <p:sldId id="267" r:id="rId15"/>
    <p:sldId id="287" r:id="rId16"/>
    <p:sldId id="268" r:id="rId17"/>
    <p:sldId id="292" r:id="rId18"/>
    <p:sldId id="288" r:id="rId19"/>
    <p:sldId id="290" r:id="rId20"/>
    <p:sldId id="291" r:id="rId21"/>
    <p:sldId id="271" r:id="rId22"/>
  </p:sldIdLst>
  <p:sldSz cx="9144000" cy="6858000" type="screen4x3"/>
  <p:notesSz cx="6669088"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29" autoAdjust="0"/>
  </p:normalViewPr>
  <p:slideViewPr>
    <p:cSldViewPr>
      <p:cViewPr>
        <p:scale>
          <a:sx n="80" d="100"/>
          <a:sy n="80" d="100"/>
        </p:scale>
        <p:origin x="-240" y="300"/>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_MURA\Desktop\20121205_094734.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scatterChart>
        <c:scatterStyle val="lineMarker"/>
        <c:varyColors val="0"/>
        <c:ser>
          <c:idx val="0"/>
          <c:order val="0"/>
          <c:marker>
            <c:symbol val="none"/>
          </c:marker>
          <c:xVal>
            <c:numRef>
              <c:f>'20121205_094734'!$A$1:$A$141</c:f>
              <c:numCache>
                <c:formatCode>General</c:formatCode>
                <c:ptCount val="141"/>
                <c:pt idx="0">
                  <c:v>0</c:v>
                </c:pt>
                <c:pt idx="1">
                  <c:v>3</c:v>
                </c:pt>
                <c:pt idx="2">
                  <c:v>7</c:v>
                </c:pt>
                <c:pt idx="3">
                  <c:v>11</c:v>
                </c:pt>
                <c:pt idx="4">
                  <c:v>15</c:v>
                </c:pt>
                <c:pt idx="5">
                  <c:v>19</c:v>
                </c:pt>
                <c:pt idx="6">
                  <c:v>23</c:v>
                </c:pt>
                <c:pt idx="7">
                  <c:v>27</c:v>
                </c:pt>
                <c:pt idx="8">
                  <c:v>31</c:v>
                </c:pt>
                <c:pt idx="9">
                  <c:v>35</c:v>
                </c:pt>
                <c:pt idx="10">
                  <c:v>39</c:v>
                </c:pt>
                <c:pt idx="11">
                  <c:v>43</c:v>
                </c:pt>
                <c:pt idx="12">
                  <c:v>47</c:v>
                </c:pt>
                <c:pt idx="13">
                  <c:v>51</c:v>
                </c:pt>
                <c:pt idx="14">
                  <c:v>55</c:v>
                </c:pt>
                <c:pt idx="15">
                  <c:v>59</c:v>
                </c:pt>
                <c:pt idx="16">
                  <c:v>63</c:v>
                </c:pt>
                <c:pt idx="17">
                  <c:v>67</c:v>
                </c:pt>
                <c:pt idx="18">
                  <c:v>71</c:v>
                </c:pt>
                <c:pt idx="19">
                  <c:v>75</c:v>
                </c:pt>
                <c:pt idx="20">
                  <c:v>79</c:v>
                </c:pt>
                <c:pt idx="21">
                  <c:v>83</c:v>
                </c:pt>
                <c:pt idx="22">
                  <c:v>87</c:v>
                </c:pt>
                <c:pt idx="23">
                  <c:v>91</c:v>
                </c:pt>
                <c:pt idx="24">
                  <c:v>95</c:v>
                </c:pt>
                <c:pt idx="25">
                  <c:v>99</c:v>
                </c:pt>
                <c:pt idx="26">
                  <c:v>103</c:v>
                </c:pt>
                <c:pt idx="27">
                  <c:v>107</c:v>
                </c:pt>
                <c:pt idx="28">
                  <c:v>111</c:v>
                </c:pt>
                <c:pt idx="29">
                  <c:v>115</c:v>
                </c:pt>
                <c:pt idx="30">
                  <c:v>119</c:v>
                </c:pt>
                <c:pt idx="31">
                  <c:v>123</c:v>
                </c:pt>
                <c:pt idx="32">
                  <c:v>127</c:v>
                </c:pt>
                <c:pt idx="33">
                  <c:v>131</c:v>
                </c:pt>
                <c:pt idx="34">
                  <c:v>135</c:v>
                </c:pt>
                <c:pt idx="35">
                  <c:v>139</c:v>
                </c:pt>
                <c:pt idx="36">
                  <c:v>143</c:v>
                </c:pt>
                <c:pt idx="37">
                  <c:v>147</c:v>
                </c:pt>
                <c:pt idx="38">
                  <c:v>151</c:v>
                </c:pt>
                <c:pt idx="39">
                  <c:v>155</c:v>
                </c:pt>
                <c:pt idx="40">
                  <c:v>159</c:v>
                </c:pt>
                <c:pt idx="41">
                  <c:v>163</c:v>
                </c:pt>
                <c:pt idx="42">
                  <c:v>167</c:v>
                </c:pt>
                <c:pt idx="43">
                  <c:v>171</c:v>
                </c:pt>
                <c:pt idx="44">
                  <c:v>175</c:v>
                </c:pt>
                <c:pt idx="45">
                  <c:v>179</c:v>
                </c:pt>
                <c:pt idx="46">
                  <c:v>183</c:v>
                </c:pt>
                <c:pt idx="47">
                  <c:v>187</c:v>
                </c:pt>
                <c:pt idx="48">
                  <c:v>191</c:v>
                </c:pt>
                <c:pt idx="49">
                  <c:v>195</c:v>
                </c:pt>
                <c:pt idx="50">
                  <c:v>199</c:v>
                </c:pt>
                <c:pt idx="51">
                  <c:v>203</c:v>
                </c:pt>
                <c:pt idx="52">
                  <c:v>207</c:v>
                </c:pt>
                <c:pt idx="53">
                  <c:v>211</c:v>
                </c:pt>
                <c:pt idx="54">
                  <c:v>215</c:v>
                </c:pt>
                <c:pt idx="55">
                  <c:v>219</c:v>
                </c:pt>
                <c:pt idx="56">
                  <c:v>223</c:v>
                </c:pt>
                <c:pt idx="57">
                  <c:v>227</c:v>
                </c:pt>
                <c:pt idx="58">
                  <c:v>231</c:v>
                </c:pt>
                <c:pt idx="59">
                  <c:v>235</c:v>
                </c:pt>
                <c:pt idx="60">
                  <c:v>239</c:v>
                </c:pt>
                <c:pt idx="61">
                  <c:v>243</c:v>
                </c:pt>
                <c:pt idx="62">
                  <c:v>247</c:v>
                </c:pt>
                <c:pt idx="63">
                  <c:v>251</c:v>
                </c:pt>
                <c:pt idx="64">
                  <c:v>255</c:v>
                </c:pt>
                <c:pt idx="65">
                  <c:v>259</c:v>
                </c:pt>
                <c:pt idx="66">
                  <c:v>263</c:v>
                </c:pt>
                <c:pt idx="67">
                  <c:v>267</c:v>
                </c:pt>
                <c:pt idx="68">
                  <c:v>271</c:v>
                </c:pt>
                <c:pt idx="69">
                  <c:v>275</c:v>
                </c:pt>
                <c:pt idx="70">
                  <c:v>279</c:v>
                </c:pt>
                <c:pt idx="71">
                  <c:v>283</c:v>
                </c:pt>
                <c:pt idx="72">
                  <c:v>287</c:v>
                </c:pt>
                <c:pt idx="73">
                  <c:v>291</c:v>
                </c:pt>
                <c:pt idx="74">
                  <c:v>295</c:v>
                </c:pt>
                <c:pt idx="75">
                  <c:v>299</c:v>
                </c:pt>
                <c:pt idx="76">
                  <c:v>303</c:v>
                </c:pt>
                <c:pt idx="77">
                  <c:v>307</c:v>
                </c:pt>
                <c:pt idx="78">
                  <c:v>311</c:v>
                </c:pt>
                <c:pt idx="79">
                  <c:v>315</c:v>
                </c:pt>
                <c:pt idx="80">
                  <c:v>319</c:v>
                </c:pt>
                <c:pt idx="81">
                  <c:v>323</c:v>
                </c:pt>
                <c:pt idx="82">
                  <c:v>327</c:v>
                </c:pt>
                <c:pt idx="83">
                  <c:v>331</c:v>
                </c:pt>
                <c:pt idx="84">
                  <c:v>335</c:v>
                </c:pt>
                <c:pt idx="85">
                  <c:v>339</c:v>
                </c:pt>
                <c:pt idx="86">
                  <c:v>343</c:v>
                </c:pt>
                <c:pt idx="87">
                  <c:v>347</c:v>
                </c:pt>
                <c:pt idx="88">
                  <c:v>351</c:v>
                </c:pt>
                <c:pt idx="89">
                  <c:v>355</c:v>
                </c:pt>
                <c:pt idx="90">
                  <c:v>359</c:v>
                </c:pt>
                <c:pt idx="91">
                  <c:v>363</c:v>
                </c:pt>
                <c:pt idx="92">
                  <c:v>367</c:v>
                </c:pt>
                <c:pt idx="93">
                  <c:v>371</c:v>
                </c:pt>
                <c:pt idx="94">
                  <c:v>375</c:v>
                </c:pt>
                <c:pt idx="95">
                  <c:v>379</c:v>
                </c:pt>
                <c:pt idx="96">
                  <c:v>383</c:v>
                </c:pt>
                <c:pt idx="97">
                  <c:v>387</c:v>
                </c:pt>
                <c:pt idx="98">
                  <c:v>391</c:v>
                </c:pt>
                <c:pt idx="99">
                  <c:v>395</c:v>
                </c:pt>
                <c:pt idx="100">
                  <c:v>399</c:v>
                </c:pt>
                <c:pt idx="101">
                  <c:v>403</c:v>
                </c:pt>
                <c:pt idx="102">
                  <c:v>407</c:v>
                </c:pt>
                <c:pt idx="103">
                  <c:v>411</c:v>
                </c:pt>
                <c:pt idx="104">
                  <c:v>415</c:v>
                </c:pt>
                <c:pt idx="105">
                  <c:v>419</c:v>
                </c:pt>
                <c:pt idx="106">
                  <c:v>423</c:v>
                </c:pt>
                <c:pt idx="107">
                  <c:v>427</c:v>
                </c:pt>
                <c:pt idx="108">
                  <c:v>431</c:v>
                </c:pt>
                <c:pt idx="109">
                  <c:v>435</c:v>
                </c:pt>
                <c:pt idx="110">
                  <c:v>439</c:v>
                </c:pt>
                <c:pt idx="111">
                  <c:v>443</c:v>
                </c:pt>
                <c:pt idx="112">
                  <c:v>447</c:v>
                </c:pt>
                <c:pt idx="113">
                  <c:v>451</c:v>
                </c:pt>
                <c:pt idx="114">
                  <c:v>455</c:v>
                </c:pt>
                <c:pt idx="115">
                  <c:v>459</c:v>
                </c:pt>
                <c:pt idx="116">
                  <c:v>463</c:v>
                </c:pt>
                <c:pt idx="117">
                  <c:v>467</c:v>
                </c:pt>
                <c:pt idx="118">
                  <c:v>471</c:v>
                </c:pt>
                <c:pt idx="119">
                  <c:v>475</c:v>
                </c:pt>
                <c:pt idx="120">
                  <c:v>479</c:v>
                </c:pt>
                <c:pt idx="121">
                  <c:v>483</c:v>
                </c:pt>
                <c:pt idx="122">
                  <c:v>487</c:v>
                </c:pt>
                <c:pt idx="123">
                  <c:v>491</c:v>
                </c:pt>
                <c:pt idx="124">
                  <c:v>495</c:v>
                </c:pt>
                <c:pt idx="125">
                  <c:v>499</c:v>
                </c:pt>
                <c:pt idx="126">
                  <c:v>503</c:v>
                </c:pt>
                <c:pt idx="127">
                  <c:v>507</c:v>
                </c:pt>
                <c:pt idx="128">
                  <c:v>511</c:v>
                </c:pt>
                <c:pt idx="129">
                  <c:v>515</c:v>
                </c:pt>
                <c:pt idx="130">
                  <c:v>519</c:v>
                </c:pt>
                <c:pt idx="131">
                  <c:v>523</c:v>
                </c:pt>
                <c:pt idx="132">
                  <c:v>527</c:v>
                </c:pt>
                <c:pt idx="133">
                  <c:v>531</c:v>
                </c:pt>
                <c:pt idx="134">
                  <c:v>535</c:v>
                </c:pt>
                <c:pt idx="135">
                  <c:v>539</c:v>
                </c:pt>
                <c:pt idx="136">
                  <c:v>543</c:v>
                </c:pt>
                <c:pt idx="137">
                  <c:v>547</c:v>
                </c:pt>
                <c:pt idx="138">
                  <c:v>551</c:v>
                </c:pt>
                <c:pt idx="139">
                  <c:v>555</c:v>
                </c:pt>
                <c:pt idx="140">
                  <c:v>559</c:v>
                </c:pt>
              </c:numCache>
            </c:numRef>
          </c:xVal>
          <c:yVal>
            <c:numRef>
              <c:f>'20121205_094734'!$E$1:$E$141</c:f>
              <c:numCache>
                <c:formatCode>General</c:formatCode>
                <c:ptCount val="141"/>
                <c:pt idx="0">
                  <c:v>1</c:v>
                </c:pt>
                <c:pt idx="1">
                  <c:v>1</c:v>
                </c:pt>
                <c:pt idx="2">
                  <c:v>1</c:v>
                </c:pt>
                <c:pt idx="3">
                  <c:v>1</c:v>
                </c:pt>
                <c:pt idx="4">
                  <c:v>1</c:v>
                </c:pt>
                <c:pt idx="5">
                  <c:v>1</c:v>
                </c:pt>
                <c:pt idx="6">
                  <c:v>2</c:v>
                </c:pt>
                <c:pt idx="7">
                  <c:v>2</c:v>
                </c:pt>
                <c:pt idx="8">
                  <c:v>3</c:v>
                </c:pt>
                <c:pt idx="9">
                  <c:v>4</c:v>
                </c:pt>
                <c:pt idx="10">
                  <c:v>4</c:v>
                </c:pt>
                <c:pt idx="11">
                  <c:v>5</c:v>
                </c:pt>
                <c:pt idx="12">
                  <c:v>6</c:v>
                </c:pt>
                <c:pt idx="13">
                  <c:v>8</c:v>
                </c:pt>
                <c:pt idx="14">
                  <c:v>9</c:v>
                </c:pt>
                <c:pt idx="15">
                  <c:v>10</c:v>
                </c:pt>
                <c:pt idx="16">
                  <c:v>11</c:v>
                </c:pt>
                <c:pt idx="17">
                  <c:v>13</c:v>
                </c:pt>
                <c:pt idx="18">
                  <c:v>14</c:v>
                </c:pt>
                <c:pt idx="19">
                  <c:v>16</c:v>
                </c:pt>
                <c:pt idx="20">
                  <c:v>17</c:v>
                </c:pt>
                <c:pt idx="21">
                  <c:v>19</c:v>
                </c:pt>
                <c:pt idx="22">
                  <c:v>20</c:v>
                </c:pt>
                <c:pt idx="23">
                  <c:v>22</c:v>
                </c:pt>
                <c:pt idx="24">
                  <c:v>23</c:v>
                </c:pt>
                <c:pt idx="25">
                  <c:v>25</c:v>
                </c:pt>
                <c:pt idx="26">
                  <c:v>27</c:v>
                </c:pt>
                <c:pt idx="27">
                  <c:v>28</c:v>
                </c:pt>
                <c:pt idx="28">
                  <c:v>30</c:v>
                </c:pt>
                <c:pt idx="29">
                  <c:v>32</c:v>
                </c:pt>
                <c:pt idx="30">
                  <c:v>33</c:v>
                </c:pt>
                <c:pt idx="31">
                  <c:v>35</c:v>
                </c:pt>
                <c:pt idx="32">
                  <c:v>37</c:v>
                </c:pt>
                <c:pt idx="33">
                  <c:v>38</c:v>
                </c:pt>
                <c:pt idx="34">
                  <c:v>40</c:v>
                </c:pt>
                <c:pt idx="35">
                  <c:v>41</c:v>
                </c:pt>
                <c:pt idx="36">
                  <c:v>43</c:v>
                </c:pt>
                <c:pt idx="37">
                  <c:v>45</c:v>
                </c:pt>
                <c:pt idx="38">
                  <c:v>46</c:v>
                </c:pt>
                <c:pt idx="39">
                  <c:v>48</c:v>
                </c:pt>
                <c:pt idx="40">
                  <c:v>49</c:v>
                </c:pt>
                <c:pt idx="41">
                  <c:v>51</c:v>
                </c:pt>
                <c:pt idx="42">
                  <c:v>53</c:v>
                </c:pt>
                <c:pt idx="43">
                  <c:v>54</c:v>
                </c:pt>
                <c:pt idx="44">
                  <c:v>56</c:v>
                </c:pt>
                <c:pt idx="45">
                  <c:v>57</c:v>
                </c:pt>
                <c:pt idx="46">
                  <c:v>59</c:v>
                </c:pt>
                <c:pt idx="47">
                  <c:v>60</c:v>
                </c:pt>
                <c:pt idx="48">
                  <c:v>61</c:v>
                </c:pt>
                <c:pt idx="49">
                  <c:v>63</c:v>
                </c:pt>
                <c:pt idx="50">
                  <c:v>64</c:v>
                </c:pt>
                <c:pt idx="51">
                  <c:v>65</c:v>
                </c:pt>
                <c:pt idx="52">
                  <c:v>66</c:v>
                </c:pt>
                <c:pt idx="53">
                  <c:v>68</c:v>
                </c:pt>
                <c:pt idx="54">
                  <c:v>69</c:v>
                </c:pt>
                <c:pt idx="55">
                  <c:v>70</c:v>
                </c:pt>
                <c:pt idx="56">
                  <c:v>71</c:v>
                </c:pt>
                <c:pt idx="57">
                  <c:v>72</c:v>
                </c:pt>
                <c:pt idx="58">
                  <c:v>73</c:v>
                </c:pt>
                <c:pt idx="59">
                  <c:v>74</c:v>
                </c:pt>
                <c:pt idx="60">
                  <c:v>75</c:v>
                </c:pt>
                <c:pt idx="61">
                  <c:v>76</c:v>
                </c:pt>
                <c:pt idx="62">
                  <c:v>77</c:v>
                </c:pt>
                <c:pt idx="63">
                  <c:v>78</c:v>
                </c:pt>
                <c:pt idx="64">
                  <c:v>79</c:v>
                </c:pt>
                <c:pt idx="65">
                  <c:v>79</c:v>
                </c:pt>
                <c:pt idx="66">
                  <c:v>80</c:v>
                </c:pt>
                <c:pt idx="67">
                  <c:v>81</c:v>
                </c:pt>
                <c:pt idx="68">
                  <c:v>81</c:v>
                </c:pt>
                <c:pt idx="69">
                  <c:v>82</c:v>
                </c:pt>
                <c:pt idx="70">
                  <c:v>83</c:v>
                </c:pt>
                <c:pt idx="71">
                  <c:v>83</c:v>
                </c:pt>
                <c:pt idx="72">
                  <c:v>84</c:v>
                </c:pt>
                <c:pt idx="73">
                  <c:v>84</c:v>
                </c:pt>
                <c:pt idx="74">
                  <c:v>85</c:v>
                </c:pt>
                <c:pt idx="75">
                  <c:v>85</c:v>
                </c:pt>
                <c:pt idx="76">
                  <c:v>86</c:v>
                </c:pt>
                <c:pt idx="77">
                  <c:v>86</c:v>
                </c:pt>
                <c:pt idx="78">
                  <c:v>87</c:v>
                </c:pt>
                <c:pt idx="79">
                  <c:v>87</c:v>
                </c:pt>
                <c:pt idx="80">
                  <c:v>87</c:v>
                </c:pt>
                <c:pt idx="81">
                  <c:v>88</c:v>
                </c:pt>
                <c:pt idx="82">
                  <c:v>88</c:v>
                </c:pt>
                <c:pt idx="83">
                  <c:v>88</c:v>
                </c:pt>
                <c:pt idx="84">
                  <c:v>88</c:v>
                </c:pt>
                <c:pt idx="85">
                  <c:v>89</c:v>
                </c:pt>
                <c:pt idx="86">
                  <c:v>89</c:v>
                </c:pt>
                <c:pt idx="87">
                  <c:v>89</c:v>
                </c:pt>
                <c:pt idx="88">
                  <c:v>89</c:v>
                </c:pt>
                <c:pt idx="89">
                  <c:v>89</c:v>
                </c:pt>
                <c:pt idx="90">
                  <c:v>89</c:v>
                </c:pt>
                <c:pt idx="91">
                  <c:v>89</c:v>
                </c:pt>
                <c:pt idx="92">
                  <c:v>90</c:v>
                </c:pt>
                <c:pt idx="93">
                  <c:v>90</c:v>
                </c:pt>
                <c:pt idx="94">
                  <c:v>90</c:v>
                </c:pt>
                <c:pt idx="95">
                  <c:v>90</c:v>
                </c:pt>
                <c:pt idx="96">
                  <c:v>90</c:v>
                </c:pt>
                <c:pt idx="97">
                  <c:v>90</c:v>
                </c:pt>
                <c:pt idx="98">
                  <c:v>90</c:v>
                </c:pt>
                <c:pt idx="99">
                  <c:v>90</c:v>
                </c:pt>
                <c:pt idx="100">
                  <c:v>90</c:v>
                </c:pt>
                <c:pt idx="101">
                  <c:v>90</c:v>
                </c:pt>
                <c:pt idx="102">
                  <c:v>90</c:v>
                </c:pt>
                <c:pt idx="103">
                  <c:v>90</c:v>
                </c:pt>
                <c:pt idx="104">
                  <c:v>90</c:v>
                </c:pt>
                <c:pt idx="105">
                  <c:v>90</c:v>
                </c:pt>
                <c:pt idx="106">
                  <c:v>90</c:v>
                </c:pt>
                <c:pt idx="107">
                  <c:v>90</c:v>
                </c:pt>
                <c:pt idx="108">
                  <c:v>90</c:v>
                </c:pt>
                <c:pt idx="109">
                  <c:v>90</c:v>
                </c:pt>
                <c:pt idx="110">
                  <c:v>90</c:v>
                </c:pt>
                <c:pt idx="111">
                  <c:v>90</c:v>
                </c:pt>
                <c:pt idx="112">
                  <c:v>90</c:v>
                </c:pt>
                <c:pt idx="113">
                  <c:v>90</c:v>
                </c:pt>
                <c:pt idx="114">
                  <c:v>90</c:v>
                </c:pt>
                <c:pt idx="115">
                  <c:v>90</c:v>
                </c:pt>
                <c:pt idx="116">
                  <c:v>90</c:v>
                </c:pt>
                <c:pt idx="117">
                  <c:v>90</c:v>
                </c:pt>
                <c:pt idx="118">
                  <c:v>90</c:v>
                </c:pt>
                <c:pt idx="119">
                  <c:v>90</c:v>
                </c:pt>
                <c:pt idx="120">
                  <c:v>90</c:v>
                </c:pt>
                <c:pt idx="121">
                  <c:v>90</c:v>
                </c:pt>
                <c:pt idx="122">
                  <c:v>90</c:v>
                </c:pt>
                <c:pt idx="123">
                  <c:v>90</c:v>
                </c:pt>
                <c:pt idx="124">
                  <c:v>90</c:v>
                </c:pt>
                <c:pt idx="125">
                  <c:v>90</c:v>
                </c:pt>
                <c:pt idx="126">
                  <c:v>90</c:v>
                </c:pt>
                <c:pt idx="127">
                  <c:v>90</c:v>
                </c:pt>
                <c:pt idx="128">
                  <c:v>90</c:v>
                </c:pt>
                <c:pt idx="129">
                  <c:v>90</c:v>
                </c:pt>
                <c:pt idx="130">
                  <c:v>90</c:v>
                </c:pt>
                <c:pt idx="131">
                  <c:v>90</c:v>
                </c:pt>
                <c:pt idx="132">
                  <c:v>90</c:v>
                </c:pt>
                <c:pt idx="133">
                  <c:v>90</c:v>
                </c:pt>
                <c:pt idx="134">
                  <c:v>90</c:v>
                </c:pt>
                <c:pt idx="135">
                  <c:v>90</c:v>
                </c:pt>
                <c:pt idx="136">
                  <c:v>90</c:v>
                </c:pt>
                <c:pt idx="137">
                  <c:v>90</c:v>
                </c:pt>
                <c:pt idx="138">
                  <c:v>90</c:v>
                </c:pt>
                <c:pt idx="139">
                  <c:v>90</c:v>
                </c:pt>
                <c:pt idx="140">
                  <c:v>90</c:v>
                </c:pt>
              </c:numCache>
            </c:numRef>
          </c:yVal>
          <c:smooth val="0"/>
        </c:ser>
        <c:dLbls>
          <c:showLegendKey val="0"/>
          <c:showVal val="0"/>
          <c:showCatName val="0"/>
          <c:showSerName val="0"/>
          <c:showPercent val="0"/>
          <c:showBubbleSize val="0"/>
        </c:dLbls>
        <c:axId val="161703040"/>
        <c:axId val="161705344"/>
      </c:scatterChart>
      <c:valAx>
        <c:axId val="161703040"/>
        <c:scaling>
          <c:orientation val="minMax"/>
          <c:max val="450"/>
        </c:scaling>
        <c:delete val="0"/>
        <c:axPos val="b"/>
        <c:title>
          <c:tx>
            <c:rich>
              <a:bodyPr/>
              <a:lstStyle/>
              <a:p>
                <a:pPr>
                  <a:defRPr sz="1400"/>
                </a:pPr>
                <a:r>
                  <a:rPr lang="ja-JP" sz="1400"/>
                  <a:t>経過時間</a:t>
                </a:r>
                <a:r>
                  <a:rPr lang="en-US" sz="1400"/>
                  <a:t>[ms]</a:t>
                </a:r>
              </a:p>
            </c:rich>
          </c:tx>
          <c:layout/>
          <c:overlay val="0"/>
        </c:title>
        <c:numFmt formatCode="General" sourceLinked="1"/>
        <c:majorTickMark val="out"/>
        <c:minorTickMark val="none"/>
        <c:tickLblPos val="nextTo"/>
        <c:crossAx val="161705344"/>
        <c:crosses val="autoZero"/>
        <c:crossBetween val="midCat"/>
      </c:valAx>
      <c:valAx>
        <c:axId val="161705344"/>
        <c:scaling>
          <c:orientation val="minMax"/>
        </c:scaling>
        <c:delete val="0"/>
        <c:axPos val="l"/>
        <c:majorGridlines/>
        <c:title>
          <c:tx>
            <c:rich>
              <a:bodyPr rot="0" vert="horz"/>
              <a:lstStyle/>
              <a:p>
                <a:pPr>
                  <a:defRPr sz="1400"/>
                </a:pPr>
                <a:r>
                  <a:rPr lang="ja-JP" sz="1400"/>
                  <a:t>角度</a:t>
                </a:r>
                <a:r>
                  <a:rPr lang="en-US" sz="1400"/>
                  <a:t>[°]</a:t>
                </a:r>
              </a:p>
            </c:rich>
          </c:tx>
          <c:layout/>
          <c:overlay val="0"/>
        </c:title>
        <c:numFmt formatCode="General" sourceLinked="1"/>
        <c:majorTickMark val="out"/>
        <c:minorTickMark val="none"/>
        <c:tickLblPos val="nextTo"/>
        <c:crossAx val="161703040"/>
        <c:crosses val="autoZero"/>
        <c:crossBetween val="midCat"/>
      </c:valAx>
    </c:plotArea>
    <c:plotVisOnly val="1"/>
    <c:dispBlanksAs val="gap"/>
    <c:showDLblsOverMax val="0"/>
  </c:chart>
  <c:txPr>
    <a:bodyPr/>
    <a:lstStyle/>
    <a:p>
      <a:pPr>
        <a:defRPr>
          <a:latin typeface="メイリオ" pitchFamily="50" charset="-128"/>
          <a:ea typeface="メイリオ" pitchFamily="50" charset="-128"/>
          <a:cs typeface="メイリオ" pitchFamily="50" charset="-128"/>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6FC5AA08-D47C-4E2A-99A0-E2E2A035503A}" type="datetimeFigureOut">
              <a:rPr kumimoji="1" lang="ja-JP" altLang="en-US" smtClean="0"/>
              <a:t>2012/12/5</a:t>
            </a:fld>
            <a:endParaRPr kumimoji="1" lang="ja-JP" altLang="en-US"/>
          </a:p>
        </p:txBody>
      </p:sp>
      <p:sp>
        <p:nvSpPr>
          <p:cNvPr id="4" name="フッター プレースホルダー 3"/>
          <p:cNvSpPr>
            <a:spLocks noGrp="1"/>
          </p:cNvSpPr>
          <p:nvPr>
            <p:ph type="ftr" sz="quarter" idx="2"/>
          </p:nvPr>
        </p:nvSpPr>
        <p:spPr>
          <a:xfrm>
            <a:off x="0" y="9428164"/>
            <a:ext cx="288925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778250" y="9428164"/>
            <a:ext cx="2889250" cy="496887"/>
          </a:xfrm>
          <a:prstGeom prst="rect">
            <a:avLst/>
          </a:prstGeom>
        </p:spPr>
        <p:txBody>
          <a:bodyPr vert="horz" lIns="91440" tIns="45720" rIns="91440" bIns="45720" rtlCol="0" anchor="b"/>
          <a:lstStyle>
            <a:lvl1pPr algn="r">
              <a:defRPr sz="1200"/>
            </a:lvl1pPr>
          </a:lstStyle>
          <a:p>
            <a:fld id="{F30C978B-9A41-49C4-9933-DF963514869B}" type="slidenum">
              <a:rPr kumimoji="1" lang="ja-JP" altLang="en-US" smtClean="0"/>
              <a:t>‹#›</a:t>
            </a:fld>
            <a:endParaRPr kumimoji="1" lang="ja-JP" altLang="en-US"/>
          </a:p>
        </p:txBody>
      </p:sp>
    </p:spTree>
    <p:extLst>
      <p:ext uri="{BB962C8B-B14F-4D97-AF65-F5344CB8AC3E}">
        <p14:creationId xmlns:p14="http://schemas.microsoft.com/office/powerpoint/2010/main" val="1927510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2012/12/5</a:t>
            </a:fld>
            <a:endParaRPr kumimoji="1" lang="ja-JP" altLang="en-US"/>
          </a:p>
        </p:txBody>
      </p:sp>
      <p:sp>
        <p:nvSpPr>
          <p:cNvPr id="4" name="スライド イメージ プレースホルダー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a:t>
            </a:fld>
            <a:endParaRPr kumimoji="1" lang="ja-JP" altLang="en-US"/>
          </a:p>
        </p:txBody>
      </p:sp>
    </p:spTree>
    <p:extLst>
      <p:ext uri="{BB962C8B-B14F-4D97-AF65-F5344CB8AC3E}">
        <p14:creationId xmlns:p14="http://schemas.microsoft.com/office/powerpoint/2010/main" val="2917547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en-US" altLang="ja-JP" dirty="0" smtClean="0"/>
          </a:p>
          <a:p>
            <a:r>
              <a:rPr lang="ja-JP" altLang="en-US" sz="2000" dirty="0" smtClean="0"/>
              <a:t>開発効率の向上，コスト削減</a:t>
            </a:r>
            <a:endParaRPr lang="en-US" altLang="ja-JP" sz="2000" dirty="0" smtClean="0"/>
          </a:p>
          <a:p>
            <a:pPr lvl="1"/>
            <a:r>
              <a:rPr lang="ja-JP" altLang="en-US" sz="1800" dirty="0" smtClean="0"/>
              <a:t>実装前シミュレーションが可能。不具合の発見が容易</a:t>
            </a:r>
            <a:endParaRPr lang="en-US" altLang="ja-JP" sz="1800" dirty="0" smtClean="0"/>
          </a:p>
          <a:p>
            <a:r>
              <a:rPr lang="ja-JP" altLang="en-US" sz="2000" dirty="0" smtClean="0"/>
              <a:t>ソフトウェア資産の再利用性向上</a:t>
            </a:r>
            <a:endParaRPr lang="en-US" altLang="ja-JP" sz="2000" dirty="0" smtClean="0"/>
          </a:p>
          <a:p>
            <a:pPr lvl="1"/>
            <a:r>
              <a:rPr lang="ja-JP" altLang="en-US" sz="1800" dirty="0" smtClean="0"/>
              <a:t>機能を抽象度の高いモデルとして可視化</a:t>
            </a:r>
            <a:endParaRPr lang="en-US" altLang="ja-JP" sz="1800" dirty="0" smtClean="0"/>
          </a:p>
          <a:p>
            <a:r>
              <a:rPr lang="ja-JP" altLang="en-US" sz="2000" dirty="0" smtClean="0"/>
              <a:t>複数人での開発が容易</a:t>
            </a:r>
            <a:endParaRPr lang="en-US" altLang="ja-JP" sz="2000" dirty="0" smtClean="0"/>
          </a:p>
          <a:p>
            <a:pPr lvl="1"/>
            <a:r>
              <a:rPr lang="ja-JP" altLang="en-US" sz="1800" dirty="0" smtClean="0"/>
              <a:t>ソースコードを読み解く必要が無い</a:t>
            </a:r>
            <a:endParaRPr lang="en-US" altLang="ja-JP" sz="18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latin typeface="メイリオ" pitchFamily="50" charset="-128"/>
              <a:ea typeface="メイリオ" pitchFamily="50" charset="-128"/>
              <a:cs typeface="メイリオ" pitchFamily="50" charset="-128"/>
            </a:endParaRPr>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メイリオ" pitchFamily="50" charset="-128"/>
                <a:ea typeface="メイリオ" pitchFamily="50" charset="-128"/>
                <a:cs typeface="メイリオ"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atin typeface="メイリオ" pitchFamily="50" charset="-128"/>
                <a:ea typeface="メイリオ" pitchFamily="50" charset="-128"/>
                <a:cs typeface="メイリオ" pitchFamily="50" charset="-128"/>
              </a:defRPr>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atin typeface="メイリオ" pitchFamily="50" charset="-128"/>
                <a:ea typeface="メイリオ" pitchFamily="50" charset="-128"/>
                <a:cs typeface="メイリオ" pitchFamily="50" charset="-128"/>
              </a:defRPr>
            </a:lvl1pPr>
          </a:lstStyle>
          <a:p>
            <a:fld id="{5A25345E-62C9-4201-8DC4-F6F41D7FDBF8}" type="datetime1">
              <a:rPr lang="ja-JP" altLang="en-US" smtClean="0"/>
              <a:pPr/>
              <a:t>2012/12/5</a:t>
            </a:fld>
            <a:endParaRPr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latin typeface="メイリオ" pitchFamily="50" charset="-128"/>
                <a:ea typeface="メイリオ" pitchFamily="50" charset="-128"/>
                <a:cs typeface="メイリオ" pitchFamily="50" charset="-128"/>
              </a:defRPr>
            </a:lvl1pPr>
          </a:lstStyle>
          <a:p>
            <a:endParaRPr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EDAA77EC-A7E2-42CD-9A5A-7B158F96592D}"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8A525932-E9C6-4066-97BF-DCA319ADD1C2}"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a:latin typeface="メイリオ" pitchFamily="50" charset="-128"/>
                <a:ea typeface="メイリオ" pitchFamily="50" charset="-128"/>
                <a:cs typeface="メイリオ" pitchFamily="50" charset="-128"/>
              </a:defRPr>
            </a:lvl1pPr>
            <a:lvl2pPr>
              <a:defRPr sz="2200">
                <a:latin typeface="メイリオ" pitchFamily="50" charset="-128"/>
                <a:ea typeface="メイリオ" pitchFamily="50" charset="-128"/>
                <a:cs typeface="メイリオ" pitchFamily="50" charset="-128"/>
              </a:defRPr>
            </a:lvl2pPr>
            <a:lvl3pPr>
              <a:defRPr>
                <a:latin typeface="メイリオ" pitchFamily="50" charset="-128"/>
                <a:ea typeface="メイリオ" pitchFamily="50" charset="-128"/>
                <a:cs typeface="メイリオ" pitchFamily="50" charset="-128"/>
              </a:defRPr>
            </a:lvl3pPr>
            <a:lvl4pPr>
              <a:defRPr>
                <a:latin typeface="メイリオ" pitchFamily="50" charset="-128"/>
                <a:ea typeface="メイリオ" pitchFamily="50" charset="-128"/>
                <a:cs typeface="メイリオ" pitchFamily="50" charset="-128"/>
              </a:defRPr>
            </a:lvl4pPr>
            <a:lvl5pPr>
              <a:defRPr>
                <a:latin typeface="メイリオ" pitchFamily="50" charset="-128"/>
                <a:ea typeface="メイリオ" pitchFamily="50" charset="-128"/>
                <a:cs typeface="メイリオ"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 3"/>
          <p:cNvSpPr>
            <a:spLocks noGrp="1"/>
          </p:cNvSpPr>
          <p:nvPr>
            <p:ph type="dt" sz="half" idx="10"/>
          </p:nvPr>
        </p:nvSpPr>
        <p:spPr/>
        <p:txBody>
          <a:bodyPr/>
          <a:lstStyle>
            <a:lvl1pPr>
              <a:defRPr>
                <a:latin typeface="メイリオ" pitchFamily="50" charset="-128"/>
                <a:ea typeface="メイリオ" pitchFamily="50" charset="-128"/>
                <a:cs typeface="メイリオ" pitchFamily="50" charset="-128"/>
              </a:defRPr>
            </a:lvl1pPr>
          </a:lstStyle>
          <a:p>
            <a:fld id="{012F7C7E-D492-484D-9A23-4E7B9D5A6B4E}" type="datetime1">
              <a:rPr lang="ja-JP" altLang="en-US" smtClean="0"/>
              <a:pPr/>
              <a:t>2012/12/5</a:t>
            </a:fld>
            <a:endParaRPr lang="ja-JP" altLang="en-US"/>
          </a:p>
        </p:txBody>
      </p:sp>
      <p:sp>
        <p:nvSpPr>
          <p:cNvPr id="5" name="フッター プレースホルダ 4"/>
          <p:cNvSpPr>
            <a:spLocks noGrp="1"/>
          </p:cNvSpPr>
          <p:nvPr>
            <p:ph type="ftr" sz="quarter" idx="11"/>
          </p:nvPr>
        </p:nvSpPr>
        <p:spPr/>
        <p:txBody>
          <a:bodyPr/>
          <a:lstStyle>
            <a:lvl1pPr>
              <a:defRPr>
                <a:latin typeface="メイリオ" pitchFamily="50" charset="-128"/>
                <a:ea typeface="メイリオ" pitchFamily="50" charset="-128"/>
                <a:cs typeface="メイリオ" pitchFamily="50" charset="-128"/>
              </a:defRPr>
            </a:lvl1pPr>
          </a:lstStyle>
          <a:p>
            <a:endParaRPr lang="ja-JP" altLang="en-US"/>
          </a:p>
        </p:txBody>
      </p:sp>
      <p:sp>
        <p:nvSpPr>
          <p:cNvPr id="6" name="スライド番号プレースホルダ 5"/>
          <p:cNvSpPr>
            <a:spLocks noGrp="1"/>
          </p:cNvSpPr>
          <p:nvPr>
            <p:ph type="sldNum" sz="quarter" idx="12"/>
          </p:nvPr>
        </p:nvSpPr>
        <p:spPr/>
        <p:txBody>
          <a:bodyPr/>
          <a:lstStyle>
            <a:lvl1pPr>
              <a:defRPr>
                <a:latin typeface="メイリオ" pitchFamily="50" charset="-128"/>
                <a:ea typeface="メイリオ" pitchFamily="50" charset="-128"/>
                <a:cs typeface="メイリオ" pitchFamily="50" charset="-128"/>
              </a:defRPr>
            </a:lvl1pPr>
          </a:lstStyle>
          <a:p>
            <a:fld id="{1B4CD1AD-35CE-4DA8-9CDB-2FA6D4A1B3F4}" type="slidenum">
              <a:rPr lang="ja-JP" altLang="en-US" smtClean="0"/>
              <a:pPr/>
              <a:t>‹#›</a:t>
            </a:fld>
            <a:endParaRPr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303F3482-E06C-42FA-A822-570A15CD6E0B}" type="datetime1">
              <a:rPr kumimoji="1" lang="ja-JP" altLang="en-US" smtClean="0"/>
              <a:t>2012/12/5</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381EC38E-3129-4477-8AA6-0EC057E77581}"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E7F47C26-CCD4-492D-B664-C0B7F4F29259}" type="datetime1">
              <a:rPr kumimoji="1" lang="ja-JP" altLang="en-US" smtClean="0"/>
              <a:t>2012/12/5</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5F9D6AA-0590-4212-9F33-AAE7CD84CE09}" type="datetime1">
              <a:rPr kumimoji="1" lang="ja-JP" altLang="en-US" smtClean="0"/>
              <a:t>2012/12/5</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A7A574ED-A5B5-4FBE-BC7C-D5C2F9CB05E9}" type="datetime1">
              <a:rPr kumimoji="1" lang="ja-JP" altLang="en-US" smtClean="0"/>
              <a:t>2012/12/5</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0B7FF823-5203-4355-BE69-02CB957BD07D}"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78F248E3-99BA-427E-9E73-DD06A50391B2}" type="datetime1">
              <a:rPr kumimoji="1" lang="ja-JP" altLang="en-US" smtClean="0"/>
              <a:t>2012/12/5</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5D139355-94E3-48AE-ADE1-F8018D1B5280}" type="datetime1">
              <a:rPr kumimoji="1" lang="ja-JP" altLang="en-US" smtClean="0"/>
              <a:t>2012/12/5</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
            </a:r>
            <a:br>
              <a:rPr kumimoji="1"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br>
            <a:r>
              <a:rPr lang="en-US" altLang="ja-JP"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UML</a:t>
            </a:r>
            <a:r>
              <a:rPr lang="ja-JP" altLang="en-US" sz="4400" dirty="0" smtClean="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メイリオ" pitchFamily="50" charset="-128"/>
              <a:ea typeface="メイリオ" pitchFamily="50" charset="-128"/>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メイリオ" pitchFamily="50" charset="-128"/>
                <a:ea typeface="メイリオ" pitchFamily="50" charset="-128"/>
                <a:cs typeface="メイリオ" pitchFamily="50" charset="-128"/>
              </a:rPr>
              <a:t>力武</a:t>
            </a:r>
            <a:r>
              <a:rPr lang="ja-JP" altLang="en-US" sz="2800" dirty="0" smtClean="0">
                <a:latin typeface="メイリオ" pitchFamily="50" charset="-128"/>
                <a:ea typeface="メイリオ" pitchFamily="50" charset="-128"/>
                <a:cs typeface="メイリオ" pitchFamily="50" charset="-128"/>
              </a:rPr>
              <a:t>研究室</a:t>
            </a:r>
            <a:endParaRPr lang="en-US" altLang="ja-JP" sz="2800" dirty="0" smtClean="0">
              <a:latin typeface="メイリオ" pitchFamily="50" charset="-128"/>
              <a:ea typeface="メイリオ" pitchFamily="50" charset="-128"/>
              <a:cs typeface="メイリオ" pitchFamily="50" charset="-128"/>
            </a:endParaRPr>
          </a:p>
          <a:p>
            <a:pPr algn="r"/>
            <a:r>
              <a:rPr kumimoji="1" lang="ja-JP" altLang="en-US" sz="2800" dirty="0">
                <a:latin typeface="メイリオ" pitchFamily="50" charset="-128"/>
                <a:ea typeface="メイリオ" pitchFamily="50" charset="-128"/>
                <a:cs typeface="メイリオ" pitchFamily="50" charset="-128"/>
              </a:rPr>
              <a:t>情報工</a:t>
            </a:r>
            <a:r>
              <a:rPr kumimoji="1" lang="ja-JP" altLang="en-US" sz="2800" dirty="0" smtClean="0">
                <a:latin typeface="メイリオ" pitchFamily="50" charset="-128"/>
                <a:ea typeface="メイリオ" pitchFamily="50" charset="-128"/>
                <a:cs typeface="メイリオ" pitchFamily="50" charset="-128"/>
              </a:rPr>
              <a:t>学科</a:t>
            </a:r>
            <a:r>
              <a:rPr kumimoji="1" lang="en-US" altLang="ja-JP" sz="2800" dirty="0" smtClean="0">
                <a:latin typeface="メイリオ" pitchFamily="50" charset="-128"/>
                <a:ea typeface="メイリオ" pitchFamily="50" charset="-128"/>
                <a:cs typeface="メイリオ" pitchFamily="50" charset="-128"/>
              </a:rPr>
              <a:t>5</a:t>
            </a:r>
            <a:r>
              <a:rPr kumimoji="1" lang="ja-JP" altLang="en-US" sz="2800" dirty="0" smtClean="0">
                <a:latin typeface="メイリオ" pitchFamily="50" charset="-128"/>
                <a:ea typeface="メイリオ" pitchFamily="50" charset="-128"/>
                <a:cs typeface="メイリオ" pitchFamily="50" charset="-128"/>
              </a:rPr>
              <a:t>年</a:t>
            </a:r>
            <a:r>
              <a:rPr kumimoji="1" lang="en-US" altLang="ja-JP" sz="2800" dirty="0" smtClean="0">
                <a:latin typeface="メイリオ" pitchFamily="50" charset="-128"/>
                <a:ea typeface="メイリオ" pitchFamily="50" charset="-128"/>
                <a:cs typeface="メイリオ" pitchFamily="50" charset="-128"/>
              </a:rPr>
              <a:t>25</a:t>
            </a:r>
            <a:r>
              <a:rPr kumimoji="1" lang="ja-JP" altLang="en-US" sz="2800" dirty="0" smtClean="0">
                <a:latin typeface="メイリオ" pitchFamily="50" charset="-128"/>
                <a:ea typeface="メイリオ" pitchFamily="50" charset="-128"/>
                <a:cs typeface="メイリオ" pitchFamily="50" charset="-128"/>
              </a:rPr>
              <a:t>番　新村祐太</a:t>
            </a:r>
            <a:endParaRPr kumimoji="1" lang="en-US" altLang="ja-JP" sz="2800" dirty="0" smtClean="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指導</a:t>
            </a:r>
            <a:r>
              <a:rPr lang="ja-JP" altLang="en-US" sz="2800" dirty="0" smtClean="0">
                <a:latin typeface="メイリオ" pitchFamily="50" charset="-128"/>
                <a:ea typeface="メイリオ" pitchFamily="50" charset="-128"/>
                <a:cs typeface="メイリオ" pitchFamily="50" charset="-128"/>
              </a:rPr>
              <a:t>教員</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力武克彰</a:t>
            </a:r>
            <a:endParaRPr kumimoji="1" lang="ja-JP" altLang="en-US" sz="28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022650890"/>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a:t>
                      </a:r>
                      <a:r>
                        <a:rPr kumimoji="1" lang="ja-JP" altLang="en-US" sz="2000" dirty="0" smtClean="0">
                          <a:latin typeface="メイリオ" pitchFamily="50" charset="-128"/>
                          <a:ea typeface="メイリオ" pitchFamily="50" charset="-128"/>
                          <a:cs typeface="メイリオ" pitchFamily="50" charset="-128"/>
                        </a:rPr>
                        <a:t>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a:t>
                      </a:r>
                      <a:r>
                        <a:rPr kumimoji="1" lang="ja-JP" altLang="en-US" sz="2000" dirty="0" smtClean="0">
                          <a:latin typeface="メイリオ" pitchFamily="50" charset="-128"/>
                          <a:ea typeface="メイリオ" pitchFamily="50" charset="-128"/>
                          <a:cs typeface="メイリオ" pitchFamily="50" charset="-128"/>
                        </a:rPr>
                        <a:t>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a:t>
                      </a:r>
                      <a:r>
                        <a:rPr kumimoji="1" lang="ja-JP" altLang="en-US" sz="2000" dirty="0" smtClean="0">
                          <a:latin typeface="メイリオ" pitchFamily="50" charset="-128"/>
                          <a:ea typeface="メイリオ" pitchFamily="50" charset="-128"/>
                          <a:cs typeface="メイリオ" pitchFamily="50" charset="-128"/>
                        </a:rPr>
                        <a:t>毎</a:t>
                      </a:r>
                      <a:r>
                        <a:rPr kumimoji="1" lang="ja-JP" altLang="en-US" sz="2000" dirty="0" smtClean="0">
                          <a:latin typeface="メイリオ" pitchFamily="50" charset="-128"/>
                          <a:ea typeface="メイリオ" pitchFamily="50" charset="-128"/>
                          <a:cs typeface="メイリオ" pitchFamily="50" charset="-128"/>
                        </a:rPr>
                        <a:t>にサービス</a:t>
                      </a:r>
                      <a:r>
                        <a:rPr kumimoji="1" lang="ja-JP" altLang="en-US" sz="2000" dirty="0" smtClean="0">
                          <a:latin typeface="メイリオ" pitchFamily="50" charset="-128"/>
                          <a:ea typeface="メイリオ" pitchFamily="50" charset="-128"/>
                          <a:cs typeface="メイリオ" pitchFamily="50" charset="-128"/>
                        </a:rPr>
                        <a:t>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結果のレポート</a:t>
                      </a:r>
                      <a:endParaRPr kumimoji="1" lang="ja-JP" altLang="en-US" sz="2000" dirty="0">
                        <a:latin typeface="メイリオ" pitchFamily="50" charset="-128"/>
                        <a:ea typeface="メイリオ" pitchFamily="50" charset="-128"/>
                        <a:cs typeface="メイリオ" pitchFamily="50" charset="-128"/>
                      </a:endParaRPr>
                    </a:p>
                  </a:txBody>
                  <a:tcPr anchor="ctr">
                    <a:lnB w="57150" cap="flat" cmpd="sng" algn="ctr">
                      <a:solidFill>
                        <a:schemeClr val="tx1"/>
                      </a:solidFill>
                      <a:prstDash val="solid"/>
                      <a:round/>
                      <a:headEnd type="none" w="med" len="med"/>
                      <a:tailEnd type="none" w="med" len="med"/>
                    </a:lnB>
                  </a:tcPr>
                </a:tc>
              </a:tr>
              <a:tr h="836417">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部品</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目標制御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a:r>
                        <a:rPr kumimoji="1" lang="ja-JP" altLang="en-US" sz="2400" u="none" dirty="0" smtClean="0">
                          <a:effectLst/>
                          <a:latin typeface="メイリオ" pitchFamily="50" charset="-128"/>
                          <a:ea typeface="メイリオ" pitchFamily="50" charset="-128"/>
                          <a:cs typeface="メイリオ" pitchFamily="50" charset="-128"/>
                        </a:rPr>
                        <a:t>制御対象の測定値を</a:t>
                      </a:r>
                      <a:endParaRPr kumimoji="1" lang="en-US" altLang="ja-JP" sz="2400" u="none" dirty="0" smtClean="0">
                        <a:effectLst/>
                        <a:latin typeface="メイリオ" pitchFamily="50" charset="-128"/>
                        <a:ea typeface="メイリオ" pitchFamily="50" charset="-128"/>
                        <a:cs typeface="メイリオ" pitchFamily="50" charset="-128"/>
                      </a:endParaRPr>
                    </a:p>
                    <a:p>
                      <a:pPr algn="ctr"/>
                      <a:r>
                        <a:rPr kumimoji="1" lang="ja-JP" altLang="en-US" sz="2400" u="none" dirty="0" smtClean="0">
                          <a:effectLst/>
                          <a:latin typeface="メイリオ" pitchFamily="50" charset="-128"/>
                          <a:ea typeface="メイリオ" pitchFamily="50" charset="-128"/>
                          <a:cs typeface="メイリオ" pitchFamily="50" charset="-128"/>
                        </a:rPr>
                        <a:t>目標値となるように制御</a:t>
                      </a:r>
                      <a:endParaRPr kumimoji="1" lang="ja-JP" altLang="en-US" sz="2400" u="none" dirty="0">
                        <a:solidFill>
                          <a:srgbClr val="7030A0"/>
                        </a:solidFill>
                        <a:effectLst/>
                        <a:latin typeface="メイリオ" pitchFamily="50" charset="-128"/>
                        <a:ea typeface="メイリオ" pitchFamily="50" charset="-128"/>
                        <a:cs typeface="メイリオ" pitchFamily="50" charset="-128"/>
                      </a:endParaRPr>
                    </a:p>
                  </a:txBody>
                  <a:tcPr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r>
            </a:tbl>
          </a:graphicData>
        </a:graphic>
      </p:graphicFrame>
      <p:sp>
        <p:nvSpPr>
          <p:cNvPr id="7" name="線吹き出し 1 (枠付き) 6"/>
          <p:cNvSpPr/>
          <p:nvPr/>
        </p:nvSpPr>
        <p:spPr>
          <a:xfrm>
            <a:off x="3419872" y="4523492"/>
            <a:ext cx="2736304" cy="538609"/>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bIns="0" rtlCol="0" anchor="ctr">
            <a:spAutoFit/>
          </a:bodyPr>
          <a:lstStyle/>
          <a:p>
            <a:pPr algn="ctr"/>
            <a:r>
              <a:rPr lang="ja-JP" altLang="en-US" sz="3200" dirty="0" smtClean="0">
                <a:latin typeface="メイリオ" pitchFamily="50" charset="-128"/>
                <a:ea typeface="メイリオ" pitchFamily="50" charset="-128"/>
                <a:cs typeface="メイリオ" pitchFamily="50" charset="-128"/>
              </a:rPr>
              <a:t>本研究で実装</a:t>
            </a:r>
            <a:endParaRPr kumimoji="1" lang="ja-JP" altLang="en-US" sz="3200" dirty="0">
              <a:latin typeface="メイリオ" pitchFamily="50" charset="-128"/>
              <a:ea typeface="メイリオ" pitchFamily="50" charset="-128"/>
              <a:cs typeface="メイリオ" pitchFamily="50" charset="-128"/>
            </a:endParaRPr>
          </a:p>
        </p:txBody>
      </p:sp>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10</a:t>
            </a:fld>
            <a:endParaRPr kumimoji="1" lang="ja-JP" altLang="en-US"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896068"/>
          </a:xfrm>
        </p:spPr>
        <p:txBody>
          <a:bodyPr/>
          <a:lstStyle/>
          <a:p>
            <a:r>
              <a:rPr lang="ja-JP" altLang="en-US" dirty="0" smtClean="0"/>
              <a:t>目標制御</a:t>
            </a:r>
            <a:endParaRPr lang="en-US" altLang="ja-JP" dirty="0" smtClean="0"/>
          </a:p>
          <a:p>
            <a:pPr lvl="1"/>
            <a:r>
              <a:rPr lang="ja-JP" altLang="en-US" dirty="0" smtClean="0"/>
              <a:t>制御対象の計測値が目標値となるように制御</a:t>
            </a:r>
            <a:endParaRPr kumimoji="1" lang="en-US" altLang="ja-JP" dirty="0" smtClean="0"/>
          </a:p>
          <a:p>
            <a:endParaRPr lang="en-US" altLang="ja-JP" dirty="0" smtClean="0"/>
          </a:p>
        </p:txBody>
      </p:sp>
      <p:sp>
        <p:nvSpPr>
          <p:cNvPr id="11" name="テキスト ボックス 10"/>
          <p:cNvSpPr txBox="1"/>
          <p:nvPr/>
        </p:nvSpPr>
        <p:spPr>
          <a:xfrm>
            <a:off x="887900" y="2454028"/>
            <a:ext cx="490096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400" dirty="0" smtClean="0">
                <a:latin typeface="メイリオ" pitchFamily="50" charset="-128"/>
                <a:ea typeface="メイリオ" pitchFamily="50" charset="-128"/>
                <a:cs typeface="メイリオ" pitchFamily="50" charset="-128"/>
              </a:rPr>
              <a:t>組込み機器における基本的な制御</a:t>
            </a:r>
            <a:endParaRPr kumimoji="1" lang="ja-JP" altLang="en-US" sz="2400" dirty="0">
              <a:latin typeface="メイリオ" pitchFamily="50" charset="-128"/>
              <a:ea typeface="メイリオ" pitchFamily="50" charset="-128"/>
              <a:cs typeface="メイリオ" pitchFamily="50" charset="-128"/>
            </a:endParaRPr>
          </a:p>
        </p:txBody>
      </p:sp>
      <p:grpSp>
        <p:nvGrpSpPr>
          <p:cNvPr id="7" name="グループ化 6"/>
          <p:cNvGrpSpPr/>
          <p:nvPr/>
        </p:nvGrpSpPr>
        <p:grpSpPr>
          <a:xfrm>
            <a:off x="1007983" y="3615408"/>
            <a:ext cx="6804377" cy="2693912"/>
            <a:chOff x="1007983" y="2607295"/>
            <a:chExt cx="6804377" cy="2693912"/>
          </a:xfrm>
        </p:grpSpPr>
        <p:sp>
          <p:nvSpPr>
            <p:cNvPr id="4" name="正方形/長方形 3"/>
            <p:cNvSpPr/>
            <p:nvPr/>
          </p:nvSpPr>
          <p:spPr>
            <a:xfrm>
              <a:off x="2339753" y="3573017"/>
              <a:ext cx="1440160" cy="971128"/>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kumimoji="1" lang="ja-JP" altLang="en-US" sz="2400" dirty="0" smtClean="0">
                  <a:latin typeface="メイリオ" pitchFamily="50" charset="-128"/>
                  <a:ea typeface="メイリオ" pitchFamily="50" charset="-128"/>
                  <a:cs typeface="メイリオ" pitchFamily="50" charset="-128"/>
                </a:rPr>
                <a:t>制御器</a:t>
              </a:r>
              <a:endParaRPr kumimoji="1" lang="en-US" altLang="ja-JP" sz="2400" dirty="0" smtClean="0">
                <a:latin typeface="メイリオ" pitchFamily="50" charset="-128"/>
                <a:ea typeface="メイリオ" pitchFamily="50" charset="-128"/>
                <a:cs typeface="メイリオ" pitchFamily="50" charset="-128"/>
              </a:endParaRPr>
            </a:p>
          </p:txBody>
        </p:sp>
        <p:sp>
          <p:nvSpPr>
            <p:cNvPr id="8" name="正方形/長方形 7"/>
            <p:cNvSpPr/>
            <p:nvPr/>
          </p:nvSpPr>
          <p:spPr>
            <a:xfrm>
              <a:off x="4355976" y="4293096"/>
              <a:ext cx="1440160" cy="1008111"/>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a:latin typeface="メイリオ" pitchFamily="50" charset="-128"/>
                  <a:ea typeface="メイリオ" pitchFamily="50" charset="-128"/>
                  <a:cs typeface="メイリオ" pitchFamily="50" charset="-128"/>
                </a:rPr>
                <a:t>計測</a:t>
              </a:r>
              <a:r>
                <a:rPr kumimoji="1" lang="ja-JP" altLang="en-US" sz="2400" dirty="0" smtClean="0">
                  <a:latin typeface="メイリオ" pitchFamily="50" charset="-128"/>
                  <a:ea typeface="メイリオ" pitchFamily="50" charset="-128"/>
                  <a:cs typeface="メイリオ" pitchFamily="50" charset="-128"/>
                </a:rPr>
                <a:t>器</a:t>
              </a:r>
              <a:endParaRPr kumimoji="1" lang="ja-JP" altLang="en-US" sz="2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6372200" y="3573017"/>
              <a:ext cx="1440160" cy="971127"/>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制御対象</a:t>
              </a:r>
              <a:endParaRPr kumimoji="1" lang="ja-JP" altLang="en-US" sz="2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48708" y="2852936"/>
              <a:ext cx="1440160" cy="1008112"/>
            </a:xfrm>
            <a:prstGeom prst="rect">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400" dirty="0" smtClean="0">
                  <a:latin typeface="メイリオ" pitchFamily="50" charset="-128"/>
                  <a:ea typeface="メイリオ" pitchFamily="50" charset="-128"/>
                  <a:cs typeface="メイリオ" pitchFamily="50" charset="-128"/>
                </a:rPr>
                <a:t>操作</a:t>
              </a:r>
              <a:r>
                <a:rPr kumimoji="1" lang="ja-JP" altLang="en-US" sz="2400" dirty="0" smtClean="0">
                  <a:latin typeface="メイリオ" pitchFamily="50" charset="-128"/>
                  <a:ea typeface="メイリオ" pitchFamily="50" charset="-128"/>
                  <a:cs typeface="メイリオ" pitchFamily="50" charset="-128"/>
                </a:rPr>
                <a:t>器</a:t>
              </a:r>
              <a:endParaRPr kumimoji="1" lang="en-US" altLang="ja-JP" sz="2400" dirty="0" smtClean="0">
                <a:latin typeface="メイリオ" pitchFamily="50" charset="-128"/>
                <a:ea typeface="メイリオ" pitchFamily="50" charset="-128"/>
                <a:cs typeface="メイリオ" pitchFamily="50" charset="-128"/>
              </a:endParaRPr>
            </a:p>
          </p:txBody>
        </p:sp>
        <p:cxnSp>
          <p:nvCxnSpPr>
            <p:cNvPr id="15" name="カギ線コネクタ 14"/>
            <p:cNvCxnSpPr>
              <a:stCxn id="4" idx="0"/>
              <a:endCxn id="10" idx="1"/>
            </p:cNvCxnSpPr>
            <p:nvPr/>
          </p:nvCxnSpPr>
          <p:spPr>
            <a:xfrm rot="5400000" flipH="1" flipV="1">
              <a:off x="3596258" y="2820568"/>
              <a:ext cx="216025" cy="128887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788868" y="3356992"/>
              <a:ext cx="1303412" cy="21602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6317704" y="4022576"/>
              <a:ext cx="253008"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3059834" y="4544146"/>
              <a:ext cx="1296143" cy="25300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38" name="カギ線コネクタ 37"/>
            <p:cNvCxnSpPr>
              <a:endCxn id="4" idx="1"/>
            </p:cNvCxnSpPr>
            <p:nvPr/>
          </p:nvCxnSpPr>
          <p:spPr>
            <a:xfrm rot="16200000" flipH="1">
              <a:off x="1592914" y="3311742"/>
              <a:ext cx="737592" cy="75608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3347863" y="3059668"/>
              <a:ext cx="1080121" cy="369332"/>
            </a:xfrm>
            <a:prstGeom prst="rect">
              <a:avLst/>
            </a:prstGeom>
            <a:noFill/>
          </p:spPr>
          <p:txBody>
            <a:bodyPr wrap="square" rtlCol="0">
              <a:spAutoFit/>
            </a:bodyPr>
            <a:lstStyle/>
            <a:p>
              <a:r>
                <a:rPr kumimoji="1" lang="ja-JP" altLang="en-US" dirty="0" smtClean="0">
                  <a:latin typeface="メイリオ" pitchFamily="50" charset="-128"/>
                  <a:ea typeface="メイリオ" pitchFamily="50" charset="-128"/>
                  <a:cs typeface="メイリオ" pitchFamily="50" charset="-128"/>
                </a:rPr>
                <a:t>操作量</a:t>
              </a:r>
              <a:endParaRPr kumimoji="1" lang="ja-JP" altLang="en-US" dirty="0">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5940151" y="30689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操作</a:t>
              </a:r>
              <a:endParaRPr kumimoji="1" lang="ja-JP" altLang="en-US" dirty="0">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3347864" y="4869160"/>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r>
                <a:rPr kumimoji="1" lang="ja-JP" altLang="en-US" dirty="0" smtClean="0">
                  <a:latin typeface="メイリオ" pitchFamily="50" charset="-128"/>
                  <a:ea typeface="メイリオ" pitchFamily="50" charset="-128"/>
                  <a:cs typeface="メイリオ" pitchFamily="50" charset="-128"/>
                </a:rPr>
                <a:t>量</a:t>
              </a:r>
              <a:endParaRPr kumimoji="1" lang="ja-JP" altLang="en-US" dirty="0">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6012159" y="485986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計測</a:t>
              </a:r>
              <a:endParaRPr kumimoji="1" lang="ja-JP" altLang="en-US" dirty="0">
                <a:latin typeface="メイリオ" pitchFamily="50" charset="-128"/>
                <a:ea typeface="メイリオ" pitchFamily="50" charset="-128"/>
                <a:cs typeface="メイリオ" pitchFamily="50" charset="-128"/>
              </a:endParaRPr>
            </a:p>
          </p:txBody>
        </p:sp>
        <p:sp>
          <p:nvSpPr>
            <p:cNvPr id="47" name="テキスト ボックス 46"/>
            <p:cNvSpPr txBox="1"/>
            <p:nvPr/>
          </p:nvSpPr>
          <p:spPr>
            <a:xfrm>
              <a:off x="1007983" y="2607295"/>
              <a:ext cx="1116123" cy="461665"/>
            </a:xfrm>
            <a:prstGeom prst="rect">
              <a:avLst/>
            </a:prstGeom>
            <a:noFill/>
          </p:spPr>
          <p:txBody>
            <a:bodyPr wrap="square" rtlCol="0">
              <a:spAutoFit/>
            </a:bodyPr>
            <a:lstStyle/>
            <a:p>
              <a:r>
                <a:rPr lang="ja-JP" altLang="en-US" sz="2400" dirty="0">
                  <a:latin typeface="メイリオ" pitchFamily="50" charset="-128"/>
                  <a:ea typeface="メイリオ" pitchFamily="50" charset="-128"/>
                  <a:cs typeface="メイリオ" pitchFamily="50" charset="-128"/>
                </a:rPr>
                <a:t>使用者</a:t>
              </a:r>
              <a:endParaRPr kumimoji="1" lang="en-US" altLang="ja-JP" sz="2400" dirty="0" smtClean="0">
                <a:latin typeface="メイリオ" pitchFamily="50" charset="-128"/>
                <a:ea typeface="メイリオ" pitchFamily="50" charset="-128"/>
                <a:cs typeface="メイリオ" pitchFamily="50" charset="-128"/>
              </a:endParaRPr>
            </a:p>
          </p:txBody>
        </p:sp>
        <p:sp>
          <p:nvSpPr>
            <p:cNvPr id="48" name="テキスト ボックス 47"/>
            <p:cNvSpPr txBox="1"/>
            <p:nvPr/>
          </p:nvSpPr>
          <p:spPr>
            <a:xfrm>
              <a:off x="1619671" y="4134188"/>
              <a:ext cx="1080121" cy="369332"/>
            </a:xfrm>
            <a:prstGeom prst="rect">
              <a:avLst/>
            </a:prstGeom>
            <a:noFill/>
          </p:spPr>
          <p:txBody>
            <a:bodyPr wrap="square" rtlCol="0">
              <a:spAutoFit/>
            </a:bodyPr>
            <a:lstStyle/>
            <a:p>
              <a:r>
                <a:rPr lang="ja-JP" altLang="en-US" dirty="0">
                  <a:latin typeface="メイリオ" pitchFamily="50" charset="-128"/>
                  <a:ea typeface="メイリオ" pitchFamily="50" charset="-128"/>
                  <a:cs typeface="メイリオ" pitchFamily="50" charset="-128"/>
                </a:rPr>
                <a:t>指示</a:t>
              </a:r>
              <a:endParaRPr kumimoji="1" lang="ja-JP" altLang="en-US" dirty="0">
                <a:latin typeface="メイリオ" pitchFamily="50" charset="-128"/>
                <a:ea typeface="メイリオ" pitchFamily="50" charset="-128"/>
                <a:cs typeface="メイリオ" pitchFamily="50" charset="-128"/>
              </a:endParaRPr>
            </a:p>
          </p:txBody>
        </p:sp>
        <p:sp>
          <p:nvSpPr>
            <p:cNvPr id="5" name="スマイル 4"/>
            <p:cNvSpPr/>
            <p:nvPr/>
          </p:nvSpPr>
          <p:spPr>
            <a:xfrm>
              <a:off x="1277634" y="3032956"/>
              <a:ext cx="630070" cy="612068"/>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gr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11</a:t>
            </a:fld>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4</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a:t>
            </a:r>
            <a:r>
              <a:rPr lang="ja-JP" altLang="en-US" dirty="0" smtClean="0"/>
              <a:t>環境</a:t>
            </a:r>
            <a:r>
              <a:rPr lang="en-US" altLang="ja-JP" dirty="0" smtClean="0"/>
              <a:t>1</a:t>
            </a:r>
            <a:r>
              <a:rPr lang="ja-JP" altLang="en-US" dirty="0" smtClean="0"/>
              <a:t> </a:t>
            </a:r>
            <a:r>
              <a:rPr lang="en-US" altLang="ja-JP" dirty="0" smtClean="0"/>
              <a:t>: NXT LEGO MINDSTORMS</a:t>
            </a:r>
          </a:p>
          <a:p>
            <a:pPr lvl="2"/>
            <a:r>
              <a:rPr lang="ja-JP" altLang="en-US" dirty="0" smtClean="0"/>
              <a:t>組込みプログラムによって動作する二輪制御ロボット</a:t>
            </a:r>
            <a:endParaRPr lang="en-US" altLang="ja-JP" dirty="0" smtClean="0"/>
          </a:p>
          <a:p>
            <a:pPr lvl="2"/>
            <a:r>
              <a:rPr lang="en-US" altLang="ja-JP" dirty="0" smtClean="0"/>
              <a:t>C</a:t>
            </a:r>
            <a:r>
              <a:rPr lang="ja-JP" altLang="en-US" dirty="0" smtClean="0"/>
              <a:t>言語，</a:t>
            </a:r>
            <a:r>
              <a:rPr lang="en-US" altLang="ja-JP" dirty="0" smtClean="0"/>
              <a:t>C++</a:t>
            </a:r>
            <a:r>
              <a:rPr lang="ja-JP" altLang="en-US" dirty="0" err="1" smtClean="0"/>
              <a:t>，</a:t>
            </a:r>
            <a:r>
              <a:rPr lang="en-US" altLang="ja-JP" dirty="0" smtClean="0"/>
              <a:t>Java</a:t>
            </a:r>
            <a:r>
              <a:rPr lang="ja-JP" altLang="en-US" dirty="0" smtClean="0"/>
              <a:t>で動作（</a:t>
            </a:r>
            <a:r>
              <a:rPr lang="en-US" altLang="ja-JP" dirty="0" smtClean="0"/>
              <a:t>Ruby</a:t>
            </a:r>
            <a:r>
              <a:rPr lang="ja-JP" altLang="en-US" dirty="0" smtClean="0"/>
              <a:t>でも対応予定）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612" y="2636912"/>
            <a:ext cx="2268252" cy="3711107"/>
          </a:xfrm>
          <a:prstGeom prst="rect">
            <a:avLst/>
          </a:prstGeom>
        </p:spPr>
      </p:pic>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12</a:t>
            </a:fld>
            <a:endParaRPr kumimoji="1" lang="ja-JP" altLang="en-US"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smtClean="0"/>
              <a:t>（</a:t>
            </a:r>
            <a:r>
              <a:rPr lang="en-US" altLang="ja-JP" dirty="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a:t>
            </a:r>
            <a:r>
              <a:rPr kumimoji="1" lang="ja-JP" altLang="en-US" dirty="0" smtClean="0"/>
              <a:t>環境</a:t>
            </a:r>
            <a:r>
              <a:rPr kumimoji="1" lang="en-US" altLang="ja-JP" dirty="0" smtClean="0"/>
              <a:t>2 </a:t>
            </a:r>
            <a:r>
              <a:rPr lang="en-US" altLang="ja-JP" dirty="0" smtClean="0"/>
              <a:t>: DONKEY</a:t>
            </a:r>
          </a:p>
          <a:p>
            <a:pPr lvl="2"/>
            <a:r>
              <a:rPr lang="ja-JP" altLang="en-US" dirty="0" smtClean="0"/>
              <a:t>マイコンや各センサーの学習用ロボット</a:t>
            </a:r>
            <a:endParaRPr lang="en-US" altLang="ja-JP" dirty="0" smtClean="0"/>
          </a:p>
          <a:p>
            <a:pPr lvl="2"/>
            <a:r>
              <a:rPr lang="en-US" altLang="ja-JP" dirty="0" smtClean="0"/>
              <a:t>C</a:t>
            </a:r>
            <a:r>
              <a:rPr lang="ja-JP" altLang="en-US" dirty="0" smtClean="0"/>
              <a:t>言語のみで</a:t>
            </a:r>
            <a:r>
              <a:rPr lang="ja-JP" altLang="en-US" dirty="0" smtClean="0"/>
              <a:t>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13</a:t>
            </a:fld>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1/6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997100"/>
            <a:ext cx="8610600" cy="5456236"/>
          </a:xfrm>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smtClean="0"/>
              <a:t>モデルを分析，</a:t>
            </a:r>
            <a:r>
              <a:rPr lang="ja-JP" altLang="en-US" dirty="0"/>
              <a:t>機能の動作の流れを</a:t>
            </a:r>
            <a:r>
              <a:rPr lang="ja-JP" altLang="en-US" dirty="0" smtClean="0"/>
              <a:t>シミュレーション</a:t>
            </a:r>
            <a:endParaRPr kumimoji="1" lang="en-US" altLang="ja-JP" dirty="0" smtClean="0"/>
          </a:p>
          <a:p>
            <a:pPr lvl="1"/>
            <a:r>
              <a:rPr lang="ja-JP" altLang="en-US" dirty="0" smtClean="0"/>
              <a:t>目標制御</a:t>
            </a:r>
            <a:r>
              <a:rPr lang="ja-JP" altLang="en-US" dirty="0"/>
              <a:t>で</a:t>
            </a:r>
            <a:r>
              <a:rPr lang="ja-JP" altLang="en-US" dirty="0" smtClean="0"/>
              <a:t>の実装内容の</a:t>
            </a:r>
            <a:r>
              <a:rPr lang="ja-JP" altLang="en-US" dirty="0" smtClean="0"/>
              <a:t>決定</a:t>
            </a:r>
            <a:endParaRPr lang="en-US" altLang="ja-JP" dirty="0" smtClean="0"/>
          </a:p>
          <a:p>
            <a:pPr lvl="3"/>
            <a:r>
              <a:rPr lang="ja-JP" altLang="en-US" dirty="0" smtClean="0"/>
              <a:t>輝度値制御（</a:t>
            </a:r>
            <a:r>
              <a:rPr lang="en-US" altLang="ja-JP" dirty="0" smtClean="0"/>
              <a:t>NXT LEGO </a:t>
            </a:r>
            <a:r>
              <a:rPr lang="en-US" altLang="ja-JP" dirty="0" smtClean="0"/>
              <a:t>MINDSTORMS</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NXT LEGO MINDSTORMS</a:t>
            </a:r>
            <a:r>
              <a:rPr lang="ja-JP" altLang="en-US" dirty="0" smtClean="0"/>
              <a:t>）</a:t>
            </a:r>
            <a:endParaRPr lang="en-US" altLang="ja-JP" dirty="0" smtClean="0"/>
          </a:p>
          <a:p>
            <a:pPr lvl="3"/>
            <a:r>
              <a:rPr lang="ja-JP" altLang="en-US" dirty="0" smtClean="0"/>
              <a:t>尻尾モータ角度制御</a:t>
            </a:r>
            <a:r>
              <a:rPr lang="ja-JP" altLang="en-US" dirty="0" smtClean="0"/>
              <a:t>（</a:t>
            </a:r>
            <a:r>
              <a:rPr lang="en-US" altLang="ja-JP" dirty="0" smtClean="0"/>
              <a:t>NXT LEGO MINDSTORMS</a:t>
            </a:r>
            <a:r>
              <a:rPr lang="ja-JP" altLang="en-US" dirty="0" smtClean="0"/>
              <a:t>）</a:t>
            </a:r>
            <a:endParaRPr lang="en-US" altLang="ja-JP" dirty="0" smtClean="0"/>
          </a:p>
          <a:p>
            <a:pPr lvl="3"/>
            <a:r>
              <a:rPr lang="ja-JP" altLang="en-US" dirty="0" smtClean="0"/>
              <a:t>速度制御</a:t>
            </a:r>
            <a:r>
              <a:rPr lang="ja-JP" altLang="en-US" dirty="0" smtClean="0"/>
              <a:t>（</a:t>
            </a:r>
            <a:r>
              <a:rPr lang="en-US" altLang="ja-JP" dirty="0" smtClean="0"/>
              <a:t>NXT LEGO MINDSTORMS</a:t>
            </a:r>
            <a:r>
              <a:rPr lang="en-US" altLang="ja-JP" dirty="0" smtClean="0"/>
              <a:t>,DONKEY</a:t>
            </a:r>
            <a:r>
              <a:rPr lang="ja-JP" altLang="en-US" dirty="0" smtClean="0"/>
              <a:t>）</a:t>
            </a:r>
            <a:endParaRPr lang="en-US" altLang="ja-JP" dirty="0" smtClean="0"/>
          </a:p>
          <a:p>
            <a:pPr marL="1371600" lvl="3" indent="0">
              <a:buNone/>
            </a:pPr>
            <a:r>
              <a:rPr lang="ja-JP" altLang="en-US" dirty="0" smtClean="0"/>
              <a:t>（</a:t>
            </a:r>
            <a:r>
              <a:rPr lang="en-US" altLang="ja-JP" dirty="0" smtClean="0"/>
              <a:t>NXT LEGO MINDSTORMS</a:t>
            </a:r>
            <a:r>
              <a:rPr lang="ja-JP" altLang="en-US" dirty="0" smtClean="0"/>
              <a:t>は</a:t>
            </a:r>
            <a:r>
              <a:rPr lang="en-US" altLang="ja-JP" dirty="0" smtClean="0"/>
              <a:t>C</a:t>
            </a:r>
            <a:r>
              <a:rPr lang="ja-JP" altLang="en-US" dirty="0" smtClean="0"/>
              <a:t>言語，</a:t>
            </a:r>
            <a:r>
              <a:rPr lang="en-US" altLang="ja-JP" dirty="0" smtClean="0"/>
              <a:t>Java</a:t>
            </a:r>
            <a:r>
              <a:rPr lang="ja-JP" altLang="en-US" dirty="0" err="1" smtClean="0"/>
              <a:t>，</a:t>
            </a:r>
            <a:r>
              <a:rPr lang="en-US" altLang="ja-JP" dirty="0" smtClean="0"/>
              <a:t>DONKEY</a:t>
            </a:r>
            <a:r>
              <a:rPr lang="ja-JP" altLang="en-US" dirty="0" smtClean="0"/>
              <a:t>は</a:t>
            </a:r>
            <a:r>
              <a:rPr lang="en-US" altLang="ja-JP" dirty="0" smtClean="0"/>
              <a:t/>
            </a:r>
            <a:br>
              <a:rPr lang="en-US" altLang="ja-JP" dirty="0" smtClean="0"/>
            </a:br>
            <a:r>
              <a:rPr lang="en-US" altLang="ja-JP" dirty="0" smtClean="0"/>
              <a:t>C</a:t>
            </a:r>
            <a:r>
              <a:rPr lang="ja-JP" altLang="en-US" dirty="0" smtClean="0"/>
              <a:t>言語で実装）</a:t>
            </a:r>
            <a:endParaRPr lang="en-US" altLang="ja-JP" dirty="0" smtClean="0"/>
          </a:p>
          <a:p>
            <a:pPr lvl="2"/>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14</a:t>
            </a:fld>
            <a:endParaRPr kumimoji="1" lang="ja-JP" altLang="en-US" dirty="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kumimoji="1" lang="en-US" altLang="ja-JP" dirty="0" smtClean="0"/>
              <a:t>2/6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制御プログラムの開発</a:t>
            </a:r>
            <a:endParaRPr lang="en-US" altLang="ja-JP" dirty="0" smtClean="0"/>
          </a:p>
          <a:p>
            <a:pPr lvl="1"/>
            <a:r>
              <a:rPr lang="ja-JP" altLang="en-US" dirty="0" smtClean="0"/>
              <a:t>モデルカタログを元に環境に応じたモデルの作成</a:t>
            </a:r>
            <a:endParaRPr lang="en-US" altLang="ja-JP" dirty="0" smtClean="0"/>
          </a:p>
          <a:p>
            <a:pPr lvl="1"/>
            <a:r>
              <a:rPr lang="ja-JP" altLang="en-US" dirty="0" smtClean="0"/>
              <a:t>開発したプログラムに対して</a:t>
            </a:r>
            <a:r>
              <a:rPr lang="ja-JP" altLang="en-US" dirty="0"/>
              <a:t>の</a:t>
            </a:r>
            <a:r>
              <a:rPr lang="ja-JP" altLang="en-US" dirty="0" smtClean="0"/>
              <a:t>動作</a:t>
            </a:r>
            <a:r>
              <a:rPr lang="ja-JP" altLang="en-US" dirty="0"/>
              <a:t>確認</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294121952"/>
              </p:ext>
            </p:extLst>
          </p:nvPr>
        </p:nvGraphicFramePr>
        <p:xfrm>
          <a:off x="827585" y="2636912"/>
          <a:ext cx="7488830" cy="3708400"/>
        </p:xfrm>
        <a:graphic>
          <a:graphicData uri="http://schemas.openxmlformats.org/drawingml/2006/table">
            <a:tbl>
              <a:tblPr firstRow="1" bandRow="1">
                <a:tableStyleId>{21E4AEA4-8DFA-4A89-87EB-49C32662AFE0}</a:tableStyleId>
              </a:tblPr>
              <a:tblGrid>
                <a:gridCol w="2088231"/>
                <a:gridCol w="1368152"/>
                <a:gridCol w="1584176"/>
                <a:gridCol w="1224136"/>
                <a:gridCol w="1224135"/>
              </a:tblGrid>
              <a:tr h="370840">
                <a:tc>
                  <a:txBody>
                    <a:bodyPr/>
                    <a:lstStyle/>
                    <a:p>
                      <a:pPr algn="ctr"/>
                      <a:r>
                        <a:rPr kumimoji="1" lang="ja-JP" altLang="en-US" sz="1800" dirty="0" smtClean="0">
                          <a:latin typeface="メイリオ" pitchFamily="50" charset="-128"/>
                          <a:ea typeface="メイリオ" pitchFamily="50" charset="-128"/>
                          <a:cs typeface="メイリオ" pitchFamily="50" charset="-128"/>
                        </a:rPr>
                        <a:t>制御対象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実装対象</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言語</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実装状況</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動作確認</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輝度値</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尻尾モータ角度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2">
                  <a:txBody>
                    <a:bodyPr/>
                    <a:lstStyle/>
                    <a:p>
                      <a:pPr algn="ctr"/>
                      <a:r>
                        <a:rPr kumimoji="1" lang="ja-JP" altLang="en-US" sz="1800" dirty="0" smtClean="0">
                          <a:latin typeface="メイリオ" pitchFamily="50" charset="-128"/>
                          <a:ea typeface="メイリオ" pitchFamily="50" charset="-128"/>
                          <a:cs typeface="メイリオ" pitchFamily="50" charset="-128"/>
                        </a:rPr>
                        <a:t>曲率</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rowSpan="3">
                  <a:txBody>
                    <a:bodyPr/>
                    <a:lstStyle/>
                    <a:p>
                      <a:pPr algn="ctr"/>
                      <a:r>
                        <a:rPr kumimoji="1" lang="ja-JP" altLang="en-US" sz="1800" dirty="0" smtClean="0">
                          <a:latin typeface="メイリオ" pitchFamily="50" charset="-128"/>
                          <a:ea typeface="メイリオ" pitchFamily="50" charset="-128"/>
                          <a:cs typeface="メイリオ" pitchFamily="50" charset="-128"/>
                        </a:rPr>
                        <a:t>速度</a:t>
                      </a:r>
                      <a:endParaRPr kumimoji="1" lang="ja-JP" altLang="en-US" sz="1800" dirty="0">
                        <a:latin typeface="メイリオ" pitchFamily="50" charset="-128"/>
                        <a:ea typeface="メイリオ" pitchFamily="50" charset="-128"/>
                        <a:cs typeface="メイリオ" pitchFamily="50" charset="-128"/>
                      </a:endParaRPr>
                    </a:p>
                  </a:txBody>
                  <a:tcPr anchor="ctr"/>
                </a:tc>
                <a:tc rowSpan="2">
                  <a:txBody>
                    <a:bodyPr/>
                    <a:lstStyle/>
                    <a:p>
                      <a:pPr algn="ctr"/>
                      <a:r>
                        <a:rPr kumimoji="1" lang="en-US" altLang="ja-JP" sz="1800" dirty="0" smtClean="0">
                          <a:latin typeface="メイリオ" pitchFamily="50" charset="-128"/>
                          <a:ea typeface="メイリオ" pitchFamily="50" charset="-128"/>
                          <a:cs typeface="メイリオ" pitchFamily="50" charset="-128"/>
                        </a:rPr>
                        <a:t>NXT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Java</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a:p>
                  </a:txBody>
                  <a:tcPr/>
                </a:tc>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r h="370840">
                <a:tc vMerge="1">
                  <a:txBody>
                    <a:bodyPr/>
                    <a:lstStyle/>
                    <a:p>
                      <a:endParaRPr kumimoji="1" lang="ja-JP" altLang="en-US" dirty="0"/>
                    </a:p>
                  </a:txBody>
                  <a:tcPr/>
                </a:tc>
                <a:tc>
                  <a:txBody>
                    <a:bodyPr/>
                    <a:lstStyle/>
                    <a:p>
                      <a:pPr algn="ctr"/>
                      <a:r>
                        <a:rPr kumimoji="1" lang="en-US" altLang="ja-JP" sz="1800" dirty="0" smtClean="0">
                          <a:latin typeface="メイリオ" pitchFamily="50" charset="-128"/>
                          <a:ea typeface="メイリオ" pitchFamily="50" charset="-128"/>
                          <a:cs typeface="メイリオ" pitchFamily="50" charset="-128"/>
                        </a:rPr>
                        <a:t>DONKEY</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en-US" altLang="ja-JP" sz="1800" dirty="0" smtClean="0">
                          <a:latin typeface="メイリオ" pitchFamily="50" charset="-128"/>
                          <a:ea typeface="メイリオ" pitchFamily="50" charset="-128"/>
                          <a:cs typeface="メイリオ" pitchFamily="50" charset="-128"/>
                        </a:rPr>
                        <a:t>C</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1800" dirty="0" smtClean="0">
                          <a:latin typeface="メイリオ" pitchFamily="50" charset="-128"/>
                          <a:ea typeface="メイリオ" pitchFamily="50" charset="-128"/>
                          <a:cs typeface="メイリオ" pitchFamily="50" charset="-128"/>
                        </a:rPr>
                        <a:t>○</a:t>
                      </a:r>
                      <a:endParaRPr kumimoji="1" lang="ja-JP" altLang="en-US" sz="1800" dirty="0">
                        <a:latin typeface="メイリオ" pitchFamily="50" charset="-128"/>
                        <a:ea typeface="メイリオ" pitchFamily="50" charset="-128"/>
                        <a:cs typeface="メイリオ" pitchFamily="50" charset="-128"/>
                      </a:endParaRPr>
                    </a:p>
                  </a:txBody>
                  <a:tcPr anchor="ctr"/>
                </a:tc>
              </a:tr>
            </a:tbl>
          </a:graphicData>
        </a:graphic>
      </p:graphicFrame>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15</a:t>
            </a:fld>
            <a:endParaRPr kumimoji="1" lang="ja-JP" altLang="en-US" dirty="0"/>
          </a:p>
        </p:txBody>
      </p:sp>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a:t>（</a:t>
            </a:r>
            <a:r>
              <a:rPr kumimoji="1" lang="en-US" altLang="ja-JP" dirty="0" smtClean="0"/>
              <a:t>3/6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例</a:t>
            </a:r>
            <a:r>
              <a:rPr kumimoji="1" lang="en-US" altLang="ja-JP" dirty="0" smtClean="0"/>
              <a:t>.</a:t>
            </a:r>
            <a:r>
              <a:rPr lang="ja-JP" altLang="en-US" dirty="0" smtClean="0"/>
              <a:t>尻尾モータ角度</a:t>
            </a:r>
            <a:r>
              <a:rPr kumimoji="1" lang="ja-JP" altLang="en-US" dirty="0" smtClean="0"/>
              <a:t>制御</a:t>
            </a:r>
            <a:endParaRPr kumimoji="1" lang="en-US" altLang="ja-JP" dirty="0" smtClean="0"/>
          </a:p>
          <a:p>
            <a:pPr lvl="1"/>
            <a:r>
              <a:rPr lang="ja-JP" altLang="en-US" dirty="0" smtClean="0"/>
              <a:t>制御対象</a:t>
            </a:r>
            <a:r>
              <a:rPr lang="en-US" altLang="ja-JP" dirty="0" smtClean="0"/>
              <a:t>:</a:t>
            </a:r>
            <a:r>
              <a:rPr lang="ja-JP" altLang="en-US" smtClean="0"/>
              <a:t>尻尾モータ角度</a:t>
            </a:r>
            <a:endParaRPr lang="en-US" altLang="ja-JP" dirty="0" smtClean="0"/>
          </a:p>
          <a:p>
            <a:pPr lvl="1"/>
            <a:r>
              <a:rPr lang="ja-JP" altLang="en-US" dirty="0" smtClean="0"/>
              <a:t>計測器</a:t>
            </a:r>
            <a:r>
              <a:rPr lang="en-US" altLang="ja-JP" dirty="0" smtClean="0"/>
              <a:t>:</a:t>
            </a:r>
            <a:r>
              <a:rPr lang="ja-JP" altLang="en-US" dirty="0" smtClean="0"/>
              <a:t>モータ（尻尾）</a:t>
            </a:r>
            <a:endParaRPr lang="en-US" altLang="ja-JP" dirty="0" smtClean="0"/>
          </a:p>
          <a:p>
            <a:pPr lvl="1"/>
            <a:r>
              <a:rPr lang="ja-JP" altLang="en-US" dirty="0" smtClean="0"/>
              <a:t>操作器</a:t>
            </a:r>
            <a:r>
              <a:rPr lang="en-US" altLang="ja-JP" dirty="0" smtClean="0"/>
              <a:t>:	</a:t>
            </a:r>
            <a:r>
              <a:rPr lang="ja-JP" altLang="en-US" dirty="0" smtClean="0"/>
              <a:t>　　　</a:t>
            </a:r>
            <a:r>
              <a:rPr lang="en-US" altLang="ja-JP" dirty="0" smtClean="0"/>
              <a:t>〃</a:t>
            </a:r>
          </a:p>
          <a:p>
            <a:pPr lvl="1"/>
            <a:r>
              <a:rPr lang="ja-JP" altLang="en-US" dirty="0" smtClean="0"/>
              <a:t>計測値</a:t>
            </a:r>
            <a:r>
              <a:rPr lang="en-US" altLang="ja-JP" dirty="0" smtClean="0"/>
              <a:t>:</a:t>
            </a:r>
            <a:r>
              <a:rPr lang="ja-JP" altLang="en-US" dirty="0" smtClean="0"/>
              <a:t>回転角度</a:t>
            </a:r>
            <a:endParaRPr lang="en-US" altLang="ja-JP" dirty="0" smtClean="0"/>
          </a:p>
          <a:p>
            <a:pPr lvl="1"/>
            <a:r>
              <a:rPr lang="ja-JP" altLang="en-US" dirty="0" smtClean="0"/>
              <a:t>目標値</a:t>
            </a:r>
            <a:r>
              <a:rPr lang="en-US" altLang="ja-JP" dirty="0" smtClean="0"/>
              <a:t>:</a:t>
            </a:r>
            <a:r>
              <a:rPr lang="ja-JP" altLang="en-US" dirty="0" smtClean="0"/>
              <a:t>目標角度</a:t>
            </a:r>
            <a:endParaRPr lang="en-US" altLang="ja-JP" dirty="0" smtClean="0"/>
          </a:p>
        </p:txBody>
      </p:sp>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795756" y="4686235"/>
            <a:ext cx="4648452"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尻尾を目標の角度まで下ろす</a:t>
            </a:r>
            <a:endParaRPr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（車体を安定させる）</a:t>
            </a:r>
            <a:endParaRPr kumimoji="1" lang="ja-JP" altLang="en-US" sz="2400" dirty="0">
              <a:latin typeface="メイリオ" pitchFamily="50" charset="-128"/>
              <a:ea typeface="メイリオ" pitchFamily="50" charset="-128"/>
              <a:cs typeface="メイリオ" pitchFamily="50" charset="-128"/>
            </a:endParaRPr>
          </a:p>
        </p:txBody>
      </p:sp>
      <p:grpSp>
        <p:nvGrpSpPr>
          <p:cNvPr id="6" name="グループ化 5"/>
          <p:cNvGrpSpPr>
            <a:grpSpLocks noChangeAspect="1"/>
          </p:cNvGrpSpPr>
          <p:nvPr/>
        </p:nvGrpSpPr>
        <p:grpSpPr>
          <a:xfrm>
            <a:off x="6300192" y="2276872"/>
            <a:ext cx="2516694" cy="4093719"/>
            <a:chOff x="5791358" y="2492896"/>
            <a:chExt cx="1892254" cy="3077984"/>
          </a:xfrm>
        </p:grpSpPr>
        <p:sp>
          <p:nvSpPr>
            <p:cNvPr id="7" name="円弧 6"/>
            <p:cNvSpPr/>
            <p:nvPr/>
          </p:nvSpPr>
          <p:spPr>
            <a:xfrm rot="13562190">
              <a:off x="5684339" y="4454342"/>
              <a:ext cx="1223557" cy="1009519"/>
            </a:xfrm>
            <a:prstGeom prst="arc">
              <a:avLst>
                <a:gd name="adj1" fmla="val 16233626"/>
                <a:gd name="adj2" fmla="val 2497937"/>
              </a:avLst>
            </a:prstGeom>
            <a:ln w="50800">
              <a:head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0152" y="2492896"/>
              <a:ext cx="1743460" cy="2932181"/>
            </a:xfrm>
            <a:prstGeom prst="rect">
              <a:avLst/>
            </a:prstGeom>
          </p:spPr>
        </p:pic>
      </p:gr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16</a:t>
            </a:fld>
            <a:endParaRPr kumimoji="1" lang="ja-JP" altLang="en-US" dirty="0"/>
          </a:p>
        </p:txBody>
      </p:sp>
    </p:spTree>
    <p:extLst>
      <p:ext uri="{BB962C8B-B14F-4D97-AF65-F5344CB8AC3E}">
        <p14:creationId xmlns:p14="http://schemas.microsoft.com/office/powerpoint/2010/main" val="317447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進捗状況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443664" cy="3776388"/>
          </a:xfrm>
        </p:spPr>
        <p:txBody>
          <a:bodyPr/>
          <a:lstStyle/>
          <a:p>
            <a:r>
              <a:rPr lang="ja-JP" altLang="en-US" dirty="0" smtClean="0"/>
              <a:t>目標制</a:t>
            </a:r>
            <a:r>
              <a:rPr lang="ja-JP" altLang="en-US" dirty="0" smtClean="0"/>
              <a:t>御モデルカタログ</a:t>
            </a:r>
            <a:r>
              <a:rPr lang="ja-JP" altLang="en-US" dirty="0" smtClean="0"/>
              <a:t>（クラス図）</a:t>
            </a:r>
            <a:endParaRPr lang="en-US" altLang="ja-JP" dirty="0" smtClean="0"/>
          </a:p>
          <a:p>
            <a:pPr lvl="1"/>
            <a:r>
              <a:rPr lang="ja-JP" altLang="en-US" dirty="0"/>
              <a:t>これ</a:t>
            </a:r>
            <a:r>
              <a:rPr lang="ja-JP" altLang="en-US" dirty="0" smtClean="0"/>
              <a:t>を元に実装</a:t>
            </a:r>
            <a:endParaRPr lang="en-US" altLang="ja-JP" dirty="0" smtClean="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55962"/>
            <a:ext cx="7153275"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17</a:t>
            </a:fld>
            <a:endParaRPr kumimoji="1" lang="ja-JP" altLang="en-US" dirty="0"/>
          </a:p>
        </p:txBody>
      </p:sp>
    </p:spTree>
    <p:extLst>
      <p:ext uri="{BB962C8B-B14F-4D97-AF65-F5344CB8AC3E}">
        <p14:creationId xmlns:p14="http://schemas.microsoft.com/office/powerpoint/2010/main" val="397304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lang="ja-JP" altLang="en-US" dirty="0" smtClean="0"/>
              <a:t>（</a:t>
            </a:r>
            <a:r>
              <a:rPr lang="en-US" altLang="ja-JP" dirty="0" smtClean="0"/>
              <a:t>5</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例</a:t>
            </a:r>
            <a:r>
              <a:rPr lang="en-US" altLang="ja-JP" dirty="0" smtClean="0"/>
              <a:t>.</a:t>
            </a:r>
            <a:r>
              <a:rPr lang="ja-JP" altLang="en-US" dirty="0" smtClean="0"/>
              <a:t>尻尾モータ角度制御モデル（クラス図）</a:t>
            </a:r>
            <a:endParaRPr lang="en-US" altLang="ja-JP" dirty="0" smtClean="0"/>
          </a:p>
          <a:p>
            <a:pPr lvl="1"/>
            <a:r>
              <a:rPr lang="en-US" altLang="ja-JP" dirty="0"/>
              <a:t>NXT LEGO </a:t>
            </a:r>
            <a:r>
              <a:rPr lang="en-US" altLang="ja-JP" dirty="0" smtClean="0"/>
              <a:t>MINDSTORMS(Java)</a:t>
            </a:r>
            <a:r>
              <a:rPr lang="ja-JP" altLang="en-US" dirty="0"/>
              <a:t>用</a:t>
            </a:r>
            <a:r>
              <a:rPr lang="ja-JP" altLang="en-US" dirty="0" smtClean="0"/>
              <a:t>モデル</a:t>
            </a:r>
            <a:endParaRPr lang="en-US" altLang="ja-JP"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329011"/>
            <a:ext cx="77247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18</a:t>
            </a:fld>
            <a:endParaRPr kumimoji="1" lang="ja-JP" altLang="en-US" dirty="0"/>
          </a:p>
        </p:txBody>
      </p:sp>
    </p:spTree>
    <p:extLst>
      <p:ext uri="{BB962C8B-B14F-4D97-AF65-F5344CB8AC3E}">
        <p14:creationId xmlns:p14="http://schemas.microsoft.com/office/powerpoint/2010/main" val="119223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p:cNvGraphicFramePr>
            <a:graphicFrameLocks/>
          </p:cNvGraphicFramePr>
          <p:nvPr>
            <p:extLst>
              <p:ext uri="{D42A27DB-BD31-4B8C-83A1-F6EECF244321}">
                <p14:modId xmlns:p14="http://schemas.microsoft.com/office/powerpoint/2010/main" val="1778383694"/>
              </p:ext>
            </p:extLst>
          </p:nvPr>
        </p:nvGraphicFramePr>
        <p:xfrm>
          <a:off x="107504" y="2492896"/>
          <a:ext cx="8496943" cy="4032448"/>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p:cNvSpPr>
            <a:spLocks noGrp="1"/>
          </p:cNvSpPr>
          <p:nvPr>
            <p:ph type="title"/>
          </p:nvPr>
        </p:nvSpPr>
        <p:spPr/>
        <p:txBody>
          <a:bodyPr/>
          <a:lstStyle/>
          <a:p>
            <a:r>
              <a:rPr kumimoji="1" lang="ja-JP" altLang="en-US" dirty="0" smtClean="0"/>
              <a:t>進捗状況（</a:t>
            </a:r>
            <a:r>
              <a:rPr lang="en-US" altLang="ja-JP" dirty="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184100"/>
          </a:xfrm>
        </p:spPr>
        <p:txBody>
          <a:bodyPr/>
          <a:lstStyle/>
          <a:p>
            <a:r>
              <a:rPr lang="ja-JP" altLang="en-US" dirty="0" smtClean="0"/>
              <a:t>例</a:t>
            </a:r>
            <a:r>
              <a:rPr lang="en-US" altLang="ja-JP" dirty="0" smtClean="0"/>
              <a:t>.</a:t>
            </a:r>
            <a:r>
              <a:rPr lang="ja-JP" altLang="en-US" dirty="0" smtClean="0"/>
              <a:t>尻尾モータ角度制御</a:t>
            </a:r>
            <a:endParaRPr lang="en-US" altLang="ja-JP" dirty="0" smtClean="0"/>
          </a:p>
          <a:p>
            <a:pPr lvl="1"/>
            <a:r>
              <a:rPr lang="ja-JP" altLang="en-US" dirty="0" smtClean="0"/>
              <a:t>プログラム実行時の</a:t>
            </a:r>
            <a:r>
              <a:rPr lang="ja-JP" altLang="en-US" dirty="0"/>
              <a:t>動作</a:t>
            </a:r>
            <a:r>
              <a:rPr lang="ja-JP" altLang="en-US" dirty="0" smtClean="0"/>
              <a:t>確認</a:t>
            </a:r>
            <a:endParaRPr lang="en-US" altLang="ja-JP" dirty="0" smtClean="0"/>
          </a:p>
          <a:p>
            <a:pPr lvl="2"/>
            <a:r>
              <a:rPr lang="ja-JP" altLang="en-US" dirty="0" smtClean="0"/>
              <a:t>初期値（</a:t>
            </a:r>
            <a:r>
              <a:rPr lang="en-US" altLang="ja-JP" dirty="0" smtClean="0"/>
              <a:t>0°</a:t>
            </a:r>
            <a:r>
              <a:rPr lang="ja-JP" altLang="en-US" dirty="0" smtClean="0"/>
              <a:t>）から目標角度（</a:t>
            </a:r>
            <a:r>
              <a:rPr lang="en-US" altLang="ja-JP" dirty="0" smtClean="0"/>
              <a:t>90°</a:t>
            </a:r>
            <a:r>
              <a:rPr lang="ja-JP" altLang="en-US" dirty="0" smtClean="0"/>
              <a:t>）まで尻尾を回転</a:t>
            </a:r>
            <a:endParaRPr lang="en-US" altLang="ja-JP" dirty="0" smtClean="0"/>
          </a:p>
          <a:p>
            <a:pPr lvl="1"/>
            <a:endParaRPr lang="en-US" altLang="ja-JP" dirty="0" smtClean="0"/>
          </a:p>
        </p:txBody>
      </p:sp>
      <p:sp>
        <p:nvSpPr>
          <p:cNvPr id="19" name="線吹き出し 1 (枠付き) 18"/>
          <p:cNvSpPr/>
          <p:nvPr/>
        </p:nvSpPr>
        <p:spPr>
          <a:xfrm>
            <a:off x="4067944" y="5301208"/>
            <a:ext cx="1368152" cy="576064"/>
          </a:xfrm>
          <a:prstGeom prst="borderCallout1">
            <a:avLst>
              <a:gd name="adj1" fmla="val 18750"/>
              <a:gd name="adj2" fmla="val -8333"/>
              <a:gd name="adj3" fmla="val -134876"/>
              <a:gd name="adj4" fmla="val -25647"/>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角度へ接近</a:t>
            </a:r>
            <a:endParaRPr kumimoji="1" lang="ja-JP" altLang="en-US" dirty="0">
              <a:latin typeface="メイリオ" pitchFamily="50" charset="-128"/>
              <a:ea typeface="メイリオ" pitchFamily="50" charset="-128"/>
              <a:cs typeface="メイリオ" pitchFamily="50" charset="-128"/>
            </a:endParaRPr>
          </a:p>
        </p:txBody>
      </p:sp>
      <p:sp>
        <p:nvSpPr>
          <p:cNvPr id="22" name="線吹き出し 1 (枠付き) 21"/>
          <p:cNvSpPr/>
          <p:nvPr/>
        </p:nvSpPr>
        <p:spPr>
          <a:xfrm>
            <a:off x="6984268" y="4437112"/>
            <a:ext cx="1368152" cy="576064"/>
          </a:xfrm>
          <a:prstGeom prst="borderCallout1">
            <a:avLst>
              <a:gd name="adj1" fmla="val 18750"/>
              <a:gd name="adj2" fmla="val -8333"/>
              <a:gd name="adj3" fmla="val -237949"/>
              <a:gd name="adj4" fmla="val 15148"/>
            </a:avLst>
          </a:prstGeom>
        </p:spPr>
        <p:style>
          <a:lnRef idx="1">
            <a:schemeClr val="accent4"/>
          </a:lnRef>
          <a:fillRef idx="2">
            <a:schemeClr val="accent4"/>
          </a:fillRef>
          <a:effectRef idx="1">
            <a:schemeClr val="accent4"/>
          </a:effectRef>
          <a:fontRef idx="minor">
            <a:schemeClr val="dk1"/>
          </a:fontRef>
        </p:style>
        <p:txBody>
          <a:bodyPr bIns="0" rtlCol="0" anchor="ctr"/>
          <a:lstStyle/>
          <a:p>
            <a:pPr algn="ctr"/>
            <a:r>
              <a:rPr lang="ja-JP" altLang="en-US" dirty="0">
                <a:latin typeface="メイリオ" pitchFamily="50" charset="-128"/>
                <a:ea typeface="メイリオ" pitchFamily="50" charset="-128"/>
                <a:cs typeface="メイリオ" pitchFamily="50" charset="-128"/>
              </a:rPr>
              <a:t>目標</a:t>
            </a:r>
            <a:r>
              <a:rPr lang="ja-JP" altLang="en-US" dirty="0" smtClean="0">
                <a:latin typeface="メイリオ" pitchFamily="50" charset="-128"/>
                <a:ea typeface="メイリオ" pitchFamily="50" charset="-128"/>
                <a:cs typeface="メイリオ" pitchFamily="50" charset="-128"/>
              </a:rPr>
              <a:t>角度へ収束</a:t>
            </a:r>
            <a:endParaRPr kumimoji="1" lang="ja-JP" altLang="en-US"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19</a:t>
            </a:fld>
            <a:endParaRPr kumimoji="1" lang="ja-JP" altLang="en-US" dirty="0"/>
          </a:p>
        </p:txBody>
      </p:sp>
    </p:spTree>
    <p:extLst>
      <p:ext uri="{BB962C8B-B14F-4D97-AF65-F5344CB8AC3E}">
        <p14:creationId xmlns:p14="http://schemas.microsoft.com/office/powerpoint/2010/main" val="4244878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今後</a:t>
            </a:r>
            <a:r>
              <a:rPr lang="ja-JP" altLang="en-US" sz="3200" dirty="0" smtClean="0"/>
              <a:t>の予定</a:t>
            </a:r>
            <a:endParaRPr kumimoji="1" lang="en-US" altLang="ja-JP" sz="3200" dirty="0" smtClean="0"/>
          </a:p>
          <a:p>
            <a:r>
              <a:rPr lang="ja-JP" altLang="en-US" sz="3200" dirty="0"/>
              <a:t>まとめ</a:t>
            </a:r>
            <a:endParaRPr kumimoji="1" lang="en-US" altLang="ja-JP" sz="3200"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a:t>
            </a:fld>
            <a:endParaRPr kumimoji="1" lang="ja-JP" altLang="en-US" dirty="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未完成プログラムの開発</a:t>
            </a:r>
            <a:endParaRPr kumimoji="1" lang="en-US" altLang="ja-JP" dirty="0" smtClean="0"/>
          </a:p>
          <a:p>
            <a:r>
              <a:rPr lang="ja-JP" altLang="en-US" dirty="0" smtClean="0"/>
              <a:t>未実装機能の追加，検証</a:t>
            </a:r>
            <a:endParaRPr lang="en-US" altLang="ja-JP" dirty="0" smtClean="0"/>
          </a:p>
          <a:p>
            <a:pPr lvl="1"/>
            <a:r>
              <a:rPr lang="ja-JP" altLang="en-US" dirty="0" smtClean="0"/>
              <a:t>排他制御</a:t>
            </a:r>
            <a:endParaRPr lang="en-US" altLang="ja-JP" dirty="0" smtClean="0"/>
          </a:p>
          <a:p>
            <a:pPr lvl="1"/>
            <a:r>
              <a:rPr lang="ja-JP" altLang="en-US" dirty="0" smtClean="0"/>
              <a:t>制御監視リスナー</a:t>
            </a:r>
            <a:r>
              <a:rPr lang="ja-JP" altLang="en-US" dirty="0"/>
              <a:t>等</a:t>
            </a:r>
            <a:endParaRPr lang="en-US" altLang="ja-JP" dirty="0" smtClean="0"/>
          </a:p>
          <a:p>
            <a:r>
              <a:rPr lang="ja-JP" altLang="en-US" dirty="0" smtClean="0"/>
              <a:t>二輪ロボット以外を対象とする制御プログラムの開発</a:t>
            </a:r>
            <a:endParaRPr lang="en-US" altLang="ja-JP" dirty="0" smtClean="0"/>
          </a:p>
          <a:p>
            <a:r>
              <a:rPr lang="ja-JP" altLang="en-US" dirty="0" smtClean="0"/>
              <a:t>開発工程の資料化及び提供</a:t>
            </a:r>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20</a:t>
            </a:fld>
            <a:endParaRPr kumimoji="1" lang="ja-JP" altLang="en-US" dirty="0"/>
          </a:p>
        </p:txBody>
      </p:sp>
    </p:spTree>
    <p:extLst>
      <p:ext uri="{BB962C8B-B14F-4D97-AF65-F5344CB8AC3E}">
        <p14:creationId xmlns:p14="http://schemas.microsoft.com/office/powerpoint/2010/main" val="19242322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研究目的</a:t>
            </a:r>
            <a:endParaRPr lang="en-US" altLang="ja-JP" dirty="0" smtClean="0"/>
          </a:p>
          <a:p>
            <a:pPr lvl="1"/>
            <a:r>
              <a:rPr lang="ja-JP" altLang="en-US" dirty="0" smtClean="0"/>
              <a:t>実践例の無いＵＭ</a:t>
            </a:r>
            <a:r>
              <a:rPr lang="en-US" altLang="ja-JP" dirty="0" smtClean="0"/>
              <a:t>L</a:t>
            </a:r>
            <a:r>
              <a:rPr lang="ja-JP" altLang="en-US" dirty="0" smtClean="0"/>
              <a:t>モデルカタログの有用性の検証，実践例の提供</a:t>
            </a:r>
            <a:endParaRPr lang="en-US" altLang="ja-JP" dirty="0" smtClean="0"/>
          </a:p>
          <a:p>
            <a:r>
              <a:rPr lang="ja-JP" altLang="en-US" dirty="0" smtClean="0"/>
              <a:t>研究概要</a:t>
            </a:r>
            <a:endParaRPr lang="en-US" altLang="ja-JP" dirty="0" smtClean="0"/>
          </a:p>
          <a:p>
            <a:pPr lvl="1"/>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r>
              <a:rPr lang="ja-JP" altLang="en-US" dirty="0"/>
              <a:t>進捗</a:t>
            </a:r>
            <a:r>
              <a:rPr lang="ja-JP" altLang="en-US" dirty="0" smtClean="0"/>
              <a:t>状況</a:t>
            </a:r>
            <a:endParaRPr lang="en-US" altLang="ja-JP" dirty="0" smtClean="0"/>
          </a:p>
          <a:p>
            <a:pPr lvl="1"/>
            <a:r>
              <a:rPr lang="ja-JP" altLang="en-US" dirty="0" smtClean="0"/>
              <a:t>モデルの分析，組込み機器に対する目標制御プログラム</a:t>
            </a:r>
            <a:r>
              <a:rPr lang="ja-JP" altLang="en-US" dirty="0" smtClean="0"/>
              <a:t>を開発中</a:t>
            </a:r>
            <a:endParaRPr lang="en-US" altLang="ja-JP" dirty="0" smtClean="0"/>
          </a:p>
          <a:p>
            <a:r>
              <a:rPr lang="ja-JP" altLang="en-US" dirty="0"/>
              <a:t>今後</a:t>
            </a:r>
            <a:r>
              <a:rPr lang="ja-JP" altLang="en-US" dirty="0" smtClean="0"/>
              <a:t>の予定</a:t>
            </a:r>
            <a:endParaRPr lang="en-US" altLang="ja-JP" dirty="0" smtClean="0"/>
          </a:p>
          <a:p>
            <a:pPr lvl="1"/>
            <a:r>
              <a:rPr lang="ja-JP" altLang="en-US" dirty="0" smtClean="0"/>
              <a:t>引き続き制御プログラムの開発，開発工程の資料化と提供</a:t>
            </a:r>
            <a:endParaRPr lang="en-US" altLang="ja-JP" dirty="0" smtClean="0"/>
          </a:p>
          <a:p>
            <a:pPr lvl="1"/>
            <a:endParaRPr lang="ja-JP" altLang="en-US" dirty="0"/>
          </a:p>
          <a:p>
            <a:endParaRPr lang="en-US" altLang="ja-JP" dirty="0" smtClean="0"/>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21</a:t>
            </a:fld>
            <a:endParaRPr kumimoji="1" lang="ja-JP" altLang="en-US" dirty="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1/5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609398"/>
          </a:xfrm>
        </p:spPr>
        <p:txBody>
          <a:bodyPr>
            <a:spAutoFit/>
          </a:bodyPr>
          <a:lstStyle/>
          <a:p>
            <a:r>
              <a:rPr lang="ja-JP" altLang="en-US" dirty="0" smtClean="0"/>
              <a:t>モデルベース開発とは？</a:t>
            </a:r>
            <a:endParaRPr lang="en-US" altLang="ja-JP" dirty="0" smtClean="0"/>
          </a:p>
        </p:txBody>
      </p:sp>
      <p:sp>
        <p:nvSpPr>
          <p:cNvPr id="5" name="下矢印 4"/>
          <p:cNvSpPr/>
          <p:nvPr/>
        </p:nvSpPr>
        <p:spPr>
          <a:xfrm>
            <a:off x="4175956" y="2636912"/>
            <a:ext cx="93610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3" name="正方形/長方形 12"/>
          <p:cNvSpPr/>
          <p:nvPr/>
        </p:nvSpPr>
        <p:spPr>
          <a:xfrm>
            <a:off x="2123728" y="5229200"/>
            <a:ext cx="6651068"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400" dirty="0" smtClean="0">
                <a:latin typeface="メイリオ" pitchFamily="50" charset="-128"/>
                <a:ea typeface="メイリオ" pitchFamily="50" charset="-128"/>
                <a:cs typeface="メイリオ" pitchFamily="50" charset="-128"/>
              </a:rPr>
              <a:t>組込みシステム業界でモデルベース開発を</a:t>
            </a:r>
            <a:endParaRPr kumimoji="1" lang="en-US" altLang="ja-JP" sz="2400" dirty="0" smtClean="0">
              <a:latin typeface="メイリオ" pitchFamily="50" charset="-128"/>
              <a:ea typeface="メイリオ" pitchFamily="50" charset="-128"/>
              <a:cs typeface="メイリオ" pitchFamily="50" charset="-128"/>
            </a:endParaRPr>
          </a:p>
          <a:p>
            <a:r>
              <a:rPr kumimoji="1" lang="ja-JP" altLang="en-US" sz="2400" dirty="0" smtClean="0">
                <a:latin typeface="メイリオ" pitchFamily="50" charset="-128"/>
                <a:ea typeface="メイリオ" pitchFamily="50" charset="-128"/>
                <a:cs typeface="メイリオ" pitchFamily="50" charset="-128"/>
              </a:rPr>
              <a:t>実施する例</a:t>
            </a:r>
            <a:r>
              <a:rPr lang="ja-JP" altLang="en-US" sz="2400" dirty="0" smtClean="0">
                <a:latin typeface="メイリオ" pitchFamily="50" charset="-128"/>
                <a:ea typeface="メイリオ" pitchFamily="50" charset="-128"/>
                <a:cs typeface="メイリオ" pitchFamily="50" charset="-128"/>
              </a:rPr>
              <a:t>が</a:t>
            </a:r>
            <a:r>
              <a:rPr kumimoji="1" lang="ja-JP" altLang="en-US" sz="2400" dirty="0" smtClean="0">
                <a:latin typeface="メイリオ" pitchFamily="50" charset="-128"/>
                <a:ea typeface="メイリオ" pitchFamily="50" charset="-128"/>
                <a:cs typeface="メイリオ" pitchFamily="50" charset="-128"/>
              </a:rPr>
              <a:t>増加している</a:t>
            </a:r>
            <a:endParaRPr kumimoji="1" lang="en-US" altLang="ja-JP" sz="24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107504" y="3284984"/>
            <a:ext cx="4176464"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r>
              <a:rPr lang="ja-JP" altLang="en-US" sz="2400" dirty="0">
                <a:latin typeface="メイリオ" pitchFamily="50" charset="-128"/>
                <a:ea typeface="メイリオ" pitchFamily="50" charset="-128"/>
                <a:cs typeface="メイリオ" pitchFamily="50" charset="-128"/>
              </a:rPr>
              <a:t>開発効率の向上，コスト</a:t>
            </a:r>
            <a:r>
              <a:rPr lang="ja-JP" altLang="en-US" sz="2400" dirty="0" smtClean="0">
                <a:latin typeface="メイリオ" pitchFamily="50" charset="-128"/>
                <a:ea typeface="メイリオ" pitchFamily="50" charset="-128"/>
                <a:cs typeface="メイリオ" pitchFamily="50" charset="-128"/>
              </a:rPr>
              <a:t>削減</a:t>
            </a:r>
            <a:endParaRPr lang="en-US" altLang="ja-JP" sz="2400"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2123728" y="3933056"/>
            <a:ext cx="4824536"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pPr algn="ctr"/>
            <a:r>
              <a:rPr lang="ja-JP" altLang="en-US" sz="2400" dirty="0">
                <a:latin typeface="メイリオ" pitchFamily="50" charset="-128"/>
                <a:ea typeface="メイリオ" pitchFamily="50" charset="-128"/>
                <a:cs typeface="メイリオ" pitchFamily="50" charset="-128"/>
              </a:rPr>
              <a:t>ソフトウェア資産の再利用性向上</a:t>
            </a:r>
            <a:endParaRPr lang="en-US" altLang="ja-JP" sz="2400"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5590697" y="4525670"/>
            <a:ext cx="3312368" cy="415498"/>
          </a:xfrm>
          <a:prstGeom prst="rect">
            <a:avLst/>
          </a:prstGeom>
        </p:spPr>
        <p:style>
          <a:lnRef idx="2">
            <a:schemeClr val="accent6"/>
          </a:lnRef>
          <a:fillRef idx="1">
            <a:schemeClr val="lt1"/>
          </a:fillRef>
          <a:effectRef idx="0">
            <a:schemeClr val="accent6"/>
          </a:effectRef>
          <a:fontRef idx="minor">
            <a:schemeClr val="dk1"/>
          </a:fontRef>
        </p:style>
        <p:txBody>
          <a:bodyPr wrap="square" bIns="0" rtlCol="0">
            <a:spAutoFit/>
          </a:bodyPr>
          <a:lstStyle/>
          <a:p>
            <a:pPr algn="r"/>
            <a:r>
              <a:rPr lang="ja-JP" altLang="en-US" sz="2400" dirty="0">
                <a:latin typeface="メイリオ" pitchFamily="50" charset="-128"/>
                <a:ea typeface="メイリオ" pitchFamily="50" charset="-128"/>
                <a:cs typeface="メイリオ" pitchFamily="50" charset="-128"/>
              </a:rPr>
              <a:t>複数人での開発が容易</a:t>
            </a:r>
            <a:endParaRPr lang="en-US" altLang="ja-JP" sz="2400" dirty="0">
              <a:latin typeface="メイリオ" pitchFamily="50" charset="-128"/>
              <a:ea typeface="メイリオ" pitchFamily="50" charset="-128"/>
              <a:cs typeface="メイリオ" pitchFamily="50" charset="-128"/>
            </a:endParaRPr>
          </a:p>
        </p:txBody>
      </p:sp>
      <p:sp>
        <p:nvSpPr>
          <p:cNvPr id="16" name="右矢印 15"/>
          <p:cNvSpPr/>
          <p:nvPr/>
        </p:nvSpPr>
        <p:spPr>
          <a:xfrm>
            <a:off x="899592" y="5464143"/>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6" name="角丸四角形 5"/>
          <p:cNvSpPr/>
          <p:nvPr/>
        </p:nvSpPr>
        <p:spPr>
          <a:xfrm>
            <a:off x="323528" y="1628800"/>
            <a:ext cx="8451268" cy="720080"/>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lstStyle/>
          <a:p>
            <a:pPr algn="ctr"/>
            <a:r>
              <a:rPr lang="ja-JP" altLang="en-US" sz="2200" dirty="0">
                <a:solidFill>
                  <a:srgbClr val="7030A0"/>
                </a:solidFill>
                <a:latin typeface="メイリオ" pitchFamily="50" charset="-128"/>
                <a:ea typeface="メイリオ" pitchFamily="50" charset="-128"/>
                <a:cs typeface="メイリオ" pitchFamily="50" charset="-128"/>
              </a:rPr>
              <a:t>実現すべき機能を設計図・モデルで作成</a:t>
            </a:r>
            <a:r>
              <a:rPr lang="ja-JP" altLang="en-US" sz="2200" dirty="0">
                <a:latin typeface="メイリオ" pitchFamily="50" charset="-128"/>
                <a:ea typeface="メイリオ" pitchFamily="50" charset="-128"/>
                <a:cs typeface="メイリオ" pitchFamily="50" charset="-128"/>
              </a:rPr>
              <a:t>し、開発工程において、</a:t>
            </a:r>
            <a:endParaRPr lang="en-US" altLang="ja-JP" sz="2200" dirty="0">
              <a:latin typeface="メイリオ" pitchFamily="50" charset="-128"/>
              <a:ea typeface="メイリオ" pitchFamily="50" charset="-128"/>
              <a:cs typeface="メイリオ" pitchFamily="50" charset="-128"/>
            </a:endParaRPr>
          </a:p>
          <a:p>
            <a:pPr algn="ctr"/>
            <a:r>
              <a:rPr lang="ja-JP" altLang="en-US" sz="2200" dirty="0">
                <a:latin typeface="メイリオ" pitchFamily="50" charset="-128"/>
                <a:ea typeface="メイリオ" pitchFamily="50" charset="-128"/>
                <a:cs typeface="メイリオ" pitchFamily="50" charset="-128"/>
              </a:rPr>
              <a:t>これを検証しながら開発プロセスを進めていく開発</a:t>
            </a:r>
            <a:r>
              <a:rPr lang="ja-JP" altLang="en-US" sz="2200" dirty="0" smtClean="0">
                <a:latin typeface="メイリオ" pitchFamily="50" charset="-128"/>
                <a:ea typeface="メイリオ" pitchFamily="50" charset="-128"/>
                <a:cs typeface="メイリオ" pitchFamily="50" charset="-128"/>
              </a:rPr>
              <a:t>手法</a:t>
            </a:r>
            <a:endParaRPr lang="ja-JP" altLang="en-US" sz="22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3</a:t>
            </a:fld>
            <a:endParaRPr kumimoji="1" lang="ja-JP" altLang="en-US" dirty="0"/>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9"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smtClean="0">
                <a:latin typeface="メイリオ" pitchFamily="50" charset="-128"/>
                <a:ea typeface="メイリオ" pitchFamily="50" charset="-128"/>
                <a:cs typeface="メイリオ" pitchFamily="50" charset="-128"/>
              </a:rPr>
              <a:t>1</a:t>
            </a:r>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latin typeface="メイリオ" pitchFamily="50" charset="-128"/>
                <a:ea typeface="メイリオ" pitchFamily="50" charset="-128"/>
                <a:cs typeface="メイリオ" pitchFamily="50" charset="-128"/>
              </a:rPr>
              <a:t>傾向</a:t>
            </a:r>
            <a:r>
              <a:rPr lang="en-US" altLang="ja-JP" dirty="0">
                <a:latin typeface="メイリオ" pitchFamily="50" charset="-128"/>
                <a:ea typeface="メイリオ" pitchFamily="50" charset="-128"/>
                <a:cs typeface="メイリオ" pitchFamily="50" charset="-128"/>
              </a:rPr>
              <a:t>2</a:t>
            </a:r>
            <a:endParaRPr lang="en-US" altLang="ja-JP" dirty="0" smtClean="0">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モデルベース開発技術</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高</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smtClean="0">
                <a:latin typeface="メイリオ" pitchFamily="50" charset="-128"/>
                <a:ea typeface="メイリオ" pitchFamily="50" charset="-128"/>
                <a:cs typeface="メイリオ" pitchFamily="50" charset="-128"/>
              </a:rPr>
              <a:t>若手技術者</a:t>
            </a:r>
            <a:endParaRPr lang="en-US" altLang="ja-JP" sz="2800" dirty="0" smtClean="0">
              <a:latin typeface="メイリオ" pitchFamily="50" charset="-128"/>
              <a:ea typeface="メイリオ" pitchFamily="50" charset="-128"/>
              <a:cs typeface="メイリオ" pitchFamily="50" charset="-128"/>
            </a:endParaRPr>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latin typeface="メイリオ" pitchFamily="50" charset="-128"/>
                <a:ea typeface="メイリオ" pitchFamily="50" charset="-128"/>
                <a:cs typeface="メイリオ" pitchFamily="50" charset="-128"/>
              </a:rPr>
              <a:t>モデルベース開発技術</a:t>
            </a:r>
            <a:r>
              <a:rPr lang="en-US" altLang="ja-JP" dirty="0" smtClean="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低</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a:latin typeface="メイリオ" pitchFamily="50" charset="-128"/>
                <a:ea typeface="メイリオ" pitchFamily="50" charset="-128"/>
                <a:cs typeface="メイリオ" pitchFamily="50" charset="-128"/>
              </a:rPr>
              <a:t>ベテラン</a:t>
            </a:r>
            <a:r>
              <a:rPr lang="ja-JP" altLang="en-US" sz="2800" dirty="0" smtClean="0">
                <a:latin typeface="メイリオ" pitchFamily="50" charset="-128"/>
                <a:ea typeface="メイリオ" pitchFamily="50" charset="-128"/>
                <a:cs typeface="メイリオ" pitchFamily="50" charset="-128"/>
              </a:rPr>
              <a:t>技術者</a:t>
            </a:r>
            <a:endParaRPr lang="en-US" altLang="ja-JP" sz="2800" dirty="0" smtClean="0">
              <a:latin typeface="メイリオ" pitchFamily="50" charset="-128"/>
              <a:ea typeface="メイリオ" pitchFamily="50" charset="-128"/>
              <a:cs typeface="メイリオ" pitchFamily="50" charset="-128"/>
            </a:endParaRPr>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汎用ソフトウェア</a:t>
            </a:r>
            <a:r>
              <a:rPr lang="ja-JP" altLang="en-US" dirty="0" smtClean="0">
                <a:latin typeface="メイリオ" pitchFamily="50" charset="-128"/>
                <a:ea typeface="メイリオ" pitchFamily="50" charset="-128"/>
                <a:cs typeface="メイリオ" pitchFamily="50" charset="-128"/>
              </a:rPr>
              <a:t>開発教育</a:t>
            </a:r>
            <a:endParaRPr lang="en-US" altLang="ja-JP" dirty="0" smtClean="0">
              <a:latin typeface="メイリオ" pitchFamily="50" charset="-128"/>
              <a:ea typeface="メイリオ" pitchFamily="50" charset="-128"/>
              <a:cs typeface="メイリオ" pitchFamily="50" charset="-128"/>
            </a:endParaRPr>
          </a:p>
          <a:p>
            <a:pPr algn="ctr"/>
            <a:r>
              <a:rPr lang="ja-JP" altLang="en-US" sz="2800" dirty="0">
                <a:latin typeface="メイリオ" pitchFamily="50" charset="-128"/>
                <a:ea typeface="メイリオ" pitchFamily="50" charset="-128"/>
                <a:cs typeface="メイリオ" pitchFamily="50" charset="-128"/>
              </a:rPr>
              <a:t>高等教育機関</a:t>
            </a:r>
            <a:endParaRPr lang="en-US" altLang="ja-JP" sz="2800" dirty="0" smtClean="0">
              <a:latin typeface="メイリオ" pitchFamily="50" charset="-128"/>
              <a:ea typeface="メイリオ" pitchFamily="50" charset="-128"/>
              <a:cs typeface="メイリオ" pitchFamily="50" charset="-128"/>
            </a:endParaRPr>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bIns="0" rtlCol="0" anchor="ctr"/>
          <a:lstStyle/>
          <a:p>
            <a:pPr algn="ctr"/>
            <a:r>
              <a:rPr lang="ja-JP" altLang="en-US" dirty="0" smtClean="0">
                <a:latin typeface="メイリオ" pitchFamily="50" charset="-128"/>
                <a:ea typeface="メイリオ" pitchFamily="50" charset="-128"/>
                <a:cs typeface="メイリオ" pitchFamily="50" charset="-128"/>
              </a:rPr>
              <a:t>組込みシステム開発教育</a:t>
            </a:r>
          </a:p>
          <a:p>
            <a:pPr algn="ctr"/>
            <a:r>
              <a:rPr lang="ja-JP" altLang="en-US" sz="2800" dirty="0" smtClean="0">
                <a:latin typeface="メイリオ" pitchFamily="50" charset="-128"/>
                <a:ea typeface="メイリオ" pitchFamily="50" charset="-128"/>
                <a:cs typeface="メイリオ" pitchFamily="50" charset="-128"/>
              </a:rPr>
              <a:t>企業</a:t>
            </a:r>
            <a:endParaRPr lang="en-US" altLang="ja-JP" sz="2800" dirty="0" smtClean="0">
              <a:latin typeface="メイリオ" pitchFamily="50" charset="-128"/>
              <a:ea typeface="メイリオ" pitchFamily="50" charset="-128"/>
              <a:cs typeface="メイリオ" pitchFamily="50" charset="-128"/>
            </a:endParaRPr>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ln/>
        </p:spPr>
        <p:style>
          <a:lnRef idx="2">
            <a:schemeClr val="dk1"/>
          </a:lnRef>
          <a:fillRef idx="1">
            <a:schemeClr val="lt1"/>
          </a:fillRef>
          <a:effectRef idx="0">
            <a:schemeClr val="dk1"/>
          </a:effectRef>
          <a:fontRef idx="minor">
            <a:schemeClr val="dk1"/>
          </a:fontRef>
        </p:style>
        <p:txBody>
          <a:bodyPr bIns="0" rtlCol="0" anchor="ctr"/>
          <a:lstStyle/>
          <a:p>
            <a:pPr algn="ctr"/>
            <a:r>
              <a:rPr lang="ja-JP" altLang="en-US" sz="2800" dirty="0" smtClean="0">
                <a:latin typeface="メイリオ" pitchFamily="50" charset="-128"/>
                <a:ea typeface="メイリオ" pitchFamily="50" charset="-128"/>
                <a:cs typeface="メイリオ" pitchFamily="50" charset="-128"/>
              </a:rPr>
              <a:t>教育内容</a:t>
            </a:r>
            <a:r>
              <a:rPr lang="ja-JP" altLang="en-US" sz="2800" dirty="0" smtClean="0">
                <a:latin typeface="メイリオ" pitchFamily="50" charset="-128"/>
                <a:ea typeface="メイリオ" pitchFamily="50" charset="-128"/>
                <a:cs typeface="メイリオ" pitchFamily="50" charset="-128"/>
              </a:rPr>
              <a:t>の</a:t>
            </a:r>
            <a:r>
              <a:rPr lang="ja-JP" altLang="en-US" sz="2800" dirty="0">
                <a:latin typeface="メイリオ" pitchFamily="50" charset="-128"/>
                <a:ea typeface="メイリオ" pitchFamily="50" charset="-128"/>
                <a:cs typeface="メイリオ" pitchFamily="50" charset="-128"/>
              </a:rPr>
              <a:t>乖離</a:t>
            </a:r>
            <a:endParaRPr kumimoji="1" lang="ja-JP" altLang="en-US" sz="2800" dirty="0">
              <a:latin typeface="メイリオ" pitchFamily="50" charset="-128"/>
              <a:ea typeface="メイリオ" pitchFamily="50" charset="-128"/>
              <a:cs typeface="メイリオ" pitchFamily="50" charset="-128"/>
            </a:endParaRPr>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ln/>
        </p:spPr>
        <p:style>
          <a:lnRef idx="2">
            <a:schemeClr val="dk1"/>
          </a:lnRef>
          <a:fillRef idx="1">
            <a:schemeClr val="lt1"/>
          </a:fillRef>
          <a:effectRef idx="0">
            <a:schemeClr val="dk1"/>
          </a:effectRef>
          <a:fontRef idx="minor">
            <a:schemeClr val="dk1"/>
          </a:fontRef>
        </p:style>
        <p:txBody>
          <a:bodyPr bIns="0" rtlCol="0" anchor="ctr"/>
          <a:lstStyle/>
          <a:p>
            <a:pPr algn="ctr"/>
            <a:r>
              <a:rPr lang="ja-JP" altLang="en-US" sz="2800" dirty="0" smtClean="0">
                <a:latin typeface="メイリオ" pitchFamily="50" charset="-128"/>
                <a:ea typeface="メイリオ" pitchFamily="50" charset="-128"/>
                <a:cs typeface="メイリオ" pitchFamily="50" charset="-128"/>
              </a:rPr>
              <a:t>開発技術の差</a:t>
            </a:r>
            <a:endParaRPr kumimoji="1" lang="ja-JP" altLang="en-US" sz="2800" dirty="0">
              <a:latin typeface="メイリオ" pitchFamily="50" charset="-128"/>
              <a:ea typeface="メイリオ" pitchFamily="50" charset="-128"/>
              <a:cs typeface="メイリオ" pitchFamily="50" charset="-128"/>
            </a:endParaRPr>
          </a:p>
        </p:txBody>
      </p:sp>
      <p:sp>
        <p:nvSpPr>
          <p:cNvPr id="7" name="スライド番号プレースホルダー 6"/>
          <p:cNvSpPr>
            <a:spLocks noGrp="1"/>
          </p:cNvSpPr>
          <p:nvPr>
            <p:ph type="sldNum" sz="quarter" idx="12"/>
          </p:nvPr>
        </p:nvSpPr>
        <p:spPr/>
        <p:txBody>
          <a:bodyPr/>
          <a:lstStyle/>
          <a:p>
            <a:fld id="{1B4CD1AD-35CE-4DA8-9CDB-2FA6D4A1B3F4}" type="slidenum">
              <a:rPr kumimoji="1" lang="ja-JP" altLang="en-US" smtClean="0"/>
              <a:t>4</a:t>
            </a:fld>
            <a:endParaRPr kumimoji="1" lang="ja-JP" altLang="en-US"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4" grpId="0" animBg="1"/>
      <p:bldP spid="5" grpId="0" animBg="1"/>
      <p:bldP spid="6" grpId="0" animBg="1"/>
      <p:bldP spid="8" grpId="0" animBg="1"/>
      <p:bldP spid="9" grpId="0" animBg="1"/>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a:t>（</a:t>
            </a:r>
            <a:r>
              <a:rPr kumimoji="1" lang="en-US" altLang="ja-JP" dirty="0" smtClean="0"/>
              <a:t>3/5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285132"/>
            <a:ext cx="8610600" cy="5456236"/>
          </a:xfrm>
        </p:spPr>
        <p:txBody>
          <a:bodyPr/>
          <a:lstStyle/>
          <a:p>
            <a:pPr marL="0" indent="0">
              <a:buNone/>
            </a:pPr>
            <a:r>
              <a:rPr kumimoji="1" lang="ja-JP" altLang="en-US" dirty="0" smtClean="0"/>
              <a:t>モデルベース開発の</a:t>
            </a:r>
            <a:r>
              <a:rPr lang="ja-JP" altLang="en-US" dirty="0" smtClean="0"/>
              <a:t>現状</a:t>
            </a:r>
            <a:endParaRPr kumimoji="1" lang="en-US" altLang="ja-JP" dirty="0"/>
          </a:p>
          <a:p>
            <a:pPr marL="0" indent="0">
              <a:buNone/>
            </a:pPr>
            <a:endParaRPr kumimoji="1" lang="en-US" altLang="ja-JP" dirty="0" smtClean="0"/>
          </a:p>
          <a:p>
            <a:pPr marL="0" indent="0">
              <a:buNone/>
            </a:pPr>
            <a:endParaRPr lang="en-US" altLang="ja-JP" dirty="0" smtClean="0"/>
          </a:p>
          <a:p>
            <a:pPr marL="0" indent="0">
              <a:buNone/>
            </a:pPr>
            <a:r>
              <a:rPr lang="ja-JP" altLang="en-US" dirty="0" smtClean="0"/>
              <a:t>しかし</a:t>
            </a:r>
            <a:r>
              <a:rPr lang="en-US" altLang="ja-JP" dirty="0" smtClean="0"/>
              <a:t>…</a:t>
            </a:r>
            <a:endParaRPr lang="en-US" altLang="ja-JP" dirty="0"/>
          </a:p>
        </p:txBody>
      </p:sp>
      <p:sp>
        <p:nvSpPr>
          <p:cNvPr id="4" name="正方形/長方形 3"/>
          <p:cNvSpPr/>
          <p:nvPr/>
        </p:nvSpPr>
        <p:spPr>
          <a:xfrm>
            <a:off x="863588" y="1901006"/>
            <a:ext cx="7416824"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a:solidFill>
                  <a:schemeClr val="tx1"/>
                </a:solidFill>
                <a:latin typeface="メイリオ" pitchFamily="50" charset="-128"/>
                <a:ea typeface="メイリオ" pitchFamily="50" charset="-128"/>
                <a:cs typeface="メイリオ" pitchFamily="50" charset="-128"/>
              </a:rPr>
              <a:t>組込みシステム開発に対応</a:t>
            </a:r>
            <a:r>
              <a:rPr lang="ja-JP" altLang="en-US" sz="2400" dirty="0" smtClean="0">
                <a:solidFill>
                  <a:schemeClr val="tx1"/>
                </a:solidFill>
                <a:latin typeface="メイリオ" pitchFamily="50" charset="-128"/>
                <a:ea typeface="メイリオ" pitchFamily="50" charset="-128"/>
                <a:cs typeface="メイリオ" pitchFamily="50" charset="-128"/>
              </a:rPr>
              <a:t>した教育が求められる</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smtClean="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7030A0"/>
                </a:solidFill>
                <a:latin typeface="メイリオ" pitchFamily="50" charset="-128"/>
                <a:ea typeface="メイリオ" pitchFamily="50" charset="-128"/>
                <a:cs typeface="メイリオ" pitchFamily="50" charset="-128"/>
              </a:rPr>
              <a:t>教育</a:t>
            </a:r>
            <a:r>
              <a:rPr lang="ja-JP" altLang="en-US" sz="2400" dirty="0">
                <a:solidFill>
                  <a:srgbClr val="7030A0"/>
                </a:solidFill>
                <a:latin typeface="メイリオ" pitchFamily="50" charset="-128"/>
                <a:ea typeface="メイリオ" pitchFamily="50" charset="-128"/>
                <a:cs typeface="メイリオ" pitchFamily="50" charset="-128"/>
              </a:rPr>
              <a:t>の材料として，参考に</a:t>
            </a:r>
            <a:r>
              <a:rPr lang="ja-JP" altLang="en-US" sz="2400" dirty="0" smtClean="0">
                <a:solidFill>
                  <a:srgbClr val="7030A0"/>
                </a:solidFill>
                <a:latin typeface="メイリオ" pitchFamily="50" charset="-128"/>
                <a:ea typeface="メイリオ" pitchFamily="50" charset="-128"/>
                <a:cs typeface="メイリオ" pitchFamily="50" charset="-128"/>
              </a:rPr>
              <a:t>なるモデル</a:t>
            </a:r>
            <a:r>
              <a:rPr lang="ja-JP" altLang="en-US" sz="2400" dirty="0">
                <a:solidFill>
                  <a:srgbClr val="7030A0"/>
                </a:solidFill>
                <a:latin typeface="メイリオ" pitchFamily="50" charset="-128"/>
                <a:ea typeface="メイリオ" pitchFamily="50" charset="-128"/>
                <a:cs typeface="メイリオ" pitchFamily="50" charset="-128"/>
              </a:rPr>
              <a:t>が</a:t>
            </a:r>
            <a:r>
              <a:rPr lang="ja-JP" altLang="en-US" sz="2400" dirty="0" smtClean="0">
                <a:solidFill>
                  <a:srgbClr val="7030A0"/>
                </a:solidFill>
                <a:latin typeface="メイリオ" pitchFamily="50" charset="-128"/>
                <a:ea typeface="メイリオ" pitchFamily="50" charset="-128"/>
                <a:cs typeface="メイリオ" pitchFamily="50" charset="-128"/>
              </a:rPr>
              <a:t>必要</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5" name="正方形/長方形 4"/>
          <p:cNvSpPr/>
          <p:nvPr/>
        </p:nvSpPr>
        <p:spPr>
          <a:xfrm>
            <a:off x="755576" y="3668107"/>
            <a:ext cx="7632848" cy="784830"/>
          </a:xfrm>
          <a:prstGeom prst="rect">
            <a:avLst/>
          </a:prstGeom>
          <a:ln/>
        </p:spPr>
        <p:style>
          <a:lnRef idx="1">
            <a:schemeClr val="accent1"/>
          </a:lnRef>
          <a:fillRef idx="2">
            <a:schemeClr val="accent1"/>
          </a:fillRef>
          <a:effectRef idx="1">
            <a:schemeClr val="accent1"/>
          </a:effectRef>
          <a:fontRef idx="minor">
            <a:schemeClr val="dk1"/>
          </a:fontRef>
        </p:style>
        <p:txBody>
          <a:bodyPr bIns="0" rtlCol="0" anchor="ctr">
            <a:spAutoFit/>
          </a:bodyPr>
          <a:lstStyle/>
          <a:p>
            <a:r>
              <a:rPr lang="ja-JP" altLang="en-US" sz="2400" dirty="0" smtClean="0">
                <a:solidFill>
                  <a:schemeClr val="tx1"/>
                </a:solidFill>
                <a:latin typeface="メイリオ" pitchFamily="50" charset="-128"/>
                <a:ea typeface="メイリオ" pitchFamily="50" charset="-128"/>
                <a:cs typeface="メイリオ" pitchFamily="50" charset="-128"/>
              </a:rPr>
              <a:t>モデリング</a:t>
            </a:r>
            <a:r>
              <a:rPr lang="ja-JP" altLang="en-US" sz="2400" dirty="0">
                <a:solidFill>
                  <a:schemeClr val="tx1"/>
                </a:solidFill>
                <a:latin typeface="メイリオ" pitchFamily="50" charset="-128"/>
                <a:ea typeface="メイリオ" pitchFamily="50" charset="-128"/>
                <a:cs typeface="メイリオ" pitchFamily="50" charset="-128"/>
              </a:rPr>
              <a:t>有識者が</a:t>
            </a:r>
            <a:r>
              <a:rPr lang="ja-JP" altLang="en-US" sz="2400" dirty="0" smtClean="0">
                <a:solidFill>
                  <a:schemeClr val="tx1"/>
                </a:solidFill>
                <a:latin typeface="メイリオ" pitchFamily="50" charset="-128"/>
                <a:ea typeface="メイリオ" pitchFamily="50" charset="-128"/>
                <a:cs typeface="メイリオ" pitchFamily="50" charset="-128"/>
              </a:rPr>
              <a:t>少ない，価値のあるモデル</a:t>
            </a:r>
            <a:r>
              <a:rPr lang="ja-JP" altLang="en-US" sz="2400" dirty="0">
                <a:solidFill>
                  <a:schemeClr val="tx1"/>
                </a:solidFill>
                <a:latin typeface="メイリオ" pitchFamily="50" charset="-128"/>
                <a:ea typeface="メイリオ" pitchFamily="50" charset="-128"/>
                <a:cs typeface="メイリオ" pitchFamily="50" charset="-128"/>
              </a:rPr>
              <a:t>の</a:t>
            </a:r>
            <a:r>
              <a:rPr lang="ja-JP" altLang="en-US" sz="2400" dirty="0" smtClean="0">
                <a:solidFill>
                  <a:schemeClr val="tx1"/>
                </a:solidFill>
                <a:latin typeface="メイリオ" pitchFamily="50" charset="-128"/>
                <a:ea typeface="メイリオ" pitchFamily="50" charset="-128"/>
                <a:cs typeface="メイリオ" pitchFamily="50" charset="-128"/>
              </a:rPr>
              <a:t>隠蔽</a:t>
            </a:r>
            <a:endParaRPr lang="en-US" altLang="ja-JP" sz="2400" dirty="0" smtClean="0">
              <a:solidFill>
                <a:schemeClr val="tx1"/>
              </a:solidFill>
              <a:latin typeface="メイリオ" pitchFamily="50" charset="-128"/>
              <a:ea typeface="メイリオ" pitchFamily="50" charset="-128"/>
              <a:cs typeface="メイリオ" pitchFamily="50" charset="-128"/>
            </a:endParaRPr>
          </a:p>
          <a:p>
            <a:pPr algn="r"/>
            <a:r>
              <a:rPr lang="ja-JP" altLang="en-US" sz="2400" dirty="0">
                <a:solidFill>
                  <a:schemeClr val="tx1"/>
                </a:solidFill>
                <a:latin typeface="メイリオ" pitchFamily="50" charset="-128"/>
                <a:ea typeface="メイリオ" pitchFamily="50" charset="-128"/>
                <a:cs typeface="メイリオ" pitchFamily="50" charset="-128"/>
              </a:rPr>
              <a:t>→</a:t>
            </a:r>
            <a:r>
              <a:rPr lang="ja-JP" altLang="en-US" sz="2400" dirty="0" smtClean="0">
                <a:solidFill>
                  <a:srgbClr val="0070C0"/>
                </a:solidFill>
                <a:latin typeface="メイリオ" pitchFamily="50" charset="-128"/>
                <a:ea typeface="メイリオ" pitchFamily="50" charset="-128"/>
                <a:cs typeface="メイリオ" pitchFamily="50" charset="-128"/>
              </a:rPr>
              <a:t>参考になるようなモデルが出回っていない</a:t>
            </a:r>
            <a:endParaRPr lang="en-US" altLang="ja-JP" sz="2400" dirty="0">
              <a:solidFill>
                <a:srgbClr val="0070C0"/>
              </a:solidFill>
              <a:latin typeface="メイリオ" pitchFamily="50" charset="-128"/>
              <a:ea typeface="メイリオ" pitchFamily="50" charset="-128"/>
              <a:cs typeface="メイリオ" pitchFamily="50" charset="-128"/>
            </a:endParaRPr>
          </a:p>
        </p:txBody>
      </p:sp>
      <p:sp>
        <p:nvSpPr>
          <p:cNvPr id="7" name="右矢印 6"/>
          <p:cNvSpPr/>
          <p:nvPr/>
        </p:nvSpPr>
        <p:spPr>
          <a:xfrm>
            <a:off x="539552" y="508518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195736" y="5013176"/>
            <a:ext cx="6768752" cy="830997"/>
          </a:xfrm>
          <a:prstGeom prst="rect">
            <a:avLst/>
          </a:prstGeom>
          <a:noFill/>
        </p:spPr>
        <p:txBody>
          <a:bodyPr wrap="square" rtlCol="0">
            <a:spAutoFit/>
          </a:bodyPr>
          <a:lstStyle/>
          <a:p>
            <a:r>
              <a:rPr lang="en-US" altLang="ja-JP" sz="2400" dirty="0" smtClean="0">
                <a:latin typeface="メイリオ" pitchFamily="50" charset="-128"/>
                <a:ea typeface="メイリオ" pitchFamily="50" charset="-128"/>
                <a:cs typeface="メイリオ" pitchFamily="50" charset="-128"/>
              </a:rPr>
              <a:t>UMTP </a:t>
            </a:r>
            <a:r>
              <a:rPr lang="en-US" altLang="ja-JP" sz="2400" dirty="0" smtClean="0">
                <a:latin typeface="メイリオ" pitchFamily="50" charset="-128"/>
                <a:ea typeface="メイリオ" pitchFamily="50" charset="-128"/>
                <a:cs typeface="メイリオ" pitchFamily="50" charset="-128"/>
              </a:rPr>
              <a:t>Japan</a:t>
            </a:r>
            <a:r>
              <a:rPr lang="ja-JP" altLang="en-US" sz="2400" dirty="0" smtClean="0">
                <a:latin typeface="メイリオ" pitchFamily="50" charset="-128"/>
                <a:ea typeface="メイリオ" pitchFamily="50" charset="-128"/>
                <a:cs typeface="メイリオ" pitchFamily="50" charset="-128"/>
              </a:rPr>
              <a:t>が</a:t>
            </a:r>
            <a:r>
              <a:rPr lang="en-US" altLang="ja-JP" sz="2400" dirty="0" smtClean="0">
                <a:latin typeface="メイリオ" pitchFamily="50" charset="-128"/>
                <a:ea typeface="メイリオ" pitchFamily="50" charset="-128"/>
                <a:cs typeface="メイリオ" pitchFamily="50" charset="-128"/>
              </a:rPr>
              <a:t>UML</a:t>
            </a:r>
            <a:r>
              <a:rPr lang="ja-JP" altLang="en-US" sz="2400" dirty="0">
                <a:latin typeface="メイリオ" pitchFamily="50" charset="-128"/>
                <a:ea typeface="メイリオ" pitchFamily="50" charset="-128"/>
                <a:cs typeface="メイリオ" pitchFamily="50" charset="-128"/>
              </a:rPr>
              <a:t>モデルカタログを</a:t>
            </a:r>
            <a:r>
              <a:rPr lang="ja-JP" altLang="en-US" sz="2400" dirty="0" smtClean="0">
                <a:latin typeface="メイリオ" pitchFamily="50" charset="-128"/>
                <a:ea typeface="メイリオ" pitchFamily="50" charset="-128"/>
                <a:cs typeface="メイリオ" pitchFamily="50" charset="-128"/>
              </a:rPr>
              <a:t>発表</a:t>
            </a:r>
            <a:r>
              <a:rPr lang="en-US" altLang="ja-JP" sz="2400" dirty="0" smtClean="0">
                <a:latin typeface="メイリオ" pitchFamily="50" charset="-128"/>
                <a:ea typeface="メイリオ" pitchFamily="50" charset="-128"/>
                <a:cs typeface="メイリオ" pitchFamily="50" charset="-128"/>
              </a:rPr>
              <a:t>(2012</a:t>
            </a:r>
            <a:r>
              <a:rPr lang="ja-JP" altLang="en-US" sz="2400" dirty="0" smtClean="0">
                <a:latin typeface="メイリオ" pitchFamily="50" charset="-128"/>
                <a:ea typeface="メイリオ" pitchFamily="50" charset="-128"/>
                <a:cs typeface="メイリオ" pitchFamily="50" charset="-128"/>
              </a:rPr>
              <a:t>年</a:t>
            </a:r>
            <a:r>
              <a:rPr lang="en-US" altLang="ja-JP" sz="2400" dirty="0" smtClean="0">
                <a:latin typeface="メイリオ" pitchFamily="50" charset="-128"/>
                <a:ea typeface="メイリオ" pitchFamily="50" charset="-128"/>
                <a:cs typeface="メイリオ" pitchFamily="50" charset="-128"/>
              </a:rPr>
              <a:t>)</a:t>
            </a:r>
            <a:endParaRPr lang="en-US" altLang="ja-JP" sz="2400"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fld id="{1B4CD1AD-35CE-4DA8-9CDB-2FA6D4A1B3F4}" type="slidenum">
              <a:rPr kumimoji="1" lang="ja-JP" altLang="en-US" smtClean="0"/>
              <a:t>5</a:t>
            </a:fld>
            <a:endParaRPr kumimoji="1" lang="ja-JP" altLang="en-US" dirty="0"/>
          </a:p>
        </p:txBody>
      </p:sp>
      <p:sp>
        <p:nvSpPr>
          <p:cNvPr id="9" name="テキスト ボックス 8"/>
          <p:cNvSpPr txBox="1"/>
          <p:nvPr/>
        </p:nvSpPr>
        <p:spPr>
          <a:xfrm>
            <a:off x="1763688" y="6093296"/>
            <a:ext cx="7560840" cy="400110"/>
          </a:xfrm>
          <a:prstGeom prst="rect">
            <a:avLst/>
          </a:prstGeom>
          <a:noFill/>
        </p:spPr>
        <p:txBody>
          <a:bodyPr wrap="square" rtlCol="0">
            <a:spAutoFit/>
          </a:bodyPr>
          <a:lstStyle/>
          <a:p>
            <a:r>
              <a:rPr kumimoji="1" lang="en-US" altLang="ja-JP" sz="2000" dirty="0" smtClean="0"/>
              <a:t>※UMTP Japan : </a:t>
            </a:r>
            <a:r>
              <a:rPr lang="ja-JP" altLang="en-US" sz="2000" dirty="0" smtClean="0"/>
              <a:t>特定</a:t>
            </a:r>
            <a:r>
              <a:rPr lang="ja-JP" altLang="en-US" sz="2000" dirty="0"/>
              <a:t>非営利活動</a:t>
            </a:r>
            <a:r>
              <a:rPr lang="ja-JP" altLang="en-US" sz="2000" dirty="0" smtClean="0"/>
              <a:t>法人</a:t>
            </a:r>
            <a:r>
              <a:rPr lang="en-US" altLang="ja-JP" sz="2000" dirty="0" smtClean="0"/>
              <a:t>UML</a:t>
            </a:r>
            <a:r>
              <a:rPr lang="ja-JP" altLang="en-US" sz="2000" dirty="0"/>
              <a:t>モデリング推進協</a:t>
            </a:r>
            <a:r>
              <a:rPr lang="ja-JP" altLang="en-US" sz="2000" dirty="0" smtClean="0"/>
              <a:t>議会</a:t>
            </a:r>
            <a:endParaRPr kumimoji="1" lang="ja-JP" altLang="en-US" sz="20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5542"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8991" y="1564876"/>
            <a:ext cx="3308919" cy="4680520"/>
          </a:xfrm>
          <a:prstGeom prst="rect">
            <a:avLst/>
          </a:prstGeom>
        </p:spPr>
      </p:pic>
      <p:sp>
        <p:nvSpPr>
          <p:cNvPr id="2" name="タイトル 1"/>
          <p:cNvSpPr>
            <a:spLocks noGrp="1"/>
          </p:cNvSpPr>
          <p:nvPr>
            <p:ph type="title"/>
          </p:nvPr>
        </p:nvSpPr>
        <p:spPr/>
        <p:txBody>
          <a:bodyPr/>
          <a:lstStyle/>
          <a:p>
            <a:r>
              <a:rPr kumimoji="1" lang="ja-JP" altLang="en-US" dirty="0" smtClean="0">
                <a:latin typeface="メイリオ" pitchFamily="50" charset="-128"/>
                <a:ea typeface="メイリオ" pitchFamily="50" charset="-128"/>
                <a:cs typeface="メイリオ" pitchFamily="50" charset="-128"/>
              </a:rPr>
              <a:t>研究背景</a:t>
            </a:r>
            <a:r>
              <a:rPr lang="ja-JP" altLang="en-US" dirty="0" smtClean="0">
                <a:latin typeface="メイリオ" pitchFamily="50" charset="-128"/>
                <a:ea typeface="メイリオ" pitchFamily="50" charset="-128"/>
                <a:cs typeface="メイリオ" pitchFamily="50" charset="-128"/>
              </a:rPr>
              <a:t>（</a:t>
            </a:r>
            <a:r>
              <a:rPr lang="en-US" altLang="ja-JP" dirty="0" smtClean="0">
                <a:latin typeface="メイリオ" pitchFamily="50" charset="-128"/>
                <a:ea typeface="メイリオ" pitchFamily="50" charset="-128"/>
                <a:cs typeface="メイリオ" pitchFamily="50" charset="-128"/>
              </a:rPr>
              <a:t>4</a:t>
            </a:r>
            <a:r>
              <a:rPr kumimoji="1" lang="en-US" altLang="ja-JP" dirty="0" smtClean="0">
                <a:latin typeface="メイリオ" pitchFamily="50" charset="-128"/>
                <a:ea typeface="メイリオ" pitchFamily="50" charset="-128"/>
                <a:cs typeface="メイリオ" pitchFamily="50" charset="-128"/>
              </a:rPr>
              <a:t>/5</a:t>
            </a:r>
            <a:r>
              <a:rPr lang="ja-JP" altLang="en-US"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sz="half" idx="1"/>
          </p:nvPr>
        </p:nvSpPr>
        <p:spPr>
          <a:xfrm>
            <a:off x="457199" y="1020764"/>
            <a:ext cx="4978897" cy="5145087"/>
          </a:xfrm>
        </p:spPr>
        <p:txBody>
          <a:bodyPr/>
          <a:lstStyle/>
          <a:p>
            <a:r>
              <a:rPr kumimoji="1" lang="en-US" altLang="ja-JP" dirty="0" smtClean="0">
                <a:latin typeface="メイリオ" pitchFamily="50" charset="-128"/>
                <a:ea typeface="メイリオ" pitchFamily="50" charset="-128"/>
                <a:cs typeface="メイリオ" pitchFamily="50" charset="-128"/>
              </a:rPr>
              <a:t>UML</a:t>
            </a:r>
            <a:r>
              <a:rPr kumimoji="1" lang="ja-JP" altLang="en-US" dirty="0" smtClean="0">
                <a:latin typeface="メイリオ" pitchFamily="50" charset="-128"/>
                <a:ea typeface="メイリオ" pitchFamily="50" charset="-128"/>
                <a:cs typeface="メイリオ" pitchFamily="50" charset="-128"/>
              </a:rPr>
              <a:t>モデルカタログ</a:t>
            </a:r>
            <a:endParaRPr lang="en-US" altLang="ja-JP" dirty="0" smtClean="0">
              <a:latin typeface="メイリオ" pitchFamily="50" charset="-128"/>
              <a:ea typeface="メイリオ" pitchFamily="50" charset="-128"/>
              <a:cs typeface="メイリオ" pitchFamily="50" charset="-128"/>
            </a:endParaRPr>
          </a:p>
          <a:p>
            <a:pPr lvl="1"/>
            <a:r>
              <a:rPr kumimoji="1" lang="ja-JP" altLang="en-US" dirty="0" smtClean="0">
                <a:latin typeface="メイリオ" pitchFamily="50" charset="-128"/>
                <a:ea typeface="メイリオ" pitchFamily="50" charset="-128"/>
                <a:cs typeface="メイリオ" pitchFamily="50" charset="-128"/>
              </a:rPr>
              <a:t>組込みシステム開発にお</a:t>
            </a:r>
            <a:r>
              <a:rPr lang="ja-JP" altLang="en-US" dirty="0" smtClean="0">
                <a:latin typeface="メイリオ" pitchFamily="50" charset="-128"/>
                <a:ea typeface="メイリオ" pitchFamily="50" charset="-128"/>
                <a:cs typeface="メイリオ" pitchFamily="50" charset="-128"/>
              </a:rPr>
              <a:t>いて参考になるようなモデルをカタログ化</a:t>
            </a:r>
            <a:endParaRPr lang="en-US" altLang="ja-JP" dirty="0" smtClean="0">
              <a:solidFill>
                <a:srgbClr val="7030A0"/>
              </a:solidFill>
              <a:latin typeface="メイリオ" pitchFamily="50" charset="-128"/>
              <a:ea typeface="メイリオ" pitchFamily="50" charset="-128"/>
              <a:cs typeface="メイリオ" pitchFamily="50" charset="-128"/>
            </a:endParaRPr>
          </a:p>
          <a:p>
            <a:pPr lvl="1"/>
            <a:r>
              <a:rPr lang="ja-JP" altLang="en-US" dirty="0" smtClean="0">
                <a:latin typeface="メイリオ" pitchFamily="50" charset="-128"/>
                <a:ea typeface="メイリオ" pitchFamily="50" charset="-128"/>
                <a:cs typeface="メイリオ" pitchFamily="50" charset="-128"/>
              </a:rPr>
              <a:t>掲載内容</a:t>
            </a:r>
            <a:endParaRPr lang="en-US" altLang="ja-JP" dirty="0" smtClean="0">
              <a:latin typeface="メイリオ" pitchFamily="50" charset="-128"/>
              <a:ea typeface="メイリオ" pitchFamily="50" charset="-128"/>
              <a:cs typeface="メイリオ" pitchFamily="50" charset="-128"/>
            </a:endParaRPr>
          </a:p>
          <a:p>
            <a:pPr lvl="2"/>
            <a:r>
              <a:rPr lang="ja-JP" altLang="en-US" dirty="0" smtClean="0">
                <a:latin typeface="メイリオ" pitchFamily="50" charset="-128"/>
                <a:ea typeface="メイリオ" pitchFamily="50" charset="-128"/>
                <a:cs typeface="メイリオ" pitchFamily="50" charset="-128"/>
              </a:rPr>
              <a:t>要求仕様，ユースケース図，</a:t>
            </a:r>
            <a:endParaRPr lang="en-US" altLang="ja-JP" dirty="0" smtClean="0">
              <a:latin typeface="メイリオ" pitchFamily="50" charset="-128"/>
              <a:ea typeface="メイリオ" pitchFamily="50" charset="-128"/>
              <a:cs typeface="メイリオ" pitchFamily="50" charset="-128"/>
            </a:endParaRPr>
          </a:p>
          <a:p>
            <a:pPr marL="914400" lvl="2" indent="0">
              <a:buNone/>
            </a:pPr>
            <a:r>
              <a:rPr lang="ja-JP" altLang="en-US" dirty="0" smtClean="0">
                <a:latin typeface="メイリオ" pitchFamily="50" charset="-128"/>
                <a:ea typeface="メイリオ" pitchFamily="50" charset="-128"/>
                <a:cs typeface="メイリオ" pitchFamily="50" charset="-128"/>
              </a:rPr>
              <a:t>ユースケース記述</a:t>
            </a:r>
            <a:r>
              <a:rPr lang="ja-JP" altLang="en-US" dirty="0">
                <a:latin typeface="メイリオ" pitchFamily="50" charset="-128"/>
                <a:ea typeface="メイリオ" pitchFamily="50" charset="-128"/>
                <a:cs typeface="メイリオ" pitchFamily="50" charset="-128"/>
              </a:rPr>
              <a:t>，</a:t>
            </a:r>
            <a:r>
              <a:rPr lang="ja-JP" altLang="en-US" dirty="0" smtClean="0">
                <a:latin typeface="メイリオ" pitchFamily="50" charset="-128"/>
                <a:ea typeface="メイリオ" pitchFamily="50" charset="-128"/>
                <a:cs typeface="メイリオ" pitchFamily="50" charset="-128"/>
              </a:rPr>
              <a:t>クラス図，</a:t>
            </a:r>
            <a:endParaRPr lang="en-US" altLang="ja-JP" dirty="0" smtClean="0">
              <a:latin typeface="メイリオ" pitchFamily="50" charset="-128"/>
              <a:ea typeface="メイリオ" pitchFamily="50" charset="-128"/>
              <a:cs typeface="メイリオ" pitchFamily="50" charset="-128"/>
            </a:endParaRPr>
          </a:p>
          <a:p>
            <a:pPr marL="914400" lvl="2" indent="0">
              <a:buNone/>
            </a:pPr>
            <a:r>
              <a:rPr lang="ja-JP" altLang="en-US" dirty="0" smtClean="0">
                <a:latin typeface="メイリオ" pitchFamily="50" charset="-128"/>
                <a:ea typeface="メイリオ" pitchFamily="50" charset="-128"/>
                <a:cs typeface="メイリオ" pitchFamily="50" charset="-128"/>
              </a:rPr>
              <a:t>シーケンス図，ステートマシン図等</a:t>
            </a:r>
            <a:endParaRPr kumimoji="1" lang="en-US" altLang="ja-JP" dirty="0" smtClean="0">
              <a:latin typeface="メイリオ" pitchFamily="50" charset="-128"/>
              <a:ea typeface="メイリオ" pitchFamily="50" charset="-128"/>
              <a:cs typeface="メイリオ" pitchFamily="50" charset="-128"/>
            </a:endParaRPr>
          </a:p>
          <a:p>
            <a:pPr lvl="1"/>
            <a:endParaRPr kumimoji="1" lang="en-US" altLang="ja-JP" dirty="0" smtClean="0">
              <a:latin typeface="メイリオ" pitchFamily="50" charset="-128"/>
              <a:ea typeface="メイリオ" pitchFamily="50" charset="-128"/>
              <a:cs typeface="メイリオ" pitchFamily="50" charset="-128"/>
            </a:endParaRPr>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75542" y="1556792"/>
            <a:ext cx="3316938" cy="4688604"/>
          </a:xfrm>
        </p:spPr>
      </p:pic>
      <p:sp>
        <p:nvSpPr>
          <p:cNvPr id="9" name="右矢印 8"/>
          <p:cNvSpPr/>
          <p:nvPr/>
        </p:nvSpPr>
        <p:spPr>
          <a:xfrm>
            <a:off x="755576" y="5338082"/>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1619672" y="5236458"/>
            <a:ext cx="3600400" cy="784830"/>
          </a:xfrm>
          <a:prstGeom prst="rect">
            <a:avLst/>
          </a:prstGeom>
          <a:noFill/>
        </p:spPr>
        <p:txBody>
          <a:bodyPr wrap="square" bIns="0" rtlCol="0">
            <a:spAutoFit/>
          </a:bodyPr>
          <a:lstStyle/>
          <a:p>
            <a:r>
              <a:rPr lang="ja-JP" altLang="en-US" sz="2400" dirty="0" smtClean="0">
                <a:latin typeface="メイリオ" pitchFamily="50" charset="-128"/>
                <a:ea typeface="メイリオ" pitchFamily="50" charset="-128"/>
                <a:cs typeface="メイリオ" pitchFamily="50" charset="-128"/>
              </a:rPr>
              <a:t>モデルベース開発教育</a:t>
            </a:r>
            <a:r>
              <a:rPr kumimoji="1" lang="ja-JP" altLang="en-US" sz="2400" dirty="0" smtClean="0">
                <a:latin typeface="メイリオ" pitchFamily="50" charset="-128"/>
                <a:ea typeface="メイリオ" pitchFamily="50" charset="-128"/>
                <a:cs typeface="メイリオ" pitchFamily="50" charset="-128"/>
              </a:rPr>
              <a:t>の</a:t>
            </a:r>
            <a:endParaRPr kumimoji="1"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資料になる？</a:t>
            </a:r>
            <a:endParaRPr kumimoji="1" lang="ja-JP" altLang="en-US" sz="24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latin typeface="メイリオ" pitchFamily="50" charset="-128"/>
                <a:ea typeface="メイリオ" pitchFamily="50" charset="-128"/>
                <a:cs typeface="メイリオ" pitchFamily="50" charset="-128"/>
              </a:rPr>
              <a:t>6</a:t>
            </a:fld>
            <a:endParaRPr kumimoji="1"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lang="ja-JP" altLang="en-US" dirty="0" smtClean="0"/>
              <a:t>（</a:t>
            </a:r>
            <a:r>
              <a:rPr lang="en-US" altLang="ja-JP" dirty="0" smtClean="0"/>
              <a:t>5</a:t>
            </a:r>
            <a:r>
              <a:rPr kumimoji="1"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a:xfrm>
            <a:off x="304800" y="1020764"/>
            <a:ext cx="8610600" cy="4784500"/>
          </a:xfrm>
        </p:spPr>
        <p:txBody>
          <a:bodyPr>
            <a:noAutofit/>
          </a:bodyPr>
          <a:lstStyle/>
          <a:p>
            <a:r>
              <a:rPr kumimoji="1" lang="en-US" altLang="ja-JP" dirty="0" smtClean="0"/>
              <a:t>UML</a:t>
            </a:r>
            <a:r>
              <a:rPr kumimoji="1" lang="ja-JP" altLang="en-US" dirty="0" smtClean="0"/>
              <a:t>モデルカタログの問題点</a:t>
            </a:r>
            <a:endParaRPr kumimoji="1" lang="en-US" altLang="ja-JP" dirty="0" smtClean="0"/>
          </a:p>
          <a:p>
            <a:pPr lvl="1"/>
            <a:r>
              <a:rPr kumimoji="1" lang="ja-JP" altLang="en-US" dirty="0" smtClean="0"/>
              <a:t>開発現場での実践報告，利用例が無い</a:t>
            </a:r>
            <a:endParaRPr kumimoji="1" lang="en-US" altLang="ja-JP" dirty="0" smtClean="0"/>
          </a:p>
        </p:txBody>
      </p:sp>
      <p:sp>
        <p:nvSpPr>
          <p:cNvPr id="4" name="角丸四角形 3"/>
          <p:cNvSpPr/>
          <p:nvPr/>
        </p:nvSpPr>
        <p:spPr>
          <a:xfrm>
            <a:off x="1331640" y="2391122"/>
            <a:ext cx="7344816" cy="868323"/>
          </a:xfrm>
          <a:prstGeom prst="roundRect">
            <a:avLst/>
          </a:prstGeom>
          <a:gradFill>
            <a:gsLst>
              <a:gs pos="0">
                <a:schemeClr val="accent1">
                  <a:tint val="50000"/>
                  <a:satMod val="300000"/>
                </a:schemeClr>
              </a:gs>
              <a:gs pos="35000">
                <a:schemeClr val="accent1">
                  <a:tint val="37000"/>
                  <a:satMod val="300000"/>
                </a:schemeClr>
              </a:gs>
              <a:gs pos="100000">
                <a:schemeClr val="accent1">
                  <a:tint val="15000"/>
                  <a:satMod val="350000"/>
                </a:schemeClr>
              </a:gs>
            </a:gsLst>
          </a:gradFill>
          <a:ln>
            <a:solidFill>
              <a:schemeClr val="accent1">
                <a:shade val="95000"/>
                <a:satMod val="105000"/>
              </a:schemeClr>
            </a:solidFill>
          </a:ln>
        </p:spPr>
        <p:style>
          <a:lnRef idx="1">
            <a:schemeClr val="accent1"/>
          </a:lnRef>
          <a:fillRef idx="2">
            <a:schemeClr val="accent1"/>
          </a:fillRef>
          <a:effectRef idx="1">
            <a:schemeClr val="accent1"/>
          </a:effectRef>
          <a:fontRef idx="minor">
            <a:schemeClr val="dk1"/>
          </a:fontRef>
        </p:style>
        <p:txBody>
          <a:bodyPr wrap="square" bIns="0" rtlCol="0" anchor="ctr">
            <a:spAutoFit/>
          </a:bodyPr>
          <a:lstStyle/>
          <a:p>
            <a:pPr algn="ctr"/>
            <a:r>
              <a:rPr lang="ja-JP" altLang="en-US" sz="2400" dirty="0">
                <a:latin typeface="メイリオ" pitchFamily="50" charset="-128"/>
                <a:ea typeface="メイリオ" pitchFamily="50" charset="-128"/>
                <a:cs typeface="メイリオ" pitchFamily="50" charset="-128"/>
              </a:rPr>
              <a:t>実装・開発環境に依存しない</a:t>
            </a:r>
            <a:r>
              <a:rPr lang="ja-JP" altLang="en-US" sz="2400" u="sng" dirty="0">
                <a:solidFill>
                  <a:schemeClr val="tx1"/>
                </a:solidFill>
                <a:latin typeface="メイリオ" pitchFamily="50" charset="-128"/>
                <a:ea typeface="メイリオ" pitchFamily="50" charset="-128"/>
                <a:cs typeface="メイリオ" pitchFamily="50" charset="-128"/>
              </a:rPr>
              <a:t>抽象的な</a:t>
            </a:r>
            <a:r>
              <a:rPr lang="ja-JP" altLang="en-US" sz="2400" u="sng" dirty="0" smtClean="0">
                <a:solidFill>
                  <a:schemeClr val="tx1"/>
                </a:solidFill>
                <a:latin typeface="メイリオ" pitchFamily="50" charset="-128"/>
                <a:ea typeface="メイリオ" pitchFamily="50" charset="-128"/>
                <a:cs typeface="メイリオ" pitchFamily="50" charset="-128"/>
              </a:rPr>
              <a:t>モデル</a:t>
            </a:r>
            <a:r>
              <a:rPr lang="ja-JP" altLang="en-US" sz="2400" dirty="0" smtClean="0">
                <a:solidFill>
                  <a:schemeClr val="tx1"/>
                </a:solidFill>
                <a:latin typeface="メイリオ" pitchFamily="50" charset="-128"/>
                <a:ea typeface="メイリオ" pitchFamily="50" charset="-128"/>
                <a:cs typeface="メイリオ" pitchFamily="50" charset="-128"/>
              </a:rPr>
              <a:t>のため</a:t>
            </a:r>
            <a:r>
              <a:rPr lang="en-US" altLang="ja-JP" sz="2400" dirty="0" smtClean="0">
                <a:solidFill>
                  <a:schemeClr val="tx1"/>
                </a:solidFill>
                <a:latin typeface="メイリオ" pitchFamily="50" charset="-128"/>
                <a:ea typeface="メイリオ" pitchFamily="50" charset="-128"/>
                <a:cs typeface="メイリオ" pitchFamily="50" charset="-128"/>
              </a:rPr>
              <a:t/>
            </a:r>
            <a:br>
              <a:rPr lang="en-US" altLang="ja-JP" sz="2400" dirty="0" smtClean="0">
                <a:solidFill>
                  <a:schemeClr val="tx1"/>
                </a:solidFill>
                <a:latin typeface="メイリオ" pitchFamily="50" charset="-128"/>
                <a:ea typeface="メイリオ" pitchFamily="50" charset="-128"/>
                <a:cs typeface="メイリオ" pitchFamily="50" charset="-128"/>
              </a:rPr>
            </a:br>
            <a:r>
              <a:rPr lang="ja-JP" altLang="en-US" sz="2400" dirty="0" smtClean="0">
                <a:solidFill>
                  <a:srgbClr val="7030A0"/>
                </a:solidFill>
                <a:latin typeface="メイリオ" pitchFamily="50" charset="-128"/>
                <a:ea typeface="メイリオ" pitchFamily="50" charset="-128"/>
                <a:cs typeface="メイリオ" pitchFamily="50" charset="-128"/>
              </a:rPr>
              <a:t>環境</a:t>
            </a:r>
            <a:r>
              <a:rPr lang="ja-JP" altLang="en-US" sz="2400" dirty="0" smtClean="0">
                <a:solidFill>
                  <a:srgbClr val="7030A0"/>
                </a:solidFill>
                <a:latin typeface="メイリオ" pitchFamily="50" charset="-128"/>
                <a:ea typeface="メイリオ" pitchFamily="50" charset="-128"/>
                <a:cs typeface="メイリオ" pitchFamily="50" charset="-128"/>
              </a:rPr>
              <a:t>に合わせた</a:t>
            </a:r>
            <a:r>
              <a:rPr lang="ja-JP" altLang="en-US" sz="2400" dirty="0" smtClean="0">
                <a:solidFill>
                  <a:srgbClr val="7030A0"/>
                </a:solidFill>
                <a:latin typeface="メイリオ" pitchFamily="50" charset="-128"/>
                <a:ea typeface="メイリオ" pitchFamily="50" charset="-128"/>
                <a:cs typeface="メイリオ" pitchFamily="50" charset="-128"/>
              </a:rPr>
              <a:t>モデルの例が無い</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11" name="角丸四角形 10"/>
          <p:cNvSpPr/>
          <p:nvPr/>
        </p:nvSpPr>
        <p:spPr>
          <a:xfrm>
            <a:off x="2411760" y="3807856"/>
            <a:ext cx="5616624" cy="459700"/>
          </a:xfrm>
          <a:prstGeom prst="roundRect">
            <a:avLst/>
          </a:prstGeom>
        </p:spPr>
        <p:style>
          <a:lnRef idx="1">
            <a:schemeClr val="accent1"/>
          </a:lnRef>
          <a:fillRef idx="2">
            <a:schemeClr val="accent1"/>
          </a:fillRef>
          <a:effectRef idx="1">
            <a:schemeClr val="accent1"/>
          </a:effectRef>
          <a:fontRef idx="minor">
            <a:schemeClr val="dk1"/>
          </a:fontRef>
        </p:style>
        <p:txBody>
          <a:bodyPr bIns="0" rtlCol="0" anchor="ctr">
            <a:spAutoFit/>
          </a:bodyPr>
          <a:lstStyle/>
          <a:p>
            <a:pPr algn="ctr"/>
            <a:r>
              <a:rPr lang="ja-JP" altLang="en-US" sz="2400" u="sng" dirty="0">
                <a:latin typeface="メイリオ" pitchFamily="50" charset="-128"/>
                <a:ea typeface="メイリオ" pitchFamily="50" charset="-128"/>
                <a:cs typeface="メイリオ" pitchFamily="50" charset="-128"/>
              </a:rPr>
              <a:t>実例</a:t>
            </a:r>
            <a:r>
              <a:rPr lang="ja-JP" altLang="en-US" sz="2400" u="sng" dirty="0" smtClean="0">
                <a:latin typeface="メイリオ" pitchFamily="50" charset="-128"/>
                <a:ea typeface="メイリオ" pitchFamily="50" charset="-128"/>
                <a:cs typeface="メイリオ" pitchFamily="50" charset="-128"/>
              </a:rPr>
              <a:t>が</a:t>
            </a:r>
            <a:r>
              <a:rPr lang="ja-JP" altLang="en-US" sz="2400" u="sng" dirty="0">
                <a:latin typeface="メイリオ" pitchFamily="50" charset="-128"/>
                <a:ea typeface="メイリオ" pitchFamily="50" charset="-128"/>
                <a:cs typeface="メイリオ" pitchFamily="50" charset="-128"/>
              </a:rPr>
              <a:t>無い</a:t>
            </a:r>
            <a:r>
              <a:rPr lang="ja-JP" altLang="en-US" sz="2400" dirty="0">
                <a:latin typeface="メイリオ" pitchFamily="50" charset="-128"/>
                <a:ea typeface="メイリオ" pitchFamily="50" charset="-128"/>
                <a:cs typeface="メイリオ" pitchFamily="50" charset="-128"/>
              </a:rPr>
              <a:t>ため，</a:t>
            </a:r>
            <a:r>
              <a:rPr lang="ja-JP" altLang="en-US" sz="2400" dirty="0">
                <a:solidFill>
                  <a:srgbClr val="7030A0"/>
                </a:solidFill>
                <a:latin typeface="メイリオ" pitchFamily="50" charset="-128"/>
                <a:ea typeface="メイリオ" pitchFamily="50" charset="-128"/>
                <a:cs typeface="メイリオ" pitchFamily="50" charset="-128"/>
              </a:rPr>
              <a:t>有用性が不明</a:t>
            </a:r>
            <a:endParaRPr lang="en-US" altLang="ja-JP" sz="2400" dirty="0">
              <a:solidFill>
                <a:srgbClr val="7030A0"/>
              </a:solidFill>
              <a:latin typeface="メイリオ" pitchFamily="50" charset="-128"/>
              <a:ea typeface="メイリオ" pitchFamily="50" charset="-128"/>
              <a:cs typeface="メイリオ" pitchFamily="50" charset="-128"/>
            </a:endParaRPr>
          </a:p>
        </p:txBody>
      </p:sp>
      <p:sp>
        <p:nvSpPr>
          <p:cNvPr id="10" name="線吹き出し 2 (枠付き) 9"/>
          <p:cNvSpPr/>
          <p:nvPr/>
        </p:nvSpPr>
        <p:spPr>
          <a:xfrm>
            <a:off x="1115616" y="4509120"/>
            <a:ext cx="4248472" cy="432048"/>
          </a:xfrm>
          <a:prstGeom prst="borderCallout2">
            <a:avLst>
              <a:gd name="adj1" fmla="val 49902"/>
              <a:gd name="adj2" fmla="val 102253"/>
              <a:gd name="adj3" fmla="val 48523"/>
              <a:gd name="adj4" fmla="val 110590"/>
              <a:gd name="adj5" fmla="val -74707"/>
              <a:gd name="adj6" fmla="val 115114"/>
            </a:avLst>
          </a:prstGeom>
        </p:spPr>
        <p:style>
          <a:lnRef idx="1">
            <a:schemeClr val="accent2"/>
          </a:lnRef>
          <a:fillRef idx="2">
            <a:schemeClr val="accent2"/>
          </a:fillRef>
          <a:effectRef idx="1">
            <a:schemeClr val="accent2"/>
          </a:effectRef>
          <a:fontRef idx="minor">
            <a:schemeClr val="dk1"/>
          </a:fontRef>
        </p:style>
        <p:txBody>
          <a:bodyPr bIns="0" rtlCol="0" anchor="ctr"/>
          <a:lstStyle/>
          <a:p>
            <a:pPr algn="ctr"/>
            <a:r>
              <a:rPr lang="ja-JP" altLang="en-US" sz="2000" dirty="0" smtClean="0">
                <a:solidFill>
                  <a:schemeClr val="tx1"/>
                </a:solidFill>
                <a:latin typeface="メイリオ" pitchFamily="50" charset="-128"/>
                <a:ea typeface="メイリオ" pitchFamily="50" charset="-128"/>
                <a:cs typeface="メイリオ" pitchFamily="50" charset="-128"/>
              </a:rPr>
              <a:t>動作保証性，再利用性，</a:t>
            </a:r>
            <a:r>
              <a:rPr kumimoji="1" lang="ja-JP" altLang="en-US" sz="2000" dirty="0" smtClean="0">
                <a:solidFill>
                  <a:schemeClr val="tx1"/>
                </a:solidFill>
                <a:latin typeface="メイリオ" pitchFamily="50" charset="-128"/>
                <a:ea typeface="メイリオ" pitchFamily="50" charset="-128"/>
                <a:cs typeface="メイリオ" pitchFamily="50" charset="-128"/>
              </a:rPr>
              <a:t>拡張性</a:t>
            </a:r>
            <a:r>
              <a:rPr lang="ja-JP" altLang="en-US" sz="2000" dirty="0">
                <a:solidFill>
                  <a:schemeClr val="tx1"/>
                </a:solidFill>
                <a:latin typeface="メイリオ" pitchFamily="50" charset="-128"/>
                <a:ea typeface="メイリオ" pitchFamily="50" charset="-128"/>
                <a:cs typeface="メイリオ" pitchFamily="50" charset="-128"/>
              </a:rPr>
              <a:t>等</a:t>
            </a:r>
            <a:endParaRPr kumimoji="1" lang="en-US" altLang="ja-JP" sz="2000" dirty="0" smtClean="0">
              <a:solidFill>
                <a:schemeClr val="tx1"/>
              </a:solidFill>
              <a:latin typeface="メイリオ" pitchFamily="50" charset="-128"/>
              <a:ea typeface="メイリオ" pitchFamily="50" charset="-128"/>
              <a:cs typeface="メイリオ" pitchFamily="50" charset="-128"/>
            </a:endParaRPr>
          </a:p>
        </p:txBody>
      </p:sp>
      <p:sp>
        <p:nvSpPr>
          <p:cNvPr id="7" name="右矢印 6"/>
          <p:cNvSpPr/>
          <p:nvPr/>
        </p:nvSpPr>
        <p:spPr>
          <a:xfrm>
            <a:off x="899592" y="5517232"/>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2195736" y="5421474"/>
            <a:ext cx="6984776" cy="830997"/>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モデルカタログの有用性を検証し，</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環境に合わせたモデルを提供する必要がある</a:t>
            </a:r>
            <a:endParaRPr lang="en-US" altLang="ja-JP" sz="2400" dirty="0">
              <a:latin typeface="メイリオ" pitchFamily="50" charset="-128"/>
              <a:ea typeface="メイリオ" pitchFamily="50" charset="-128"/>
              <a:cs typeface="メイリオ" pitchFamily="50" charset="-128"/>
            </a:endParaRPr>
          </a:p>
        </p:txBody>
      </p:sp>
      <p:sp>
        <p:nvSpPr>
          <p:cNvPr id="5" name="スライド番号プレースホルダー 4"/>
          <p:cNvSpPr>
            <a:spLocks noGrp="1"/>
          </p:cNvSpPr>
          <p:nvPr>
            <p:ph type="sldNum" sz="quarter" idx="12"/>
          </p:nvPr>
        </p:nvSpPr>
        <p:spPr/>
        <p:txBody>
          <a:bodyPr/>
          <a:lstStyle/>
          <a:p>
            <a:fld id="{1B4CD1AD-35CE-4DA8-9CDB-2FA6D4A1B3F4}" type="slidenum">
              <a:rPr kumimoji="1" lang="ja-JP" altLang="en-US" smtClean="0"/>
              <a:t>7</a:t>
            </a:fld>
            <a:endParaRPr kumimoji="1" lang="ja-JP" altLang="en-US" dirty="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1/5</a:t>
            </a:r>
            <a:r>
              <a:rPr lang="ja-JP" altLang="en-US" dirty="0" smtClean="0"/>
              <a:t>）</a:t>
            </a:r>
            <a:endParaRPr kumimoji="1" lang="ja-JP" altLang="en-US" dirty="0"/>
          </a:p>
        </p:txBody>
      </p:sp>
      <p:sp>
        <p:nvSpPr>
          <p:cNvPr id="3" name="角丸四角形 2"/>
          <p:cNvSpPr/>
          <p:nvPr/>
        </p:nvSpPr>
        <p:spPr>
          <a:xfrm>
            <a:off x="611560" y="3501008"/>
            <a:ext cx="7920880" cy="1008112"/>
          </a:xfrm>
          <a:prstGeom prst="roundRect">
            <a:avLst/>
          </a:prstGeom>
        </p:spPr>
        <p:style>
          <a:lnRef idx="2">
            <a:schemeClr val="accent6"/>
          </a:lnRef>
          <a:fillRef idx="1">
            <a:schemeClr val="lt1"/>
          </a:fillRef>
          <a:effectRef idx="0">
            <a:schemeClr val="accent6"/>
          </a:effectRef>
          <a:fontRef idx="minor">
            <a:schemeClr val="dk1"/>
          </a:fontRef>
        </p:style>
        <p:txBody>
          <a:bodyPr bIns="0" rtlCol="0" anchor="t"/>
          <a:lstStyle/>
          <a:p>
            <a:r>
              <a:rPr lang="ja-JP" altLang="en-US" sz="2800" dirty="0" smtClean="0">
                <a:latin typeface="メイリオ" pitchFamily="50" charset="-128"/>
                <a:ea typeface="メイリオ" pitchFamily="50" charset="-128"/>
                <a:cs typeface="メイリオ" pitchFamily="50" charset="-128"/>
              </a:rPr>
              <a:t>環境</a:t>
            </a:r>
            <a:r>
              <a:rPr lang="ja-JP" altLang="en-US" sz="2800" dirty="0" smtClean="0">
                <a:latin typeface="メイリオ" pitchFamily="50" charset="-128"/>
                <a:ea typeface="メイリオ" pitchFamily="50" charset="-128"/>
                <a:cs typeface="メイリオ" pitchFamily="50" charset="-128"/>
              </a:rPr>
              <a:t>に</a:t>
            </a:r>
            <a:r>
              <a:rPr lang="ja-JP" altLang="en-US" sz="2800" dirty="0" smtClean="0">
                <a:latin typeface="メイリオ" pitchFamily="50" charset="-128"/>
                <a:ea typeface="メイリオ" pitchFamily="50" charset="-128"/>
                <a:cs typeface="メイリオ" pitchFamily="50" charset="-128"/>
              </a:rPr>
              <a:t>合わせたモデルの例</a:t>
            </a:r>
            <a:r>
              <a:rPr lang="ja-JP" altLang="en-US" sz="2800" dirty="0" smtClean="0">
                <a:latin typeface="メイリオ" pitchFamily="50" charset="-128"/>
                <a:ea typeface="メイリオ" pitchFamily="50" charset="-128"/>
                <a:cs typeface="メイリオ" pitchFamily="50" charset="-128"/>
              </a:rPr>
              <a:t>が無い</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0070C0"/>
                </a:solidFill>
                <a:latin typeface="メイリオ" pitchFamily="50" charset="-128"/>
                <a:ea typeface="メイリオ" pitchFamily="50" charset="-128"/>
                <a:cs typeface="メイリオ" pitchFamily="50" charset="-128"/>
              </a:rPr>
              <a:t>環境に依存したモデルの作成，</a:t>
            </a:r>
            <a:r>
              <a:rPr lang="ja-JP" altLang="en-US" sz="2800" dirty="0" smtClean="0">
                <a:solidFill>
                  <a:srgbClr val="0070C0"/>
                </a:solidFill>
                <a:latin typeface="メイリオ" pitchFamily="50" charset="-128"/>
                <a:ea typeface="メイリオ" pitchFamily="50" charset="-128"/>
                <a:cs typeface="メイリオ" pitchFamily="50" charset="-128"/>
              </a:rPr>
              <a:t>提供</a:t>
            </a:r>
            <a:endParaRPr lang="en-US" altLang="ja-JP" sz="2800" dirty="0">
              <a:solidFill>
                <a:srgbClr val="0070C0"/>
              </a:solidFill>
              <a:latin typeface="メイリオ" pitchFamily="50" charset="-128"/>
              <a:ea typeface="メイリオ" pitchFamily="50" charset="-128"/>
              <a:cs typeface="メイリオ" pitchFamily="50" charset="-128"/>
            </a:endParaRPr>
          </a:p>
        </p:txBody>
      </p:sp>
      <p:sp>
        <p:nvSpPr>
          <p:cNvPr id="6" name="角丸四角形 5"/>
          <p:cNvSpPr/>
          <p:nvPr/>
        </p:nvSpPr>
        <p:spPr>
          <a:xfrm>
            <a:off x="611560" y="5157192"/>
            <a:ext cx="7920880" cy="1080120"/>
          </a:xfrm>
          <a:prstGeom prst="roundRect">
            <a:avLst/>
          </a:prstGeom>
        </p:spPr>
        <p:style>
          <a:lnRef idx="2">
            <a:schemeClr val="accent6"/>
          </a:lnRef>
          <a:fillRef idx="1">
            <a:schemeClr val="lt1"/>
          </a:fillRef>
          <a:effectRef idx="0">
            <a:schemeClr val="accent6"/>
          </a:effectRef>
          <a:fontRef idx="minor">
            <a:schemeClr val="dk1"/>
          </a:fontRef>
        </p:style>
        <p:txBody>
          <a:bodyPr bIns="0" rtlCol="0" anchor="ctr"/>
          <a:lstStyle/>
          <a:p>
            <a:r>
              <a:rPr lang="ja-JP" altLang="en-US" sz="2800" dirty="0" smtClean="0">
                <a:latin typeface="メイリオ" pitchFamily="50" charset="-128"/>
                <a:ea typeface="メイリオ" pitchFamily="50" charset="-128"/>
                <a:cs typeface="メイリオ" pitchFamily="50" charset="-128"/>
              </a:rPr>
              <a:t>モデルの</a:t>
            </a:r>
            <a:r>
              <a:rPr lang="ja-JP" altLang="en-US" sz="2800" dirty="0" smtClean="0">
                <a:latin typeface="メイリオ" pitchFamily="50" charset="-128"/>
                <a:ea typeface="メイリオ" pitchFamily="50" charset="-128"/>
                <a:cs typeface="メイリオ" pitchFamily="50" charset="-128"/>
              </a:rPr>
              <a:t>有用性</a:t>
            </a:r>
            <a:r>
              <a:rPr lang="ja-JP" altLang="en-US" sz="2800" dirty="0">
                <a:latin typeface="メイリオ" pitchFamily="50" charset="-128"/>
                <a:ea typeface="メイリオ" pitchFamily="50" charset="-128"/>
                <a:cs typeface="メイリオ" pitchFamily="50" charset="-128"/>
              </a:rPr>
              <a:t>が不明</a:t>
            </a:r>
            <a:endParaRPr lang="en-US" altLang="ja-JP" sz="2800" dirty="0">
              <a:latin typeface="メイリオ" pitchFamily="50" charset="-128"/>
              <a:ea typeface="メイリオ" pitchFamily="50" charset="-128"/>
              <a:cs typeface="メイリオ" pitchFamily="50" charset="-128"/>
            </a:endParaRPr>
          </a:p>
          <a:p>
            <a:pPr algn="r"/>
            <a:r>
              <a:rPr lang="ja-JP" altLang="en-US" sz="2800" dirty="0">
                <a:latin typeface="メイリオ" pitchFamily="50" charset="-128"/>
                <a:ea typeface="メイリオ" pitchFamily="50" charset="-128"/>
                <a:cs typeface="メイリオ" pitchFamily="50" charset="-128"/>
              </a:rPr>
              <a:t>→</a:t>
            </a:r>
            <a:r>
              <a:rPr lang="ja-JP" altLang="en-US" sz="2800" dirty="0">
                <a:solidFill>
                  <a:srgbClr val="0070C0"/>
                </a:solidFill>
                <a:latin typeface="メイリオ" pitchFamily="50" charset="-128"/>
                <a:ea typeface="メイリオ" pitchFamily="50" charset="-128"/>
                <a:cs typeface="メイリオ" pitchFamily="50" charset="-128"/>
              </a:rPr>
              <a:t>開発と動作テストによって有用性を</a:t>
            </a:r>
            <a:r>
              <a:rPr lang="ja-JP" altLang="en-US" sz="2800" dirty="0" smtClean="0">
                <a:solidFill>
                  <a:srgbClr val="0070C0"/>
                </a:solidFill>
                <a:latin typeface="メイリオ" pitchFamily="50" charset="-128"/>
                <a:ea typeface="メイリオ" pitchFamily="50" charset="-128"/>
                <a:cs typeface="メイリオ" pitchFamily="50" charset="-128"/>
              </a:rPr>
              <a:t>検証</a:t>
            </a:r>
            <a:endParaRPr lang="en-US" altLang="ja-JP" sz="2800" dirty="0">
              <a:solidFill>
                <a:srgbClr val="0070C0"/>
              </a:solidFill>
              <a:latin typeface="メイリオ" pitchFamily="50" charset="-128"/>
              <a:ea typeface="メイリオ" pitchFamily="50" charset="-128"/>
              <a:cs typeface="メイリオ" pitchFamily="50" charset="-128"/>
            </a:endParaRPr>
          </a:p>
        </p:txBody>
      </p:sp>
      <p:sp>
        <p:nvSpPr>
          <p:cNvPr id="8" name="コンテンツ プレースホルダー 6"/>
          <p:cNvSpPr txBox="1">
            <a:spLocks/>
          </p:cNvSpPr>
          <p:nvPr/>
        </p:nvSpPr>
        <p:spPr bwMode="gray">
          <a:xfrm>
            <a:off x="395536" y="1124744"/>
            <a:ext cx="8291264" cy="1532727"/>
          </a:xfrm>
          <a:prstGeom prst="rect">
            <a:avLst/>
          </a:prstGeom>
          <a:ln w="38100" cap="flat" cmpd="sng" algn="ctr">
            <a:solidFill>
              <a:schemeClr val="lt1"/>
            </a:solidFill>
            <a:prstDash val="solid"/>
            <a:miter lim="800000"/>
            <a:headEnd/>
            <a:tailEnd/>
          </a:ln>
        </p:spPr>
        <p:style>
          <a:lnRef idx="3">
            <a:schemeClr val="lt1"/>
          </a:lnRef>
          <a:fillRef idx="1">
            <a:schemeClr val="accent2"/>
          </a:fillRef>
          <a:effectRef idx="1">
            <a:schemeClr val="accent2"/>
          </a:effectRef>
          <a:fontRef idx="minor">
            <a:schemeClr val="lt1"/>
          </a:fontRef>
        </p:style>
        <p:txBody>
          <a:bodyPr vert="horz" wrap="square" lIns="91440" tIns="45720" rIns="91440" bIns="0" numCol="1" anchor="ctr" anchorCtr="0" compatLnSpc="1">
            <a:prstTxWarp prst="textNoShape">
              <a:avLst/>
            </a:prstTxWarp>
            <a:spAutoFit/>
          </a:bodyPr>
          <a:lstStyle>
            <a:lvl1pPr marL="342900" indent="-342900" algn="l" rtl="0" eaLnBrk="1" fontAlgn="base" hangingPunct="1">
              <a:lnSpc>
                <a:spcPct val="120000"/>
              </a:lnSpc>
              <a:spcBef>
                <a:spcPct val="20000"/>
              </a:spcBef>
              <a:spcAft>
                <a:spcPct val="0"/>
              </a:spcAft>
              <a:buChar char="•"/>
              <a:defRPr kumimoji="1" sz="2800">
                <a:solidFill>
                  <a:schemeClr val="lt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lt1"/>
                </a:solidFill>
                <a:latin typeface="+mn-lt"/>
                <a:ea typeface="+mn-ea"/>
                <a:cs typeface="+mn-cs"/>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lt1"/>
                </a:solidFill>
                <a:latin typeface="+mn-lt"/>
                <a:ea typeface="+mn-ea"/>
                <a:cs typeface="+mn-cs"/>
              </a:defRPr>
            </a:lvl3pPr>
            <a:lvl4pPr marL="1600200" indent="-228600" algn="l" rtl="0" eaLnBrk="1" fontAlgn="base" hangingPunct="1">
              <a:spcBef>
                <a:spcPct val="20000"/>
              </a:spcBef>
              <a:spcAft>
                <a:spcPct val="0"/>
              </a:spcAft>
              <a:buChar char="–"/>
              <a:defRPr kumimoji="1" sz="2000">
                <a:solidFill>
                  <a:schemeClr val="lt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kumimoji="1" sz="2000">
                <a:solidFill>
                  <a:schemeClr val="lt1"/>
                </a:solidFill>
                <a:latin typeface="+mn-lt"/>
                <a:ea typeface="+mn-ea"/>
                <a:cs typeface="+mn-cs"/>
              </a:defRPr>
            </a:lvl5pPr>
            <a:lvl6pPr marL="2514600" indent="-228600" algn="l" rtl="0" eaLnBrk="1" fontAlgn="base" hangingPunct="1">
              <a:spcBef>
                <a:spcPct val="20000"/>
              </a:spcBef>
              <a:spcAft>
                <a:spcPct val="0"/>
              </a:spcAft>
              <a:buChar char="»"/>
              <a:defRPr kumimoji="1" sz="2000">
                <a:solidFill>
                  <a:schemeClr val="lt1"/>
                </a:solidFill>
                <a:latin typeface="+mn-lt"/>
                <a:ea typeface="+mn-ea"/>
                <a:cs typeface="+mn-cs"/>
              </a:defRPr>
            </a:lvl6pPr>
            <a:lvl7pPr marL="2971800" indent="-228600" algn="l" rtl="0" eaLnBrk="1" fontAlgn="base" hangingPunct="1">
              <a:spcBef>
                <a:spcPct val="20000"/>
              </a:spcBef>
              <a:spcAft>
                <a:spcPct val="0"/>
              </a:spcAft>
              <a:buChar char="»"/>
              <a:defRPr kumimoji="1" sz="2000">
                <a:solidFill>
                  <a:schemeClr val="lt1"/>
                </a:solidFill>
                <a:latin typeface="+mn-lt"/>
                <a:ea typeface="+mn-ea"/>
                <a:cs typeface="+mn-cs"/>
              </a:defRPr>
            </a:lvl7pPr>
            <a:lvl8pPr marL="3429000" indent="-228600" algn="l" rtl="0" eaLnBrk="1" fontAlgn="base" hangingPunct="1">
              <a:spcBef>
                <a:spcPct val="20000"/>
              </a:spcBef>
              <a:spcAft>
                <a:spcPct val="0"/>
              </a:spcAft>
              <a:buChar char="»"/>
              <a:defRPr kumimoji="1" sz="2000">
                <a:solidFill>
                  <a:schemeClr val="lt1"/>
                </a:solidFill>
                <a:latin typeface="+mn-lt"/>
                <a:ea typeface="+mn-ea"/>
                <a:cs typeface="+mn-cs"/>
              </a:defRPr>
            </a:lvl8pPr>
            <a:lvl9pPr marL="3886200" indent="-228600" algn="l" rtl="0" eaLnBrk="1" fontAlgn="base" hangingPunct="1">
              <a:spcBef>
                <a:spcPct val="20000"/>
              </a:spcBef>
              <a:spcAft>
                <a:spcPct val="0"/>
              </a:spcAft>
              <a:buChar char="»"/>
              <a:defRPr kumimoji="1" sz="2000">
                <a:solidFill>
                  <a:schemeClr val="lt1"/>
                </a:solidFill>
                <a:latin typeface="+mn-lt"/>
                <a:ea typeface="+mn-ea"/>
                <a:cs typeface="+mn-cs"/>
              </a:defRPr>
            </a:lvl9pPr>
          </a:lstStyle>
          <a:p>
            <a:pPr marL="0" indent="0" algn="ctr">
              <a:buFontTx/>
              <a:buNone/>
            </a:pPr>
            <a:r>
              <a:rPr lang="en-US" altLang="ja-JP" sz="3600" dirty="0" smtClean="0">
                <a:latin typeface="メイリオ" pitchFamily="50" charset="-128"/>
                <a:ea typeface="メイリオ" pitchFamily="50" charset="-128"/>
                <a:cs typeface="メイリオ" pitchFamily="50" charset="-128"/>
              </a:rPr>
              <a:t>UML</a:t>
            </a:r>
            <a:r>
              <a:rPr lang="ja-JP" altLang="en-US" sz="3600" dirty="0" smtClean="0">
                <a:latin typeface="メイリオ" pitchFamily="50" charset="-128"/>
                <a:ea typeface="メイリオ" pitchFamily="50" charset="-128"/>
                <a:cs typeface="メイリオ" pitchFamily="50" charset="-128"/>
              </a:rPr>
              <a:t>モデルカタログを利用して</a:t>
            </a:r>
            <a:endParaRPr lang="en-US" altLang="ja-JP" sz="3600" dirty="0" smtClean="0">
              <a:latin typeface="メイリオ" pitchFamily="50" charset="-128"/>
              <a:ea typeface="メイリオ" pitchFamily="50" charset="-128"/>
              <a:cs typeface="メイリオ" pitchFamily="50" charset="-128"/>
            </a:endParaRPr>
          </a:p>
          <a:p>
            <a:pPr marL="0" indent="0" algn="ctr">
              <a:buFontTx/>
              <a:buNone/>
            </a:pPr>
            <a:r>
              <a:rPr lang="ja-JP" altLang="en-US" sz="3600" dirty="0" smtClean="0">
                <a:latin typeface="メイリオ" pitchFamily="50" charset="-128"/>
                <a:ea typeface="メイリオ" pitchFamily="50" charset="-128"/>
                <a:cs typeface="メイリオ" pitchFamily="50" charset="-128"/>
              </a:rPr>
              <a:t>開発を行い、モデルの有用性を検証</a:t>
            </a:r>
            <a:endParaRPr lang="ja-JP" altLang="en-US" sz="3600" dirty="0">
              <a:latin typeface="メイリオ" pitchFamily="50" charset="-128"/>
              <a:ea typeface="メイリオ" pitchFamily="50" charset="-128"/>
              <a:cs typeface="メイリオ" pitchFamily="50" charset="-128"/>
            </a:endParaRPr>
          </a:p>
        </p:txBody>
      </p:sp>
      <p:sp>
        <p:nvSpPr>
          <p:cNvPr id="4" name="スライド番号プレースホルダー 3"/>
          <p:cNvSpPr>
            <a:spLocks noGrp="1"/>
          </p:cNvSpPr>
          <p:nvPr>
            <p:ph type="sldNum" sz="quarter" idx="12"/>
          </p:nvPr>
        </p:nvSpPr>
        <p:spPr/>
        <p:txBody>
          <a:bodyPr/>
          <a:lstStyle/>
          <a:p>
            <a:fld id="{1B4CD1AD-35CE-4DA8-9CDB-2FA6D4A1B3F4}" type="slidenum">
              <a:rPr kumimoji="1" lang="ja-JP" altLang="en-US" smtClean="0"/>
              <a:t>8</a:t>
            </a:fld>
            <a:endParaRPr kumimoji="1" lang="ja-JP" altLang="en-US" dirty="0"/>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lang="ja-JP" altLang="en-US" dirty="0"/>
              <a:t>（</a:t>
            </a:r>
            <a:r>
              <a:rPr kumimoji="1" lang="en-US" altLang="ja-JP" dirty="0" smtClean="0"/>
              <a:t>2/5</a:t>
            </a:r>
            <a:r>
              <a:rPr lang="ja-JP" altLang="en-US" dirty="0" smtClean="0"/>
              <a:t>）</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39475022"/>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latin typeface="メイリオ" pitchFamily="50" charset="-128"/>
                          <a:ea typeface="メイリオ" pitchFamily="50" charset="-128"/>
                          <a:cs typeface="メイリオ" pitchFamily="50" charset="-128"/>
                        </a:rPr>
                        <a:t>カテゴリ</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要求仕様</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概要</a:t>
                      </a:r>
                      <a:endParaRPr kumimoji="1" lang="ja-JP" altLang="en-US" sz="2000" dirty="0">
                        <a:latin typeface="メイリオ" pitchFamily="50" charset="-128"/>
                        <a:ea typeface="メイリオ" pitchFamily="50" charset="-128"/>
                        <a:cs typeface="メイリオ" pitchFamily="50" charset="-128"/>
                      </a:endParaRPr>
                    </a:p>
                  </a:txBody>
                  <a:tcPr anchor="ctr"/>
                </a:tc>
              </a:tr>
              <a:tr h="484591">
                <a:tc rowSpan="2">
                  <a:txBody>
                    <a:bodyPr/>
                    <a:lstStyle/>
                    <a:p>
                      <a:pPr algn="ctr"/>
                      <a:r>
                        <a:rPr kumimoji="1" lang="ja-JP" altLang="en-US" sz="2000" dirty="0" smtClean="0">
                          <a:latin typeface="メイリオ" pitchFamily="50" charset="-128"/>
                          <a:ea typeface="メイリオ" pitchFamily="50" charset="-128"/>
                          <a:cs typeface="メイリオ" pitchFamily="50" charset="-128"/>
                        </a:rPr>
                        <a:t>製品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孔版印刷機</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孔版</a:t>
                      </a:r>
                      <a:r>
                        <a:rPr kumimoji="1" lang="ja-JP" altLang="en-US" sz="2000" dirty="0" smtClean="0">
                          <a:latin typeface="メイリオ" pitchFamily="50" charset="-128"/>
                          <a:ea typeface="メイリオ" pitchFamily="50" charset="-128"/>
                          <a:cs typeface="メイリオ" pitchFamily="50" charset="-128"/>
                        </a:rPr>
                        <a:t>印刷の実現</a:t>
                      </a:r>
                      <a:endParaRPr kumimoji="1" lang="ja-JP" altLang="en-US" sz="2000" dirty="0">
                        <a:latin typeface="メイリオ" pitchFamily="50" charset="-128"/>
                        <a:ea typeface="メイリオ" pitchFamily="50" charset="-128"/>
                        <a:cs typeface="メイリオ" pitchFamily="50" charset="-128"/>
                      </a:endParaRPr>
                    </a:p>
                  </a:txBody>
                  <a:tcPr anchor="ctr"/>
                </a:tc>
              </a:tr>
              <a:tr h="836417">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電子オルゴール</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オルゴールの発音操作を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ソフトウェア制御</a:t>
                      </a:r>
                      <a:endParaRPr kumimoji="1" lang="ja-JP" altLang="en-US" sz="2000" dirty="0">
                        <a:latin typeface="メイリオ" pitchFamily="50" charset="-128"/>
                        <a:ea typeface="メイリオ" pitchFamily="50" charset="-128"/>
                        <a:cs typeface="メイリオ" pitchFamily="50" charset="-128"/>
                      </a:endParaRPr>
                    </a:p>
                  </a:txBody>
                  <a:tcPr anchor="ctr"/>
                </a:tc>
              </a:tr>
              <a:tr h="836417">
                <a:tc rowSpan="2">
                  <a:txBody>
                    <a:bodyPr/>
                    <a:lstStyle/>
                    <a:p>
                      <a:pPr algn="ctr"/>
                      <a:r>
                        <a:rPr kumimoji="1" lang="ja-JP" altLang="en-US" sz="2000" dirty="0" smtClean="0">
                          <a:latin typeface="メイリオ" pitchFamily="50" charset="-128"/>
                          <a:ea typeface="メイリオ" pitchFamily="50" charset="-128"/>
                          <a:cs typeface="メイリオ" pitchFamily="50" charset="-128"/>
                        </a:rPr>
                        <a:t>機能</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認証</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ユーザを</a:t>
                      </a:r>
                      <a:r>
                        <a:rPr kumimoji="1" lang="ja-JP" altLang="en-US" sz="2000" dirty="0" smtClean="0">
                          <a:latin typeface="メイリオ" pitchFamily="50" charset="-128"/>
                          <a:ea typeface="メイリオ" pitchFamily="50" charset="-128"/>
                          <a:cs typeface="メイリオ" pitchFamily="50" charset="-128"/>
                        </a:rPr>
                        <a:t>識別，</a:t>
                      </a:r>
                      <a:r>
                        <a:rPr kumimoji="1" lang="en-US" altLang="ja-JP" sz="2000" dirty="0" smtClean="0">
                          <a:latin typeface="メイリオ" pitchFamily="50" charset="-128"/>
                          <a:ea typeface="メイリオ" pitchFamily="50" charset="-128"/>
                          <a:cs typeface="メイリオ" pitchFamily="50" charset="-128"/>
                        </a:rPr>
                        <a:t/>
                      </a:r>
                      <a:br>
                        <a:rPr kumimoji="1" lang="en-US" altLang="ja-JP" sz="2000" dirty="0" smtClean="0">
                          <a:latin typeface="メイリオ" pitchFamily="50" charset="-128"/>
                          <a:ea typeface="メイリオ" pitchFamily="50" charset="-128"/>
                          <a:cs typeface="メイリオ" pitchFamily="50" charset="-128"/>
                        </a:rPr>
                      </a:br>
                      <a:r>
                        <a:rPr kumimoji="1" lang="ja-JP" altLang="en-US" sz="2000" dirty="0" smtClean="0">
                          <a:latin typeface="メイリオ" pitchFamily="50" charset="-128"/>
                          <a:ea typeface="メイリオ" pitchFamily="50" charset="-128"/>
                          <a:cs typeface="メイリオ" pitchFamily="50" charset="-128"/>
                        </a:rPr>
                        <a:t>ユーザ</a:t>
                      </a:r>
                      <a:r>
                        <a:rPr kumimoji="1" lang="ja-JP" altLang="en-US" sz="2000" dirty="0" smtClean="0">
                          <a:latin typeface="メイリオ" pitchFamily="50" charset="-128"/>
                          <a:ea typeface="メイリオ" pitchFamily="50" charset="-128"/>
                          <a:cs typeface="メイリオ" pitchFamily="50" charset="-128"/>
                        </a:rPr>
                        <a:t>毎</a:t>
                      </a:r>
                      <a:r>
                        <a:rPr kumimoji="1" lang="ja-JP" altLang="en-US" sz="2000" dirty="0" smtClean="0">
                          <a:latin typeface="メイリオ" pitchFamily="50" charset="-128"/>
                          <a:ea typeface="メイリオ" pitchFamily="50" charset="-128"/>
                          <a:cs typeface="メイリオ" pitchFamily="50" charset="-128"/>
                        </a:rPr>
                        <a:t>にサービス</a:t>
                      </a:r>
                      <a:r>
                        <a:rPr kumimoji="1" lang="ja-JP" altLang="en-US" sz="2000" dirty="0" smtClean="0">
                          <a:latin typeface="メイリオ" pitchFamily="50" charset="-128"/>
                          <a:ea typeface="メイリオ" pitchFamily="50" charset="-128"/>
                          <a:cs typeface="メイリオ" pitchFamily="50" charset="-128"/>
                        </a:rPr>
                        <a:t>を提供</a:t>
                      </a:r>
                      <a:endParaRPr kumimoji="1" lang="ja-JP" altLang="en-US" sz="2000" dirty="0">
                        <a:latin typeface="メイリオ" pitchFamily="50" charset="-128"/>
                        <a:ea typeface="メイリオ" pitchFamily="50" charset="-128"/>
                        <a:cs typeface="メイリオ" pitchFamily="50" charset="-128"/>
                      </a:endParaRPr>
                    </a:p>
                  </a:txBody>
                  <a:tcPr anchor="ctr"/>
                </a:tc>
              </a:tr>
              <a:tr h="1194881">
                <a:tc vMerge="1">
                  <a:txBody>
                    <a:bodyPr/>
                    <a:lstStyle/>
                    <a:p>
                      <a:endParaRPr kumimoji="1" lang="ja-JP" altLang="en-US" dirty="0"/>
                    </a:p>
                  </a:txBody>
                  <a:tcPr/>
                </a:tc>
                <a:tc>
                  <a:txBody>
                    <a:bodyPr/>
                    <a:lstStyle/>
                    <a:p>
                      <a:pPr algn="ctr"/>
                      <a:r>
                        <a:rPr kumimoji="1" lang="ja-JP" altLang="en-US" sz="2000" dirty="0" smtClean="0">
                          <a:latin typeface="メイリオ" pitchFamily="50" charset="-128"/>
                          <a:ea typeface="メイリオ" pitchFamily="50" charset="-128"/>
                          <a:cs typeface="メイリオ" pitchFamily="50" charset="-128"/>
                        </a:rPr>
                        <a:t>自己診断</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システムを構成するデバイスのチェック，</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診断結果のレポート</a:t>
                      </a:r>
                      <a:endParaRPr kumimoji="1" lang="ja-JP" altLang="en-US" sz="2000" dirty="0">
                        <a:latin typeface="メイリオ" pitchFamily="50" charset="-128"/>
                        <a:ea typeface="メイリオ" pitchFamily="50" charset="-128"/>
                        <a:cs typeface="メイリオ" pitchFamily="50" charset="-128"/>
                      </a:endParaRPr>
                    </a:p>
                  </a:txBody>
                  <a:tcPr anchor="ctr"/>
                </a:tc>
              </a:tr>
              <a:tr h="836417">
                <a:tc>
                  <a:txBody>
                    <a:bodyPr/>
                    <a:lstStyle/>
                    <a:p>
                      <a:pPr algn="ctr"/>
                      <a:r>
                        <a:rPr kumimoji="1" lang="ja-JP" altLang="en-US" sz="2000" dirty="0" smtClean="0">
                          <a:latin typeface="メイリオ" pitchFamily="50" charset="-128"/>
                          <a:ea typeface="メイリオ" pitchFamily="50" charset="-128"/>
                          <a:cs typeface="メイリオ" pitchFamily="50" charset="-128"/>
                        </a:rPr>
                        <a:t>部品</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目標制御</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制御対象の測定値を</a:t>
                      </a:r>
                      <a:endParaRPr kumimoji="1" lang="en-US" altLang="ja-JP" sz="2000" dirty="0" smtClean="0">
                        <a:latin typeface="メイリオ" pitchFamily="50" charset="-128"/>
                        <a:ea typeface="メイリオ" pitchFamily="50" charset="-128"/>
                        <a:cs typeface="メイリオ" pitchFamily="50" charset="-128"/>
                      </a:endParaRPr>
                    </a:p>
                    <a:p>
                      <a:pPr algn="ctr"/>
                      <a:r>
                        <a:rPr kumimoji="1" lang="ja-JP" altLang="en-US" sz="2000" dirty="0" smtClean="0">
                          <a:latin typeface="メイリオ" pitchFamily="50" charset="-128"/>
                          <a:ea typeface="メイリオ" pitchFamily="50" charset="-128"/>
                          <a:cs typeface="メイリオ" pitchFamily="50" charset="-128"/>
                        </a:rPr>
                        <a:t>目標値となるように制御</a:t>
                      </a:r>
                      <a:endParaRPr kumimoji="1" lang="ja-JP" altLang="en-US" sz="2000" dirty="0">
                        <a:latin typeface="メイリオ" pitchFamily="50" charset="-128"/>
                        <a:ea typeface="メイリオ" pitchFamily="50" charset="-128"/>
                        <a:cs typeface="メイリオ" pitchFamily="50" charset="-128"/>
                      </a:endParaRPr>
                    </a:p>
                  </a:txBody>
                  <a:tcPr anchor="ctr"/>
                </a:tc>
              </a:tr>
            </a:tbl>
          </a:graphicData>
        </a:graphic>
      </p:graphicFrame>
      <p:sp>
        <p:nvSpPr>
          <p:cNvPr id="3" name="スライド番号プレースホルダー 2"/>
          <p:cNvSpPr>
            <a:spLocks noGrp="1"/>
          </p:cNvSpPr>
          <p:nvPr>
            <p:ph type="sldNum" sz="quarter" idx="12"/>
          </p:nvPr>
        </p:nvSpPr>
        <p:spPr/>
        <p:txBody>
          <a:bodyPr/>
          <a:lstStyle/>
          <a:p>
            <a:fld id="{1B4CD1AD-35CE-4DA8-9CDB-2FA6D4A1B3F4}" type="slidenum">
              <a:rPr kumimoji="1" lang="ja-JP" altLang="en-US" smtClean="0"/>
              <a:t>9</a:t>
            </a:fld>
            <a:endParaRPr kumimoji="1" lang="ja-JP" altLang="en-US" dirty="0"/>
          </a:p>
        </p:txBody>
      </p:sp>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3718</TotalTime>
  <Words>1340</Words>
  <Application>Microsoft Office PowerPoint</Application>
  <PresentationFormat>画面に合わせる (4:3)</PresentationFormat>
  <Paragraphs>306</Paragraphs>
  <Slides>21</Slides>
  <Notes>20</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テーマ1</vt:lpstr>
      <vt:lpstr>組込みシステムにおける UMLモデルカタログの実践研究</vt:lpstr>
      <vt:lpstr>発表内容</vt:lpstr>
      <vt:lpstr>研究背景（1/5）</vt:lpstr>
      <vt:lpstr>研究背景（2/5）</vt:lpstr>
      <vt:lpstr>研究背景（3/5）</vt:lpstr>
      <vt:lpstr>研究背景（4/5）</vt:lpstr>
      <vt:lpstr>研究背景（5/5）</vt:lpstr>
      <vt:lpstr>研究概要（1/5）</vt:lpstr>
      <vt:lpstr>研究概要（2/5）</vt:lpstr>
      <vt:lpstr>研究概要（2/5）</vt:lpstr>
      <vt:lpstr>研究概要（3/5）</vt:lpstr>
      <vt:lpstr>研究概要（4/5）</vt:lpstr>
      <vt:lpstr>研究概要（5/5）</vt:lpstr>
      <vt:lpstr>進捗状況（1/6）</vt:lpstr>
      <vt:lpstr>進捗状況（2/6）</vt:lpstr>
      <vt:lpstr>進捗状況（3/6）</vt:lpstr>
      <vt:lpstr>進捗状況（4/6）</vt:lpstr>
      <vt:lpstr>進捗状況（5/6）</vt:lpstr>
      <vt:lpstr>進捗状況（6/6）</vt:lpstr>
      <vt:lpstr>今後の予定</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172</cp:revision>
  <cp:lastPrinted>2012-12-05T06:01:39Z</cp:lastPrinted>
  <dcterms:created xsi:type="dcterms:W3CDTF">2012-11-18T12:03:51Z</dcterms:created>
  <dcterms:modified xsi:type="dcterms:W3CDTF">2012-12-05T12:07:25Z</dcterms:modified>
</cp:coreProperties>
</file>