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3"/>
  </p:notesMasterIdLst>
  <p:sldIdLst>
    <p:sldId id="256" r:id="rId2"/>
    <p:sldId id="257" r:id="rId3"/>
    <p:sldId id="278" r:id="rId4"/>
    <p:sldId id="258" r:id="rId5"/>
    <p:sldId id="260" r:id="rId6"/>
    <p:sldId id="261" r:id="rId7"/>
    <p:sldId id="262" r:id="rId8"/>
    <p:sldId id="281" r:id="rId9"/>
    <p:sldId id="263" r:id="rId10"/>
    <p:sldId id="264" r:id="rId11"/>
    <p:sldId id="280" r:id="rId12"/>
    <p:sldId id="265" r:id="rId13"/>
    <p:sldId id="282" r:id="rId14"/>
    <p:sldId id="266" r:id="rId15"/>
    <p:sldId id="279" r:id="rId16"/>
    <p:sldId id="267" r:id="rId17"/>
    <p:sldId id="268" r:id="rId18"/>
    <p:sldId id="269" r:id="rId19"/>
    <p:sldId id="270" r:id="rId20"/>
    <p:sldId id="271" r:id="rId21"/>
    <p:sldId id="272"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240"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91553C-C418-45F3-9060-1557D7683ECD}" type="datetimeFigureOut">
              <a:rPr kumimoji="1" lang="ja-JP" altLang="en-US" smtClean="0"/>
              <a:t>2012/11/28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B36527-D379-4589-94AB-3E8AB1F08336}" type="slidenum">
              <a:rPr kumimoji="1" lang="ja-JP" altLang="en-US" smtClean="0"/>
              <a:t>‹#›</a:t>
            </a:fld>
            <a:endParaRPr kumimoji="1" lang="ja-JP" altLang="en-US"/>
          </a:p>
        </p:txBody>
      </p:sp>
    </p:spTree>
    <p:extLst>
      <p:ext uri="{BB962C8B-B14F-4D97-AF65-F5344CB8AC3E}">
        <p14:creationId xmlns:p14="http://schemas.microsoft.com/office/powerpoint/2010/main" val="26977287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組込みシステムとは？</a:t>
            </a:r>
            <a:endParaRPr kumimoji="1" lang="en-US" altLang="ja-JP" dirty="0" smtClean="0"/>
          </a:p>
          <a:p>
            <a:r>
              <a:rPr kumimoji="1" lang="ja-JP" altLang="en-US" dirty="0" smtClean="0"/>
              <a:t>イメージが見えにくい</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3</a:t>
            </a:fld>
            <a:endParaRPr kumimoji="1" lang="ja-JP" altLang="en-US"/>
          </a:p>
        </p:txBody>
      </p:sp>
    </p:spTree>
    <p:extLst>
      <p:ext uri="{BB962C8B-B14F-4D97-AF65-F5344CB8AC3E}">
        <p14:creationId xmlns:p14="http://schemas.microsoft.com/office/powerpoint/2010/main" val="356116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方法を示す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12</a:t>
            </a:fld>
            <a:endParaRPr kumimoji="1" lang="ja-JP" altLang="en-US"/>
          </a:p>
        </p:txBody>
      </p:sp>
    </p:spTree>
    <p:extLst>
      <p:ext uri="{BB962C8B-B14F-4D97-AF65-F5344CB8AC3E}">
        <p14:creationId xmlns:p14="http://schemas.microsoft.com/office/powerpoint/2010/main" val="379122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目標値制御のモデルカタログ</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13</a:t>
            </a:fld>
            <a:endParaRPr kumimoji="1" lang="ja-JP" altLang="en-US"/>
          </a:p>
        </p:txBody>
      </p:sp>
    </p:spTree>
    <p:extLst>
      <p:ext uri="{BB962C8B-B14F-4D97-AF65-F5344CB8AC3E}">
        <p14:creationId xmlns:p14="http://schemas.microsoft.com/office/powerpoint/2010/main" val="268120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14</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15</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16</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17</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モデル作成にあたって</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18</a:t>
            </a:fld>
            <a:endParaRPr kumimoji="1" lang="ja-JP" altLang="en-US"/>
          </a:p>
        </p:txBody>
      </p:sp>
    </p:spTree>
    <p:extLst>
      <p:ext uri="{BB962C8B-B14F-4D97-AF65-F5344CB8AC3E}">
        <p14:creationId xmlns:p14="http://schemas.microsoft.com/office/powerpoint/2010/main" val="4218142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他の環境での実践</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19</a:t>
            </a:fld>
            <a:endParaRPr kumimoji="1" lang="ja-JP" altLang="en-US"/>
          </a:p>
        </p:txBody>
      </p:sp>
    </p:spTree>
    <p:extLst>
      <p:ext uri="{BB962C8B-B14F-4D97-AF65-F5344CB8AC3E}">
        <p14:creationId xmlns:p14="http://schemas.microsoft.com/office/powerpoint/2010/main" val="838027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まとめ</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20</a:t>
            </a:fld>
            <a:endParaRPr kumimoji="1" lang="ja-JP" altLang="en-US"/>
          </a:p>
        </p:txBody>
      </p:sp>
    </p:spTree>
    <p:extLst>
      <p:ext uri="{BB962C8B-B14F-4D97-AF65-F5344CB8AC3E}">
        <p14:creationId xmlns:p14="http://schemas.microsoft.com/office/powerpoint/2010/main" val="3468284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今後の予定</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21</a:t>
            </a:fld>
            <a:endParaRPr kumimoji="1" lang="ja-JP" altLang="en-US"/>
          </a:p>
        </p:txBody>
      </p:sp>
    </p:spTree>
    <p:extLst>
      <p:ext uri="{BB962C8B-B14F-4D97-AF65-F5344CB8AC3E}">
        <p14:creationId xmlns:p14="http://schemas.microsoft.com/office/powerpoint/2010/main" val="413355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組込み分野において</a:t>
            </a:r>
            <a:r>
              <a:rPr kumimoji="1" lang="en-US" altLang="ja-JP" smtClean="0"/>
              <a:t>UML</a:t>
            </a:r>
            <a:r>
              <a:rPr kumimoji="1" lang="ja-JP" altLang="en-US" smtClean="0"/>
              <a:t>モデリングは必須</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4</a:t>
            </a:fld>
            <a:endParaRPr kumimoji="1" lang="ja-JP" altLang="en-US"/>
          </a:p>
        </p:txBody>
      </p:sp>
    </p:spTree>
    <p:extLst>
      <p:ext uri="{BB962C8B-B14F-4D97-AF65-F5344CB8AC3E}">
        <p14:creationId xmlns:p14="http://schemas.microsoft.com/office/powerpoint/2010/main" val="270071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5</a:t>
            </a:fld>
            <a:endParaRPr kumimoji="1" lang="ja-JP" altLang="en-US"/>
          </a:p>
        </p:txBody>
      </p:sp>
    </p:spTree>
    <p:extLst>
      <p:ext uri="{BB962C8B-B14F-4D97-AF65-F5344CB8AC3E}">
        <p14:creationId xmlns:p14="http://schemas.microsoft.com/office/powerpoint/2010/main" val="15075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モデリングの難点とモデルカタログの誕生を組み合わせる</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6</a:t>
            </a:fld>
            <a:endParaRPr kumimoji="1" lang="ja-JP" altLang="en-US"/>
          </a:p>
        </p:txBody>
      </p:sp>
    </p:spTree>
    <p:extLst>
      <p:ext uri="{BB962C8B-B14F-4D97-AF65-F5344CB8AC3E}">
        <p14:creationId xmlns:p14="http://schemas.microsoft.com/office/powerpoint/2010/main" val="20907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UMTP</a:t>
            </a:r>
            <a:r>
              <a:rPr kumimoji="1" lang="ja-JP" altLang="en-US" smtClean="0"/>
              <a:t>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7</a:t>
            </a:fld>
            <a:endParaRPr kumimoji="1" lang="ja-JP" altLang="en-US"/>
          </a:p>
        </p:txBody>
      </p:sp>
    </p:spTree>
    <p:extLst>
      <p:ext uri="{BB962C8B-B14F-4D97-AF65-F5344CB8AC3E}">
        <p14:creationId xmlns:p14="http://schemas.microsoft.com/office/powerpoint/2010/main" val="354526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UMTP</a:t>
            </a:r>
            <a:r>
              <a:rPr kumimoji="1" lang="ja-JP" altLang="en-US" smtClean="0"/>
              <a:t>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8</a:t>
            </a:fld>
            <a:endParaRPr kumimoji="1" lang="ja-JP" altLang="en-US"/>
          </a:p>
        </p:txBody>
      </p:sp>
    </p:spTree>
    <p:extLst>
      <p:ext uri="{BB962C8B-B14F-4D97-AF65-F5344CB8AC3E}">
        <p14:creationId xmlns:p14="http://schemas.microsoft.com/office/powerpoint/2010/main" val="354526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モデルカタログとは？</a:t>
            </a:r>
            <a:endParaRPr kumimoji="1" lang="en-US" altLang="ja-JP" smtClean="0"/>
          </a:p>
          <a:p>
            <a:r>
              <a:rPr kumimoji="1" lang="ja-JP" altLang="en-US" smtClean="0"/>
              <a:t>→しかし、実装例が少ない</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9</a:t>
            </a:fld>
            <a:endParaRPr kumimoji="1" lang="ja-JP" altLang="en-US"/>
          </a:p>
        </p:txBody>
      </p:sp>
    </p:spTree>
    <p:extLst>
      <p:ext uri="{BB962C8B-B14F-4D97-AF65-F5344CB8AC3E}">
        <p14:creationId xmlns:p14="http://schemas.microsoft.com/office/powerpoint/2010/main" val="1328505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10</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11</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FE0E3B-AB19-407C-B8D2-B50F41DA1FAB}" type="datetimeFigureOut">
              <a:rPr kumimoji="1" lang="ja-JP" altLang="en-US" smtClean="0"/>
              <a:t>2012/11/28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2FE0E3B-AB19-407C-B8D2-B50F41DA1FAB}" type="datetimeFigureOut">
              <a:rPr kumimoji="1" lang="ja-JP" altLang="en-US" smtClean="0"/>
              <a:t>2012/11/28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42FE0E3B-AB19-407C-B8D2-B50F41DA1FAB}" type="datetimeFigureOut">
              <a:rPr kumimoji="1" lang="ja-JP" altLang="en-US" smtClean="0"/>
              <a:t>2012/11/28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E0E3B-AB19-407C-B8D2-B50F41DA1FAB}" type="datetimeFigureOut">
              <a:rPr kumimoji="1" lang="ja-JP" altLang="en-US" smtClean="0"/>
              <a:t>2012/11/28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FE0E3B-AB19-407C-B8D2-B50F41DA1FAB}" type="datetimeFigureOut">
              <a:rPr kumimoji="1" lang="ja-JP" altLang="en-US" smtClean="0"/>
              <a:t>2012/11/28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FE0E3B-AB19-407C-B8D2-B50F41DA1FAB}" type="datetimeFigureOut">
              <a:rPr kumimoji="1" lang="ja-JP" altLang="en-US" smtClean="0"/>
              <a:t>2012/11/28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2FE0E3B-AB19-407C-B8D2-B50F41DA1FAB}" type="datetimeFigureOut">
              <a:rPr kumimoji="1" lang="ja-JP" altLang="en-US" smtClean="0"/>
              <a:t>2012/11/28</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B4CD1AD-35CE-4DA8-9CDB-2FA6D4A1B3F4}"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4400" dirty="0" smtClean="0"/>
              <a:t>組込みシステムにおける</a:t>
            </a:r>
            <a:r>
              <a:rPr kumimoji="1" lang="en-US" altLang="ja-JP" sz="4400" dirty="0" smtClean="0"/>
              <a:t/>
            </a:r>
            <a:br>
              <a:rPr kumimoji="1" lang="en-US" altLang="ja-JP" sz="4400" dirty="0" smtClean="0"/>
            </a:br>
            <a:r>
              <a:rPr lang="en-US" altLang="ja-JP" sz="4400" dirty="0" smtClean="0"/>
              <a:t>UML</a:t>
            </a:r>
            <a:r>
              <a:rPr lang="ja-JP" altLang="en-US" sz="4400" dirty="0" smtClean="0"/>
              <a:t>モデルカタログの実践研究</a:t>
            </a:r>
            <a:endParaRPr kumimoji="1" lang="ja-JP" altLang="en-US" sz="4400" dirty="0"/>
          </a:p>
        </p:txBody>
      </p:sp>
      <p:sp>
        <p:nvSpPr>
          <p:cNvPr id="3" name="サブタイトル 2"/>
          <p:cNvSpPr>
            <a:spLocks noGrp="1"/>
          </p:cNvSpPr>
          <p:nvPr>
            <p:ph type="subTitle" idx="1"/>
          </p:nvPr>
        </p:nvSpPr>
        <p:spPr/>
        <p:txBody>
          <a:bodyPr>
            <a:normAutofit/>
          </a:bodyPr>
          <a:lstStyle/>
          <a:p>
            <a:r>
              <a:rPr lang="ja-JP" altLang="en-US" sz="3200" dirty="0"/>
              <a:t>力武</a:t>
            </a:r>
            <a:r>
              <a:rPr lang="ja-JP" altLang="en-US" sz="3200" dirty="0" smtClean="0"/>
              <a:t>研究室</a:t>
            </a:r>
            <a:endParaRPr lang="en-US" altLang="ja-JP" sz="3200" dirty="0" smtClean="0"/>
          </a:p>
          <a:p>
            <a:r>
              <a:rPr kumimoji="1" lang="ja-JP" altLang="en-US" sz="3200" dirty="0"/>
              <a:t>情報工</a:t>
            </a:r>
            <a:r>
              <a:rPr kumimoji="1" lang="ja-JP" altLang="en-US" sz="3200" dirty="0" smtClean="0"/>
              <a:t>学科</a:t>
            </a:r>
            <a:r>
              <a:rPr kumimoji="1" lang="en-US" altLang="ja-JP" sz="3200" dirty="0" smtClean="0"/>
              <a:t>5</a:t>
            </a:r>
            <a:r>
              <a:rPr kumimoji="1" lang="ja-JP" altLang="en-US" sz="3200" dirty="0" smtClean="0"/>
              <a:t>年</a:t>
            </a:r>
            <a:r>
              <a:rPr kumimoji="1" lang="en-US" altLang="ja-JP" sz="3200" dirty="0" smtClean="0"/>
              <a:t>25</a:t>
            </a:r>
            <a:r>
              <a:rPr kumimoji="1" lang="ja-JP" altLang="en-US" sz="3200" dirty="0" smtClean="0"/>
              <a:t>番　新村祐太</a:t>
            </a:r>
            <a:endParaRPr kumimoji="1" lang="en-US" altLang="ja-JP" sz="3200" dirty="0" smtClean="0"/>
          </a:p>
          <a:p>
            <a:r>
              <a:rPr lang="ja-JP" altLang="en-US" sz="3200" dirty="0"/>
              <a:t>指導</a:t>
            </a:r>
            <a:r>
              <a:rPr lang="ja-JP" altLang="en-US" sz="3200" dirty="0" smtClean="0"/>
              <a:t>教員</a:t>
            </a:r>
            <a:r>
              <a:rPr lang="en-US" altLang="ja-JP" sz="3200" dirty="0" smtClean="0"/>
              <a:t>:</a:t>
            </a:r>
            <a:r>
              <a:rPr lang="ja-JP" altLang="en-US" sz="3200" dirty="0" smtClean="0"/>
              <a:t>力武克彰</a:t>
            </a:r>
            <a:endParaRPr kumimoji="1" lang="ja-JP" altLang="en-US" sz="3200" dirty="0"/>
          </a:p>
        </p:txBody>
      </p:sp>
    </p:spTree>
    <p:extLst>
      <p:ext uri="{BB962C8B-B14F-4D97-AF65-F5344CB8AC3E}">
        <p14:creationId xmlns:p14="http://schemas.microsoft.com/office/powerpoint/2010/main" val="1355440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(1/3)</a:t>
            </a:r>
            <a:endParaRPr kumimoji="1" lang="ja-JP" altLang="en-US"/>
          </a:p>
        </p:txBody>
      </p:sp>
      <p:sp>
        <p:nvSpPr>
          <p:cNvPr id="7" name="コンテンツ プレースホルダー 6"/>
          <p:cNvSpPr>
            <a:spLocks noGrp="1"/>
          </p:cNvSpPr>
          <p:nvPr>
            <p:ph sz="half" idx="1"/>
          </p:nvPr>
        </p:nvSpPr>
        <p:spPr>
          <a:xfrm>
            <a:off x="395536" y="1673352"/>
            <a:ext cx="8291264" cy="4718304"/>
          </a:xfrm>
        </p:spPr>
        <p:txBody>
          <a:bodyPr anchor="ctr">
            <a:normAutofit/>
          </a:bodyPr>
          <a:lstStyle/>
          <a:p>
            <a:pPr marL="0" indent="0" algn="ctr">
              <a:buNone/>
            </a:pPr>
            <a:r>
              <a:rPr lang="en-US" altLang="ja-JP" sz="4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UML</a:t>
            </a:r>
            <a:r>
              <a:rPr lang="ja-JP" altLang="en-US" sz="4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モデルカタログを利用</a:t>
            </a:r>
            <a:r>
              <a:rPr lang="ja-JP" altLang="en-US"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して</a:t>
            </a:r>
            <a:endParaRPr lang="en-US" altLang="ja-JP"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a:p>
            <a:pPr marL="0" indent="0" algn="ctr">
              <a:buNone/>
            </a:pPr>
            <a:r>
              <a:rPr lang="ja-JP" altLang="en-US"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開発</a:t>
            </a:r>
            <a:r>
              <a:rPr lang="ja-JP" altLang="en-US" sz="4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を行い</a:t>
            </a:r>
            <a:r>
              <a:rPr lang="ja-JP" altLang="en-US"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t>
            </a:r>
            <a:endParaRPr lang="en-US" altLang="ja-JP"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a:p>
            <a:pPr marL="0" indent="0" algn="ctr">
              <a:buNone/>
            </a:pPr>
            <a:r>
              <a:rPr lang="ja-JP" altLang="en-US"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モデルの有用性</a:t>
            </a:r>
            <a:r>
              <a:rPr lang="ja-JP" altLang="en-US" sz="4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を検証する</a:t>
            </a:r>
          </a:p>
          <a:p>
            <a:pPr marL="0" indent="0">
              <a:buNone/>
            </a:pPr>
            <a:endParaRPr kumimoji="1" lang="ja-JP" altLang="en-US" sz="4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1784779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(1/3)</a:t>
            </a:r>
            <a:endParaRPr kumimoji="1" lang="ja-JP" altLang="en-US"/>
          </a:p>
        </p:txBody>
      </p:sp>
      <p:sp>
        <p:nvSpPr>
          <p:cNvPr id="3" name="コンテンツ プレースホルダー 2"/>
          <p:cNvSpPr>
            <a:spLocks noGrp="1"/>
          </p:cNvSpPr>
          <p:nvPr>
            <p:ph idx="1"/>
          </p:nvPr>
        </p:nvSpPr>
        <p:spPr/>
        <p:txBody>
          <a:bodyPr>
            <a:normAutofit lnSpcReduction="10000"/>
          </a:bodyPr>
          <a:lstStyle/>
          <a:p>
            <a:endParaRPr lang="en-US" altLang="ja-JP" dirty="0" smtClean="0"/>
          </a:p>
          <a:p>
            <a:endParaRPr lang="en-US" altLang="ja-JP" dirty="0"/>
          </a:p>
          <a:p>
            <a:endParaRPr lang="en-US" altLang="ja-JP" dirty="0" smtClean="0"/>
          </a:p>
          <a:p>
            <a:pPr marL="0" indent="0">
              <a:buNone/>
            </a:pPr>
            <a:endParaRPr lang="en-US" altLang="ja-JP" dirty="0" smtClean="0"/>
          </a:p>
          <a:p>
            <a:r>
              <a:rPr kumimoji="1" lang="ja-JP" altLang="en-US" dirty="0"/>
              <a:t>実際</a:t>
            </a:r>
            <a:r>
              <a:rPr kumimoji="1" lang="ja-JP" altLang="en-US" dirty="0" smtClean="0"/>
              <a:t>の開発で使用</a:t>
            </a:r>
            <a:endParaRPr kumimoji="1" lang="en-US" altLang="ja-JP" dirty="0" smtClean="0"/>
          </a:p>
          <a:p>
            <a:r>
              <a:rPr lang="ja-JP" altLang="en-US" dirty="0" smtClean="0"/>
              <a:t>有用性を検証</a:t>
            </a:r>
            <a:endParaRPr kumimoji="1" lang="en-US" altLang="ja-JP" dirty="0"/>
          </a:p>
          <a:p>
            <a:r>
              <a:rPr lang="ja-JP" altLang="en-US" dirty="0" smtClean="0"/>
              <a:t>有用性とは？</a:t>
            </a:r>
            <a:endParaRPr lang="en-US" altLang="ja-JP" dirty="0"/>
          </a:p>
          <a:p>
            <a:pPr lvl="1"/>
            <a:r>
              <a:rPr lang="ja-JP" altLang="en-US" dirty="0" smtClean="0"/>
              <a:t>モデルからシステムを作る事が出来る（実現性）</a:t>
            </a:r>
            <a:endParaRPr lang="en-US" altLang="ja-JP" dirty="0" smtClean="0"/>
          </a:p>
          <a:p>
            <a:pPr lvl="1"/>
            <a:r>
              <a:rPr lang="ja-JP" altLang="en-US" dirty="0" smtClean="0"/>
              <a:t>同一のモデルから複数のプラットフォームに対してシステムを作ることが出来る（再利用性）</a:t>
            </a:r>
            <a:endParaRPr lang="en-US" altLang="ja-JP" dirty="0" smtClean="0"/>
          </a:p>
          <a:p>
            <a:pPr lvl="1"/>
            <a:r>
              <a:rPr lang="ja-JP" altLang="en-US" dirty="0" smtClean="0"/>
              <a:t>モデルに僅かな変更を加える事で複数のシステムを作ることが出来る（拡張性）</a:t>
            </a:r>
            <a:endParaRPr lang="en-US" altLang="ja-JP" dirty="0" smtClean="0"/>
          </a:p>
          <a:p>
            <a:pPr lvl="1"/>
            <a:r>
              <a:rPr lang="ja-JP" altLang="en-US" dirty="0" smtClean="0"/>
              <a:t>モデルの規模が適切である（粒度）</a:t>
            </a:r>
            <a:endParaRPr lang="en-US" altLang="ja-JP" dirty="0" smtClean="0"/>
          </a:p>
        </p:txBody>
      </p:sp>
      <p:sp>
        <p:nvSpPr>
          <p:cNvPr id="4" name="正方形/長方形 3"/>
          <p:cNvSpPr/>
          <p:nvPr/>
        </p:nvSpPr>
        <p:spPr>
          <a:xfrm>
            <a:off x="1295636" y="1772816"/>
            <a:ext cx="655272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smtClean="0"/>
              <a:t>UML</a:t>
            </a:r>
            <a:r>
              <a:rPr lang="ja-JP" altLang="en-US" sz="2800" dirty="0" smtClean="0"/>
              <a:t>モデルカタログを利用して開発を行い、</a:t>
            </a:r>
            <a:r>
              <a:rPr kumimoji="1" lang="ja-JP" altLang="en-US" sz="2800" dirty="0" smtClean="0"/>
              <a:t>有用性を検証する</a:t>
            </a:r>
            <a:endParaRPr kumimoji="1" lang="ja-JP" altLang="en-US" sz="2800" dirty="0"/>
          </a:p>
        </p:txBody>
      </p:sp>
    </p:spTree>
    <p:extLst>
      <p:ext uri="{BB962C8B-B14F-4D97-AF65-F5344CB8AC3E}">
        <p14:creationId xmlns:p14="http://schemas.microsoft.com/office/powerpoint/2010/main" val="2567122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(2/3)</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複数あるモデルカタログの中から、「目標値制御」を実装</a:t>
            </a:r>
            <a:endParaRPr kumimoji="1" lang="en-US" altLang="ja-JP" dirty="0" smtClean="0"/>
          </a:p>
          <a:p>
            <a:endParaRPr lang="en-US" altLang="ja-JP" dirty="0" smtClean="0"/>
          </a:p>
        </p:txBody>
      </p:sp>
      <p:sp>
        <p:nvSpPr>
          <p:cNvPr id="4" name="正方形/長方形 3"/>
          <p:cNvSpPr/>
          <p:nvPr/>
        </p:nvSpPr>
        <p:spPr>
          <a:xfrm>
            <a:off x="1835696" y="3933056"/>
            <a:ext cx="1440160" cy="9711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2400" dirty="0" smtClean="0"/>
              <a:t>制御器</a:t>
            </a:r>
            <a:endParaRPr kumimoji="1" lang="en-US" altLang="ja-JP" sz="2400" dirty="0" smtClean="0"/>
          </a:p>
        </p:txBody>
      </p:sp>
      <p:sp>
        <p:nvSpPr>
          <p:cNvPr id="8" name="正方形/長方形 7"/>
          <p:cNvSpPr/>
          <p:nvPr/>
        </p:nvSpPr>
        <p:spPr>
          <a:xfrm>
            <a:off x="3851920" y="5157192"/>
            <a:ext cx="1440160" cy="100811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dirty="0"/>
              <a:t>計測</a:t>
            </a:r>
            <a:r>
              <a:rPr kumimoji="1" lang="ja-JP" altLang="en-US" sz="2400" dirty="0" smtClean="0"/>
              <a:t>器</a:t>
            </a:r>
            <a:endParaRPr kumimoji="1" lang="ja-JP" altLang="en-US" sz="2400" dirty="0"/>
          </a:p>
        </p:txBody>
      </p:sp>
      <p:sp>
        <p:nvSpPr>
          <p:cNvPr id="9" name="正方形/長方形 8"/>
          <p:cNvSpPr/>
          <p:nvPr/>
        </p:nvSpPr>
        <p:spPr>
          <a:xfrm>
            <a:off x="5868144" y="3933056"/>
            <a:ext cx="1440160" cy="9711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dirty="0" smtClean="0"/>
              <a:t>制御対象</a:t>
            </a:r>
            <a:endParaRPr kumimoji="1" lang="ja-JP" altLang="en-US" sz="2400" dirty="0"/>
          </a:p>
        </p:txBody>
      </p:sp>
      <p:sp>
        <p:nvSpPr>
          <p:cNvPr id="10" name="正方形/長方形 9"/>
          <p:cNvSpPr/>
          <p:nvPr/>
        </p:nvSpPr>
        <p:spPr>
          <a:xfrm>
            <a:off x="3844652" y="2780928"/>
            <a:ext cx="1440160" cy="10081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dirty="0" smtClean="0"/>
              <a:t>操作</a:t>
            </a:r>
            <a:r>
              <a:rPr kumimoji="1" lang="ja-JP" altLang="en-US" sz="2400" dirty="0" smtClean="0"/>
              <a:t>器</a:t>
            </a:r>
            <a:endParaRPr kumimoji="1" lang="en-US" altLang="ja-JP" sz="2400" dirty="0" smtClean="0"/>
          </a:p>
        </p:txBody>
      </p:sp>
      <p:cxnSp>
        <p:nvCxnSpPr>
          <p:cNvPr id="15" name="カギ線コネクタ 14"/>
          <p:cNvCxnSpPr>
            <a:stCxn id="4" idx="0"/>
            <a:endCxn id="10" idx="1"/>
          </p:cNvCxnSpPr>
          <p:nvPr/>
        </p:nvCxnSpPr>
        <p:spPr>
          <a:xfrm rot="5400000" flipH="1" flipV="1">
            <a:off x="2876178" y="2964582"/>
            <a:ext cx="648072" cy="1288876"/>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7" name="カギ線コネクタ 16"/>
          <p:cNvCxnSpPr>
            <a:stCxn id="10" idx="3"/>
            <a:endCxn id="9" idx="0"/>
          </p:cNvCxnSpPr>
          <p:nvPr/>
        </p:nvCxnSpPr>
        <p:spPr>
          <a:xfrm>
            <a:off x="5284812" y="3284984"/>
            <a:ext cx="1303412" cy="648072"/>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1" name="カギ線コネクタ 20"/>
          <p:cNvCxnSpPr>
            <a:stCxn id="9" idx="2"/>
            <a:endCxn id="8" idx="3"/>
          </p:cNvCxnSpPr>
          <p:nvPr/>
        </p:nvCxnSpPr>
        <p:spPr>
          <a:xfrm rot="5400000">
            <a:off x="5561620" y="4634643"/>
            <a:ext cx="757065" cy="129614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3" name="カギ線コネクタ 22"/>
          <p:cNvCxnSpPr>
            <a:stCxn id="8" idx="1"/>
            <a:endCxn id="4" idx="2"/>
          </p:cNvCxnSpPr>
          <p:nvPr/>
        </p:nvCxnSpPr>
        <p:spPr>
          <a:xfrm rot="10800000">
            <a:off x="2555776" y="4904184"/>
            <a:ext cx="1296144" cy="75706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34" name="スマイル 33"/>
          <p:cNvSpPr/>
          <p:nvPr/>
        </p:nvSpPr>
        <p:spPr>
          <a:xfrm>
            <a:off x="683568" y="2888940"/>
            <a:ext cx="792088" cy="792088"/>
          </a:xfrm>
          <a:prstGeom prst="smileyFace">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cxnSp>
        <p:nvCxnSpPr>
          <p:cNvPr id="38" name="カギ線コネクタ 37"/>
          <p:cNvCxnSpPr>
            <a:stCxn id="34" idx="4"/>
            <a:endCxn id="4" idx="1"/>
          </p:cNvCxnSpPr>
          <p:nvPr/>
        </p:nvCxnSpPr>
        <p:spPr>
          <a:xfrm rot="16200000" flipH="1">
            <a:off x="1088858" y="3671782"/>
            <a:ext cx="737592" cy="75608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39" name="雲 38"/>
          <p:cNvSpPr/>
          <p:nvPr/>
        </p:nvSpPr>
        <p:spPr>
          <a:xfrm>
            <a:off x="7092280" y="2780928"/>
            <a:ext cx="1584176" cy="936104"/>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外乱</a:t>
            </a:r>
            <a:endParaRPr kumimoji="1" lang="ja-JP" altLang="en-US" sz="2400" dirty="0"/>
          </a:p>
        </p:txBody>
      </p:sp>
      <p:cxnSp>
        <p:nvCxnSpPr>
          <p:cNvPr id="41" name="カギ線コネクタ 40"/>
          <p:cNvCxnSpPr>
            <a:stCxn id="39" idx="1"/>
            <a:endCxn id="9" idx="3"/>
          </p:cNvCxnSpPr>
          <p:nvPr/>
        </p:nvCxnSpPr>
        <p:spPr>
          <a:xfrm rot="5400000">
            <a:off x="7245044" y="3779295"/>
            <a:ext cx="702585" cy="57606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2" name="テキスト ボックス 41"/>
          <p:cNvSpPr txBox="1"/>
          <p:nvPr/>
        </p:nvSpPr>
        <p:spPr>
          <a:xfrm>
            <a:off x="2843807" y="2924944"/>
            <a:ext cx="1080121" cy="369332"/>
          </a:xfrm>
          <a:prstGeom prst="rect">
            <a:avLst/>
          </a:prstGeom>
          <a:noFill/>
        </p:spPr>
        <p:txBody>
          <a:bodyPr wrap="square" rtlCol="0">
            <a:spAutoFit/>
          </a:bodyPr>
          <a:lstStyle/>
          <a:p>
            <a:r>
              <a:rPr kumimoji="1" lang="ja-JP" altLang="en-US" dirty="0" smtClean="0"/>
              <a:t>操作量</a:t>
            </a:r>
            <a:endParaRPr kumimoji="1" lang="ja-JP" altLang="en-US" dirty="0"/>
          </a:p>
        </p:txBody>
      </p:sp>
      <p:sp>
        <p:nvSpPr>
          <p:cNvPr id="43" name="テキスト ボックス 42"/>
          <p:cNvSpPr txBox="1"/>
          <p:nvPr/>
        </p:nvSpPr>
        <p:spPr>
          <a:xfrm>
            <a:off x="5436095" y="2924944"/>
            <a:ext cx="1080121" cy="369332"/>
          </a:xfrm>
          <a:prstGeom prst="rect">
            <a:avLst/>
          </a:prstGeom>
          <a:noFill/>
        </p:spPr>
        <p:txBody>
          <a:bodyPr wrap="square" rtlCol="0">
            <a:spAutoFit/>
          </a:bodyPr>
          <a:lstStyle/>
          <a:p>
            <a:r>
              <a:rPr lang="ja-JP" altLang="en-US" dirty="0"/>
              <a:t>操作</a:t>
            </a:r>
            <a:endParaRPr kumimoji="1" lang="ja-JP" altLang="en-US" dirty="0"/>
          </a:p>
        </p:txBody>
      </p:sp>
      <p:sp>
        <p:nvSpPr>
          <p:cNvPr id="44" name="テキスト ボックス 43"/>
          <p:cNvSpPr txBox="1"/>
          <p:nvPr/>
        </p:nvSpPr>
        <p:spPr>
          <a:xfrm>
            <a:off x="2843808" y="5651956"/>
            <a:ext cx="1080121" cy="369332"/>
          </a:xfrm>
          <a:prstGeom prst="rect">
            <a:avLst/>
          </a:prstGeom>
          <a:noFill/>
        </p:spPr>
        <p:txBody>
          <a:bodyPr wrap="square" rtlCol="0">
            <a:spAutoFit/>
          </a:bodyPr>
          <a:lstStyle/>
          <a:p>
            <a:r>
              <a:rPr lang="ja-JP" altLang="en-US" dirty="0"/>
              <a:t>計測</a:t>
            </a:r>
            <a:r>
              <a:rPr kumimoji="1" lang="ja-JP" altLang="en-US" dirty="0" smtClean="0"/>
              <a:t>量</a:t>
            </a:r>
            <a:endParaRPr kumimoji="1" lang="ja-JP" altLang="en-US" dirty="0"/>
          </a:p>
        </p:txBody>
      </p:sp>
      <p:sp>
        <p:nvSpPr>
          <p:cNvPr id="45" name="テキスト ボックス 44"/>
          <p:cNvSpPr txBox="1"/>
          <p:nvPr/>
        </p:nvSpPr>
        <p:spPr>
          <a:xfrm>
            <a:off x="5508103" y="5651956"/>
            <a:ext cx="1080121" cy="369332"/>
          </a:xfrm>
          <a:prstGeom prst="rect">
            <a:avLst/>
          </a:prstGeom>
          <a:noFill/>
        </p:spPr>
        <p:txBody>
          <a:bodyPr wrap="square" rtlCol="0">
            <a:spAutoFit/>
          </a:bodyPr>
          <a:lstStyle/>
          <a:p>
            <a:r>
              <a:rPr lang="ja-JP" altLang="en-US" dirty="0"/>
              <a:t>計測</a:t>
            </a:r>
            <a:endParaRPr kumimoji="1" lang="ja-JP" altLang="en-US" dirty="0"/>
          </a:p>
        </p:txBody>
      </p:sp>
      <p:sp>
        <p:nvSpPr>
          <p:cNvPr id="46" name="テキスト ボックス 45"/>
          <p:cNvSpPr txBox="1"/>
          <p:nvPr/>
        </p:nvSpPr>
        <p:spPr>
          <a:xfrm>
            <a:off x="7380312" y="4438853"/>
            <a:ext cx="1584176" cy="646331"/>
          </a:xfrm>
          <a:prstGeom prst="rect">
            <a:avLst/>
          </a:prstGeom>
          <a:noFill/>
        </p:spPr>
        <p:txBody>
          <a:bodyPr wrap="square" rtlCol="0">
            <a:spAutoFit/>
          </a:bodyPr>
          <a:lstStyle/>
          <a:p>
            <a:r>
              <a:rPr lang="ja-JP" altLang="en-US" dirty="0" smtClean="0"/>
              <a:t>制御対象への影響</a:t>
            </a:r>
            <a:endParaRPr lang="en-US" altLang="ja-JP" dirty="0" smtClean="0"/>
          </a:p>
        </p:txBody>
      </p:sp>
      <p:sp>
        <p:nvSpPr>
          <p:cNvPr id="47" name="テキスト ボックス 46"/>
          <p:cNvSpPr txBox="1"/>
          <p:nvPr/>
        </p:nvSpPr>
        <p:spPr>
          <a:xfrm>
            <a:off x="539552" y="2492896"/>
            <a:ext cx="1224136" cy="461665"/>
          </a:xfrm>
          <a:prstGeom prst="rect">
            <a:avLst/>
          </a:prstGeom>
          <a:noFill/>
        </p:spPr>
        <p:txBody>
          <a:bodyPr wrap="square" rtlCol="0">
            <a:spAutoFit/>
          </a:bodyPr>
          <a:lstStyle/>
          <a:p>
            <a:r>
              <a:rPr lang="ja-JP" altLang="en-US" sz="2400" dirty="0"/>
              <a:t>使用者</a:t>
            </a:r>
            <a:endParaRPr kumimoji="1" lang="en-US" altLang="ja-JP" sz="2400" dirty="0" smtClean="0"/>
          </a:p>
        </p:txBody>
      </p:sp>
      <p:sp>
        <p:nvSpPr>
          <p:cNvPr id="48" name="テキスト ボックス 47"/>
          <p:cNvSpPr txBox="1"/>
          <p:nvPr/>
        </p:nvSpPr>
        <p:spPr>
          <a:xfrm>
            <a:off x="1115615" y="4577352"/>
            <a:ext cx="1080121" cy="369332"/>
          </a:xfrm>
          <a:prstGeom prst="rect">
            <a:avLst/>
          </a:prstGeom>
          <a:noFill/>
        </p:spPr>
        <p:txBody>
          <a:bodyPr wrap="square" rtlCol="0">
            <a:spAutoFit/>
          </a:bodyPr>
          <a:lstStyle/>
          <a:p>
            <a:r>
              <a:rPr lang="ja-JP" altLang="en-US" dirty="0"/>
              <a:t>指示</a:t>
            </a:r>
            <a:endParaRPr kumimoji="1" lang="ja-JP" altLang="en-US" dirty="0"/>
          </a:p>
        </p:txBody>
      </p:sp>
    </p:spTree>
    <p:extLst>
      <p:ext uri="{BB962C8B-B14F-4D97-AF65-F5344CB8AC3E}">
        <p14:creationId xmlns:p14="http://schemas.microsoft.com/office/powerpoint/2010/main" val="362132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22" presetClass="entr" presetSubtype="2"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right)">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par>
                                <p:cTn id="40" presetID="22" presetClass="entr" presetSubtype="2"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righ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childTnLst>
                                </p:cTn>
                              </p:par>
                              <p:par>
                                <p:cTn id="54" presetID="22" presetClass="entr" presetSubtype="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34" grpId="0" animBg="1"/>
      <p:bldP spid="39" grpId="0" animBg="1"/>
      <p:bldP spid="42" grpId="0"/>
      <p:bldP spid="44" grpId="0"/>
      <p:bldP spid="45" grpId="0"/>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kumimoji="1" lang="en-US" altLang="ja-JP" dirty="0" smtClean="0"/>
              <a:t>3/3</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目標値</a:t>
            </a:r>
            <a:r>
              <a:rPr lang="ja-JP" altLang="en-US" dirty="0" smtClean="0"/>
              <a:t>制御のクラス図</a:t>
            </a:r>
            <a:endParaRPr kumimoji="1" lang="ja-JP" altLang="en-US" dirty="0"/>
          </a:p>
        </p:txBody>
      </p:sp>
    </p:spTree>
    <p:extLst>
      <p:ext uri="{BB962C8B-B14F-4D97-AF65-F5344CB8AC3E}">
        <p14:creationId xmlns:p14="http://schemas.microsoft.com/office/powerpoint/2010/main" val="1668669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(3/3)</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実装先の組込みデバイス</a:t>
            </a:r>
            <a:endParaRPr kumimoji="1" lang="en-US" altLang="ja-JP" dirty="0" smtClean="0"/>
          </a:p>
          <a:p>
            <a:pPr lvl="1"/>
            <a:r>
              <a:rPr lang="en-US" altLang="ja-JP" dirty="0" smtClean="0"/>
              <a:t>NXT LEGO MINDSTORMS</a:t>
            </a:r>
          </a:p>
          <a:p>
            <a:pPr lvl="2"/>
            <a:r>
              <a:rPr lang="en-US" altLang="ja-JP" dirty="0"/>
              <a:t>C</a:t>
            </a:r>
            <a:r>
              <a:rPr lang="ja-JP" altLang="en-US" dirty="0" smtClean="0"/>
              <a:t>言語、</a:t>
            </a:r>
            <a:r>
              <a:rPr lang="en-US" altLang="ja-JP" dirty="0" smtClean="0"/>
              <a:t>Java</a:t>
            </a:r>
            <a:r>
              <a:rPr lang="ja-JP" altLang="en-US" dirty="0" smtClean="0"/>
              <a:t>で動作（</a:t>
            </a:r>
            <a:r>
              <a:rPr lang="en-US" altLang="ja-JP" dirty="0" smtClean="0"/>
              <a:t>Ruby</a:t>
            </a:r>
            <a:r>
              <a:rPr lang="ja-JP" altLang="en-US" dirty="0" smtClean="0"/>
              <a:t>も対応予定）</a:t>
            </a:r>
            <a:endParaRPr lang="en-US" altLang="ja-JP"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874" y="2787531"/>
            <a:ext cx="2268252" cy="3711107"/>
          </a:xfrm>
          <a:prstGeom prst="rect">
            <a:avLst/>
          </a:prstGeom>
        </p:spPr>
      </p:pic>
      <p:sp>
        <p:nvSpPr>
          <p:cNvPr id="6" name="線吹き出し 1 (枠付き) 5"/>
          <p:cNvSpPr/>
          <p:nvPr/>
        </p:nvSpPr>
        <p:spPr>
          <a:xfrm>
            <a:off x="6705576" y="2204864"/>
            <a:ext cx="1584176" cy="582667"/>
          </a:xfrm>
          <a:prstGeom prst="borderCallout1">
            <a:avLst>
              <a:gd name="adj1" fmla="val 29635"/>
              <a:gd name="adj2" fmla="val -1737"/>
              <a:gd name="adj3" fmla="val 130641"/>
              <a:gd name="adj4" fmla="val -131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超音波センサ（距離測定）</a:t>
            </a:r>
            <a:endParaRPr kumimoji="1" lang="ja-JP" altLang="en-US" dirty="0"/>
          </a:p>
        </p:txBody>
      </p:sp>
      <p:sp>
        <p:nvSpPr>
          <p:cNvPr id="7" name="線吹き出し 1 (枠付き) 6"/>
          <p:cNvSpPr/>
          <p:nvPr/>
        </p:nvSpPr>
        <p:spPr>
          <a:xfrm>
            <a:off x="827584" y="5409722"/>
            <a:ext cx="2032130" cy="611566"/>
          </a:xfrm>
          <a:prstGeom prst="borderCallout1">
            <a:avLst>
              <a:gd name="adj1" fmla="val 15122"/>
              <a:gd name="adj2" fmla="val 98039"/>
              <a:gd name="adj3" fmla="val 42595"/>
              <a:gd name="adj4" fmla="val 169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光</a:t>
            </a:r>
            <a:r>
              <a:rPr kumimoji="1" lang="ja-JP" altLang="en-US" dirty="0" smtClean="0"/>
              <a:t>センサ</a:t>
            </a:r>
            <a:endParaRPr kumimoji="1" lang="en-US" altLang="ja-JP" dirty="0" smtClean="0"/>
          </a:p>
          <a:p>
            <a:pPr algn="ctr"/>
            <a:r>
              <a:rPr lang="ja-JP" altLang="en-US" dirty="0" smtClean="0"/>
              <a:t>（路面輝度値測定）</a:t>
            </a:r>
            <a:endParaRPr kumimoji="1" lang="ja-JP" altLang="en-US" dirty="0"/>
          </a:p>
        </p:txBody>
      </p:sp>
      <p:sp>
        <p:nvSpPr>
          <p:cNvPr id="8" name="線吹き出し 1 (枠付き) 7"/>
          <p:cNvSpPr/>
          <p:nvPr/>
        </p:nvSpPr>
        <p:spPr>
          <a:xfrm>
            <a:off x="6724481" y="5355465"/>
            <a:ext cx="1584176" cy="360040"/>
          </a:xfrm>
          <a:prstGeom prst="borderCallout1">
            <a:avLst>
              <a:gd name="adj1" fmla="val 18750"/>
              <a:gd name="adj2" fmla="val -8333"/>
              <a:gd name="adj3" fmla="val -4006"/>
              <a:gd name="adj4" fmla="val -114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尻尾モータ</a:t>
            </a:r>
            <a:endParaRPr kumimoji="1" lang="ja-JP" altLang="en-US" dirty="0"/>
          </a:p>
        </p:txBody>
      </p:sp>
      <p:sp>
        <p:nvSpPr>
          <p:cNvPr id="9" name="線吹き出し 1 (枠付き) 8"/>
          <p:cNvSpPr/>
          <p:nvPr/>
        </p:nvSpPr>
        <p:spPr>
          <a:xfrm>
            <a:off x="947741" y="2943519"/>
            <a:ext cx="1791816" cy="535524"/>
          </a:xfrm>
          <a:prstGeom prst="borderCallout1">
            <a:avLst>
              <a:gd name="adj1" fmla="val 73172"/>
              <a:gd name="adj2" fmla="val 100292"/>
              <a:gd name="adj3" fmla="val 65334"/>
              <a:gd name="adj4" fmla="val 1735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ジャイロ</a:t>
            </a:r>
            <a:r>
              <a:rPr kumimoji="1" lang="ja-JP" altLang="en-US" dirty="0" smtClean="0"/>
              <a:t>センサ</a:t>
            </a:r>
            <a:endParaRPr kumimoji="1" lang="en-US" altLang="ja-JP" dirty="0" smtClean="0"/>
          </a:p>
          <a:p>
            <a:pPr algn="ctr"/>
            <a:r>
              <a:rPr lang="ja-JP" altLang="en-US" dirty="0" smtClean="0"/>
              <a:t>（車体傾き測定）</a:t>
            </a:r>
            <a:endParaRPr kumimoji="1" lang="ja-JP" altLang="en-US" dirty="0"/>
          </a:p>
        </p:txBody>
      </p:sp>
      <p:sp>
        <p:nvSpPr>
          <p:cNvPr id="10" name="線吹き出し 1 (枠付き) 9"/>
          <p:cNvSpPr/>
          <p:nvPr/>
        </p:nvSpPr>
        <p:spPr>
          <a:xfrm>
            <a:off x="6404597" y="4179679"/>
            <a:ext cx="2186133" cy="360040"/>
          </a:xfrm>
          <a:prstGeom prst="borderCallout1">
            <a:avLst>
              <a:gd name="adj1" fmla="val 29635"/>
              <a:gd name="adj2" fmla="val -4748"/>
              <a:gd name="adj3" fmla="val 207840"/>
              <a:gd name="adj4" fmla="val -516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車輪モータ（左車輪）</a:t>
            </a:r>
            <a:endParaRPr kumimoji="1" lang="ja-JP" altLang="en-US" dirty="0"/>
          </a:p>
        </p:txBody>
      </p:sp>
      <p:sp>
        <p:nvSpPr>
          <p:cNvPr id="11" name="線吹き出し 1 (枠付き) 10"/>
          <p:cNvSpPr/>
          <p:nvPr/>
        </p:nvSpPr>
        <p:spPr>
          <a:xfrm>
            <a:off x="6705576" y="3169046"/>
            <a:ext cx="1584176" cy="619994"/>
          </a:xfrm>
          <a:prstGeom prst="borderCallout1">
            <a:avLst>
              <a:gd name="adj1" fmla="val 18750"/>
              <a:gd name="adj2" fmla="val -8333"/>
              <a:gd name="adj3" fmla="val 14540"/>
              <a:gd name="adj4" fmla="val -97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タッチ</a:t>
            </a:r>
            <a:r>
              <a:rPr kumimoji="1" lang="ja-JP" altLang="en-US" dirty="0" smtClean="0"/>
              <a:t>センサ</a:t>
            </a:r>
            <a:endParaRPr kumimoji="1" lang="en-US" altLang="ja-JP" dirty="0" smtClean="0"/>
          </a:p>
          <a:p>
            <a:pPr algn="ctr"/>
            <a:r>
              <a:rPr lang="ja-JP" altLang="en-US" dirty="0" smtClean="0"/>
              <a:t>（押下測定）</a:t>
            </a:r>
            <a:endParaRPr kumimoji="1" lang="ja-JP" altLang="en-US" dirty="0"/>
          </a:p>
        </p:txBody>
      </p:sp>
      <p:sp>
        <p:nvSpPr>
          <p:cNvPr id="12" name="線吹き出し 1 (枠付き) 11"/>
          <p:cNvSpPr/>
          <p:nvPr/>
        </p:nvSpPr>
        <p:spPr>
          <a:xfrm>
            <a:off x="798894" y="3842256"/>
            <a:ext cx="2048036" cy="517443"/>
          </a:xfrm>
          <a:prstGeom prst="borderCallout1">
            <a:avLst>
              <a:gd name="adj1" fmla="val 31373"/>
              <a:gd name="adj2" fmla="val 99459"/>
              <a:gd name="adj3" fmla="val 54905"/>
              <a:gd name="adj4" fmla="val 159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32</a:t>
            </a:r>
            <a:r>
              <a:rPr lang="ja-JP" altLang="en-US" dirty="0" smtClean="0"/>
              <a:t>ビット</a:t>
            </a:r>
            <a:endParaRPr lang="en-US" altLang="ja-JP" dirty="0" smtClean="0"/>
          </a:p>
          <a:p>
            <a:pPr algn="ctr"/>
            <a:r>
              <a:rPr lang="ja-JP" altLang="en-US" dirty="0" smtClean="0"/>
              <a:t>マイクロプロセッサ</a:t>
            </a:r>
            <a:endParaRPr kumimoji="1" lang="ja-JP" altLang="en-US" dirty="0"/>
          </a:p>
        </p:txBody>
      </p:sp>
      <p:sp>
        <p:nvSpPr>
          <p:cNvPr id="13" name="線吹き出し 1 (枠付き) 12"/>
          <p:cNvSpPr/>
          <p:nvPr/>
        </p:nvSpPr>
        <p:spPr>
          <a:xfrm>
            <a:off x="750582" y="4725144"/>
            <a:ext cx="2186133" cy="360040"/>
          </a:xfrm>
          <a:prstGeom prst="borderCallout1">
            <a:avLst>
              <a:gd name="adj1" fmla="val 4238"/>
              <a:gd name="adj2" fmla="val 102211"/>
              <a:gd name="adj3" fmla="val 4259"/>
              <a:gd name="adj4" fmla="val 133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車輪モータ（右車輪）</a:t>
            </a:r>
            <a:endParaRPr kumimoji="1" lang="ja-JP" altLang="en-US" dirty="0"/>
          </a:p>
        </p:txBody>
      </p:sp>
    </p:spTree>
    <p:extLst>
      <p:ext uri="{BB962C8B-B14F-4D97-AF65-F5344CB8AC3E}">
        <p14:creationId xmlns:p14="http://schemas.microsoft.com/office/powerpoint/2010/main" val="348139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(4/3)</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実装先の組込みデバイス</a:t>
            </a:r>
            <a:endParaRPr kumimoji="1" lang="en-US" altLang="ja-JP" dirty="0" smtClean="0"/>
          </a:p>
          <a:p>
            <a:pPr lvl="1"/>
            <a:r>
              <a:rPr lang="en-US" altLang="ja-JP" dirty="0" smtClean="0"/>
              <a:t>DONKEY</a:t>
            </a:r>
          </a:p>
          <a:p>
            <a:pPr lvl="2"/>
            <a:r>
              <a:rPr lang="en-US" altLang="ja-JP" dirty="0"/>
              <a:t>C</a:t>
            </a:r>
            <a:r>
              <a:rPr lang="ja-JP" altLang="en-US" dirty="0" smtClean="0"/>
              <a:t>言語で動作</a:t>
            </a:r>
            <a:endParaRPr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3501008"/>
            <a:ext cx="4283968" cy="2303957"/>
          </a:xfrm>
          <a:prstGeom prst="rect">
            <a:avLst/>
          </a:prstGeom>
        </p:spPr>
      </p:pic>
      <p:sp>
        <p:nvSpPr>
          <p:cNvPr id="5" name="線吹き出し 1 (枠付き) 4"/>
          <p:cNvSpPr/>
          <p:nvPr/>
        </p:nvSpPr>
        <p:spPr>
          <a:xfrm>
            <a:off x="6588224" y="4077072"/>
            <a:ext cx="2088232" cy="432048"/>
          </a:xfrm>
          <a:prstGeom prst="borderCallout1">
            <a:avLst>
              <a:gd name="adj1" fmla="val 18750"/>
              <a:gd name="adj2" fmla="val -8333"/>
              <a:gd name="adj3" fmla="val 121318"/>
              <a:gd name="adj4" fmla="val -55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車輪</a:t>
            </a:r>
            <a:endParaRPr kumimoji="1" lang="ja-JP" altLang="en-US" dirty="0"/>
          </a:p>
        </p:txBody>
      </p:sp>
      <p:sp>
        <p:nvSpPr>
          <p:cNvPr id="14" name="線吹き出し 1 (枠付き) 13"/>
          <p:cNvSpPr/>
          <p:nvPr/>
        </p:nvSpPr>
        <p:spPr>
          <a:xfrm>
            <a:off x="611560" y="3051448"/>
            <a:ext cx="2088232" cy="432048"/>
          </a:xfrm>
          <a:prstGeom prst="borderCallout1">
            <a:avLst>
              <a:gd name="adj1" fmla="val 51084"/>
              <a:gd name="adj2" fmla="val 103570"/>
              <a:gd name="adj3" fmla="val 168350"/>
              <a:gd name="adj4" fmla="val 159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マイコンボード</a:t>
            </a:r>
            <a:endParaRPr kumimoji="1" lang="ja-JP" altLang="en-US" dirty="0"/>
          </a:p>
        </p:txBody>
      </p:sp>
      <p:sp>
        <p:nvSpPr>
          <p:cNvPr id="15" name="線吹き出し 1 (枠付き) 14"/>
          <p:cNvSpPr/>
          <p:nvPr/>
        </p:nvSpPr>
        <p:spPr>
          <a:xfrm>
            <a:off x="611560" y="5157192"/>
            <a:ext cx="2088232" cy="576064"/>
          </a:xfrm>
          <a:prstGeom prst="borderCallout1">
            <a:avLst>
              <a:gd name="adj1" fmla="val 51084"/>
              <a:gd name="adj2" fmla="val 103570"/>
              <a:gd name="adj3" fmla="val -72688"/>
              <a:gd name="adj4" fmla="val 1270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超音波センサ</a:t>
            </a:r>
            <a:endParaRPr lang="en-US" altLang="ja-JP" dirty="0" smtClean="0"/>
          </a:p>
          <a:p>
            <a:pPr algn="ctr"/>
            <a:r>
              <a:rPr kumimoji="1" lang="ja-JP" altLang="en-US" dirty="0" smtClean="0"/>
              <a:t>（距離検知）</a:t>
            </a:r>
            <a:endParaRPr kumimoji="1" lang="ja-JP" altLang="en-US" dirty="0"/>
          </a:p>
        </p:txBody>
      </p:sp>
      <p:sp>
        <p:nvSpPr>
          <p:cNvPr id="16" name="線吹き出し 1 (枠付き) 15"/>
          <p:cNvSpPr/>
          <p:nvPr/>
        </p:nvSpPr>
        <p:spPr>
          <a:xfrm>
            <a:off x="6568628" y="2877220"/>
            <a:ext cx="2088232" cy="432048"/>
          </a:xfrm>
          <a:prstGeom prst="borderCallout1">
            <a:avLst>
              <a:gd name="adj1" fmla="val 18750"/>
              <a:gd name="adj2" fmla="val -8333"/>
              <a:gd name="adj3" fmla="val 385873"/>
              <a:gd name="adj4" fmla="val -936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車輪用モータ</a:t>
            </a:r>
            <a:endParaRPr kumimoji="1" lang="ja-JP" altLang="en-US" dirty="0"/>
          </a:p>
        </p:txBody>
      </p:sp>
      <p:sp>
        <p:nvSpPr>
          <p:cNvPr id="17" name="線吹き出し 1 (枠付き) 16"/>
          <p:cNvSpPr/>
          <p:nvPr/>
        </p:nvSpPr>
        <p:spPr>
          <a:xfrm>
            <a:off x="611560" y="4077072"/>
            <a:ext cx="2088232" cy="575914"/>
          </a:xfrm>
          <a:prstGeom prst="borderCallout1">
            <a:avLst>
              <a:gd name="adj1" fmla="val 51084"/>
              <a:gd name="adj2" fmla="val 103570"/>
              <a:gd name="adj3" fmla="val -19777"/>
              <a:gd name="adj4" fmla="val 144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焦電センサ</a:t>
            </a:r>
            <a:endParaRPr lang="en-US" altLang="ja-JP" dirty="0" smtClean="0"/>
          </a:p>
          <a:p>
            <a:pPr algn="ctr"/>
            <a:r>
              <a:rPr kumimoji="1" lang="ja-JP" altLang="en-US" dirty="0" smtClean="0"/>
              <a:t>（人体検知）</a:t>
            </a:r>
            <a:endParaRPr kumimoji="1" lang="ja-JP" altLang="en-US" dirty="0"/>
          </a:p>
        </p:txBody>
      </p:sp>
      <p:sp>
        <p:nvSpPr>
          <p:cNvPr id="18" name="線吹き出し 1 (枠付き) 17"/>
          <p:cNvSpPr/>
          <p:nvPr/>
        </p:nvSpPr>
        <p:spPr>
          <a:xfrm>
            <a:off x="6568628" y="5157192"/>
            <a:ext cx="2088232" cy="432048"/>
          </a:xfrm>
          <a:prstGeom prst="borderCallout1">
            <a:avLst>
              <a:gd name="adj1" fmla="val 56963"/>
              <a:gd name="adj2" fmla="val -4684"/>
              <a:gd name="adj3" fmla="val 83105"/>
              <a:gd name="adj4" fmla="val -86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接触スイッチ</a:t>
            </a:r>
            <a:endParaRPr kumimoji="1" lang="ja-JP" altLang="en-US" dirty="0"/>
          </a:p>
        </p:txBody>
      </p:sp>
    </p:spTree>
    <p:extLst>
      <p:ext uri="{BB962C8B-B14F-4D97-AF65-F5344CB8AC3E}">
        <p14:creationId xmlns:p14="http://schemas.microsoft.com/office/powerpoint/2010/main" val="14170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36" y="1190625"/>
            <a:ext cx="5440680"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smtClean="0"/>
              <a:t>進捗状況</a:t>
            </a:r>
            <a:r>
              <a:rPr kumimoji="1" lang="en-US" altLang="ja-JP" smtClean="0"/>
              <a:t>(1/4)</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モデルカタログの</a:t>
            </a:r>
            <a:r>
              <a:rPr kumimoji="1" lang="ja-JP" altLang="en-US" dirty="0" smtClean="0"/>
              <a:t>読み合わせ</a:t>
            </a:r>
            <a:endParaRPr kumimoji="1" lang="en-US" altLang="ja-JP" dirty="0" smtClean="0"/>
          </a:p>
        </p:txBody>
      </p:sp>
    </p:spTree>
    <p:extLst>
      <p:ext uri="{BB962C8B-B14F-4D97-AF65-F5344CB8AC3E}">
        <p14:creationId xmlns:p14="http://schemas.microsoft.com/office/powerpoint/2010/main" val="1686144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(2/4)</a:t>
            </a:r>
            <a:endParaRPr kumimoji="1" lang="ja-JP" altLang="en-US"/>
          </a:p>
        </p:txBody>
      </p:sp>
      <p:sp>
        <p:nvSpPr>
          <p:cNvPr id="3" name="コンテンツ プレースホルダー 2"/>
          <p:cNvSpPr>
            <a:spLocks noGrp="1"/>
          </p:cNvSpPr>
          <p:nvPr>
            <p:ph idx="1"/>
          </p:nvPr>
        </p:nvSpPr>
        <p:spPr>
          <a:xfrm>
            <a:off x="457200" y="1600200"/>
            <a:ext cx="8229600" cy="892696"/>
          </a:xfrm>
        </p:spPr>
        <p:txBody>
          <a:bodyPr>
            <a:normAutofit/>
          </a:bodyPr>
          <a:lstStyle/>
          <a:p>
            <a:r>
              <a:rPr kumimoji="1" lang="ja-JP" altLang="en-US" dirty="0" smtClean="0"/>
              <a:t>輝度値</a:t>
            </a:r>
            <a:r>
              <a:rPr kumimoji="1" lang="ja-JP" altLang="en-US" dirty="0" smtClean="0"/>
              <a:t>制御</a:t>
            </a:r>
            <a:endParaRPr kumimoji="1" lang="en-US" altLang="ja-JP"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2420888"/>
            <a:ext cx="84391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473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(3/4)</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尻尾モータ角度制御</a:t>
            </a:r>
            <a:endParaRPr kumimoji="1" lang="en-US" altLang="ja-JP" dirty="0" smtClean="0"/>
          </a:p>
          <a:p>
            <a:pPr lvl="1"/>
            <a:r>
              <a:rPr lang="ja-JP" altLang="en-US" dirty="0"/>
              <a:t>尻尾</a:t>
            </a:r>
            <a:r>
              <a:rPr lang="ja-JP" altLang="en-US" dirty="0" smtClean="0"/>
              <a:t>モータ角度制御とは</a:t>
            </a:r>
            <a:r>
              <a:rPr lang="en-US" altLang="ja-JP" dirty="0" smtClean="0"/>
              <a:t>…</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2545035"/>
            <a:ext cx="799147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944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(4/4)</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DONKEY</a:t>
            </a:r>
            <a:r>
              <a:rPr kumimoji="1" lang="ja-JP" altLang="en-US" dirty="0" err="1" smtClean="0"/>
              <a:t>への</a:t>
            </a:r>
            <a:r>
              <a:rPr kumimoji="1" lang="ja-JP" altLang="en-US" dirty="0" smtClean="0"/>
              <a:t>実装</a:t>
            </a:r>
            <a:endParaRPr kumimoji="1" lang="en-US" altLang="ja-JP" dirty="0" smtClean="0"/>
          </a:p>
          <a:p>
            <a:pPr lvl="1"/>
            <a:r>
              <a:rPr lang="en-US" altLang="ja-JP" dirty="0" smtClean="0"/>
              <a:t>DONKEY</a:t>
            </a:r>
            <a:r>
              <a:rPr lang="ja-JP" altLang="en-US" dirty="0" smtClean="0"/>
              <a:t>とは</a:t>
            </a:r>
            <a:r>
              <a:rPr lang="ja-JP" altLang="en-US" dirty="0" smtClean="0"/>
              <a:t>？</a:t>
            </a:r>
            <a:endParaRPr lang="en-US" altLang="ja-JP" dirty="0" smtClean="0"/>
          </a:p>
        </p:txBody>
      </p:sp>
      <p:sp>
        <p:nvSpPr>
          <p:cNvPr id="5" name="AutoShape 4" descr="data:image/jpeg;base64,/9j/4AAQSkZJRgABAQAAAQABAAD/2wCEAAkGBhQSEBQUExMUFRIWGBgYFBgXGBcXFBgVFRQaFRcVFRUXHSYeFxojGxUVHy8gJScpLC8sFx4xNTAqNSYrLCkBCQoKDgwOGg8PGiwlHyQyLCwsLCwsLCwsLCosLywsLCkqLC0sLC0qLCwpLCwsLCwsNCwsLCwsLCwsLCwsLCktLf/AABEIAMIBAwMBIgACEQEDEQH/xAAcAAEAAQUBAQAAAAAAAAAAAAAABgECBAUHAwj/xABEEAABAwIDBQUFBwEFBwUAAAABAAIDBBEFEiEGMUFRYQcTInGBMkKRobEjUnKCwdHwFAgVYuHxM0NzkqKywhc0Y5Oj/8QAGwEBAAMBAQEBAAAAAAAAAAAAAAMEBQIBBgf/xAAwEQACAgEEAAQEBQQDAAAAAAAAAQIDEQQSITEFE0FRFCJhkXGBscHRQlLh8BUjMv/aAAwDAQACEQMRAD8A7cqtVFVqAuREQBERAEREAREQBERAEReFdXMhjdJI4MjYLucdwH6+SBLJ7oub1HbjSh9mwzPaPe+zBtzDS76kKRbM9olHXOyQyZZdT3UgySab8o3P/KSuIzjLpkkqpwWZIkyIi7IwiIgCIiAIiIAiIgCIiAIiIChVquKtQBERAFVqoqtQFyIiALX4ljLYmk5XOtysB8SsupdZjiN4B+ijWPTgxEWO4qjqtRKrCj6liire+TY7L7Vw10bnxZgWOLJGOsHNcNdbEggjUEfUEDcrlfYjH9piJ/8AkiHwbIf/ACC6orkHmKZDJYbQREXRyEREAWDjGDR1UfdzAujzNc5tyA7KbgOtra9jbos5QrtG29FDF3URBqpB4Rv7tp071w/7RxPQFcyaSyzuuMpSSj2cs7TsPpIcRMdIxrA2MCZrNIxLckAN3B2S17aajjdQ2ouC1zCWvaczHNJDgRqHAjUEc1sw25JcSXEkknUknU3PEk/VY1Y0buSy3bunuRuqjZVtZ3Lsm7Qv7xgMcxH9XCAJOHeM3NlA+TgNAbbg4BT5fI+DY3LQ1UdTCfGw6g+y9h0dG7oR8NDvAX1BsrtRDiFMyeB12nRzT7bHgeKN44EfMWI0IWnCW5GJbXslg3CIi7IgiIgCIiAIiIAiIgCIiAoVarirUAREQBVaqKrUBciIgKEKLY6LwuA5FSeV9mk8hdRrEIgWHyWXr3zH8y5pFyR/sTAENa0n7UVRL+eUxMyHy0f8CukLjmxNUaXHXRn/AGdVGWdO8jvIw/ASD8y7GtCqW6CZXtjibQREUhGEREBE+0DbdtBCAwB1TJcRNO4Ab5Hj7ouNOJ05kcGqKh8sjpZHF0jiS5zvaJPE/S3C2mim2Kxf3hj0rZNYonFhF/ch8GX1kLj6lb3aDs1ikbeFoieN2X2T0c39Rr5rI1N2ZbfQ2tLGFSWe2ctBWPULPxDDpIpCyQFrhw/UcwtXVCwUEOy/N8GFUMWbshtfNhlSJoTdhsJoybNkYDuPJwubO4HmCQdxs7sVLVjM67IvvEano0cfPcrtutmaemp/swe8BHiJJJ534fJXKrUpbTNvinHLPobAMeirKaOogdmjkFxfQg7i1w4OBBBHRbFcD/s7bSubUTUbnfZyM71gPCRhDX2/Ewgn/hhd8WkZLWAiIh4EREAREQBERAEREBQq1XFWoAiIgCq1UVWoC5Y1ViMcftOANr23n4LJUN/vyFznF7hmubg7wQbW9LW9FV1NzqisInpqVjeTNrtoA9vBrPMXI6kaAfy618+ORZfbZ/zN/de1RiEGS+cW6KF1VVTZiWuG9ZLlK15kaEVGKwkeOLu+3jnjsXRva9pB0JY4OsSOe71XV9nsejrKdk0V8rrgg+017TZzHdQR9CNCuC4vjscU3hPhc0h3LNplPnv+KwdmO1GfDS9sbGvikkL3NdvHhynL19k/lWnpsxWH0U9RiXK7PppFDtje1OixBrQ2RsVQfahkIa/NxDCdJB5a8wFMVdKgWDiWLNhBLg91hc5RfT1IHBZxK0AxmnqZJY4ZY5XRhokDHB2UnNYEjS+h8rKvqLJVw3RJK0nLno5PsATNU1xvaV8Ze3o50pcT6OLVOtlNt4qmMZiGvAs8cnDQj4qCYLIKLHDG7RshfFf8ZD2fMNHqsnZTs0bUYnVmbM2KF+ga5zC/vXF7PE0g5Q36rMjX50se5q34jnPSOi4phVJVAd61jrbjxHkRqtENhcPYb5QfxOJHwJUbwTaKiqqz+khgnjDmPtJ3spcx7GudZzXlzSLM38CQCCvXC6FkeHz1ldJLK1kxiY2MlgAEoizuy6m5JO/cLDUrv4Ka6kQxv2rGWbvGtpaeljIaRoNAN3kFyWrrH4lU5R7Dbvd+Eak/zitjiOHU1fRTz07ZonwvsQ6WR7XAi7SM50uButcaam6w9moW0uFz1J9uU5GE/dYLm3m82/KplQqY57bOPMdssPpEX2cxSalrGy0xtKwvDTYOFnNcw3adDo4qZxduOLQSDvjG7ccj4Q246FmU+qxuyDBO9nlmcPDG3/qd/kFrtsKj+pxJ4G5pEY8mDxfMuVjz8TcfZEao3RT9WdWwj+0PTPYO+pqhknERhkrPMOLmn0I9StrF26UBPiZUsHN0QI/6HuPyXGm0rWiwAH8+q8pYx/P2UPxmXwi3/wAekuWfTOA7UU1awvppmSge0Bo9t92djrOb6gLar5KgqpaaVs0EjopW+y5psfI8CD903B4rt/Zj2rDED/T1AbHVtbdttGTNG8tB9l43luumo4gW67VNFC6h1s6MiIpSuEREAREQFCrVcVagCIiAKrVRVagKkqB1uzVPUuc8xgF7i67S5rvFre7SNePqp6VzOqoq2F8ncyRPYHODA4uacoOg3EbtPRUNbnCw8FzS4yzwl7M81wyolaz7t2k+QcRf4qL4hsQYnlpe8jzH7KRxbX1zCQ+lJ6sLXD5G/wAlDsY2xqpJTaCQeYI+qp1+Y33+hYeF2YG0OyrGwueLh7RcEm97cCoVM3Vo6a+qlOL1VU+MlzMrd5F9bKKxP8YJ4lXq8qPLK8sOSwWzUqluxfatWYc9rXPdPS7nRPcTlHOJx1YRy9npxGikj0WJJFe66haTWUJk82l7TKnE7tzdzSnTumE3cL/75+hf5aN6Hesjs3x1lHUkPs2ORuUnqDdt/n8VzzB5ssmXg7d5/wA+inWy2DComOcXY0XcOZvYA9N/wVXUt7sPos6eEHX1+JINvMObWOD6Uh0wI1ad9joS7c0jepngNPVERySPDJsgbLk1a9w3O1GnH/m6JheHsaAGtAA3AAAD0CkUFgFSVrh/5PLuVhkakZRiuMTnxitlbmdZga94Pis57WgEkNJsTc2usbamOnp4vtpAyN5y5Tch5IuQWNBzC2p0spRPh8bnBxY3OHBwdYZrt3G+/cLLGq4GueHloJaCG3ANsxBNvPKPgvPM5Tbf3IIpvggGK4GXU3cxODITqBGGtBza38IAN9NfmufbY00xEULW5YIwA0X431LvUk+q7LXEDcABwA3AcgFF8comyNPNWqr5ZWeROvGcFuBthw3CnHO0yPbndYgnUafJcywZ+aWR7vaNyfNxuV64tTll2g6cuCw8LlABHvEj4BTeXiEn7ktc4uccehvO9GnyVrgbeaMOnp9VUm3RUzS7MScA3/mq18GIPpp454jaSJzXtPVpvY9CNCORK2VQ2/6rUVzVcoeGUdTHKPrrA8WZVU0M7PYlY145jML2PUHT0WcoX2OyA4LSag2a8G3AiZ+h6jRTRaZiPsIiIeBERAUKtVxVqAIiIAqtVFVqAuXP6naJlPPJFO1zMrnZXOByuYTdrg7duIXQFHa42me1x32I6tIAH0I9FR1yWxNotaV/M0a+kxuleCQ5h9QoftRjlKyS+Ztzwv8ANSut2TpZGuc6NlzxAyu87tsVzuq2IpWvdYuOvvOv8ys2pQzzkuPPoafHtr4jG5rbEkEKBQEZwtltPTMimLYzotbSRXcOi04RUYcECy5cm2lPwWK4a2WRNJu6LGdNvUMEXZtGIzSVp5FdL2Iqi2R4a3MS29txOW5Ibwva+nTeuaZvEpZshipZUssdeHnvA9bEeq9vi5YOKpJKSOs4ftXTFjXGdjA4XGc5DbdudrvW2ZtDTkXFTDb8bf3WswvDoDE4SwslpjnfFducxmTxOYQNW2dmsRwNja2u8g2Hw8vOSGM+EHSzhYk68Tw5qOGkrsWYyILdRKLw4mINoad26qgP52/usWrx2Fo1qYB+dv7raxdntGQfsY/ad7pHvEcHBamXsyozAXZQNCdM44nhnXfwEf7iNaxr+k0lfjMRFxUQnye0/qoni20MYBtKw+RuttjHZzStiaQ+TXLusN9ud1A8Y2YDHuEJJsRcuI083bh9VLHSxj2zyWpcukYWJYgJDprqvDBmeMn+ea820vjyA3tfX6le1C3u5HMvwBXti+RpEmnf/Ymzd25eiufr5heTHi3T9V7RHTnwWYzbXJi1A+S1NWtzO23lw+l1p6sKzSVL0dO/s87QFs1RROPhcO+jHJzSGSAeYLD+Qrui+Y+xNpOOQ23Bk2by7pw+pavpxasejCsWJBERdEYREQFCrVcVagCIiAKrVRVagLljV2GxzACRgdbdfePJw1HoslF41kdEbrNhYX3AlqYweDZbj/8AQOsoXtt2QyvYDQSBrgCSJJJC+Q9XuzNHQANHXl1hFyq4LpHe+XufGWNYTUU0xjqonxy8ni1xzadzh1BIXhSyEHovsTHNn4KyIxVETZYzwcNQebXDVruoIK41tP8A2epGXfQzh7eEU3heOjZQMrvUN80lHKO4WYfJyt77rzKz8b2RrqO/9RSysA97Lmj/APsZdvzWkbVqHy2iz50WZJbZXMxAscC3QtII8wb3WP399BqTw4qTYD2V4jWEFlM5jD7832TLHiM3icPwgrpQz2cysx0THZnbBzmiSGTI/c9jtWE9Rw8xZSeLtDAP29Jf/HERf9D81o6/sYNBRd6JnSSAgzZBlaxlvaZe5IB3k8NbCyhlfh9ZHrGRK3po/wBWk6+l1UnRHcdK3dHJ1WLtLw9gLQ+piBJJFprXOpPHUlYE/aXhrY+7bPO5lrWvLuPU6rjdTitQNHsc38TSPqFgyYi8/wCi7Wnf9z+5z5x0nFe06my5YYXvt7Oe5AtusHEqFYntLLOTezRwA3D0WlBc49StpR0TW6u1Py/zUqrjAjdkpGRhlPYFx3nd5JVRWeH8LWd8dCskzqsbulxy4HouG/c7g8NYMim1H8+Ky4W8v4Vj0cAA4rKc62g0WXN88H0Na4yzFq5NP58VpaorZ1b1ragBWaVgqXvJP/7PXd/3hPm/2phtHyt3jTJ6+x6By+gl8v8AY9U5MaptdHGRp/NE+w+IC+oFqw6MK1YkERF2RBERAUKtVxVqAIiIAqtVFVqAuREQBERAEREAWixbYahqTmmpIHu+9kAefNzbE+pW9RAazCtmaWm/9vTQxHmyNrXHzcBc+pWzREBRzbix1BXO9o+zd4cZKPKWnUwuOW3/AA3HS3+E2tz4Loqj+2W1jKGC++Z9xE3gT953+EX9dyit2bcz6J9PXZbYq6lls4vj8EjS6CZhjeLZm5mnQi41YSORUOr8GLWucDoAT8lJaiodI9z3kue4lzid5JNyStTtBNlp39bD4n9li12ydmI9Nn6NPw2jT6Jqay4ptv64IlvIssqOrI9r4/usJk9l7teDuW00fmxsI6hp94LY0nisRuUeFOHHr+6lVFAAAOAFlT1MlGJoaKG+efYyGCw0Xm9uup/dZDgLb14S7r8lnJm1JcGvqJr3WuqZNCthKeYC1dYdFeqXJnXPjJiwvOhBsQbgjQ3ve4PAr6O7GdunV1K6Kd+apgsCT7T4j7LzzIILSfwk6uXznRRZtFscPqZqaZs0D3RysN2uH0I3EHcQdCFc3qMsGe63OOT7ARRnYDbRmJUglsGzN8M7B7r7bxf3Xbx6jeCpMrHZTaxwwiIh4UKtVxVqAIiIAqtVFVqAuREQBERAEREAREQBEUP7RMaqYGRNpyGmQvDnEC7Q1odcE6NAGYkkaAKOyxVxc5dIsabTy1Fqqi0m/fr3Nrjm07IT3bPHObeAa5QdAXcrnQDieQBcIzi9MXxPmdKJnXAnizB8DvEGmNrf925t7BwsbjXesXDMBkjhDwC+SQ3e4uyyZXA5pczvfI8I1u1rj7xde+hpTITHCWiMPa+eRgGTPG1rWRQ6We5uVri61rjd7q+D8R8Slqp5jLEIvr+f2+vXub1VFdDzXLrt+/v+C9vXOCC4ns7LF3jg0mJj3NuCC5rQ45TI0asuLEEgb+oUG2uqdGM83H6D9V3Kpw11zODHSBrHNizW7x5Ot53ONrE8Dd2pOhOnBtrMQZPWSvibkjJ8LeWniAtwzZrdLLV8Hud9mX6fr7P/AAaHiHikrNG6n28LK+7T/lfh+OhK3GzOyVVXvcyljEj2i7hnjYQCbXs9wuL8RfeOa1hWRhWLS0s7J4HlksZu0j5gjiCLgjiCQvqUfHSWCaV3ZTXUcH9TU9yxjXMBaH5pCXPDQBlBbxv7XBWUjNy6XtxtVHiGAMqIiNZYhK0HWOQe1G7yJFuYIPFcwpJ1m61c8Gt4c1tefcy3N4BY1RJYWtpdeuZYk8mqoxjyaU5LBhynUrT1rltZZFpqp13WWjSuTL1D4M/B4+i2U8OiuwOmGS9t6yaiOyrWWZsZbqqxWj12K2ufhtYJRcxu8M7B70d94H3mnUHzG4lfTdHVtljZJG4OY9ocxw3FrhcEeYK+SqxtivovskkJwalvykA/C2d4b8gFo6eWVgydXBJ5JgiIrJRKFWq4q1AEREAVWqiq1AXIiIAiIgCIiAIiIAob2oTPjpY5YzZzJRwBGV7HtIIOhBuNCpko/t5hj6igljjaXyeAtaLXJbI0m1+l1DqIb6pRxngveHzjDVVufWVnPWHw8/kcwwbFhMHRubE112lkYzRskFznjYS4sjkPhsbDjaxIIl1Jip/p5Szu4wHdzBG0gljr5MzyONyXW3ZWX1vdRGi7M695H2bY+r5Gi3WzC4j4KYRbGyNZesnY+QtLQ6Nlpg0jKR3ziM2hLbuYT4jYr5DUeE2Wc4wvr6f79++84PqvEbNFn5LE+elz9vT91z3nBzTaDaKfLM+ma8hoPjYwvlbGTlEksxBe3TjcC5XLO8X1PTujpIjFSQiJziMznOu82G8l+p479BfQarme02CU8pc50LM7jcuaMjieZy2ut/S+Tp47Y8v1ZieIXPUz3QW2K4Sfb+r+rOSByBt9ylT9i2k+FzwOWhWdS7JZWnI0kjeTvV53RRlqEmbvs2wgVWE4hTRNvWGSF9ibB0THtcCL8QRIPzN5rKo+zyctdoPDnHEHM2QN4/mPotBshir6DFYHgEBzhFIPvRyODSPQ2cOrQu9b5Hnm53/cVU1kvlTRa0snBtHLKzs/nY0FozXB0G/fv+GX5qK4thEsTbvY4aNOoO5wJH0K+gw1YeKYayRha9ocOo6EfqVnxsaLXm7uGfMNRVcFmHCxHh4qJG+Oebu6e9xaOEEzvHA3c+Jgvfc/ipvtxsBHG0yRAi2paOVySAT56eS8O2CGJ0GGCleHQtprxsAsWx+H7R1veeQQRzid1WxRKMo5RQv3RkkzRYccsYAJI6/ur55xY3P8/l1GosVcGgXSTE9FVemk5ZNFauKjgz6Wikq6qKni9uV4aOlzq49GgFx6Ar6xwfC2U1PFBGLRxMaxvOzRa56neepXGuxDDqaDPVVLw2pf4Yg8OAZEbXdmIsC46b9AP8RXbo5Q4AtIIO4g3B8iN60KkksIx75ucssvREUpAUKtVxVqAIiIAqtVFVqAuREQBERAEREAREQBERAFo9oGua5rxfKRkNhq0k6PvwFiRfnbmt4rJoQ9pa4XaRYjmCora1ZBxZ3XLbLJFxTCXNldkjabeH2nOG8l2/ppr1UfxLCYjJ4i5xH3jdbLG6WejjeIIZZoyS5mS8jxfUtc32jrexF9N6jeC7I4hXF0krnUUfuB7M0zj1jzDI3zN+nFZMdLZuaNGN1cVlsurKaNjCbAALC7OagVMs7dC1jrkcMzjZo9A0/FbX/00rpHBk08Ahv4nsLzIW8crHNsHHqSB13KWVuy7oY4/wChbG3u2hnduJa1zASb5wCc9y43N73N7b1N8NPY/c5lqIOSx0c5202Yb/V0z2eF3fxDT8YN7dLXXQ4DYLRv2Uq3yioqnRsZE4OjjYS9znE5bvdYBoGbcL+i3TH+K3RVb4yioxkT1uMk3EymPXodQsWF/iIXtBJqQqx5KOCPbTUeaN3kuLvyxyOa/XLo2+tm3JyjkLl2nUru+OjwFcNx2mDp5OY/zV7Svho5u5SZvMB2Gpak3ew3OtmvcAfgty/YilpjmZTi44uzSfDMSArOzmGWORjJ43xuLMzQ8WzRn2XNPvDqF0Vzm6Lm2ycZbW2dVwhKOUiFMhLgCxucnXKLZ7cfCdRZbXAqiemn8DSWu9qMnKH88od744Ea8Dot9i+EwyRE5QHDUEaOBG4gjUHqtRhOJf1VI9suskb3Rl3FwaA5rjb3rOtfmLriNrXzROGt3y4JhQbSxyXuHMtvDrXbfdmG8ee7qtwuTS47nNM5gfNKWPjkEbS9x8JaS4NGgztZcnS5C6jh0bmwxtf7YY0O4+INAOvndaumsnNPcUrq4wxg9yrVcVarRXCIiAKrVRVagLkREAREQBERAEREAREQBERAEREAREQGHi8RdA8DU2uBzykOt8lFGzfasI3EH6X/AEU3UbxLY8ueHQzGHW5GQSN/KCRbjpqOio6rTu1pxLmmvVaakYIdaoA4EH5f6q6eoySsvudp6r1xXZKd7mOhqWsLSL54sxOljbK9o9LeqwdoNiqyXIYaqMFpB8cZaLjj4S7Tpb1VL4KwsfFQLdqJSIiWi5suS1OCSNzPcQ4uNyBw5C/FdkqtlqosaO8hebeK4fGM3T27j4LWRdmksrvt5mMj4iK7nEcszwA3zsVLVRbDjBxO2trs22zmEtqsLoi+7ZGRM7t49ppDQw797SALjjYcQCKO2GlMpkNY/RpDGBjWx5raF9ySdeVlKaOkbFGyONoaxjQ1oG4NaLAfBey0XTCXMkU1bOPEWQiXD66xYIGEnTP3rcnn9635VbgPZl3Fy+qld3hzTMaGtYXcmOIztFrC97m3DhOUXENNXDpHUr5y9TEoMIhgv3MMUWb2u7Y1l7c8oF95WWiKwQFCrVcVagCIiAKrURAXIiIAiIgCIiAIiIAiIgCIiAIiIAiIgCIiAIiIAiIgCIiAIiIAiIgKFWoiAIiI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AutoShape 6" descr="data:image/jpeg;base64,/9j/4AAQSkZJRgABAQAAAQABAAD/2wCEAAkGBhQSEBQUExMUFRIWGBgYFBgXGBcXFBgVFRQaFRcVFRUXHSYeFxojGxUVHy8gJScpLC8sFx4xNTAqNSYrLCkBCQoKDgwOGg8PGiwlHyQyLCwsLCwsLCwsLCosLywsLCkqLC0sLC0qLCwpLCwsLCwsNCwsLCwsLCwsLCwsLCktLf/AABEIAMIBAwMBIgACEQEDEQH/xAAcAAEAAQUBAQAAAAAAAAAAAAAABgECBAUHAwj/xABEEAABAwIDBQUFBwEFBwUAAAABAAIDBBEFEiEGMUFRYQcTInGBMkKRobEjUnKCwdHwFAgVYuHxM0NzkqKywhc0Y5Oj/8QAGwEBAAMBAQEBAAAAAAAAAAAAAAMEBQIBBgf/xAAwEQACAgEEAAQEBQQDAAAAAAAAAQIDEQQSITEFE0FRFCJhkXGBscHRQlLh8BUjMv/aAAwDAQACEQMRAD8A7cqtVFVqAuREQBERAEREAREQBERAEReFdXMhjdJI4MjYLucdwH6+SBLJ7oub1HbjSh9mwzPaPe+zBtzDS76kKRbM9olHXOyQyZZdT3UgySab8o3P/KSuIzjLpkkqpwWZIkyIi7IwiIgCIiAIiIAiIgCIiAIiIChVquKtQBERAFVqoqtQFyIiALX4ljLYmk5XOtysB8SsupdZjiN4B+ijWPTgxEWO4qjqtRKrCj6liire+TY7L7Vw10bnxZgWOLJGOsHNcNdbEggjUEfUEDcrlfYjH9piJ/8AkiHwbIf/ACC6orkHmKZDJYbQREXRyEREAWDjGDR1UfdzAujzNc5tyA7KbgOtra9jbos5QrtG29FDF3URBqpB4Rv7tp071w/7RxPQFcyaSyzuuMpSSj2cs7TsPpIcRMdIxrA2MCZrNIxLckAN3B2S17aajjdQ2ouC1zCWvaczHNJDgRqHAjUEc1sw25JcSXEkknUknU3PEk/VY1Y0buSy3bunuRuqjZVtZ3Lsm7Qv7xgMcxH9XCAJOHeM3NlA+TgNAbbg4BT5fI+DY3LQ1UdTCfGw6g+y9h0dG7oR8NDvAX1BsrtRDiFMyeB12nRzT7bHgeKN44EfMWI0IWnCW5GJbXslg3CIi7IgiIgCIiAIiIAiIgCIiAoVarirUAREQBVaqKrUBciIgKEKLY6LwuA5FSeV9mk8hdRrEIgWHyWXr3zH8y5pFyR/sTAENa0n7UVRL+eUxMyHy0f8CukLjmxNUaXHXRn/AGdVGWdO8jvIw/ASD8y7GtCqW6CZXtjibQREUhGEREBE+0DbdtBCAwB1TJcRNO4Ab5Hj7ouNOJ05kcGqKh8sjpZHF0jiS5zvaJPE/S3C2mim2Kxf3hj0rZNYonFhF/ch8GX1kLj6lb3aDs1ikbeFoieN2X2T0c39Rr5rI1N2ZbfQ2tLGFSWe2ctBWPULPxDDpIpCyQFrhw/UcwtXVCwUEOy/N8GFUMWbshtfNhlSJoTdhsJoybNkYDuPJwubO4HmCQdxs7sVLVjM67IvvEano0cfPcrtutmaemp/swe8BHiJJJ534fJXKrUpbTNvinHLPobAMeirKaOogdmjkFxfQg7i1w4OBBBHRbFcD/s7bSubUTUbnfZyM71gPCRhDX2/Ewgn/hhd8WkZLWAiIh4EREAREQBERAEREBQq1XFWoAiIgCq1UVWoC5Y1ViMcftOANr23n4LJUN/vyFznF7hmubg7wQbW9LW9FV1NzqisInpqVjeTNrtoA9vBrPMXI6kaAfy618+ORZfbZ/zN/de1RiEGS+cW6KF1VVTZiWuG9ZLlK15kaEVGKwkeOLu+3jnjsXRva9pB0JY4OsSOe71XV9nsejrKdk0V8rrgg+017TZzHdQR9CNCuC4vjscU3hPhc0h3LNplPnv+KwdmO1GfDS9sbGvikkL3NdvHhynL19k/lWnpsxWH0U9RiXK7PppFDtje1OixBrQ2RsVQfahkIa/NxDCdJB5a8wFMVdKgWDiWLNhBLg91hc5RfT1IHBZxK0AxmnqZJY4ZY5XRhokDHB2UnNYEjS+h8rKvqLJVw3RJK0nLno5PsATNU1xvaV8Ze3o50pcT6OLVOtlNt4qmMZiGvAs8cnDQj4qCYLIKLHDG7RshfFf8ZD2fMNHqsnZTs0bUYnVmbM2KF+ga5zC/vXF7PE0g5Q36rMjX50se5q34jnPSOi4phVJVAd61jrbjxHkRqtENhcPYb5QfxOJHwJUbwTaKiqqz+khgnjDmPtJ3spcx7GudZzXlzSLM38CQCCvXC6FkeHz1ldJLK1kxiY2MlgAEoizuy6m5JO/cLDUrv4Ka6kQxv2rGWbvGtpaeljIaRoNAN3kFyWrrH4lU5R7Dbvd+Eak/zitjiOHU1fRTz07ZonwvsQ6WR7XAi7SM50uButcaam6w9moW0uFz1J9uU5GE/dYLm3m82/KplQqY57bOPMdssPpEX2cxSalrGy0xtKwvDTYOFnNcw3adDo4qZxduOLQSDvjG7ccj4Q246FmU+qxuyDBO9nlmcPDG3/qd/kFrtsKj+pxJ4G5pEY8mDxfMuVjz8TcfZEao3RT9WdWwj+0PTPYO+pqhknERhkrPMOLmn0I9StrF26UBPiZUsHN0QI/6HuPyXGm0rWiwAH8+q8pYx/P2UPxmXwi3/wAekuWfTOA7UU1awvppmSge0Bo9t92djrOb6gLar5KgqpaaVs0EjopW+y5psfI8CD903B4rt/Zj2rDED/T1AbHVtbdttGTNG8tB9l43luumo4gW67VNFC6h1s6MiIpSuEREAREQFCrVcVagCIiAKrVRVagKkqB1uzVPUuc8xgF7i67S5rvFre7SNePqp6VzOqoq2F8ncyRPYHODA4uacoOg3EbtPRUNbnCw8FzS4yzwl7M81wyolaz7t2k+QcRf4qL4hsQYnlpe8jzH7KRxbX1zCQ+lJ6sLXD5G/wAlDsY2xqpJTaCQeYI+qp1+Y33+hYeF2YG0OyrGwueLh7RcEm97cCoVM3Vo6a+qlOL1VU+MlzMrd5F9bKKxP8YJ4lXq8qPLK8sOSwWzUqluxfatWYc9rXPdPS7nRPcTlHOJx1YRy9npxGikj0WJJFe66haTWUJk82l7TKnE7tzdzSnTumE3cL/75+hf5aN6Hesjs3x1lHUkPs2ORuUnqDdt/n8VzzB5ssmXg7d5/wA+inWy2DComOcXY0XcOZvYA9N/wVXUt7sPos6eEHX1+JINvMObWOD6Uh0wI1ad9joS7c0jepngNPVERySPDJsgbLk1a9w3O1GnH/m6JheHsaAGtAA3AAAD0CkUFgFSVrh/5PLuVhkakZRiuMTnxitlbmdZga94Pis57WgEkNJsTc2usbamOnp4vtpAyN5y5Tch5IuQWNBzC2p0spRPh8bnBxY3OHBwdYZrt3G+/cLLGq4GueHloJaCG3ANsxBNvPKPgvPM5Tbf3IIpvggGK4GXU3cxODITqBGGtBza38IAN9NfmufbY00xEULW5YIwA0X431LvUk+q7LXEDcABwA3AcgFF8comyNPNWqr5ZWeROvGcFuBthw3CnHO0yPbndYgnUafJcywZ+aWR7vaNyfNxuV64tTll2g6cuCw8LlABHvEj4BTeXiEn7ktc4uccehvO9GnyVrgbeaMOnp9VUm3RUzS7MScA3/mq18GIPpp454jaSJzXtPVpvY9CNCORK2VQ2/6rUVzVcoeGUdTHKPrrA8WZVU0M7PYlY145jML2PUHT0WcoX2OyA4LSag2a8G3AiZ+h6jRTRaZiPsIiIeBERAUKtVxVqAIiIAqtVFVqAuXP6naJlPPJFO1zMrnZXOByuYTdrg7duIXQFHa42me1x32I6tIAH0I9FR1yWxNotaV/M0a+kxuleCQ5h9QoftRjlKyS+Ztzwv8ANSut2TpZGuc6NlzxAyu87tsVzuq2IpWvdYuOvvOv8ys2pQzzkuPPoafHtr4jG5rbEkEKBQEZwtltPTMimLYzotbSRXcOi04RUYcECy5cm2lPwWK4a2WRNJu6LGdNvUMEXZtGIzSVp5FdL2Iqi2R4a3MS29txOW5Ibwva+nTeuaZvEpZshipZUssdeHnvA9bEeq9vi5YOKpJKSOs4ftXTFjXGdjA4XGc5DbdudrvW2ZtDTkXFTDb8bf3WswvDoDE4SwslpjnfFducxmTxOYQNW2dmsRwNja2u8g2Hw8vOSGM+EHSzhYk68Tw5qOGkrsWYyILdRKLw4mINoad26qgP52/usWrx2Fo1qYB+dv7raxdntGQfsY/ad7pHvEcHBamXsyozAXZQNCdM44nhnXfwEf7iNaxr+k0lfjMRFxUQnye0/qoni20MYBtKw+RuttjHZzStiaQ+TXLusN9ud1A8Y2YDHuEJJsRcuI083bh9VLHSxj2zyWpcukYWJYgJDprqvDBmeMn+ea820vjyA3tfX6le1C3u5HMvwBXti+RpEmnf/Ymzd25eiufr5heTHi3T9V7RHTnwWYzbXJi1A+S1NWtzO23lw+l1p6sKzSVL0dO/s87QFs1RROPhcO+jHJzSGSAeYLD+Qrui+Y+xNpOOQ23Bk2by7pw+pavpxasejCsWJBERdEYREQFCrVcVagCIiAKrVRVagLljV2GxzACRgdbdfePJw1HoslF41kdEbrNhYX3AlqYweDZbj/8AQOsoXtt2QyvYDQSBrgCSJJJC+Q9XuzNHQANHXl1hFyq4LpHe+XufGWNYTUU0xjqonxy8ni1xzadzh1BIXhSyEHovsTHNn4KyIxVETZYzwcNQebXDVruoIK41tP8A2epGXfQzh7eEU3heOjZQMrvUN80lHKO4WYfJyt77rzKz8b2RrqO/9RSysA97Lmj/APsZdvzWkbVqHy2iz50WZJbZXMxAscC3QtII8wb3WP399BqTw4qTYD2V4jWEFlM5jD7832TLHiM3icPwgrpQz2cysx0THZnbBzmiSGTI/c9jtWE9Rw8xZSeLtDAP29Jf/HERf9D81o6/sYNBRd6JnSSAgzZBlaxlvaZe5IB3k8NbCyhlfh9ZHrGRK3po/wBWk6+l1UnRHcdK3dHJ1WLtLw9gLQ+piBJJFprXOpPHUlYE/aXhrY+7bPO5lrWvLuPU6rjdTitQNHsc38TSPqFgyYi8/wCi7Wnf9z+5z5x0nFe06my5YYXvt7Oe5AtusHEqFYntLLOTezRwA3D0WlBc49StpR0TW6u1Py/zUqrjAjdkpGRhlPYFx3nd5JVRWeH8LWd8dCskzqsbulxy4HouG/c7g8NYMim1H8+Ky4W8v4Vj0cAA4rKc62g0WXN88H0Na4yzFq5NP58VpaorZ1b1ragBWaVgqXvJP/7PXd/3hPm/2phtHyt3jTJ6+x6By+gl8v8AY9U5MaptdHGRp/NE+w+IC+oFqw6MK1YkERF2RBERAUKtVxVqAIiIAqtVFVqAuREQBERAEREAWixbYahqTmmpIHu+9kAefNzbE+pW9RAazCtmaWm/9vTQxHmyNrXHzcBc+pWzREBRzbix1BXO9o+zd4cZKPKWnUwuOW3/AA3HS3+E2tz4Loqj+2W1jKGC++Z9xE3gT953+EX9dyit2bcz6J9PXZbYq6lls4vj8EjS6CZhjeLZm5mnQi41YSORUOr8GLWucDoAT8lJaiodI9z3kue4lzid5JNyStTtBNlp39bD4n9li12ydmI9Nn6NPw2jT6Jqay4ptv64IlvIssqOrI9r4/usJk9l7teDuW00fmxsI6hp94LY0nisRuUeFOHHr+6lVFAAAOAFlT1MlGJoaKG+efYyGCw0Xm9uup/dZDgLb14S7r8lnJm1JcGvqJr3WuqZNCthKeYC1dYdFeqXJnXPjJiwvOhBsQbgjQ3ve4PAr6O7GdunV1K6Kd+apgsCT7T4j7LzzIILSfwk6uXznRRZtFscPqZqaZs0D3RysN2uH0I3EHcQdCFc3qMsGe63OOT7ARRnYDbRmJUglsGzN8M7B7r7bxf3Xbx6jeCpMrHZTaxwwiIh4UKtVxVqAIiIAqtVFVqAuREQBERAEREAREQBEUP7RMaqYGRNpyGmQvDnEC7Q1odcE6NAGYkkaAKOyxVxc5dIsabTy1Fqqi0m/fr3Nrjm07IT3bPHObeAa5QdAXcrnQDieQBcIzi9MXxPmdKJnXAnizB8DvEGmNrf925t7BwsbjXesXDMBkjhDwC+SQ3e4uyyZXA5pczvfI8I1u1rj7xde+hpTITHCWiMPa+eRgGTPG1rWRQ6We5uVri61rjd7q+D8R8Slqp5jLEIvr+f2+vXub1VFdDzXLrt+/v+C9vXOCC4ns7LF3jg0mJj3NuCC5rQ45TI0asuLEEgb+oUG2uqdGM83H6D9V3Kpw11zODHSBrHNizW7x5Ot53ONrE8Dd2pOhOnBtrMQZPWSvibkjJ8LeWniAtwzZrdLLV8Hud9mX6fr7P/AAaHiHikrNG6n28LK+7T/lfh+OhK3GzOyVVXvcyljEj2i7hnjYQCbXs9wuL8RfeOa1hWRhWLS0s7J4HlksZu0j5gjiCLgjiCQvqUfHSWCaV3ZTXUcH9TU9yxjXMBaH5pCXPDQBlBbxv7XBWUjNy6XtxtVHiGAMqIiNZYhK0HWOQe1G7yJFuYIPFcwpJ1m61c8Gt4c1tefcy3N4BY1RJYWtpdeuZYk8mqoxjyaU5LBhynUrT1rltZZFpqp13WWjSuTL1D4M/B4+i2U8OiuwOmGS9t6yaiOyrWWZsZbqqxWj12K2ufhtYJRcxu8M7B70d94H3mnUHzG4lfTdHVtljZJG4OY9ocxw3FrhcEeYK+SqxtivovskkJwalvykA/C2d4b8gFo6eWVgydXBJ5JgiIrJRKFWq4q1AEREAVWqiq1AXIiIAiIgCIiAIiIAob2oTPjpY5YzZzJRwBGV7HtIIOhBuNCpko/t5hj6igljjaXyeAtaLXJbI0m1+l1DqIb6pRxngveHzjDVVufWVnPWHw8/kcwwbFhMHRubE112lkYzRskFznjYS4sjkPhsbDjaxIIl1Jip/p5Szu4wHdzBG0gljr5MzyONyXW3ZWX1vdRGi7M695H2bY+r5Gi3WzC4j4KYRbGyNZesnY+QtLQ6Nlpg0jKR3ziM2hLbuYT4jYr5DUeE2Wc4wvr6f79++84PqvEbNFn5LE+elz9vT91z3nBzTaDaKfLM+ma8hoPjYwvlbGTlEksxBe3TjcC5XLO8X1PTujpIjFSQiJziMznOu82G8l+p479BfQarme02CU8pc50LM7jcuaMjieZy2ut/S+Tp47Y8v1ZieIXPUz3QW2K4Sfb+r+rOSByBt9ylT9i2k+FzwOWhWdS7JZWnI0kjeTvV53RRlqEmbvs2wgVWE4hTRNvWGSF9ibB0THtcCL8QRIPzN5rKo+zyctdoPDnHEHM2QN4/mPotBshir6DFYHgEBzhFIPvRyODSPQ2cOrQu9b5Hnm53/cVU1kvlTRa0snBtHLKzs/nY0FozXB0G/fv+GX5qK4thEsTbvY4aNOoO5wJH0K+gw1YeKYayRha9ocOo6EfqVnxsaLXm7uGfMNRVcFmHCxHh4qJG+Oebu6e9xaOEEzvHA3c+Jgvfc/ipvtxsBHG0yRAi2paOVySAT56eS8O2CGJ0GGCleHQtprxsAsWx+H7R1veeQQRzid1WxRKMo5RQv3RkkzRYccsYAJI6/ur55xY3P8/l1GosVcGgXSTE9FVemk5ZNFauKjgz6Wikq6qKni9uV4aOlzq49GgFx6Ar6xwfC2U1PFBGLRxMaxvOzRa56neepXGuxDDqaDPVVLw2pf4Yg8OAZEbXdmIsC46b9AP8RXbo5Q4AtIIO4g3B8iN60KkksIx75ucssvREUpAUKtVxVqAIiIAqtVFVqAuREQBERAEREAREQBERAFo9oGua5rxfKRkNhq0k6PvwFiRfnbmt4rJoQ9pa4XaRYjmCora1ZBxZ3XLbLJFxTCXNldkjabeH2nOG8l2/ppr1UfxLCYjJ4i5xH3jdbLG6WejjeIIZZoyS5mS8jxfUtc32jrexF9N6jeC7I4hXF0krnUUfuB7M0zj1jzDI3zN+nFZMdLZuaNGN1cVlsurKaNjCbAALC7OagVMs7dC1jrkcMzjZo9A0/FbX/00rpHBk08Ahv4nsLzIW8crHNsHHqSB13KWVuy7oY4/wChbG3u2hnduJa1zASb5wCc9y43N73N7b1N8NPY/c5lqIOSx0c5202Yb/V0z2eF3fxDT8YN7dLXXQ4DYLRv2Uq3yioqnRsZE4OjjYS9znE5bvdYBoGbcL+i3TH+K3RVb4yioxkT1uMk3EymPXodQsWF/iIXtBJqQqx5KOCPbTUeaN3kuLvyxyOa/XLo2+tm3JyjkLl2nUru+OjwFcNx2mDp5OY/zV7Svho5u5SZvMB2Gpak3ew3OtmvcAfgty/YilpjmZTi44uzSfDMSArOzmGWORjJ43xuLMzQ8WzRn2XNPvDqF0Vzm6Lm2ycZbW2dVwhKOUiFMhLgCxucnXKLZ7cfCdRZbXAqiemn8DSWu9qMnKH88od744Ea8Dot9i+EwyRE5QHDUEaOBG4gjUHqtRhOJf1VI9suskb3Rl3FwaA5rjb3rOtfmLriNrXzROGt3y4JhQbSxyXuHMtvDrXbfdmG8ee7qtwuTS47nNM5gfNKWPjkEbS9x8JaS4NGgztZcnS5C6jh0bmwxtf7YY0O4+INAOvndaumsnNPcUrq4wxg9yrVcVarRXCIiAKrVRVagLkREAREQBERAEREAREQBERAEREAREQGHi8RdA8DU2uBzykOt8lFGzfasI3EH6X/AEU3UbxLY8ueHQzGHW5GQSN/KCRbjpqOio6rTu1pxLmmvVaakYIdaoA4EH5f6q6eoySsvudp6r1xXZKd7mOhqWsLSL54sxOljbK9o9LeqwdoNiqyXIYaqMFpB8cZaLjj4S7Tpb1VL4KwsfFQLdqJSIiWi5suS1OCSNzPcQ4uNyBw5C/FdkqtlqosaO8hebeK4fGM3T27j4LWRdmksrvt5mMj4iK7nEcszwA3zsVLVRbDjBxO2trs22zmEtqsLoi+7ZGRM7t49ppDQw797SALjjYcQCKO2GlMpkNY/RpDGBjWx5raF9ySdeVlKaOkbFGyONoaxjQ1oG4NaLAfBey0XTCXMkU1bOPEWQiXD66xYIGEnTP3rcnn9635VbgPZl3Fy+qld3hzTMaGtYXcmOIztFrC97m3DhOUXENNXDpHUr5y9TEoMIhgv3MMUWb2u7Y1l7c8oF95WWiKwQFCrVcVagCIiAKrURAXIiIAiIgCIiAIiIAiIgCIiAIiIAiIgCIiAIiIAiIgCIiAIiIAiIgKFWoiAIiI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588375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発表内容</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dirty="0" smtClean="0"/>
              <a:t>研究</a:t>
            </a:r>
            <a:r>
              <a:rPr kumimoji="1" lang="ja-JP" altLang="en-US" sz="4000" dirty="0" smtClean="0"/>
              <a:t>背景</a:t>
            </a:r>
            <a:endParaRPr kumimoji="1" lang="en-US" altLang="ja-JP" sz="4000" dirty="0" smtClean="0"/>
          </a:p>
          <a:p>
            <a:r>
              <a:rPr lang="ja-JP" altLang="en-US" sz="4000" dirty="0"/>
              <a:t>研究</a:t>
            </a:r>
            <a:r>
              <a:rPr lang="ja-JP" altLang="en-US" sz="4000" dirty="0" smtClean="0"/>
              <a:t>概要</a:t>
            </a:r>
            <a:endParaRPr lang="en-US" altLang="ja-JP" sz="4000" dirty="0" smtClean="0"/>
          </a:p>
          <a:p>
            <a:r>
              <a:rPr kumimoji="1" lang="ja-JP" altLang="en-US" sz="4000" dirty="0" smtClean="0"/>
              <a:t>進捗状況</a:t>
            </a:r>
            <a:endParaRPr kumimoji="1" lang="en-US" altLang="ja-JP" sz="4000" dirty="0" smtClean="0"/>
          </a:p>
          <a:p>
            <a:r>
              <a:rPr lang="ja-JP" altLang="en-US" sz="4000" dirty="0"/>
              <a:t>まとめ</a:t>
            </a:r>
            <a:endParaRPr kumimoji="1" lang="en-US" altLang="ja-JP" sz="4000" dirty="0" smtClean="0"/>
          </a:p>
          <a:p>
            <a:r>
              <a:rPr lang="ja-JP" altLang="en-US" sz="4000" dirty="0"/>
              <a:t>今後</a:t>
            </a:r>
            <a:r>
              <a:rPr lang="ja-JP" altLang="en-US" sz="4000" dirty="0" smtClean="0"/>
              <a:t>の予定</a:t>
            </a:r>
            <a:endParaRPr kumimoji="1" lang="en-US" altLang="ja-JP" sz="4000" dirty="0" smtClean="0"/>
          </a:p>
        </p:txBody>
      </p:sp>
    </p:spTree>
    <p:extLst>
      <p:ext uri="{BB962C8B-B14F-4D97-AF65-F5344CB8AC3E}">
        <p14:creationId xmlns:p14="http://schemas.microsoft.com/office/powerpoint/2010/main" val="163791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ー 2"/>
          <p:cNvSpPr>
            <a:spLocks noGrp="1"/>
          </p:cNvSpPr>
          <p:nvPr>
            <p:ph idx="1"/>
          </p:nvPr>
        </p:nvSpPr>
        <p:spPr/>
        <p:txBody>
          <a:bodyPr/>
          <a:lstStyle/>
          <a:p>
            <a:r>
              <a:rPr lang="ja-JP" altLang="en-US" smtClean="0"/>
              <a:t>組込みシステム業界におけるモデルベース開発の現状</a:t>
            </a:r>
            <a:endParaRPr lang="en-US" altLang="ja-JP" smtClean="0"/>
          </a:p>
          <a:p>
            <a:r>
              <a:rPr lang="en-US" altLang="ja-JP" smtClean="0"/>
              <a:t>UMTP Japan</a:t>
            </a:r>
            <a:r>
              <a:rPr lang="ja-JP" altLang="en-US" smtClean="0"/>
              <a:t>がモデルカタログを発表</a:t>
            </a:r>
            <a:endParaRPr lang="en-US" altLang="ja-JP" smtClean="0"/>
          </a:p>
          <a:p>
            <a:r>
              <a:rPr lang="ja-JP" altLang="en-US" smtClean="0"/>
              <a:t>有用性が明らかになっていないため、有用性の検証を行う</a:t>
            </a:r>
            <a:endParaRPr lang="en-US" altLang="ja-JP" smtClean="0"/>
          </a:p>
          <a:p>
            <a:r>
              <a:rPr lang="ja-JP" altLang="en-US" smtClean="0"/>
              <a:t>どうやって？</a:t>
            </a:r>
            <a:endParaRPr lang="en-US" altLang="ja-JP" smtClean="0"/>
          </a:p>
        </p:txBody>
      </p:sp>
    </p:spTree>
    <p:extLst>
      <p:ext uri="{BB962C8B-B14F-4D97-AF65-F5344CB8AC3E}">
        <p14:creationId xmlns:p14="http://schemas.microsoft.com/office/powerpoint/2010/main" val="508215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今後の予定</a:t>
            </a:r>
            <a:endParaRPr kumimoji="1" lang="ja-JP" altLang="en-US"/>
          </a:p>
        </p:txBody>
      </p:sp>
      <p:sp>
        <p:nvSpPr>
          <p:cNvPr id="3" name="コンテンツ プレースホルダー 2"/>
          <p:cNvSpPr>
            <a:spLocks noGrp="1"/>
          </p:cNvSpPr>
          <p:nvPr>
            <p:ph idx="1"/>
          </p:nvPr>
        </p:nvSpPr>
        <p:spPr/>
        <p:txBody>
          <a:bodyPr/>
          <a:lstStyle/>
          <a:p>
            <a:r>
              <a:rPr lang="ja-JP" altLang="en-US"/>
              <a:t>二輪制御ロボットに対してはモデルカタログは有効である可能性が高い</a:t>
            </a:r>
            <a:endParaRPr lang="en-US" altLang="ja-JP"/>
          </a:p>
          <a:p>
            <a:r>
              <a:rPr lang="ja-JP" altLang="en-US"/>
              <a:t>一部未実装のクラス（機能）があるため、それを検証</a:t>
            </a:r>
            <a:endParaRPr lang="en-US" altLang="ja-JP"/>
          </a:p>
          <a:p>
            <a:r>
              <a:rPr lang="ja-JP" altLang="en-US"/>
              <a:t>リアルタイム</a:t>
            </a:r>
            <a:r>
              <a:rPr lang="en-US" altLang="ja-JP"/>
              <a:t>OS</a:t>
            </a:r>
            <a:r>
              <a:rPr lang="ja-JP" altLang="en-US"/>
              <a:t>では無い環境での排他制御は可能か？</a:t>
            </a:r>
            <a:endParaRPr lang="en-US" altLang="ja-JP"/>
          </a:p>
          <a:p>
            <a:r>
              <a:rPr kumimoji="1" lang="ja-JP" altLang="en-US" smtClean="0"/>
              <a:t>他の組込み機器に対して実装を行なってみたい</a:t>
            </a:r>
            <a:endParaRPr kumimoji="1" lang="ja-JP" altLang="en-US"/>
          </a:p>
        </p:txBody>
      </p:sp>
    </p:spTree>
    <p:extLst>
      <p:ext uri="{BB962C8B-B14F-4D97-AF65-F5344CB8AC3E}">
        <p14:creationId xmlns:p14="http://schemas.microsoft.com/office/powerpoint/2010/main" val="372242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(1/6)</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モデルベース開発</a:t>
            </a:r>
            <a:r>
              <a:rPr lang="ja-JP" altLang="en-US" dirty="0" smtClean="0"/>
              <a:t>と</a:t>
            </a:r>
            <a:r>
              <a:rPr lang="ja-JP" altLang="en-US" dirty="0" smtClean="0"/>
              <a:t>は？</a:t>
            </a:r>
            <a:endParaRPr lang="en-US" altLang="ja-JP" dirty="0"/>
          </a:p>
          <a:p>
            <a:pPr lvl="1"/>
            <a:endParaRPr lang="en-US" altLang="ja-JP" dirty="0" smtClean="0"/>
          </a:p>
          <a:p>
            <a:pPr lvl="1"/>
            <a:endParaRPr lang="en-US" altLang="ja-JP" dirty="0" smtClean="0"/>
          </a:p>
          <a:p>
            <a:pPr lvl="1"/>
            <a:endParaRPr lang="en-US" altLang="ja-JP" dirty="0" smtClean="0"/>
          </a:p>
          <a:p>
            <a:pPr marL="0" indent="0">
              <a:buNone/>
            </a:pPr>
            <a:endParaRPr lang="en-US" altLang="ja-JP" dirty="0" smtClean="0"/>
          </a:p>
          <a:p>
            <a:pPr lvl="1"/>
            <a:endParaRPr lang="en-US" altLang="ja-JP" dirty="0" smtClean="0"/>
          </a:p>
        </p:txBody>
      </p:sp>
      <p:sp>
        <p:nvSpPr>
          <p:cNvPr id="4" name="正方形/長方形 3"/>
          <p:cNvSpPr/>
          <p:nvPr/>
        </p:nvSpPr>
        <p:spPr>
          <a:xfrm>
            <a:off x="539552" y="2132856"/>
            <a:ext cx="8208912" cy="9361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400" dirty="0"/>
              <a:t>実現すべき機能を設計図・モデルで作成し</a:t>
            </a:r>
            <a:r>
              <a:rPr lang="ja-JP" altLang="en-US" sz="2400" dirty="0" smtClean="0"/>
              <a:t>、開発工程において、</a:t>
            </a:r>
            <a:endParaRPr lang="en-US" altLang="ja-JP" sz="2400" dirty="0" smtClean="0"/>
          </a:p>
          <a:p>
            <a:pPr algn="ctr"/>
            <a:r>
              <a:rPr lang="ja-JP" altLang="en-US" sz="2400" dirty="0" smtClean="0"/>
              <a:t>これ</a:t>
            </a:r>
            <a:r>
              <a:rPr lang="ja-JP" altLang="en-US" sz="2400" dirty="0"/>
              <a:t>を検証しながら開発プロセスを進めていく開発</a:t>
            </a:r>
            <a:r>
              <a:rPr lang="ja-JP" altLang="en-US" sz="2400" dirty="0" smtClean="0"/>
              <a:t>手法</a:t>
            </a:r>
            <a:endParaRPr kumimoji="1" lang="ja-JP" altLang="en-US" sz="2400" dirty="0"/>
          </a:p>
        </p:txBody>
      </p:sp>
      <p:sp>
        <p:nvSpPr>
          <p:cNvPr id="5" name="下矢印 4"/>
          <p:cNvSpPr/>
          <p:nvPr/>
        </p:nvSpPr>
        <p:spPr>
          <a:xfrm>
            <a:off x="4175956" y="3212976"/>
            <a:ext cx="93610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67544" y="3789040"/>
            <a:ext cx="4032448" cy="9361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2000" dirty="0" smtClean="0"/>
              <a:t>[</a:t>
            </a:r>
            <a:r>
              <a:rPr lang="ja-JP" altLang="en-US" sz="2000" dirty="0" smtClean="0">
                <a:solidFill>
                  <a:srgbClr val="7030A0"/>
                </a:solidFill>
              </a:rPr>
              <a:t>実装前に機能のシミュレート</a:t>
            </a:r>
            <a:r>
              <a:rPr lang="en-US" altLang="ja-JP" sz="2000" dirty="0" smtClean="0"/>
              <a:t>]</a:t>
            </a:r>
          </a:p>
          <a:p>
            <a:pPr algn="ctr"/>
            <a:r>
              <a:rPr lang="ja-JP" altLang="en-US" dirty="0" smtClean="0"/>
              <a:t>初期</a:t>
            </a:r>
            <a:r>
              <a:rPr lang="ja-JP" altLang="en-US" dirty="0"/>
              <a:t>段階</a:t>
            </a:r>
            <a:r>
              <a:rPr lang="ja-JP" altLang="en-US" dirty="0" smtClean="0"/>
              <a:t>で不具合を発見</a:t>
            </a:r>
            <a:r>
              <a:rPr lang="ja-JP" altLang="en-US" dirty="0"/>
              <a:t>可能</a:t>
            </a:r>
            <a:r>
              <a:rPr lang="ja-JP" altLang="en-US" dirty="0" smtClean="0"/>
              <a:t>、</a:t>
            </a:r>
            <a:endParaRPr lang="en-US" altLang="ja-JP" dirty="0" smtClean="0"/>
          </a:p>
          <a:p>
            <a:pPr algn="ctr"/>
            <a:r>
              <a:rPr lang="ja-JP" altLang="en-US" dirty="0" smtClean="0"/>
              <a:t>開発</a:t>
            </a:r>
            <a:r>
              <a:rPr lang="ja-JP" altLang="en-US" dirty="0"/>
              <a:t>効率の向上やコスト</a:t>
            </a:r>
            <a:r>
              <a:rPr lang="ja-JP" altLang="en-US" dirty="0" smtClean="0"/>
              <a:t>削減</a:t>
            </a:r>
            <a:endParaRPr kumimoji="1" lang="ja-JP" altLang="en-US" dirty="0"/>
          </a:p>
        </p:txBody>
      </p:sp>
      <p:sp>
        <p:nvSpPr>
          <p:cNvPr id="10" name="正方形/長方形 9"/>
          <p:cNvSpPr/>
          <p:nvPr/>
        </p:nvSpPr>
        <p:spPr>
          <a:xfrm>
            <a:off x="4788024" y="3789040"/>
            <a:ext cx="3888432" cy="9361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2000" dirty="0" smtClean="0"/>
              <a:t>[</a:t>
            </a:r>
            <a:r>
              <a:rPr lang="ja-JP" altLang="en-US" sz="2000" dirty="0" smtClean="0">
                <a:solidFill>
                  <a:srgbClr val="7030A0"/>
                </a:solidFill>
              </a:rPr>
              <a:t>ソフトウェア資産の再利用性向上</a:t>
            </a:r>
            <a:r>
              <a:rPr lang="en-US" altLang="ja-JP" sz="2000" dirty="0" smtClean="0"/>
              <a:t>]</a:t>
            </a:r>
          </a:p>
          <a:p>
            <a:pPr algn="ctr"/>
            <a:r>
              <a:rPr lang="ja-JP" altLang="en-US" sz="2000" dirty="0" smtClean="0"/>
              <a:t>ソフトウェア</a:t>
            </a:r>
            <a:r>
              <a:rPr lang="ja-JP" altLang="en-US" sz="2000" dirty="0"/>
              <a:t>で実装したい機能</a:t>
            </a:r>
            <a:r>
              <a:rPr lang="ja-JP" altLang="en-US" sz="2000" dirty="0" smtClean="0"/>
              <a:t>を</a:t>
            </a:r>
            <a:endParaRPr lang="en-US" altLang="ja-JP" sz="2000" dirty="0" smtClean="0"/>
          </a:p>
          <a:p>
            <a:pPr algn="ctr"/>
            <a:r>
              <a:rPr lang="ja-JP" altLang="en-US" sz="2000" dirty="0" smtClean="0"/>
              <a:t>抽象度</a:t>
            </a:r>
            <a:r>
              <a:rPr lang="ja-JP" altLang="en-US" sz="2000" dirty="0"/>
              <a:t>の高いモデルとして</a:t>
            </a:r>
            <a:r>
              <a:rPr lang="ja-JP" altLang="en-US" sz="2000" dirty="0" smtClean="0"/>
              <a:t>可視化</a:t>
            </a:r>
            <a:endParaRPr lang="en-US" altLang="ja-JP" sz="2000" dirty="0" smtClean="0"/>
          </a:p>
        </p:txBody>
      </p:sp>
      <p:sp>
        <p:nvSpPr>
          <p:cNvPr id="13" name="正方形/長方形 12"/>
          <p:cNvSpPr/>
          <p:nvPr/>
        </p:nvSpPr>
        <p:spPr>
          <a:xfrm>
            <a:off x="2339752" y="5373216"/>
            <a:ext cx="6821416" cy="936104"/>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800" u="sng" dirty="0" smtClean="0"/>
              <a:t>組込みシステム業界でモデルベース開発を実施する例</a:t>
            </a:r>
            <a:r>
              <a:rPr lang="ja-JP" altLang="en-US" sz="2800" u="sng" dirty="0" smtClean="0"/>
              <a:t>が</a:t>
            </a:r>
            <a:r>
              <a:rPr kumimoji="1" lang="ja-JP" altLang="en-US" sz="2800" u="sng" dirty="0" smtClean="0"/>
              <a:t>増加している</a:t>
            </a:r>
            <a:endParaRPr kumimoji="1" lang="en-US" altLang="ja-JP" sz="2800" u="sng" dirty="0" smtClean="0"/>
          </a:p>
        </p:txBody>
      </p:sp>
      <p:sp>
        <p:nvSpPr>
          <p:cNvPr id="14" name="右矢印 13"/>
          <p:cNvSpPr/>
          <p:nvPr/>
        </p:nvSpPr>
        <p:spPr>
          <a:xfrm>
            <a:off x="611560" y="5589240"/>
            <a:ext cx="165618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91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(2/6)</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t> </a:t>
            </a:r>
            <a:r>
              <a:rPr lang="ja-JP" altLang="en-US" sz="2800" dirty="0"/>
              <a:t>組込みシステムの先端的モデルベース開発実態</a:t>
            </a:r>
            <a:r>
              <a:rPr lang="ja-JP" altLang="en-US" sz="2800" dirty="0" smtClean="0"/>
              <a:t>調査（</a:t>
            </a:r>
            <a:r>
              <a:rPr lang="en-US" altLang="ja-JP" sz="2800" dirty="0" smtClean="0"/>
              <a:t>2012</a:t>
            </a:r>
            <a:r>
              <a:rPr lang="ja-JP" altLang="en-US" sz="2800" dirty="0" smtClean="0"/>
              <a:t>年発表）</a:t>
            </a:r>
            <a:endParaRPr lang="en-US" altLang="ja-JP" sz="2800" dirty="0" smtClean="0"/>
          </a:p>
          <a:p>
            <a:pPr lvl="1"/>
            <a:r>
              <a:rPr lang="ja-JP" altLang="en-US" sz="2800" dirty="0" smtClean="0"/>
              <a:t>傾向</a:t>
            </a:r>
            <a:r>
              <a:rPr lang="en-US" altLang="ja-JP" sz="2800" dirty="0" smtClean="0"/>
              <a:t>1</a:t>
            </a:r>
          </a:p>
          <a:p>
            <a:pPr marL="274320" lvl="1" indent="0">
              <a:buNone/>
            </a:pPr>
            <a:endParaRPr lang="en-US" altLang="ja-JP" sz="2800" dirty="0" smtClean="0"/>
          </a:p>
          <a:p>
            <a:pPr lvl="1"/>
            <a:endParaRPr lang="en-US" altLang="ja-JP" sz="2800" dirty="0"/>
          </a:p>
          <a:p>
            <a:pPr lvl="1"/>
            <a:endParaRPr lang="en-US" altLang="ja-JP" sz="2800" dirty="0" smtClean="0"/>
          </a:p>
          <a:p>
            <a:pPr lvl="1"/>
            <a:r>
              <a:rPr lang="ja-JP" altLang="en-US" sz="2800" dirty="0" smtClean="0"/>
              <a:t>傾向</a:t>
            </a:r>
            <a:r>
              <a:rPr lang="en-US" altLang="ja-JP" sz="2800" dirty="0" smtClean="0"/>
              <a:t>2</a:t>
            </a:r>
          </a:p>
          <a:p>
            <a:pPr marL="274320" lvl="1" indent="0">
              <a:buNone/>
            </a:pPr>
            <a:endParaRPr lang="en-US" altLang="ja-JP" sz="2800" dirty="0" smtClean="0"/>
          </a:p>
        </p:txBody>
      </p:sp>
      <p:sp>
        <p:nvSpPr>
          <p:cNvPr id="4" name="角丸四角形 3"/>
          <p:cNvSpPr/>
          <p:nvPr/>
        </p:nvSpPr>
        <p:spPr>
          <a:xfrm>
            <a:off x="1043608" y="3212976"/>
            <a:ext cx="3096344" cy="129614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製品ノウハウ</a:t>
            </a:r>
            <a:r>
              <a:rPr lang="en-US" altLang="ja-JP" dirty="0" smtClean="0"/>
              <a:t>:</a:t>
            </a:r>
            <a:r>
              <a:rPr lang="ja-JP" altLang="en-US" dirty="0" smtClean="0"/>
              <a:t>低</a:t>
            </a:r>
            <a:endParaRPr lang="en-US" altLang="ja-JP" dirty="0" smtClean="0"/>
          </a:p>
          <a:p>
            <a:pPr algn="ctr"/>
            <a:r>
              <a:rPr lang="ja-JP" altLang="en-US" dirty="0" smtClean="0"/>
              <a:t>モデリング技術</a:t>
            </a:r>
            <a:r>
              <a:rPr lang="en-US" altLang="ja-JP" dirty="0" smtClean="0"/>
              <a:t>:</a:t>
            </a:r>
            <a:r>
              <a:rPr lang="ja-JP" altLang="en-US" dirty="0" smtClean="0"/>
              <a:t>高</a:t>
            </a:r>
            <a:endParaRPr lang="en-US" altLang="ja-JP" dirty="0" smtClean="0"/>
          </a:p>
          <a:p>
            <a:pPr algn="ctr"/>
            <a:r>
              <a:rPr lang="ja-JP" altLang="en-US" sz="3200" dirty="0" smtClean="0"/>
              <a:t>若手技術者</a:t>
            </a:r>
            <a:endParaRPr lang="en-US" altLang="ja-JP" sz="3200" dirty="0" smtClean="0"/>
          </a:p>
        </p:txBody>
      </p:sp>
      <p:sp>
        <p:nvSpPr>
          <p:cNvPr id="5" name="角丸四角形 4"/>
          <p:cNvSpPr/>
          <p:nvPr/>
        </p:nvSpPr>
        <p:spPr>
          <a:xfrm>
            <a:off x="5004048" y="3212976"/>
            <a:ext cx="3168352" cy="129614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製品ノウハウ</a:t>
            </a:r>
            <a:r>
              <a:rPr lang="en-US" altLang="ja-JP" dirty="0" smtClean="0"/>
              <a:t>:</a:t>
            </a:r>
            <a:r>
              <a:rPr lang="ja-JP" altLang="en-US" dirty="0"/>
              <a:t>高</a:t>
            </a:r>
            <a:endParaRPr lang="en-US" altLang="ja-JP" dirty="0" smtClean="0"/>
          </a:p>
          <a:p>
            <a:pPr algn="ctr"/>
            <a:r>
              <a:rPr lang="ja-JP" altLang="en-US" dirty="0" smtClean="0"/>
              <a:t>モデリング技術</a:t>
            </a:r>
            <a:r>
              <a:rPr lang="en-US" altLang="ja-JP" dirty="0" smtClean="0"/>
              <a:t>:</a:t>
            </a:r>
            <a:r>
              <a:rPr lang="ja-JP" altLang="en-US" dirty="0" smtClean="0"/>
              <a:t>低</a:t>
            </a:r>
            <a:endParaRPr lang="en-US" altLang="ja-JP" dirty="0" smtClean="0"/>
          </a:p>
          <a:p>
            <a:pPr algn="ctr"/>
            <a:r>
              <a:rPr lang="ja-JP" altLang="en-US" sz="3200" dirty="0"/>
              <a:t>ベテラン</a:t>
            </a:r>
            <a:r>
              <a:rPr lang="ja-JP" altLang="en-US" sz="3200" dirty="0" smtClean="0"/>
              <a:t>技術者</a:t>
            </a:r>
            <a:endParaRPr lang="en-US" altLang="ja-JP" sz="3200" dirty="0" smtClean="0"/>
          </a:p>
        </p:txBody>
      </p:sp>
      <p:sp>
        <p:nvSpPr>
          <p:cNvPr id="6" name="左右矢印 5"/>
          <p:cNvSpPr/>
          <p:nvPr/>
        </p:nvSpPr>
        <p:spPr>
          <a:xfrm>
            <a:off x="4211960" y="3717032"/>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043608" y="5229200"/>
            <a:ext cx="3096344" cy="129614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ソフトウェアエンジニア教育</a:t>
            </a:r>
            <a:endParaRPr lang="en-US" altLang="ja-JP" dirty="0" smtClean="0"/>
          </a:p>
          <a:p>
            <a:pPr algn="ctr"/>
            <a:r>
              <a:rPr lang="ja-JP" altLang="en-US" sz="3200" dirty="0"/>
              <a:t>高等教育機関</a:t>
            </a:r>
            <a:endParaRPr lang="en-US" altLang="ja-JP" sz="3200" dirty="0" smtClean="0"/>
          </a:p>
        </p:txBody>
      </p:sp>
      <p:sp>
        <p:nvSpPr>
          <p:cNvPr id="9" name="角丸四角形 8"/>
          <p:cNvSpPr/>
          <p:nvPr/>
        </p:nvSpPr>
        <p:spPr>
          <a:xfrm>
            <a:off x="5004048" y="5229200"/>
            <a:ext cx="3168352" cy="129614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組込みシステム開発者教育</a:t>
            </a:r>
          </a:p>
          <a:p>
            <a:pPr algn="ctr"/>
            <a:r>
              <a:rPr lang="ja-JP" altLang="en-US" sz="3200" dirty="0" smtClean="0"/>
              <a:t>企業</a:t>
            </a:r>
            <a:endParaRPr lang="en-US" altLang="ja-JP" sz="3200" dirty="0" smtClean="0"/>
          </a:p>
        </p:txBody>
      </p:sp>
      <p:sp>
        <p:nvSpPr>
          <p:cNvPr id="10" name="左右矢印 9"/>
          <p:cNvSpPr/>
          <p:nvPr/>
        </p:nvSpPr>
        <p:spPr>
          <a:xfrm>
            <a:off x="4211960" y="5733256"/>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線吹き出し 1 (枠付き) 11"/>
          <p:cNvSpPr/>
          <p:nvPr/>
        </p:nvSpPr>
        <p:spPr>
          <a:xfrm>
            <a:off x="5232933" y="4653136"/>
            <a:ext cx="3672408" cy="504056"/>
          </a:xfrm>
          <a:prstGeom prst="borderCallout1">
            <a:avLst>
              <a:gd name="adj1" fmla="val 51733"/>
              <a:gd name="adj2" fmla="val -152"/>
              <a:gd name="adj3" fmla="val 127213"/>
              <a:gd name="adj4" fmla="val -16629"/>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dirty="0" smtClean="0"/>
              <a:t>教育内容に剥離</a:t>
            </a:r>
            <a:endParaRPr kumimoji="1" lang="ja-JP" altLang="en-US" sz="2800" dirty="0"/>
          </a:p>
        </p:txBody>
      </p:sp>
      <p:sp>
        <p:nvSpPr>
          <p:cNvPr id="13" name="線吹き出し 1 (枠付き) 12"/>
          <p:cNvSpPr/>
          <p:nvPr/>
        </p:nvSpPr>
        <p:spPr>
          <a:xfrm>
            <a:off x="5220072" y="2636912"/>
            <a:ext cx="3672408" cy="504056"/>
          </a:xfrm>
          <a:prstGeom prst="borderCallout1">
            <a:avLst>
              <a:gd name="adj1" fmla="val 51733"/>
              <a:gd name="adj2" fmla="val -152"/>
              <a:gd name="adj3" fmla="val 137580"/>
              <a:gd name="adj4" fmla="val -1556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dirty="0" smtClean="0"/>
              <a:t>技術に差</a:t>
            </a:r>
            <a:endParaRPr kumimoji="1" lang="ja-JP" altLang="en-US" sz="2800" dirty="0"/>
          </a:p>
        </p:txBody>
      </p:sp>
    </p:spTree>
    <p:extLst>
      <p:ext uri="{BB962C8B-B14F-4D97-AF65-F5344CB8AC3E}">
        <p14:creationId xmlns:p14="http://schemas.microsoft.com/office/powerpoint/2010/main" val="26959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(3/6)</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dirty="0" smtClean="0"/>
              <a:t>組込みシステム開発においてモデルベース開発は</a:t>
            </a:r>
            <a:r>
              <a:rPr kumimoji="1" lang="en-US" altLang="ja-JP" dirty="0" smtClean="0"/>
              <a:t>…</a:t>
            </a:r>
            <a:endParaRPr lang="en-US" altLang="ja-JP" dirty="0" smtClean="0"/>
          </a:p>
          <a:p>
            <a:endParaRPr kumimoji="1" lang="en-US" altLang="ja-JP" dirty="0"/>
          </a:p>
          <a:p>
            <a:pPr marL="0" indent="0">
              <a:buNone/>
            </a:pPr>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
        <p:nvSpPr>
          <p:cNvPr id="4" name="正方形/長方形 3"/>
          <p:cNvSpPr/>
          <p:nvPr/>
        </p:nvSpPr>
        <p:spPr>
          <a:xfrm>
            <a:off x="863588" y="2488208"/>
            <a:ext cx="7416824" cy="4367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effectLst>
                  <a:outerShdw blurRad="38100" dist="38100" dir="2700000" algn="tl">
                    <a:srgbClr val="000000">
                      <a:alpha val="43137"/>
                    </a:srgbClr>
                  </a:outerShdw>
                </a:effectLst>
              </a:rPr>
              <a:t>組込みシステム開発に対応したモデリング教育が</a:t>
            </a:r>
            <a:r>
              <a:rPr lang="ja-JP" altLang="en-US" sz="2400" dirty="0" smtClean="0">
                <a:solidFill>
                  <a:srgbClr val="FF0000"/>
                </a:solidFill>
                <a:effectLst>
                  <a:outerShdw blurRad="38100" dist="38100" dir="2700000" algn="tl">
                    <a:srgbClr val="000000">
                      <a:alpha val="43137"/>
                    </a:srgbClr>
                  </a:outerShdw>
                </a:effectLst>
              </a:rPr>
              <a:t>必要</a:t>
            </a:r>
            <a:endParaRPr lang="en-US" altLang="ja-JP" sz="2400" dirty="0">
              <a:solidFill>
                <a:srgbClr val="FF0000"/>
              </a:solidFill>
              <a:effectLst>
                <a:outerShdw blurRad="38100" dist="38100" dir="2700000" algn="tl">
                  <a:srgbClr val="000000">
                    <a:alpha val="43137"/>
                  </a:srgbClr>
                </a:outerShdw>
              </a:effectLst>
            </a:endParaRPr>
          </a:p>
        </p:txBody>
      </p:sp>
      <p:sp>
        <p:nvSpPr>
          <p:cNvPr id="5" name="正方形/長方形 4"/>
          <p:cNvSpPr/>
          <p:nvPr/>
        </p:nvSpPr>
        <p:spPr>
          <a:xfrm>
            <a:off x="863588" y="3573016"/>
            <a:ext cx="741682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effectLst>
                  <a:outerShdw blurRad="38100" dist="38100" dir="2700000" algn="tl">
                    <a:srgbClr val="000000">
                      <a:alpha val="43137"/>
                    </a:srgbClr>
                  </a:outerShdw>
                </a:effectLst>
              </a:rPr>
              <a:t>モデリング有識者が少なく、良いモデルは</a:t>
            </a:r>
            <a:r>
              <a:rPr lang="ja-JP" altLang="en-US" sz="2400" dirty="0" smtClean="0">
                <a:solidFill>
                  <a:srgbClr val="FF0000"/>
                </a:solidFill>
                <a:effectLst>
                  <a:outerShdw blurRad="38100" dist="38100" dir="2700000" algn="tl">
                    <a:srgbClr val="000000">
                      <a:alpha val="43137"/>
                    </a:srgbClr>
                  </a:outerShdw>
                </a:effectLst>
              </a:rPr>
              <a:t>出回らない</a:t>
            </a:r>
            <a:endParaRPr lang="en-US" altLang="ja-JP" sz="2400" dirty="0">
              <a:solidFill>
                <a:srgbClr val="FF0000"/>
              </a:solidFill>
              <a:effectLst>
                <a:outerShdw blurRad="38100" dist="38100" dir="2700000" algn="tl">
                  <a:srgbClr val="000000">
                    <a:alpha val="43137"/>
                  </a:srgbClr>
                </a:outerShdw>
              </a:effectLst>
            </a:endParaRPr>
          </a:p>
        </p:txBody>
      </p:sp>
      <p:sp>
        <p:nvSpPr>
          <p:cNvPr id="6" name="正方形/長方形 5"/>
          <p:cNvSpPr/>
          <p:nvPr/>
        </p:nvSpPr>
        <p:spPr>
          <a:xfrm>
            <a:off x="863588" y="4653136"/>
            <a:ext cx="741682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F0000"/>
                </a:solidFill>
                <a:effectLst>
                  <a:outerShdw blurRad="38100" dist="38100" dir="2700000" algn="tl">
                    <a:srgbClr val="000000">
                      <a:alpha val="43137"/>
                    </a:srgbClr>
                  </a:outerShdw>
                </a:effectLst>
              </a:rPr>
              <a:t>参考になるようなモデルが必要</a:t>
            </a:r>
            <a:endParaRPr lang="en-US" altLang="ja-JP" sz="2400" dirty="0">
              <a:solidFill>
                <a:srgbClr val="FF0000"/>
              </a:solidFill>
              <a:effectLst>
                <a:outerShdw blurRad="38100" dist="38100" dir="2700000" algn="tl">
                  <a:srgbClr val="000000">
                    <a:alpha val="43137"/>
                  </a:srgbClr>
                </a:outerShdw>
              </a:effectLst>
            </a:endParaRPr>
          </a:p>
        </p:txBody>
      </p:sp>
      <p:sp>
        <p:nvSpPr>
          <p:cNvPr id="7" name="右矢印 6"/>
          <p:cNvSpPr/>
          <p:nvPr/>
        </p:nvSpPr>
        <p:spPr>
          <a:xfrm>
            <a:off x="395536" y="5805264"/>
            <a:ext cx="158417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051720" y="5898468"/>
            <a:ext cx="6984776" cy="461665"/>
          </a:xfrm>
          <a:prstGeom prst="rect">
            <a:avLst/>
          </a:prstGeom>
          <a:noFill/>
        </p:spPr>
        <p:txBody>
          <a:bodyPr wrap="square" rtlCol="0">
            <a:spAutoFit/>
          </a:bodyPr>
          <a:lstStyle/>
          <a:p>
            <a:r>
              <a:rPr lang="en-US" altLang="ja-JP" sz="2400" u="sng" dirty="0" smtClean="0"/>
              <a:t>UMTP </a:t>
            </a:r>
            <a:r>
              <a:rPr lang="en-US" altLang="ja-JP" sz="2400" u="sng" dirty="0" smtClean="0"/>
              <a:t>Japan</a:t>
            </a:r>
            <a:r>
              <a:rPr lang="ja-JP" altLang="en-US" sz="2400" u="sng" dirty="0"/>
              <a:t>が</a:t>
            </a:r>
            <a:r>
              <a:rPr lang="en-US" altLang="ja-JP" sz="2400" u="sng" dirty="0" smtClean="0"/>
              <a:t>UML</a:t>
            </a:r>
            <a:r>
              <a:rPr lang="ja-JP" altLang="en-US" sz="2400" u="sng" dirty="0"/>
              <a:t>モデルカタログを</a:t>
            </a:r>
            <a:r>
              <a:rPr lang="ja-JP" altLang="en-US" sz="2400" u="sng" dirty="0" smtClean="0"/>
              <a:t>発表</a:t>
            </a:r>
            <a:r>
              <a:rPr lang="en-US" altLang="ja-JP" sz="2400" u="sng" dirty="0" smtClean="0"/>
              <a:t>(2012</a:t>
            </a:r>
            <a:r>
              <a:rPr lang="ja-JP" altLang="en-US" sz="2400" u="sng" dirty="0" smtClean="0"/>
              <a:t>年</a:t>
            </a:r>
            <a:r>
              <a:rPr lang="en-US" altLang="ja-JP" sz="2400" u="sng" dirty="0" smtClean="0"/>
              <a:t>)</a:t>
            </a:r>
            <a:endParaRPr lang="en-US" altLang="ja-JP" sz="2400" u="sng" dirty="0"/>
          </a:p>
        </p:txBody>
      </p:sp>
      <p:sp>
        <p:nvSpPr>
          <p:cNvPr id="9" name="下矢印 8"/>
          <p:cNvSpPr/>
          <p:nvPr/>
        </p:nvSpPr>
        <p:spPr>
          <a:xfrm>
            <a:off x="4103948" y="3068960"/>
            <a:ext cx="93610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矢印 9"/>
          <p:cNvSpPr/>
          <p:nvPr/>
        </p:nvSpPr>
        <p:spPr>
          <a:xfrm>
            <a:off x="4103948" y="4149080"/>
            <a:ext cx="93610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518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1695929"/>
            <a:ext cx="3312368" cy="4685399"/>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7497" y="1700808"/>
            <a:ext cx="3308919" cy="4680520"/>
          </a:xfrm>
          <a:prstGeom prst="rect">
            <a:avLst/>
          </a:prstGeom>
        </p:spPr>
      </p:pic>
      <p:sp>
        <p:nvSpPr>
          <p:cNvPr id="2" name="タイトル 1"/>
          <p:cNvSpPr>
            <a:spLocks noGrp="1"/>
          </p:cNvSpPr>
          <p:nvPr>
            <p:ph type="title"/>
          </p:nvPr>
        </p:nvSpPr>
        <p:spPr/>
        <p:txBody>
          <a:bodyPr/>
          <a:lstStyle/>
          <a:p>
            <a:r>
              <a:rPr kumimoji="1" lang="ja-JP" altLang="en-US" smtClean="0"/>
              <a:t>研究背景</a:t>
            </a:r>
            <a:r>
              <a:rPr kumimoji="1" lang="en-US" altLang="ja-JP" smtClean="0"/>
              <a:t>(4/6)</a:t>
            </a:r>
            <a:endParaRPr kumimoji="1" lang="ja-JP" altLang="en-US"/>
          </a:p>
        </p:txBody>
      </p:sp>
      <p:sp>
        <p:nvSpPr>
          <p:cNvPr id="3" name="コンテンツ プレースホルダー 2"/>
          <p:cNvSpPr>
            <a:spLocks noGrp="1"/>
          </p:cNvSpPr>
          <p:nvPr>
            <p:ph sz="half" idx="1"/>
          </p:nvPr>
        </p:nvSpPr>
        <p:spPr/>
        <p:txBody>
          <a:bodyPr/>
          <a:lstStyle/>
          <a:p>
            <a:r>
              <a:rPr kumimoji="1" lang="en-US" altLang="ja-JP" dirty="0" smtClean="0"/>
              <a:t>UML</a:t>
            </a:r>
            <a:r>
              <a:rPr kumimoji="1" lang="ja-JP" altLang="en-US" dirty="0" smtClean="0"/>
              <a:t>モデルカタログ</a:t>
            </a:r>
            <a:endParaRPr lang="en-US" altLang="ja-JP" dirty="0" smtClean="0"/>
          </a:p>
          <a:p>
            <a:pPr lvl="1"/>
            <a:r>
              <a:rPr kumimoji="1" lang="en-US" altLang="ja-JP" dirty="0" smtClean="0"/>
              <a:t>UMTP Japan</a:t>
            </a:r>
            <a:r>
              <a:rPr kumimoji="1" lang="ja-JP" altLang="en-US" dirty="0" smtClean="0"/>
              <a:t>が作成</a:t>
            </a:r>
            <a:endParaRPr kumimoji="1" lang="en-US" altLang="ja-JP" dirty="0" smtClean="0"/>
          </a:p>
          <a:p>
            <a:pPr lvl="1"/>
            <a:r>
              <a:rPr kumimoji="1" lang="ja-JP" altLang="en-US" dirty="0" smtClean="0"/>
              <a:t>組込み</a:t>
            </a:r>
            <a:r>
              <a:rPr kumimoji="1" lang="ja-JP" altLang="en-US" dirty="0" smtClean="0"/>
              <a:t>システム開発に</a:t>
            </a:r>
            <a:r>
              <a:rPr kumimoji="1" lang="ja-JP" altLang="en-US" dirty="0" smtClean="0"/>
              <a:t>おける「良いモデル」のカタログ</a:t>
            </a:r>
            <a:endParaRPr lang="en-US" altLang="ja-JP" dirty="0"/>
          </a:p>
          <a:p>
            <a:pPr lvl="1"/>
            <a:r>
              <a:rPr lang="ja-JP" altLang="en-US" dirty="0" smtClean="0"/>
              <a:t>製品、機能、部品の</a:t>
            </a:r>
            <a:r>
              <a:rPr lang="en-US" altLang="ja-JP" dirty="0" smtClean="0"/>
              <a:t>3</a:t>
            </a:r>
            <a:r>
              <a:rPr lang="ja-JP" altLang="en-US" dirty="0" smtClean="0"/>
              <a:t>カテゴリ</a:t>
            </a:r>
            <a:endParaRPr kumimoji="1" lang="en-US" altLang="ja-JP" dirty="0" smtClean="0"/>
          </a:p>
          <a:p>
            <a:pPr lvl="1"/>
            <a:endParaRPr kumimoji="1" lang="en-US" altLang="ja-JP" dirty="0" smtClean="0"/>
          </a:p>
        </p:txBody>
      </p:sp>
      <p:pic>
        <p:nvPicPr>
          <p:cNvPr id="6" name="コンテンツ プレースホルダー 5"/>
          <p:cNvPicPr>
            <a:picLocks noGrp="1" noChangeAspect="1"/>
          </p:cNvPicPr>
          <p:nvPr>
            <p:ph sz="half" idx="2"/>
          </p:nvPr>
        </p:nvPicPr>
        <p:blipFill>
          <a:blip r:embed="rId5" cstate="print">
            <a:extLst>
              <a:ext uri="{28A0092B-C50C-407E-A947-70E740481C1C}">
                <a14:useLocalDpi xmlns:a14="http://schemas.microsoft.com/office/drawing/2010/main" val="0"/>
              </a:ext>
            </a:extLst>
          </a:blip>
          <a:stretch>
            <a:fillRect/>
          </a:stretch>
        </p:blipFill>
        <p:spPr>
          <a:xfrm>
            <a:off x="5009031" y="1687948"/>
            <a:ext cx="3316938" cy="4688604"/>
          </a:xfrm>
        </p:spPr>
      </p:pic>
      <p:sp>
        <p:nvSpPr>
          <p:cNvPr id="9" name="右矢印 8"/>
          <p:cNvSpPr/>
          <p:nvPr/>
        </p:nvSpPr>
        <p:spPr>
          <a:xfrm>
            <a:off x="539552" y="5266074"/>
            <a:ext cx="79208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403648" y="5118283"/>
            <a:ext cx="3600400" cy="830997"/>
          </a:xfrm>
          <a:prstGeom prst="rect">
            <a:avLst/>
          </a:prstGeom>
          <a:noFill/>
        </p:spPr>
        <p:txBody>
          <a:bodyPr wrap="square" rtlCol="0">
            <a:spAutoFit/>
          </a:bodyPr>
          <a:lstStyle/>
          <a:p>
            <a:r>
              <a:rPr kumimoji="1" lang="ja-JP" altLang="en-US" sz="2400" dirty="0" smtClean="0"/>
              <a:t>組込みモデリング教育の教材として使える</a:t>
            </a:r>
            <a:r>
              <a:rPr kumimoji="1" lang="ja-JP" altLang="en-US" sz="2400" dirty="0" smtClean="0"/>
              <a:t>の</a:t>
            </a:r>
            <a:r>
              <a:rPr lang="ja-JP" altLang="en-US" sz="2400" dirty="0"/>
              <a:t>で</a:t>
            </a:r>
            <a:r>
              <a:rPr kumimoji="1" lang="ja-JP" altLang="en-US" sz="2400" dirty="0" smtClean="0"/>
              <a:t>は</a:t>
            </a:r>
            <a:r>
              <a:rPr kumimoji="1" lang="ja-JP" altLang="en-US" sz="2400" dirty="0" smtClean="0"/>
              <a:t>？</a:t>
            </a:r>
            <a:endParaRPr kumimoji="1" lang="ja-JP" altLang="en-US" sz="2400" dirty="0"/>
          </a:p>
        </p:txBody>
      </p:sp>
    </p:spTree>
    <p:extLst>
      <p:ext uri="{BB962C8B-B14F-4D97-AF65-F5344CB8AC3E}">
        <p14:creationId xmlns:p14="http://schemas.microsoft.com/office/powerpoint/2010/main" val="318138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(5/6)</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z="2800" dirty="0"/>
              <a:t>UMTP Japan</a:t>
            </a:r>
            <a:r>
              <a:rPr lang="ja-JP" altLang="en-US" sz="2800" dirty="0"/>
              <a:t>（</a:t>
            </a:r>
            <a:r>
              <a:rPr lang="ja-JP" altLang="ja-JP" sz="2800" dirty="0"/>
              <a:t>特定非営利活動法人</a:t>
            </a:r>
            <a:r>
              <a:rPr lang="en-US" altLang="ja-JP" sz="2800" dirty="0"/>
              <a:t>UML</a:t>
            </a:r>
            <a:r>
              <a:rPr lang="ja-JP" altLang="ja-JP" sz="2800" dirty="0"/>
              <a:t>モデリング推進協議会</a:t>
            </a:r>
            <a:r>
              <a:rPr lang="ja-JP" altLang="en-US" sz="2800" dirty="0" smtClean="0"/>
              <a:t>）</a:t>
            </a:r>
            <a:endParaRPr lang="en-US" altLang="ja-JP" sz="2800" dirty="0"/>
          </a:p>
          <a:p>
            <a:pPr lvl="1"/>
            <a:r>
              <a:rPr lang="ja-JP" altLang="en-US" sz="2400" dirty="0"/>
              <a:t>モデリング技術の普及とモデル共有に向けた活動を展開</a:t>
            </a:r>
            <a:endParaRPr lang="en-US" altLang="ja-JP" sz="2400" dirty="0"/>
          </a:p>
          <a:p>
            <a:pPr lvl="1"/>
            <a:r>
              <a:rPr lang="ja-JP" altLang="en-US" sz="2400" dirty="0"/>
              <a:t>活動</a:t>
            </a:r>
            <a:r>
              <a:rPr lang="ja-JP" altLang="en-US" sz="2400" dirty="0" smtClean="0"/>
              <a:t>内容</a:t>
            </a:r>
            <a:endParaRPr lang="en-US" altLang="ja-JP" sz="2400" dirty="0" smtClean="0"/>
          </a:p>
          <a:p>
            <a:pPr marL="1005840" lvl="2" indent="-457200">
              <a:buFont typeface="+mj-lt"/>
              <a:buAutoNum type="arabicPeriod"/>
            </a:pPr>
            <a:r>
              <a:rPr lang="en-US" altLang="ja-JP" sz="2200" dirty="0" smtClean="0"/>
              <a:t>UML</a:t>
            </a:r>
            <a:r>
              <a:rPr lang="ja-JP" altLang="en-US" sz="2200" dirty="0" smtClean="0"/>
              <a:t>を前提とするモデリング技術の体系化と普及活動</a:t>
            </a:r>
            <a:endParaRPr lang="en-US" altLang="ja-JP" sz="2000" dirty="0" smtClean="0"/>
          </a:p>
          <a:p>
            <a:pPr marL="1005840" lvl="2" indent="-457200">
              <a:buFont typeface="+mj-lt"/>
              <a:buAutoNum type="arabicPeriod"/>
            </a:pPr>
            <a:r>
              <a:rPr lang="ja-JP" altLang="en-US" sz="2200" dirty="0" smtClean="0"/>
              <a:t>モデリング技術者の技能検定</a:t>
            </a:r>
            <a:endParaRPr lang="en-US" altLang="ja-JP" sz="2200" dirty="0" smtClean="0"/>
          </a:p>
          <a:p>
            <a:pPr marL="1005840" lvl="2" indent="-457200">
              <a:buFont typeface="+mj-lt"/>
              <a:buAutoNum type="arabicPeriod"/>
            </a:pPr>
            <a:r>
              <a:rPr lang="ja-JP" altLang="en-US" sz="2200" dirty="0" smtClean="0"/>
              <a:t>各分野のベスト・プラクティス・モデル共有支援</a:t>
            </a:r>
            <a:endParaRPr lang="en-US" altLang="ja-JP" sz="2200" dirty="0" smtClean="0"/>
          </a:p>
          <a:p>
            <a:pPr marL="1005840" lvl="2" indent="-457200">
              <a:buFont typeface="+mj-lt"/>
              <a:buAutoNum type="arabicPeriod"/>
            </a:pPr>
            <a:r>
              <a:rPr lang="ja-JP" altLang="en-US" sz="2200" dirty="0" smtClean="0"/>
              <a:t>国際連携</a:t>
            </a:r>
            <a:endParaRPr lang="ja-JP" altLang="en-US" dirty="0"/>
          </a:p>
          <a:p>
            <a:endParaRPr kumimoji="1" lang="ja-JP" altLang="en-US" dirty="0"/>
          </a:p>
        </p:txBody>
      </p:sp>
    </p:spTree>
    <p:extLst>
      <p:ext uri="{BB962C8B-B14F-4D97-AF65-F5344CB8AC3E}">
        <p14:creationId xmlns:p14="http://schemas.microsoft.com/office/powerpoint/2010/main" val="2116110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(5/6)</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z="2800" dirty="0"/>
              <a:t>UMTP Japan</a:t>
            </a:r>
            <a:r>
              <a:rPr lang="ja-JP" altLang="en-US" sz="2800" dirty="0"/>
              <a:t>（</a:t>
            </a:r>
            <a:r>
              <a:rPr lang="ja-JP" altLang="ja-JP" sz="2800" dirty="0"/>
              <a:t>特定非営利活動法人</a:t>
            </a:r>
            <a:r>
              <a:rPr lang="en-US" altLang="ja-JP" sz="2800" dirty="0"/>
              <a:t>UML</a:t>
            </a:r>
            <a:r>
              <a:rPr lang="ja-JP" altLang="ja-JP" sz="2800" dirty="0"/>
              <a:t>モデリング推進協議会</a:t>
            </a:r>
            <a:r>
              <a:rPr lang="ja-JP" altLang="en-US" sz="2800" dirty="0" smtClean="0"/>
              <a:t>）</a:t>
            </a:r>
            <a:endParaRPr lang="en-US" altLang="ja-JP" sz="2800" dirty="0"/>
          </a:p>
          <a:p>
            <a:pPr lvl="1"/>
            <a:r>
              <a:rPr lang="ja-JP" altLang="en-US" sz="2400" dirty="0"/>
              <a:t>モデリング技術の普及とモデル共有に向けた活動を展開</a:t>
            </a:r>
            <a:endParaRPr lang="en-US" altLang="ja-JP" sz="2400" dirty="0"/>
          </a:p>
          <a:p>
            <a:pPr lvl="1"/>
            <a:r>
              <a:rPr lang="ja-JP" altLang="en-US" sz="2400" dirty="0"/>
              <a:t>活動</a:t>
            </a:r>
            <a:r>
              <a:rPr lang="ja-JP" altLang="en-US" sz="2400" dirty="0" smtClean="0"/>
              <a:t>内容</a:t>
            </a:r>
            <a:endParaRPr lang="en-US" altLang="ja-JP" sz="2400" dirty="0" smtClean="0"/>
          </a:p>
          <a:p>
            <a:pPr marL="1005840" lvl="2" indent="-457200">
              <a:buFont typeface="+mj-lt"/>
              <a:buAutoNum type="arabicPeriod"/>
            </a:pPr>
            <a:r>
              <a:rPr lang="en-US" altLang="ja-JP" sz="2200" dirty="0" smtClean="0">
                <a:solidFill>
                  <a:srgbClr val="7030A0"/>
                </a:solidFill>
              </a:rPr>
              <a:t>UML</a:t>
            </a:r>
            <a:r>
              <a:rPr lang="ja-JP" altLang="en-US" sz="2200" dirty="0" smtClean="0">
                <a:solidFill>
                  <a:srgbClr val="7030A0"/>
                </a:solidFill>
              </a:rPr>
              <a:t>を前提とするモデリング技術の体系化と普及活動</a:t>
            </a:r>
            <a:endParaRPr lang="en-US" altLang="ja-JP" sz="2000" dirty="0" smtClean="0">
              <a:solidFill>
                <a:srgbClr val="7030A0"/>
              </a:solidFill>
            </a:endParaRPr>
          </a:p>
          <a:p>
            <a:pPr marL="1005840" lvl="2" indent="-457200">
              <a:buFont typeface="+mj-lt"/>
              <a:buAutoNum type="arabicPeriod"/>
            </a:pPr>
            <a:r>
              <a:rPr lang="ja-JP" altLang="en-US" sz="2200" dirty="0" smtClean="0"/>
              <a:t>モデリング技術者の技能検定</a:t>
            </a:r>
            <a:endParaRPr lang="en-US" altLang="ja-JP" sz="2200" dirty="0" smtClean="0"/>
          </a:p>
          <a:p>
            <a:pPr marL="1005840" lvl="2" indent="-457200">
              <a:buFont typeface="+mj-lt"/>
              <a:buAutoNum type="arabicPeriod"/>
            </a:pPr>
            <a:r>
              <a:rPr lang="ja-JP" altLang="en-US" sz="2200" dirty="0" smtClean="0">
                <a:solidFill>
                  <a:srgbClr val="7030A0"/>
                </a:solidFill>
              </a:rPr>
              <a:t>各分野のベスト・プラクティス・モデル共有支援</a:t>
            </a:r>
            <a:endParaRPr lang="en-US" altLang="ja-JP" sz="2200" dirty="0" smtClean="0">
              <a:solidFill>
                <a:srgbClr val="7030A0"/>
              </a:solidFill>
            </a:endParaRPr>
          </a:p>
          <a:p>
            <a:pPr marL="1005840" lvl="2" indent="-457200">
              <a:buFont typeface="+mj-lt"/>
              <a:buAutoNum type="arabicPeriod"/>
            </a:pPr>
            <a:r>
              <a:rPr lang="ja-JP" altLang="en-US" sz="2200" dirty="0" smtClean="0"/>
              <a:t>国際連携</a:t>
            </a:r>
            <a:endParaRPr lang="ja-JP" altLang="en-US" dirty="0"/>
          </a:p>
          <a:p>
            <a:endParaRPr kumimoji="1" lang="ja-JP" altLang="en-US" dirty="0"/>
          </a:p>
        </p:txBody>
      </p:sp>
    </p:spTree>
    <p:extLst>
      <p:ext uri="{BB962C8B-B14F-4D97-AF65-F5344CB8AC3E}">
        <p14:creationId xmlns:p14="http://schemas.microsoft.com/office/powerpoint/2010/main" val="2662638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(6/6)</a:t>
            </a:r>
            <a:endParaRPr kumimoji="1" lang="ja-JP" altLang="en-US" dirty="0"/>
          </a:p>
        </p:txBody>
      </p:sp>
      <p:sp>
        <p:nvSpPr>
          <p:cNvPr id="3" name="コンテンツ プレースホルダー 2"/>
          <p:cNvSpPr>
            <a:spLocks noGrp="1"/>
          </p:cNvSpPr>
          <p:nvPr>
            <p:ph idx="1"/>
          </p:nvPr>
        </p:nvSpPr>
        <p:spPr>
          <a:xfrm>
            <a:off x="457200" y="1648544"/>
            <a:ext cx="8229600" cy="4876800"/>
          </a:xfrm>
        </p:spPr>
        <p:txBody>
          <a:bodyPr>
            <a:noAutofit/>
          </a:bodyPr>
          <a:lstStyle/>
          <a:p>
            <a:r>
              <a:rPr kumimoji="1" lang="en-US" altLang="ja-JP" sz="3200" dirty="0" smtClean="0"/>
              <a:t>UML</a:t>
            </a:r>
            <a:r>
              <a:rPr kumimoji="1" lang="ja-JP" altLang="en-US" sz="3200" dirty="0" smtClean="0"/>
              <a:t>モデルカタログの問題点</a:t>
            </a:r>
            <a:endParaRPr kumimoji="1" lang="ja-JP" altLang="en-US" sz="3200" dirty="0"/>
          </a:p>
        </p:txBody>
      </p:sp>
    </p:spTree>
    <p:extLst>
      <p:ext uri="{BB962C8B-B14F-4D97-AF65-F5344CB8AC3E}">
        <p14:creationId xmlns:p14="http://schemas.microsoft.com/office/powerpoint/2010/main" val="3116123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1460</TotalTime>
  <Words>947</Words>
  <Application>Microsoft Office PowerPoint</Application>
  <PresentationFormat>画面に合わせる (4:3)</PresentationFormat>
  <Paragraphs>201</Paragraphs>
  <Slides>21</Slides>
  <Notes>19</Notes>
  <HiddenSlides>1</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クラリティ</vt:lpstr>
      <vt:lpstr>組込みシステムにおける UMLモデルカタログの実践研究</vt:lpstr>
      <vt:lpstr>発表内容</vt:lpstr>
      <vt:lpstr>研究背景(1/6)</vt:lpstr>
      <vt:lpstr>研究背景(2/6)</vt:lpstr>
      <vt:lpstr>研究背景(3/6)</vt:lpstr>
      <vt:lpstr>研究背景(4/6)</vt:lpstr>
      <vt:lpstr>研究背景(5/6)</vt:lpstr>
      <vt:lpstr>研究背景(5/6)</vt:lpstr>
      <vt:lpstr>研究背景(6/6)</vt:lpstr>
      <vt:lpstr>研究概要(1/3)</vt:lpstr>
      <vt:lpstr>研究概要(1/3)</vt:lpstr>
      <vt:lpstr>研究概要(2/3)</vt:lpstr>
      <vt:lpstr>研究概要（3/3）</vt:lpstr>
      <vt:lpstr>研究概要(3/3)</vt:lpstr>
      <vt:lpstr>研究概要(4/3)</vt:lpstr>
      <vt:lpstr>進捗状況(1/4)</vt:lpstr>
      <vt:lpstr>進捗状況(2/4)</vt:lpstr>
      <vt:lpstr>進捗状況(3/4)</vt:lpstr>
      <vt:lpstr>進捗状況(4/4)</vt:lpstr>
      <vt:lpstr>まとめ</vt:lpstr>
      <vt:lpstr>今後の予定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組込みシステムにおける UMLモデルカタログの実践研究</dc:title>
  <dc:creator>Niimura</dc:creator>
  <cp:lastModifiedBy>N_MURA</cp:lastModifiedBy>
  <cp:revision>57</cp:revision>
  <dcterms:created xsi:type="dcterms:W3CDTF">2012-11-18T12:03:51Z</dcterms:created>
  <dcterms:modified xsi:type="dcterms:W3CDTF">2012-11-28T11:04:54Z</dcterms:modified>
</cp:coreProperties>
</file>