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2" r:id="rId1"/>
  </p:sldMasterIdLst>
  <p:notesMasterIdLst>
    <p:notesMasterId r:id="rId29"/>
  </p:notesMasterIdLst>
  <p:handoutMasterIdLst>
    <p:handoutMasterId r:id="rId30"/>
  </p:handoutMasterIdLst>
  <p:sldIdLst>
    <p:sldId id="348" r:id="rId2"/>
    <p:sldId id="334" r:id="rId3"/>
    <p:sldId id="340" r:id="rId4"/>
    <p:sldId id="354" r:id="rId5"/>
    <p:sldId id="360" r:id="rId6"/>
    <p:sldId id="317" r:id="rId7"/>
    <p:sldId id="320" r:id="rId8"/>
    <p:sldId id="322" r:id="rId9"/>
    <p:sldId id="318" r:id="rId10"/>
    <p:sldId id="359" r:id="rId11"/>
    <p:sldId id="324" r:id="rId12"/>
    <p:sldId id="327" r:id="rId13"/>
    <p:sldId id="358" r:id="rId14"/>
    <p:sldId id="357" r:id="rId15"/>
    <p:sldId id="350" r:id="rId16"/>
    <p:sldId id="328" r:id="rId17"/>
    <p:sldId id="356" r:id="rId18"/>
    <p:sldId id="315" r:id="rId19"/>
    <p:sldId id="263" r:id="rId20"/>
    <p:sldId id="264" r:id="rId21"/>
    <p:sldId id="349" r:id="rId22"/>
    <p:sldId id="361" r:id="rId23"/>
    <p:sldId id="345" r:id="rId24"/>
    <p:sldId id="351" r:id="rId25"/>
    <p:sldId id="333" r:id="rId26"/>
    <p:sldId id="355" r:id="rId27"/>
    <p:sldId id="362" r:id="rId28"/>
  </p:sldIdLst>
  <p:sldSz cx="9144000" cy="6858000" type="screen4x3"/>
  <p:notesSz cx="6858000" cy="994568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9FF"/>
    <a:srgbClr val="FF5050"/>
    <a:srgbClr val="CCECFF"/>
    <a:srgbClr val="FFCCCC"/>
    <a:srgbClr val="FFFFFF"/>
    <a:srgbClr val="FFCCFF"/>
    <a:srgbClr val="FF9999"/>
    <a:srgbClr val="FF7C80"/>
    <a:srgbClr val="CC0000"/>
    <a:srgbClr val="CCFFF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22" autoAdjust="0"/>
    <p:restoredTop sz="90459" autoAdjust="0"/>
  </p:normalViewPr>
  <p:slideViewPr>
    <p:cSldViewPr>
      <p:cViewPr>
        <p:scale>
          <a:sx n="100" d="100"/>
          <a:sy n="100" d="100"/>
        </p:scale>
        <p:origin x="-1278" y="-144"/>
      </p:cViewPr>
      <p:guideLst>
        <p:guide orient="horz" pos="2160"/>
        <p:guide pos="2880"/>
      </p:guideLst>
    </p:cSldViewPr>
  </p:slideViewPr>
  <p:outlineViewPr>
    <p:cViewPr>
      <p:scale>
        <a:sx n="33" d="100"/>
        <a:sy n="33" d="100"/>
      </p:scale>
      <p:origin x="0" y="15426"/>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748" y="-72"/>
      </p:cViewPr>
      <p:guideLst>
        <p:guide orient="horz" pos="3133"/>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 6"/>
          <p:cNvSpPr>
            <a:spLocks noGrp="1"/>
          </p:cNvSpPr>
          <p:nvPr>
            <p:ph type="sldNum" sz="quarter" idx="3"/>
          </p:nvPr>
        </p:nvSpPr>
        <p:spPr>
          <a:xfrm>
            <a:off x="3884613" y="9447215"/>
            <a:ext cx="2971800" cy="496887"/>
          </a:xfrm>
          <a:prstGeom prst="rect">
            <a:avLst/>
          </a:prstGeom>
        </p:spPr>
        <p:txBody>
          <a:bodyPr vert="horz" lIns="91412" tIns="45706" rIns="91412" bIns="45706" rtlCol="0" anchor="b"/>
          <a:lstStyle>
            <a:lvl1pPr algn="r">
              <a:defRPr sz="1200"/>
            </a:lvl1pPr>
          </a:lstStyle>
          <a:p>
            <a:fld id="{4C33714E-907D-4582-92D6-CDC2954104BE}" type="slidenum">
              <a:rPr kumimoji="1" lang="ja-JP" altLang="en-US" smtClean="0"/>
              <a:pPr/>
              <a:t>&lt;#&gt;</a:t>
            </a:fld>
            <a:endParaRPr kumimoji="1" lang="ja-JP" altLang="en-US"/>
          </a:p>
        </p:txBody>
      </p:sp>
      <p:sp>
        <p:nvSpPr>
          <p:cNvPr id="8" name="フッター プレースホルダ 7"/>
          <p:cNvSpPr>
            <a:spLocks noGrp="1"/>
          </p:cNvSpPr>
          <p:nvPr>
            <p:ph type="ftr" sz="quarter" idx="2"/>
          </p:nvPr>
        </p:nvSpPr>
        <p:spPr>
          <a:xfrm>
            <a:off x="0" y="9447215"/>
            <a:ext cx="2971800" cy="496887"/>
          </a:xfrm>
          <a:prstGeom prst="rect">
            <a:avLst/>
          </a:prstGeom>
        </p:spPr>
        <p:txBody>
          <a:bodyPr vert="horz" lIns="91412" tIns="45706" rIns="91412" bIns="45706" rtlCol="0" anchor="b"/>
          <a:lstStyle>
            <a:lvl1pPr algn="l">
              <a:defRPr sz="1200"/>
            </a:lvl1pPr>
          </a:lstStyle>
          <a:p>
            <a:endParaRPr kumimoji="1" lang="ja-JP" altLang="en-US"/>
          </a:p>
        </p:txBody>
      </p:sp>
      <p:sp>
        <p:nvSpPr>
          <p:cNvPr id="9" name="日付プレースホルダ 8"/>
          <p:cNvSpPr>
            <a:spLocks noGrp="1"/>
          </p:cNvSpPr>
          <p:nvPr>
            <p:ph type="dt" sz="quarter" idx="1"/>
          </p:nvPr>
        </p:nvSpPr>
        <p:spPr>
          <a:xfrm>
            <a:off x="3884613" y="0"/>
            <a:ext cx="2971800" cy="496888"/>
          </a:xfrm>
          <a:prstGeom prst="rect">
            <a:avLst/>
          </a:prstGeom>
        </p:spPr>
        <p:txBody>
          <a:bodyPr vert="horz" lIns="91412" tIns="45706" rIns="91412" bIns="45706" rtlCol="0"/>
          <a:lstStyle>
            <a:lvl1pPr algn="r">
              <a:defRPr sz="1200"/>
            </a:lvl1pPr>
          </a:lstStyle>
          <a:p>
            <a:fld id="{6794ADDF-D819-41C5-AD45-EAAC1227C0D2}" type="datetimeFigureOut">
              <a:rPr kumimoji="1" lang="ja-JP" altLang="en-US" smtClean="0"/>
              <a:pPr/>
              <a:t>2008/11/19</a:t>
            </a:fld>
            <a:endParaRPr kumimoji="1" lang="ja-JP" altLang="en-US"/>
          </a:p>
        </p:txBody>
      </p:sp>
      <p:sp>
        <p:nvSpPr>
          <p:cNvPr id="10" name="ヘッダー プレースホルダ 9"/>
          <p:cNvSpPr>
            <a:spLocks noGrp="1"/>
          </p:cNvSpPr>
          <p:nvPr>
            <p:ph type="hdr" sz="quarter"/>
          </p:nvPr>
        </p:nvSpPr>
        <p:spPr>
          <a:xfrm>
            <a:off x="0" y="0"/>
            <a:ext cx="2971800" cy="496888"/>
          </a:xfrm>
          <a:prstGeom prst="rect">
            <a:avLst/>
          </a:prstGeom>
        </p:spPr>
        <p:txBody>
          <a:bodyPr vert="horz" lIns="91412" tIns="45706" rIns="91412" bIns="45706" rtlCol="0"/>
          <a:lstStyle>
            <a:lvl1pPr algn="l">
              <a:defRPr sz="1200"/>
            </a:lvl1pPr>
          </a:lstStyle>
          <a:p>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96888"/>
          </a:xfrm>
          <a:prstGeom prst="rect">
            <a:avLst/>
          </a:prstGeom>
        </p:spPr>
        <p:txBody>
          <a:bodyPr vert="horz" lIns="91412" tIns="45706" rIns="91412" bIns="45706" rtlCol="0"/>
          <a:lstStyle>
            <a:lvl1pPr algn="l">
              <a:defRPr sz="120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96888"/>
          </a:xfrm>
          <a:prstGeom prst="rect">
            <a:avLst/>
          </a:prstGeom>
        </p:spPr>
        <p:txBody>
          <a:bodyPr vert="horz" lIns="91412" tIns="45706" rIns="91412" bIns="45706" rtlCol="0"/>
          <a:lstStyle>
            <a:lvl1pPr algn="r">
              <a:defRPr sz="1200">
                <a:ea typeface="ＭＳ Ｐゴシック" charset="-128"/>
              </a:defRPr>
            </a:lvl1pPr>
          </a:lstStyle>
          <a:p>
            <a:pPr>
              <a:defRPr/>
            </a:pPr>
            <a:fld id="{3DEA9351-76BF-4FA4-8B83-E42D3B473F27}" type="datetimeFigureOut">
              <a:rPr lang="ja-JP" altLang="en-US"/>
              <a:pPr>
                <a:defRPr/>
              </a:pPr>
              <a:t>2008/11/19</a:t>
            </a:fld>
            <a:endParaRPr lang="ja-JP" altLang="en-US"/>
          </a:p>
        </p:txBody>
      </p:sp>
      <p:sp>
        <p:nvSpPr>
          <p:cNvPr id="4" name="スライド イメージ プレースホルダ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12" tIns="45706" rIns="91412" bIns="45706" rtlCol="0" anchor="ctr"/>
          <a:lstStyle/>
          <a:p>
            <a:pPr lvl="0"/>
            <a:endParaRPr lang="ja-JP" altLang="en-US" noProof="0" smtClean="0"/>
          </a:p>
        </p:txBody>
      </p:sp>
      <p:sp>
        <p:nvSpPr>
          <p:cNvPr id="5" name="ノート プレースホルダ 4"/>
          <p:cNvSpPr>
            <a:spLocks noGrp="1"/>
          </p:cNvSpPr>
          <p:nvPr>
            <p:ph type="body" sz="quarter" idx="3"/>
          </p:nvPr>
        </p:nvSpPr>
        <p:spPr>
          <a:xfrm>
            <a:off x="228601" y="4724402"/>
            <a:ext cx="6400800" cy="4475163"/>
          </a:xfrm>
          <a:prstGeom prst="rect">
            <a:avLst/>
          </a:prstGeom>
        </p:spPr>
        <p:txBody>
          <a:bodyPr vert="horz" lIns="91412" tIns="45706" rIns="91412" bIns="45706" rtlCol="0">
            <a:normAutofit/>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p>
        </p:txBody>
      </p:sp>
      <p:sp>
        <p:nvSpPr>
          <p:cNvPr id="7" name="スライド番号プレースホルダ 6"/>
          <p:cNvSpPr>
            <a:spLocks noGrp="1"/>
          </p:cNvSpPr>
          <p:nvPr>
            <p:ph type="sldNum" sz="quarter" idx="5"/>
          </p:nvPr>
        </p:nvSpPr>
        <p:spPr>
          <a:xfrm>
            <a:off x="3884613" y="9447215"/>
            <a:ext cx="2971800" cy="496887"/>
          </a:xfrm>
          <a:prstGeom prst="rect">
            <a:avLst/>
          </a:prstGeom>
        </p:spPr>
        <p:txBody>
          <a:bodyPr vert="horz" lIns="91412" tIns="45706" rIns="91412" bIns="45706" rtlCol="0" anchor="b"/>
          <a:lstStyle>
            <a:lvl1pPr algn="r">
              <a:defRPr sz="1200">
                <a:ea typeface="ＭＳ Ｐゴシック" charset="-128"/>
              </a:defRPr>
            </a:lvl1pPr>
          </a:lstStyle>
          <a:p>
            <a:pPr>
              <a:defRPr/>
            </a:pPr>
            <a:fld id="{431E84BE-A6DC-4F5D-8261-0A4B7830B172}" type="slidenum">
              <a:rPr lang="ja-JP" altLang="en-US"/>
              <a:pPr>
                <a:defRPr/>
              </a:pPr>
              <a:t>&lt;#&gt;</a:t>
            </a:fld>
            <a:endParaRPr lang="ja-JP" altLang="en-US"/>
          </a:p>
        </p:txBody>
      </p:sp>
      <p:sp>
        <p:nvSpPr>
          <p:cNvPr id="8" name="フッター プレースホルダ 7"/>
          <p:cNvSpPr>
            <a:spLocks noGrp="1"/>
          </p:cNvSpPr>
          <p:nvPr>
            <p:ph type="ftr" sz="quarter" idx="4"/>
          </p:nvPr>
        </p:nvSpPr>
        <p:spPr>
          <a:xfrm>
            <a:off x="0" y="9447215"/>
            <a:ext cx="2971800" cy="496887"/>
          </a:xfrm>
          <a:prstGeom prst="rect">
            <a:avLst/>
          </a:prstGeom>
        </p:spPr>
        <p:txBody>
          <a:bodyPr vert="horz" lIns="91412" tIns="45706" rIns="91412" bIns="45706" rtlCol="0" anchor="b"/>
          <a:lstStyle>
            <a:lvl1pPr algn="l">
              <a:defRPr sz="1200"/>
            </a:lvl1pPr>
          </a:lstStyle>
          <a:p>
            <a:endParaRPr kumimoji="1"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 イメージ プレースホルダ 1"/>
          <p:cNvSpPr>
            <a:spLocks noGrp="1" noRot="1" noChangeAspect="1" noTextEdit="1"/>
          </p:cNvSpPr>
          <p:nvPr>
            <p:ph type="sldImg"/>
          </p:nvPr>
        </p:nvSpPr>
        <p:spPr bwMode="auto">
          <a:xfrm>
            <a:off x="942975" y="746125"/>
            <a:ext cx="4972050" cy="3729038"/>
          </a:xfrm>
          <a:noFill/>
          <a:ln>
            <a:solidFill>
              <a:srgbClr val="000000"/>
            </a:solidFill>
            <a:miter lim="800000"/>
            <a:headEnd/>
            <a:tailEnd/>
          </a:ln>
        </p:spPr>
      </p:sp>
      <p:sp>
        <p:nvSpPr>
          <p:cNvPr id="19459"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dirty="0" smtClean="0"/>
          </a:p>
        </p:txBody>
      </p:sp>
      <p:sp>
        <p:nvSpPr>
          <p:cNvPr id="1946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34C719-7593-4E97-9AB9-1ADB41FA993E}" type="slidenum">
              <a:rPr lang="ja-JP" altLang="en-US" smtClean="0"/>
              <a:pPr/>
              <a:t>1</a:t>
            </a:fld>
            <a:endParaRPr lang="en-US" altLang="ja-JP"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そこで、実際にシステムで音楽教育を行う方法として</a:t>
            </a:r>
            <a:endParaRPr kumimoji="1" lang="en-US" altLang="ja-JP" dirty="0" smtClean="0"/>
          </a:p>
          <a:p>
            <a:r>
              <a:rPr kumimoji="1" lang="ja-JP" altLang="en-US" dirty="0" smtClean="0"/>
              <a:t>作曲や操作に関するチュートリアルを作ればいいのではないかと考えました。</a:t>
            </a:r>
            <a:endParaRPr kumimoji="1" lang="en-US" altLang="ja-JP" dirty="0" smtClean="0"/>
          </a:p>
          <a:p>
            <a:r>
              <a:rPr kumimoji="1" lang="ja-JP" altLang="en-US" dirty="0" smtClean="0"/>
              <a:t>このチュートリアルで、音楽理論に基づいた形できれいなメロディの曲を</a:t>
            </a:r>
            <a:r>
              <a:rPr kumimoji="1" lang="en-US" altLang="ja-JP" dirty="0" smtClean="0"/>
              <a:t>1</a:t>
            </a:r>
            <a:r>
              <a:rPr kumimoji="1" lang="ja-JP" altLang="en-US" dirty="0" smtClean="0"/>
              <a:t>曲作ってもらいます。</a:t>
            </a:r>
            <a:endParaRPr kumimoji="1" lang="en-US" altLang="ja-JP" dirty="0" smtClean="0"/>
          </a:p>
          <a:p>
            <a:r>
              <a:rPr kumimoji="1" lang="ja-JP" altLang="en-US" dirty="0" smtClean="0"/>
              <a:t>その際は、</a:t>
            </a:r>
            <a:endParaRPr kumimoji="1" lang="en-US" altLang="ja-JP" dirty="0" smtClean="0"/>
          </a:p>
          <a:p>
            <a:pPr defTabSz="920526"/>
            <a:r>
              <a:rPr kumimoji="1" lang="en-US" altLang="ja-JP" dirty="0" smtClean="0"/>
              <a:t>## </a:t>
            </a:r>
            <a:r>
              <a:rPr kumimoji="1" lang="ja-JP" altLang="en-US" dirty="0" smtClean="0"/>
              <a:t>ドミソとか指し</a:t>
            </a:r>
            <a:r>
              <a:rPr kumimoji="1" lang="en-US" altLang="ja-JP" dirty="0" smtClean="0"/>
              <a:t> ##</a:t>
            </a:r>
          </a:p>
          <a:p>
            <a:r>
              <a:rPr kumimoji="1" lang="ja-JP" altLang="en-US" dirty="0" smtClean="0"/>
              <a:t>このような協和音のみを使い、音符の数などにも制限を設け、それらを</a:t>
            </a:r>
            <a:endParaRPr kumimoji="1" lang="en-US" altLang="ja-JP" dirty="0" smtClean="0"/>
          </a:p>
          <a:p>
            <a:r>
              <a:rPr kumimoji="1" lang="ja-JP" altLang="en-US" dirty="0" smtClean="0"/>
              <a:t>メッセージウィンドウにより指導するという形で</a:t>
            </a:r>
            <a:endParaRPr kumimoji="1" lang="en-US" altLang="ja-JP" dirty="0" smtClean="0"/>
          </a:p>
          <a:p>
            <a:endParaRPr kumimoji="1" lang="en-US" altLang="ja-JP" dirty="0" smtClean="0"/>
          </a:p>
          <a:p>
            <a:r>
              <a:rPr kumimoji="1" lang="ja-JP" altLang="en-US" dirty="0" smtClean="0"/>
              <a:t>音楽理論という専門的要素を、解りやすく提示することを考えています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12</a:t>
            </a:fld>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このチュートリアルは、小学校での出前授業では</a:t>
            </a:r>
            <a:endParaRPr kumimoji="1" lang="en-US" altLang="ja-JP" dirty="0" smtClean="0"/>
          </a:p>
          <a:p>
            <a:r>
              <a:rPr kumimoji="1" lang="ja-JP" altLang="en-US" dirty="0" smtClean="0"/>
              <a:t>イントロダクションに使うことで、システムの操作方法の指導を行いつつ、</a:t>
            </a:r>
            <a:endParaRPr kumimoji="1" lang="en-US" altLang="ja-JP" dirty="0" smtClean="0"/>
          </a:p>
          <a:p>
            <a:r>
              <a:rPr kumimoji="1" lang="ja-JP" altLang="en-US" dirty="0" smtClean="0"/>
              <a:t>作曲のノウハウを提示することができるようになります。</a:t>
            </a:r>
            <a:endParaRPr kumimoji="1" lang="en-US" altLang="ja-JP" dirty="0" smtClean="0"/>
          </a:p>
          <a:p>
            <a:r>
              <a:rPr kumimoji="1" lang="en-US" altLang="ja-JP" dirty="0" smtClean="0"/>
              <a:t>-----</a:t>
            </a:r>
          </a:p>
          <a:p>
            <a:r>
              <a:rPr kumimoji="1" lang="ja-JP" altLang="en-US" dirty="0" smtClean="0"/>
              <a:t>そして、実際に作曲を行う際には、先程のような制限は設けず、</a:t>
            </a:r>
            <a:endParaRPr kumimoji="1" lang="en-US" altLang="ja-JP" dirty="0" smtClean="0"/>
          </a:p>
          <a:p>
            <a:r>
              <a:rPr kumimoji="1" lang="ja-JP" altLang="en-US" dirty="0" smtClean="0"/>
              <a:t>基本的に自由に作曲させます。</a:t>
            </a:r>
            <a:endParaRPr kumimoji="1" lang="en-US" altLang="ja-JP" dirty="0" smtClean="0"/>
          </a:p>
          <a:p>
            <a:r>
              <a:rPr kumimoji="1" lang="ja-JP" altLang="en-US" dirty="0" smtClean="0"/>
              <a:t>ただし、作曲のノウハウについて、強制はせず、</a:t>
            </a:r>
            <a:endParaRPr kumimoji="1" lang="en-US" altLang="ja-JP" dirty="0" smtClean="0"/>
          </a:p>
          <a:p>
            <a:r>
              <a:rPr kumimoji="1" lang="ja-JP" altLang="en-US" dirty="0" smtClean="0"/>
              <a:t>必要に応じてヒントという形で提示することを考えています。</a:t>
            </a:r>
            <a:endParaRPr kumimoji="1" lang="en-US" altLang="ja-JP" dirty="0" smtClean="0"/>
          </a:p>
          <a:p>
            <a:r>
              <a:rPr kumimoji="1" lang="en-US" altLang="ja-JP" dirty="0" smtClean="0"/>
              <a:t>-----</a:t>
            </a:r>
          </a:p>
          <a:p>
            <a:r>
              <a:rPr kumimoji="1" lang="ja-JP" altLang="en-US" dirty="0" smtClean="0"/>
              <a:t>これによって、</a:t>
            </a:r>
            <a:endParaRPr kumimoji="1" lang="en-US" altLang="ja-JP" dirty="0" smtClean="0"/>
          </a:p>
          <a:p>
            <a:r>
              <a:rPr kumimoji="1" lang="ja-JP" altLang="en-US" dirty="0" smtClean="0"/>
              <a:t>音楽理論に基づく作曲を自由に行わせることができるのではないかと期待できます。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13</a:t>
            </a:fld>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最後にまとめます</a:t>
            </a:r>
            <a:endParaRPr kumimoji="1" lang="en-US" altLang="ja-JP" dirty="0" smtClean="0"/>
          </a:p>
          <a:p>
            <a:endParaRPr kumimoji="1" lang="en-US" altLang="ja-JP" dirty="0" smtClean="0"/>
          </a:p>
          <a:p>
            <a:r>
              <a:rPr kumimoji="1" lang="ja-JP" altLang="en-US" dirty="0" smtClean="0"/>
              <a:t>これまで、本研究では、</a:t>
            </a:r>
            <a:endParaRPr kumimoji="1" lang="en-US" altLang="ja-JP" dirty="0" smtClean="0"/>
          </a:p>
          <a:p>
            <a:r>
              <a:rPr kumimoji="1" lang="ja-JP" altLang="en-US" dirty="0" smtClean="0"/>
              <a:t>作曲・物語作成というふたつの創作活動を支援するシステムを開発してきました。</a:t>
            </a:r>
            <a:endParaRPr kumimoji="1" lang="en-US" altLang="ja-JP" dirty="0" smtClean="0"/>
          </a:p>
          <a:p>
            <a:r>
              <a:rPr kumimoji="1" lang="ja-JP" altLang="en-US" dirty="0" smtClean="0"/>
              <a:t>さらに、近隣小学校にて出前授業を実施し、システムの評価を行った上で</a:t>
            </a:r>
            <a:endParaRPr kumimoji="1" lang="en-US" altLang="ja-JP" dirty="0" smtClean="0"/>
          </a:p>
          <a:p>
            <a:r>
              <a:rPr kumimoji="1" lang="ja-JP" altLang="en-US" dirty="0" smtClean="0"/>
              <a:t>明らかになった課題についてその対処法の提案を行いました。</a:t>
            </a:r>
            <a:endParaRPr kumimoji="1" lang="en-US" altLang="ja-JP" dirty="0" smtClean="0"/>
          </a:p>
          <a:p>
            <a:endParaRPr kumimoji="1" lang="en-US" altLang="ja-JP" dirty="0" smtClean="0"/>
          </a:p>
          <a:p>
            <a:r>
              <a:rPr kumimoji="1" lang="ja-JP" altLang="en-US" dirty="0" smtClean="0"/>
              <a:t>今後は、自然と段階を追って作曲の学習ができる教育構造を設け、</a:t>
            </a:r>
            <a:endParaRPr kumimoji="1" lang="en-US" altLang="ja-JP" dirty="0" smtClean="0"/>
          </a:p>
          <a:p>
            <a:r>
              <a:rPr kumimoji="1" lang="ja-JP" altLang="en-US" dirty="0" smtClean="0"/>
              <a:t>チュートリアルをベースに、児童だけで音楽理論として適切な作曲ができるようになる</a:t>
            </a:r>
            <a:endParaRPr kumimoji="1" lang="en-US" altLang="ja-JP" dirty="0" smtClean="0"/>
          </a:p>
          <a:p>
            <a:r>
              <a:rPr kumimoji="1" lang="ja-JP" altLang="en-US" dirty="0" smtClean="0"/>
              <a:t>システムを目指します。</a:t>
            </a:r>
            <a:endParaRPr kumimoji="1" lang="en-US" altLang="ja-JP" dirty="0" smtClean="0"/>
          </a:p>
          <a:p>
            <a:endParaRPr kumimoji="1" lang="en-US" altLang="ja-JP" dirty="0" smtClean="0"/>
          </a:p>
          <a:p>
            <a:r>
              <a:rPr kumimoji="1" lang="ja-JP" altLang="en-US" dirty="0" smtClean="0"/>
              <a:t>そのため、目下まず先ほど申し上げました対策案をシステムへ実装し、</a:t>
            </a:r>
            <a:endParaRPr kumimoji="1" lang="en-US" altLang="ja-JP" dirty="0" smtClean="0"/>
          </a:p>
          <a:p>
            <a:r>
              <a:rPr kumimoji="1" lang="ja-JP" altLang="en-US" dirty="0" smtClean="0"/>
              <a:t>近隣小学校での出前授業にて再び評価を行いたいと考えています。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16</a:t>
            </a:fld>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18</a:t>
            </a:fld>
            <a:endParaRPr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42975" y="746125"/>
            <a:ext cx="4972050" cy="3729038"/>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19</a:t>
            </a:fld>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42975" y="746125"/>
            <a:ext cx="4972050" cy="3729038"/>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20</a:t>
            </a:fld>
            <a:endParaRPr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このものがたりおんが</a:t>
            </a:r>
            <a:r>
              <a:rPr kumimoji="1" lang="ja-JP" altLang="en-US" dirty="0" err="1" smtClean="0"/>
              <a:t>く</a:t>
            </a:r>
            <a:r>
              <a:rPr kumimoji="1" lang="ja-JP" altLang="en-US" dirty="0" smtClean="0"/>
              <a:t>モードを使用し、昨年度には</a:t>
            </a:r>
            <a:endParaRPr kumimoji="1" lang="en-US" altLang="ja-JP" dirty="0" smtClean="0"/>
          </a:p>
          <a:p>
            <a:r>
              <a:rPr kumimoji="1" lang="ja-JP" altLang="en-US" dirty="0" smtClean="0"/>
              <a:t>近隣の小学校で合わせて</a:t>
            </a:r>
            <a:r>
              <a:rPr kumimoji="1" lang="en-US" altLang="ja-JP" dirty="0" smtClean="0"/>
              <a:t>9</a:t>
            </a:r>
            <a:r>
              <a:rPr kumimoji="1" lang="ja-JP" altLang="en-US" dirty="0" smtClean="0"/>
              <a:t>回の出前授業を実施してきました。</a:t>
            </a:r>
            <a:endParaRPr kumimoji="1" lang="en-US" altLang="ja-JP" dirty="0" smtClean="0"/>
          </a:p>
          <a:p>
            <a:r>
              <a:rPr kumimoji="1" lang="en-US" altLang="ja-JP" dirty="0" smtClean="0"/>
              <a:t>-----</a:t>
            </a:r>
          </a:p>
          <a:p>
            <a:r>
              <a:rPr kumimoji="1" lang="ja-JP" altLang="en-US" dirty="0" smtClean="0"/>
              <a:t>出前授業で本システムを子どもたちに使ってもらい、</a:t>
            </a:r>
            <a:endParaRPr kumimoji="1" lang="en-US" altLang="ja-JP" dirty="0" smtClean="0"/>
          </a:p>
          <a:p>
            <a:r>
              <a:rPr lang="ja-JP" altLang="en-US" dirty="0" smtClean="0"/>
              <a:t>○作曲・創作活動に積極的に取り組む</a:t>
            </a:r>
            <a:endParaRPr lang="en-US" altLang="ja-JP" dirty="0" smtClean="0"/>
          </a:p>
          <a:p>
            <a:r>
              <a:rPr lang="ja-JP" altLang="en-US" dirty="0" smtClean="0"/>
              <a:t>○活動によって想像力や表現力を育む</a:t>
            </a:r>
            <a:endParaRPr lang="en-US" altLang="ja-JP" dirty="0" smtClean="0"/>
          </a:p>
          <a:p>
            <a:r>
              <a:rPr lang="ja-JP" altLang="en-US" dirty="0" smtClean="0"/>
              <a:t>○友達とコミュニケーションを深める</a:t>
            </a:r>
            <a:endParaRPr kumimoji="1" lang="en-US" altLang="ja-JP" dirty="0" smtClean="0"/>
          </a:p>
          <a:p>
            <a:r>
              <a:rPr kumimoji="1" lang="ja-JP" altLang="en-US" dirty="0" smtClean="0"/>
              <a:t>という</a:t>
            </a:r>
            <a:r>
              <a:rPr kumimoji="1" lang="en-US" altLang="ja-JP" dirty="0" smtClean="0"/>
              <a:t>3</a:t>
            </a:r>
            <a:r>
              <a:rPr kumimoji="1" lang="ja-JP" altLang="en-US" dirty="0" err="1" smtClean="0"/>
              <a:t>つの</a:t>
            </a:r>
            <a:r>
              <a:rPr kumimoji="1" lang="ja-JP" altLang="en-US" dirty="0" smtClean="0"/>
              <a:t>観点から評価を行ったところ、</a:t>
            </a:r>
            <a:endParaRPr kumimoji="1" lang="en-US" altLang="ja-JP" dirty="0" smtClean="0"/>
          </a:p>
          <a:p>
            <a:r>
              <a:rPr kumimoji="1" lang="en-US" altLang="ja-JP" dirty="0" smtClean="0"/>
              <a:t>-----</a:t>
            </a:r>
          </a:p>
          <a:p>
            <a:r>
              <a:rPr kumimoji="1" lang="en-US" altLang="ja-JP" dirty="0" smtClean="0"/>
              <a:t>## Click ! ##</a:t>
            </a:r>
          </a:p>
          <a:p>
            <a:r>
              <a:rPr kumimoji="1" lang="ja-JP" altLang="en-US" dirty="0" smtClean="0"/>
              <a:t>本システムは、子どもたちの興味を十分に惹き、</a:t>
            </a:r>
            <a:endParaRPr kumimoji="1" lang="en-US" altLang="ja-JP" dirty="0" smtClean="0"/>
          </a:p>
          <a:p>
            <a:r>
              <a:rPr kumimoji="1" lang="ja-JP" altLang="en-US" dirty="0" smtClean="0"/>
              <a:t>表現力や創造力の教育が可能であるということがわかった反面、</a:t>
            </a:r>
            <a:endParaRPr kumimoji="1" lang="en-US" altLang="ja-JP" dirty="0" smtClean="0"/>
          </a:p>
          <a:p>
            <a:r>
              <a:rPr kumimoji="1" lang="ja-JP" altLang="en-US" dirty="0" smtClean="0"/>
              <a:t>作曲の難易度に関する課題があることも明らかとなりました。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21</a:t>
            </a:fld>
            <a:endParaRPr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67">
              <a:defRPr/>
            </a:pPr>
            <a:r>
              <a:rPr kumimoji="1" lang="ja-JP" altLang="en-US" dirty="0" smtClean="0"/>
              <a:t>先ほど特徴として挙げた不規則なリズムや不協和音に対する対処法として</a:t>
            </a:r>
            <a:endParaRPr kumimoji="1" lang="en-US" altLang="ja-JP" dirty="0" smtClean="0"/>
          </a:p>
          <a:p>
            <a:pPr defTabSz="914267">
              <a:defRPr/>
            </a:pPr>
            <a:r>
              <a:rPr kumimoji="1" lang="ja-JP" altLang="en-US" dirty="0" smtClean="0"/>
              <a:t>考えられるものについて説明します。</a:t>
            </a:r>
            <a:endParaRPr kumimoji="1" lang="en-US" altLang="ja-JP" dirty="0" smtClean="0"/>
          </a:p>
          <a:p>
            <a:pPr defTabSz="914267">
              <a:defRPr/>
            </a:pPr>
            <a:endParaRPr kumimoji="1" lang="en-US" altLang="ja-JP" dirty="0" smtClean="0"/>
          </a:p>
          <a:p>
            <a:pPr defTabSz="914267">
              <a:defRPr/>
            </a:pPr>
            <a:r>
              <a:rPr kumimoji="1" lang="ja-JP" altLang="en-US" dirty="0" smtClean="0"/>
              <a:t>まず、シンプルですが、動物を一定間隔で配置できるよう目安をもうけます</a:t>
            </a:r>
            <a:endParaRPr kumimoji="1" lang="en-US" altLang="ja-JP" dirty="0" smtClean="0"/>
          </a:p>
          <a:p>
            <a:pPr defTabSz="914267">
              <a:defRPr/>
            </a:pPr>
            <a:r>
              <a:rPr kumimoji="1" lang="ja-JP" altLang="en-US" dirty="0" smtClean="0"/>
              <a:t>拍が見てわかるようインタフェースを改良することで、不規則なリズムへの</a:t>
            </a:r>
            <a:endParaRPr kumimoji="1" lang="en-US" altLang="ja-JP" dirty="0" smtClean="0"/>
          </a:p>
          <a:p>
            <a:pPr defTabSz="914267">
              <a:defRPr/>
            </a:pPr>
            <a:r>
              <a:rPr kumimoji="1" lang="ja-JP" altLang="en-US" dirty="0" smtClean="0"/>
              <a:t>対処になるのではないかと考えています。</a:t>
            </a:r>
            <a:endParaRPr kumimoji="1" lang="en-US" altLang="ja-JP" dirty="0" smtClean="0"/>
          </a:p>
          <a:p>
            <a:pPr defTabSz="914267">
              <a:defRPr/>
            </a:pPr>
            <a:r>
              <a:rPr kumimoji="1" lang="en-US" altLang="ja-JP" dirty="0" smtClean="0"/>
              <a:t>-----</a:t>
            </a:r>
          </a:p>
          <a:p>
            <a:pPr defTabSz="914267">
              <a:defRPr/>
            </a:pPr>
            <a:r>
              <a:rPr kumimoji="1" lang="ja-JP" altLang="en-US" dirty="0" smtClean="0"/>
              <a:t>また、不協和音への対処として</a:t>
            </a:r>
            <a:endParaRPr kumimoji="1" lang="en-US" altLang="ja-JP" dirty="0" smtClean="0"/>
          </a:p>
          <a:p>
            <a:pPr defTabSz="914267">
              <a:defRPr/>
            </a:pPr>
            <a:r>
              <a:rPr kumimoji="1" lang="en-US" altLang="ja-JP" dirty="0" smtClean="0"/>
              <a:t>## </a:t>
            </a:r>
            <a:r>
              <a:rPr kumimoji="1" lang="ja-JP" altLang="en-US" dirty="0" smtClean="0"/>
              <a:t>図を指し</a:t>
            </a:r>
            <a:r>
              <a:rPr kumimoji="1" lang="en-US" altLang="ja-JP" dirty="0" smtClean="0"/>
              <a:t> ##</a:t>
            </a:r>
          </a:p>
          <a:p>
            <a:pPr defTabSz="914267">
              <a:defRPr/>
            </a:pPr>
            <a:r>
              <a:rPr kumimoji="1" lang="ja-JP" altLang="en-US" dirty="0" smtClean="0"/>
              <a:t>このように配置できる音階を制限し、意図的に協和音の音を作らせることで</a:t>
            </a:r>
            <a:endParaRPr kumimoji="1" lang="en-US" altLang="ja-JP" dirty="0" smtClean="0"/>
          </a:p>
          <a:p>
            <a:pPr defTabSz="914267">
              <a:defRPr/>
            </a:pPr>
            <a:r>
              <a:rPr kumimoji="1" lang="ja-JP" altLang="en-US" dirty="0" smtClean="0"/>
              <a:t>きれいなメロディを作ることができるようになります。</a:t>
            </a:r>
            <a:endParaRPr kumimoji="1" lang="en-US" altLang="ja-JP" dirty="0" smtClean="0"/>
          </a:p>
          <a:p>
            <a:pPr defTabSz="914267">
              <a:defRPr/>
            </a:pPr>
            <a:r>
              <a:rPr kumimoji="1" lang="en-US" altLang="ja-JP" dirty="0" smtClean="0"/>
              <a:t>-----</a:t>
            </a:r>
          </a:p>
          <a:p>
            <a:pPr defTabSz="914267">
              <a:defRPr/>
            </a:pPr>
            <a:r>
              <a:rPr kumimoji="1" lang="ja-JP" altLang="en-US" dirty="0" smtClean="0"/>
              <a:t>このように、自由度を抑えるということになるのですが、</a:t>
            </a:r>
            <a:endParaRPr kumimoji="1" lang="en-US" altLang="ja-JP" dirty="0" smtClean="0"/>
          </a:p>
          <a:p>
            <a:pPr defTabSz="914267">
              <a:defRPr/>
            </a:pPr>
            <a:r>
              <a:rPr kumimoji="1" lang="en-US" altLang="ja-JP" dirty="0" smtClean="0"/>
              <a:t>## Next ! ##</a:t>
            </a:r>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22</a:t>
            </a:fld>
            <a:endParaRPr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23</a:t>
            </a:fld>
            <a:endParaRPr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このチュートリアルは、小学校での出前授業では</a:t>
            </a:r>
            <a:endParaRPr kumimoji="1" lang="en-US" altLang="ja-JP" dirty="0" smtClean="0"/>
          </a:p>
          <a:p>
            <a:r>
              <a:rPr kumimoji="1" lang="ja-JP" altLang="en-US" dirty="0" smtClean="0"/>
              <a:t>イントロダクションに使うことで、システムの操作方法の指導を行いつつ、</a:t>
            </a:r>
            <a:endParaRPr kumimoji="1" lang="en-US" altLang="ja-JP" dirty="0" smtClean="0"/>
          </a:p>
          <a:p>
            <a:r>
              <a:rPr kumimoji="1" lang="ja-JP" altLang="en-US" dirty="0" smtClean="0"/>
              <a:t>作曲のノウハウを提示することができるようになります。</a:t>
            </a:r>
            <a:endParaRPr kumimoji="1" lang="en-US" altLang="ja-JP" dirty="0" smtClean="0"/>
          </a:p>
          <a:p>
            <a:r>
              <a:rPr kumimoji="1" lang="en-US" altLang="ja-JP" dirty="0" smtClean="0"/>
              <a:t>-----</a:t>
            </a:r>
          </a:p>
          <a:p>
            <a:r>
              <a:rPr kumimoji="1" lang="ja-JP" altLang="en-US" dirty="0" smtClean="0"/>
              <a:t>そして、実際に作曲を行う際には、先程のような制限は設けず、</a:t>
            </a:r>
            <a:endParaRPr kumimoji="1" lang="en-US" altLang="ja-JP" dirty="0" smtClean="0"/>
          </a:p>
          <a:p>
            <a:r>
              <a:rPr kumimoji="1" lang="ja-JP" altLang="en-US" dirty="0" smtClean="0"/>
              <a:t>基本的に自由に作曲させます。</a:t>
            </a:r>
            <a:endParaRPr kumimoji="1" lang="en-US" altLang="ja-JP" dirty="0" smtClean="0"/>
          </a:p>
          <a:p>
            <a:r>
              <a:rPr kumimoji="1" lang="ja-JP" altLang="en-US" dirty="0" smtClean="0"/>
              <a:t>ただし、作曲のノウハウについて、強制はせず、</a:t>
            </a:r>
            <a:endParaRPr kumimoji="1" lang="en-US" altLang="ja-JP" dirty="0" smtClean="0"/>
          </a:p>
          <a:p>
            <a:r>
              <a:rPr kumimoji="1" lang="ja-JP" altLang="en-US" dirty="0" smtClean="0"/>
              <a:t>必要に応じてヒントという形で提示することを考えています。</a:t>
            </a:r>
            <a:endParaRPr kumimoji="1" lang="en-US" altLang="ja-JP" dirty="0" smtClean="0"/>
          </a:p>
          <a:p>
            <a:r>
              <a:rPr kumimoji="1" lang="en-US" altLang="ja-JP" dirty="0" smtClean="0"/>
              <a:t>-----</a:t>
            </a:r>
          </a:p>
          <a:p>
            <a:r>
              <a:rPr kumimoji="1" lang="ja-JP" altLang="en-US" dirty="0" smtClean="0"/>
              <a:t>これによって、</a:t>
            </a:r>
            <a:endParaRPr kumimoji="1" lang="en-US" altLang="ja-JP" dirty="0" smtClean="0"/>
          </a:p>
          <a:p>
            <a:r>
              <a:rPr kumimoji="1" lang="ja-JP" altLang="en-US" dirty="0" smtClean="0"/>
              <a:t>音楽理論に基づく作曲を自由に行わせることができるのではないかと期待できます。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25</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現在、文部科学省は、単なる知識や技術だけでなく、表現力や思考力、学ぶ意欲など</a:t>
            </a:r>
            <a:endParaRPr kumimoji="1" lang="en-US" altLang="ja-JP" dirty="0" smtClean="0"/>
          </a:p>
          <a:p>
            <a:r>
              <a:rPr kumimoji="1" lang="en-US" altLang="ja-JP" dirty="0" smtClean="0"/>
              <a:t>## CLICK ! ##</a:t>
            </a:r>
          </a:p>
          <a:p>
            <a:r>
              <a:rPr kumimoji="1" lang="ja-JP" altLang="en-US" dirty="0" smtClean="0"/>
              <a:t>これからの時代に必要となる力として「</a:t>
            </a:r>
            <a:r>
              <a:rPr kumimoji="1" lang="ja-JP" altLang="en-US" dirty="0" smtClean="0">
                <a:solidFill>
                  <a:srgbClr val="FF0000"/>
                </a:solidFill>
              </a:rPr>
              <a:t>確かな学力</a:t>
            </a:r>
            <a:r>
              <a:rPr kumimoji="1" lang="ja-JP" altLang="en-US" dirty="0" smtClean="0"/>
              <a:t>」と呼ばれるものを提唱しています。</a:t>
            </a:r>
            <a:endParaRPr kumimoji="1" lang="en-US" altLang="ja-JP" dirty="0" smtClean="0"/>
          </a:p>
          <a:p>
            <a:r>
              <a:rPr kumimoji="1" lang="en-US" altLang="ja-JP" dirty="0" smtClean="0"/>
              <a:t>-----</a:t>
            </a:r>
          </a:p>
          <a:p>
            <a:r>
              <a:rPr kumimoji="1" lang="ja-JP" altLang="en-US" dirty="0" smtClean="0"/>
              <a:t>この「確かな学力」は、一般主要教科とは別の、例えば音楽や図画工作などの</a:t>
            </a:r>
            <a:endParaRPr kumimoji="1" lang="en-US" altLang="ja-JP" dirty="0" smtClean="0"/>
          </a:p>
          <a:p>
            <a:r>
              <a:rPr kumimoji="1" lang="ja-JP" altLang="en-US" dirty="0" smtClean="0"/>
              <a:t>情操教育に関わる科目が重要になると考えられます。</a:t>
            </a:r>
            <a:endParaRPr kumimoji="1" lang="en-US" altLang="ja-JP" dirty="0" smtClean="0"/>
          </a:p>
          <a:p>
            <a:r>
              <a:rPr kumimoji="1" lang="en-US" altLang="ja-JP" dirty="0" smtClean="0"/>
              <a:t>-----</a:t>
            </a:r>
          </a:p>
          <a:p>
            <a:r>
              <a:rPr kumimoji="1" lang="ja-JP" altLang="en-US" dirty="0" smtClean="0"/>
              <a:t>しかし、学習指導要領で定められる 音楽・図画工作の授業時数を見てみますと、</a:t>
            </a:r>
            <a:endParaRPr kumimoji="1" lang="en-US" altLang="ja-JP" dirty="0" smtClean="0"/>
          </a:p>
          <a:p>
            <a:r>
              <a:rPr kumimoji="1" lang="ja-JP" altLang="en-US" dirty="0" smtClean="0"/>
              <a:t>平成元年度の時点では年ごとに</a:t>
            </a:r>
            <a:r>
              <a:rPr kumimoji="1" lang="en-US" altLang="ja-JP" dirty="0" smtClean="0"/>
              <a:t>70</a:t>
            </a:r>
            <a:r>
              <a:rPr kumimoji="1" lang="ja-JP" altLang="en-US" dirty="0" smtClean="0"/>
              <a:t>時間あったのに対し、</a:t>
            </a:r>
            <a:endParaRPr kumimoji="1" lang="en-US" altLang="ja-JP" dirty="0" smtClean="0"/>
          </a:p>
          <a:p>
            <a:r>
              <a:rPr kumimoji="1" lang="ja-JP" altLang="en-US" dirty="0" smtClean="0"/>
              <a:t>平成</a:t>
            </a:r>
            <a:r>
              <a:rPr kumimoji="1" lang="en-US" altLang="ja-JP" dirty="0" smtClean="0"/>
              <a:t>10</a:t>
            </a:r>
            <a:r>
              <a:rPr kumimoji="1" lang="ja-JP" altLang="en-US" dirty="0" smtClean="0"/>
              <a:t>年度に改正され、</a:t>
            </a:r>
            <a:r>
              <a:rPr kumimoji="1" lang="en-US" altLang="ja-JP" dirty="0" smtClean="0"/>
              <a:t>60</a:t>
            </a:r>
            <a:r>
              <a:rPr kumimoji="1" lang="ja-JP" altLang="en-US" dirty="0" smtClean="0"/>
              <a:t>時間も減少してしまいました。</a:t>
            </a:r>
            <a:endParaRPr kumimoji="1" lang="en-US" altLang="ja-JP" dirty="0" smtClean="0"/>
          </a:p>
          <a:p>
            <a:r>
              <a:rPr kumimoji="1" lang="en-US" altLang="ja-JP" dirty="0" smtClean="0"/>
              <a:t>-----</a:t>
            </a:r>
          </a:p>
          <a:p>
            <a:r>
              <a:rPr kumimoji="1" lang="ja-JP" altLang="en-US" dirty="0" smtClean="0"/>
              <a:t>今年に発表された新しい改正案でも、主要教科の時間は増える一方で、</a:t>
            </a:r>
            <a:endParaRPr kumimoji="1" lang="en-US" altLang="ja-JP" dirty="0" smtClean="0"/>
          </a:p>
          <a:p>
            <a:r>
              <a:rPr kumimoji="1" lang="ja-JP" altLang="en-US" dirty="0" smtClean="0"/>
              <a:t>音楽や図画工作の授業時数は減少したままとなっているようです。</a:t>
            </a:r>
            <a:endParaRPr kumimoji="1" lang="en-US" altLang="ja-JP" dirty="0" smtClean="0"/>
          </a:p>
          <a:p>
            <a:r>
              <a:rPr kumimoji="1" lang="en-US" altLang="ja-JP" dirty="0" smtClean="0"/>
              <a:t>## CLICK ! ##</a:t>
            </a:r>
          </a:p>
          <a:p>
            <a:r>
              <a:rPr kumimoji="1" lang="en-US" altLang="ja-JP" dirty="0" smtClean="0"/>
              <a:t>-----</a:t>
            </a:r>
          </a:p>
          <a:p>
            <a:r>
              <a:rPr kumimoji="1" lang="ja-JP" altLang="en-US" dirty="0" smtClean="0"/>
              <a:t>そこで、本研究では、この失われていく表現力や創造力を育む場を補うものとして、</a:t>
            </a:r>
            <a:endParaRPr kumimoji="1" lang="en-US" altLang="ja-JP" dirty="0" smtClean="0"/>
          </a:p>
          <a:p>
            <a:r>
              <a:rPr kumimoji="1" lang="ja-JP" altLang="en-US" dirty="0" smtClean="0"/>
              <a:t>「メロディ付き物語創作支援システム」を開発してきました。</a:t>
            </a:r>
            <a:endParaRPr kumimoji="1" lang="en-US" altLang="ja-JP" dirty="0" smtClean="0"/>
          </a:p>
          <a:p>
            <a:r>
              <a:rPr kumimoji="1" lang="ja-JP" altLang="en-US" dirty="0" smtClean="0"/>
              <a:t>このシステムは、作曲と物語創作という</a:t>
            </a:r>
            <a:r>
              <a:rPr kumimoji="1" lang="en-US" altLang="ja-JP" dirty="0" smtClean="0"/>
              <a:t>2</a:t>
            </a:r>
            <a:r>
              <a:rPr kumimoji="1" lang="ja-JP" altLang="en-US" dirty="0" err="1" smtClean="0"/>
              <a:t>つの</a:t>
            </a:r>
            <a:r>
              <a:rPr kumimoji="1" lang="ja-JP" altLang="en-US" dirty="0" smtClean="0"/>
              <a:t>表現活動を通じ、</a:t>
            </a:r>
            <a:endParaRPr kumimoji="1" lang="en-US" altLang="ja-JP" dirty="0" smtClean="0"/>
          </a:p>
          <a:p>
            <a:r>
              <a:rPr kumimoji="1" lang="ja-JP" altLang="en-US" dirty="0" smtClean="0"/>
              <a:t>楽しみながら表現力や創造力を育むことを狙いとしています。</a:t>
            </a:r>
            <a:endParaRPr kumimoji="1" lang="en-US" altLang="ja-JP" dirty="0" smtClean="0"/>
          </a:p>
          <a:p>
            <a:r>
              <a:rPr kumimoji="1" lang="en-US" altLang="ja-JP" dirty="0" smtClean="0"/>
              <a:t>## NEXT !</a:t>
            </a:r>
            <a:r>
              <a:rPr kumimoji="1" lang="en-US" altLang="ja-JP" baseline="0" dirty="0" smtClean="0"/>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2</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本システムを利用する対象は、主に小学生、特に小学</a:t>
            </a:r>
            <a:r>
              <a:rPr kumimoji="1" lang="en-US" altLang="ja-JP" dirty="0" smtClean="0"/>
              <a:t>3</a:t>
            </a:r>
            <a:r>
              <a:rPr kumimoji="1" lang="ja-JP" altLang="en-US" dirty="0" smtClean="0"/>
              <a:t>年生～</a:t>
            </a:r>
            <a:r>
              <a:rPr kumimoji="1" lang="en-US" altLang="ja-JP" dirty="0" smtClean="0"/>
              <a:t>4</a:t>
            </a:r>
            <a:r>
              <a:rPr kumimoji="1" lang="ja-JP" altLang="en-US" dirty="0" smtClean="0"/>
              <a:t>年生に設定しております。</a:t>
            </a:r>
            <a:endParaRPr kumimoji="1" lang="en-US" altLang="ja-JP" dirty="0" smtClean="0"/>
          </a:p>
          <a:p>
            <a:r>
              <a:rPr kumimoji="1" lang="ja-JP" altLang="en-US" dirty="0" smtClean="0"/>
              <a:t>そのため、子どもが利用することを考慮した上で設計を行う必要がありました。</a:t>
            </a:r>
            <a:endParaRPr kumimoji="1" lang="en-US" altLang="ja-JP" dirty="0" smtClean="0"/>
          </a:p>
          <a:p>
            <a:r>
              <a:rPr kumimoji="1" lang="ja-JP" altLang="en-US" dirty="0" smtClean="0"/>
              <a:t>本システムには、このような</a:t>
            </a:r>
            <a:r>
              <a:rPr kumimoji="1" lang="en-US" altLang="ja-JP" dirty="0" smtClean="0"/>
              <a:t>2</a:t>
            </a:r>
            <a:r>
              <a:rPr kumimoji="1" lang="ja-JP" altLang="en-US" dirty="0" err="1" smtClean="0"/>
              <a:t>つの</a:t>
            </a:r>
            <a:r>
              <a:rPr kumimoji="1" lang="ja-JP" altLang="en-US" dirty="0" smtClean="0"/>
              <a:t>特徴があります。</a:t>
            </a:r>
            <a:endParaRPr kumimoji="1" lang="en-US" altLang="ja-JP" dirty="0" smtClean="0"/>
          </a:p>
          <a:p>
            <a:r>
              <a:rPr kumimoji="1" lang="en-US" altLang="ja-JP" dirty="0" smtClean="0"/>
              <a:t>-</a:t>
            </a:r>
            <a:r>
              <a:rPr kumimoji="1" lang="en-US" altLang="ja-JP" baseline="0" dirty="0" smtClean="0"/>
              <a:t>----</a:t>
            </a:r>
            <a:endParaRPr kumimoji="1" lang="en-US" altLang="ja-JP" dirty="0" smtClean="0"/>
          </a:p>
          <a:p>
            <a:r>
              <a:rPr kumimoji="1" lang="ja-JP" altLang="en-US" dirty="0" smtClean="0"/>
              <a:t>１つは、「直観的な操作が可能である」であるという点です。</a:t>
            </a:r>
            <a:endParaRPr kumimoji="1" lang="en-US" altLang="ja-JP" dirty="0" smtClean="0"/>
          </a:p>
          <a:p>
            <a:r>
              <a:rPr kumimoji="1" lang="ja-JP" altLang="en-US" dirty="0" smtClean="0"/>
              <a:t>システムへの入力はマウスのワンボタンのみで行い、キーボードは一切使用しません。</a:t>
            </a:r>
            <a:endParaRPr kumimoji="1" lang="en-US" altLang="ja-JP" dirty="0" smtClean="0"/>
          </a:p>
          <a:p>
            <a:r>
              <a:rPr kumimoji="1" lang="ja-JP" altLang="en-US" dirty="0" smtClean="0"/>
              <a:t>また、後でご覧いただきますが、操作画面にはイラストを効果的に使用し、</a:t>
            </a:r>
            <a:endParaRPr kumimoji="1" lang="en-US" altLang="ja-JP" dirty="0" smtClean="0"/>
          </a:p>
          <a:p>
            <a:r>
              <a:rPr kumimoji="1" lang="ja-JP" altLang="en-US" dirty="0" smtClean="0"/>
              <a:t>なるべく難しい操作をさせないように設計しています。</a:t>
            </a:r>
            <a:endParaRPr kumimoji="1" lang="en-US" altLang="ja-JP" dirty="0" smtClean="0"/>
          </a:p>
          <a:p>
            <a:r>
              <a:rPr kumimoji="1" lang="en-US" altLang="ja-JP" dirty="0" smtClean="0"/>
              <a:t>-</a:t>
            </a:r>
            <a:r>
              <a:rPr kumimoji="1" lang="en-US" altLang="ja-JP" baseline="0" dirty="0" smtClean="0"/>
              <a:t>----</a:t>
            </a:r>
            <a:endParaRPr kumimoji="1" lang="en-US" altLang="ja-JP" dirty="0" smtClean="0"/>
          </a:p>
          <a:p>
            <a:r>
              <a:rPr kumimoji="1" lang="ja-JP" altLang="en-US" dirty="0" smtClean="0"/>
              <a:t>もう</a:t>
            </a:r>
            <a:r>
              <a:rPr kumimoji="1" lang="en-US" altLang="ja-JP" dirty="0" smtClean="0"/>
              <a:t>1</a:t>
            </a:r>
            <a:r>
              <a:rPr kumimoji="1" lang="ja-JP" altLang="en-US" dirty="0" smtClean="0"/>
              <a:t>つは、「本来作曲を行う上で必要となる音楽知識が無くても作曲ができる」という点です。</a:t>
            </a:r>
            <a:endParaRPr kumimoji="1" lang="en-US" altLang="ja-JP" dirty="0" smtClean="0"/>
          </a:p>
          <a:p>
            <a:r>
              <a:rPr kumimoji="1" lang="en-US" altLang="ja-JP" dirty="0" smtClean="0"/>
              <a:t>## </a:t>
            </a:r>
            <a:r>
              <a:rPr kumimoji="1" lang="ja-JP" altLang="en-US" dirty="0" smtClean="0"/>
              <a:t>右図を指し</a:t>
            </a:r>
            <a:r>
              <a:rPr kumimoji="1" lang="en-US" altLang="ja-JP" dirty="0" smtClean="0"/>
              <a:t> ##</a:t>
            </a:r>
          </a:p>
          <a:p>
            <a:r>
              <a:rPr kumimoji="1" lang="ja-JP" altLang="en-US" dirty="0" smtClean="0"/>
              <a:t>このように、音符や五線譜は排除し、道や動物といった親しみやすい要素へ</a:t>
            </a:r>
            <a:endParaRPr kumimoji="1" lang="en-US" altLang="ja-JP" dirty="0" smtClean="0"/>
          </a:p>
          <a:p>
            <a:r>
              <a:rPr kumimoji="1" lang="ja-JP" altLang="en-US" dirty="0" smtClean="0"/>
              <a:t>変換し、専門知識を意識させずに作曲を行うことが可能です。</a:t>
            </a:r>
            <a:endParaRPr kumimoji="1" lang="en-US" altLang="ja-JP" baseline="0" dirty="0" smtClean="0"/>
          </a:p>
          <a:p>
            <a:r>
              <a:rPr kumimoji="1" lang="en-US" altLang="ja-JP" dirty="0" smtClean="0"/>
              <a:t>-</a:t>
            </a:r>
            <a:r>
              <a:rPr kumimoji="1" lang="en-US" altLang="ja-JP" baseline="0" dirty="0" smtClean="0"/>
              <a:t>----</a:t>
            </a:r>
          </a:p>
          <a:p>
            <a:r>
              <a:rPr kumimoji="1" lang="ja-JP" altLang="en-US" baseline="0" dirty="0" smtClean="0"/>
              <a:t>そして、本システムは</a:t>
            </a:r>
            <a:endParaRPr kumimoji="1" lang="en-US" altLang="ja-JP" dirty="0" smtClean="0"/>
          </a:p>
          <a:p>
            <a:r>
              <a:rPr kumimoji="1" lang="ja-JP" altLang="en-US" dirty="0" smtClean="0"/>
              <a:t>自由に作曲を行う「ひとりでおんがく」モード</a:t>
            </a:r>
            <a:endParaRPr kumimoji="1" lang="en-US" altLang="ja-JP" dirty="0" smtClean="0"/>
          </a:p>
          <a:p>
            <a:r>
              <a:rPr kumimoji="1" lang="ja-JP" altLang="en-US" dirty="0" smtClean="0"/>
              <a:t>クイズ形式での作曲を行う「つなげておんがく」モード</a:t>
            </a:r>
            <a:endParaRPr kumimoji="1" lang="en-US" altLang="ja-JP" dirty="0" smtClean="0"/>
          </a:p>
          <a:p>
            <a:r>
              <a:rPr kumimoji="1" lang="ja-JP" altLang="en-US" dirty="0" smtClean="0"/>
              <a:t>物語を創作し、それに合わせた作曲を行う「ものがたりおんがく」モード</a:t>
            </a:r>
            <a:endParaRPr kumimoji="1" lang="en-US" altLang="ja-JP" dirty="0" smtClean="0"/>
          </a:p>
          <a:p>
            <a:r>
              <a:rPr kumimoji="1" lang="ja-JP" altLang="en-US" dirty="0" smtClean="0"/>
              <a:t>の３つのモードから構成されています。</a:t>
            </a:r>
            <a:endParaRPr kumimoji="1" lang="en-US" altLang="ja-JP" dirty="0" smtClean="0"/>
          </a:p>
          <a:p>
            <a:r>
              <a:rPr kumimoji="1" lang="en-US" altLang="ja-JP" dirty="0" smtClean="0"/>
              <a:t>-----</a:t>
            </a:r>
          </a:p>
          <a:p>
            <a:r>
              <a:rPr kumimoji="1" lang="ja-JP" altLang="en-US" dirty="0" smtClean="0"/>
              <a:t>このうち、ものがたりおんが</a:t>
            </a:r>
            <a:r>
              <a:rPr kumimoji="1" lang="ja-JP" altLang="en-US" dirty="0" err="1" smtClean="0"/>
              <a:t>く</a:t>
            </a:r>
            <a:r>
              <a:rPr kumimoji="1" lang="ja-JP" altLang="en-US" dirty="0" smtClean="0"/>
              <a:t>モードについて、簡単なデモンストレーションを行いたいと思います。</a:t>
            </a:r>
            <a:endParaRPr kumimoji="1" lang="en-US" altLang="ja-JP" dirty="0" smtClean="0"/>
          </a:p>
          <a:p>
            <a:r>
              <a:rPr kumimoji="1" lang="en-US" altLang="ja-JP" dirty="0" smtClean="0"/>
              <a:t>## NEXT</a:t>
            </a:r>
            <a:r>
              <a:rPr kumimoji="1" lang="en-US" altLang="ja-JP" baseline="0" dirty="0" smtClean="0"/>
              <a:t> !</a:t>
            </a:r>
            <a:r>
              <a:rPr kumimoji="1" lang="en-US" altLang="ja-JP" dirty="0" smtClean="0"/>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3</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このものがたりおんが</a:t>
            </a:r>
            <a:r>
              <a:rPr kumimoji="1" lang="ja-JP" altLang="en-US" dirty="0" err="1" smtClean="0"/>
              <a:t>く</a:t>
            </a:r>
            <a:r>
              <a:rPr kumimoji="1" lang="ja-JP" altLang="en-US" dirty="0" smtClean="0"/>
              <a:t>モードを使用し、昨年度には</a:t>
            </a:r>
            <a:endParaRPr kumimoji="1" lang="en-US" altLang="ja-JP" dirty="0" smtClean="0"/>
          </a:p>
          <a:p>
            <a:r>
              <a:rPr kumimoji="1" lang="ja-JP" altLang="en-US" dirty="0" smtClean="0"/>
              <a:t>近隣の小学校で合わせて</a:t>
            </a:r>
            <a:r>
              <a:rPr kumimoji="1" lang="en-US" altLang="ja-JP" dirty="0" smtClean="0"/>
              <a:t>9</a:t>
            </a:r>
            <a:r>
              <a:rPr kumimoji="1" lang="ja-JP" altLang="en-US" dirty="0" smtClean="0"/>
              <a:t>回の出前授業を実施してきました。</a:t>
            </a:r>
            <a:endParaRPr kumimoji="1" lang="en-US" altLang="ja-JP" dirty="0" smtClean="0"/>
          </a:p>
          <a:p>
            <a:r>
              <a:rPr kumimoji="1" lang="en-US" altLang="ja-JP" dirty="0" smtClean="0"/>
              <a:t>-----</a:t>
            </a:r>
          </a:p>
          <a:p>
            <a:r>
              <a:rPr kumimoji="1" lang="ja-JP" altLang="en-US" dirty="0" smtClean="0"/>
              <a:t>出前授業で本システムを子どもたちに使ってもらい、</a:t>
            </a:r>
            <a:endParaRPr kumimoji="1" lang="en-US" altLang="ja-JP" dirty="0" smtClean="0"/>
          </a:p>
          <a:p>
            <a:r>
              <a:rPr lang="ja-JP" altLang="en-US" dirty="0" smtClean="0"/>
              <a:t>○作曲・創作活動に積極的に取り組む</a:t>
            </a:r>
            <a:endParaRPr lang="en-US" altLang="ja-JP" dirty="0" smtClean="0"/>
          </a:p>
          <a:p>
            <a:r>
              <a:rPr lang="ja-JP" altLang="en-US" dirty="0" smtClean="0"/>
              <a:t>○活動によって想像力や表現力を育む</a:t>
            </a:r>
            <a:endParaRPr lang="en-US" altLang="ja-JP" dirty="0" smtClean="0"/>
          </a:p>
          <a:p>
            <a:r>
              <a:rPr lang="ja-JP" altLang="en-US" dirty="0" smtClean="0"/>
              <a:t>○友達とコミュニケーションを深める</a:t>
            </a:r>
            <a:endParaRPr kumimoji="1" lang="en-US" altLang="ja-JP" dirty="0" smtClean="0"/>
          </a:p>
          <a:p>
            <a:r>
              <a:rPr kumimoji="1" lang="ja-JP" altLang="en-US" dirty="0" smtClean="0"/>
              <a:t>という</a:t>
            </a:r>
            <a:r>
              <a:rPr kumimoji="1" lang="en-US" altLang="ja-JP" dirty="0" smtClean="0"/>
              <a:t>3</a:t>
            </a:r>
            <a:r>
              <a:rPr kumimoji="1" lang="ja-JP" altLang="en-US" dirty="0" err="1" smtClean="0"/>
              <a:t>つの</a:t>
            </a:r>
            <a:r>
              <a:rPr kumimoji="1" lang="ja-JP" altLang="en-US" dirty="0" smtClean="0"/>
              <a:t>観点から評価を行ったところ、</a:t>
            </a:r>
            <a:endParaRPr kumimoji="1" lang="en-US" altLang="ja-JP" dirty="0" smtClean="0"/>
          </a:p>
          <a:p>
            <a:r>
              <a:rPr kumimoji="1" lang="en-US" altLang="ja-JP" dirty="0" smtClean="0"/>
              <a:t>-----</a:t>
            </a:r>
          </a:p>
          <a:p>
            <a:r>
              <a:rPr kumimoji="1" lang="en-US" altLang="ja-JP" dirty="0" smtClean="0"/>
              <a:t>## Click ! ##</a:t>
            </a:r>
          </a:p>
          <a:p>
            <a:r>
              <a:rPr kumimoji="1" lang="ja-JP" altLang="en-US" dirty="0" smtClean="0"/>
              <a:t>本システムは、子どもたちの興味を十分に惹き、</a:t>
            </a:r>
            <a:endParaRPr kumimoji="1" lang="en-US" altLang="ja-JP" dirty="0" smtClean="0"/>
          </a:p>
          <a:p>
            <a:r>
              <a:rPr kumimoji="1" lang="ja-JP" altLang="en-US" dirty="0" smtClean="0"/>
              <a:t>表現力や創造力の教育が可能であるということがわかった反面、</a:t>
            </a:r>
            <a:endParaRPr kumimoji="1" lang="en-US" altLang="ja-JP" dirty="0" smtClean="0"/>
          </a:p>
          <a:p>
            <a:r>
              <a:rPr kumimoji="1" lang="ja-JP" altLang="en-US" dirty="0" smtClean="0"/>
              <a:t>作曲の難易度に関する課題があることも明らかとなりました。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6</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児童が作った曲に見られた特徴から、本システムの問題点について説明します。</a:t>
            </a:r>
            <a:endParaRPr kumimoji="1" lang="en-US" altLang="ja-JP" dirty="0" smtClean="0"/>
          </a:p>
          <a:p>
            <a:r>
              <a:rPr kumimoji="1" lang="en-US" altLang="ja-JP" dirty="0" smtClean="0"/>
              <a:t>-----</a:t>
            </a:r>
          </a:p>
          <a:p>
            <a:r>
              <a:rPr kumimoji="1" lang="ja-JP" altLang="en-US" dirty="0" smtClean="0"/>
              <a:t>児童の曲に見られる特徴の一つとして、リズムが不規則になっているという点が挙げられます。</a:t>
            </a:r>
            <a:endParaRPr kumimoji="1" lang="en-US" altLang="ja-JP" dirty="0" smtClean="0"/>
          </a:p>
          <a:p>
            <a:r>
              <a:rPr kumimoji="1" lang="ja-JP" altLang="en-US" dirty="0" smtClean="0"/>
              <a:t>例えば、</a:t>
            </a:r>
            <a:r>
              <a:rPr kumimoji="1" lang="ja-JP" altLang="en-US" dirty="0" err="1" smtClean="0"/>
              <a:t>かえるの</a:t>
            </a:r>
            <a:r>
              <a:rPr kumimoji="1" lang="ja-JP" altLang="en-US" dirty="0" smtClean="0"/>
              <a:t>歌の冒頭“ドレミファミレド”を本システムで作った場合</a:t>
            </a:r>
            <a:endParaRPr kumimoji="1" lang="en-US" altLang="ja-JP" dirty="0" smtClean="0"/>
          </a:p>
          <a:p>
            <a:r>
              <a:rPr kumimoji="1" lang="ja-JP" altLang="en-US" dirty="0" smtClean="0"/>
              <a:t>このように山なりに動物を並べることになりますが</a:t>
            </a:r>
            <a:endParaRPr kumimoji="1" lang="en-US" altLang="ja-JP" dirty="0" smtClean="0"/>
          </a:p>
          <a:p>
            <a:r>
              <a:rPr kumimoji="1" lang="ja-JP" altLang="en-US" dirty="0" smtClean="0"/>
              <a:t>実際に楽譜にしてみると、</a:t>
            </a:r>
            <a:endParaRPr kumimoji="1" lang="en-US" altLang="ja-JP" dirty="0" smtClean="0"/>
          </a:p>
          <a:p>
            <a:r>
              <a:rPr kumimoji="1" lang="en-US" altLang="ja-JP" dirty="0" smtClean="0"/>
              <a:t>4</a:t>
            </a:r>
            <a:r>
              <a:rPr kumimoji="1" lang="ja-JP" altLang="en-US" dirty="0" smtClean="0"/>
              <a:t>分音符と</a:t>
            </a:r>
            <a:r>
              <a:rPr kumimoji="1" lang="en-US" altLang="ja-JP" dirty="0" smtClean="0"/>
              <a:t>8</a:t>
            </a:r>
            <a:r>
              <a:rPr kumimoji="1" lang="ja-JP" altLang="en-US" dirty="0" smtClean="0"/>
              <a:t>分音符が意図せず混在した不規則なリズムとなってしまいます</a:t>
            </a:r>
            <a:endParaRPr kumimoji="1" lang="en-US" altLang="ja-JP" dirty="0" smtClean="0"/>
          </a:p>
          <a:p>
            <a:r>
              <a:rPr kumimoji="1" lang="en-US" altLang="ja-JP" dirty="0" smtClean="0"/>
              <a:t>-----</a:t>
            </a:r>
          </a:p>
          <a:p>
            <a:r>
              <a:rPr kumimoji="1" lang="ja-JP" altLang="en-US" dirty="0" smtClean="0"/>
              <a:t>この</a:t>
            </a:r>
            <a:r>
              <a:rPr kumimoji="1" lang="en-US" altLang="ja-JP" dirty="0" smtClean="0"/>
              <a:t>4</a:t>
            </a:r>
            <a:r>
              <a:rPr kumimoji="1" lang="ja-JP" altLang="en-US" dirty="0" smtClean="0"/>
              <a:t>分音符や</a:t>
            </a:r>
            <a:r>
              <a:rPr kumimoji="1" lang="en-US" altLang="ja-JP" dirty="0" smtClean="0"/>
              <a:t>8</a:t>
            </a:r>
            <a:r>
              <a:rPr kumimoji="1" lang="ja-JP" altLang="en-US" dirty="0" smtClean="0"/>
              <a:t>分音符の区別、つまり拍は、動物と動物の間隔で決まるのですが</a:t>
            </a:r>
            <a:endParaRPr kumimoji="1" lang="en-US" altLang="ja-JP" dirty="0" smtClean="0"/>
          </a:p>
          <a:p>
            <a:r>
              <a:rPr kumimoji="1" lang="ja-JP" altLang="en-US" dirty="0" smtClean="0"/>
              <a:t>その拍がわかりづらく、一定間隔でのリズムが作りにくいという点が問題だと考えられます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7</a:t>
            </a:fld>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もうひとつの特徴は、不協和音が目立ってしまうという点です。</a:t>
            </a:r>
            <a:endParaRPr kumimoji="1" lang="en-US" altLang="ja-JP" dirty="0" smtClean="0"/>
          </a:p>
          <a:p>
            <a:r>
              <a:rPr kumimoji="1" lang="ja-JP" altLang="en-US" dirty="0" smtClean="0"/>
              <a:t>例えばこのように動物を並べたとします。</a:t>
            </a:r>
            <a:endParaRPr kumimoji="1" lang="en-US" altLang="ja-JP" dirty="0" smtClean="0"/>
          </a:p>
          <a:p>
            <a:r>
              <a:rPr kumimoji="1" lang="ja-JP" altLang="en-US" dirty="0" smtClean="0"/>
              <a:t>楽譜だけではわかり辛いのですが、これは不協和音で構成されているため、</a:t>
            </a:r>
            <a:endParaRPr kumimoji="1" lang="en-US" altLang="ja-JP" dirty="0" smtClean="0"/>
          </a:p>
          <a:p>
            <a:r>
              <a:rPr kumimoji="1" lang="ja-JP" altLang="en-US" dirty="0" smtClean="0"/>
              <a:t>聞くと非常に違和感のあるメロディとなってしまいます。</a:t>
            </a:r>
            <a:endParaRPr kumimoji="1" lang="en-US" altLang="ja-JP" dirty="0" smtClean="0"/>
          </a:p>
          <a:p>
            <a:r>
              <a:rPr kumimoji="1" lang="en-US" altLang="ja-JP" dirty="0" smtClean="0"/>
              <a:t>-----</a:t>
            </a:r>
          </a:p>
          <a:p>
            <a:r>
              <a:rPr kumimoji="1" lang="ja-JP" altLang="en-US" dirty="0" smtClean="0"/>
              <a:t>このように、協和音のメロディがなかなか作れないという問題があり、</a:t>
            </a:r>
            <a:endParaRPr kumimoji="1" lang="en-US" altLang="ja-JP" dirty="0" smtClean="0"/>
          </a:p>
          <a:p>
            <a:r>
              <a:rPr kumimoji="1" lang="ja-JP" altLang="en-US" dirty="0" smtClean="0"/>
              <a:t>これは作曲の自由度が高過ぎる点が原因であると考えられます。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8</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出前授業での評価から明らかになった課題をまとめますと、</a:t>
            </a:r>
            <a:endParaRPr kumimoji="1" lang="en-US" altLang="ja-JP" dirty="0" smtClean="0"/>
          </a:p>
          <a:p>
            <a:r>
              <a:rPr kumimoji="1" lang="ja-JP" altLang="en-US" dirty="0" smtClean="0"/>
              <a:t>本システムは、曲作り自体は簡単にできますが、先程のような</a:t>
            </a:r>
            <a:endParaRPr kumimoji="1" lang="en-US" altLang="ja-JP" dirty="0" smtClean="0"/>
          </a:p>
          <a:p>
            <a:r>
              <a:rPr kumimoji="1" lang="en-US" altLang="ja-JP" dirty="0" smtClean="0"/>
              <a:t>## Click</a:t>
            </a:r>
            <a:r>
              <a:rPr kumimoji="1" lang="en-US" altLang="ja-JP" baseline="0" dirty="0" smtClean="0"/>
              <a:t> ! ##</a:t>
            </a:r>
            <a:endParaRPr kumimoji="1" lang="en-US" altLang="ja-JP" dirty="0" smtClean="0"/>
          </a:p>
          <a:p>
            <a:r>
              <a:rPr kumimoji="1" lang="ja-JP" altLang="en-US" dirty="0" smtClean="0"/>
              <a:t>不規則なリズムや不協和音が目立ってしまい、</a:t>
            </a:r>
            <a:endParaRPr kumimoji="1" lang="en-US" altLang="ja-JP" dirty="0" smtClean="0"/>
          </a:p>
          <a:p>
            <a:r>
              <a:rPr kumimoji="1" lang="ja-JP" altLang="en-US" dirty="0" smtClean="0"/>
              <a:t>音楽理論として適切なメロディを作るのは難しい、つまり、自然で違和感のないメロディを</a:t>
            </a:r>
            <a:endParaRPr kumimoji="1" lang="en-US" altLang="ja-JP" dirty="0" smtClean="0"/>
          </a:p>
          <a:p>
            <a:r>
              <a:rPr kumimoji="1" lang="ja-JP" altLang="en-US" dirty="0" smtClean="0"/>
              <a:t>作るのが難しいという問題があることがわかりました。</a:t>
            </a:r>
            <a:endParaRPr kumimoji="1" lang="en-US" altLang="ja-JP" dirty="0" smtClean="0"/>
          </a:p>
          <a:p>
            <a:r>
              <a:rPr kumimoji="1" lang="en-US" altLang="ja-JP" dirty="0" smtClean="0"/>
              <a:t>-----</a:t>
            </a:r>
          </a:p>
          <a:p>
            <a:r>
              <a:rPr kumimoji="1" lang="ja-JP" altLang="en-US" dirty="0" smtClean="0"/>
              <a:t>そのため、出前授業では学生によるアシスタントをつけ、作曲に関するアドバイスを</a:t>
            </a:r>
            <a:endParaRPr kumimoji="1" lang="en-US" altLang="ja-JP" dirty="0" smtClean="0"/>
          </a:p>
          <a:p>
            <a:r>
              <a:rPr kumimoji="1" lang="ja-JP" altLang="en-US" dirty="0" smtClean="0"/>
              <a:t>与えることが必要不可欠となっていました</a:t>
            </a:r>
            <a:endParaRPr kumimoji="1" lang="en-US" altLang="ja-JP" dirty="0" smtClean="0"/>
          </a:p>
          <a:p>
            <a:r>
              <a:rPr kumimoji="1" lang="en-US" altLang="ja-JP" dirty="0" smtClean="0"/>
              <a:t>-----</a:t>
            </a:r>
          </a:p>
          <a:p>
            <a:r>
              <a:rPr kumimoji="1" lang="ja-JP" altLang="en-US" dirty="0" smtClean="0"/>
              <a:t>そこで、このアシスタントの役目をシステム内で実現できないか、</a:t>
            </a:r>
            <a:endParaRPr kumimoji="1" lang="en-US" altLang="ja-JP" dirty="0" smtClean="0"/>
          </a:p>
          <a:p>
            <a:r>
              <a:rPr kumimoji="1" lang="ja-JP" altLang="en-US" dirty="0" smtClean="0"/>
              <a:t>つまり、作曲する上でのノウハウをアドバイスという形でシステムから提示できれば</a:t>
            </a:r>
            <a:endParaRPr kumimoji="1" lang="en-US" altLang="ja-JP" dirty="0" smtClean="0"/>
          </a:p>
          <a:p>
            <a:pPr defTabSz="920526"/>
            <a:r>
              <a:rPr kumimoji="1" lang="en-US" altLang="ja-JP" dirty="0" smtClean="0"/>
              <a:t>## CLICK ! ##</a:t>
            </a:r>
          </a:p>
          <a:p>
            <a:r>
              <a:rPr kumimoji="1" lang="ja-JP" altLang="en-US" dirty="0" smtClean="0"/>
              <a:t>音楽教育システムとしても利用できるのではないか　と考えました。</a:t>
            </a:r>
            <a:endParaRPr kumimoji="1" lang="en-US" altLang="ja-JP" dirty="0" smtClean="0"/>
          </a:p>
          <a:p>
            <a:r>
              <a:rPr kumimoji="1" lang="en-US" altLang="ja-JP" dirty="0" smtClean="0"/>
              <a:t>-----</a:t>
            </a:r>
          </a:p>
          <a:p>
            <a:r>
              <a:rPr kumimoji="1" lang="ja-JP" altLang="en-US" dirty="0" smtClean="0"/>
              <a:t>ここでいう音楽教育とは、</a:t>
            </a:r>
            <a:endParaRPr kumimoji="1" lang="en-US" altLang="ja-JP" dirty="0" smtClean="0"/>
          </a:p>
          <a:p>
            <a:r>
              <a:rPr kumimoji="1" lang="ja-JP" altLang="en-US" dirty="0" smtClean="0"/>
              <a:t>音楽的知識の蓄積ではなく、“いい曲</a:t>
            </a:r>
            <a:r>
              <a:rPr kumimoji="1" lang="en-US" altLang="ja-JP" dirty="0" smtClean="0"/>
              <a:t>”</a:t>
            </a:r>
            <a:r>
              <a:rPr kumimoji="1" lang="ja-JP" altLang="en-US" dirty="0" smtClean="0"/>
              <a:t>に対する感性を身につける</a:t>
            </a:r>
            <a:endParaRPr kumimoji="1" lang="en-US" altLang="ja-JP" dirty="0" smtClean="0"/>
          </a:p>
          <a:p>
            <a:r>
              <a:rPr kumimoji="1" lang="ja-JP" altLang="en-US" dirty="0" smtClean="0"/>
              <a:t>美的情操への働きかけということで、</a:t>
            </a:r>
            <a:r>
              <a:rPr kumimoji="1" lang="ja-JP" altLang="en-US" dirty="0"/>
              <a:t>音楽</a:t>
            </a:r>
            <a:r>
              <a:rPr kumimoji="1" lang="ja-JP" altLang="en-US" dirty="0" smtClean="0"/>
              <a:t>教育</a:t>
            </a:r>
            <a:r>
              <a:rPr kumimoji="1" lang="ja-JP" altLang="en-US" dirty="0"/>
              <a:t>と</a:t>
            </a:r>
            <a:r>
              <a:rPr kumimoji="1" lang="ja-JP" altLang="en-US" dirty="0" smtClean="0"/>
              <a:t>いう言葉を使っています。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9</a:t>
            </a:fld>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67">
              <a:defRPr/>
            </a:pPr>
            <a:r>
              <a:rPr kumimoji="1" lang="ja-JP" altLang="en-US" dirty="0" smtClean="0"/>
              <a:t>先ほど特徴として挙げた不規則なリズムや不協和音に対する対処法として</a:t>
            </a:r>
            <a:endParaRPr kumimoji="1" lang="en-US" altLang="ja-JP" dirty="0" smtClean="0"/>
          </a:p>
          <a:p>
            <a:pPr defTabSz="914267">
              <a:defRPr/>
            </a:pPr>
            <a:r>
              <a:rPr kumimoji="1" lang="ja-JP" altLang="en-US" dirty="0" smtClean="0"/>
              <a:t>考えられるものについて説明します。</a:t>
            </a:r>
            <a:endParaRPr kumimoji="1" lang="en-US" altLang="ja-JP" dirty="0" smtClean="0"/>
          </a:p>
          <a:p>
            <a:pPr defTabSz="914267">
              <a:defRPr/>
            </a:pPr>
            <a:endParaRPr kumimoji="1" lang="en-US" altLang="ja-JP" dirty="0" smtClean="0"/>
          </a:p>
          <a:p>
            <a:pPr defTabSz="914267">
              <a:defRPr/>
            </a:pPr>
            <a:r>
              <a:rPr kumimoji="1" lang="ja-JP" altLang="en-US" dirty="0" smtClean="0"/>
              <a:t>まず、シンプルですが、動物を一定間隔で配置できるよう目安をもうけます</a:t>
            </a:r>
            <a:endParaRPr kumimoji="1" lang="en-US" altLang="ja-JP" dirty="0" smtClean="0"/>
          </a:p>
          <a:p>
            <a:pPr defTabSz="914267">
              <a:defRPr/>
            </a:pPr>
            <a:r>
              <a:rPr kumimoji="1" lang="ja-JP" altLang="en-US" dirty="0" smtClean="0"/>
              <a:t>拍が見てわかるようインタフェースを改良することで、不規則なリズムへの</a:t>
            </a:r>
            <a:endParaRPr kumimoji="1" lang="en-US" altLang="ja-JP" dirty="0" smtClean="0"/>
          </a:p>
          <a:p>
            <a:pPr defTabSz="914267">
              <a:defRPr/>
            </a:pPr>
            <a:r>
              <a:rPr kumimoji="1" lang="ja-JP" altLang="en-US" dirty="0" smtClean="0"/>
              <a:t>対処になるのではないかと考えています。</a:t>
            </a:r>
            <a:endParaRPr kumimoji="1" lang="en-US" altLang="ja-JP" dirty="0" smtClean="0"/>
          </a:p>
          <a:p>
            <a:pPr defTabSz="914267">
              <a:defRPr/>
            </a:pPr>
            <a:r>
              <a:rPr kumimoji="1" lang="en-US" altLang="ja-JP" dirty="0" smtClean="0"/>
              <a:t>-----</a:t>
            </a:r>
          </a:p>
          <a:p>
            <a:pPr defTabSz="914267">
              <a:defRPr/>
            </a:pPr>
            <a:r>
              <a:rPr kumimoji="1" lang="ja-JP" altLang="en-US" dirty="0" smtClean="0"/>
              <a:t>また、不協和音への対処として</a:t>
            </a:r>
            <a:endParaRPr kumimoji="1" lang="en-US" altLang="ja-JP" dirty="0" smtClean="0"/>
          </a:p>
          <a:p>
            <a:pPr defTabSz="914267">
              <a:defRPr/>
            </a:pPr>
            <a:r>
              <a:rPr kumimoji="1" lang="en-US" altLang="ja-JP" dirty="0" smtClean="0"/>
              <a:t>## </a:t>
            </a:r>
            <a:r>
              <a:rPr kumimoji="1" lang="ja-JP" altLang="en-US" dirty="0" smtClean="0"/>
              <a:t>図を指し</a:t>
            </a:r>
            <a:r>
              <a:rPr kumimoji="1" lang="en-US" altLang="ja-JP" dirty="0" smtClean="0"/>
              <a:t> ##</a:t>
            </a:r>
          </a:p>
          <a:p>
            <a:pPr defTabSz="914267">
              <a:defRPr/>
            </a:pPr>
            <a:r>
              <a:rPr kumimoji="1" lang="ja-JP" altLang="en-US" dirty="0" smtClean="0"/>
              <a:t>このように配置できる音階を制限し、意図的に協和音の音を作らせることで</a:t>
            </a:r>
            <a:endParaRPr kumimoji="1" lang="en-US" altLang="ja-JP" dirty="0" smtClean="0"/>
          </a:p>
          <a:p>
            <a:pPr defTabSz="914267">
              <a:defRPr/>
            </a:pPr>
            <a:r>
              <a:rPr kumimoji="1" lang="ja-JP" altLang="en-US" dirty="0" smtClean="0"/>
              <a:t>きれいなメロディを作ることができるようになります。</a:t>
            </a:r>
            <a:endParaRPr kumimoji="1" lang="en-US" altLang="ja-JP" dirty="0" smtClean="0"/>
          </a:p>
          <a:p>
            <a:pPr defTabSz="914267">
              <a:defRPr/>
            </a:pPr>
            <a:r>
              <a:rPr kumimoji="1" lang="en-US" altLang="ja-JP" dirty="0" smtClean="0"/>
              <a:t>-----</a:t>
            </a:r>
          </a:p>
          <a:p>
            <a:pPr defTabSz="914267">
              <a:defRPr/>
            </a:pPr>
            <a:r>
              <a:rPr kumimoji="1" lang="ja-JP" altLang="en-US" dirty="0" smtClean="0"/>
              <a:t>このように、自由度を抑えるということになるのですが、</a:t>
            </a:r>
            <a:endParaRPr kumimoji="1" lang="en-US" altLang="ja-JP" dirty="0" smtClean="0"/>
          </a:p>
          <a:p>
            <a:pPr defTabSz="914267">
              <a:defRPr/>
            </a:pPr>
            <a:r>
              <a:rPr kumimoji="1" lang="en-US" altLang="ja-JP" dirty="0" smtClean="0"/>
              <a:t>## Next ! ##</a:t>
            </a:r>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10</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あまり自由度を抑えすぎると、児童の個性が出なくなってしまう、つまり</a:t>
            </a:r>
            <a:endParaRPr kumimoji="1" lang="en-US" altLang="ja-JP" dirty="0" smtClean="0"/>
          </a:p>
          <a:p>
            <a:r>
              <a:rPr kumimoji="1" lang="ja-JP" altLang="en-US" dirty="0" smtClean="0"/>
              <a:t>みんな同じような曲しか作れなくなってしまうのではないか、という問題があります。</a:t>
            </a:r>
            <a:endParaRPr kumimoji="1" lang="en-US" altLang="ja-JP" dirty="0" smtClean="0"/>
          </a:p>
          <a:p>
            <a:r>
              <a:rPr kumimoji="1" lang="en-US" altLang="ja-JP" dirty="0" smtClean="0"/>
              <a:t>-----</a:t>
            </a:r>
          </a:p>
          <a:p>
            <a:pPr defTabSz="920526"/>
            <a:r>
              <a:rPr kumimoji="1" lang="en-US" altLang="ja-JP" dirty="0" smtClean="0"/>
              <a:t>## </a:t>
            </a:r>
            <a:r>
              <a:rPr kumimoji="1" lang="ja-JP" altLang="en-US" dirty="0" smtClean="0"/>
              <a:t>図を指し</a:t>
            </a:r>
            <a:r>
              <a:rPr kumimoji="1" lang="en-US" altLang="ja-JP" dirty="0" smtClean="0"/>
              <a:t> ##</a:t>
            </a:r>
          </a:p>
          <a:p>
            <a:r>
              <a:rPr kumimoji="1" lang="ja-JP" altLang="en-US" dirty="0" smtClean="0"/>
              <a:t>このように、自由な発想での作曲を行わせると、不協和音が目立ってしまい、</a:t>
            </a:r>
            <a:endParaRPr kumimoji="1" lang="en-US" altLang="ja-JP" dirty="0" smtClean="0"/>
          </a:p>
          <a:p>
            <a:r>
              <a:rPr kumimoji="1" lang="ja-JP" altLang="en-US" dirty="0" smtClean="0"/>
              <a:t>かといって音楽理論に基づく作曲を行わせると、凡庸な曲になってしまいます。</a:t>
            </a:r>
            <a:endParaRPr kumimoji="1" lang="en-US" altLang="ja-JP" dirty="0" smtClean="0"/>
          </a:p>
          <a:p>
            <a:r>
              <a:rPr kumimoji="1" lang="en-US" altLang="ja-JP" dirty="0" smtClean="0"/>
              <a:t>-----</a:t>
            </a:r>
          </a:p>
          <a:p>
            <a:pPr defTabSz="920526"/>
            <a:r>
              <a:rPr kumimoji="1" lang="en-US" altLang="ja-JP" dirty="0" smtClean="0"/>
              <a:t>## </a:t>
            </a:r>
            <a:r>
              <a:rPr kumimoji="1" lang="ja-JP" altLang="en-US" dirty="0" smtClean="0"/>
              <a:t>矢印の間を行き来するように</a:t>
            </a:r>
            <a:r>
              <a:rPr kumimoji="1" lang="en-US" altLang="ja-JP" dirty="0" smtClean="0"/>
              <a:t> ##</a:t>
            </a:r>
          </a:p>
          <a:p>
            <a:r>
              <a:rPr kumimoji="1" lang="ja-JP" altLang="en-US" dirty="0" smtClean="0"/>
              <a:t>アドバイスをシステムから提示しようとすると、</a:t>
            </a:r>
            <a:endParaRPr kumimoji="1" lang="en-US" altLang="ja-JP" dirty="0" smtClean="0"/>
          </a:p>
          <a:p>
            <a:r>
              <a:rPr kumimoji="1" lang="ja-JP" altLang="en-US" dirty="0" smtClean="0"/>
              <a:t>その線引きが非常に難しくなってしまいます。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431E84BE-A6DC-4F5D-8261-0A4B7830B172}" type="slidenum">
              <a:rPr lang="ja-JP" altLang="en-US" smtClean="0"/>
              <a:pPr>
                <a:defRPr/>
              </a:pPr>
              <a:t>11</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userDrawn="1"/>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defRPr>
            </a:lvl1pPr>
          </a:lstStyle>
          <a:p>
            <a:r>
              <a:rPr lang="ja-JP" altLang="en-US" dirty="0" smtClean="0"/>
              <a:t>マスタ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dirty="0" smtClean="0"/>
              <a:t>マスタ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pPr>
              <a:defRPr/>
            </a:pPr>
            <a:r>
              <a:rPr lang="en-US" altLang="ja-JP" smtClean="0"/>
              <a:t>2008/11/28</a:t>
            </a:r>
            <a:endParaRPr lang="en-US" altLang="ja-JP" dirty="0"/>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pPr>
              <a:defRPr/>
            </a:pPr>
            <a:fld id="{FA11F6CD-35C7-4201-9F1B-3CCC29278109}" type="slidenum">
              <a:rPr lang="en-US" altLang="ja-JP" smtClean="0"/>
              <a:pPr>
                <a:defRPr/>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pPr>
              <a:defRPr/>
            </a:pPr>
            <a:fld id="{0EEC1165-1EE2-4BEA-B882-B4EA07BAD086}" type="slidenum">
              <a:rPr lang="en-US" altLang="ja-JP" smtClean="0"/>
              <a:pPr>
                <a:defRPr/>
              </a:pPr>
              <a:t>&lt;#&gt;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userDrawn="1"/>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dirty="0" smtClean="0"/>
              <a:t>マスタ サブタイトルの書式設定</a:t>
            </a:r>
            <a:endParaRPr lang="en-US" altLang="ja-JP" dirty="0" smtClean="0"/>
          </a:p>
          <a:p>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dirty="0" smtClean="0"/>
              <a:t>マスタ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pPr>
              <a:defRPr/>
            </a:pPr>
            <a:fld id="{CAED0767-6055-4D41-869A-A64247E0DB77}" type="slidenum">
              <a:rPr lang="en-US" altLang="ja-JP" smtClean="0"/>
              <a:pPr>
                <a:defRPr/>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pPr>
              <a:defRPr/>
            </a:pPr>
            <a:fld id="{8563932F-B303-4472-8F97-7FB924200C00}" type="slidenum">
              <a:rPr lang="en-US" altLang="ja-JP" smtClean="0"/>
              <a:pPr>
                <a:defRPr/>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6" name="フッター プレースホルダ 5"/>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pPr>
              <a:defRPr/>
            </a:pPr>
            <a:fld id="{B21BA6B7-ED1C-43CC-93FB-3ECE4A51A366}" type="slidenum">
              <a:rPr lang="en-US" altLang="ja-JP" smtClean="0"/>
              <a:pPr>
                <a:defRPr/>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8" name="フッター プレースホルダ 7"/>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9" name="スライド番号プレースホルダ 8"/>
          <p:cNvSpPr>
            <a:spLocks noGrp="1"/>
          </p:cNvSpPr>
          <p:nvPr>
            <p:ph type="sldNum" sz="quarter" idx="12"/>
          </p:nvPr>
        </p:nvSpPr>
        <p:spPr/>
        <p:txBody>
          <a:bodyPr/>
          <a:lstStyle>
            <a:lvl1pPr>
              <a:defRPr/>
            </a:lvl1pPr>
          </a:lstStyle>
          <a:p>
            <a:pPr>
              <a:defRPr/>
            </a:pPr>
            <a:fld id="{A1640992-D4BE-4667-82D3-902F295BB791}" type="slidenum">
              <a:rPr lang="en-US" altLang="ja-JP" smtClean="0"/>
              <a:pPr>
                <a:defRPr/>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5" name="スライド番号プレースホルダ 4"/>
          <p:cNvSpPr>
            <a:spLocks noGrp="1"/>
          </p:cNvSpPr>
          <p:nvPr>
            <p:ph type="sldNum" sz="quarter" idx="12"/>
          </p:nvPr>
        </p:nvSpPr>
        <p:spPr/>
        <p:txBody>
          <a:bodyPr/>
          <a:lstStyle>
            <a:lvl1pPr>
              <a:defRPr/>
            </a:lvl1pPr>
          </a:lstStyle>
          <a:p>
            <a:pPr>
              <a:defRPr/>
            </a:pPr>
            <a:fld id="{A117CF6F-1DEF-48C9-86ED-FD6816EB0CF7}" type="slidenum">
              <a:rPr lang="en-US" altLang="ja-JP" smtClean="0"/>
              <a:pPr>
                <a:defRPr/>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pPr>
              <a:defRPr/>
            </a:pPr>
            <a:r>
              <a:rPr lang="en-US" altLang="ja-JP" smtClean="0"/>
              <a:t>2008/11/28</a:t>
            </a:r>
            <a:endParaRPr lang="en-US" altLang="ja-JP" dirty="0"/>
          </a:p>
        </p:txBody>
      </p:sp>
      <p:sp>
        <p:nvSpPr>
          <p:cNvPr id="3" name="フッター プレースホルダ 2"/>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4" name="スライド番号プレースホルダ 3"/>
          <p:cNvSpPr>
            <a:spLocks noGrp="1"/>
          </p:cNvSpPr>
          <p:nvPr>
            <p:ph type="sldNum" sz="quarter" idx="12"/>
          </p:nvPr>
        </p:nvSpPr>
        <p:spPr/>
        <p:txBody>
          <a:bodyPr/>
          <a:lstStyle>
            <a:lvl1pPr>
              <a:defRPr/>
            </a:lvl1pPr>
          </a:lstStyle>
          <a:p>
            <a:pPr>
              <a:defRPr/>
            </a:pPr>
            <a:fld id="{0896EE21-5433-4E52-AEF2-FF2F28D047FE}" type="slidenum">
              <a:rPr lang="en-US" altLang="ja-JP" smtClean="0"/>
              <a:pPr>
                <a:defRPr/>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6" name="フッター プレースホルダ 5"/>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pPr>
              <a:defRPr/>
            </a:pPr>
            <a:fld id="{9496F147-8F99-459E-BCCB-E0EEB23F5820}" type="slidenum">
              <a:rPr lang="en-US" altLang="ja-JP" smtClean="0"/>
              <a:pPr>
                <a:defRPr/>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pPr>
              <a:defRPr/>
            </a:pPr>
            <a:r>
              <a:rPr lang="en-US" altLang="ja-JP" smtClean="0"/>
              <a:t>2008/11/28</a:t>
            </a:r>
            <a:endParaRPr lang="en-US" altLang="ja-JP"/>
          </a:p>
        </p:txBody>
      </p:sp>
      <p:sp>
        <p:nvSpPr>
          <p:cNvPr id="6" name="フッター プレースホルダ 5"/>
          <p:cNvSpPr>
            <a:spLocks noGrp="1"/>
          </p:cNvSpPr>
          <p:nvPr>
            <p:ph type="ftr" sz="quarter" idx="11"/>
          </p:nvPr>
        </p:nvSpPr>
        <p:spPr/>
        <p:txBody>
          <a:bodyPr/>
          <a:lstStyle>
            <a:lvl1pPr>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pPr>
              <a:defRPr/>
            </a:pPr>
            <a:fld id="{8E67D2C5-5308-4221-A40F-95A4630C305A}" type="slidenum">
              <a:rPr lang="en-US" altLang="ja-JP" smtClean="0"/>
              <a:pPr>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pPr>
              <a:defRPr/>
            </a:pPr>
            <a:r>
              <a:rPr lang="en-US" altLang="ja-JP" smtClean="0"/>
              <a:t>2008/11/28</a:t>
            </a:r>
            <a:endParaRPr lang="en-US" altLang="ja-JP" dirty="0">
              <a:ea typeface="Tahoma" pitchFamily="34" charset="0"/>
            </a:endParaRPr>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pPr>
              <a:defRPr/>
            </a:pPr>
            <a:fld id="{CAED0767-6055-4D41-869A-A64247E0DB77}" type="slidenum">
              <a:rPr lang="en-US" altLang="ja-JP" smtClean="0">
                <a:ea typeface="Tahoma" pitchFamily="34" charset="0"/>
              </a:rPr>
              <a:pPr>
                <a:defRPr/>
              </a:pPr>
              <a:t>&lt;#&gt;</a:t>
            </a:fld>
            <a:endParaRPr lang="en-US" altLang="ja-JP" dirty="0">
              <a:ea typeface="Tahoma" pitchFamily="34" charset="0"/>
            </a:endParaRPr>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09" r:id="rId12"/>
  </p:sldLayoutIdLst>
  <p:hf hdr="0"/>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2362201" y="4143375"/>
            <a:ext cx="6600825" cy="1857375"/>
          </a:xfrm>
        </p:spPr>
        <p:txBody>
          <a:bodyPr/>
          <a:lstStyle/>
          <a:p>
            <a:pPr algn="r" eaLnBrk="1" hangingPunct="1"/>
            <a:r>
              <a:rPr lang="ja-JP" altLang="en-US" dirty="0" smtClean="0">
                <a:solidFill>
                  <a:schemeClr val="tx1"/>
                </a:solidFill>
              </a:rPr>
              <a:t>平成</a:t>
            </a:r>
            <a:r>
              <a:rPr lang="ja-JP" altLang="en-US" dirty="0" smtClean="0"/>
              <a:t>２０年１１月２８日</a:t>
            </a:r>
            <a:endParaRPr lang="en-US" altLang="ja-JP" dirty="0" smtClean="0"/>
          </a:p>
          <a:p>
            <a:pPr algn="r" eaLnBrk="1" hangingPunct="1"/>
            <a:endParaRPr lang="en-US" altLang="ja-JP" sz="800" dirty="0" smtClean="0"/>
          </a:p>
          <a:p>
            <a:pPr algn="r"/>
            <a:r>
              <a:rPr lang="ja-JP" altLang="en-US" sz="2000" dirty="0" smtClean="0">
                <a:solidFill>
                  <a:schemeClr val="tx1"/>
                </a:solidFill>
              </a:rPr>
              <a:t>情報システム工学専攻１年</a:t>
            </a:r>
            <a:r>
              <a:rPr lang="ja-JP" altLang="en-US" sz="2200" dirty="0" smtClean="0">
                <a:solidFill>
                  <a:schemeClr val="tx1"/>
                </a:solidFill>
              </a:rPr>
              <a:t>　</a:t>
            </a:r>
            <a:r>
              <a:rPr lang="ja-JP" altLang="en-US" sz="2600" dirty="0" smtClean="0">
                <a:solidFill>
                  <a:schemeClr val="tx1"/>
                </a:solidFill>
              </a:rPr>
              <a:t>亀谷学人</a:t>
            </a:r>
            <a:endParaRPr lang="en-US" altLang="ja-JP" sz="2600" dirty="0" smtClean="0">
              <a:solidFill>
                <a:schemeClr val="tx1"/>
              </a:solidFill>
            </a:endParaRPr>
          </a:p>
          <a:p>
            <a:pPr algn="r">
              <a:lnSpc>
                <a:spcPct val="100000"/>
              </a:lnSpc>
            </a:pPr>
            <a:r>
              <a:rPr lang="ja-JP" altLang="en-US" sz="2000" dirty="0" smtClean="0"/>
              <a:t>指導教員</a:t>
            </a:r>
            <a:r>
              <a:rPr lang="ja-JP" altLang="en-US" sz="2200" dirty="0" smtClean="0"/>
              <a:t>　</a:t>
            </a:r>
            <a:r>
              <a:rPr lang="ja-JP" altLang="en-US" sz="2600" dirty="0" smtClean="0"/>
              <a:t>佐藤貴之</a:t>
            </a:r>
            <a:r>
              <a:rPr lang="ja-JP" altLang="en-US" sz="1200" dirty="0" smtClean="0"/>
              <a:t> </a:t>
            </a:r>
            <a:r>
              <a:rPr lang="ja-JP" altLang="en-US" dirty="0" smtClean="0"/>
              <a:t>（情報工学科）</a:t>
            </a:r>
            <a:endParaRPr lang="ja-JP" altLang="en-US" dirty="0" smtClean="0">
              <a:solidFill>
                <a:schemeClr val="tx1"/>
              </a:solidFill>
            </a:endParaRPr>
          </a:p>
        </p:txBody>
      </p:sp>
      <p:sp>
        <p:nvSpPr>
          <p:cNvPr id="4" name="Rectangle 2"/>
          <p:cNvSpPr txBox="1">
            <a:spLocks noChangeArrowheads="1"/>
          </p:cNvSpPr>
          <p:nvPr/>
        </p:nvSpPr>
        <p:spPr bwMode="gray">
          <a:xfrm>
            <a:off x="152400" y="1133475"/>
            <a:ext cx="8839200" cy="2514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2400" b="0" i="0" u="none" strike="noStrike" kern="0" cap="none" spc="0" normalizeH="0" baseline="0" noProof="0" dirty="0" smtClean="0">
                <a:ln>
                  <a:noFill/>
                </a:ln>
                <a:solidFill>
                  <a:schemeClr val="bg1"/>
                </a:solidFill>
                <a:effectLst/>
                <a:uLnTx/>
                <a:uFillTx/>
                <a:latin typeface="+mj-lt"/>
                <a:ea typeface="+mj-ea"/>
                <a:cs typeface="+mj-cs"/>
              </a:rPr>
              <a:t>平成２０年度  専攻研究１年次中間発表会</a:t>
            </a:r>
            <a:endParaRPr kumimoji="1" lang="en-US" altLang="ja-JP" sz="2400" b="0" i="0" u="none" strike="noStrike" kern="0" cap="none" spc="0" normalizeH="0" baseline="0" noProof="0" dirty="0" smtClean="0">
              <a:ln>
                <a:noFill/>
              </a:ln>
              <a:solidFill>
                <a:schemeClr val="bg1"/>
              </a:solidFill>
              <a:effectLst/>
              <a:uLnTx/>
              <a:uFillTx/>
              <a:latin typeface="+mj-lt"/>
              <a:ea typeface="+mj-ea"/>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ja-JP" sz="1200" kern="0" dirty="0" smtClean="0">
              <a:solidFill>
                <a:schemeClr val="bg1"/>
              </a:solidFill>
              <a:latin typeface="+mj-lt"/>
              <a:ea typeface="+mj-ea"/>
              <a:cs typeface="+mj-cs"/>
            </a:endParaRPr>
          </a:p>
          <a:p>
            <a:r>
              <a:rPr lang="ja-JP" altLang="en-US" sz="3600" kern="0" dirty="0" smtClean="0">
                <a:solidFill>
                  <a:srgbClr val="FFFFFF"/>
                </a:solidFill>
                <a:latin typeface="Arial"/>
                <a:ea typeface="ＭＳ Ｐゴシック"/>
                <a:cs typeface="+mj-cs"/>
              </a:rPr>
              <a:t>　音楽理論に基づく児童対象メロディ付き</a:t>
            </a:r>
            <a:r>
              <a:rPr lang="en-US" altLang="ja-JP" sz="3600" kern="0" dirty="0" smtClean="0">
                <a:solidFill>
                  <a:srgbClr val="FFFFFF"/>
                </a:solidFill>
                <a:latin typeface="Arial"/>
                <a:ea typeface="ＭＳ Ｐゴシック"/>
                <a:cs typeface="+mj-cs"/>
              </a:rPr>
              <a:t/>
            </a:r>
            <a:br>
              <a:rPr lang="en-US" altLang="ja-JP" sz="3600" kern="0" dirty="0" smtClean="0">
                <a:solidFill>
                  <a:srgbClr val="FFFFFF"/>
                </a:solidFill>
                <a:latin typeface="Arial"/>
                <a:ea typeface="ＭＳ Ｐゴシック"/>
                <a:cs typeface="+mj-cs"/>
              </a:rPr>
            </a:br>
            <a:r>
              <a:rPr lang="ja-JP" altLang="en-US" sz="3600" kern="0" dirty="0" smtClean="0">
                <a:solidFill>
                  <a:srgbClr val="FFFFFF"/>
                </a:solidFill>
                <a:latin typeface="Arial"/>
                <a:ea typeface="ＭＳ Ｐゴシック"/>
                <a:cs typeface="+mj-cs"/>
              </a:rPr>
              <a:t>　物語創作支援システムの開発</a:t>
            </a:r>
            <a:endParaRPr kumimoji="1" lang="ja-JP" altLang="ja-JP" sz="24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1" name="Picture 7" descr="G:\My Documents\SNCT Works\Takayuki Lab\発表／資料\[080821] 電気関係学会 東北支部連合大会\画面設計 -ひとりで音楽2 のコピー.bmp"/>
          <p:cNvPicPr>
            <a:picLocks noChangeAspect="1" noChangeArrowheads="1"/>
          </p:cNvPicPr>
          <p:nvPr/>
        </p:nvPicPr>
        <p:blipFill>
          <a:blip r:embed="rId3"/>
          <a:srcRect/>
          <a:stretch>
            <a:fillRect/>
          </a:stretch>
        </p:blipFill>
        <p:spPr bwMode="auto">
          <a:xfrm>
            <a:off x="4991100" y="1143000"/>
            <a:ext cx="3962668" cy="2537403"/>
          </a:xfrm>
          <a:prstGeom prst="rect">
            <a:avLst/>
          </a:prstGeom>
          <a:noFill/>
        </p:spPr>
      </p:pic>
      <p:sp>
        <p:nvSpPr>
          <p:cNvPr id="16" name="線吹き出し 1 (枠付き) 15"/>
          <p:cNvSpPr/>
          <p:nvPr/>
        </p:nvSpPr>
        <p:spPr>
          <a:xfrm>
            <a:off x="666749" y="1704975"/>
            <a:ext cx="5429251" cy="1143000"/>
          </a:xfrm>
          <a:prstGeom prst="borderCallout1">
            <a:avLst>
              <a:gd name="adj1" fmla="val 24424"/>
              <a:gd name="adj2" fmla="val 100129"/>
              <a:gd name="adj3" fmla="val 36282"/>
              <a:gd name="adj4" fmla="val 110663"/>
            </a:avLst>
          </a:prstGeom>
          <a:gradFill>
            <a:gsLst>
              <a:gs pos="0">
                <a:schemeClr val="accent1">
                  <a:alpha val="85000"/>
                </a:schemeClr>
              </a:gs>
              <a:gs pos="50000">
                <a:schemeClr val="bg1">
                  <a:alpha val="90000"/>
                </a:schemeClr>
              </a:gs>
              <a:gs pos="100000">
                <a:schemeClr val="accent1">
                  <a:alpha val="85000"/>
                </a:schemeClr>
              </a:gs>
            </a:gsLst>
            <a:lin ang="5400000" scaled="0"/>
          </a:gradFill>
          <a:ln cap="sq">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lang="ja-JP" altLang="en-US" dirty="0" smtClean="0"/>
              <a:t>不規則なリズムへの対処とその評価</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不規則なリズムへの対処</a:t>
            </a:r>
            <a:endParaRPr kumimoji="1" lang="en-US" altLang="ja-JP" dirty="0" smtClean="0"/>
          </a:p>
          <a:p>
            <a:pPr lvl="1"/>
            <a:endParaRPr kumimoji="1" lang="en-US" altLang="ja-JP" sz="800"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拍が理解できるインタフェースに改良</a:t>
            </a:r>
            <a:endParaRPr lang="en-US" altLang="ja-JP" dirty="0" smtClean="0">
              <a:solidFill>
                <a:srgbClr val="C00000"/>
              </a:solidFill>
              <a:effectLst>
                <a:outerShdw blurRad="50800" dist="38100" dir="2700000" algn="tl" rotWithShape="0">
                  <a:prstClr val="black">
                    <a:alpha val="25000"/>
                  </a:prstClr>
                </a:outerShdw>
              </a:effectLst>
            </a:endParaRPr>
          </a:p>
          <a:p>
            <a:pPr lvl="1"/>
            <a:r>
              <a:rPr kumimoji="1" lang="ja-JP" altLang="en-US" dirty="0" smtClean="0"/>
              <a:t>システム側で動物数の制限</a:t>
            </a:r>
            <a:endParaRPr kumimoji="1" lang="en-US" altLang="ja-JP" dirty="0" smtClean="0"/>
          </a:p>
          <a:p>
            <a:pPr lvl="1"/>
            <a:endParaRPr lang="en-US" altLang="ja-JP" dirty="0" smtClean="0"/>
          </a:p>
          <a:p>
            <a:pPr lvl="1"/>
            <a:endParaRPr lang="en-US" altLang="ja-JP" sz="1200" dirty="0" smtClean="0"/>
          </a:p>
          <a:p>
            <a:r>
              <a:rPr lang="ja-JP" altLang="en-US" dirty="0" smtClean="0"/>
              <a:t>出前授業での評価</a:t>
            </a:r>
            <a:endParaRPr lang="en-US" altLang="ja-JP" dirty="0" smtClean="0"/>
          </a:p>
          <a:p>
            <a:pPr lvl="1"/>
            <a:r>
              <a:rPr lang="ja-JP" altLang="en-US" dirty="0" smtClean="0"/>
              <a:t>改良前</a:t>
            </a:r>
            <a:r>
              <a:rPr lang="en-US" altLang="ja-JP" dirty="0" smtClean="0"/>
              <a:t> / </a:t>
            </a:r>
            <a:r>
              <a:rPr lang="ja-JP" altLang="en-US" dirty="0" smtClean="0"/>
              <a:t>改良後のインタフェースでそれぞれ</a:t>
            </a:r>
            <a:r>
              <a:rPr lang="en-US" altLang="ja-JP" dirty="0" smtClean="0"/>
              <a:t>1</a:t>
            </a:r>
            <a:r>
              <a:rPr lang="ja-JP" altLang="en-US" dirty="0" smtClean="0"/>
              <a:t>クラス実施</a:t>
            </a:r>
            <a:endParaRPr lang="en-US" altLang="ja-JP" dirty="0" smtClean="0"/>
          </a:p>
          <a:p>
            <a:pPr lvl="1"/>
            <a:r>
              <a:rPr lang="ja-JP" altLang="en-US" dirty="0" smtClean="0"/>
              <a:t>児童へのアンケート 「</a:t>
            </a:r>
            <a:r>
              <a:rPr lang="ja-JP" altLang="en-US" dirty="0" smtClean="0">
                <a:solidFill>
                  <a:srgbClr val="C00000"/>
                </a:solidFill>
                <a:effectLst>
                  <a:outerShdw blurRad="50800" dist="38100" dir="2700000" algn="tl" rotWithShape="0">
                    <a:prstClr val="black">
                      <a:alpha val="25000"/>
                    </a:prstClr>
                  </a:outerShdw>
                </a:effectLst>
              </a:rPr>
              <a:t>思った通りのリズムは作れたか</a:t>
            </a:r>
            <a:r>
              <a:rPr lang="ja-JP" altLang="en-US" dirty="0" smtClean="0"/>
              <a:t>」</a:t>
            </a:r>
            <a:endParaRPr lang="en-US" altLang="ja-JP" dirty="0" smtClean="0"/>
          </a:p>
          <a:p>
            <a:pPr lvl="2">
              <a:lnSpc>
                <a:spcPct val="130000"/>
              </a:lnSpc>
            </a:pPr>
            <a:endParaRPr lang="en-US" altLang="ja-JP" sz="200" dirty="0" smtClean="0"/>
          </a:p>
          <a:p>
            <a:pPr lvl="2">
              <a:lnSpc>
                <a:spcPct val="130000"/>
              </a:lnSpc>
            </a:pPr>
            <a:r>
              <a:rPr lang="ja-JP" altLang="en-US" dirty="0" smtClean="0"/>
              <a:t>改良前　作れなかった ： </a:t>
            </a:r>
            <a:r>
              <a:rPr lang="en-US" altLang="ja-JP" dirty="0" smtClean="0"/>
              <a:t>6 / 32</a:t>
            </a:r>
            <a:r>
              <a:rPr lang="ja-JP" altLang="en-US" dirty="0" smtClean="0"/>
              <a:t>人 （</a:t>
            </a:r>
            <a:r>
              <a:rPr lang="en-US" altLang="ja-JP" dirty="0" smtClean="0"/>
              <a:t>19%</a:t>
            </a:r>
            <a:r>
              <a:rPr lang="ja-JP" altLang="en-US" dirty="0" smtClean="0"/>
              <a:t>）</a:t>
            </a:r>
            <a:endParaRPr lang="en-US" altLang="ja-JP" dirty="0" smtClean="0"/>
          </a:p>
          <a:p>
            <a:pPr lvl="2">
              <a:lnSpc>
                <a:spcPct val="130000"/>
              </a:lnSpc>
            </a:pPr>
            <a:r>
              <a:rPr lang="ja-JP" altLang="en-US" dirty="0" smtClean="0"/>
              <a:t>改良後　作れなかった ： </a:t>
            </a:r>
            <a:r>
              <a:rPr lang="en-US" altLang="ja-JP" dirty="0" smtClean="0">
                <a:solidFill>
                  <a:srgbClr val="0070C0"/>
                </a:solidFill>
                <a:effectLst>
                  <a:outerShdw blurRad="50800" dist="38100" dir="2700000" algn="tl" rotWithShape="0">
                    <a:prstClr val="black">
                      <a:alpha val="25000"/>
                    </a:prstClr>
                  </a:outerShdw>
                </a:effectLst>
              </a:rPr>
              <a:t>1 / 34</a:t>
            </a:r>
            <a:r>
              <a:rPr lang="ja-JP" altLang="en-US" dirty="0" smtClean="0">
                <a:solidFill>
                  <a:srgbClr val="0070C0"/>
                </a:solidFill>
                <a:effectLst>
                  <a:outerShdw blurRad="50800" dist="38100" dir="2700000" algn="tl" rotWithShape="0">
                    <a:prstClr val="black">
                      <a:alpha val="25000"/>
                    </a:prstClr>
                  </a:outerShdw>
                </a:effectLst>
              </a:rPr>
              <a:t>人 （</a:t>
            </a:r>
            <a:r>
              <a:rPr lang="en-US" altLang="ja-JP" dirty="0" smtClean="0">
                <a:solidFill>
                  <a:srgbClr val="0070C0"/>
                </a:solidFill>
                <a:effectLst>
                  <a:outerShdw blurRad="50800" dist="38100" dir="2700000" algn="tl" rotWithShape="0">
                    <a:prstClr val="black">
                      <a:alpha val="25000"/>
                    </a:prstClr>
                  </a:outerShdw>
                </a:effectLst>
              </a:rPr>
              <a:t>3%</a:t>
            </a:r>
            <a:r>
              <a:rPr lang="ja-JP" altLang="en-US" dirty="0" smtClean="0">
                <a:solidFill>
                  <a:srgbClr val="0070C0"/>
                </a:solidFill>
                <a:effectLst>
                  <a:outerShdw blurRad="50800" dist="38100" dir="2700000" algn="tl" rotWithShape="0">
                    <a:prstClr val="black">
                      <a:alpha val="25000"/>
                    </a:prstClr>
                  </a:outerShdw>
                </a:effectLst>
              </a:rPr>
              <a:t>）</a:t>
            </a:r>
            <a:endParaRPr lang="en-US" altLang="ja-JP" dirty="0" smtClean="0">
              <a:solidFill>
                <a:srgbClr val="0070C0"/>
              </a:solidFill>
              <a:effectLst>
                <a:outerShdw blurRad="50800" dist="38100" dir="2700000" algn="tl" rotWithShape="0">
                  <a:prstClr val="black">
                    <a:alpha val="25000"/>
                  </a:prstClr>
                </a:outerShdw>
              </a:effectLst>
            </a:endParaRPr>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dirty="0" smtClean="0"/>
              <a:t>情報 </a:t>
            </a:r>
            <a:r>
              <a:rPr lang="en-US" altLang="ja-JP" dirty="0" smtClean="0"/>
              <a:t>5</a:t>
            </a:r>
            <a:r>
              <a:rPr lang="ja-JP" altLang="en-US" dirty="0" smtClean="0"/>
              <a:t>－</a:t>
            </a:r>
            <a:r>
              <a:rPr lang="en-US" altLang="ja-JP" dirty="0" smtClean="0"/>
              <a:t>3 : </a:t>
            </a:r>
            <a:r>
              <a:rPr lang="ja-JP" altLang="en-US" dirty="0"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10</a:t>
            </a:fld>
            <a:endParaRPr lang="en-US" altLang="ja-JP"/>
          </a:p>
        </p:txBody>
      </p:sp>
      <p:sp>
        <p:nvSpPr>
          <p:cNvPr id="22" name="四角形吹き出し 21"/>
          <p:cNvSpPr/>
          <p:nvPr/>
        </p:nvSpPr>
        <p:spPr>
          <a:xfrm>
            <a:off x="6477000" y="5476875"/>
            <a:ext cx="2362200" cy="542925"/>
          </a:xfrm>
          <a:prstGeom prst="wedgeRectCallout">
            <a:avLst>
              <a:gd name="adj1" fmla="val -72683"/>
              <a:gd name="adj2" fmla="val 29563"/>
            </a:avLst>
          </a:prstGeom>
          <a:gradFill flip="none" rotWithShape="1">
            <a:gsLst>
              <a:gs pos="0">
                <a:srgbClr val="99CCFF">
                  <a:alpha val="85000"/>
                </a:srgbClr>
              </a:gs>
              <a:gs pos="50000">
                <a:schemeClr val="bg1">
                  <a:alpha val="85000"/>
                </a:schemeClr>
              </a:gs>
              <a:gs pos="100000">
                <a:srgbClr val="99CCFF">
                  <a:alpha val="85000"/>
                </a:srgbClr>
              </a:gs>
            </a:gsLst>
            <a:lin ang="0" scaled="1"/>
            <a:tileRect/>
          </a:gradFill>
          <a:ln>
            <a:solidFill>
              <a:srgbClr val="0066FF"/>
            </a:solid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r>
              <a:rPr lang="ja-JP" altLang="en-US" sz="2200" dirty="0" smtClean="0">
                <a:solidFill>
                  <a:srgbClr val="000000"/>
                </a:solidFill>
                <a:latin typeface="ＭＳ Ｐゴシック"/>
                <a:cs typeface="Tahoma" pitchFamily="34" charset="0"/>
              </a:rPr>
              <a:t>６分の１に減少</a:t>
            </a:r>
            <a:endParaRPr lang="en-US" altLang="ja-JP" sz="2200" dirty="0" smtClean="0">
              <a:solidFill>
                <a:srgbClr val="000000"/>
              </a:solidFill>
              <a:latin typeface="ＭＳ Ｐゴシック"/>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作曲のバランス</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アドバイス提示時の問題</a:t>
            </a:r>
            <a:endParaRPr lang="en-US" altLang="ja-JP" dirty="0" smtClean="0"/>
          </a:p>
          <a:p>
            <a:pPr lvl="1"/>
            <a:r>
              <a:rPr lang="ja-JP" altLang="en-US" dirty="0" smtClean="0"/>
              <a:t>自由度を抑え過ぎるのも問題ではないか</a:t>
            </a:r>
          </a:p>
          <a:p>
            <a:pPr lvl="1"/>
            <a:r>
              <a:rPr lang="ja-JP" altLang="en-US" dirty="0" smtClean="0"/>
              <a:t>児童個々の個性が出なくなってしまうのではないか</a:t>
            </a:r>
            <a:endParaRPr lang="en-US" altLang="ja-JP" dirty="0" smtClean="0"/>
          </a:p>
          <a:p>
            <a:pPr lvl="1"/>
            <a:endParaRPr lang="en-US" altLang="ja-JP" sz="800" dirty="0" smtClean="0"/>
          </a:p>
          <a:p>
            <a:pPr lvl="1">
              <a:buClr>
                <a:schemeClr val="tx1"/>
              </a:buClr>
            </a:pPr>
            <a:r>
              <a:rPr lang="ja-JP" altLang="en-US" dirty="0" smtClean="0">
                <a:solidFill>
                  <a:srgbClr val="0070C0"/>
                </a:solidFill>
                <a:effectLst>
                  <a:outerShdw blurRad="50800" dist="38100" dir="2700000" algn="tl" rotWithShape="0">
                    <a:prstClr val="black">
                      <a:alpha val="25000"/>
                    </a:prstClr>
                  </a:outerShdw>
                </a:effectLst>
              </a:rPr>
              <a:t>自由な発想や想像力で曲を作ってもらいたい</a:t>
            </a:r>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音楽理論に基づいた綺麗な曲を作ってもらいたい</a:t>
            </a:r>
          </a:p>
          <a:p>
            <a:pPr lvl="1"/>
            <a:endParaRPr lang="ja-JP" altLang="en-US" dirty="0" smtClean="0"/>
          </a:p>
          <a:p>
            <a:pPr lvl="1"/>
            <a:endParaRPr lang="en-US" altLang="ja-JP" dirty="0" smtClean="0"/>
          </a:p>
          <a:p>
            <a:pPr lvl="1"/>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11</a:t>
            </a:fld>
            <a:endParaRPr lang="en-US" altLang="ja-JP"/>
          </a:p>
        </p:txBody>
      </p:sp>
      <p:sp>
        <p:nvSpPr>
          <p:cNvPr id="7" name="左右矢印 6"/>
          <p:cNvSpPr/>
          <p:nvPr/>
        </p:nvSpPr>
        <p:spPr>
          <a:xfrm>
            <a:off x="1219200" y="5138975"/>
            <a:ext cx="6629400" cy="685800"/>
          </a:xfrm>
          <a:prstGeom prst="leftRightArrow">
            <a:avLst/>
          </a:prstGeom>
          <a:gradFill flip="none" rotWithShape="1">
            <a:gsLst>
              <a:gs pos="0">
                <a:srgbClr val="FF9999"/>
              </a:gs>
              <a:gs pos="100000">
                <a:srgbClr val="99CCFF"/>
              </a:gs>
            </a:gsLst>
            <a:lin ang="108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61949" y="4643615"/>
            <a:ext cx="3219451" cy="461665"/>
          </a:xfrm>
          <a:prstGeom prst="rect">
            <a:avLst/>
          </a:prstGeom>
          <a:noFill/>
        </p:spPr>
        <p:txBody>
          <a:bodyPr wrap="square" rtlCol="0">
            <a:spAutoFit/>
          </a:bodyPr>
          <a:lstStyle/>
          <a:p>
            <a:pPr algn="ctr"/>
            <a:r>
              <a:rPr kumimoji="1" lang="ja-JP" altLang="en-US" sz="2400" u="sng" dirty="0" smtClean="0">
                <a:solidFill>
                  <a:srgbClr val="0070C0"/>
                </a:solidFill>
                <a:effectLst>
                  <a:outerShdw blurRad="50800" dist="38100" dir="2700000" algn="tl" rotWithShape="0">
                    <a:prstClr val="black">
                      <a:alpha val="25000"/>
                    </a:prstClr>
                  </a:outerShdw>
                </a:effectLst>
              </a:rPr>
              <a:t>自由な発想での作曲</a:t>
            </a:r>
            <a:endParaRPr kumimoji="1" lang="ja-JP" altLang="en-US" sz="2400" u="sng" dirty="0">
              <a:solidFill>
                <a:srgbClr val="0070C0"/>
              </a:solidFill>
              <a:effectLst>
                <a:outerShdw blurRad="50800" dist="38100" dir="2700000" algn="tl" rotWithShape="0">
                  <a:prstClr val="black">
                    <a:alpha val="25000"/>
                  </a:prstClr>
                </a:outerShdw>
              </a:effectLst>
            </a:endParaRPr>
          </a:p>
        </p:txBody>
      </p:sp>
      <p:sp>
        <p:nvSpPr>
          <p:cNvPr id="9" name="テキスト ボックス 8"/>
          <p:cNvSpPr txBox="1"/>
          <p:nvPr/>
        </p:nvSpPr>
        <p:spPr>
          <a:xfrm>
            <a:off x="5848350" y="4681775"/>
            <a:ext cx="2438400" cy="430887"/>
          </a:xfrm>
          <a:prstGeom prst="rect">
            <a:avLst/>
          </a:prstGeom>
          <a:noFill/>
        </p:spPr>
        <p:txBody>
          <a:bodyPr wrap="square" rtlCol="0">
            <a:spAutoFit/>
          </a:bodyPr>
          <a:lstStyle/>
          <a:p>
            <a:pPr algn="ctr"/>
            <a:r>
              <a:rPr lang="ja-JP" altLang="en-US" sz="2200" dirty="0" smtClean="0"/>
              <a:t>凡庸な作曲</a:t>
            </a:r>
            <a:endParaRPr kumimoji="1" lang="ja-JP" altLang="en-US" sz="2200" dirty="0"/>
          </a:p>
        </p:txBody>
      </p:sp>
      <p:sp>
        <p:nvSpPr>
          <p:cNvPr id="10" name="テキスト ボックス 9"/>
          <p:cNvSpPr txBox="1"/>
          <p:nvPr/>
        </p:nvSpPr>
        <p:spPr>
          <a:xfrm>
            <a:off x="304800" y="5881925"/>
            <a:ext cx="3352800" cy="430887"/>
          </a:xfrm>
          <a:prstGeom prst="rect">
            <a:avLst/>
          </a:prstGeom>
          <a:noFill/>
        </p:spPr>
        <p:txBody>
          <a:bodyPr wrap="square" rtlCol="0">
            <a:spAutoFit/>
          </a:bodyPr>
          <a:lstStyle/>
          <a:p>
            <a:pPr algn="ctr"/>
            <a:r>
              <a:rPr lang="ja-JP" altLang="en-US" sz="2200" dirty="0" smtClean="0"/>
              <a:t>不協和が目立つ作曲</a:t>
            </a:r>
            <a:endParaRPr kumimoji="1" lang="ja-JP" altLang="en-US" sz="2200" dirty="0"/>
          </a:p>
        </p:txBody>
      </p:sp>
      <p:sp>
        <p:nvSpPr>
          <p:cNvPr id="11" name="テキスト ボックス 10"/>
          <p:cNvSpPr txBox="1"/>
          <p:nvPr/>
        </p:nvSpPr>
        <p:spPr>
          <a:xfrm>
            <a:off x="5334000" y="5881985"/>
            <a:ext cx="3467100" cy="461665"/>
          </a:xfrm>
          <a:prstGeom prst="rect">
            <a:avLst/>
          </a:prstGeom>
          <a:noFill/>
        </p:spPr>
        <p:txBody>
          <a:bodyPr wrap="square" rtlCol="0">
            <a:spAutoFit/>
          </a:bodyPr>
          <a:lstStyle/>
          <a:p>
            <a:pPr algn="ctr"/>
            <a:r>
              <a:rPr lang="ja-JP" altLang="en-US" sz="2400" u="sng" dirty="0" smtClean="0">
                <a:solidFill>
                  <a:srgbClr val="C00000"/>
                </a:solidFill>
                <a:effectLst>
                  <a:outerShdw blurRad="50800" dist="38100" dir="2700000" algn="tl" rotWithShape="0">
                    <a:prstClr val="black">
                      <a:alpha val="25000"/>
                    </a:prstClr>
                  </a:outerShdw>
                </a:effectLst>
              </a:rPr>
              <a:t>音楽理論に基づく作曲</a:t>
            </a:r>
            <a:endParaRPr lang="ja-JP" altLang="en-US" sz="2400" u="sng" dirty="0">
              <a:solidFill>
                <a:srgbClr val="C00000"/>
              </a:solidFill>
              <a:effectLst>
                <a:outerShdw blurRad="50800" dist="38100" dir="2700000" algn="tl" rotWithShape="0">
                  <a:prstClr val="black">
                    <a:alpha val="25000"/>
                  </a:prstClr>
                </a:outerShdw>
              </a:effectLst>
            </a:endParaRPr>
          </a:p>
        </p:txBody>
      </p:sp>
      <p:sp>
        <p:nvSpPr>
          <p:cNvPr id="12" name="下矢印 11"/>
          <p:cNvSpPr/>
          <p:nvPr/>
        </p:nvSpPr>
        <p:spPr>
          <a:xfrm>
            <a:off x="4286250" y="4619625"/>
            <a:ext cx="533400" cy="533400"/>
          </a:xfrm>
          <a:prstGeom prst="downArrow">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solidFill>
                <a:schemeClr val="tx1"/>
              </a:solidFill>
            </a:endParaRPr>
          </a:p>
        </p:txBody>
      </p:sp>
      <p:sp>
        <p:nvSpPr>
          <p:cNvPr id="13" name="テキスト ボックス 12"/>
          <p:cNvSpPr txBox="1"/>
          <p:nvPr/>
        </p:nvSpPr>
        <p:spPr>
          <a:xfrm>
            <a:off x="4333875" y="4581525"/>
            <a:ext cx="457200" cy="430887"/>
          </a:xfrm>
          <a:prstGeom prst="rect">
            <a:avLst/>
          </a:prstGeom>
          <a:noFill/>
        </p:spPr>
        <p:txBody>
          <a:bodyPr wrap="square" rtlCol="0">
            <a:spAutoFit/>
          </a:bodyPr>
          <a:lstStyle/>
          <a:p>
            <a:pPr algn="ctr"/>
            <a:r>
              <a:rPr kumimoji="1" lang="ja-JP" altLang="en-US" sz="2200" dirty="0" smtClean="0"/>
              <a:t>？</a:t>
            </a:r>
            <a:endParaRPr kumimoji="1" lang="ja-JP" altLang="en-US" sz="2200" dirty="0"/>
          </a:p>
        </p:txBody>
      </p:sp>
      <p:grpSp>
        <p:nvGrpSpPr>
          <p:cNvPr id="16" name="グループ化 15"/>
          <p:cNvGrpSpPr/>
          <p:nvPr/>
        </p:nvGrpSpPr>
        <p:grpSpPr>
          <a:xfrm>
            <a:off x="685800" y="2743200"/>
            <a:ext cx="7924800" cy="1600200"/>
            <a:chOff x="762000" y="1971675"/>
            <a:chExt cx="8001000" cy="2819400"/>
          </a:xfrm>
        </p:grpSpPr>
        <p:sp>
          <p:nvSpPr>
            <p:cNvPr id="17" name="角丸四角形 16"/>
            <p:cNvSpPr/>
            <p:nvPr/>
          </p:nvSpPr>
          <p:spPr>
            <a:xfrm>
              <a:off x="3800475" y="3985534"/>
              <a:ext cx="4952999" cy="796018"/>
            </a:xfrm>
            <a:prstGeom prst="roundRect">
              <a:avLst>
                <a:gd name="adj" fmla="val 26785"/>
              </a:avLst>
            </a:prstGeom>
            <a:gradFill>
              <a:gsLst>
                <a:gs pos="0">
                  <a:schemeClr val="bg1">
                    <a:tint val="40000"/>
                    <a:satMod val="350000"/>
                    <a:alpha val="50000"/>
                  </a:schemeClr>
                </a:gs>
                <a:gs pos="40000">
                  <a:schemeClr val="bg1">
                    <a:tint val="45000"/>
                    <a:shade val="99000"/>
                    <a:satMod val="350000"/>
                    <a:alpha val="50000"/>
                  </a:schemeClr>
                </a:gs>
                <a:gs pos="100000">
                  <a:schemeClr val="accent2">
                    <a:lumMod val="40000"/>
                    <a:lumOff val="60000"/>
                    <a:alpha val="80000"/>
                  </a:schemeClr>
                </a:gs>
              </a:gsLst>
              <a:path path="circle">
                <a:fillToRect l="50000" t="50000" r="50000" b="50000"/>
              </a:path>
            </a:gradFill>
            <a:ln w="3175">
              <a:solidFill>
                <a:schemeClr val="accent2">
                  <a:lumMod val="60000"/>
                  <a:lumOff val="40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2400" dirty="0" smtClean="0"/>
                <a:t>この線引きが非常に難しい</a:t>
              </a:r>
              <a:endParaRPr lang="ja-JP" altLang="en-US" sz="2400" dirty="0"/>
            </a:p>
          </p:txBody>
        </p:sp>
        <p:sp>
          <p:nvSpPr>
            <p:cNvPr id="18" name="角丸四角形 17"/>
            <p:cNvSpPr/>
            <p:nvPr/>
          </p:nvSpPr>
          <p:spPr>
            <a:xfrm>
              <a:off x="762000" y="1971675"/>
              <a:ext cx="8001000" cy="2819400"/>
            </a:xfrm>
            <a:prstGeom prst="roundRect">
              <a:avLst>
                <a:gd name="adj" fmla="val 6141"/>
              </a:avLst>
            </a:prstGeom>
            <a:noFill/>
            <a:ln w="38100">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チュートリアルの</a:t>
            </a:r>
            <a:r>
              <a:rPr lang="ja-JP" altLang="en-US" dirty="0" smtClean="0">
                <a:solidFill>
                  <a:srgbClr val="FFFFFF"/>
                </a:solidFill>
              </a:rPr>
              <a:t>作成 </a:t>
            </a:r>
            <a:r>
              <a:rPr lang="ja-JP" altLang="en-US" sz="2400" dirty="0" smtClean="0">
                <a:solidFill>
                  <a:srgbClr val="FFFFFF"/>
                </a:solidFill>
              </a:rPr>
              <a:t>（</a:t>
            </a:r>
            <a:r>
              <a:rPr lang="en-US" altLang="ja-JP" sz="2400" dirty="0" smtClean="0">
                <a:solidFill>
                  <a:srgbClr val="FFFFFF"/>
                </a:solidFill>
              </a:rPr>
              <a:t>1/2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作曲や操作に関するチュートリアルの作成</a:t>
            </a:r>
            <a:endParaRPr lang="en-US" altLang="ja-JP" dirty="0" smtClean="0"/>
          </a:p>
          <a:p>
            <a:pPr lvl="1"/>
            <a:endParaRPr lang="en-US" altLang="ja-JP" sz="200" dirty="0" smtClean="0"/>
          </a:p>
          <a:p>
            <a:pPr lvl="1"/>
            <a:r>
              <a:rPr lang="ja-JP" altLang="en-US" dirty="0" smtClean="0"/>
              <a:t>チュートリアルで，</a:t>
            </a:r>
            <a:r>
              <a:rPr lang="ja-JP" altLang="en-US" dirty="0" smtClean="0">
                <a:solidFill>
                  <a:srgbClr val="C00000"/>
                </a:solidFill>
                <a:effectLst>
                  <a:outerShdw blurRad="50800" dist="38100" dir="2700000" algn="tl" rotWithShape="0">
                    <a:prstClr val="black">
                      <a:alpha val="25000"/>
                    </a:prstClr>
                  </a:outerShdw>
                </a:effectLst>
              </a:rPr>
              <a:t>音楽理論に基づいた形で</a:t>
            </a:r>
            <a:r>
              <a:rPr lang="en-US" altLang="ja-JP" dirty="0" smtClean="0">
                <a:solidFill>
                  <a:srgbClr val="C00000"/>
                </a:solidFill>
                <a:effectLst>
                  <a:outerShdw blurRad="50800" dist="38100" dir="2700000" algn="tl" rotWithShape="0">
                    <a:prstClr val="black">
                      <a:alpha val="25000"/>
                    </a:prstClr>
                  </a:outerShdw>
                </a:effectLst>
              </a:rPr>
              <a:t>1</a:t>
            </a:r>
            <a:r>
              <a:rPr lang="ja-JP" altLang="en-US" dirty="0" smtClean="0">
                <a:solidFill>
                  <a:srgbClr val="C00000"/>
                </a:solidFill>
                <a:effectLst>
                  <a:outerShdw blurRad="50800" dist="38100" dir="2700000" algn="tl" rotWithShape="0">
                    <a:prstClr val="black">
                      <a:alpha val="25000"/>
                    </a:prstClr>
                  </a:outerShdw>
                </a:effectLst>
              </a:rPr>
              <a:t>曲作る</a:t>
            </a:r>
            <a:endParaRPr lang="en-US" altLang="ja-JP" dirty="0" smtClean="0">
              <a:solidFill>
                <a:srgbClr val="C00000"/>
              </a:solidFill>
              <a:effectLst>
                <a:outerShdw blurRad="50800" dist="38100" dir="2700000" algn="tl" rotWithShape="0">
                  <a:prstClr val="black">
                    <a:alpha val="25000"/>
                  </a:prstClr>
                </a:outerShdw>
              </a:effectLst>
            </a:endParaRPr>
          </a:p>
          <a:p>
            <a:pPr lvl="2"/>
            <a:r>
              <a:rPr lang="ja-JP" altLang="en-US" dirty="0" smtClean="0"/>
              <a:t>配置できる音階を制限する （協和する音のみでの作曲）</a:t>
            </a:r>
            <a:endParaRPr lang="en-US" altLang="ja-JP" dirty="0" smtClean="0"/>
          </a:p>
          <a:p>
            <a:pPr lvl="2"/>
            <a:r>
              <a:rPr lang="ja-JP" altLang="en-US" dirty="0" smtClean="0"/>
              <a:t>各小節毎の音符は</a:t>
            </a:r>
            <a:r>
              <a:rPr lang="en-US" altLang="ja-JP" dirty="0" smtClean="0"/>
              <a:t>4</a:t>
            </a:r>
            <a:r>
              <a:rPr lang="ja-JP" altLang="en-US" dirty="0" err="1" smtClean="0"/>
              <a:t>つま</a:t>
            </a:r>
            <a:r>
              <a:rPr lang="ja-JP" altLang="en-US" dirty="0" smtClean="0"/>
              <a:t>で</a:t>
            </a:r>
            <a:endParaRPr lang="en-US" altLang="ja-JP" dirty="0" smtClean="0"/>
          </a:p>
          <a:p>
            <a:pPr lvl="2"/>
            <a:r>
              <a:rPr lang="ja-JP" altLang="en-US" dirty="0" smtClean="0"/>
              <a:t>８分音符は使用させない</a:t>
            </a:r>
            <a:endParaRPr lang="en-US" altLang="ja-JP" sz="600" dirty="0" smtClean="0"/>
          </a:p>
          <a:p>
            <a:pPr lvl="1">
              <a:buClr>
                <a:schemeClr val="tx1"/>
              </a:buClr>
            </a:pPr>
            <a:endParaRPr kumimoji="1" lang="en-US" altLang="ja-JP" dirty="0" smtClean="0">
              <a:solidFill>
                <a:schemeClr val="bg1"/>
              </a:solidFill>
            </a:endParaRPr>
          </a:p>
          <a:p>
            <a:pPr lvl="1"/>
            <a:endParaRPr lang="en-US" altLang="ja-JP" dirty="0" smtClean="0"/>
          </a:p>
          <a:p>
            <a:pPr lvl="1"/>
            <a:endParaRPr kumimoji="1" lang="en-US" altLang="ja-JP" dirty="0" smtClean="0"/>
          </a:p>
          <a:p>
            <a:pPr lvl="1"/>
            <a:endParaRPr lang="en-US" altLang="ja-JP" dirty="0" smtClean="0"/>
          </a:p>
          <a:p>
            <a:pPr lvl="1"/>
            <a:endParaRPr kumimoji="1" lang="en-US" altLang="ja-JP" sz="1800" dirty="0" smtClean="0"/>
          </a:p>
          <a:p>
            <a:pPr lvl="1">
              <a:buClr>
                <a:schemeClr val="tx1"/>
              </a:buClr>
            </a:pPr>
            <a:r>
              <a:rPr kumimoji="1" lang="ja-JP" altLang="en-US" dirty="0" smtClean="0">
                <a:solidFill>
                  <a:srgbClr val="0070C0"/>
                </a:solidFill>
                <a:effectLst>
                  <a:outerShdw blurRad="50800" dist="38100" dir="2700000" algn="tl" rotWithShape="0">
                    <a:prstClr val="black">
                      <a:alpha val="25000"/>
                    </a:prstClr>
                  </a:outerShdw>
                </a:effectLst>
              </a:rPr>
              <a:t>音楽理論という専門的要素を，解り易い形で提示する</a:t>
            </a:r>
            <a:endParaRPr kumimoji="1" lang="ja-JP" altLang="en-US" dirty="0">
              <a:solidFill>
                <a:srgbClr val="0070C0"/>
              </a:solidFill>
              <a:effectLst>
                <a:outerShdw blurRad="50800" dist="38100" dir="2700000" algn="tl" rotWithShape="0">
                  <a:prstClr val="black">
                    <a:alpha val="25000"/>
                  </a:prstClr>
                </a:outerShdw>
              </a:effectLst>
            </a:endParaRPr>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12</a:t>
            </a:fld>
            <a:endParaRPr lang="en-US" altLang="ja-JP"/>
          </a:p>
        </p:txBody>
      </p:sp>
      <p:pic>
        <p:nvPicPr>
          <p:cNvPr id="126978" name="Picture 2" descr="F:\My Documents\SNCT Works\TakayukiLab\発表／資料\[080821] 電気関係学会 東北支部連合大会\名称未設定 1.png"/>
          <p:cNvPicPr>
            <a:picLocks noChangeAspect="1" noChangeArrowheads="1"/>
          </p:cNvPicPr>
          <p:nvPr/>
        </p:nvPicPr>
        <p:blipFill>
          <a:blip r:embed="rId3"/>
          <a:srcRect/>
          <a:stretch>
            <a:fillRect/>
          </a:stretch>
        </p:blipFill>
        <p:spPr bwMode="auto">
          <a:xfrm>
            <a:off x="1152525" y="3517509"/>
            <a:ext cx="5257800" cy="2235591"/>
          </a:xfrm>
          <a:prstGeom prst="rect">
            <a:avLst/>
          </a:prstGeom>
          <a:noFill/>
        </p:spPr>
      </p:pic>
      <p:sp>
        <p:nvSpPr>
          <p:cNvPr id="9" name="四角形吹き出し 8"/>
          <p:cNvSpPr/>
          <p:nvPr/>
        </p:nvSpPr>
        <p:spPr>
          <a:xfrm>
            <a:off x="4419600" y="4762500"/>
            <a:ext cx="4038600" cy="542925"/>
          </a:xfrm>
          <a:prstGeom prst="wedgeRectCallout">
            <a:avLst>
              <a:gd name="adj1" fmla="val 128"/>
              <a:gd name="adj2" fmla="val -126578"/>
            </a:avLst>
          </a:prstGeom>
          <a:gradFill flip="none" rotWithShape="1">
            <a:gsLst>
              <a:gs pos="0">
                <a:srgbClr val="99CCFF">
                  <a:alpha val="85000"/>
                </a:srgbClr>
              </a:gs>
              <a:gs pos="50000">
                <a:schemeClr val="bg1">
                  <a:alpha val="85000"/>
                </a:schemeClr>
              </a:gs>
              <a:gs pos="100000">
                <a:srgbClr val="99CCFF">
                  <a:alpha val="85000"/>
                </a:srgbClr>
              </a:gs>
            </a:gsLst>
            <a:lin ang="0" scaled="1"/>
            <a:tileRect/>
          </a:gradFill>
          <a:ln>
            <a:solidFill>
              <a:srgbClr val="0066FF"/>
            </a:solid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r>
              <a:rPr lang="ja-JP" altLang="en-US" sz="2200" dirty="0" smtClean="0">
                <a:solidFill>
                  <a:srgbClr val="000000"/>
                </a:solidFill>
                <a:latin typeface="ＭＳ Ｐゴシック"/>
                <a:cs typeface="Tahoma" pitchFamily="34" charset="0"/>
              </a:rPr>
              <a:t>メッセージウィンドウによる指導</a:t>
            </a:r>
            <a:endParaRPr lang="en-US" altLang="ja-JP" sz="2200" dirty="0" smtClean="0">
              <a:solidFill>
                <a:srgbClr val="000000"/>
              </a:solidFill>
              <a:latin typeface="ＭＳ Ｐゴシック"/>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チュートリアルの作成 </a:t>
            </a:r>
            <a:r>
              <a:rPr lang="ja-JP" altLang="en-US" sz="2400" dirty="0" smtClean="0">
                <a:solidFill>
                  <a:srgbClr val="FFFFFF"/>
                </a:solidFill>
              </a:rPr>
              <a:t>（</a:t>
            </a:r>
            <a:r>
              <a:rPr lang="en-US" altLang="ja-JP" sz="2400" dirty="0" smtClean="0">
                <a:solidFill>
                  <a:srgbClr val="FFFFFF"/>
                </a:solidFill>
              </a:rPr>
              <a:t>2/2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出前授業では，イントロダクションに使用</a:t>
            </a:r>
            <a:endParaRPr kumimoji="1" lang="en-US" altLang="ja-JP" dirty="0" smtClean="0"/>
          </a:p>
          <a:p>
            <a:pPr lvl="1"/>
            <a:r>
              <a:rPr kumimoji="1" lang="ja-JP" altLang="en-US" dirty="0" smtClean="0"/>
              <a:t>システムの操作方法の指導</a:t>
            </a:r>
            <a:endParaRPr kumimoji="1" lang="en-US" altLang="ja-JP"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作曲のノウハウを提示</a:t>
            </a:r>
            <a:endParaRPr kumimoji="1" lang="en-US" altLang="ja-JP" dirty="0" smtClean="0">
              <a:solidFill>
                <a:srgbClr val="C00000"/>
              </a:solidFill>
              <a:effectLst>
                <a:outerShdw blurRad="50800" dist="38100" dir="2700000" algn="tl" rotWithShape="0">
                  <a:prstClr val="black">
                    <a:alpha val="25000"/>
                  </a:prstClr>
                </a:outerShdw>
              </a:effectLst>
            </a:endParaRPr>
          </a:p>
          <a:p>
            <a:endParaRPr lang="en-US" altLang="ja-JP" sz="1200" dirty="0" smtClean="0"/>
          </a:p>
          <a:p>
            <a:r>
              <a:rPr lang="ja-JP" altLang="en-US" dirty="0" smtClean="0"/>
              <a:t>実際に作曲を行う際は，ヒントという形で提示</a:t>
            </a:r>
            <a:endParaRPr lang="en-US" altLang="ja-JP" dirty="0" smtClean="0"/>
          </a:p>
          <a:p>
            <a:pPr lvl="1"/>
            <a:r>
              <a:rPr lang="ja-JP" altLang="en-US" dirty="0" smtClean="0"/>
              <a:t>基本的に，自由に作曲させる</a:t>
            </a:r>
            <a:endParaRPr lang="en-US" altLang="ja-JP" dirty="0" smtClean="0"/>
          </a:p>
          <a:p>
            <a:pPr lvl="1">
              <a:buClr>
                <a:schemeClr val="tx1"/>
              </a:buClr>
            </a:pPr>
            <a:r>
              <a:rPr lang="ja-JP" altLang="en-US" dirty="0" smtClean="0"/>
              <a:t>作曲のノウハウについて，</a:t>
            </a:r>
            <a:r>
              <a:rPr kumimoji="1" lang="ja-JP" altLang="en-US" dirty="0" smtClean="0">
                <a:solidFill>
                  <a:srgbClr val="C00000"/>
                </a:solidFill>
                <a:effectLst>
                  <a:outerShdw blurRad="50800" dist="38100" dir="2700000" algn="tl" rotWithShape="0">
                    <a:prstClr val="black">
                      <a:alpha val="25000"/>
                    </a:prstClr>
                  </a:outerShdw>
                </a:effectLst>
              </a:rPr>
              <a:t>強制はしない</a:t>
            </a:r>
            <a:endParaRPr lang="en-US" altLang="ja-JP" dirty="0" smtClean="0">
              <a:solidFill>
                <a:srgbClr val="C00000"/>
              </a:solidFill>
            </a:endParaRPr>
          </a:p>
          <a:p>
            <a:pPr lvl="1">
              <a:buClr>
                <a:schemeClr val="tx1"/>
              </a:buClr>
            </a:pPr>
            <a:r>
              <a:rPr kumimoji="1" lang="ja-JP" altLang="en-US" dirty="0" smtClean="0"/>
              <a:t>「</a:t>
            </a:r>
            <a:r>
              <a:rPr kumimoji="1" lang="ja-JP" altLang="en-US" dirty="0" err="1" smtClean="0"/>
              <a:t>～すると</a:t>
            </a:r>
            <a:r>
              <a:rPr kumimoji="1" lang="ja-JP" altLang="en-US" dirty="0" smtClean="0"/>
              <a:t>いいよ」 という</a:t>
            </a:r>
            <a:r>
              <a:rPr lang="ja-JP" altLang="en-US" dirty="0" smtClean="0"/>
              <a:t>形で</a:t>
            </a:r>
            <a:r>
              <a:rPr kumimoji="1" lang="ja-JP" altLang="en-US" dirty="0" smtClean="0">
                <a:solidFill>
                  <a:srgbClr val="C00000"/>
                </a:solidFill>
                <a:effectLst>
                  <a:outerShdw blurRad="50800" dist="38100" dir="2700000" algn="tl" rotWithShape="0">
                    <a:prstClr val="black">
                      <a:alpha val="25000"/>
                    </a:prstClr>
                  </a:outerShdw>
                </a:effectLst>
              </a:rPr>
              <a:t>ヒントを提示</a:t>
            </a:r>
            <a:endParaRPr kumimoji="1" lang="en-US" altLang="ja-JP" dirty="0" smtClean="0">
              <a:solidFill>
                <a:srgbClr val="C00000"/>
              </a:solidFill>
              <a:effectLst>
                <a:outerShdw blurRad="50800" dist="38100" dir="2700000" algn="tl" rotWithShape="0">
                  <a:prstClr val="black">
                    <a:alpha val="25000"/>
                  </a:prstClr>
                </a:outerShdw>
              </a:effectLst>
            </a:endParaRPr>
          </a:p>
          <a:p>
            <a:pPr>
              <a:buClr>
                <a:schemeClr val="tx1"/>
              </a:buClr>
            </a:pPr>
            <a:endParaRPr lang="en-US" altLang="ja-JP" dirty="0" smtClean="0">
              <a:solidFill>
                <a:srgbClr val="008080"/>
              </a:solidFill>
              <a:effectLst>
                <a:outerShdw blurRad="50800" dist="38100" dir="2700000" algn="tl" rotWithShape="0">
                  <a:prstClr val="black">
                    <a:alpha val="25000"/>
                  </a:prstClr>
                </a:outerShdw>
              </a:effectLst>
            </a:endParaRPr>
          </a:p>
          <a:p>
            <a:pPr>
              <a:buClr>
                <a:schemeClr val="tx1"/>
              </a:buClr>
            </a:pPr>
            <a:endParaRPr lang="en-US" altLang="ja-JP" sz="800" dirty="0" smtClean="0">
              <a:solidFill>
                <a:srgbClr val="008080"/>
              </a:solidFill>
              <a:effectLst>
                <a:outerShdw blurRad="50800" dist="38100" dir="2700000" algn="tl" rotWithShape="0">
                  <a:prstClr val="black">
                    <a:alpha val="25000"/>
                  </a:prstClr>
                </a:outerShdw>
              </a:effectLst>
            </a:endParaRPr>
          </a:p>
          <a:p>
            <a:pPr>
              <a:buClr>
                <a:schemeClr val="tx1"/>
              </a:buClr>
            </a:pPr>
            <a:r>
              <a:rPr kumimoji="1" lang="ja-JP" altLang="en-US" dirty="0" smtClean="0">
                <a:solidFill>
                  <a:srgbClr val="0070C0"/>
                </a:solidFill>
                <a:effectLst>
                  <a:outerShdw blurRad="50800" dist="38100" dir="2700000" algn="tl" rotWithShape="0">
                    <a:prstClr val="black">
                      <a:alpha val="25000"/>
                    </a:prstClr>
                  </a:outerShdw>
                </a:effectLst>
              </a:rPr>
              <a:t>音楽理論に基づく作曲を，自由に行わせる</a:t>
            </a:r>
            <a:endParaRPr kumimoji="1" lang="ja-JP" altLang="en-US" dirty="0">
              <a:solidFill>
                <a:srgbClr val="0070C0"/>
              </a:solidFill>
              <a:effectLst>
                <a:outerShdw blurRad="50800" dist="38100" dir="2700000" algn="tl" rotWithShape="0">
                  <a:prstClr val="black">
                    <a:alpha val="25000"/>
                  </a:prstClr>
                </a:outerShdw>
              </a:effectLst>
            </a:endParaRPr>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13</a:t>
            </a:fld>
            <a:endParaRPr lang="en-US" altLang="ja-JP"/>
          </a:p>
        </p:txBody>
      </p:sp>
      <p:sp>
        <p:nvSpPr>
          <p:cNvPr id="7" name="下矢印 6"/>
          <p:cNvSpPr/>
          <p:nvPr/>
        </p:nvSpPr>
        <p:spPr>
          <a:xfrm>
            <a:off x="3276600" y="5191125"/>
            <a:ext cx="533400" cy="457200"/>
          </a:xfrm>
          <a:prstGeom prst="downArrow">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システムの評価と課題</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2/2 - </a:t>
            </a:r>
            <a:r>
              <a:rPr lang="ja-JP" altLang="en-US" sz="2400" dirty="0" smtClean="0">
                <a:solidFill>
                  <a:srgbClr val="FFFFFF"/>
                </a:solidFill>
              </a:rPr>
              <a:t>動作要件）</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要求性能が小学校に適していない</a:t>
            </a:r>
            <a:endParaRPr kumimoji="1" lang="en-US" altLang="ja-JP" dirty="0" smtClean="0"/>
          </a:p>
          <a:p>
            <a:pPr lvl="1">
              <a:buClr>
                <a:schemeClr val="tx1"/>
              </a:buClr>
            </a:pPr>
            <a:r>
              <a:rPr lang="ja-JP" altLang="en-US" dirty="0" smtClean="0"/>
              <a:t>大量の画像使用により </a:t>
            </a:r>
            <a:r>
              <a:rPr lang="en-US" altLang="ja-JP" b="1" dirty="0" smtClean="0">
                <a:solidFill>
                  <a:srgbClr val="C00000"/>
                </a:solidFill>
                <a:effectLst>
                  <a:outerShdw blurRad="38100" dist="38100" dir="2700000" algn="tl">
                    <a:srgbClr val="000000">
                      <a:alpha val="25000"/>
                    </a:srgbClr>
                  </a:outerShdw>
                </a:effectLst>
              </a:rPr>
              <a:t>512MB</a:t>
            </a:r>
            <a:r>
              <a:rPr lang="en-US" altLang="ja-JP" sz="1200" b="1" dirty="0" smtClean="0">
                <a:solidFill>
                  <a:srgbClr val="C00000"/>
                </a:solidFill>
                <a:effectLst>
                  <a:outerShdw blurRad="38100" dist="38100" dir="2700000" algn="tl">
                    <a:srgbClr val="000000">
                      <a:alpha val="25000"/>
                    </a:srgbClr>
                  </a:outerShdw>
                </a:effectLst>
              </a:rPr>
              <a:t> </a:t>
            </a:r>
            <a:r>
              <a:rPr lang="ja-JP" altLang="en-US" dirty="0" smtClean="0">
                <a:solidFill>
                  <a:srgbClr val="C00000"/>
                </a:solidFill>
                <a:effectLst>
                  <a:outerShdw blurRad="38100" dist="38100" dir="2700000" algn="tl">
                    <a:srgbClr val="000000">
                      <a:alpha val="25000"/>
                    </a:srgbClr>
                  </a:outerShdw>
                </a:effectLst>
              </a:rPr>
              <a:t>以上</a:t>
            </a:r>
            <a:r>
              <a:rPr lang="ja-JP" altLang="en-US" dirty="0" smtClean="0"/>
              <a:t>のメモリが必須</a:t>
            </a:r>
            <a:endParaRPr lang="en-US" altLang="ja-JP" dirty="0" smtClean="0"/>
          </a:p>
          <a:p>
            <a:pPr lvl="1"/>
            <a:endParaRPr lang="en-US" altLang="ja-JP" sz="600" dirty="0" smtClean="0"/>
          </a:p>
          <a:p>
            <a:pPr lvl="1"/>
            <a:r>
              <a:rPr lang="ja-JP" altLang="en-US" dirty="0" smtClean="0"/>
              <a:t>性能の低いコンピュータを使用する小学校も多数</a:t>
            </a:r>
            <a:endParaRPr kumimoji="1" lang="en-US" altLang="ja-JP" dirty="0" smtClean="0"/>
          </a:p>
          <a:p>
            <a:pPr lvl="2"/>
            <a:endParaRPr lang="en-US" altLang="ja-JP" dirty="0" smtClean="0"/>
          </a:p>
          <a:p>
            <a:pPr lvl="2"/>
            <a:endParaRPr lang="en-US" altLang="ja-JP" sz="600" dirty="0" smtClean="0"/>
          </a:p>
          <a:p>
            <a:pPr lvl="2"/>
            <a:r>
              <a:rPr lang="ja-JP" altLang="en-US" dirty="0" smtClean="0"/>
              <a:t>出前授業実施時は本校からノートパソコン</a:t>
            </a:r>
            <a:r>
              <a:rPr lang="en-US" altLang="ja-JP" dirty="0" smtClean="0"/>
              <a:t>20</a:t>
            </a:r>
            <a:r>
              <a:rPr lang="ja-JP" altLang="en-US" dirty="0" smtClean="0"/>
              <a:t>台を持参している</a:t>
            </a:r>
            <a:endParaRPr lang="en-US" altLang="ja-JP" dirty="0" smtClean="0"/>
          </a:p>
          <a:p>
            <a:pPr lvl="2"/>
            <a:r>
              <a:rPr lang="ja-JP" altLang="en-US" u="sng" dirty="0" smtClean="0"/>
              <a:t>小学校のコンピュータに導入</a:t>
            </a:r>
            <a:r>
              <a:rPr lang="ja-JP" altLang="en-US" dirty="0" smtClean="0"/>
              <a:t>できることが望ましい</a:t>
            </a:r>
            <a:endParaRPr lang="en-US" altLang="ja-JP" dirty="0" smtClean="0"/>
          </a:p>
          <a:p>
            <a:pPr lvl="1"/>
            <a:endParaRPr lang="en-US" altLang="ja-JP" sz="1500" dirty="0" smtClean="0"/>
          </a:p>
          <a:p>
            <a:pPr lvl="1"/>
            <a:endParaRPr lang="en-US" altLang="ja-JP" sz="1700" dirty="0" smtClean="0"/>
          </a:p>
          <a:p>
            <a:pPr lvl="1"/>
            <a:r>
              <a:rPr kumimoji="1" lang="ja-JP" altLang="en-US" dirty="0" smtClean="0"/>
              <a:t>システムの再構築</a:t>
            </a:r>
            <a:endParaRPr lang="en-US" altLang="ja-JP" dirty="0" smtClean="0"/>
          </a:p>
          <a:p>
            <a:pPr lvl="2">
              <a:buClr>
                <a:schemeClr val="tx1"/>
              </a:buClr>
            </a:pPr>
            <a:r>
              <a:rPr lang="ja-JP" altLang="en-US" dirty="0" smtClean="0">
                <a:solidFill>
                  <a:srgbClr val="0070C0"/>
                </a:solidFill>
              </a:rPr>
              <a:t>従来のシステムの膨大なメモリ使用量を改善</a:t>
            </a:r>
            <a:endParaRPr lang="en-US" altLang="ja-JP" dirty="0" smtClean="0">
              <a:solidFill>
                <a:srgbClr val="0070C0"/>
              </a:solidFill>
            </a:endParaRPr>
          </a:p>
          <a:p>
            <a:pPr lvl="2"/>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14</a:t>
            </a:fld>
            <a:endParaRPr lang="en-US" altLang="ja-JP"/>
          </a:p>
        </p:txBody>
      </p:sp>
      <p:grpSp>
        <p:nvGrpSpPr>
          <p:cNvPr id="7" name="グループ化 6"/>
          <p:cNvGrpSpPr/>
          <p:nvPr/>
        </p:nvGrpSpPr>
        <p:grpSpPr>
          <a:xfrm>
            <a:off x="714374" y="2181225"/>
            <a:ext cx="8048626" cy="1009650"/>
            <a:chOff x="714374" y="1600200"/>
            <a:chExt cx="8124826" cy="533400"/>
          </a:xfrm>
        </p:grpSpPr>
        <p:sp>
          <p:nvSpPr>
            <p:cNvPr id="8" name="角丸四角形 7"/>
            <p:cNvSpPr/>
            <p:nvPr/>
          </p:nvSpPr>
          <p:spPr>
            <a:xfrm>
              <a:off x="3276600" y="1914525"/>
              <a:ext cx="5562600" cy="219075"/>
            </a:xfrm>
            <a:prstGeom prst="roundRect">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effectLst>
                    <a:outerShdw blurRad="50800" dist="38100" dir="2700000" algn="tl" rotWithShape="0">
                      <a:prstClr val="black">
                        <a:alpha val="25000"/>
                      </a:prstClr>
                    </a:outerShdw>
                  </a:effectLst>
                </a:rPr>
                <a:t>現状のシステムでは動作不能なケースが</a:t>
              </a:r>
              <a:r>
                <a:rPr lang="ja-JP" altLang="en-US" sz="2000" dirty="0" smtClean="0">
                  <a:solidFill>
                    <a:schemeClr val="tx1"/>
                  </a:solidFill>
                  <a:effectLst>
                    <a:outerShdw blurRad="50800" dist="38100" dir="2700000" algn="tl" rotWithShape="0">
                      <a:prstClr val="black">
                        <a:alpha val="25000"/>
                      </a:prstClr>
                    </a:outerShdw>
                  </a:effectLst>
                </a:rPr>
                <a:t>存在</a:t>
              </a:r>
              <a:endParaRPr kumimoji="1" lang="ja-JP" altLang="en-US" sz="2000" dirty="0">
                <a:solidFill>
                  <a:schemeClr val="tx1"/>
                </a:solidFill>
                <a:effectLst>
                  <a:outerShdw blurRad="50800" dist="38100" dir="2700000" algn="tl" rotWithShape="0">
                    <a:prstClr val="black">
                      <a:alpha val="25000"/>
                    </a:prstClr>
                  </a:outerShdw>
                </a:effectLst>
              </a:endParaRPr>
            </a:p>
          </p:txBody>
        </p:sp>
        <p:sp>
          <p:nvSpPr>
            <p:cNvPr id="9" name="角丸四角形 8"/>
            <p:cNvSpPr/>
            <p:nvPr/>
          </p:nvSpPr>
          <p:spPr bwMode="auto">
            <a:xfrm>
              <a:off x="714374" y="1600200"/>
              <a:ext cx="8124825" cy="533400"/>
            </a:xfrm>
            <a:prstGeom prst="roundRect">
              <a:avLst>
                <a:gd name="adj" fmla="val 6846"/>
              </a:avLst>
            </a:prstGeom>
            <a:noFill/>
            <a:ln>
              <a:solidFill>
                <a:srgbClr val="DC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grpSp>
        <p:nvGrpSpPr>
          <p:cNvPr id="10" name="グループ化 19"/>
          <p:cNvGrpSpPr/>
          <p:nvPr/>
        </p:nvGrpSpPr>
        <p:grpSpPr>
          <a:xfrm>
            <a:off x="714374" y="4762500"/>
            <a:ext cx="8048625" cy="1600200"/>
            <a:chOff x="762000" y="1971675"/>
            <a:chExt cx="8001000" cy="2819400"/>
          </a:xfrm>
        </p:grpSpPr>
        <p:sp>
          <p:nvSpPr>
            <p:cNvPr id="15" name="角丸四角形 14"/>
            <p:cNvSpPr/>
            <p:nvPr/>
          </p:nvSpPr>
          <p:spPr>
            <a:xfrm>
              <a:off x="3837011" y="3918404"/>
              <a:ext cx="4916460" cy="863147"/>
            </a:xfrm>
            <a:prstGeom prst="roundRect">
              <a:avLst>
                <a:gd name="adj" fmla="val 12578"/>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w="3175">
              <a:solidFill>
                <a:srgbClr val="00B0F0"/>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2400" b="1" u="sng" dirty="0" smtClean="0"/>
                <a:t>256MB</a:t>
              </a:r>
              <a:r>
                <a:rPr lang="ja-JP" altLang="en-US" sz="1200" u="sng" dirty="0" smtClean="0"/>
                <a:t> </a:t>
              </a:r>
              <a:r>
                <a:rPr lang="ja-JP" altLang="en-US" sz="2400" u="sng" dirty="0" smtClean="0"/>
                <a:t>でも動作可能なシステム</a:t>
              </a:r>
              <a:endParaRPr lang="ja-JP" altLang="en-US" sz="2400" u="sng" dirty="0"/>
            </a:p>
          </p:txBody>
        </p:sp>
        <p:sp>
          <p:nvSpPr>
            <p:cNvPr id="16" name="角丸四角形 15"/>
            <p:cNvSpPr/>
            <p:nvPr/>
          </p:nvSpPr>
          <p:spPr>
            <a:xfrm>
              <a:off x="762000" y="1971675"/>
              <a:ext cx="8001000" cy="2819400"/>
            </a:xfrm>
            <a:prstGeom prst="roundRect">
              <a:avLst>
                <a:gd name="adj" fmla="val 4058"/>
              </a:avLst>
            </a:prstGeom>
            <a:noFill/>
            <a:ln w="28575">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右矢印 16"/>
          <p:cNvSpPr/>
          <p:nvPr/>
        </p:nvSpPr>
        <p:spPr>
          <a:xfrm rot="5400000">
            <a:off x="3962400" y="4171950"/>
            <a:ext cx="381000" cy="533400"/>
          </a:xfrm>
          <a:prstGeom prst="rightArrow">
            <a:avLst/>
          </a:prstGeom>
          <a:solidFill>
            <a:schemeClr val="accent1">
              <a:alpha val="60000"/>
            </a:schemeClr>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par>
                                <p:cTn id="13" presetID="18" presetClass="entr" presetSubtype="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5105400" y="2276475"/>
            <a:ext cx="3023624" cy="446400"/>
          </a:xfrm>
          <a:prstGeom prst="rect">
            <a:avLst/>
          </a:prstGeom>
          <a:noFill/>
          <a:ln w="28575">
            <a:solidFill>
              <a:srgbClr val="0099FF">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19650" y="2238375"/>
            <a:ext cx="609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システム再構築の進捗状況</a:t>
            </a:r>
            <a:endParaRPr kumimoji="1" lang="ja-JP" altLang="en-US" dirty="0"/>
          </a:p>
        </p:txBody>
      </p:sp>
      <p:sp>
        <p:nvSpPr>
          <p:cNvPr id="3" name="コンテンツ プレースホルダ 2"/>
          <p:cNvSpPr>
            <a:spLocks noGrp="1"/>
          </p:cNvSpPr>
          <p:nvPr>
            <p:ph idx="1"/>
          </p:nvPr>
        </p:nvSpPr>
        <p:spPr>
          <a:xfrm>
            <a:off x="304800" y="1020764"/>
            <a:ext cx="8610600" cy="2865436"/>
          </a:xfrm>
        </p:spPr>
        <p:txBody>
          <a:bodyPr/>
          <a:lstStyle/>
          <a:p>
            <a:r>
              <a:rPr lang="ja-JP" altLang="en-US" dirty="0" smtClean="0"/>
              <a:t>ひとりでおんが</a:t>
            </a:r>
            <a:r>
              <a:rPr lang="ja-JP" altLang="en-US" dirty="0" err="1" smtClean="0"/>
              <a:t>く</a:t>
            </a:r>
            <a:r>
              <a:rPr lang="ja-JP" altLang="en-US" dirty="0" smtClean="0"/>
              <a:t>モード（作曲）</a:t>
            </a:r>
            <a:endParaRPr lang="en-US" altLang="ja-JP" dirty="0" smtClean="0"/>
          </a:p>
          <a:p>
            <a:pPr lvl="1">
              <a:lnSpc>
                <a:spcPct val="130000"/>
              </a:lnSpc>
            </a:pPr>
            <a:endParaRPr lang="en-US" altLang="ja-JP" sz="400" dirty="0" smtClean="0"/>
          </a:p>
          <a:p>
            <a:pPr lvl="1">
              <a:lnSpc>
                <a:spcPct val="130000"/>
              </a:lnSpc>
            </a:pPr>
            <a:r>
              <a:rPr lang="ja-JP" altLang="en-US" dirty="0" smtClean="0"/>
              <a:t>従来システム</a:t>
            </a:r>
            <a:endParaRPr lang="en-US" altLang="ja-JP" dirty="0" smtClean="0"/>
          </a:p>
          <a:p>
            <a:pPr lvl="1">
              <a:lnSpc>
                <a:spcPct val="130000"/>
              </a:lnSpc>
            </a:pPr>
            <a:r>
              <a:rPr lang="ja-JP" altLang="en-US" dirty="0" smtClean="0"/>
              <a:t>再構築後</a:t>
            </a:r>
            <a:endParaRPr lang="en-US" altLang="ja-JP" dirty="0" smtClean="0"/>
          </a:p>
          <a:p>
            <a:pPr lvl="1">
              <a:lnSpc>
                <a:spcPct val="130000"/>
              </a:lnSpc>
            </a:pPr>
            <a:r>
              <a:rPr lang="ja-JP" altLang="en-US" dirty="0" smtClean="0"/>
              <a:t>メモリ </a:t>
            </a:r>
            <a:r>
              <a:rPr lang="en-US" altLang="ja-JP" dirty="0" smtClean="0"/>
              <a:t>128MB </a:t>
            </a:r>
            <a:r>
              <a:rPr lang="ja-JP" altLang="en-US" dirty="0" smtClean="0"/>
              <a:t>の</a:t>
            </a:r>
            <a:r>
              <a:rPr lang="en-US" altLang="ja-JP" dirty="0" smtClean="0"/>
              <a:t> Windows 2000 </a:t>
            </a:r>
            <a:r>
              <a:rPr lang="ja-JP" altLang="en-US" dirty="0" smtClean="0"/>
              <a:t>及び </a:t>
            </a:r>
            <a:r>
              <a:rPr lang="en-US" altLang="ja-JP" dirty="0" smtClean="0"/>
              <a:t>XP </a:t>
            </a:r>
            <a:r>
              <a:rPr lang="ja-JP" altLang="en-US" dirty="0" smtClean="0"/>
              <a:t>で動作成功</a:t>
            </a:r>
            <a:endParaRPr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15</a:t>
            </a:fld>
            <a:endParaRPr lang="en-US" altLang="ja-JP"/>
          </a:p>
        </p:txBody>
      </p:sp>
      <p:sp>
        <p:nvSpPr>
          <p:cNvPr id="7" name="正方形/長方形 6"/>
          <p:cNvSpPr/>
          <p:nvPr/>
        </p:nvSpPr>
        <p:spPr>
          <a:xfrm>
            <a:off x="3276600" y="1724025"/>
            <a:ext cx="4860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410325" y="1698307"/>
            <a:ext cx="1676400"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90</a:t>
            </a:r>
            <a:r>
              <a:rPr kumimoji="1" lang="en-US" altLang="ja-JP" dirty="0" smtClean="0"/>
              <a:t> MB</a:t>
            </a:r>
            <a:endParaRPr kumimoji="1" lang="ja-JP" altLang="en-US" dirty="0"/>
          </a:p>
        </p:txBody>
      </p:sp>
      <p:sp>
        <p:nvSpPr>
          <p:cNvPr id="8" name="正方形/長方形 7"/>
          <p:cNvSpPr/>
          <p:nvPr/>
        </p:nvSpPr>
        <p:spPr>
          <a:xfrm>
            <a:off x="3276600" y="2279332"/>
            <a:ext cx="2160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19550" y="2260282"/>
            <a:ext cx="1362075"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40</a:t>
            </a:r>
            <a:r>
              <a:rPr kumimoji="1" lang="en-US" altLang="ja-JP" dirty="0" smtClean="0"/>
              <a:t> MB</a:t>
            </a:r>
            <a:endParaRPr kumimoji="1" lang="ja-JP" altLang="en-US" dirty="0"/>
          </a:p>
        </p:txBody>
      </p:sp>
      <p:sp>
        <p:nvSpPr>
          <p:cNvPr id="15" name="テキスト ボックス 14"/>
          <p:cNvSpPr txBox="1"/>
          <p:nvPr/>
        </p:nvSpPr>
        <p:spPr>
          <a:xfrm>
            <a:off x="5448300" y="2266950"/>
            <a:ext cx="2667000" cy="461665"/>
          </a:xfrm>
          <a:prstGeom prst="rect">
            <a:avLst/>
          </a:prstGeom>
          <a:noFill/>
          <a:effectLst>
            <a:outerShdw blurRad="76200" dir="2700000" algn="ctr" rotWithShape="0">
              <a:schemeClr val="bg1"/>
            </a:outerShdw>
          </a:effectLst>
        </p:spPr>
        <p:txBody>
          <a:bodyPr wrap="square" rtlCol="0">
            <a:spAutoFit/>
          </a:bodyPr>
          <a:lstStyle/>
          <a:p>
            <a:pPr algn="ctr"/>
            <a:r>
              <a:rPr lang="ja-JP" altLang="en-US" sz="2400" dirty="0" smtClean="0">
                <a:solidFill>
                  <a:srgbClr val="0070C0"/>
                </a:solidFill>
                <a:effectLst>
                  <a:outerShdw blurRad="38100" dist="38100" dir="2700000" algn="tl">
                    <a:srgbClr val="000000">
                      <a:alpha val="25000"/>
                    </a:srgbClr>
                  </a:outerShdw>
                </a:effectLst>
              </a:rPr>
              <a:t>約</a:t>
            </a:r>
            <a:r>
              <a:rPr lang="en-US" altLang="ja-JP" sz="2400" dirty="0" smtClean="0">
                <a:solidFill>
                  <a:srgbClr val="0070C0"/>
                </a:solidFill>
                <a:effectLst>
                  <a:outerShdw blurRad="38100" dist="38100" dir="2700000" algn="tl">
                    <a:srgbClr val="000000">
                      <a:alpha val="25000"/>
                    </a:srgbClr>
                  </a:outerShdw>
                </a:effectLst>
              </a:rPr>
              <a:t>55</a:t>
            </a:r>
            <a:r>
              <a:rPr lang="ja-JP" altLang="en-US" sz="2400" dirty="0" smtClean="0">
                <a:solidFill>
                  <a:srgbClr val="0070C0"/>
                </a:solidFill>
                <a:effectLst>
                  <a:outerShdw blurRad="38100" dist="38100" dir="2700000" algn="tl">
                    <a:srgbClr val="000000">
                      <a:alpha val="25000"/>
                    </a:srgbClr>
                  </a:outerShdw>
                </a:effectLst>
              </a:rPr>
              <a:t>％低減</a:t>
            </a:r>
            <a:endParaRPr kumimoji="1" lang="ja-JP" altLang="en-US" sz="2400" dirty="0">
              <a:effectLst>
                <a:outerShdw blurRad="38100" dist="38100" dir="2700000" algn="tl">
                  <a:srgbClr val="000000">
                    <a:alpha val="25000"/>
                  </a:srgbClr>
                </a:outerShdw>
              </a:effectLst>
            </a:endParaRPr>
          </a:p>
        </p:txBody>
      </p:sp>
      <p:sp>
        <p:nvSpPr>
          <p:cNvPr id="39" name="正方形/長方形 38"/>
          <p:cNvSpPr/>
          <p:nvPr/>
        </p:nvSpPr>
        <p:spPr>
          <a:xfrm>
            <a:off x="5105400" y="4913311"/>
            <a:ext cx="3023624" cy="446400"/>
          </a:xfrm>
          <a:prstGeom prst="rect">
            <a:avLst/>
          </a:prstGeom>
          <a:noFill/>
          <a:ln w="28575">
            <a:solidFill>
              <a:srgbClr val="0099FF">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4552950" y="4875211"/>
            <a:ext cx="609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 2"/>
          <p:cNvSpPr txBox="1">
            <a:spLocks/>
          </p:cNvSpPr>
          <p:nvPr/>
        </p:nvSpPr>
        <p:spPr bwMode="gray">
          <a:xfrm>
            <a:off x="304800" y="3657600"/>
            <a:ext cx="86868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1" lang="ja-JP" altLang="en-US" sz="2800" b="0" i="0" u="none" strike="noStrike" kern="0" cap="none" spc="0" normalizeH="0" baseline="0" noProof="0" dirty="0" smtClean="0">
                <a:ln>
                  <a:noFill/>
                </a:ln>
                <a:solidFill>
                  <a:schemeClr val="tx1"/>
                </a:solidFill>
                <a:effectLst/>
                <a:uLnTx/>
                <a:uFillTx/>
                <a:latin typeface="+mn-lt"/>
                <a:ea typeface="+mn-ea"/>
                <a:cs typeface="+mn-cs"/>
              </a:rPr>
              <a:t>ものがたりおんが</a:t>
            </a:r>
            <a:r>
              <a:rPr kumimoji="1" lang="ja-JP" altLang="en-US" sz="2800" b="0" i="0" u="none" strike="noStrike" kern="0" cap="none" spc="0" normalizeH="0" baseline="0" noProof="0" dirty="0" err="1" smtClean="0">
                <a:ln>
                  <a:noFill/>
                </a:ln>
                <a:solidFill>
                  <a:schemeClr val="tx1"/>
                </a:solidFill>
                <a:effectLst/>
                <a:uLnTx/>
                <a:uFillTx/>
                <a:latin typeface="+mn-lt"/>
                <a:ea typeface="+mn-ea"/>
                <a:cs typeface="+mn-cs"/>
              </a:rPr>
              <a:t>く</a:t>
            </a:r>
            <a:r>
              <a:rPr kumimoji="1" lang="ja-JP" altLang="en-US" sz="2800" b="0" i="0" u="none" strike="noStrike" kern="0" cap="none" spc="0" normalizeH="0" baseline="0" noProof="0" dirty="0" smtClean="0">
                <a:ln>
                  <a:noFill/>
                </a:ln>
                <a:solidFill>
                  <a:schemeClr val="tx1"/>
                </a:solidFill>
                <a:effectLst/>
                <a:uLnTx/>
                <a:uFillTx/>
                <a:latin typeface="+mn-lt"/>
                <a:ea typeface="+mn-ea"/>
                <a:cs typeface="+mn-cs"/>
              </a:rPr>
              <a:t>モード（物語創作）</a:t>
            </a:r>
            <a:endParaRPr kumimoji="1" lang="en-US" altLang="ja-JP"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endParaRPr kumimoji="1" lang="en-US" altLang="ja-JP" sz="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r>
              <a:rPr kumimoji="1" lang="ja-JP" altLang="en-US" sz="2400" b="0" i="0" u="none" strike="noStrike" kern="0" cap="none" spc="0" normalizeH="0" baseline="0" noProof="0" dirty="0" smtClean="0">
                <a:ln>
                  <a:noFill/>
                </a:ln>
                <a:solidFill>
                  <a:schemeClr val="tx1"/>
                </a:solidFill>
                <a:effectLst/>
                <a:uLnTx/>
                <a:uFillTx/>
                <a:latin typeface="+mn-lt"/>
                <a:ea typeface="+mn-ea"/>
              </a:rPr>
              <a:t>従来システム</a:t>
            </a:r>
            <a:endParaRPr kumimoji="1" lang="en-US" altLang="ja-JP"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r>
              <a:rPr kumimoji="1" lang="ja-JP" altLang="en-US" sz="2400" b="0" i="0" u="none" strike="noStrike" kern="0" cap="none" spc="0" normalizeH="0" baseline="0" noProof="0" dirty="0" smtClean="0">
                <a:ln>
                  <a:noFill/>
                </a:ln>
                <a:solidFill>
                  <a:schemeClr val="tx1"/>
                </a:solidFill>
                <a:effectLst/>
                <a:uLnTx/>
                <a:uFillTx/>
                <a:latin typeface="+mn-lt"/>
                <a:ea typeface="+mn-ea"/>
              </a:rPr>
              <a:t>再構築後</a:t>
            </a:r>
            <a:endParaRPr kumimoji="1" lang="en-US" altLang="ja-JP"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r>
              <a:rPr lang="ja-JP" altLang="en-US" sz="2400" kern="0" noProof="0" dirty="0" smtClean="0">
                <a:latin typeface="+mn-lt"/>
                <a:ea typeface="+mn-ea"/>
              </a:rPr>
              <a:t>現在開発中</a:t>
            </a:r>
            <a:endParaRPr lang="en-US" altLang="ja-JP" sz="2000" kern="0" noProof="0" dirty="0" smtClean="0">
              <a:latin typeface="+mn-lt"/>
              <a:ea typeface="+mn-ea"/>
            </a:endParaRPr>
          </a:p>
        </p:txBody>
      </p:sp>
      <p:sp>
        <p:nvSpPr>
          <p:cNvPr id="42" name="正方形/長方形 41"/>
          <p:cNvSpPr/>
          <p:nvPr/>
        </p:nvSpPr>
        <p:spPr>
          <a:xfrm>
            <a:off x="3276600" y="4360861"/>
            <a:ext cx="4860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6410325" y="4335143"/>
            <a:ext cx="1676400"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180</a:t>
            </a:r>
            <a:r>
              <a:rPr kumimoji="1" lang="en-US" altLang="ja-JP" dirty="0" smtClean="0"/>
              <a:t> MB</a:t>
            </a:r>
            <a:endParaRPr kumimoji="1" lang="ja-JP" altLang="en-US" dirty="0"/>
          </a:p>
        </p:txBody>
      </p:sp>
      <p:sp>
        <p:nvSpPr>
          <p:cNvPr id="44" name="正方形/長方形 43"/>
          <p:cNvSpPr/>
          <p:nvPr/>
        </p:nvSpPr>
        <p:spPr>
          <a:xfrm>
            <a:off x="3276600" y="4916168"/>
            <a:ext cx="1890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3762375" y="4897118"/>
            <a:ext cx="1362075" cy="492443"/>
          </a:xfrm>
          <a:prstGeom prst="rect">
            <a:avLst/>
          </a:prstGeom>
          <a:noFill/>
          <a:effectLst>
            <a:outerShdw blurRad="76200" dir="2700000" algn="ctr" rotWithShape="0">
              <a:schemeClr val="bg1"/>
            </a:outerShdw>
          </a:effectLst>
        </p:spPr>
        <p:txBody>
          <a:bodyPr wrap="square" rtlCol="0">
            <a:spAutoFit/>
          </a:bodyPr>
          <a:lstStyle/>
          <a:p>
            <a:pPr algn="r"/>
            <a:r>
              <a:rPr lang="en-US" altLang="ja-JP" sz="2600" dirty="0" smtClean="0"/>
              <a:t>7</a:t>
            </a:r>
            <a:r>
              <a:rPr kumimoji="1" lang="en-US" altLang="ja-JP" sz="2600" dirty="0" smtClean="0"/>
              <a:t>0</a:t>
            </a:r>
            <a:r>
              <a:rPr kumimoji="1" lang="en-US" altLang="ja-JP" dirty="0" smtClean="0"/>
              <a:t> MB</a:t>
            </a:r>
            <a:endParaRPr kumimoji="1" lang="ja-JP" altLang="en-US" dirty="0"/>
          </a:p>
        </p:txBody>
      </p:sp>
      <p:sp>
        <p:nvSpPr>
          <p:cNvPr id="46" name="テキスト ボックス 45"/>
          <p:cNvSpPr txBox="1"/>
          <p:nvPr/>
        </p:nvSpPr>
        <p:spPr>
          <a:xfrm>
            <a:off x="5029200" y="4903786"/>
            <a:ext cx="3086100" cy="461665"/>
          </a:xfrm>
          <a:prstGeom prst="rect">
            <a:avLst/>
          </a:prstGeom>
          <a:noFill/>
          <a:effectLst>
            <a:outerShdw blurRad="76200" dir="2700000" algn="ctr" rotWithShape="0">
              <a:schemeClr val="bg1"/>
            </a:outerShdw>
          </a:effectLst>
        </p:spPr>
        <p:txBody>
          <a:bodyPr wrap="square" rtlCol="0">
            <a:spAutoFit/>
          </a:bodyPr>
          <a:lstStyle/>
          <a:p>
            <a:pPr algn="ctr"/>
            <a:r>
              <a:rPr lang="ja-JP" altLang="en-US" sz="2400" dirty="0" smtClean="0">
                <a:solidFill>
                  <a:srgbClr val="0070C0"/>
                </a:solidFill>
                <a:effectLst>
                  <a:outerShdw blurRad="38100" dist="38100" dir="2700000" algn="tl">
                    <a:srgbClr val="000000">
                      <a:alpha val="25000"/>
                    </a:srgbClr>
                  </a:outerShdw>
                </a:effectLst>
              </a:rPr>
              <a:t>約</a:t>
            </a:r>
            <a:r>
              <a:rPr lang="en-US" altLang="ja-JP" sz="2400" dirty="0" smtClean="0">
                <a:solidFill>
                  <a:srgbClr val="0070C0"/>
                </a:solidFill>
                <a:effectLst>
                  <a:outerShdw blurRad="38100" dist="38100" dir="2700000" algn="tl">
                    <a:srgbClr val="000000">
                      <a:alpha val="25000"/>
                    </a:srgbClr>
                  </a:outerShdw>
                </a:effectLst>
              </a:rPr>
              <a:t>60</a:t>
            </a:r>
            <a:r>
              <a:rPr lang="ja-JP" altLang="en-US" sz="2400" dirty="0" smtClean="0">
                <a:solidFill>
                  <a:srgbClr val="0070C0"/>
                </a:solidFill>
                <a:effectLst>
                  <a:outerShdw blurRad="38100" dist="38100" dir="2700000" algn="tl">
                    <a:srgbClr val="000000">
                      <a:alpha val="25000"/>
                    </a:srgbClr>
                  </a:outerShdw>
                </a:effectLst>
              </a:rPr>
              <a:t>％低減見込</a:t>
            </a:r>
            <a:endParaRPr kumimoji="1" lang="ja-JP" altLang="en-US" sz="2400" dirty="0">
              <a:effectLst>
                <a:outerShdw blurRad="38100" dist="38100" dir="2700000" algn="tl">
                  <a:srgbClr val="000000">
                    <a:alpha val="25000"/>
                  </a:srgbClr>
                </a:outerShdw>
              </a:effectLst>
            </a:endParaRPr>
          </a:p>
        </p:txBody>
      </p:sp>
      <p:sp>
        <p:nvSpPr>
          <p:cNvPr id="48" name="正方形/長方形 47"/>
          <p:cNvSpPr/>
          <p:nvPr/>
        </p:nvSpPr>
        <p:spPr>
          <a:xfrm>
            <a:off x="3219450" y="4886325"/>
            <a:ext cx="1981201" cy="533400"/>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おわりに</a:t>
            </a:r>
            <a:endParaRPr kumimoji="1" lang="ja-JP" altLang="en-US" dirty="0"/>
          </a:p>
        </p:txBody>
      </p:sp>
      <p:sp>
        <p:nvSpPr>
          <p:cNvPr id="3" name="コンテンツ プレースホルダ 2"/>
          <p:cNvSpPr>
            <a:spLocks noGrp="1"/>
          </p:cNvSpPr>
          <p:nvPr>
            <p:ph idx="1"/>
          </p:nvPr>
        </p:nvSpPr>
        <p:spPr>
          <a:xfrm>
            <a:off x="304800" y="1020764"/>
            <a:ext cx="8839200" cy="5456236"/>
          </a:xfrm>
        </p:spPr>
        <p:txBody>
          <a:bodyPr/>
          <a:lstStyle/>
          <a:p>
            <a:r>
              <a:rPr kumimoji="1" lang="ja-JP" altLang="en-US" dirty="0" smtClean="0"/>
              <a:t>まとめ</a:t>
            </a:r>
            <a:endParaRPr kumimoji="1" lang="en-US" altLang="ja-JP" dirty="0" smtClean="0"/>
          </a:p>
          <a:p>
            <a:pPr lvl="1">
              <a:buClr>
                <a:schemeClr val="tx1"/>
              </a:buClr>
            </a:pPr>
            <a:r>
              <a:rPr kumimoji="1" lang="ja-JP" altLang="en-US" dirty="0" smtClean="0"/>
              <a:t>作曲・物語作成という</a:t>
            </a:r>
            <a:r>
              <a:rPr kumimoji="1" lang="ja-JP" altLang="en-US" dirty="0" smtClean="0">
                <a:solidFill>
                  <a:srgbClr val="0070C0"/>
                </a:solidFill>
                <a:effectLst>
                  <a:outerShdw blurRad="50800" dist="38100" dir="2700000" algn="tl" rotWithShape="0">
                    <a:prstClr val="black">
                      <a:alpha val="25000"/>
                    </a:prstClr>
                  </a:outerShdw>
                </a:effectLst>
              </a:rPr>
              <a:t>創作活動を支援するシステム</a:t>
            </a:r>
            <a:r>
              <a:rPr kumimoji="1" lang="ja-JP" altLang="en-US" dirty="0" smtClean="0"/>
              <a:t>の開発</a:t>
            </a:r>
            <a:endParaRPr kumimoji="1" lang="en-US" altLang="ja-JP" dirty="0" smtClean="0"/>
          </a:p>
          <a:p>
            <a:pPr lvl="2">
              <a:buClr>
                <a:schemeClr val="tx1"/>
              </a:buClr>
            </a:pPr>
            <a:r>
              <a:rPr lang="ja-JP" altLang="en-US" dirty="0" smtClean="0">
                <a:solidFill>
                  <a:srgbClr val="0070C0"/>
                </a:solidFill>
                <a:effectLst>
                  <a:outerShdw blurRad="50800" dist="38100" dir="2700000" algn="tl" rotWithShape="0">
                    <a:prstClr val="black">
                      <a:alpha val="25000"/>
                    </a:prstClr>
                  </a:outerShdw>
                </a:effectLst>
              </a:rPr>
              <a:t>小学校での出前授業の実施</a:t>
            </a:r>
            <a:r>
              <a:rPr lang="ja-JP" altLang="en-US" dirty="0" smtClean="0"/>
              <a:t>とシステムの評価</a:t>
            </a:r>
            <a:endParaRPr lang="en-US" altLang="ja-JP" dirty="0" smtClean="0"/>
          </a:p>
          <a:p>
            <a:pPr lvl="2">
              <a:buClr>
                <a:schemeClr val="tx1"/>
              </a:buClr>
            </a:pPr>
            <a:r>
              <a:rPr lang="ja-JP" altLang="en-US" dirty="0" smtClean="0">
                <a:solidFill>
                  <a:srgbClr val="0070C0"/>
                </a:solidFill>
                <a:effectLst>
                  <a:outerShdw blurRad="50800" dist="38100" dir="2700000" algn="tl" rotWithShape="0">
                    <a:prstClr val="black">
                      <a:alpha val="25000"/>
                    </a:prstClr>
                  </a:outerShdw>
                </a:effectLst>
              </a:rPr>
              <a:t>不規則なリズムと不協和への対処</a:t>
            </a:r>
            <a:r>
              <a:rPr lang="ja-JP" altLang="en-US" dirty="0" smtClean="0"/>
              <a:t>方法の提案</a:t>
            </a:r>
            <a:endParaRPr lang="en-US" altLang="ja-JP" dirty="0" smtClean="0"/>
          </a:p>
          <a:p>
            <a:pPr lvl="2">
              <a:buClr>
                <a:schemeClr val="tx1"/>
              </a:buClr>
            </a:pPr>
            <a:r>
              <a:rPr kumimoji="1" lang="ja-JP" altLang="en-US" dirty="0" smtClean="0"/>
              <a:t>小学校でも利用できるよう</a:t>
            </a:r>
            <a:r>
              <a:rPr kumimoji="1" lang="ja-JP" altLang="en-US" dirty="0" smtClean="0">
                <a:solidFill>
                  <a:srgbClr val="0070C0"/>
                </a:solidFill>
                <a:effectLst>
                  <a:outerShdw blurRad="50800" dist="38100" dir="2700000" algn="tl" rotWithShape="0">
                    <a:prstClr val="black">
                      <a:alpha val="25000"/>
                    </a:prstClr>
                  </a:outerShdw>
                </a:effectLst>
              </a:rPr>
              <a:t>システムの再構築</a:t>
            </a:r>
            <a:endParaRPr kumimoji="1" lang="en-US" altLang="ja-JP" dirty="0" smtClean="0">
              <a:solidFill>
                <a:srgbClr val="0070C0"/>
              </a:solidFill>
              <a:effectLst>
                <a:outerShdw blurRad="50800" dist="38100" dir="2700000" algn="tl" rotWithShape="0">
                  <a:prstClr val="black">
                    <a:alpha val="25000"/>
                  </a:prstClr>
                </a:outerShdw>
              </a:effectLst>
            </a:endParaRPr>
          </a:p>
          <a:p>
            <a:endParaRPr lang="en-US" altLang="ja-JP" sz="1400" dirty="0" smtClean="0"/>
          </a:p>
          <a:p>
            <a:r>
              <a:rPr kumimoji="1" lang="ja-JP" altLang="en-US" dirty="0" smtClean="0"/>
              <a:t>今後の課題</a:t>
            </a:r>
            <a:endParaRPr kumimoji="1" lang="en-US" altLang="ja-JP" dirty="0" smtClean="0"/>
          </a:p>
          <a:p>
            <a:pPr lvl="1">
              <a:buClr>
                <a:schemeClr val="tx1"/>
              </a:buClr>
            </a:pPr>
            <a:endParaRPr lang="en-US" altLang="ja-JP" sz="200" dirty="0" smtClean="0">
              <a:solidFill>
                <a:srgbClr val="C00000"/>
              </a:solidFill>
              <a:effectLst>
                <a:outerShdw blurRad="50800" dist="38100" dir="2700000" algn="tl" rotWithShape="0">
                  <a:prstClr val="black">
                    <a:alpha val="25000"/>
                  </a:prstClr>
                </a:outerShdw>
              </a:effectLst>
            </a:endParaRPr>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自然と段階を追って作曲の学習ができる教育構造</a:t>
            </a:r>
            <a:r>
              <a:rPr lang="ja-JP" altLang="en-US" dirty="0" smtClean="0"/>
              <a:t>の構築</a:t>
            </a:r>
          </a:p>
          <a:p>
            <a:pPr lvl="2">
              <a:buClr>
                <a:schemeClr val="tx1"/>
              </a:buClr>
            </a:pPr>
            <a:r>
              <a:rPr lang="ja-JP" altLang="en-US" dirty="0" smtClean="0">
                <a:solidFill>
                  <a:srgbClr val="C00000"/>
                </a:solidFill>
                <a:effectLst>
                  <a:outerShdw blurRad="50800" dist="38100" dir="2700000" algn="tl" rotWithShape="0">
                    <a:prstClr val="black">
                      <a:alpha val="25000"/>
                    </a:prstClr>
                  </a:outerShdw>
                </a:effectLst>
              </a:rPr>
              <a:t>児童だけでの音楽理論として適切な作曲</a:t>
            </a:r>
            <a:r>
              <a:rPr lang="ja-JP" altLang="en-US" dirty="0" smtClean="0"/>
              <a:t>を目指す</a:t>
            </a:r>
            <a:endParaRPr kumimoji="1" lang="en-US" altLang="ja-JP" sz="1000" dirty="0" smtClean="0"/>
          </a:p>
          <a:p>
            <a:pPr lvl="2">
              <a:buClr>
                <a:schemeClr val="tx1"/>
              </a:buClr>
            </a:pPr>
            <a:r>
              <a:rPr kumimoji="1" lang="ja-JP" altLang="en-US" dirty="0" smtClean="0"/>
              <a:t>近隣小学校で出前授業を実施し，評価を行う</a:t>
            </a:r>
            <a:endParaRPr kumimoji="1" lang="en-US" altLang="ja-JP" dirty="0" smtClean="0"/>
          </a:p>
          <a:p>
            <a:pPr lvl="2">
              <a:buClr>
                <a:schemeClr val="tx1"/>
              </a:buClr>
            </a:pPr>
            <a:endParaRPr kumimoji="1" lang="en-US" altLang="ja-JP" sz="400"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システムの再構築</a:t>
            </a:r>
            <a:r>
              <a:rPr lang="ja-JP" altLang="en-US" dirty="0" smtClean="0"/>
              <a:t>も同時に進行</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16</a:t>
            </a:fld>
            <a:endParaRPr lang="en-US" altLang="ja-JP"/>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研究計画</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17</a:t>
            </a:fld>
            <a:endParaRPr lang="en-US" altLang="ja-JP"/>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18</a:t>
            </a:fld>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画像素材等</a:t>
            </a:r>
            <a:endParaRPr kumimoji="1" lang="ja-JP" altLang="en-US" dirty="0"/>
          </a:p>
        </p:txBody>
      </p:sp>
      <p:sp>
        <p:nvSpPr>
          <p:cNvPr id="37" name="日付プレースホルダ 5"/>
          <p:cNvSpPr>
            <a:spLocks noGrp="1"/>
          </p:cNvSpPr>
          <p:nvPr>
            <p:ph type="dt" sz="half" idx="10"/>
          </p:nvPr>
        </p:nvSpPr>
        <p:spPr/>
        <p:txBody>
          <a:bodyPr/>
          <a:lstStyle/>
          <a:p>
            <a:pPr>
              <a:defRPr/>
            </a:pPr>
            <a:r>
              <a:rPr lang="en-US" altLang="ja-JP" smtClean="0"/>
              <a:t>2008/11/28</a:t>
            </a:r>
            <a:endParaRPr lang="en-US" altLang="ja-JP" dirty="0"/>
          </a:p>
        </p:txBody>
      </p:sp>
      <p:sp>
        <p:nvSpPr>
          <p:cNvPr id="36"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4" name="スライド番号プレースホルダ 3"/>
          <p:cNvSpPr>
            <a:spLocks noGrp="1"/>
          </p:cNvSpPr>
          <p:nvPr>
            <p:ph type="sldNum" sz="quarter" idx="12"/>
          </p:nvPr>
        </p:nvSpPr>
        <p:spPr/>
        <p:txBody>
          <a:bodyPr/>
          <a:lstStyle/>
          <a:p>
            <a:pPr>
              <a:defRPr/>
            </a:pPr>
            <a:fld id="{FC8B79EC-FEE1-4438-9745-5C4660D58815}" type="slidenum">
              <a:rPr lang="en-US" altLang="ja-JP" smtClean="0"/>
              <a:pPr>
                <a:defRPr/>
              </a:pPr>
              <a:t>19</a:t>
            </a:fld>
            <a:endParaRPr lang="en-US" altLang="ja-JP"/>
          </a:p>
        </p:txBody>
      </p:sp>
      <p:grpSp>
        <p:nvGrpSpPr>
          <p:cNvPr id="7" name="グループ化 6"/>
          <p:cNvGrpSpPr/>
          <p:nvPr/>
        </p:nvGrpSpPr>
        <p:grpSpPr>
          <a:xfrm>
            <a:off x="228601" y="4924453"/>
            <a:ext cx="1276351" cy="1295400"/>
            <a:chOff x="7153275" y="5029200"/>
            <a:chExt cx="1276350" cy="1295400"/>
          </a:xfrm>
        </p:grpSpPr>
        <p:graphicFrame>
          <p:nvGraphicFramePr>
            <p:cNvPr id="8" name="Object 11"/>
            <p:cNvGraphicFramePr>
              <a:graphicFrameLocks noChangeAspect="1"/>
            </p:cNvGraphicFramePr>
            <p:nvPr/>
          </p:nvGraphicFramePr>
          <p:xfrm>
            <a:off x="7477125" y="5029200"/>
            <a:ext cx="619125" cy="1058863"/>
          </p:xfrm>
          <a:graphic>
            <a:graphicData uri="http://schemas.openxmlformats.org/presentationml/2006/ole">
              <p:oleObj spid="_x0000_s3074" name="Visio" r:id="rId4" imgW="619041" imgH="1058576" progId="">
                <p:embed/>
              </p:oleObj>
            </a:graphicData>
          </a:graphic>
        </p:graphicFrame>
        <p:sp>
          <p:nvSpPr>
            <p:cNvPr id="9" name="角丸四角形 8"/>
            <p:cNvSpPr/>
            <p:nvPr/>
          </p:nvSpPr>
          <p:spPr>
            <a:xfrm>
              <a:off x="7219950" y="5791200"/>
              <a:ext cx="1133475" cy="533400"/>
            </a:xfrm>
            <a:prstGeom prst="roundRect">
              <a:avLst/>
            </a:prstGeom>
            <a:gradFill>
              <a:gsLst>
                <a:gs pos="0">
                  <a:schemeClr val="accent1">
                    <a:lumMod val="75000"/>
                  </a:schemeClr>
                </a:gs>
                <a:gs pos="50000">
                  <a:schemeClr val="bg1">
                    <a:alpha val="90000"/>
                  </a:schemeClr>
                </a:gs>
                <a:gs pos="100000">
                  <a:schemeClr val="accent1">
                    <a:lumMod val="75000"/>
                  </a:schemeClr>
                </a:gs>
              </a:gsLst>
              <a:lin ang="16200000" scaled="1"/>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0" name="テキスト ボックス 30"/>
            <p:cNvSpPr txBox="1">
              <a:spLocks noChangeArrowheads="1"/>
            </p:cNvSpPr>
            <p:nvPr/>
          </p:nvSpPr>
          <p:spPr bwMode="auto">
            <a:xfrm>
              <a:off x="7153275" y="5827713"/>
              <a:ext cx="1276350" cy="430887"/>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r>
                <a:rPr lang="ja-JP" altLang="en-US" sz="2200" dirty="0" smtClean="0"/>
                <a:t>利用者</a:t>
              </a:r>
              <a:endParaRPr lang="ja-JP" altLang="en-US" sz="2200" dirty="0"/>
            </a:p>
          </p:txBody>
        </p:sp>
      </p:grpSp>
      <p:sp>
        <p:nvSpPr>
          <p:cNvPr id="11" name="右矢印 10"/>
          <p:cNvSpPr/>
          <p:nvPr/>
        </p:nvSpPr>
        <p:spPr>
          <a:xfrm>
            <a:off x="1828800" y="4762528"/>
            <a:ext cx="762000" cy="533400"/>
          </a:xfrm>
          <a:prstGeom prst="rightArrow">
            <a:avLst/>
          </a:prstGeom>
          <a:solidFill>
            <a:srgbClr val="FF9696">
              <a:alpha val="60000"/>
            </a:srgb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12" name="右矢印 11"/>
          <p:cNvSpPr/>
          <p:nvPr/>
        </p:nvSpPr>
        <p:spPr>
          <a:xfrm>
            <a:off x="1828800" y="5676928"/>
            <a:ext cx="762000" cy="533400"/>
          </a:xfrm>
          <a:prstGeom prst="rightArrow">
            <a:avLst/>
          </a:prstGeom>
          <a:solidFill>
            <a:schemeClr val="accent1">
              <a:alpha val="60000"/>
            </a:schemeClr>
          </a:solidFill>
          <a:ln>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13" name="下矢印 12"/>
          <p:cNvSpPr/>
          <p:nvPr/>
        </p:nvSpPr>
        <p:spPr>
          <a:xfrm rot="16200000">
            <a:off x="2895600" y="4648228"/>
            <a:ext cx="533400" cy="762000"/>
          </a:xfrm>
          <a:prstGeom prst="downArrow">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solidFill>
                <a:schemeClr val="tx1"/>
              </a:solidFill>
            </a:endParaRPr>
          </a:p>
        </p:txBody>
      </p:sp>
      <p:sp>
        <p:nvSpPr>
          <p:cNvPr id="14" name="角丸四角形 13"/>
          <p:cNvSpPr/>
          <p:nvPr/>
        </p:nvSpPr>
        <p:spPr>
          <a:xfrm>
            <a:off x="4800600" y="1371600"/>
            <a:ext cx="3962400" cy="3276600"/>
          </a:xfrm>
          <a:prstGeom prst="roundRect">
            <a:avLst>
              <a:gd name="adj" fmla="val 4398"/>
            </a:avLst>
          </a:prstGeom>
          <a:gradFill>
            <a:gsLst>
              <a:gs pos="0">
                <a:srgbClr val="CCFFCC">
                  <a:alpha val="60000"/>
                </a:srgbClr>
              </a:gs>
              <a:gs pos="50000">
                <a:schemeClr val="bg1">
                  <a:alpha val="50000"/>
                </a:schemeClr>
              </a:gs>
              <a:gs pos="100000">
                <a:srgbClr val="CCFFCC">
                  <a:alpha val="60000"/>
                </a:srgbClr>
              </a:gs>
            </a:gsLst>
            <a:lin ang="5400000" scaled="0"/>
          </a:gradFill>
          <a:ln>
            <a:solidFill>
              <a:srgbClr val="000000">
                <a:alpha val="60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15" name="正方形/長方形 14"/>
          <p:cNvSpPr/>
          <p:nvPr/>
        </p:nvSpPr>
        <p:spPr>
          <a:xfrm>
            <a:off x="5486400" y="1066800"/>
            <a:ext cx="2590800" cy="609600"/>
          </a:xfrm>
          <a:prstGeom prst="rect">
            <a:avLst/>
          </a:prstGeom>
          <a:solidFill>
            <a:srgbClr val="FCFFFC">
              <a:alpha val="89804"/>
            </a:srgbClr>
          </a:solidFill>
          <a:ln>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rPr>
              <a:t>なんとか</a:t>
            </a:r>
            <a:r>
              <a:rPr kumimoji="1" lang="ja-JP" altLang="en-US" sz="2400" dirty="0" smtClean="0">
                <a:solidFill>
                  <a:schemeClr val="tx1"/>
                </a:solidFill>
              </a:rPr>
              <a:t>部</a:t>
            </a:r>
            <a:endParaRPr kumimoji="1" lang="ja-JP" altLang="en-US" sz="2400" dirty="0">
              <a:solidFill>
                <a:schemeClr val="tx1"/>
              </a:solidFill>
            </a:endParaRPr>
          </a:p>
        </p:txBody>
      </p:sp>
      <p:grpSp>
        <p:nvGrpSpPr>
          <p:cNvPr id="16" name="グループ化 20"/>
          <p:cNvGrpSpPr>
            <a:grpSpLocks/>
          </p:cNvGrpSpPr>
          <p:nvPr/>
        </p:nvGrpSpPr>
        <p:grpSpPr bwMode="auto">
          <a:xfrm>
            <a:off x="2705100" y="5636427"/>
            <a:ext cx="5400000" cy="611973"/>
            <a:chOff x="2035970" y="5855517"/>
            <a:chExt cx="4593524" cy="545269"/>
          </a:xfrm>
        </p:grpSpPr>
        <p:sp>
          <p:nvSpPr>
            <p:cNvPr id="17" name="角丸四角形 16"/>
            <p:cNvSpPr/>
            <p:nvPr/>
          </p:nvSpPr>
          <p:spPr>
            <a:xfrm>
              <a:off x="2035970" y="5855517"/>
              <a:ext cx="4581525" cy="533402"/>
            </a:xfrm>
            <a:prstGeom prst="roundRect">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8" name="コンテンツ プレースホルダ 2"/>
            <p:cNvSpPr txBox="1">
              <a:spLocks/>
            </p:cNvSpPr>
            <p:nvPr/>
          </p:nvSpPr>
          <p:spPr bwMode="gray">
            <a:xfrm>
              <a:off x="2100791" y="5866622"/>
              <a:ext cx="4472561" cy="534164"/>
            </a:xfrm>
            <a:prstGeom prst="rect">
              <a:avLst/>
            </a:prstGeom>
            <a:noFill/>
            <a:ln w="9525">
              <a:noFill/>
              <a:miter lim="800000"/>
              <a:headEnd/>
              <a:tailEnd/>
            </a:ln>
          </p:spPr>
          <p:txBody>
            <a:bodyPr anchor="ctr" anchorCtr="0"/>
            <a:lstStyle/>
            <a:p>
              <a:pPr marL="342900" indent="-342900" eaLnBrk="0" hangingPunct="0">
                <a:spcBef>
                  <a:spcPct val="20000"/>
                </a:spcBef>
                <a:defRPr/>
              </a:pPr>
              <a:r>
                <a:rPr lang="ja-JP" altLang="en-US" sz="3000" kern="0" dirty="0" smtClean="0">
                  <a:latin typeface="+mn-lt"/>
                  <a:ea typeface="+mn-ea"/>
                </a:rPr>
                <a:t>キーワード</a:t>
              </a:r>
              <a:endParaRPr lang="ja-JP" altLang="en-US" sz="3000" kern="0" dirty="0">
                <a:latin typeface="+mn-lt"/>
                <a:ea typeface="+mn-ea"/>
              </a:endParaRPr>
            </a:p>
          </p:txBody>
        </p:sp>
        <p:sp>
          <p:nvSpPr>
            <p:cNvPr id="19" name="角丸四角形 18"/>
            <p:cNvSpPr/>
            <p:nvPr/>
          </p:nvSpPr>
          <p:spPr>
            <a:xfrm>
              <a:off x="2047836" y="5866623"/>
              <a:ext cx="4581658" cy="534163"/>
            </a:xfrm>
            <a:prstGeom prst="roundRect">
              <a:avLst/>
            </a:prstGeom>
            <a:noFill/>
            <a:ln>
              <a:solidFill>
                <a:srgbClr val="0066FF"/>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20" name="角丸四角形 19"/>
          <p:cNvSpPr/>
          <p:nvPr/>
        </p:nvSpPr>
        <p:spPr>
          <a:xfrm>
            <a:off x="228600" y="981075"/>
            <a:ext cx="2209800" cy="685800"/>
          </a:xfrm>
          <a:prstGeom prst="roundRect">
            <a:avLst>
              <a:gd name="adj" fmla="val 4398"/>
            </a:avLst>
          </a:prstGeom>
          <a:gradFill>
            <a:gsLst>
              <a:gs pos="0">
                <a:schemeClr val="accent6">
                  <a:lumMod val="40000"/>
                  <a:lumOff val="60000"/>
                  <a:alpha val="80000"/>
                </a:schemeClr>
              </a:gs>
              <a:gs pos="50000">
                <a:schemeClr val="bg1">
                  <a:alpha val="70000"/>
                </a:schemeClr>
              </a:gs>
              <a:gs pos="100000">
                <a:schemeClr val="accent6">
                  <a:lumMod val="40000"/>
                  <a:lumOff val="60000"/>
                  <a:alpha val="80000"/>
                </a:schemeClr>
              </a:gs>
            </a:gsLst>
            <a:lin ang="540000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aphicFrame>
        <p:nvGraphicFramePr>
          <p:cNvPr id="21" name="表 20"/>
          <p:cNvGraphicFramePr>
            <a:graphicFrameLocks noGrp="1"/>
          </p:cNvGraphicFramePr>
          <p:nvPr/>
        </p:nvGraphicFramePr>
        <p:xfrm>
          <a:off x="5029200" y="1981201"/>
          <a:ext cx="2676525" cy="19608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609600"/>
                <a:gridCol w="2066925"/>
              </a:tblGrid>
              <a:tr h="406400">
                <a:tc gridSpan="2">
                  <a:txBody>
                    <a:bodyPr/>
                    <a:lstStyle/>
                    <a:p>
                      <a:pPr algn="ctr"/>
                      <a:r>
                        <a:rPr kumimoji="1" lang="en-US" altLang="ja-JP" sz="1800" b="0" dirty="0" smtClean="0"/>
                        <a:t>DB</a:t>
                      </a:r>
                      <a:endParaRPr kumimoji="1" lang="ja-JP" altLang="en-US" sz="1800" b="0" dirty="0"/>
                    </a:p>
                  </a:txBody>
                  <a:tcPr/>
                </a:tc>
                <a:tc hMerge="1">
                  <a:txBody>
                    <a:bodyPr/>
                    <a:lstStyle/>
                    <a:p>
                      <a:endParaRPr kumimoji="1" lang="ja-JP" altLang="en-US" dirty="0"/>
                    </a:p>
                  </a:txBody>
                  <a:tcPr/>
                </a:tc>
              </a:tr>
              <a:tr h="640080">
                <a:tc>
                  <a:txBody>
                    <a:bodyPr/>
                    <a:lstStyle/>
                    <a:p>
                      <a:r>
                        <a:rPr kumimoji="1" lang="en-US" altLang="ja-JP" sz="1800" dirty="0" smtClean="0"/>
                        <a:t>PK</a:t>
                      </a:r>
                      <a:endParaRPr kumimoji="1" lang="ja-JP" altLang="en-US" sz="1800" dirty="0"/>
                    </a:p>
                  </a:txBody>
                  <a:tcPr/>
                </a:tc>
                <a:tc>
                  <a:txBody>
                    <a:bodyPr/>
                    <a:lstStyle/>
                    <a:p>
                      <a:r>
                        <a:rPr kumimoji="1" lang="ja-JP" altLang="en-US" sz="1800" u="none" dirty="0" smtClean="0">
                          <a:solidFill>
                            <a:schemeClr val="tx1"/>
                          </a:solidFill>
                          <a:latin typeface="Tahoma" pitchFamily="34" charset="0"/>
                          <a:cs typeface="Tahoma" pitchFamily="34" charset="0"/>
                        </a:rPr>
                        <a:t>キー名</a:t>
                      </a:r>
                      <a:endParaRPr kumimoji="1" lang="ja-JP" altLang="en-US" sz="1800" u="none" dirty="0">
                        <a:solidFill>
                          <a:schemeClr val="tx1"/>
                        </a:solidFill>
                        <a:latin typeface="Tahoma" pitchFamily="34" charset="0"/>
                        <a:cs typeface="Tahoma" pitchFamily="34" charset="0"/>
                      </a:endParaRPr>
                    </a:p>
                  </a:txBody>
                  <a:tcPr/>
                </a:tc>
              </a:tr>
              <a:tr h="914400">
                <a:tc>
                  <a:txBody>
                    <a:bodyPr/>
                    <a:lstStyle/>
                    <a:p>
                      <a:r>
                        <a:rPr kumimoji="1" lang="en-US" altLang="ja-JP" sz="1800" dirty="0" smtClean="0"/>
                        <a:t>FK</a:t>
                      </a:r>
                    </a:p>
                    <a:p>
                      <a:endParaRPr kumimoji="1" lang="ja-JP" altLang="en-US" sz="1800" dirty="0"/>
                    </a:p>
                  </a:txBody>
                  <a:tcPr/>
                </a:tc>
                <a:tc>
                  <a:txBody>
                    <a:bodyPr/>
                    <a:lstStyle/>
                    <a:p>
                      <a:r>
                        <a:rPr kumimoji="1" lang="ja-JP" altLang="en-US" sz="1800" dirty="0" smtClean="0"/>
                        <a:t>キー名</a:t>
                      </a:r>
                      <a:endParaRPr kumimoji="1" lang="en-US" altLang="ja-JP" sz="1800" dirty="0" smtClean="0"/>
                    </a:p>
                    <a:p>
                      <a:r>
                        <a:rPr kumimoji="1" lang="ja-JP" altLang="en-US" sz="1800" dirty="0" smtClean="0"/>
                        <a:t>キー名</a:t>
                      </a:r>
                      <a:endParaRPr kumimoji="1" lang="en-US" altLang="ja-JP" sz="1800" dirty="0" smtClean="0"/>
                    </a:p>
                  </a:txBody>
                  <a:tcPr/>
                </a:tc>
              </a:tr>
            </a:tbl>
          </a:graphicData>
        </a:graphic>
      </p:graphicFrame>
      <p:sp>
        <p:nvSpPr>
          <p:cNvPr id="22" name="ストライプ矢印 21"/>
          <p:cNvSpPr/>
          <p:nvPr/>
        </p:nvSpPr>
        <p:spPr>
          <a:xfrm>
            <a:off x="3695700" y="4695853"/>
            <a:ext cx="1600200" cy="660400"/>
          </a:xfrm>
          <a:prstGeom prst="stripedRightArrow">
            <a:avLst>
              <a:gd name="adj1" fmla="val 53125"/>
              <a:gd name="adj2" fmla="val 75529"/>
            </a:avLst>
          </a:prstGeom>
          <a:solidFill>
            <a:schemeClr val="accent6">
              <a:lumMod val="40000"/>
              <a:lumOff val="60000"/>
              <a:alpha val="80000"/>
            </a:schemeClr>
          </a:solidFill>
          <a:ln w="3175">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smtClean="0">
                <a:effectLst>
                  <a:outerShdw blurRad="38100" dist="38100" dir="2700000" algn="tl">
                    <a:srgbClr val="000000">
                      <a:alpha val="43137"/>
                    </a:srgbClr>
                  </a:outerShdw>
                </a:effectLst>
              </a:rPr>
              <a:t>やじるし</a:t>
            </a:r>
            <a:endParaRPr lang="ja-JP" altLang="en-US" dirty="0">
              <a:effectLst>
                <a:outerShdw blurRad="38100" dist="38100" dir="2700000" algn="tl">
                  <a:srgbClr val="000000">
                    <a:alpha val="43137"/>
                  </a:srgbClr>
                </a:outerShdw>
              </a:effectLst>
            </a:endParaRPr>
          </a:p>
        </p:txBody>
      </p:sp>
      <p:sp>
        <p:nvSpPr>
          <p:cNvPr id="23" name="四角形吹き出し 22"/>
          <p:cNvSpPr/>
          <p:nvPr/>
        </p:nvSpPr>
        <p:spPr>
          <a:xfrm>
            <a:off x="304800" y="3933853"/>
            <a:ext cx="3048000" cy="533400"/>
          </a:xfrm>
          <a:prstGeom prst="wedgeRectCallout">
            <a:avLst>
              <a:gd name="adj1" fmla="val -30284"/>
              <a:gd name="adj2" fmla="val 108482"/>
            </a:avLst>
          </a:prstGeom>
          <a:gradFill flip="none" rotWithShape="1">
            <a:gsLst>
              <a:gs pos="0">
                <a:schemeClr val="accent1">
                  <a:alpha val="70000"/>
                </a:schemeClr>
              </a:gs>
              <a:gs pos="50000">
                <a:schemeClr val="bg1">
                  <a:alpha val="90000"/>
                </a:schemeClr>
              </a:gs>
              <a:gs pos="100000">
                <a:schemeClr val="accent1">
                  <a:alpha val="90000"/>
                </a:schemeClr>
              </a:gs>
            </a:gsLst>
            <a:lin ang="0" scaled="1"/>
            <a:tileRect/>
          </a:gradFill>
          <a:effectLst>
            <a:outerShdw blurRad="127000" dist="635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2400" dirty="0" smtClean="0">
                <a:solidFill>
                  <a:schemeClr val="tx1"/>
                </a:solidFill>
                <a:latin typeface="+mn-ea"/>
                <a:cs typeface="Tahoma" pitchFamily="34" charset="0"/>
              </a:rPr>
              <a:t>利用者の声</a:t>
            </a:r>
            <a:endParaRPr lang="en-US" altLang="ja-JP" sz="2400" dirty="0" smtClean="0">
              <a:solidFill>
                <a:schemeClr val="tx1"/>
              </a:solidFill>
              <a:latin typeface="+mn-ea"/>
              <a:cs typeface="Tahoma" pitchFamily="34" charset="0"/>
            </a:endParaRPr>
          </a:p>
        </p:txBody>
      </p:sp>
      <p:grpSp>
        <p:nvGrpSpPr>
          <p:cNvPr id="24" name="グループ化 23"/>
          <p:cNvGrpSpPr/>
          <p:nvPr/>
        </p:nvGrpSpPr>
        <p:grpSpPr>
          <a:xfrm>
            <a:off x="6629400" y="3400453"/>
            <a:ext cx="2133600" cy="1981200"/>
            <a:chOff x="6858000" y="3352800"/>
            <a:chExt cx="2133600" cy="1981200"/>
          </a:xfrm>
        </p:grpSpPr>
        <p:sp>
          <p:nvSpPr>
            <p:cNvPr id="25" name="角丸四角形 24"/>
            <p:cNvSpPr/>
            <p:nvPr/>
          </p:nvSpPr>
          <p:spPr>
            <a:xfrm>
              <a:off x="6896100" y="4724400"/>
              <a:ext cx="2057400" cy="609600"/>
            </a:xfrm>
            <a:prstGeom prst="roundRect">
              <a:avLst/>
            </a:prstGeom>
            <a:gradFill flip="none" rotWithShape="1">
              <a:gsLst>
                <a:gs pos="0">
                  <a:srgbClr val="FFFF99"/>
                </a:gs>
                <a:gs pos="50000">
                  <a:schemeClr val="bg1">
                    <a:alpha val="90000"/>
                  </a:schemeClr>
                </a:gs>
                <a:gs pos="100000">
                  <a:srgbClr val="FFFF99"/>
                </a:gs>
              </a:gsLst>
              <a:lin ang="16200000" scaled="1"/>
              <a:tileRect/>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正方形/長方形 25"/>
            <p:cNvSpPr/>
            <p:nvPr/>
          </p:nvSpPr>
          <p:spPr>
            <a:xfrm>
              <a:off x="6858000" y="4800600"/>
              <a:ext cx="2133600" cy="4572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データベース</a:t>
              </a:r>
              <a:endParaRPr kumimoji="1" lang="ja-JP" altLang="en-US" sz="2400" dirty="0">
                <a:solidFill>
                  <a:schemeClr val="tx1"/>
                </a:solidFill>
              </a:endParaRPr>
            </a:p>
          </p:txBody>
        </p:sp>
        <p:sp>
          <p:nvSpPr>
            <p:cNvPr id="27" name="フローチャート : 磁気ディスク 26"/>
            <p:cNvSpPr/>
            <p:nvPr/>
          </p:nvSpPr>
          <p:spPr>
            <a:xfrm>
              <a:off x="7305675" y="3352800"/>
              <a:ext cx="1219200" cy="1447800"/>
            </a:xfrm>
            <a:prstGeom prst="flowChartMagneticDisk">
              <a:avLst/>
            </a:prstGeom>
            <a:solidFill>
              <a:srgbClr val="FFFFCC"/>
            </a:solidFill>
            <a:ln>
              <a:solidFill>
                <a:schemeClr val="accent1">
                  <a:lumMod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cxnSp>
        <p:nvCxnSpPr>
          <p:cNvPr id="28" name="直線矢印コネクタ 27"/>
          <p:cNvCxnSpPr/>
          <p:nvPr/>
        </p:nvCxnSpPr>
        <p:spPr>
          <a:xfrm>
            <a:off x="5638800" y="5029200"/>
            <a:ext cx="760156"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正方形/長方形 28"/>
          <p:cNvSpPr/>
          <p:nvPr/>
        </p:nvSpPr>
        <p:spPr>
          <a:xfrm>
            <a:off x="8458200" y="1219200"/>
            <a:ext cx="457200" cy="3581400"/>
          </a:xfrm>
          <a:prstGeom prst="rect">
            <a:avLst/>
          </a:prstGeom>
          <a:solidFill>
            <a:schemeClr val="tx1">
              <a:lumMod val="95000"/>
              <a:lumOff val="5000"/>
              <a:alpha val="95000"/>
            </a:schemeClr>
          </a:solidFill>
        </p:spPr>
        <p:style>
          <a:lnRef idx="0">
            <a:schemeClr val="dk1"/>
          </a:lnRef>
          <a:fillRef idx="3">
            <a:schemeClr val="dk1"/>
          </a:fillRef>
          <a:effectRef idx="3">
            <a:schemeClr val="dk1"/>
          </a:effectRef>
          <a:fontRef idx="minor">
            <a:schemeClr val="lt1"/>
          </a:fontRef>
        </p:style>
        <p:txBody>
          <a:bodyPr vert="eaVert" rtlCol="0" anchor="ctr"/>
          <a:lstStyle/>
          <a:p>
            <a:pPr algn="ctr"/>
            <a:r>
              <a:rPr lang="ja-JP" altLang="en-US" sz="2000" dirty="0" smtClean="0">
                <a:solidFill>
                  <a:schemeClr val="bg1"/>
                </a:solidFill>
              </a:rPr>
              <a:t>なんとかシステム</a:t>
            </a:r>
            <a:endParaRPr kumimoji="1" lang="ja-JP" altLang="en-US" sz="2000" dirty="0">
              <a:solidFill>
                <a:schemeClr val="bg1"/>
              </a:solidFill>
            </a:endParaRPr>
          </a:p>
        </p:txBody>
      </p:sp>
      <p:grpSp>
        <p:nvGrpSpPr>
          <p:cNvPr id="33" name="グループ化 32"/>
          <p:cNvGrpSpPr/>
          <p:nvPr/>
        </p:nvGrpSpPr>
        <p:grpSpPr>
          <a:xfrm>
            <a:off x="3657600" y="2895600"/>
            <a:ext cx="2438400" cy="1600200"/>
            <a:chOff x="762000" y="1971675"/>
            <a:chExt cx="8001000" cy="2819400"/>
          </a:xfrm>
        </p:grpSpPr>
        <p:sp>
          <p:nvSpPr>
            <p:cNvPr id="34" name="角丸四角形 33"/>
            <p:cNvSpPr/>
            <p:nvPr/>
          </p:nvSpPr>
          <p:spPr>
            <a:xfrm>
              <a:off x="3800474" y="4039171"/>
              <a:ext cx="4952998" cy="742379"/>
            </a:xfrm>
            <a:prstGeom prst="roundRect">
              <a:avLst>
                <a:gd name="adj" fmla="val 26785"/>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w="3175">
              <a:solidFill>
                <a:srgbClr val="00B0F0"/>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35" name="角丸四角形 34"/>
            <p:cNvSpPr/>
            <p:nvPr/>
          </p:nvSpPr>
          <p:spPr>
            <a:xfrm>
              <a:off x="762000" y="1971675"/>
              <a:ext cx="8001000" cy="2819400"/>
            </a:xfrm>
            <a:prstGeom prst="roundRect">
              <a:avLst>
                <a:gd name="adj" fmla="val 6141"/>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コンテンツ プレースホルダ 37"/>
          <p:cNvSpPr>
            <a:spLocks noGrp="1"/>
          </p:cNvSpPr>
          <p:nvPr>
            <p:ph idx="1"/>
          </p:nvPr>
        </p:nvSpPr>
        <p:spPr>
          <a:xfrm>
            <a:off x="304800" y="1020764"/>
            <a:ext cx="2438400" cy="655636"/>
          </a:xfrm>
        </p:spPr>
        <p:txBody>
          <a:bodyPr/>
          <a:lstStyle/>
          <a:p>
            <a:r>
              <a:rPr kumimoji="1" lang="ja-JP" altLang="en-US" dirty="0" smtClean="0"/>
              <a:t>画像素材</a:t>
            </a:r>
            <a:endParaRPr kumimoji="1" lang="ja-JP" altLang="en-US" dirty="0"/>
          </a:p>
        </p:txBody>
      </p:sp>
      <p:grpSp>
        <p:nvGrpSpPr>
          <p:cNvPr id="39" name="グループ化 38"/>
          <p:cNvGrpSpPr/>
          <p:nvPr/>
        </p:nvGrpSpPr>
        <p:grpSpPr>
          <a:xfrm>
            <a:off x="1981200" y="3124200"/>
            <a:ext cx="3781426" cy="533400"/>
            <a:chOff x="714374" y="1600200"/>
            <a:chExt cx="8124826" cy="533400"/>
          </a:xfrm>
        </p:grpSpPr>
        <p:sp>
          <p:nvSpPr>
            <p:cNvPr id="40" name="角丸四角形 39"/>
            <p:cNvSpPr/>
            <p:nvPr/>
          </p:nvSpPr>
          <p:spPr>
            <a:xfrm>
              <a:off x="5257800" y="1600200"/>
              <a:ext cx="3581400" cy="533400"/>
            </a:xfrm>
            <a:prstGeom prst="roundRect">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err="1" smtClean="0">
                  <a:solidFill>
                    <a:schemeClr val="tx1"/>
                  </a:solidFill>
                  <a:effectLst>
                    <a:outerShdw blurRad="50800" dist="38100" dir="2700000" algn="tl" rotWithShape="0">
                      <a:prstClr val="black">
                        <a:alpha val="25000"/>
                      </a:prstClr>
                    </a:outerShdw>
                  </a:effectLst>
                </a:rPr>
                <a:t>あや</a:t>
              </a:r>
              <a:r>
                <a:rPr kumimoji="1" lang="ja-JP" altLang="en-US" sz="2000" dirty="0" smtClean="0">
                  <a:solidFill>
                    <a:schemeClr val="tx1"/>
                  </a:solidFill>
                  <a:effectLst>
                    <a:outerShdw blurRad="50800" dist="38100" dir="2700000" algn="tl" rotWithShape="0">
                      <a:prstClr val="black">
                        <a:alpha val="25000"/>
                      </a:prstClr>
                    </a:outerShdw>
                  </a:effectLst>
                </a:rPr>
                <a:t>やや</a:t>
              </a:r>
              <a:endParaRPr kumimoji="1" lang="ja-JP" altLang="en-US" sz="2000" dirty="0">
                <a:solidFill>
                  <a:schemeClr val="tx1"/>
                </a:solidFill>
                <a:effectLst>
                  <a:outerShdw blurRad="50800" dist="38100" dir="2700000" algn="tl" rotWithShape="0">
                    <a:prstClr val="black">
                      <a:alpha val="25000"/>
                    </a:prstClr>
                  </a:outerShdw>
                </a:effectLst>
              </a:endParaRPr>
            </a:p>
          </p:txBody>
        </p:sp>
        <p:sp>
          <p:nvSpPr>
            <p:cNvPr id="41" name="角丸四角形 40"/>
            <p:cNvSpPr/>
            <p:nvPr/>
          </p:nvSpPr>
          <p:spPr bwMode="auto">
            <a:xfrm>
              <a:off x="714374" y="1600200"/>
              <a:ext cx="8124825" cy="533400"/>
            </a:xfrm>
            <a:prstGeom prst="roundRect">
              <a:avLst/>
            </a:prstGeom>
            <a:noFill/>
            <a:ln>
              <a:solidFill>
                <a:srgbClr val="DC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42" name="角丸四角形吹き出し 41"/>
          <p:cNvSpPr/>
          <p:nvPr/>
        </p:nvSpPr>
        <p:spPr>
          <a:xfrm>
            <a:off x="228600" y="3124200"/>
            <a:ext cx="1600200" cy="533400"/>
          </a:xfrm>
          <a:prstGeom prst="wedgeRoundRectCallout">
            <a:avLst>
              <a:gd name="adj1" fmla="val 4875"/>
              <a:gd name="adj2" fmla="val 89286"/>
              <a:gd name="adj3" fmla="val 16667"/>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a:solidFill>
              <a:srgbClr val="DC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dirty="0" smtClean="0">
                <a:solidFill>
                  <a:schemeClr val="tx1"/>
                </a:solidFill>
                <a:effectLst>
                  <a:outerShdw blurRad="50800" dist="38100" dir="2700000" algn="tl" rotWithShape="0">
                    <a:prstClr val="black">
                      <a:alpha val="25000"/>
                    </a:prstClr>
                  </a:outerShdw>
                </a:effectLst>
              </a:rPr>
              <a:t>めけーも</a:t>
            </a:r>
            <a:endParaRPr kumimoji="1" lang="ja-JP" altLang="en-US" sz="2200" dirty="0">
              <a:solidFill>
                <a:schemeClr val="tx1"/>
              </a:solidFill>
              <a:effectLst>
                <a:outerShdw blurRad="50800" dist="38100" dir="2700000" algn="tl" rotWithShape="0">
                  <a:prstClr val="black">
                    <a:alpha val="25000"/>
                  </a:prstClr>
                </a:outerShdw>
              </a:effectLs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 2"/>
          <p:cNvSpPr>
            <a:spLocks noGrp="1"/>
          </p:cNvSpPr>
          <p:nvPr>
            <p:ph idx="1"/>
          </p:nvPr>
        </p:nvSpPr>
        <p:spPr>
          <a:xfrm>
            <a:off x="304800" y="1020764"/>
            <a:ext cx="7467600" cy="5456236"/>
          </a:xfrm>
        </p:spPr>
        <p:txBody>
          <a:bodyPr/>
          <a:lstStyle/>
          <a:p>
            <a:r>
              <a:rPr kumimoji="1" lang="ja-JP" altLang="en-US" dirty="0" smtClean="0"/>
              <a:t>文部科学省が提唱する“</a:t>
            </a:r>
            <a:r>
              <a:rPr kumimoji="1" lang="ja-JP" altLang="en-US" dirty="0" smtClean="0">
                <a:solidFill>
                  <a:srgbClr val="C00000"/>
                </a:solidFill>
                <a:effectLst>
                  <a:outerShdw blurRad="50800" dist="38100" dir="2700000" algn="tl" rotWithShape="0">
                    <a:prstClr val="black">
                      <a:alpha val="25000"/>
                    </a:prstClr>
                  </a:outerShdw>
                </a:effectLst>
              </a:rPr>
              <a:t>確かな学力</a:t>
            </a:r>
            <a:r>
              <a:rPr kumimoji="1" lang="ja-JP" altLang="en-US" dirty="0" smtClean="0"/>
              <a:t>”</a:t>
            </a:r>
            <a:endParaRPr kumimoji="1" lang="en-US" altLang="ja-JP" dirty="0" smtClean="0"/>
          </a:p>
          <a:p>
            <a:pPr lvl="1"/>
            <a:endParaRPr kumimoji="1" lang="en-US" altLang="ja-JP" sz="300" dirty="0" smtClean="0"/>
          </a:p>
          <a:p>
            <a:pPr lvl="1"/>
            <a:r>
              <a:rPr kumimoji="1" lang="ja-JP" altLang="en-US" dirty="0" smtClean="0"/>
              <a:t>表現力・思考力・学ぶ意欲 </a:t>
            </a:r>
            <a:r>
              <a:rPr kumimoji="1" lang="ja-JP" altLang="en-US" sz="1800" dirty="0" smtClean="0"/>
              <a:t>など</a:t>
            </a:r>
            <a:endParaRPr kumimoji="1" lang="en-US" altLang="ja-JP" sz="1800" dirty="0" smtClean="0"/>
          </a:p>
          <a:p>
            <a:pPr lvl="1"/>
            <a:endParaRPr kumimoji="1" lang="en-US" altLang="ja-JP" sz="1400" dirty="0" smtClean="0"/>
          </a:p>
          <a:p>
            <a:r>
              <a:rPr lang="ja-JP" altLang="en-US" dirty="0" smtClean="0"/>
              <a:t>音楽・図画工作の授業時間数</a:t>
            </a:r>
            <a:endParaRPr lang="en-US" altLang="ja-JP" dirty="0" smtClean="0"/>
          </a:p>
          <a:p>
            <a:pPr lvl="1">
              <a:buClr>
                <a:schemeClr val="tx1"/>
              </a:buClr>
            </a:pPr>
            <a:endParaRPr kumimoji="1" lang="en-US" altLang="ja-JP" dirty="0" smtClean="0">
              <a:solidFill>
                <a:schemeClr val="bg1"/>
              </a:solidFill>
            </a:endParaRPr>
          </a:p>
          <a:p>
            <a:endParaRPr lang="en-US" altLang="ja-JP" dirty="0" smtClean="0"/>
          </a:p>
          <a:p>
            <a:endParaRPr kumimoji="1" lang="en-US" altLang="ja-JP" sz="2400" dirty="0" smtClean="0"/>
          </a:p>
          <a:p>
            <a:pPr>
              <a:buClr>
                <a:schemeClr val="tx1"/>
              </a:buClr>
            </a:pPr>
            <a:r>
              <a:rPr lang="ja-JP" altLang="en-US" b="1" dirty="0" smtClean="0">
                <a:solidFill>
                  <a:srgbClr val="0070C0"/>
                </a:solidFill>
                <a:effectLst>
                  <a:outerShdw blurRad="50800" dist="38100" dir="2700000" algn="tl" rotWithShape="0">
                    <a:prstClr val="black">
                      <a:alpha val="25000"/>
                    </a:prstClr>
                  </a:outerShdw>
                </a:effectLst>
              </a:rPr>
              <a:t>メロディ付き物語創作支援システム</a:t>
            </a:r>
            <a:r>
              <a:rPr lang="ja-JP" altLang="en-US" dirty="0" smtClean="0"/>
              <a:t>の開発</a:t>
            </a:r>
            <a:endParaRPr lang="ja-JP" altLang="en-US" sz="400" dirty="0" smtClean="0"/>
          </a:p>
          <a:p>
            <a:pPr lvl="1">
              <a:buClr>
                <a:schemeClr val="tx1"/>
              </a:buClr>
            </a:pPr>
            <a:r>
              <a:rPr kumimoji="1" lang="ja-JP" altLang="en-US" dirty="0" smtClean="0"/>
              <a:t>作曲・物語創作の二つの表現活動</a:t>
            </a:r>
            <a:endParaRPr kumimoji="1" lang="en-US" altLang="ja-JP" dirty="0" smtClean="0"/>
          </a:p>
          <a:p>
            <a:pPr lvl="1"/>
            <a:r>
              <a:rPr kumimoji="1" lang="ja-JP" altLang="en-US" dirty="0" smtClean="0"/>
              <a:t>楽しみながら表現力や創造力を育む</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a:t>
            </a:fld>
            <a:endParaRPr lang="en-US" altLang="ja-JP"/>
          </a:p>
        </p:txBody>
      </p:sp>
      <p:graphicFrame>
        <p:nvGraphicFramePr>
          <p:cNvPr id="7" name="表 6"/>
          <p:cNvGraphicFramePr>
            <a:graphicFrameLocks noGrp="1"/>
          </p:cNvGraphicFramePr>
          <p:nvPr/>
        </p:nvGraphicFramePr>
        <p:xfrm>
          <a:off x="1143000" y="3174553"/>
          <a:ext cx="6010278" cy="1273622"/>
        </p:xfrm>
        <a:graphic>
          <a:graphicData uri="http://schemas.openxmlformats.org/drawingml/2006/table">
            <a:tbl>
              <a:tblPr firstRow="1" bandRow="1">
                <a:tableStyleId>{073A0DAA-6AF3-43AB-8588-CEC1D06C72B9}</a:tableStyleId>
              </a:tblPr>
              <a:tblGrid>
                <a:gridCol w="2184912"/>
                <a:gridCol w="637561"/>
                <a:gridCol w="637561"/>
                <a:gridCol w="637561"/>
                <a:gridCol w="637561"/>
                <a:gridCol w="637561"/>
                <a:gridCol w="637561"/>
              </a:tblGrid>
              <a:tr h="360327">
                <a:tc>
                  <a:txBody>
                    <a:bodyPr/>
                    <a:lstStyle/>
                    <a:p>
                      <a:pPr algn="ctr"/>
                      <a:r>
                        <a:rPr kumimoji="1" lang="ja-JP" altLang="en-US" sz="2000" b="0" dirty="0" smtClean="0"/>
                        <a:t>学年</a:t>
                      </a:r>
                      <a:endParaRPr kumimoji="1" lang="ja-JP" altLang="en-US" sz="2000" b="0" dirty="0"/>
                    </a:p>
                  </a:txBody>
                  <a:tcPr anchor="ctr"/>
                </a:tc>
                <a:tc>
                  <a:txBody>
                    <a:bodyPr/>
                    <a:lstStyle/>
                    <a:p>
                      <a:pPr algn="ctr"/>
                      <a:r>
                        <a:rPr kumimoji="1" lang="ja-JP" altLang="en-US" sz="2000" b="0" dirty="0" smtClean="0"/>
                        <a:t>１</a:t>
                      </a:r>
                      <a:endParaRPr kumimoji="1" lang="ja-JP" altLang="en-US" sz="2000" b="0" dirty="0"/>
                    </a:p>
                  </a:txBody>
                  <a:tcPr anchor="ctr"/>
                </a:tc>
                <a:tc>
                  <a:txBody>
                    <a:bodyPr/>
                    <a:lstStyle/>
                    <a:p>
                      <a:pPr algn="ctr"/>
                      <a:r>
                        <a:rPr kumimoji="1" lang="ja-JP" altLang="en-US" sz="2000" b="0" dirty="0" smtClean="0"/>
                        <a:t>２</a:t>
                      </a:r>
                      <a:endParaRPr kumimoji="1" lang="ja-JP" altLang="en-US" sz="2000" b="0" dirty="0"/>
                    </a:p>
                  </a:txBody>
                  <a:tcPr anchor="ctr"/>
                </a:tc>
                <a:tc>
                  <a:txBody>
                    <a:bodyPr/>
                    <a:lstStyle/>
                    <a:p>
                      <a:pPr algn="ctr"/>
                      <a:r>
                        <a:rPr kumimoji="1" lang="ja-JP" altLang="en-US" sz="2000" b="0" dirty="0" smtClean="0"/>
                        <a:t>３</a:t>
                      </a:r>
                      <a:endParaRPr kumimoji="1" lang="ja-JP" altLang="en-US" sz="2000" b="0" dirty="0"/>
                    </a:p>
                  </a:txBody>
                  <a:tcPr anchor="ctr"/>
                </a:tc>
                <a:tc>
                  <a:txBody>
                    <a:bodyPr/>
                    <a:lstStyle/>
                    <a:p>
                      <a:pPr algn="ctr"/>
                      <a:r>
                        <a:rPr kumimoji="1" lang="ja-JP" altLang="en-US" sz="2000" b="0" dirty="0" smtClean="0"/>
                        <a:t>４</a:t>
                      </a:r>
                      <a:endParaRPr kumimoji="1" lang="ja-JP" altLang="en-US" sz="2000" b="0" dirty="0"/>
                    </a:p>
                  </a:txBody>
                  <a:tcPr anchor="ctr"/>
                </a:tc>
                <a:tc>
                  <a:txBody>
                    <a:bodyPr/>
                    <a:lstStyle/>
                    <a:p>
                      <a:pPr algn="ctr"/>
                      <a:r>
                        <a:rPr kumimoji="1" lang="ja-JP" altLang="en-US" sz="2000" b="0" dirty="0" smtClean="0"/>
                        <a:t>５</a:t>
                      </a:r>
                      <a:endParaRPr kumimoji="1" lang="ja-JP" altLang="en-US" sz="2000" b="0" dirty="0"/>
                    </a:p>
                  </a:txBody>
                  <a:tcPr anchor="ctr"/>
                </a:tc>
                <a:tc>
                  <a:txBody>
                    <a:bodyPr/>
                    <a:lstStyle/>
                    <a:p>
                      <a:pPr algn="ctr"/>
                      <a:r>
                        <a:rPr kumimoji="1" lang="ja-JP" altLang="en-US" sz="2000" b="0" dirty="0" smtClean="0"/>
                        <a:t>６</a:t>
                      </a:r>
                      <a:endParaRPr kumimoji="1" lang="ja-JP" altLang="en-US" sz="2000" b="0" dirty="0"/>
                    </a:p>
                  </a:txBody>
                  <a:tcPr anchor="ctr"/>
                </a:tc>
              </a:tr>
              <a:tr h="438691">
                <a:tc>
                  <a:txBody>
                    <a:bodyPr/>
                    <a:lstStyle/>
                    <a:p>
                      <a:pPr algn="ctr"/>
                      <a:r>
                        <a:rPr kumimoji="1" lang="ja-JP" altLang="en-US" sz="2000" b="0" dirty="0" smtClean="0"/>
                        <a:t>平成元年度改正</a:t>
                      </a:r>
                      <a:endParaRPr kumimoji="1" lang="ja-JP" altLang="en-US" sz="2000" b="0" dirty="0"/>
                    </a:p>
                  </a:txBody>
                  <a:tcPr anchor="ctr"/>
                </a:tc>
                <a:tc>
                  <a:txBody>
                    <a:bodyPr/>
                    <a:lstStyle/>
                    <a:p>
                      <a:pPr algn="ctr"/>
                      <a:r>
                        <a:rPr kumimoji="1" lang="en-US" altLang="ja-JP" sz="2000" b="0" dirty="0" smtClean="0"/>
                        <a:t>68</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r>
              <a:tr h="438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dirty="0" smtClean="0"/>
                        <a:t>平成</a:t>
                      </a:r>
                      <a:r>
                        <a:rPr kumimoji="1" lang="en-US" altLang="ja-JP" sz="2000" b="0" dirty="0" smtClean="0"/>
                        <a:t>10</a:t>
                      </a:r>
                      <a:r>
                        <a:rPr kumimoji="1" lang="ja-JP" altLang="en-US" sz="2000" b="0" dirty="0" smtClean="0"/>
                        <a:t>年度改正</a:t>
                      </a:r>
                    </a:p>
                  </a:txBody>
                  <a:tcPr anchor="ctr"/>
                </a:tc>
                <a:tc>
                  <a:txBody>
                    <a:bodyPr/>
                    <a:lstStyle/>
                    <a:p>
                      <a:pPr algn="ctr"/>
                      <a:r>
                        <a:rPr kumimoji="1" lang="en-US" altLang="ja-JP" sz="2000" b="0" dirty="0" smtClean="0"/>
                        <a:t>68</a:t>
                      </a:r>
                      <a:endParaRPr kumimoji="1" lang="ja-JP" altLang="en-US" sz="2000" b="0" dirty="0"/>
                    </a:p>
                  </a:txBody>
                  <a:tcPr anchor="ctr"/>
                </a:tc>
                <a:tc>
                  <a:txBody>
                    <a:bodyPr/>
                    <a:lstStyle/>
                    <a:p>
                      <a:pPr algn="ctr"/>
                      <a:r>
                        <a:rPr kumimoji="1" lang="en-US" altLang="ja-JP" sz="2000" b="0" dirty="0" smtClean="0"/>
                        <a:t>70</a:t>
                      </a:r>
                      <a:endParaRPr kumimoji="1" lang="ja-JP" altLang="en-US" sz="2000" b="0" dirty="0"/>
                    </a:p>
                  </a:txBody>
                  <a:tcPr anchor="ctr"/>
                </a:tc>
                <a:tc>
                  <a:txBody>
                    <a:bodyPr/>
                    <a:lstStyle/>
                    <a:p>
                      <a:pPr algn="ctr"/>
                      <a:r>
                        <a:rPr kumimoji="1" lang="en-US" altLang="ja-JP" sz="2000" b="0" dirty="0" smtClean="0">
                          <a:solidFill>
                            <a:srgbClr val="C00000"/>
                          </a:solidFill>
                          <a:effectLst>
                            <a:outerShdw blurRad="38100" dist="38100" dir="2700000" algn="tl">
                              <a:srgbClr val="000000">
                                <a:alpha val="43137"/>
                              </a:srgbClr>
                            </a:outerShdw>
                          </a:effectLst>
                        </a:rPr>
                        <a:t>60</a:t>
                      </a:r>
                      <a:endParaRPr kumimoji="1" lang="ja-JP" altLang="en-US" sz="2000" b="0" dirty="0">
                        <a:solidFill>
                          <a:srgbClr val="C00000"/>
                        </a:solidFill>
                        <a:effectLst>
                          <a:outerShdw blurRad="38100" dist="38100" dir="2700000" algn="tl">
                            <a:srgbClr val="000000">
                              <a:alpha val="43137"/>
                            </a:srgbClr>
                          </a:outerShdw>
                        </a:effectLst>
                      </a:endParaRPr>
                    </a:p>
                  </a:txBody>
                  <a:tcPr anchor="ctr"/>
                </a:tc>
                <a:tc>
                  <a:txBody>
                    <a:bodyPr/>
                    <a:lstStyle/>
                    <a:p>
                      <a:pPr algn="ctr"/>
                      <a:r>
                        <a:rPr kumimoji="1" lang="en-US" altLang="ja-JP" sz="2000" b="0" dirty="0" smtClean="0">
                          <a:solidFill>
                            <a:srgbClr val="C00000"/>
                          </a:solidFill>
                          <a:effectLst>
                            <a:outerShdw blurRad="38100" dist="38100" dir="2700000" algn="tl">
                              <a:srgbClr val="000000">
                                <a:alpha val="43137"/>
                              </a:srgbClr>
                            </a:outerShdw>
                          </a:effectLst>
                        </a:rPr>
                        <a:t>60</a:t>
                      </a:r>
                      <a:endParaRPr kumimoji="1" lang="ja-JP" altLang="en-US" sz="2000" b="0" dirty="0">
                        <a:solidFill>
                          <a:srgbClr val="C00000"/>
                        </a:solidFill>
                        <a:effectLst>
                          <a:outerShdw blurRad="38100" dist="38100" dir="2700000" algn="tl">
                            <a:srgbClr val="000000">
                              <a:alpha val="43137"/>
                            </a:srgbClr>
                          </a:outerShdw>
                        </a:effectLst>
                      </a:endParaRPr>
                    </a:p>
                  </a:txBody>
                  <a:tcPr anchor="ctr"/>
                </a:tc>
                <a:tc>
                  <a:txBody>
                    <a:bodyPr/>
                    <a:lstStyle/>
                    <a:p>
                      <a:pPr algn="ctr"/>
                      <a:r>
                        <a:rPr kumimoji="1" lang="en-US" altLang="ja-JP" sz="2000" b="0" dirty="0" smtClean="0">
                          <a:solidFill>
                            <a:srgbClr val="C00000"/>
                          </a:solidFill>
                          <a:effectLst>
                            <a:outerShdw blurRad="38100" dist="38100" dir="2700000" algn="tl">
                              <a:srgbClr val="000000">
                                <a:alpha val="43137"/>
                              </a:srgbClr>
                            </a:outerShdw>
                          </a:effectLst>
                        </a:rPr>
                        <a:t>50</a:t>
                      </a:r>
                      <a:endParaRPr kumimoji="1" lang="ja-JP" altLang="en-US" sz="2000" b="0" dirty="0">
                        <a:solidFill>
                          <a:srgbClr val="C00000"/>
                        </a:solidFill>
                        <a:effectLst>
                          <a:outerShdw blurRad="38100" dist="38100" dir="2700000" algn="tl">
                            <a:srgbClr val="000000">
                              <a:alpha val="43137"/>
                            </a:srgbClr>
                          </a:outerShdw>
                        </a:effectLst>
                      </a:endParaRPr>
                    </a:p>
                  </a:txBody>
                  <a:tcPr anchor="ctr"/>
                </a:tc>
                <a:tc>
                  <a:txBody>
                    <a:bodyPr/>
                    <a:lstStyle/>
                    <a:p>
                      <a:pPr algn="ctr"/>
                      <a:r>
                        <a:rPr kumimoji="1" lang="en-US" altLang="ja-JP" sz="2000" b="0" dirty="0" smtClean="0">
                          <a:solidFill>
                            <a:srgbClr val="C00000"/>
                          </a:solidFill>
                          <a:effectLst>
                            <a:outerShdw blurRad="38100" dist="38100" dir="2700000" algn="tl">
                              <a:srgbClr val="000000">
                                <a:alpha val="43137"/>
                              </a:srgbClr>
                            </a:outerShdw>
                          </a:effectLst>
                        </a:rPr>
                        <a:t>50</a:t>
                      </a:r>
                      <a:endParaRPr kumimoji="1" lang="ja-JP" altLang="en-US" sz="2000" b="0" dirty="0">
                        <a:solidFill>
                          <a:srgbClr val="C00000"/>
                        </a:solidFill>
                        <a:effectLst>
                          <a:outerShdw blurRad="38100" dist="38100" dir="2700000" algn="tl">
                            <a:srgbClr val="000000">
                              <a:alpha val="43137"/>
                            </a:srgbClr>
                          </a:outerShdw>
                        </a:effectLst>
                      </a:endParaRPr>
                    </a:p>
                  </a:txBody>
                  <a:tcPr anchor="ctr"/>
                </a:tc>
              </a:tr>
            </a:tbl>
          </a:graphicData>
        </a:graphic>
      </p:graphicFrame>
      <p:sp>
        <p:nvSpPr>
          <p:cNvPr id="8" name="角丸四角形吹き出し 7"/>
          <p:cNvSpPr/>
          <p:nvPr/>
        </p:nvSpPr>
        <p:spPr>
          <a:xfrm>
            <a:off x="4572000" y="3162300"/>
            <a:ext cx="4267200" cy="609600"/>
          </a:xfrm>
          <a:prstGeom prst="wedgeRoundRectCallout">
            <a:avLst>
              <a:gd name="adj1" fmla="val 4875"/>
              <a:gd name="adj2" fmla="val 89286"/>
              <a:gd name="adj3" fmla="val 16667"/>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a:solidFill>
              <a:srgbClr val="DC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dirty="0" smtClean="0">
                <a:solidFill>
                  <a:schemeClr val="tx1"/>
                </a:solidFill>
                <a:effectLst>
                  <a:outerShdw blurRad="50800" dist="38100" dir="2700000" algn="tl" rotWithShape="0">
                    <a:prstClr val="black">
                      <a:alpha val="25000"/>
                    </a:prstClr>
                  </a:outerShdw>
                </a:effectLst>
              </a:rPr>
              <a:t>表現力や創造力を育む場の減少</a:t>
            </a:r>
            <a:endParaRPr kumimoji="1" lang="ja-JP" altLang="en-US" sz="2200" dirty="0">
              <a:solidFill>
                <a:schemeClr val="tx1"/>
              </a:solidFill>
              <a:effectLst>
                <a:outerShdw blurRad="50800" dist="38100" dir="2700000" algn="tl" rotWithShape="0">
                  <a:prstClr val="black">
                    <a:alpha val="25000"/>
                  </a:prstClr>
                </a:outerShdw>
              </a:effectLst>
            </a:endParaRPr>
          </a:p>
        </p:txBody>
      </p:sp>
      <p:grpSp>
        <p:nvGrpSpPr>
          <p:cNvPr id="14" name="グループ化 13"/>
          <p:cNvGrpSpPr/>
          <p:nvPr/>
        </p:nvGrpSpPr>
        <p:grpSpPr>
          <a:xfrm>
            <a:off x="714374" y="1657350"/>
            <a:ext cx="8124826" cy="533400"/>
            <a:chOff x="714374" y="1600200"/>
            <a:chExt cx="8124826" cy="533400"/>
          </a:xfrm>
        </p:grpSpPr>
        <p:sp>
          <p:nvSpPr>
            <p:cNvPr id="13" name="角丸四角形 12"/>
            <p:cNvSpPr/>
            <p:nvPr/>
          </p:nvSpPr>
          <p:spPr>
            <a:xfrm>
              <a:off x="5257800" y="1600200"/>
              <a:ext cx="3581400" cy="533400"/>
            </a:xfrm>
            <a:prstGeom prst="roundRect">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effectLst>
                    <a:outerShdw blurRad="50800" dist="38100" dir="2700000" algn="tl" rotWithShape="0">
                      <a:prstClr val="black">
                        <a:alpha val="25000"/>
                      </a:prstClr>
                    </a:outerShdw>
                  </a:effectLst>
                </a:rPr>
                <a:t>これからの時代に必要となる力</a:t>
              </a:r>
              <a:endParaRPr kumimoji="1" lang="ja-JP" altLang="en-US" sz="2000" dirty="0">
                <a:solidFill>
                  <a:schemeClr val="tx1"/>
                </a:solidFill>
                <a:effectLst>
                  <a:outerShdw blurRad="50800" dist="38100" dir="2700000" algn="tl" rotWithShape="0">
                    <a:prstClr val="black">
                      <a:alpha val="25000"/>
                    </a:prstClr>
                  </a:outerShdw>
                </a:effectLst>
              </a:endParaRPr>
            </a:p>
          </p:txBody>
        </p:sp>
        <p:sp>
          <p:nvSpPr>
            <p:cNvPr id="12" name="角丸四角形 11"/>
            <p:cNvSpPr/>
            <p:nvPr/>
          </p:nvSpPr>
          <p:spPr bwMode="auto">
            <a:xfrm>
              <a:off x="714374" y="1600200"/>
              <a:ext cx="8124825" cy="533400"/>
            </a:xfrm>
            <a:prstGeom prst="roundRect">
              <a:avLst/>
            </a:prstGeom>
            <a:noFill/>
            <a:ln>
              <a:solidFill>
                <a:srgbClr val="DC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バックアップしたスライドにはこの画像を</a:t>
            </a:r>
            <a:endParaRPr kumimoji="1" lang="ja-JP" altLang="en-US" dirty="0"/>
          </a:p>
        </p:txBody>
      </p:sp>
      <p:sp>
        <p:nvSpPr>
          <p:cNvPr id="11" name="日付プレースホルダ 5"/>
          <p:cNvSpPr>
            <a:spLocks noGrp="1"/>
          </p:cNvSpPr>
          <p:nvPr>
            <p:ph type="dt" sz="half" idx="10"/>
          </p:nvPr>
        </p:nvSpPr>
        <p:spPr/>
        <p:txBody>
          <a:bodyPr/>
          <a:lstStyle/>
          <a:p>
            <a:pPr>
              <a:defRPr/>
            </a:pPr>
            <a:r>
              <a:rPr lang="en-US" altLang="ja-JP" smtClean="0"/>
              <a:t>2008/11/28</a:t>
            </a:r>
            <a:endParaRPr lang="en-US" altLang="ja-JP" dirty="0"/>
          </a:p>
        </p:txBody>
      </p:sp>
      <p:sp>
        <p:nvSpPr>
          <p:cNvPr id="10"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4" name="スライド番号プレースホルダ 3"/>
          <p:cNvSpPr>
            <a:spLocks noGrp="1"/>
          </p:cNvSpPr>
          <p:nvPr>
            <p:ph type="sldNum" sz="quarter" idx="12"/>
          </p:nvPr>
        </p:nvSpPr>
        <p:spPr/>
        <p:txBody>
          <a:bodyPr/>
          <a:lstStyle/>
          <a:p>
            <a:pPr>
              <a:defRPr/>
            </a:pPr>
            <a:fld id="{FC8B79EC-FEE1-4438-9745-5C4660D58815}" type="slidenum">
              <a:rPr lang="en-US" altLang="ja-JP" smtClean="0"/>
              <a:pPr>
                <a:defRPr/>
              </a:pPr>
              <a:t>20</a:t>
            </a:fld>
            <a:endParaRPr lang="en-US" altLang="ja-JP"/>
          </a:p>
        </p:txBody>
      </p:sp>
      <p:grpSp>
        <p:nvGrpSpPr>
          <p:cNvPr id="7" name="グループ化 6"/>
          <p:cNvGrpSpPr/>
          <p:nvPr/>
        </p:nvGrpSpPr>
        <p:grpSpPr>
          <a:xfrm>
            <a:off x="200025" y="895350"/>
            <a:ext cx="8763000" cy="5562600"/>
            <a:chOff x="304800" y="1295400"/>
            <a:chExt cx="8305800" cy="4191000"/>
          </a:xfrm>
        </p:grpSpPr>
        <p:sp>
          <p:nvSpPr>
            <p:cNvPr id="8" name="角丸四角形 7"/>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3" descr="photo4'"/>
          <p:cNvPicPr>
            <a:picLocks noChangeAspect="1" noChangeArrowheads="1"/>
          </p:cNvPicPr>
          <p:nvPr/>
        </p:nvPicPr>
        <p:blipFill>
          <a:blip r:embed="rId3"/>
          <a:srcRect/>
          <a:stretch>
            <a:fillRect/>
          </a:stretch>
        </p:blipFill>
        <p:spPr bwMode="auto">
          <a:xfrm>
            <a:off x="1295400" y="4038600"/>
            <a:ext cx="3028950" cy="2287588"/>
          </a:xfrm>
          <a:prstGeom prst="rect">
            <a:avLst/>
          </a:prstGeom>
          <a:noFill/>
        </p:spPr>
      </p:pic>
      <p:pic>
        <p:nvPicPr>
          <p:cNvPr id="18" name="Picture 14" descr="photo3'"/>
          <p:cNvPicPr>
            <a:picLocks noChangeAspect="1" noChangeArrowheads="1"/>
          </p:cNvPicPr>
          <p:nvPr/>
        </p:nvPicPr>
        <p:blipFill>
          <a:blip r:embed="rId4" cstate="print"/>
          <a:srcRect/>
          <a:stretch>
            <a:fillRect/>
          </a:stretch>
        </p:blipFill>
        <p:spPr bwMode="auto">
          <a:xfrm>
            <a:off x="4724400" y="4038600"/>
            <a:ext cx="3744913" cy="2322513"/>
          </a:xfrm>
          <a:prstGeom prst="rect">
            <a:avLst/>
          </a:prstGeom>
          <a:noFill/>
        </p:spPr>
      </p:pic>
      <p:sp>
        <p:nvSpPr>
          <p:cNvPr id="33" name="正方形/長方形 32"/>
          <p:cNvSpPr/>
          <p:nvPr/>
        </p:nvSpPr>
        <p:spPr>
          <a:xfrm>
            <a:off x="762000" y="3876675"/>
            <a:ext cx="8077200" cy="2590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出前授業</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合計９回の</a:t>
            </a:r>
            <a:r>
              <a:rPr lang="ja-JP" altLang="en-US" dirty="0" smtClean="0">
                <a:solidFill>
                  <a:srgbClr val="0070C0"/>
                </a:solidFill>
                <a:effectLst>
                  <a:outerShdw blurRad="50800" dist="38100" dir="2700000" algn="tl" rotWithShape="0">
                    <a:prstClr val="black">
                      <a:alpha val="25000"/>
                    </a:prstClr>
                  </a:outerShdw>
                </a:effectLst>
              </a:rPr>
              <a:t>出前授業</a:t>
            </a:r>
            <a:r>
              <a:rPr lang="ja-JP" altLang="en-US" dirty="0" smtClean="0"/>
              <a:t>を実施</a:t>
            </a:r>
            <a:r>
              <a:rPr lang="ja-JP" altLang="en-US" sz="2000" dirty="0" smtClean="0"/>
              <a:t> （ものがたりおんが</a:t>
            </a:r>
            <a:r>
              <a:rPr lang="ja-JP" altLang="en-US" sz="2000" dirty="0" err="1" smtClean="0"/>
              <a:t>く</a:t>
            </a:r>
            <a:r>
              <a:rPr lang="ja-JP" altLang="en-US" sz="2000" dirty="0" smtClean="0"/>
              <a:t>モード使用）</a:t>
            </a:r>
            <a:endParaRPr lang="en-US" altLang="ja-JP" sz="2000" dirty="0" smtClean="0"/>
          </a:p>
          <a:p>
            <a:pPr lvl="1"/>
            <a:endParaRPr lang="en-US" altLang="ja-JP" sz="400" dirty="0" smtClean="0"/>
          </a:p>
          <a:p>
            <a:r>
              <a:rPr lang="ja-JP" altLang="en-US" dirty="0" smtClean="0"/>
              <a:t>評価</a:t>
            </a:r>
            <a:endParaRPr lang="en-US" altLang="ja-JP" dirty="0" smtClean="0"/>
          </a:p>
          <a:p>
            <a:pPr lvl="1"/>
            <a:r>
              <a:rPr lang="ja-JP" altLang="en-US" dirty="0" smtClean="0"/>
              <a:t>作曲・創作活動に積極的に取り組む</a:t>
            </a:r>
          </a:p>
          <a:p>
            <a:pPr lvl="1"/>
            <a:r>
              <a:rPr lang="ja-JP" altLang="en-US" dirty="0" smtClean="0"/>
              <a:t>活動によって想像力や表現力を育む</a:t>
            </a:r>
          </a:p>
          <a:p>
            <a:pPr lvl="1"/>
            <a:r>
              <a:rPr lang="ja-JP" altLang="en-US" dirty="0" smtClean="0"/>
              <a:t>友達とコミュニケーションを深める</a:t>
            </a:r>
          </a:p>
          <a:p>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21</a:t>
            </a:fld>
            <a:endParaRPr lang="en-US" altLang="ja-JP"/>
          </a:p>
        </p:txBody>
      </p:sp>
      <p:sp>
        <p:nvSpPr>
          <p:cNvPr id="12" name="右矢印 11"/>
          <p:cNvSpPr/>
          <p:nvPr/>
        </p:nvSpPr>
        <p:spPr>
          <a:xfrm>
            <a:off x="1447800" y="5648325"/>
            <a:ext cx="685800" cy="533400"/>
          </a:xfrm>
          <a:prstGeom prst="rightArrow">
            <a:avLst/>
          </a:prstGeom>
          <a:solidFill>
            <a:srgbClr val="FF9696">
              <a:alpha val="60000"/>
            </a:srgb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8" name="グループ化 20"/>
          <p:cNvGrpSpPr>
            <a:grpSpLocks/>
          </p:cNvGrpSpPr>
          <p:nvPr/>
        </p:nvGrpSpPr>
        <p:grpSpPr bwMode="auto">
          <a:xfrm>
            <a:off x="2324101" y="5610225"/>
            <a:ext cx="5829299" cy="609600"/>
            <a:chOff x="2035970" y="5855517"/>
            <a:chExt cx="4586210" cy="537251"/>
          </a:xfrm>
        </p:grpSpPr>
        <p:sp>
          <p:nvSpPr>
            <p:cNvPr id="14" name="角丸四角形 13"/>
            <p:cNvSpPr/>
            <p:nvPr/>
          </p:nvSpPr>
          <p:spPr>
            <a:xfrm>
              <a:off x="2035970" y="5855517"/>
              <a:ext cx="4581525" cy="533402"/>
            </a:xfrm>
            <a:prstGeom prst="roundRect">
              <a:avLst/>
            </a:prstGeom>
            <a:gradFill>
              <a:gsLst>
                <a:gs pos="0">
                  <a:schemeClr val="bg1">
                    <a:tint val="40000"/>
                    <a:satMod val="350000"/>
                    <a:alpha val="80000"/>
                  </a:schemeClr>
                </a:gs>
                <a:gs pos="40000">
                  <a:schemeClr val="bg1">
                    <a:tint val="45000"/>
                    <a:shade val="99000"/>
                    <a:satMod val="350000"/>
                    <a:alpha val="80000"/>
                  </a:schemeClr>
                </a:gs>
                <a:gs pos="100000">
                  <a:schemeClr val="accent1">
                    <a:lumMod val="90000"/>
                    <a:alpha val="85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5" name="コンテンツ プレースホルダ 2"/>
            <p:cNvSpPr txBox="1">
              <a:spLocks/>
            </p:cNvSpPr>
            <p:nvPr/>
          </p:nvSpPr>
          <p:spPr bwMode="gray">
            <a:xfrm>
              <a:off x="2093476" y="5858601"/>
              <a:ext cx="4472561" cy="534164"/>
            </a:xfrm>
            <a:prstGeom prst="rect">
              <a:avLst/>
            </a:prstGeom>
            <a:noFill/>
            <a:ln w="9525">
              <a:noFill/>
              <a:miter lim="800000"/>
              <a:headEnd/>
              <a:tailEnd/>
            </a:ln>
          </p:spPr>
          <p:txBody>
            <a:bodyPr anchor="ctr" anchorCtr="0"/>
            <a:lstStyle/>
            <a:p>
              <a:pPr marL="342900" indent="-342900" eaLnBrk="0" hangingPunct="0">
                <a:spcBef>
                  <a:spcPct val="20000"/>
                </a:spcBef>
                <a:defRPr/>
              </a:pPr>
              <a:r>
                <a:rPr lang="ja-JP" altLang="en-US" sz="2800" kern="0" dirty="0" smtClean="0">
                  <a:latin typeface="+mn-lt"/>
                  <a:ea typeface="+mn-ea"/>
                </a:rPr>
                <a:t> 作曲の難易度に関する課題</a:t>
              </a:r>
              <a:endParaRPr lang="ja-JP" altLang="en-US" sz="2800" kern="0" dirty="0">
                <a:latin typeface="+mn-lt"/>
                <a:ea typeface="+mn-ea"/>
              </a:endParaRPr>
            </a:p>
          </p:txBody>
        </p:sp>
        <p:sp>
          <p:nvSpPr>
            <p:cNvPr id="16" name="角丸四角形 15"/>
            <p:cNvSpPr/>
            <p:nvPr/>
          </p:nvSpPr>
          <p:spPr>
            <a:xfrm>
              <a:off x="2040522" y="5858605"/>
              <a:ext cx="4581658" cy="534163"/>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7" name="右矢印 6"/>
          <p:cNvSpPr/>
          <p:nvPr/>
        </p:nvSpPr>
        <p:spPr>
          <a:xfrm>
            <a:off x="1447800" y="4505321"/>
            <a:ext cx="685800" cy="533400"/>
          </a:xfrm>
          <a:prstGeom prst="rightArrow">
            <a:avLst/>
          </a:prstGeom>
          <a:solidFill>
            <a:schemeClr val="accent1">
              <a:alpha val="60000"/>
            </a:schemeClr>
          </a:solidFill>
          <a:ln>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13" name="グループ化 20"/>
          <p:cNvGrpSpPr>
            <a:grpSpLocks/>
          </p:cNvGrpSpPr>
          <p:nvPr/>
        </p:nvGrpSpPr>
        <p:grpSpPr bwMode="auto">
          <a:xfrm>
            <a:off x="2324100" y="4162426"/>
            <a:ext cx="5829300" cy="1219200"/>
            <a:chOff x="2035970" y="5855517"/>
            <a:chExt cx="4586210" cy="537251"/>
          </a:xfrm>
        </p:grpSpPr>
        <p:sp>
          <p:nvSpPr>
            <p:cNvPr id="9" name="角丸四角形 8"/>
            <p:cNvSpPr/>
            <p:nvPr/>
          </p:nvSpPr>
          <p:spPr>
            <a:xfrm>
              <a:off x="2035970" y="5855517"/>
              <a:ext cx="4581525" cy="533402"/>
            </a:xfrm>
            <a:prstGeom prst="roundRect">
              <a:avLst>
                <a:gd name="adj" fmla="val 8798"/>
              </a:avLst>
            </a:prstGeom>
            <a:gradFill>
              <a:gsLst>
                <a:gs pos="0">
                  <a:schemeClr val="bg1">
                    <a:tint val="40000"/>
                    <a:satMod val="350000"/>
                    <a:alpha val="80000"/>
                  </a:schemeClr>
                </a:gs>
                <a:gs pos="40000">
                  <a:schemeClr val="bg1">
                    <a:tint val="45000"/>
                    <a:shade val="99000"/>
                    <a:satMod val="350000"/>
                    <a:alpha val="80000"/>
                  </a:schemeClr>
                </a:gs>
                <a:gs pos="100000">
                  <a:schemeClr val="accent1">
                    <a:lumMod val="90000"/>
                    <a:alpha val="85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0" name="コンテンツ プレースホルダ 2"/>
            <p:cNvSpPr txBox="1">
              <a:spLocks/>
            </p:cNvSpPr>
            <p:nvPr/>
          </p:nvSpPr>
          <p:spPr bwMode="gray">
            <a:xfrm>
              <a:off x="2093476" y="5858601"/>
              <a:ext cx="4472561" cy="534164"/>
            </a:xfrm>
            <a:prstGeom prst="rect">
              <a:avLst/>
            </a:prstGeom>
            <a:noFill/>
            <a:ln w="9525">
              <a:noFill/>
              <a:miter lim="800000"/>
              <a:headEnd/>
              <a:tailEnd/>
            </a:ln>
          </p:spPr>
          <p:txBody>
            <a:bodyPr anchor="ctr" anchorCtr="0"/>
            <a:lstStyle/>
            <a:p>
              <a:pPr marL="342900" indent="-342900" eaLnBrk="0" hangingPunct="0">
                <a:spcBef>
                  <a:spcPct val="20000"/>
                </a:spcBef>
                <a:defRPr/>
              </a:pPr>
              <a:r>
                <a:rPr lang="ja-JP" altLang="en-US" sz="2800" kern="0" dirty="0" smtClean="0">
                  <a:latin typeface="+mn-lt"/>
                  <a:ea typeface="+mn-ea"/>
                </a:rPr>
                <a:t> 子供達の興味を惹き，</a:t>
              </a:r>
              <a:endParaRPr lang="en-US" altLang="ja-JP" sz="2800" kern="0" dirty="0" smtClean="0">
                <a:latin typeface="+mn-lt"/>
                <a:ea typeface="+mn-ea"/>
              </a:endParaRPr>
            </a:p>
            <a:p>
              <a:pPr marL="342900" indent="-342900" eaLnBrk="0" hangingPunct="0">
                <a:spcBef>
                  <a:spcPct val="20000"/>
                </a:spcBef>
                <a:defRPr/>
              </a:pPr>
              <a:r>
                <a:rPr lang="ja-JP" altLang="en-US" sz="2800" kern="0" dirty="0" smtClean="0">
                  <a:latin typeface="+mn-lt"/>
                  <a:ea typeface="+mn-ea"/>
                </a:rPr>
                <a:t>　　　表現力や創造力の教育が可能</a:t>
              </a:r>
              <a:endParaRPr lang="ja-JP" altLang="en-US" sz="2800" kern="0" dirty="0">
                <a:latin typeface="+mn-lt"/>
                <a:ea typeface="+mn-ea"/>
              </a:endParaRPr>
            </a:p>
          </p:txBody>
        </p:sp>
        <p:sp>
          <p:nvSpPr>
            <p:cNvPr id="11" name="角丸四角形 10"/>
            <p:cNvSpPr/>
            <p:nvPr/>
          </p:nvSpPr>
          <p:spPr>
            <a:xfrm>
              <a:off x="2040522" y="5858605"/>
              <a:ext cx="4581658" cy="534163"/>
            </a:xfrm>
            <a:prstGeom prst="roundRect">
              <a:avLst>
                <a:gd name="adj" fmla="val 8809"/>
              </a:avLst>
            </a:prstGeom>
            <a:noFill/>
            <a:ln>
              <a:solidFill>
                <a:srgbClr val="0066FF"/>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grpSp>
        <p:nvGrpSpPr>
          <p:cNvPr id="23" name="グループ化 22"/>
          <p:cNvGrpSpPr/>
          <p:nvPr/>
        </p:nvGrpSpPr>
        <p:grpSpPr>
          <a:xfrm>
            <a:off x="200025" y="895350"/>
            <a:ext cx="8763000" cy="5562600"/>
            <a:chOff x="304800" y="1295400"/>
            <a:chExt cx="8305800" cy="4191000"/>
          </a:xfrm>
        </p:grpSpPr>
        <p:sp>
          <p:nvSpPr>
            <p:cNvPr id="24" name="角丸四角形 23"/>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Right)">
                                      <p:cBhvr>
                                        <p:cTn id="7" dur="500"/>
                                        <p:tgtEl>
                                          <p:spTgt spid="3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Right)">
                                      <p:cBhvr>
                                        <p:cTn id="10" dur="500"/>
                                        <p:tgtEl>
                                          <p:spTgt spid="7"/>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Right)">
                                      <p:cBhvr>
                                        <p:cTn id="13" dur="500"/>
                                        <p:tgtEl>
                                          <p:spTgt spid="12"/>
                                        </p:tgtEl>
                                      </p:cBhvr>
                                    </p:animEffect>
                                  </p:childTnLst>
                                </p:cTn>
                              </p:par>
                              <p:par>
                                <p:cTn id="14" presetID="18" presetClass="entr" presetSubtype="6"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Right)">
                                      <p:cBhvr>
                                        <p:cTn id="16" dur="500"/>
                                        <p:tgtEl>
                                          <p:spTgt spid="13"/>
                                        </p:tgtEl>
                                      </p:cBhvr>
                                    </p:animEffect>
                                  </p:childTnLst>
                                </p:cTn>
                              </p:par>
                              <p:par>
                                <p:cTn id="17" presetID="18" presetClass="entr" presetSubtype="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351" name="Picture 7" descr="G:\My Documents\SNCT Works\Takayuki Lab\発表／資料\[080821] 電気関係学会 東北支部連合大会\画面設計 -ひとりで音楽2 のコピー.bmp"/>
          <p:cNvPicPr>
            <a:picLocks noChangeAspect="1" noChangeArrowheads="1"/>
          </p:cNvPicPr>
          <p:nvPr/>
        </p:nvPicPr>
        <p:blipFill>
          <a:blip r:embed="rId3"/>
          <a:srcRect/>
          <a:stretch>
            <a:fillRect/>
          </a:stretch>
        </p:blipFill>
        <p:spPr bwMode="auto">
          <a:xfrm>
            <a:off x="4991100" y="1143000"/>
            <a:ext cx="3962668" cy="2537403"/>
          </a:xfrm>
          <a:prstGeom prst="rect">
            <a:avLst/>
          </a:prstGeom>
          <a:noFill/>
        </p:spPr>
      </p:pic>
      <p:sp>
        <p:nvSpPr>
          <p:cNvPr id="16" name="線吹き出し 1 (枠付き) 15"/>
          <p:cNvSpPr/>
          <p:nvPr/>
        </p:nvSpPr>
        <p:spPr>
          <a:xfrm>
            <a:off x="666749" y="1704975"/>
            <a:ext cx="5429251" cy="1143000"/>
          </a:xfrm>
          <a:prstGeom prst="borderCallout1">
            <a:avLst>
              <a:gd name="adj1" fmla="val 24424"/>
              <a:gd name="adj2" fmla="val 100129"/>
              <a:gd name="adj3" fmla="val 36282"/>
              <a:gd name="adj4" fmla="val 110663"/>
            </a:avLst>
          </a:prstGeom>
          <a:gradFill>
            <a:gsLst>
              <a:gs pos="0">
                <a:schemeClr val="accent1">
                  <a:alpha val="85000"/>
                </a:schemeClr>
              </a:gs>
              <a:gs pos="50000">
                <a:schemeClr val="bg1">
                  <a:alpha val="90000"/>
                </a:schemeClr>
              </a:gs>
              <a:gs pos="100000">
                <a:schemeClr val="accent1">
                  <a:alpha val="85000"/>
                </a:schemeClr>
              </a:gs>
            </a:gsLst>
            <a:lin ang="5400000" scaled="0"/>
          </a:gradFill>
          <a:ln cap="sq">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lang="ja-JP" altLang="en-US" dirty="0" smtClean="0"/>
              <a:t>不規則なリズムへの対処とその評価</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不規則なリズムへの対処</a:t>
            </a:r>
            <a:endParaRPr kumimoji="1" lang="en-US" altLang="ja-JP" dirty="0" smtClean="0"/>
          </a:p>
          <a:p>
            <a:pPr lvl="1"/>
            <a:endParaRPr kumimoji="1" lang="en-US" altLang="ja-JP" sz="800"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拍が理解できるインタフェースに改良</a:t>
            </a:r>
            <a:endParaRPr lang="en-US" altLang="ja-JP" dirty="0" smtClean="0">
              <a:solidFill>
                <a:srgbClr val="C00000"/>
              </a:solidFill>
              <a:effectLst>
                <a:outerShdw blurRad="50800" dist="38100" dir="2700000" algn="tl" rotWithShape="0">
                  <a:prstClr val="black">
                    <a:alpha val="25000"/>
                  </a:prstClr>
                </a:outerShdw>
              </a:effectLst>
            </a:endParaRPr>
          </a:p>
          <a:p>
            <a:pPr lvl="1"/>
            <a:r>
              <a:rPr kumimoji="1" lang="ja-JP" altLang="en-US" dirty="0" smtClean="0"/>
              <a:t>システム側で動物数の制限</a:t>
            </a:r>
            <a:endParaRPr kumimoji="1" lang="en-US" altLang="ja-JP" dirty="0" smtClean="0"/>
          </a:p>
          <a:p>
            <a:pPr lvl="1"/>
            <a:endParaRPr lang="en-US" altLang="ja-JP" dirty="0" smtClean="0"/>
          </a:p>
          <a:p>
            <a:r>
              <a:rPr lang="ja-JP" altLang="en-US" dirty="0" smtClean="0"/>
              <a:t>出前授業での評価</a:t>
            </a:r>
            <a:endParaRPr lang="en-US" altLang="ja-JP" dirty="0" smtClean="0"/>
          </a:p>
          <a:p>
            <a:pPr lvl="1"/>
            <a:r>
              <a:rPr lang="ja-JP" altLang="en-US" dirty="0" smtClean="0"/>
              <a:t>改良前</a:t>
            </a:r>
            <a:r>
              <a:rPr lang="en-US" altLang="ja-JP" dirty="0" smtClean="0"/>
              <a:t> / </a:t>
            </a:r>
            <a:r>
              <a:rPr lang="ja-JP" altLang="en-US" dirty="0" smtClean="0"/>
              <a:t>改良後のインタフェースでそれぞれ</a:t>
            </a:r>
            <a:r>
              <a:rPr lang="en-US" altLang="ja-JP" dirty="0" smtClean="0"/>
              <a:t>1</a:t>
            </a:r>
            <a:r>
              <a:rPr lang="ja-JP" altLang="en-US" dirty="0" smtClean="0"/>
              <a:t>クラス実施</a:t>
            </a:r>
            <a:endParaRPr lang="en-US" altLang="ja-JP" dirty="0" smtClean="0"/>
          </a:p>
          <a:p>
            <a:pPr lvl="1"/>
            <a:r>
              <a:rPr lang="ja-JP" altLang="en-US" dirty="0" smtClean="0"/>
              <a:t>児童へのアンケート 「思った通りのリズムは作れたか」</a:t>
            </a:r>
            <a:endParaRPr lang="en-US" altLang="ja-JP" dirty="0" smtClean="0"/>
          </a:p>
          <a:p>
            <a:pPr lvl="2">
              <a:lnSpc>
                <a:spcPct val="160000"/>
              </a:lnSpc>
            </a:pPr>
            <a:r>
              <a:rPr lang="ja-JP" altLang="en-US" dirty="0" smtClean="0"/>
              <a:t>改良前</a:t>
            </a:r>
            <a:r>
              <a:rPr lang="en-US" altLang="ja-JP" dirty="0" smtClean="0"/>
              <a:t>					</a:t>
            </a:r>
            <a:r>
              <a:rPr lang="ja-JP" altLang="en-US" dirty="0" smtClean="0"/>
              <a:t>作れなかった：</a:t>
            </a:r>
            <a:r>
              <a:rPr lang="en-US" altLang="ja-JP" dirty="0" smtClean="0"/>
              <a:t>6</a:t>
            </a:r>
            <a:r>
              <a:rPr lang="ja-JP" altLang="en-US" dirty="0" smtClean="0"/>
              <a:t>人</a:t>
            </a:r>
            <a:endParaRPr lang="en-US" altLang="ja-JP" dirty="0" smtClean="0"/>
          </a:p>
          <a:p>
            <a:pPr lvl="2">
              <a:lnSpc>
                <a:spcPct val="160000"/>
              </a:lnSpc>
            </a:pPr>
            <a:r>
              <a:rPr lang="ja-JP" altLang="en-US" dirty="0" smtClean="0"/>
              <a:t>改良後</a:t>
            </a:r>
            <a:r>
              <a:rPr lang="en-US" altLang="ja-JP" dirty="0" smtClean="0"/>
              <a:t>					</a:t>
            </a:r>
            <a:r>
              <a:rPr lang="ja-JP" altLang="en-US" dirty="0" smtClean="0"/>
              <a:t>作れなかった：</a:t>
            </a:r>
            <a:r>
              <a:rPr lang="en-US" altLang="ja-JP" dirty="0" smtClean="0"/>
              <a:t>1</a:t>
            </a:r>
            <a:r>
              <a:rPr lang="ja-JP" altLang="en-US" dirty="0" smtClean="0"/>
              <a:t>人</a:t>
            </a:r>
            <a:endParaRPr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dirty="0" smtClean="0"/>
              <a:t>情報 </a:t>
            </a:r>
            <a:r>
              <a:rPr lang="en-US" altLang="ja-JP" dirty="0" smtClean="0"/>
              <a:t>5</a:t>
            </a:r>
            <a:r>
              <a:rPr lang="ja-JP" altLang="en-US" dirty="0" smtClean="0"/>
              <a:t>－</a:t>
            </a:r>
            <a:r>
              <a:rPr lang="en-US" altLang="ja-JP" dirty="0" smtClean="0"/>
              <a:t>3 : </a:t>
            </a:r>
            <a:r>
              <a:rPr lang="ja-JP" altLang="en-US" dirty="0"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22</a:t>
            </a:fld>
            <a:endParaRPr lang="en-US" altLang="ja-JP"/>
          </a:p>
        </p:txBody>
      </p:sp>
      <p:sp>
        <p:nvSpPr>
          <p:cNvPr id="19" name="正方形/長方形 18"/>
          <p:cNvSpPr/>
          <p:nvPr/>
        </p:nvSpPr>
        <p:spPr>
          <a:xfrm>
            <a:off x="2514600" y="5057775"/>
            <a:ext cx="3121200" cy="36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kumimoji="1" lang="ja-JP" altLang="en-US" sz="2000" dirty="0">
              <a:solidFill>
                <a:schemeClr val="tx1"/>
              </a:solidFill>
              <a:effectLst>
                <a:outerShdw blurRad="76200" dir="2700000" algn="tl" rotWithShape="0">
                  <a:schemeClr val="bg1">
                    <a:alpha val="40000"/>
                  </a:schemeClr>
                </a:outerShdw>
              </a:effectLst>
            </a:endParaRPr>
          </a:p>
        </p:txBody>
      </p:sp>
      <p:sp>
        <p:nvSpPr>
          <p:cNvPr id="21" name="正方形/長方形 20"/>
          <p:cNvSpPr/>
          <p:nvPr/>
        </p:nvSpPr>
        <p:spPr>
          <a:xfrm>
            <a:off x="2514600" y="5612175"/>
            <a:ext cx="3960000" cy="36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kumimoji="1" lang="ja-JP" altLang="en-US" sz="2000" dirty="0">
              <a:solidFill>
                <a:schemeClr val="tx1"/>
              </a:solidFill>
            </a:endParaRPr>
          </a:p>
        </p:txBody>
      </p:sp>
      <p:sp>
        <p:nvSpPr>
          <p:cNvPr id="20" name="正方形/長方形 19"/>
          <p:cNvSpPr/>
          <p:nvPr/>
        </p:nvSpPr>
        <p:spPr>
          <a:xfrm>
            <a:off x="6501075" y="5612175"/>
            <a:ext cx="118800" cy="36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667375" y="5057775"/>
            <a:ext cx="720000" cy="3636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200025" y="895350"/>
            <a:ext cx="8763000" cy="5562600"/>
            <a:chOff x="304800" y="1295400"/>
            <a:chExt cx="8305800" cy="4191000"/>
          </a:xfrm>
        </p:grpSpPr>
        <p:sp>
          <p:nvSpPr>
            <p:cNvPr id="14" name="角丸四角形 13"/>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descr="C:\Documents and Settings\Kameya.FOMALHAUT\My Documents\My Documents\Temp\道塞ぎ.png"/>
          <p:cNvPicPr>
            <a:picLocks noChangeAspect="1" noChangeArrowheads="1"/>
          </p:cNvPicPr>
          <p:nvPr/>
        </p:nvPicPr>
        <p:blipFill>
          <a:blip r:embed="rId3"/>
          <a:stretch>
            <a:fillRect/>
          </a:stretch>
        </p:blipFill>
        <p:spPr bwMode="auto">
          <a:xfrm>
            <a:off x="1676400" y="1752600"/>
            <a:ext cx="6059630" cy="4550382"/>
          </a:xfrm>
          <a:prstGeom prst="rect">
            <a:avLst/>
          </a:prstGeom>
          <a:noFill/>
        </p:spPr>
      </p:pic>
      <p:sp>
        <p:nvSpPr>
          <p:cNvPr id="2" name="タイトル 1"/>
          <p:cNvSpPr>
            <a:spLocks noGrp="1"/>
          </p:cNvSpPr>
          <p:nvPr>
            <p:ph type="title"/>
          </p:nvPr>
        </p:nvSpPr>
        <p:spPr/>
        <p:txBody>
          <a:bodyPr/>
          <a:lstStyle/>
          <a:p>
            <a:r>
              <a:rPr kumimoji="1" lang="ja-JP" altLang="en-US" dirty="0" smtClean="0"/>
              <a:t>不協和音への対処</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1/2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システム側で音階を制限する</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23</a:t>
            </a:fld>
            <a:endParaRPr lang="en-US" altLang="ja-JP"/>
          </a:p>
        </p:txBody>
      </p:sp>
      <p:sp>
        <p:nvSpPr>
          <p:cNvPr id="10" name="線吹き出し 1 (枠付き) 9"/>
          <p:cNvSpPr/>
          <p:nvPr/>
        </p:nvSpPr>
        <p:spPr>
          <a:xfrm>
            <a:off x="228600" y="1752600"/>
            <a:ext cx="4724400" cy="990600"/>
          </a:xfrm>
          <a:prstGeom prst="borderCallout1">
            <a:avLst>
              <a:gd name="adj1" fmla="val 104552"/>
              <a:gd name="adj2" fmla="val 59858"/>
              <a:gd name="adj3" fmla="val 175962"/>
              <a:gd name="adj4" fmla="val 66053"/>
            </a:avLst>
          </a:prstGeom>
          <a:gradFill>
            <a:gsLst>
              <a:gs pos="0">
                <a:schemeClr val="accent1">
                  <a:lumMod val="90000"/>
                  <a:alpha val="85000"/>
                </a:schemeClr>
              </a:gs>
              <a:gs pos="50000">
                <a:schemeClr val="bg1">
                  <a:alpha val="90000"/>
                </a:schemeClr>
              </a:gs>
              <a:gs pos="100000">
                <a:schemeClr val="accent1">
                  <a:alpha val="85000"/>
                </a:schemeClr>
              </a:gs>
            </a:gsLst>
            <a:lin ang="5400000" scaled="0"/>
          </a:gradFill>
          <a:ln cap="sq">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rPr>
              <a:t>配置できる音階をシステムで制限</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協和音の音を実際に作らせる</a:t>
            </a:r>
            <a:endParaRPr kumimoji="1" lang="ja-JP" altLang="en-US" sz="2400" dirty="0">
              <a:solidFill>
                <a:schemeClr val="tx1"/>
              </a:solidFill>
            </a:endParaRPr>
          </a:p>
        </p:txBody>
      </p:sp>
      <p:grpSp>
        <p:nvGrpSpPr>
          <p:cNvPr id="14" name="グループ化 13"/>
          <p:cNvGrpSpPr/>
          <p:nvPr/>
        </p:nvGrpSpPr>
        <p:grpSpPr>
          <a:xfrm>
            <a:off x="200025" y="895350"/>
            <a:ext cx="8763000" cy="5562600"/>
            <a:chOff x="304800" y="1295400"/>
            <a:chExt cx="8305800" cy="4191000"/>
          </a:xfrm>
        </p:grpSpPr>
        <p:sp>
          <p:nvSpPr>
            <p:cNvPr id="15" name="角丸四角形 14"/>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システムの評価と課題</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2/2 - </a:t>
            </a:r>
            <a:r>
              <a:rPr lang="ja-JP" altLang="en-US" sz="2400" dirty="0" smtClean="0">
                <a:solidFill>
                  <a:srgbClr val="FFFFFF"/>
                </a:solidFill>
              </a:rPr>
              <a:t>動作要件）</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要求性能が小学校に適していない</a:t>
            </a:r>
            <a:endParaRPr kumimoji="1" lang="en-US" altLang="ja-JP" dirty="0" smtClean="0"/>
          </a:p>
          <a:p>
            <a:pPr lvl="1">
              <a:buClr>
                <a:schemeClr val="tx1"/>
              </a:buClr>
            </a:pPr>
            <a:r>
              <a:rPr lang="ja-JP" altLang="en-US" dirty="0" smtClean="0"/>
              <a:t>大量の画像の使用により</a:t>
            </a:r>
            <a:r>
              <a:rPr lang="ja-JP" altLang="en-US" dirty="0" smtClean="0">
                <a:solidFill>
                  <a:srgbClr val="C00000"/>
                </a:solidFill>
                <a:effectLst>
                  <a:outerShdw blurRad="38100" dist="38100" dir="2700000" algn="tl">
                    <a:srgbClr val="000000">
                      <a:alpha val="25000"/>
                    </a:srgbClr>
                  </a:outerShdw>
                </a:effectLst>
              </a:rPr>
              <a:t> </a:t>
            </a:r>
            <a:r>
              <a:rPr lang="en-US" altLang="ja-JP" dirty="0" smtClean="0">
                <a:solidFill>
                  <a:srgbClr val="C00000"/>
                </a:solidFill>
                <a:effectLst>
                  <a:outerShdw blurRad="38100" dist="38100" dir="2700000" algn="tl">
                    <a:srgbClr val="000000">
                      <a:alpha val="25000"/>
                    </a:srgbClr>
                  </a:outerShdw>
                </a:effectLst>
              </a:rPr>
              <a:t>512MB </a:t>
            </a:r>
            <a:r>
              <a:rPr lang="ja-JP" altLang="en-US" dirty="0" smtClean="0">
                <a:solidFill>
                  <a:srgbClr val="C00000"/>
                </a:solidFill>
                <a:effectLst>
                  <a:outerShdw blurRad="38100" dist="38100" dir="2700000" algn="tl">
                    <a:srgbClr val="000000">
                      <a:alpha val="25000"/>
                    </a:srgbClr>
                  </a:outerShdw>
                </a:effectLst>
              </a:rPr>
              <a:t>以上</a:t>
            </a:r>
            <a:r>
              <a:rPr lang="ja-JP" altLang="en-US" dirty="0" smtClean="0"/>
              <a:t>のメモリが必須</a:t>
            </a:r>
            <a:endParaRPr lang="en-US" altLang="ja-JP" dirty="0" smtClean="0"/>
          </a:p>
          <a:p>
            <a:pPr lvl="1"/>
            <a:endParaRPr lang="en-US" altLang="ja-JP" sz="600" dirty="0" smtClean="0"/>
          </a:p>
          <a:p>
            <a:pPr lvl="1"/>
            <a:r>
              <a:rPr lang="ja-JP" altLang="en-US" dirty="0" smtClean="0"/>
              <a:t>性能の低いコンピュータを使用する小学校も多数</a:t>
            </a:r>
            <a:endParaRPr kumimoji="1" lang="en-US" altLang="ja-JP" dirty="0" smtClean="0"/>
          </a:p>
          <a:p>
            <a:pPr lvl="2"/>
            <a:endParaRPr lang="en-US" altLang="ja-JP" dirty="0" smtClean="0"/>
          </a:p>
          <a:p>
            <a:pPr lvl="2"/>
            <a:endParaRPr lang="en-US" altLang="ja-JP" sz="600" dirty="0" smtClean="0"/>
          </a:p>
          <a:p>
            <a:pPr lvl="2"/>
            <a:r>
              <a:rPr lang="ja-JP" altLang="en-US" dirty="0" smtClean="0"/>
              <a:t>出前授業実施時は本校からノートパソコン</a:t>
            </a:r>
            <a:r>
              <a:rPr lang="en-US" altLang="ja-JP" dirty="0" smtClean="0"/>
              <a:t>20</a:t>
            </a:r>
            <a:r>
              <a:rPr lang="ja-JP" altLang="en-US" dirty="0" smtClean="0"/>
              <a:t>台を持参している</a:t>
            </a:r>
            <a:endParaRPr lang="en-US" altLang="ja-JP" dirty="0" smtClean="0"/>
          </a:p>
          <a:p>
            <a:pPr lvl="2"/>
            <a:r>
              <a:rPr lang="ja-JP" altLang="en-US" u="sng" dirty="0" smtClean="0"/>
              <a:t>小学校のコンピュータに導入</a:t>
            </a:r>
            <a:r>
              <a:rPr lang="ja-JP" altLang="en-US" dirty="0" smtClean="0"/>
              <a:t>できることが望ましい</a:t>
            </a:r>
            <a:endParaRPr lang="en-US" altLang="ja-JP" dirty="0" smtClean="0"/>
          </a:p>
          <a:p>
            <a:pPr lvl="1"/>
            <a:endParaRPr lang="en-US" altLang="ja-JP" sz="1500" dirty="0" smtClean="0"/>
          </a:p>
          <a:p>
            <a:pPr lvl="1"/>
            <a:endParaRPr lang="en-US" altLang="ja-JP" sz="1700" dirty="0" smtClean="0"/>
          </a:p>
          <a:p>
            <a:pPr lvl="1"/>
            <a:r>
              <a:rPr kumimoji="1" lang="ja-JP" altLang="en-US" dirty="0" smtClean="0"/>
              <a:t>システムの再構築</a:t>
            </a:r>
            <a:endParaRPr lang="en-US" altLang="ja-JP" dirty="0" smtClean="0"/>
          </a:p>
          <a:p>
            <a:pPr lvl="2"/>
            <a:r>
              <a:rPr lang="ja-JP" altLang="en-US" dirty="0" smtClean="0"/>
              <a:t>メモリ搭載量 </a:t>
            </a:r>
            <a:r>
              <a:rPr lang="en-US" altLang="ja-JP" dirty="0" smtClean="0">
                <a:solidFill>
                  <a:srgbClr val="0070C0"/>
                </a:solidFill>
                <a:effectLst>
                  <a:outerShdw blurRad="38100" dist="38100" dir="2700000" algn="tl">
                    <a:srgbClr val="000000">
                      <a:alpha val="25000"/>
                    </a:srgbClr>
                  </a:outerShdw>
                </a:effectLst>
              </a:rPr>
              <a:t>256MB</a:t>
            </a:r>
            <a:r>
              <a:rPr lang="en-US" altLang="ja-JP" dirty="0" smtClean="0"/>
              <a:t> </a:t>
            </a:r>
            <a:r>
              <a:rPr lang="ja-JP" altLang="en-US" dirty="0" smtClean="0"/>
              <a:t>のコンピュータでの動作が可能なシステム</a:t>
            </a:r>
          </a:p>
          <a:p>
            <a:pPr lvl="2"/>
            <a:endParaRPr lang="en-US" altLang="ja-JP" dirty="0" smtClean="0"/>
          </a:p>
          <a:p>
            <a:pPr lvl="2"/>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24</a:t>
            </a:fld>
            <a:endParaRPr lang="en-US" altLang="ja-JP"/>
          </a:p>
        </p:txBody>
      </p:sp>
      <p:grpSp>
        <p:nvGrpSpPr>
          <p:cNvPr id="7" name="グループ化 6"/>
          <p:cNvGrpSpPr/>
          <p:nvPr/>
        </p:nvGrpSpPr>
        <p:grpSpPr>
          <a:xfrm>
            <a:off x="714374" y="2181225"/>
            <a:ext cx="8048626" cy="1009650"/>
            <a:chOff x="714374" y="1600200"/>
            <a:chExt cx="8124826" cy="533400"/>
          </a:xfrm>
        </p:grpSpPr>
        <p:sp>
          <p:nvSpPr>
            <p:cNvPr id="8" name="角丸四角形 7"/>
            <p:cNvSpPr/>
            <p:nvPr/>
          </p:nvSpPr>
          <p:spPr>
            <a:xfrm>
              <a:off x="3276600" y="1914525"/>
              <a:ext cx="5562600" cy="219075"/>
            </a:xfrm>
            <a:prstGeom prst="roundRect">
              <a:avLst/>
            </a:prstGeom>
            <a:gradFill flip="none" rotWithShape="1">
              <a:gsLst>
                <a:gs pos="0">
                  <a:srgbClr val="FFDCDC">
                    <a:alpha val="90000"/>
                  </a:srgbClr>
                </a:gs>
                <a:gs pos="50000">
                  <a:schemeClr val="bg1">
                    <a:alpha val="90000"/>
                  </a:schemeClr>
                </a:gs>
                <a:gs pos="100000">
                  <a:srgbClr val="FFDCDC">
                    <a:alpha val="90000"/>
                  </a:srgbClr>
                </a:gs>
              </a:gsLst>
              <a:lin ang="0" scaled="1"/>
              <a:tileRect/>
            </a:gra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effectLst>
                    <a:outerShdw blurRad="50800" dist="38100" dir="2700000" algn="tl" rotWithShape="0">
                      <a:prstClr val="black">
                        <a:alpha val="25000"/>
                      </a:prstClr>
                    </a:outerShdw>
                  </a:effectLst>
                </a:rPr>
                <a:t>現状のシステムでは動作不能なケースが</a:t>
              </a:r>
              <a:r>
                <a:rPr lang="ja-JP" altLang="en-US" sz="2000" dirty="0" smtClean="0">
                  <a:solidFill>
                    <a:schemeClr val="tx1"/>
                  </a:solidFill>
                  <a:effectLst>
                    <a:outerShdw blurRad="50800" dist="38100" dir="2700000" algn="tl" rotWithShape="0">
                      <a:prstClr val="black">
                        <a:alpha val="25000"/>
                      </a:prstClr>
                    </a:outerShdw>
                  </a:effectLst>
                </a:rPr>
                <a:t>存在</a:t>
              </a:r>
              <a:endParaRPr kumimoji="1" lang="ja-JP" altLang="en-US" sz="2000" dirty="0">
                <a:solidFill>
                  <a:schemeClr val="tx1"/>
                </a:solidFill>
                <a:effectLst>
                  <a:outerShdw blurRad="50800" dist="38100" dir="2700000" algn="tl" rotWithShape="0">
                    <a:prstClr val="black">
                      <a:alpha val="25000"/>
                    </a:prstClr>
                  </a:outerShdw>
                </a:effectLst>
              </a:endParaRPr>
            </a:p>
          </p:txBody>
        </p:sp>
        <p:sp>
          <p:nvSpPr>
            <p:cNvPr id="9" name="角丸四角形 8"/>
            <p:cNvSpPr/>
            <p:nvPr/>
          </p:nvSpPr>
          <p:spPr bwMode="auto">
            <a:xfrm>
              <a:off x="714374" y="1600200"/>
              <a:ext cx="8124825" cy="533400"/>
            </a:xfrm>
            <a:prstGeom prst="roundRect">
              <a:avLst>
                <a:gd name="adj" fmla="val 6846"/>
              </a:avLst>
            </a:prstGeom>
            <a:noFill/>
            <a:ln>
              <a:solidFill>
                <a:srgbClr val="DC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grpSp>
        <p:nvGrpSpPr>
          <p:cNvPr id="14" name="グループ化 19"/>
          <p:cNvGrpSpPr/>
          <p:nvPr/>
        </p:nvGrpSpPr>
        <p:grpSpPr>
          <a:xfrm>
            <a:off x="714374" y="4762500"/>
            <a:ext cx="8048625" cy="1600200"/>
            <a:chOff x="762000" y="1971675"/>
            <a:chExt cx="8001000" cy="2819400"/>
          </a:xfrm>
        </p:grpSpPr>
        <p:sp>
          <p:nvSpPr>
            <p:cNvPr id="15" name="角丸四角形 14"/>
            <p:cNvSpPr/>
            <p:nvPr/>
          </p:nvSpPr>
          <p:spPr>
            <a:xfrm>
              <a:off x="3837011" y="4019096"/>
              <a:ext cx="4916460" cy="762454"/>
            </a:xfrm>
            <a:prstGeom prst="roundRect">
              <a:avLst>
                <a:gd name="adj" fmla="val 12578"/>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w="3175">
              <a:solidFill>
                <a:srgbClr val="00B0F0"/>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2400" u="sng" dirty="0" smtClean="0"/>
                <a:t>膨大なメモリ使用量を改善</a:t>
              </a:r>
              <a:endParaRPr lang="ja-JP" altLang="en-US" sz="2400" u="sng" dirty="0"/>
            </a:p>
          </p:txBody>
        </p:sp>
        <p:sp>
          <p:nvSpPr>
            <p:cNvPr id="16" name="角丸四角形 15"/>
            <p:cNvSpPr/>
            <p:nvPr/>
          </p:nvSpPr>
          <p:spPr>
            <a:xfrm>
              <a:off x="762000" y="1971675"/>
              <a:ext cx="8001000" cy="2819400"/>
            </a:xfrm>
            <a:prstGeom prst="roundRect">
              <a:avLst>
                <a:gd name="adj" fmla="val 4058"/>
              </a:avLst>
            </a:prstGeom>
            <a:noFill/>
            <a:ln w="28575">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右矢印 16"/>
          <p:cNvSpPr/>
          <p:nvPr/>
        </p:nvSpPr>
        <p:spPr>
          <a:xfrm rot="5400000">
            <a:off x="3962400" y="4171950"/>
            <a:ext cx="381000" cy="533400"/>
          </a:xfrm>
          <a:prstGeom prst="rightArrow">
            <a:avLst/>
          </a:prstGeom>
          <a:solidFill>
            <a:schemeClr val="accent1">
              <a:alpha val="60000"/>
            </a:schemeClr>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18" name="グループ化 17"/>
          <p:cNvGrpSpPr/>
          <p:nvPr/>
        </p:nvGrpSpPr>
        <p:grpSpPr>
          <a:xfrm>
            <a:off x="200025" y="895350"/>
            <a:ext cx="8763000" cy="5562600"/>
            <a:chOff x="304800" y="1295400"/>
            <a:chExt cx="8305800" cy="4191000"/>
          </a:xfrm>
        </p:grpSpPr>
        <p:sp>
          <p:nvSpPr>
            <p:cNvPr id="19" name="角丸四角形 18"/>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par>
                                <p:cTn id="13" presetID="18" presetClass="entr" presetSubtype="6"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チュートリアルの作成 </a:t>
            </a:r>
            <a:r>
              <a:rPr lang="ja-JP" altLang="en-US" sz="2400" dirty="0" smtClean="0">
                <a:solidFill>
                  <a:srgbClr val="FFFFFF"/>
                </a:solidFill>
              </a:rPr>
              <a:t>（</a:t>
            </a:r>
            <a:r>
              <a:rPr lang="en-US" altLang="ja-JP" sz="2400" dirty="0" smtClean="0">
                <a:solidFill>
                  <a:srgbClr val="FFFFFF"/>
                </a:solidFill>
              </a:rPr>
              <a:t>2/2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出前授業では，イントロダクションに使用</a:t>
            </a:r>
            <a:endParaRPr kumimoji="1" lang="en-US" altLang="ja-JP" dirty="0" smtClean="0"/>
          </a:p>
          <a:p>
            <a:pPr lvl="1"/>
            <a:r>
              <a:rPr kumimoji="1" lang="ja-JP" altLang="en-US" dirty="0" smtClean="0"/>
              <a:t>システムの操作方法の指導</a:t>
            </a:r>
            <a:endParaRPr kumimoji="1" lang="en-US" altLang="ja-JP"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作曲のノウハウを提示</a:t>
            </a:r>
            <a:endParaRPr kumimoji="1" lang="en-US" altLang="ja-JP" dirty="0" smtClean="0">
              <a:solidFill>
                <a:srgbClr val="C00000"/>
              </a:solidFill>
              <a:effectLst>
                <a:outerShdw blurRad="50800" dist="38100" dir="2700000" algn="tl" rotWithShape="0">
                  <a:prstClr val="black">
                    <a:alpha val="25000"/>
                  </a:prstClr>
                </a:outerShdw>
              </a:effectLst>
            </a:endParaRPr>
          </a:p>
          <a:p>
            <a:endParaRPr lang="en-US" altLang="ja-JP" sz="1200" dirty="0" smtClean="0"/>
          </a:p>
          <a:p>
            <a:r>
              <a:rPr lang="ja-JP" altLang="en-US" dirty="0" smtClean="0"/>
              <a:t>実際に作曲を行う際は，ヒントという形で提示</a:t>
            </a:r>
            <a:endParaRPr lang="en-US" altLang="ja-JP" dirty="0" smtClean="0"/>
          </a:p>
          <a:p>
            <a:pPr lvl="1"/>
            <a:r>
              <a:rPr lang="ja-JP" altLang="en-US" dirty="0" smtClean="0"/>
              <a:t>基本的に，自由に作曲させる</a:t>
            </a:r>
            <a:endParaRPr lang="en-US" altLang="ja-JP" dirty="0" smtClean="0"/>
          </a:p>
          <a:p>
            <a:pPr lvl="1">
              <a:buClr>
                <a:schemeClr val="tx1"/>
              </a:buClr>
            </a:pPr>
            <a:r>
              <a:rPr lang="ja-JP" altLang="en-US" dirty="0" smtClean="0"/>
              <a:t>作曲のノウハウについて，</a:t>
            </a:r>
            <a:r>
              <a:rPr kumimoji="1" lang="ja-JP" altLang="en-US" dirty="0" smtClean="0">
                <a:solidFill>
                  <a:srgbClr val="C00000"/>
                </a:solidFill>
                <a:effectLst>
                  <a:outerShdw blurRad="50800" dist="38100" dir="2700000" algn="tl" rotWithShape="0">
                    <a:prstClr val="black">
                      <a:alpha val="25000"/>
                    </a:prstClr>
                  </a:outerShdw>
                </a:effectLst>
              </a:rPr>
              <a:t>強制はしない</a:t>
            </a:r>
            <a:endParaRPr lang="en-US" altLang="ja-JP" dirty="0" smtClean="0">
              <a:solidFill>
                <a:srgbClr val="C00000"/>
              </a:solidFill>
            </a:endParaRPr>
          </a:p>
          <a:p>
            <a:pPr lvl="1">
              <a:buClr>
                <a:schemeClr val="tx1"/>
              </a:buClr>
            </a:pPr>
            <a:r>
              <a:rPr kumimoji="1" lang="ja-JP" altLang="en-US" dirty="0" smtClean="0"/>
              <a:t>「</a:t>
            </a:r>
            <a:r>
              <a:rPr kumimoji="1" lang="ja-JP" altLang="en-US" dirty="0" err="1" smtClean="0"/>
              <a:t>～すると</a:t>
            </a:r>
            <a:r>
              <a:rPr kumimoji="1" lang="ja-JP" altLang="en-US" dirty="0" smtClean="0"/>
              <a:t>いいよ」 という</a:t>
            </a:r>
            <a:r>
              <a:rPr lang="ja-JP" altLang="en-US" dirty="0" smtClean="0"/>
              <a:t>形で</a:t>
            </a:r>
            <a:r>
              <a:rPr kumimoji="1" lang="ja-JP" altLang="en-US" dirty="0" smtClean="0">
                <a:solidFill>
                  <a:srgbClr val="C00000"/>
                </a:solidFill>
                <a:effectLst>
                  <a:outerShdw blurRad="50800" dist="38100" dir="2700000" algn="tl" rotWithShape="0">
                    <a:prstClr val="black">
                      <a:alpha val="25000"/>
                    </a:prstClr>
                  </a:outerShdw>
                </a:effectLst>
              </a:rPr>
              <a:t>ヒントを提示</a:t>
            </a:r>
            <a:endParaRPr kumimoji="1" lang="en-US" altLang="ja-JP" dirty="0" smtClean="0">
              <a:solidFill>
                <a:srgbClr val="C00000"/>
              </a:solidFill>
              <a:effectLst>
                <a:outerShdw blurRad="50800" dist="38100" dir="2700000" algn="tl" rotWithShape="0">
                  <a:prstClr val="black">
                    <a:alpha val="25000"/>
                  </a:prstClr>
                </a:outerShdw>
              </a:effectLst>
            </a:endParaRPr>
          </a:p>
          <a:p>
            <a:pPr>
              <a:buClr>
                <a:schemeClr val="tx1"/>
              </a:buClr>
            </a:pPr>
            <a:endParaRPr lang="en-US" altLang="ja-JP" dirty="0" smtClean="0">
              <a:solidFill>
                <a:srgbClr val="008080"/>
              </a:solidFill>
              <a:effectLst>
                <a:outerShdw blurRad="50800" dist="38100" dir="2700000" algn="tl" rotWithShape="0">
                  <a:prstClr val="black">
                    <a:alpha val="25000"/>
                  </a:prstClr>
                </a:outerShdw>
              </a:effectLst>
            </a:endParaRPr>
          </a:p>
          <a:p>
            <a:pPr>
              <a:buClr>
                <a:schemeClr val="tx1"/>
              </a:buClr>
            </a:pPr>
            <a:endParaRPr lang="en-US" altLang="ja-JP" sz="800" dirty="0" smtClean="0">
              <a:solidFill>
                <a:srgbClr val="008080"/>
              </a:solidFill>
              <a:effectLst>
                <a:outerShdw blurRad="50800" dist="38100" dir="2700000" algn="tl" rotWithShape="0">
                  <a:prstClr val="black">
                    <a:alpha val="25000"/>
                  </a:prstClr>
                </a:outerShdw>
              </a:effectLst>
            </a:endParaRPr>
          </a:p>
          <a:p>
            <a:pPr>
              <a:buClr>
                <a:schemeClr val="tx1"/>
              </a:buClr>
            </a:pPr>
            <a:r>
              <a:rPr kumimoji="1" lang="ja-JP" altLang="en-US" dirty="0" smtClean="0">
                <a:solidFill>
                  <a:srgbClr val="0070C0"/>
                </a:solidFill>
                <a:effectLst>
                  <a:outerShdw blurRad="50800" dist="38100" dir="2700000" algn="tl" rotWithShape="0">
                    <a:prstClr val="black">
                      <a:alpha val="25000"/>
                    </a:prstClr>
                  </a:outerShdw>
                </a:effectLst>
              </a:rPr>
              <a:t>音楽理論に基づく作曲を，自由に行わせる</a:t>
            </a:r>
            <a:endParaRPr kumimoji="1" lang="ja-JP" altLang="en-US" dirty="0">
              <a:solidFill>
                <a:srgbClr val="0070C0"/>
              </a:solidFill>
              <a:effectLst>
                <a:outerShdw blurRad="50800" dist="38100" dir="2700000" algn="tl" rotWithShape="0">
                  <a:prstClr val="black">
                    <a:alpha val="25000"/>
                  </a:prstClr>
                </a:outerShdw>
              </a:effectLst>
            </a:endParaRPr>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25</a:t>
            </a:fld>
            <a:endParaRPr lang="en-US" altLang="ja-JP"/>
          </a:p>
        </p:txBody>
      </p:sp>
      <p:sp>
        <p:nvSpPr>
          <p:cNvPr id="7" name="下矢印 6"/>
          <p:cNvSpPr/>
          <p:nvPr/>
        </p:nvSpPr>
        <p:spPr>
          <a:xfrm>
            <a:off x="3276600" y="5191125"/>
            <a:ext cx="533400" cy="457200"/>
          </a:xfrm>
          <a:prstGeom prst="downArrow">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solidFill>
                <a:schemeClr val="tx1"/>
              </a:solidFill>
            </a:endParaRPr>
          </a:p>
        </p:txBody>
      </p:sp>
      <p:grpSp>
        <p:nvGrpSpPr>
          <p:cNvPr id="11" name="グループ化 10"/>
          <p:cNvGrpSpPr/>
          <p:nvPr/>
        </p:nvGrpSpPr>
        <p:grpSpPr>
          <a:xfrm>
            <a:off x="200025" y="895350"/>
            <a:ext cx="8763000" cy="5562600"/>
            <a:chOff x="304800" y="1295400"/>
            <a:chExt cx="8305800" cy="4191000"/>
          </a:xfrm>
        </p:grpSpPr>
        <p:sp>
          <p:nvSpPr>
            <p:cNvPr id="12" name="角丸四角形 11"/>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lang="ja-JP" altLang="en-US" dirty="0" smtClean="0"/>
              <a:t>メモリ使用量の低減</a:t>
            </a:r>
            <a:endParaRPr lang="en-US" altLang="ja-JP" sz="800" dirty="0" smtClean="0"/>
          </a:p>
          <a:p>
            <a:pPr lvl="1"/>
            <a:r>
              <a:rPr lang="ja-JP" altLang="en-US" dirty="0" smtClean="0"/>
              <a:t>　</a:t>
            </a:r>
            <a:endParaRPr lang="en-US" altLang="ja-JP" sz="1600" dirty="0" smtClean="0"/>
          </a:p>
          <a:p>
            <a:pPr lvl="1">
              <a:buNone/>
            </a:pPr>
            <a:endParaRPr lang="en-US" altLang="ja-JP" sz="2000" dirty="0" smtClean="0"/>
          </a:p>
          <a:p>
            <a:pPr lvl="1">
              <a:buNone/>
            </a:pPr>
            <a:endParaRPr lang="en-US" altLang="ja-JP" sz="1400" dirty="0" smtClean="0"/>
          </a:p>
          <a:p>
            <a:pPr lvl="1"/>
            <a:r>
              <a:rPr lang="ja-JP" altLang="en-US" dirty="0" smtClean="0"/>
              <a:t>　</a:t>
            </a:r>
            <a:endParaRPr lang="en-US" altLang="ja-JP" sz="1600" dirty="0" smtClean="0"/>
          </a:p>
          <a:p>
            <a:pPr lvl="1"/>
            <a:endParaRPr lang="en-US" altLang="ja-JP" dirty="0" smtClean="0"/>
          </a:p>
          <a:p>
            <a:pPr lvl="1"/>
            <a:endParaRPr lang="en-US" altLang="ja-JP" dirty="0" smtClean="0"/>
          </a:p>
          <a:p>
            <a:pPr lvl="1"/>
            <a:endParaRPr lang="en-US" altLang="ja-JP" dirty="0" smtClean="0"/>
          </a:p>
        </p:txBody>
      </p:sp>
      <p:sp>
        <p:nvSpPr>
          <p:cNvPr id="2" name="タイトル 1"/>
          <p:cNvSpPr>
            <a:spLocks noGrp="1"/>
          </p:cNvSpPr>
          <p:nvPr>
            <p:ph type="title"/>
          </p:nvPr>
        </p:nvSpPr>
        <p:spPr/>
        <p:txBody>
          <a:bodyPr/>
          <a:lstStyle/>
          <a:p>
            <a:r>
              <a:rPr lang="ja-JP" altLang="en-US" dirty="0" smtClean="0"/>
              <a:t>システム再構築の成果</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26</a:t>
            </a:fld>
            <a:endParaRPr lang="en-US" altLang="ja-JP"/>
          </a:p>
        </p:txBody>
      </p:sp>
      <p:sp>
        <p:nvSpPr>
          <p:cNvPr id="7" name="正方形/長方形 6"/>
          <p:cNvSpPr/>
          <p:nvPr/>
        </p:nvSpPr>
        <p:spPr>
          <a:xfrm>
            <a:off x="3579150" y="1704975"/>
            <a:ext cx="2592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43450" y="1679257"/>
            <a:ext cx="1400175"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90</a:t>
            </a:r>
            <a:r>
              <a:rPr kumimoji="1" lang="en-US" altLang="ja-JP" dirty="0" smtClean="0"/>
              <a:t> MB</a:t>
            </a:r>
            <a:endParaRPr kumimoji="1" lang="ja-JP" altLang="en-US" dirty="0"/>
          </a:p>
        </p:txBody>
      </p:sp>
      <p:sp>
        <p:nvSpPr>
          <p:cNvPr id="15" name="テキスト ボックス 14"/>
          <p:cNvSpPr txBox="1"/>
          <p:nvPr/>
        </p:nvSpPr>
        <p:spPr>
          <a:xfrm>
            <a:off x="4743449" y="2219325"/>
            <a:ext cx="2066926" cy="461665"/>
          </a:xfrm>
          <a:prstGeom prst="rect">
            <a:avLst/>
          </a:prstGeom>
          <a:noFill/>
          <a:effectLst>
            <a:outerShdw blurRad="76200" dir="2700000" algn="ctr" rotWithShape="0">
              <a:schemeClr val="bg1"/>
            </a:outerShdw>
          </a:effectLst>
        </p:spPr>
        <p:txBody>
          <a:bodyPr wrap="square" rtlCol="0">
            <a:spAutoFit/>
          </a:bodyPr>
          <a:lstStyle/>
          <a:p>
            <a:r>
              <a:rPr lang="en-US" altLang="ja-JP" sz="2200" dirty="0" smtClean="0">
                <a:solidFill>
                  <a:srgbClr val="0070C0"/>
                </a:solidFill>
                <a:effectLst>
                  <a:outerShdw blurRad="38100" dist="38100" dir="2700000" algn="tl">
                    <a:srgbClr val="000000">
                      <a:alpha val="25000"/>
                    </a:srgbClr>
                  </a:outerShdw>
                </a:effectLst>
              </a:rPr>
              <a:t> </a:t>
            </a:r>
            <a:r>
              <a:rPr lang="ja-JP" altLang="en-US" sz="2400" dirty="0" smtClean="0">
                <a:solidFill>
                  <a:srgbClr val="0070C0"/>
                </a:solidFill>
                <a:effectLst>
                  <a:outerShdw blurRad="38100" dist="38100" dir="2700000" algn="tl">
                    <a:srgbClr val="000000">
                      <a:alpha val="25000"/>
                    </a:srgbClr>
                  </a:outerShdw>
                </a:effectLst>
              </a:rPr>
              <a:t>約</a:t>
            </a:r>
            <a:r>
              <a:rPr lang="en-US" altLang="ja-JP" sz="2400" dirty="0" smtClean="0">
                <a:solidFill>
                  <a:srgbClr val="0070C0"/>
                </a:solidFill>
                <a:effectLst>
                  <a:outerShdw blurRad="38100" dist="38100" dir="2700000" algn="tl">
                    <a:srgbClr val="000000">
                      <a:alpha val="25000"/>
                    </a:srgbClr>
                  </a:outerShdw>
                </a:effectLst>
              </a:rPr>
              <a:t>56</a:t>
            </a:r>
            <a:r>
              <a:rPr lang="ja-JP" altLang="en-US" sz="2400" dirty="0" smtClean="0">
                <a:solidFill>
                  <a:srgbClr val="0070C0"/>
                </a:solidFill>
                <a:effectLst>
                  <a:outerShdw blurRad="38100" dist="38100" dir="2700000" algn="tl">
                    <a:srgbClr val="000000">
                      <a:alpha val="25000"/>
                    </a:srgbClr>
                  </a:outerShdw>
                </a:effectLst>
              </a:rPr>
              <a:t>％低減</a:t>
            </a:r>
            <a:endParaRPr kumimoji="1" lang="ja-JP" altLang="en-US" sz="2400" dirty="0">
              <a:effectLst>
                <a:outerShdw blurRad="38100" dist="38100" dir="2700000" algn="tl">
                  <a:srgbClr val="000000">
                    <a:alpha val="25000"/>
                  </a:srgbClr>
                </a:outerShdw>
              </a:effectLst>
            </a:endParaRPr>
          </a:p>
        </p:txBody>
      </p:sp>
      <p:sp>
        <p:nvSpPr>
          <p:cNvPr id="25" name="正方形/長方形 24"/>
          <p:cNvSpPr/>
          <p:nvPr/>
        </p:nvSpPr>
        <p:spPr>
          <a:xfrm>
            <a:off x="3588524" y="2930843"/>
            <a:ext cx="5184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343624" y="2905125"/>
            <a:ext cx="1400175" cy="492443"/>
          </a:xfrm>
          <a:prstGeom prst="rect">
            <a:avLst/>
          </a:prstGeom>
          <a:noFill/>
          <a:effectLst>
            <a:outerShdw blurRad="76200" dir="2700000" algn="ctr" rotWithShape="0">
              <a:schemeClr val="bg1"/>
            </a:outerShdw>
          </a:effectLst>
        </p:spPr>
        <p:txBody>
          <a:bodyPr wrap="square" rtlCol="0">
            <a:spAutoFit/>
          </a:bodyPr>
          <a:lstStyle/>
          <a:p>
            <a:pPr algn="r"/>
            <a:r>
              <a:rPr lang="en-US" altLang="ja-JP" sz="2600" dirty="0" smtClean="0"/>
              <a:t>18</a:t>
            </a:r>
            <a:r>
              <a:rPr kumimoji="1" lang="en-US" altLang="ja-JP" sz="2600" dirty="0" smtClean="0"/>
              <a:t>0</a:t>
            </a:r>
            <a:r>
              <a:rPr kumimoji="1" lang="en-US" altLang="ja-JP" dirty="0" smtClean="0"/>
              <a:t> MB</a:t>
            </a:r>
            <a:endParaRPr kumimoji="1" lang="ja-JP" altLang="en-US" dirty="0"/>
          </a:p>
        </p:txBody>
      </p:sp>
      <p:sp>
        <p:nvSpPr>
          <p:cNvPr id="29" name="テキスト ボックス 28"/>
          <p:cNvSpPr txBox="1"/>
          <p:nvPr/>
        </p:nvSpPr>
        <p:spPr>
          <a:xfrm>
            <a:off x="5619598" y="3445193"/>
            <a:ext cx="3200551" cy="461665"/>
          </a:xfrm>
          <a:prstGeom prst="rect">
            <a:avLst/>
          </a:prstGeom>
          <a:noFill/>
          <a:effectLst>
            <a:outerShdw blurRad="76200" dir="2700000" algn="ctr" rotWithShape="0">
              <a:schemeClr val="bg1"/>
            </a:outerShdw>
          </a:effectLst>
        </p:spPr>
        <p:txBody>
          <a:bodyPr wrap="square" rtlCol="0">
            <a:spAutoFit/>
          </a:bodyPr>
          <a:lstStyle/>
          <a:p>
            <a:r>
              <a:rPr lang="ja-JP" altLang="en-US" sz="2400" dirty="0" smtClean="0">
                <a:solidFill>
                  <a:srgbClr val="0070C0"/>
                </a:solidFill>
                <a:effectLst>
                  <a:outerShdw blurRad="38100" dist="38100" dir="2700000" algn="tl">
                    <a:srgbClr val="000000">
                      <a:alpha val="25000"/>
                    </a:srgbClr>
                  </a:outerShdw>
                </a:effectLst>
              </a:rPr>
              <a:t> 約</a:t>
            </a:r>
            <a:r>
              <a:rPr lang="en-US" altLang="ja-JP" sz="2400" dirty="0" smtClean="0">
                <a:solidFill>
                  <a:srgbClr val="0070C0"/>
                </a:solidFill>
                <a:effectLst>
                  <a:outerShdw blurRad="38100" dist="38100" dir="2700000" algn="tl">
                    <a:srgbClr val="000000">
                      <a:alpha val="25000"/>
                    </a:srgbClr>
                  </a:outerShdw>
                </a:effectLst>
              </a:rPr>
              <a:t>61</a:t>
            </a:r>
            <a:r>
              <a:rPr lang="ja-JP" altLang="en-US" sz="2400" dirty="0" smtClean="0">
                <a:solidFill>
                  <a:srgbClr val="0070C0"/>
                </a:solidFill>
                <a:effectLst>
                  <a:outerShdw blurRad="38100" dist="38100" dir="2700000" algn="tl">
                    <a:srgbClr val="000000">
                      <a:alpha val="25000"/>
                    </a:srgbClr>
                  </a:outerShdw>
                </a:effectLst>
              </a:rPr>
              <a:t>％低減（見込み）</a:t>
            </a:r>
            <a:endParaRPr kumimoji="1" lang="ja-JP" altLang="en-US" sz="2400" dirty="0">
              <a:effectLst>
                <a:outerShdw blurRad="38100" dist="38100" dir="2700000" algn="tl">
                  <a:srgbClr val="000000">
                    <a:alpha val="25000"/>
                  </a:srgbClr>
                </a:outerShdw>
              </a:effectLst>
            </a:endParaRPr>
          </a:p>
        </p:txBody>
      </p:sp>
      <p:sp>
        <p:nvSpPr>
          <p:cNvPr id="27" name="正方形/長方形 26"/>
          <p:cNvSpPr/>
          <p:nvPr/>
        </p:nvSpPr>
        <p:spPr>
          <a:xfrm>
            <a:off x="3588524" y="3438525"/>
            <a:ext cx="2016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4131449" y="3419475"/>
            <a:ext cx="1438275"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70</a:t>
            </a:r>
            <a:r>
              <a:rPr kumimoji="1" lang="en-US" altLang="ja-JP" dirty="0" smtClean="0"/>
              <a:t> MB</a:t>
            </a:r>
            <a:endParaRPr kumimoji="1" lang="ja-JP" altLang="en-US" dirty="0"/>
          </a:p>
        </p:txBody>
      </p:sp>
      <p:sp>
        <p:nvSpPr>
          <p:cNvPr id="8" name="正方形/長方形 7"/>
          <p:cNvSpPr/>
          <p:nvPr/>
        </p:nvSpPr>
        <p:spPr>
          <a:xfrm>
            <a:off x="3579150" y="2212657"/>
            <a:ext cx="1152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90925" y="2193607"/>
            <a:ext cx="1102650"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40</a:t>
            </a:r>
            <a:r>
              <a:rPr kumimoji="1" lang="en-US" altLang="ja-JP" dirty="0" smtClean="0"/>
              <a:t> MB</a:t>
            </a:r>
            <a:endParaRPr kumimoji="1" lang="ja-JP" altLang="en-US" dirty="0"/>
          </a:p>
        </p:txBody>
      </p:sp>
      <p:sp>
        <p:nvSpPr>
          <p:cNvPr id="31" name="テキスト ボックス 30"/>
          <p:cNvSpPr txBox="1"/>
          <p:nvPr/>
        </p:nvSpPr>
        <p:spPr>
          <a:xfrm>
            <a:off x="1095375" y="1657350"/>
            <a:ext cx="2057400" cy="1077218"/>
          </a:xfrm>
          <a:prstGeom prst="rect">
            <a:avLst/>
          </a:prstGeom>
          <a:noFill/>
        </p:spPr>
        <p:txBody>
          <a:bodyPr wrap="square" rtlCol="0">
            <a:spAutoFit/>
          </a:bodyPr>
          <a:lstStyle/>
          <a:p>
            <a:r>
              <a:rPr kumimoji="1" lang="ja-JP" altLang="en-US" sz="2400" dirty="0" smtClean="0"/>
              <a:t>作曲時</a:t>
            </a:r>
            <a:endParaRPr kumimoji="1" lang="en-US" altLang="ja-JP" sz="2400" dirty="0" smtClean="0"/>
          </a:p>
          <a:p>
            <a:endParaRPr kumimoji="1" lang="en-US" altLang="ja-JP" sz="400" dirty="0" smtClean="0"/>
          </a:p>
          <a:p>
            <a:r>
              <a:rPr lang="ja-JP" altLang="en-US" dirty="0" smtClean="0"/>
              <a:t>　ひとりでおんが</a:t>
            </a:r>
            <a:r>
              <a:rPr lang="ja-JP" altLang="en-US" dirty="0" err="1" smtClean="0"/>
              <a:t>く</a:t>
            </a:r>
            <a:r>
              <a:rPr lang="en-US" altLang="ja-JP" dirty="0" smtClean="0"/>
              <a:t/>
            </a:r>
            <a:br>
              <a:rPr lang="en-US" altLang="ja-JP" dirty="0" smtClean="0"/>
            </a:br>
            <a:r>
              <a:rPr lang="ja-JP" altLang="en-US" dirty="0" smtClean="0"/>
              <a:t>　モード</a:t>
            </a:r>
            <a:endParaRPr kumimoji="1" lang="ja-JP" altLang="en-US" dirty="0"/>
          </a:p>
        </p:txBody>
      </p:sp>
      <p:sp>
        <p:nvSpPr>
          <p:cNvPr id="32" name="大かっこ 31"/>
          <p:cNvSpPr/>
          <p:nvPr/>
        </p:nvSpPr>
        <p:spPr>
          <a:xfrm>
            <a:off x="1209675" y="2133600"/>
            <a:ext cx="1866900" cy="533400"/>
          </a:xfrm>
          <a:prstGeom prst="bracketPair">
            <a:avLst>
              <a:gd name="adj" fmla="val 13782"/>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1095375" y="2895600"/>
            <a:ext cx="2438400" cy="1077218"/>
          </a:xfrm>
          <a:prstGeom prst="rect">
            <a:avLst/>
          </a:prstGeom>
          <a:noFill/>
        </p:spPr>
        <p:txBody>
          <a:bodyPr wrap="square" rtlCol="0">
            <a:spAutoFit/>
          </a:bodyPr>
          <a:lstStyle/>
          <a:p>
            <a:r>
              <a:rPr lang="ja-JP" altLang="en-US" sz="2400" dirty="0" smtClean="0"/>
              <a:t>物語創作</a:t>
            </a:r>
            <a:r>
              <a:rPr kumimoji="1" lang="ja-JP" altLang="en-US" sz="2400" dirty="0" smtClean="0"/>
              <a:t>時</a:t>
            </a:r>
            <a:endParaRPr kumimoji="1" lang="en-US" altLang="ja-JP" sz="2400" dirty="0" smtClean="0"/>
          </a:p>
          <a:p>
            <a:endParaRPr kumimoji="1" lang="en-US" altLang="ja-JP" sz="400" dirty="0" smtClean="0"/>
          </a:p>
          <a:p>
            <a:r>
              <a:rPr lang="ja-JP" altLang="en-US" dirty="0" smtClean="0"/>
              <a:t>　ものがたりおんが</a:t>
            </a:r>
            <a:r>
              <a:rPr lang="ja-JP" altLang="en-US" dirty="0" err="1" smtClean="0"/>
              <a:t>く</a:t>
            </a:r>
            <a:r>
              <a:rPr lang="en-US" altLang="ja-JP" dirty="0" smtClean="0"/>
              <a:t/>
            </a:r>
            <a:br>
              <a:rPr lang="en-US" altLang="ja-JP" dirty="0" smtClean="0"/>
            </a:br>
            <a:r>
              <a:rPr lang="ja-JP" altLang="en-US" dirty="0" smtClean="0"/>
              <a:t>　モード</a:t>
            </a:r>
            <a:endParaRPr kumimoji="1" lang="ja-JP" altLang="en-US" dirty="0"/>
          </a:p>
        </p:txBody>
      </p:sp>
      <p:sp>
        <p:nvSpPr>
          <p:cNvPr id="34" name="大かっこ 33"/>
          <p:cNvSpPr/>
          <p:nvPr/>
        </p:nvSpPr>
        <p:spPr>
          <a:xfrm>
            <a:off x="1209675" y="3371850"/>
            <a:ext cx="2095500" cy="533400"/>
          </a:xfrm>
          <a:prstGeom prst="bracketPair">
            <a:avLst>
              <a:gd name="adj" fmla="val 13782"/>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4" name="グループ化 23"/>
          <p:cNvGrpSpPr/>
          <p:nvPr/>
        </p:nvGrpSpPr>
        <p:grpSpPr>
          <a:xfrm>
            <a:off x="200025" y="895350"/>
            <a:ext cx="8763000" cy="5562600"/>
            <a:chOff x="304800" y="1295400"/>
            <a:chExt cx="8305800" cy="4191000"/>
          </a:xfrm>
        </p:grpSpPr>
        <p:sp>
          <p:nvSpPr>
            <p:cNvPr id="30" name="角丸四角形 29"/>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正方形/長方形 12"/>
          <p:cNvSpPr/>
          <p:nvPr/>
        </p:nvSpPr>
        <p:spPr>
          <a:xfrm>
            <a:off x="5105400" y="2276475"/>
            <a:ext cx="3023624" cy="446400"/>
          </a:xfrm>
          <a:prstGeom prst="rect">
            <a:avLst/>
          </a:prstGeom>
          <a:noFill/>
          <a:ln w="28575">
            <a:solidFill>
              <a:srgbClr val="0099FF">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19650" y="2238375"/>
            <a:ext cx="609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04800" y="1020764"/>
            <a:ext cx="8610600" cy="2865436"/>
          </a:xfrm>
        </p:spPr>
        <p:txBody>
          <a:bodyPr/>
          <a:lstStyle/>
          <a:p>
            <a:r>
              <a:rPr lang="ja-JP" altLang="en-US" dirty="0" smtClean="0"/>
              <a:t>ひとりでおんが</a:t>
            </a:r>
            <a:r>
              <a:rPr lang="ja-JP" altLang="en-US" dirty="0" err="1" smtClean="0"/>
              <a:t>く</a:t>
            </a:r>
            <a:r>
              <a:rPr lang="ja-JP" altLang="en-US" dirty="0" smtClean="0"/>
              <a:t>モード（作曲）</a:t>
            </a:r>
            <a:endParaRPr lang="en-US" altLang="ja-JP" dirty="0" smtClean="0"/>
          </a:p>
          <a:p>
            <a:pPr lvl="1">
              <a:lnSpc>
                <a:spcPct val="130000"/>
              </a:lnSpc>
            </a:pPr>
            <a:endParaRPr lang="en-US" altLang="ja-JP" sz="400" dirty="0" smtClean="0"/>
          </a:p>
          <a:p>
            <a:pPr lvl="1">
              <a:lnSpc>
                <a:spcPct val="130000"/>
              </a:lnSpc>
            </a:pPr>
            <a:r>
              <a:rPr lang="ja-JP" altLang="en-US" dirty="0" smtClean="0"/>
              <a:t>従来システム</a:t>
            </a:r>
            <a:endParaRPr lang="en-US" altLang="ja-JP" dirty="0" smtClean="0"/>
          </a:p>
          <a:p>
            <a:pPr lvl="1">
              <a:lnSpc>
                <a:spcPct val="130000"/>
              </a:lnSpc>
            </a:pPr>
            <a:r>
              <a:rPr lang="ja-JP" altLang="en-US" dirty="0" smtClean="0"/>
              <a:t>再構築後</a:t>
            </a:r>
            <a:endParaRPr lang="en-US" altLang="ja-JP" dirty="0" smtClean="0"/>
          </a:p>
          <a:p>
            <a:pPr lvl="1">
              <a:lnSpc>
                <a:spcPct val="130000"/>
              </a:lnSpc>
            </a:pPr>
            <a:endParaRPr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27</a:t>
            </a:fld>
            <a:endParaRPr lang="en-US" altLang="ja-JP"/>
          </a:p>
        </p:txBody>
      </p:sp>
      <p:sp>
        <p:nvSpPr>
          <p:cNvPr id="7" name="正方形/長方形 6"/>
          <p:cNvSpPr/>
          <p:nvPr/>
        </p:nvSpPr>
        <p:spPr>
          <a:xfrm>
            <a:off x="3276600" y="1724025"/>
            <a:ext cx="4860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410325" y="1698307"/>
            <a:ext cx="1676400"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90</a:t>
            </a:r>
            <a:r>
              <a:rPr kumimoji="1" lang="en-US" altLang="ja-JP" dirty="0" smtClean="0"/>
              <a:t> MB</a:t>
            </a:r>
            <a:endParaRPr kumimoji="1" lang="ja-JP" altLang="en-US" dirty="0"/>
          </a:p>
        </p:txBody>
      </p:sp>
      <p:sp>
        <p:nvSpPr>
          <p:cNvPr id="8" name="正方形/長方形 7"/>
          <p:cNvSpPr/>
          <p:nvPr/>
        </p:nvSpPr>
        <p:spPr>
          <a:xfrm>
            <a:off x="3276600" y="2279332"/>
            <a:ext cx="2160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19550" y="2260282"/>
            <a:ext cx="1362075" cy="492443"/>
          </a:xfrm>
          <a:prstGeom prst="rect">
            <a:avLst/>
          </a:prstGeom>
          <a:noFill/>
          <a:effectLst>
            <a:outerShdw blurRad="76200" dir="2700000" algn="ctr" rotWithShape="0">
              <a:schemeClr val="bg1"/>
            </a:outerShdw>
          </a:effectLst>
        </p:spPr>
        <p:txBody>
          <a:bodyPr wrap="square" rtlCol="0">
            <a:spAutoFit/>
          </a:bodyPr>
          <a:lstStyle/>
          <a:p>
            <a:pPr algn="r"/>
            <a:r>
              <a:rPr kumimoji="1" lang="en-US" altLang="ja-JP" sz="2600" dirty="0" smtClean="0"/>
              <a:t>40</a:t>
            </a:r>
            <a:r>
              <a:rPr kumimoji="1" lang="en-US" altLang="ja-JP" dirty="0" smtClean="0"/>
              <a:t> MB</a:t>
            </a:r>
            <a:endParaRPr kumimoji="1" lang="ja-JP" altLang="en-US" dirty="0"/>
          </a:p>
        </p:txBody>
      </p:sp>
      <p:sp>
        <p:nvSpPr>
          <p:cNvPr id="15" name="テキスト ボックス 14"/>
          <p:cNvSpPr txBox="1"/>
          <p:nvPr/>
        </p:nvSpPr>
        <p:spPr>
          <a:xfrm>
            <a:off x="5448300" y="2266950"/>
            <a:ext cx="2667000" cy="461665"/>
          </a:xfrm>
          <a:prstGeom prst="rect">
            <a:avLst/>
          </a:prstGeom>
          <a:noFill/>
          <a:effectLst>
            <a:outerShdw blurRad="76200" dir="2700000" algn="ctr" rotWithShape="0">
              <a:schemeClr val="bg1"/>
            </a:outerShdw>
          </a:effectLst>
        </p:spPr>
        <p:txBody>
          <a:bodyPr wrap="square" rtlCol="0">
            <a:spAutoFit/>
          </a:bodyPr>
          <a:lstStyle/>
          <a:p>
            <a:pPr algn="ctr"/>
            <a:r>
              <a:rPr lang="ja-JP" altLang="en-US" sz="2400" dirty="0" smtClean="0">
                <a:solidFill>
                  <a:srgbClr val="0070C0"/>
                </a:solidFill>
                <a:effectLst>
                  <a:outerShdw blurRad="38100" dist="38100" dir="2700000" algn="tl">
                    <a:srgbClr val="000000">
                      <a:alpha val="25000"/>
                    </a:srgbClr>
                  </a:outerShdw>
                </a:effectLst>
              </a:rPr>
              <a:t>約</a:t>
            </a:r>
            <a:r>
              <a:rPr lang="en-US" altLang="ja-JP" sz="2400" dirty="0" smtClean="0">
                <a:solidFill>
                  <a:srgbClr val="0070C0"/>
                </a:solidFill>
                <a:effectLst>
                  <a:outerShdw blurRad="38100" dist="38100" dir="2700000" algn="tl">
                    <a:srgbClr val="000000">
                      <a:alpha val="25000"/>
                    </a:srgbClr>
                  </a:outerShdw>
                </a:effectLst>
              </a:rPr>
              <a:t>55</a:t>
            </a:r>
            <a:r>
              <a:rPr lang="ja-JP" altLang="en-US" sz="2400" dirty="0" smtClean="0">
                <a:solidFill>
                  <a:srgbClr val="0070C0"/>
                </a:solidFill>
                <a:effectLst>
                  <a:outerShdw blurRad="38100" dist="38100" dir="2700000" algn="tl">
                    <a:srgbClr val="000000">
                      <a:alpha val="25000"/>
                    </a:srgbClr>
                  </a:outerShdw>
                </a:effectLst>
              </a:rPr>
              <a:t>％低減</a:t>
            </a:r>
            <a:endParaRPr kumimoji="1" lang="ja-JP" altLang="en-US" sz="2400" dirty="0">
              <a:effectLst>
                <a:outerShdw blurRad="38100" dist="38100" dir="2700000" algn="tl">
                  <a:srgbClr val="000000">
                    <a:alpha val="25000"/>
                  </a:srgbClr>
                </a:outerShdw>
              </a:effectLst>
            </a:endParaRPr>
          </a:p>
        </p:txBody>
      </p:sp>
      <p:sp>
        <p:nvSpPr>
          <p:cNvPr id="39" name="正方形/長方形 38"/>
          <p:cNvSpPr/>
          <p:nvPr/>
        </p:nvSpPr>
        <p:spPr>
          <a:xfrm>
            <a:off x="5105400" y="5294311"/>
            <a:ext cx="3023624" cy="446400"/>
          </a:xfrm>
          <a:prstGeom prst="rect">
            <a:avLst/>
          </a:prstGeom>
          <a:noFill/>
          <a:ln w="28575">
            <a:solidFill>
              <a:srgbClr val="0099FF">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4819650" y="5256211"/>
            <a:ext cx="609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 2"/>
          <p:cNvSpPr txBox="1">
            <a:spLocks/>
          </p:cNvSpPr>
          <p:nvPr/>
        </p:nvSpPr>
        <p:spPr bwMode="gray">
          <a:xfrm>
            <a:off x="304800" y="4038600"/>
            <a:ext cx="8686800" cy="18748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1" lang="ja-JP" altLang="en-US" sz="2800" b="0" i="0" u="none" strike="noStrike" kern="0" cap="none" spc="0" normalizeH="0" baseline="0" noProof="0" dirty="0" smtClean="0">
                <a:ln>
                  <a:noFill/>
                </a:ln>
                <a:solidFill>
                  <a:schemeClr val="tx1"/>
                </a:solidFill>
                <a:effectLst/>
                <a:uLnTx/>
                <a:uFillTx/>
                <a:latin typeface="+mn-lt"/>
                <a:ea typeface="+mn-ea"/>
                <a:cs typeface="+mn-cs"/>
              </a:rPr>
              <a:t>ものがたりおんが</a:t>
            </a:r>
            <a:r>
              <a:rPr kumimoji="1" lang="ja-JP" altLang="en-US" sz="2800" b="0" i="0" u="none" strike="noStrike" kern="0" cap="none" spc="0" normalizeH="0" baseline="0" noProof="0" dirty="0" err="1" smtClean="0">
                <a:ln>
                  <a:noFill/>
                </a:ln>
                <a:solidFill>
                  <a:schemeClr val="tx1"/>
                </a:solidFill>
                <a:effectLst/>
                <a:uLnTx/>
                <a:uFillTx/>
                <a:latin typeface="+mn-lt"/>
                <a:ea typeface="+mn-ea"/>
                <a:cs typeface="+mn-cs"/>
              </a:rPr>
              <a:t>く</a:t>
            </a:r>
            <a:r>
              <a:rPr kumimoji="1" lang="ja-JP" altLang="en-US" sz="2800" b="0" i="0" u="none" strike="noStrike" kern="0" cap="none" spc="0" normalizeH="0" baseline="0" noProof="0" dirty="0" smtClean="0">
                <a:ln>
                  <a:noFill/>
                </a:ln>
                <a:solidFill>
                  <a:schemeClr val="tx1"/>
                </a:solidFill>
                <a:effectLst/>
                <a:uLnTx/>
                <a:uFillTx/>
                <a:latin typeface="+mn-lt"/>
                <a:ea typeface="+mn-ea"/>
                <a:cs typeface="+mn-cs"/>
              </a:rPr>
              <a:t>モード（物語創作）</a:t>
            </a:r>
            <a:endParaRPr kumimoji="1" lang="en-US" altLang="ja-JP"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endParaRPr kumimoji="1" lang="en-US" altLang="ja-JP" sz="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r>
              <a:rPr kumimoji="1" lang="ja-JP" altLang="en-US" sz="2400" b="0" i="0" u="none" strike="noStrike" kern="0" cap="none" spc="0" normalizeH="0" baseline="0" noProof="0" dirty="0" smtClean="0">
                <a:ln>
                  <a:noFill/>
                </a:ln>
                <a:solidFill>
                  <a:schemeClr val="tx1"/>
                </a:solidFill>
                <a:effectLst/>
                <a:uLnTx/>
                <a:uFillTx/>
                <a:latin typeface="+mn-lt"/>
                <a:ea typeface="+mn-ea"/>
              </a:rPr>
              <a:t>従来システム</a:t>
            </a:r>
            <a:endParaRPr kumimoji="1" lang="en-US" altLang="ja-JP"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Tx/>
              <a:buFont typeface="Arial" pitchFamily="34" charset="0"/>
              <a:buChar char="»"/>
              <a:tabLst/>
              <a:defRPr/>
            </a:pPr>
            <a:r>
              <a:rPr kumimoji="1" lang="ja-JP" altLang="en-US" sz="2400" b="0" i="0" u="none" strike="noStrike" kern="0" cap="none" spc="0" normalizeH="0" baseline="0" noProof="0" dirty="0" smtClean="0">
                <a:ln>
                  <a:noFill/>
                </a:ln>
                <a:solidFill>
                  <a:schemeClr val="tx1"/>
                </a:solidFill>
                <a:effectLst/>
                <a:uLnTx/>
                <a:uFillTx/>
                <a:latin typeface="+mn-lt"/>
                <a:ea typeface="+mn-ea"/>
              </a:rPr>
              <a:t>再構築後</a:t>
            </a:r>
            <a:endParaRPr kumimoji="1" lang="en-US" altLang="ja-JP" sz="2400" b="0" i="0" u="none" strike="noStrike" kern="0" cap="none" spc="0" normalizeH="0" baseline="0" noProof="0" dirty="0" smtClean="0">
              <a:ln>
                <a:noFill/>
              </a:ln>
              <a:solidFill>
                <a:schemeClr val="tx1"/>
              </a:solidFill>
              <a:effectLst/>
              <a:uLnTx/>
              <a:uFillTx/>
              <a:latin typeface="+mn-lt"/>
              <a:ea typeface="+mn-ea"/>
            </a:endParaRPr>
          </a:p>
        </p:txBody>
      </p:sp>
      <p:sp>
        <p:nvSpPr>
          <p:cNvPr id="42" name="正方形/長方形 41"/>
          <p:cNvSpPr/>
          <p:nvPr/>
        </p:nvSpPr>
        <p:spPr>
          <a:xfrm>
            <a:off x="3276600" y="4741861"/>
            <a:ext cx="4860000" cy="450000"/>
          </a:xfrm>
          <a:prstGeom prst="rect">
            <a:avLst/>
          </a:prstGeom>
          <a:gradFill>
            <a:gsLst>
              <a:gs pos="0">
                <a:srgbClr val="CC0000">
                  <a:alpha val="80000"/>
                </a:srgbClr>
              </a:gs>
              <a:gs pos="80000">
                <a:srgbClr val="FFCCCC"/>
              </a:gs>
              <a:gs pos="100000">
                <a:srgbClr val="FFCCCC">
                  <a:alpha val="80000"/>
                </a:srgbClr>
              </a:gs>
            </a:gsLst>
          </a:gradFill>
          <a:ln w="3175">
            <a:solidFill>
              <a:srgbClr val="FF5050"/>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6410325" y="4716143"/>
            <a:ext cx="1676400" cy="492443"/>
          </a:xfrm>
          <a:prstGeom prst="rect">
            <a:avLst/>
          </a:prstGeom>
          <a:noFill/>
          <a:effectLst>
            <a:outerShdw blurRad="76200" dir="2700000" algn="ctr" rotWithShape="0">
              <a:schemeClr val="bg1"/>
            </a:outerShdw>
          </a:effectLst>
        </p:spPr>
        <p:txBody>
          <a:bodyPr wrap="square" rtlCol="0">
            <a:spAutoFit/>
          </a:bodyPr>
          <a:lstStyle/>
          <a:p>
            <a:pPr algn="r"/>
            <a:r>
              <a:rPr lang="en-US" altLang="ja-JP" sz="2600" dirty="0" smtClean="0"/>
              <a:t>18</a:t>
            </a:r>
            <a:r>
              <a:rPr kumimoji="1" lang="en-US" altLang="ja-JP" sz="2600" dirty="0" smtClean="0"/>
              <a:t>0</a:t>
            </a:r>
            <a:r>
              <a:rPr kumimoji="1" lang="en-US" altLang="ja-JP" dirty="0" smtClean="0"/>
              <a:t> MB</a:t>
            </a:r>
            <a:endParaRPr kumimoji="1" lang="ja-JP" altLang="en-US" dirty="0"/>
          </a:p>
        </p:txBody>
      </p:sp>
      <p:sp>
        <p:nvSpPr>
          <p:cNvPr id="44" name="正方形/長方形 43"/>
          <p:cNvSpPr/>
          <p:nvPr/>
        </p:nvSpPr>
        <p:spPr>
          <a:xfrm>
            <a:off x="3276600" y="5297168"/>
            <a:ext cx="2160000" cy="450000"/>
          </a:xfrm>
          <a:prstGeom prst="rect">
            <a:avLst/>
          </a:prstGeom>
          <a:gradFill>
            <a:gsLst>
              <a:gs pos="0">
                <a:srgbClr val="0099FF"/>
              </a:gs>
              <a:gs pos="80000">
                <a:srgbClr val="CCECFF"/>
              </a:gs>
              <a:gs pos="100000">
                <a:srgbClr val="CCECFF">
                  <a:alpha val="80000"/>
                </a:srgbClr>
              </a:gs>
            </a:gsLst>
          </a:gradFill>
          <a:ln w="3175">
            <a:solidFill>
              <a:srgbClr val="0099FF"/>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019550" y="5278118"/>
            <a:ext cx="1362075" cy="492443"/>
          </a:xfrm>
          <a:prstGeom prst="rect">
            <a:avLst/>
          </a:prstGeom>
          <a:noFill/>
          <a:effectLst>
            <a:outerShdw blurRad="76200" dir="2700000" algn="ctr" rotWithShape="0">
              <a:schemeClr val="bg1"/>
            </a:outerShdw>
          </a:effectLst>
        </p:spPr>
        <p:txBody>
          <a:bodyPr wrap="square" rtlCol="0">
            <a:spAutoFit/>
          </a:bodyPr>
          <a:lstStyle/>
          <a:p>
            <a:pPr algn="r"/>
            <a:r>
              <a:rPr lang="en-US" altLang="ja-JP" sz="2600" dirty="0" smtClean="0"/>
              <a:t>7</a:t>
            </a:r>
            <a:r>
              <a:rPr kumimoji="1" lang="en-US" altLang="ja-JP" sz="2600" dirty="0" smtClean="0"/>
              <a:t>0</a:t>
            </a:r>
            <a:r>
              <a:rPr kumimoji="1" lang="en-US" altLang="ja-JP" dirty="0" smtClean="0"/>
              <a:t> MB</a:t>
            </a:r>
            <a:endParaRPr kumimoji="1" lang="ja-JP" altLang="en-US" dirty="0"/>
          </a:p>
        </p:txBody>
      </p:sp>
      <p:sp>
        <p:nvSpPr>
          <p:cNvPr id="46" name="テキスト ボックス 45"/>
          <p:cNvSpPr txBox="1"/>
          <p:nvPr/>
        </p:nvSpPr>
        <p:spPr>
          <a:xfrm>
            <a:off x="5448300" y="5284786"/>
            <a:ext cx="2667000" cy="461665"/>
          </a:xfrm>
          <a:prstGeom prst="rect">
            <a:avLst/>
          </a:prstGeom>
          <a:noFill/>
          <a:effectLst>
            <a:outerShdw blurRad="76200" dir="2700000" algn="ctr" rotWithShape="0">
              <a:schemeClr val="bg1"/>
            </a:outerShdw>
          </a:effectLst>
        </p:spPr>
        <p:txBody>
          <a:bodyPr wrap="square" rtlCol="0">
            <a:spAutoFit/>
          </a:bodyPr>
          <a:lstStyle/>
          <a:p>
            <a:pPr algn="ctr"/>
            <a:r>
              <a:rPr lang="ja-JP" altLang="en-US" sz="2400" dirty="0" smtClean="0">
                <a:solidFill>
                  <a:srgbClr val="0070C0"/>
                </a:solidFill>
                <a:effectLst>
                  <a:outerShdw blurRad="38100" dist="38100" dir="2700000" algn="tl">
                    <a:srgbClr val="000000">
                      <a:alpha val="25000"/>
                    </a:srgbClr>
                  </a:outerShdw>
                </a:effectLst>
              </a:rPr>
              <a:t>約</a:t>
            </a:r>
            <a:r>
              <a:rPr lang="en-US" altLang="ja-JP" sz="2400" dirty="0" smtClean="0">
                <a:solidFill>
                  <a:srgbClr val="0070C0"/>
                </a:solidFill>
                <a:effectLst>
                  <a:outerShdw blurRad="38100" dist="38100" dir="2700000" algn="tl">
                    <a:srgbClr val="000000">
                      <a:alpha val="25000"/>
                    </a:srgbClr>
                  </a:outerShdw>
                </a:effectLst>
              </a:rPr>
              <a:t>60</a:t>
            </a:r>
            <a:r>
              <a:rPr lang="ja-JP" altLang="en-US" sz="2400" dirty="0" smtClean="0">
                <a:solidFill>
                  <a:srgbClr val="0070C0"/>
                </a:solidFill>
                <a:effectLst>
                  <a:outerShdw blurRad="38100" dist="38100" dir="2700000" algn="tl">
                    <a:srgbClr val="000000">
                      <a:alpha val="25000"/>
                    </a:srgbClr>
                  </a:outerShdw>
                </a:effectLst>
              </a:rPr>
              <a:t>％低減</a:t>
            </a:r>
            <a:endParaRPr kumimoji="1" lang="ja-JP" altLang="en-US" sz="2400" dirty="0">
              <a:effectLst>
                <a:outerShdw blurRad="38100" dist="38100" dir="2700000" algn="tl">
                  <a:srgbClr val="000000">
                    <a:alpha val="25000"/>
                  </a:srgbClr>
                </a:outerShdw>
              </a:effectLst>
            </a:endParaRPr>
          </a:p>
        </p:txBody>
      </p:sp>
      <p:sp>
        <p:nvSpPr>
          <p:cNvPr id="48" name="正方形/長方形 47"/>
          <p:cNvSpPr/>
          <p:nvPr/>
        </p:nvSpPr>
        <p:spPr>
          <a:xfrm>
            <a:off x="3257550" y="5267325"/>
            <a:ext cx="5048250" cy="533400"/>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990600" y="3117076"/>
            <a:ext cx="533400" cy="416699"/>
          </a:xfrm>
          <a:prstGeom prst="rightArrow">
            <a:avLst/>
          </a:prstGeom>
          <a:solidFill>
            <a:schemeClr val="accent1">
              <a:alpha val="60000"/>
            </a:schemeClr>
          </a:solidFill>
          <a:ln>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11" name="グループ化 20"/>
          <p:cNvGrpSpPr>
            <a:grpSpLocks/>
          </p:cNvGrpSpPr>
          <p:nvPr/>
        </p:nvGrpSpPr>
        <p:grpSpPr bwMode="auto">
          <a:xfrm>
            <a:off x="1647825" y="3048001"/>
            <a:ext cx="6657975" cy="533400"/>
            <a:chOff x="2042111" y="5855517"/>
            <a:chExt cx="4587383" cy="545269"/>
          </a:xfrm>
        </p:grpSpPr>
        <p:sp>
          <p:nvSpPr>
            <p:cNvPr id="51" name="角丸四角形 50"/>
            <p:cNvSpPr/>
            <p:nvPr/>
          </p:nvSpPr>
          <p:spPr>
            <a:xfrm>
              <a:off x="2042111" y="5855517"/>
              <a:ext cx="4581525" cy="533402"/>
            </a:xfrm>
            <a:prstGeom prst="roundRect">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52" name="コンテンツ プレースホルダ 2"/>
            <p:cNvSpPr txBox="1">
              <a:spLocks/>
            </p:cNvSpPr>
            <p:nvPr/>
          </p:nvSpPr>
          <p:spPr bwMode="gray">
            <a:xfrm>
              <a:off x="2100791" y="5866622"/>
              <a:ext cx="4472561" cy="534164"/>
            </a:xfrm>
            <a:prstGeom prst="rect">
              <a:avLst/>
            </a:prstGeom>
            <a:noFill/>
            <a:ln w="9525">
              <a:noFill/>
              <a:miter lim="800000"/>
              <a:headEnd/>
              <a:tailEnd/>
            </a:ln>
          </p:spPr>
          <p:txBody>
            <a:bodyPr anchor="ctr" anchorCtr="0"/>
            <a:lstStyle/>
            <a:p>
              <a:pPr marL="342900" lvl="1" indent="-342900" algn="ctr" eaLnBrk="0" hangingPunct="0">
                <a:spcBef>
                  <a:spcPct val="20000"/>
                </a:spcBef>
                <a:defRPr/>
              </a:pPr>
              <a:r>
                <a:rPr lang="en-US" altLang="ja-JP" sz="2200" dirty="0" smtClean="0"/>
                <a:t>256MB </a:t>
              </a:r>
              <a:r>
                <a:rPr lang="ja-JP" altLang="en-US" sz="2200" dirty="0" smtClean="0"/>
                <a:t>搭載の </a:t>
              </a:r>
              <a:r>
                <a:rPr lang="en-US" altLang="ja-JP" sz="2200" dirty="0" smtClean="0"/>
                <a:t>Windows 2000 </a:t>
              </a:r>
              <a:r>
                <a:rPr lang="ja-JP" altLang="en-US" sz="2200" dirty="0" smtClean="0"/>
                <a:t>及び </a:t>
              </a:r>
              <a:r>
                <a:rPr lang="en-US" altLang="ja-JP" sz="2200" dirty="0" smtClean="0"/>
                <a:t>XP </a:t>
              </a:r>
              <a:r>
                <a:rPr lang="ja-JP" altLang="en-US" sz="2200" dirty="0" smtClean="0"/>
                <a:t>で動作成功</a:t>
              </a:r>
              <a:endParaRPr lang="en-US" altLang="ja-JP" sz="2200" dirty="0" smtClean="0"/>
            </a:p>
          </p:txBody>
        </p:sp>
        <p:sp>
          <p:nvSpPr>
            <p:cNvPr id="53" name="角丸四角形 52"/>
            <p:cNvSpPr/>
            <p:nvPr/>
          </p:nvSpPr>
          <p:spPr>
            <a:xfrm>
              <a:off x="2047836" y="5866623"/>
              <a:ext cx="4581658" cy="534163"/>
            </a:xfrm>
            <a:prstGeom prst="roundRect">
              <a:avLst/>
            </a:prstGeom>
            <a:noFill/>
            <a:ln>
              <a:solidFill>
                <a:srgbClr val="0066FF"/>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54" name="正方形/長方形 53"/>
          <p:cNvSpPr/>
          <p:nvPr/>
        </p:nvSpPr>
        <p:spPr>
          <a:xfrm>
            <a:off x="3152775" y="5791200"/>
            <a:ext cx="2725426" cy="400110"/>
          </a:xfrm>
          <a:prstGeom prst="rect">
            <a:avLst/>
          </a:prstGeom>
        </p:spPr>
        <p:txBody>
          <a:bodyPr wrap="none">
            <a:spAutoFit/>
          </a:bodyPr>
          <a:lstStyle/>
          <a:p>
            <a:r>
              <a:rPr lang="en-US" altLang="ja-JP" sz="2000" kern="0" dirty="0" smtClean="0"/>
              <a:t>※</a:t>
            </a:r>
            <a:r>
              <a:rPr lang="ja-JP" altLang="en-US" sz="2000" kern="0" dirty="0" smtClean="0"/>
              <a:t>開発中のため見込値</a:t>
            </a:r>
            <a:endParaRPr lang="ja-JP" altLang="en-US" sz="2000" dirty="0"/>
          </a:p>
        </p:txBody>
      </p:sp>
      <p:grpSp>
        <p:nvGrpSpPr>
          <p:cNvPr id="29" name="グループ化 28"/>
          <p:cNvGrpSpPr/>
          <p:nvPr/>
        </p:nvGrpSpPr>
        <p:grpSpPr>
          <a:xfrm>
            <a:off x="200025" y="895350"/>
            <a:ext cx="8763000" cy="5562600"/>
            <a:chOff x="304800" y="1295400"/>
            <a:chExt cx="8305800" cy="4191000"/>
          </a:xfrm>
        </p:grpSpPr>
        <p:sp>
          <p:nvSpPr>
            <p:cNvPr id="30" name="角丸四角形 29"/>
            <p:cNvSpPr/>
            <p:nvPr/>
          </p:nvSpPr>
          <p:spPr>
            <a:xfrm>
              <a:off x="2867025" y="2943225"/>
              <a:ext cx="3200400" cy="990600"/>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304800" y="1295400"/>
              <a:ext cx="8305800" cy="4191000"/>
            </a:xfrm>
            <a:prstGeom prst="roundRect">
              <a:avLst>
                <a:gd name="adj" fmla="val 7803"/>
              </a:avLst>
            </a:prstGeom>
            <a:gradFill flip="none" rotWithShape="1">
              <a:gsLst>
                <a:gs pos="0">
                  <a:schemeClr val="bg1">
                    <a:tint val="40000"/>
                    <a:satMod val="350000"/>
                    <a:alpha val="40000"/>
                  </a:schemeClr>
                </a:gs>
                <a:gs pos="40000">
                  <a:schemeClr val="bg1">
                    <a:tint val="45000"/>
                    <a:shade val="99000"/>
                    <a:satMod val="350000"/>
                    <a:alpha val="40000"/>
                  </a:schemeClr>
                </a:gs>
                <a:gs pos="100000">
                  <a:schemeClr val="accent1">
                    <a:lumMod val="90000"/>
                    <a:alpha val="60000"/>
                  </a:schemeClr>
                </a:gs>
              </a:gsLst>
              <a:path path="circle">
                <a:fillToRect l="50000" t="50000" r="50000" b="50000"/>
              </a:path>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latin typeface="+mj-ea"/>
                  <a:ea typeface="+mj-ea"/>
                </a:rPr>
                <a:t>バックアップ</a:t>
              </a:r>
              <a:endParaRPr kumimoji="1" lang="ja-JP" altLang="en-US" sz="4000" dirty="0">
                <a:solidFill>
                  <a:schemeClr val="tx1"/>
                </a:solidFill>
                <a:latin typeface="+mj-ea"/>
                <a:ea typeface="+mj-ea"/>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lang="ja-JP" altLang="en-US" dirty="0" smtClean="0"/>
              <a:t>概要</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1/3</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a:xfrm>
            <a:off x="304800" y="1020764"/>
            <a:ext cx="8839200" cy="5456236"/>
          </a:xfrm>
        </p:spPr>
        <p:txBody>
          <a:bodyPr/>
          <a:lstStyle/>
          <a:p>
            <a:r>
              <a:rPr kumimoji="1" lang="ja-JP" altLang="en-US" dirty="0" smtClean="0"/>
              <a:t>対象者（小学生 </a:t>
            </a:r>
            <a:r>
              <a:rPr kumimoji="1" lang="en-US" altLang="ja-JP" dirty="0" smtClean="0"/>
              <a:t>+ </a:t>
            </a:r>
            <a:r>
              <a:rPr kumimoji="1" lang="ja-JP" altLang="en-US" dirty="0" smtClean="0"/>
              <a:t>幼児）を考慮した設計</a:t>
            </a:r>
            <a:endParaRPr kumimoji="1" lang="en-US" altLang="ja-JP" dirty="0" smtClean="0"/>
          </a:p>
          <a:p>
            <a:pPr lvl="1"/>
            <a:endParaRPr kumimoji="1" lang="en-US" altLang="ja-JP" sz="100" dirty="0" smtClean="0"/>
          </a:p>
          <a:p>
            <a:pPr lvl="1">
              <a:buClr>
                <a:schemeClr val="tx1"/>
              </a:buClr>
            </a:pPr>
            <a:r>
              <a:rPr kumimoji="1" lang="ja-JP" altLang="en-US" dirty="0" smtClean="0">
                <a:solidFill>
                  <a:srgbClr val="C00000"/>
                </a:solidFill>
                <a:effectLst>
                  <a:outerShdw blurRad="50800" dist="38100" dir="2700000" algn="tl" rotWithShape="0">
                    <a:prstClr val="black">
                      <a:alpha val="25000"/>
                    </a:prstClr>
                  </a:outerShdw>
                </a:effectLst>
              </a:rPr>
              <a:t>直観的な操作が可能</a:t>
            </a:r>
            <a:endParaRPr kumimoji="1" lang="en-US" altLang="ja-JP" dirty="0" smtClean="0">
              <a:solidFill>
                <a:srgbClr val="C00000"/>
              </a:solidFill>
              <a:effectLst>
                <a:outerShdw blurRad="50800" dist="38100" dir="2700000" algn="tl" rotWithShape="0">
                  <a:prstClr val="black">
                    <a:alpha val="25000"/>
                  </a:prstClr>
                </a:outerShdw>
              </a:effectLst>
            </a:endParaRPr>
          </a:p>
          <a:p>
            <a:pPr lvl="2"/>
            <a:r>
              <a:rPr lang="ja-JP" altLang="en-US" dirty="0" smtClean="0"/>
              <a:t>マウスのみの入力</a:t>
            </a:r>
            <a:endParaRPr lang="en-US" altLang="ja-JP" dirty="0" smtClean="0"/>
          </a:p>
          <a:p>
            <a:pPr lvl="2"/>
            <a:r>
              <a:rPr kumimoji="1" lang="ja-JP" altLang="en-US" dirty="0" smtClean="0"/>
              <a:t>イラストを効果的に使用した操作画面</a:t>
            </a:r>
            <a:endParaRPr kumimoji="1" lang="en-US" altLang="ja-JP" dirty="0" smtClean="0"/>
          </a:p>
          <a:p>
            <a:pPr lvl="2"/>
            <a:endParaRPr kumimoji="1" lang="en-US" altLang="ja-JP" sz="500" dirty="0" smtClean="0"/>
          </a:p>
          <a:p>
            <a:pPr lvl="1">
              <a:buClr>
                <a:schemeClr val="tx1"/>
              </a:buClr>
            </a:pPr>
            <a:r>
              <a:rPr lang="ja-JP" altLang="en-US" dirty="0" smtClean="0">
                <a:solidFill>
                  <a:srgbClr val="C00000"/>
                </a:solidFill>
                <a:effectLst>
                  <a:outerShdw blurRad="50800" dist="38100" dir="2700000" algn="tl" rotWithShape="0">
                    <a:prstClr val="black">
                      <a:alpha val="25000"/>
                    </a:prstClr>
                  </a:outerShdw>
                </a:effectLst>
              </a:rPr>
              <a:t>本来必要となる音楽知識が無くとも作曲が可能</a:t>
            </a:r>
            <a:endParaRPr lang="en-US" altLang="ja-JP" dirty="0" smtClean="0">
              <a:solidFill>
                <a:srgbClr val="C00000"/>
              </a:solidFill>
              <a:effectLst>
                <a:outerShdw blurRad="50800" dist="38100" dir="2700000" algn="tl" rotWithShape="0">
                  <a:prstClr val="black">
                    <a:alpha val="25000"/>
                  </a:prstClr>
                </a:outerShdw>
              </a:effectLst>
            </a:endParaRPr>
          </a:p>
          <a:p>
            <a:pPr lvl="2"/>
            <a:r>
              <a:rPr lang="ja-JP" altLang="en-US" dirty="0" smtClean="0"/>
              <a:t>音符・五線譜を排除し，親しみやすい要素へ変換</a:t>
            </a:r>
            <a:endParaRPr lang="en-US" altLang="ja-JP" dirty="0" smtClean="0"/>
          </a:p>
          <a:p>
            <a:pPr lvl="1"/>
            <a:endParaRPr lang="en-US" altLang="ja-JP" sz="1000" dirty="0" smtClean="0"/>
          </a:p>
          <a:p>
            <a:r>
              <a:rPr lang="en-US" altLang="ja-JP" dirty="0" smtClean="0"/>
              <a:t>3</a:t>
            </a:r>
            <a:r>
              <a:rPr lang="ja-JP" altLang="en-US" dirty="0" err="1" smtClean="0"/>
              <a:t>つの</a:t>
            </a:r>
            <a:r>
              <a:rPr lang="ja-JP" altLang="en-US" dirty="0" smtClean="0"/>
              <a:t>モードから構成</a:t>
            </a:r>
            <a:endParaRPr lang="en-US" altLang="ja-JP" dirty="0" smtClean="0"/>
          </a:p>
          <a:p>
            <a:pPr lvl="1" defTabSz="720000">
              <a:buClr>
                <a:schemeClr val="tx1"/>
              </a:buClr>
            </a:pPr>
            <a:r>
              <a:rPr lang="ja-JP" altLang="en-US" dirty="0" smtClean="0">
                <a:solidFill>
                  <a:srgbClr val="0070C0"/>
                </a:solidFill>
                <a:effectLst>
                  <a:outerShdw blurRad="50800" dist="38100" dir="2700000" algn="tl" rotWithShape="0">
                    <a:prstClr val="black">
                      <a:alpha val="25000"/>
                    </a:prstClr>
                  </a:outerShdw>
                </a:effectLst>
              </a:rPr>
              <a:t>ひとりでおんが</a:t>
            </a:r>
            <a:r>
              <a:rPr lang="ja-JP" altLang="en-US" dirty="0" err="1" smtClean="0">
                <a:solidFill>
                  <a:srgbClr val="0070C0"/>
                </a:solidFill>
                <a:effectLst>
                  <a:outerShdw blurRad="50800" dist="38100" dir="2700000" algn="tl" rotWithShape="0">
                    <a:prstClr val="black">
                      <a:alpha val="25000"/>
                    </a:prstClr>
                  </a:outerShdw>
                </a:effectLst>
              </a:rPr>
              <a:t>く</a:t>
            </a:r>
            <a:r>
              <a:rPr lang="ja-JP" altLang="en-US" dirty="0" smtClean="0">
                <a:solidFill>
                  <a:srgbClr val="0070C0"/>
                </a:solidFill>
                <a:effectLst>
                  <a:outerShdw blurRad="50800" dist="38100" dir="2700000" algn="tl" rotWithShape="0">
                    <a:prstClr val="black">
                      <a:alpha val="25000"/>
                    </a:prstClr>
                  </a:outerShdw>
                </a:effectLst>
              </a:rPr>
              <a:t> </a:t>
            </a:r>
            <a:r>
              <a:rPr lang="ja-JP" altLang="en-US" dirty="0" smtClean="0"/>
              <a:t>モード</a:t>
            </a:r>
            <a:r>
              <a:rPr lang="en-US" altLang="ja-JP" dirty="0" smtClean="0"/>
              <a:t>	</a:t>
            </a:r>
            <a:r>
              <a:rPr lang="en-US" altLang="ja-JP" dirty="0" smtClean="0">
                <a:latin typeface="+mn-ea"/>
              </a:rPr>
              <a:t>… </a:t>
            </a:r>
            <a:r>
              <a:rPr lang="ja-JP" altLang="en-US" dirty="0" smtClean="0">
                <a:solidFill>
                  <a:srgbClr val="C00000"/>
                </a:solidFill>
                <a:effectLst>
                  <a:outerShdw blurRad="50800" dist="38100" dir="2700000" algn="tl" rotWithShape="0">
                    <a:prstClr val="black">
                      <a:alpha val="25000"/>
                    </a:prstClr>
                  </a:outerShdw>
                </a:effectLst>
                <a:latin typeface="+mn-ea"/>
              </a:rPr>
              <a:t>自由な創造力</a:t>
            </a:r>
            <a:r>
              <a:rPr lang="ja-JP" altLang="en-US" dirty="0" smtClean="0">
                <a:latin typeface="+mn-ea"/>
              </a:rPr>
              <a:t>を伸ばす</a:t>
            </a:r>
            <a:endParaRPr lang="en-US" altLang="ja-JP" dirty="0" smtClean="0">
              <a:latin typeface="+mn-ea"/>
            </a:endParaRPr>
          </a:p>
          <a:p>
            <a:pPr lvl="1" defTabSz="720000">
              <a:buClr>
                <a:schemeClr val="tx1"/>
              </a:buClr>
            </a:pPr>
            <a:r>
              <a:rPr lang="ja-JP" altLang="en-US" dirty="0" smtClean="0">
                <a:solidFill>
                  <a:srgbClr val="0070C0"/>
                </a:solidFill>
                <a:effectLst>
                  <a:outerShdw blurRad="50800" dist="38100" dir="2700000" algn="tl" rotWithShape="0">
                    <a:prstClr val="black">
                      <a:alpha val="25000"/>
                    </a:prstClr>
                  </a:outerShdw>
                </a:effectLst>
              </a:rPr>
              <a:t>つなげておんが</a:t>
            </a:r>
            <a:r>
              <a:rPr lang="ja-JP" altLang="en-US" dirty="0" err="1" smtClean="0">
                <a:solidFill>
                  <a:srgbClr val="0070C0"/>
                </a:solidFill>
                <a:effectLst>
                  <a:outerShdw blurRad="50800" dist="38100" dir="2700000" algn="tl" rotWithShape="0">
                    <a:prstClr val="black">
                      <a:alpha val="25000"/>
                    </a:prstClr>
                  </a:outerShdw>
                </a:effectLst>
              </a:rPr>
              <a:t>く</a:t>
            </a:r>
            <a:r>
              <a:rPr lang="ja-JP" altLang="en-US" dirty="0" smtClean="0">
                <a:solidFill>
                  <a:srgbClr val="0070C0"/>
                </a:solidFill>
                <a:effectLst>
                  <a:outerShdw blurRad="50800" dist="38100" dir="2700000" algn="tl" rotWithShape="0">
                    <a:prstClr val="black">
                      <a:alpha val="25000"/>
                    </a:prstClr>
                  </a:outerShdw>
                </a:effectLst>
              </a:rPr>
              <a:t> </a:t>
            </a:r>
            <a:r>
              <a:rPr lang="ja-JP" altLang="en-US" dirty="0" smtClean="0"/>
              <a:t>モード</a:t>
            </a:r>
            <a:r>
              <a:rPr lang="en-US" altLang="ja-JP" dirty="0" smtClean="0"/>
              <a:t>	</a:t>
            </a:r>
            <a:r>
              <a:rPr lang="en-US" altLang="ja-JP" dirty="0" smtClean="0">
                <a:latin typeface="+mn-ea"/>
              </a:rPr>
              <a:t>… </a:t>
            </a:r>
            <a:r>
              <a:rPr lang="ja-JP" altLang="en-US" dirty="0" smtClean="0">
                <a:solidFill>
                  <a:srgbClr val="C00000"/>
                </a:solidFill>
                <a:effectLst>
                  <a:outerShdw blurRad="50800" dist="38100" dir="2700000" algn="tl" rotWithShape="0">
                    <a:prstClr val="black">
                      <a:alpha val="25000"/>
                    </a:prstClr>
                  </a:outerShdw>
                </a:effectLst>
                <a:latin typeface="+mn-ea"/>
              </a:rPr>
              <a:t>音感・リズム感</a:t>
            </a:r>
            <a:r>
              <a:rPr lang="ja-JP" altLang="en-US" dirty="0" smtClean="0">
                <a:latin typeface="+mn-ea"/>
              </a:rPr>
              <a:t>を身につける</a:t>
            </a:r>
            <a:endParaRPr lang="en-US" altLang="ja-JP" dirty="0" smtClean="0"/>
          </a:p>
          <a:p>
            <a:pPr lvl="1" defTabSz="720000">
              <a:buClr>
                <a:schemeClr val="tx1"/>
              </a:buClr>
            </a:pPr>
            <a:r>
              <a:rPr lang="ja-JP" altLang="en-US" dirty="0" smtClean="0">
                <a:solidFill>
                  <a:srgbClr val="0070C0"/>
                </a:solidFill>
                <a:effectLst>
                  <a:outerShdw blurRad="50800" dist="38100" dir="2700000" algn="tl" rotWithShape="0">
                    <a:prstClr val="black">
                      <a:alpha val="25000"/>
                    </a:prstClr>
                  </a:outerShdw>
                </a:effectLst>
              </a:rPr>
              <a:t>ものがたりおんが</a:t>
            </a:r>
            <a:r>
              <a:rPr lang="ja-JP" altLang="en-US" dirty="0" err="1" smtClean="0">
                <a:solidFill>
                  <a:srgbClr val="0070C0"/>
                </a:solidFill>
                <a:effectLst>
                  <a:outerShdw blurRad="50800" dist="38100" dir="2700000" algn="tl" rotWithShape="0">
                    <a:prstClr val="black">
                      <a:alpha val="25000"/>
                    </a:prstClr>
                  </a:outerShdw>
                </a:effectLst>
              </a:rPr>
              <a:t>く</a:t>
            </a:r>
            <a:r>
              <a:rPr lang="ja-JP" altLang="en-US" dirty="0" smtClean="0">
                <a:solidFill>
                  <a:srgbClr val="0070C0"/>
                </a:solidFill>
                <a:effectLst>
                  <a:outerShdw blurRad="50800" dist="38100" dir="2700000" algn="tl" rotWithShape="0">
                    <a:prstClr val="black">
                      <a:alpha val="25000"/>
                    </a:prstClr>
                  </a:outerShdw>
                </a:effectLst>
              </a:rPr>
              <a:t> </a:t>
            </a:r>
            <a:r>
              <a:rPr lang="ja-JP" altLang="en-US" dirty="0" smtClean="0"/>
              <a:t>モード</a:t>
            </a:r>
            <a:r>
              <a:rPr lang="en-US" altLang="ja-JP" dirty="0" smtClean="0"/>
              <a:t>	</a:t>
            </a:r>
            <a:r>
              <a:rPr lang="en-US" altLang="ja-JP" dirty="0" smtClean="0">
                <a:latin typeface="+mn-ea"/>
              </a:rPr>
              <a:t>… </a:t>
            </a:r>
            <a:r>
              <a:rPr lang="ja-JP" altLang="en-US" dirty="0" smtClean="0">
                <a:solidFill>
                  <a:srgbClr val="C00000"/>
                </a:solidFill>
                <a:effectLst>
                  <a:outerShdw blurRad="50800" dist="38100" dir="2700000" algn="tl" rotWithShape="0">
                    <a:prstClr val="black">
                      <a:alpha val="25000"/>
                    </a:prstClr>
                  </a:outerShdw>
                </a:effectLst>
                <a:latin typeface="+mn-ea"/>
              </a:rPr>
              <a:t>想像力・発想力</a:t>
            </a:r>
            <a:r>
              <a:rPr lang="ja-JP" altLang="en-US" dirty="0" smtClean="0">
                <a:latin typeface="+mn-ea"/>
              </a:rPr>
              <a:t>を伸ばす</a:t>
            </a:r>
            <a:endParaRPr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3</a:t>
            </a:fld>
            <a:endParaRPr lang="en-US" altLang="ja-JP"/>
          </a:p>
        </p:txBody>
      </p:sp>
      <p:pic>
        <p:nvPicPr>
          <p:cNvPr id="7" name="Picture 15" descr="5sen1"/>
          <p:cNvPicPr>
            <a:picLocks noChangeAspect="1" noChangeArrowheads="1"/>
          </p:cNvPicPr>
          <p:nvPr/>
        </p:nvPicPr>
        <p:blipFill>
          <a:blip r:embed="rId3"/>
          <a:srcRect/>
          <a:stretch>
            <a:fillRect/>
          </a:stretch>
        </p:blipFill>
        <p:spPr bwMode="auto">
          <a:xfrm>
            <a:off x="7515225" y="1736725"/>
            <a:ext cx="1295400" cy="568325"/>
          </a:xfrm>
          <a:prstGeom prst="rect">
            <a:avLst/>
          </a:prstGeom>
          <a:noFill/>
        </p:spPr>
      </p:pic>
      <p:grpSp>
        <p:nvGrpSpPr>
          <p:cNvPr id="8" name="Group 11"/>
          <p:cNvGrpSpPr>
            <a:grpSpLocks/>
          </p:cNvGrpSpPr>
          <p:nvPr/>
        </p:nvGrpSpPr>
        <p:grpSpPr bwMode="auto">
          <a:xfrm>
            <a:off x="7567612" y="3108325"/>
            <a:ext cx="1223963" cy="863600"/>
            <a:chOff x="3548" y="2455"/>
            <a:chExt cx="984" cy="640"/>
          </a:xfrm>
        </p:grpSpPr>
        <p:pic>
          <p:nvPicPr>
            <p:cNvPr id="9" name="Picture 12" descr="road_small"/>
            <p:cNvPicPr>
              <a:picLocks noChangeAspect="1" noChangeArrowheads="1"/>
            </p:cNvPicPr>
            <p:nvPr/>
          </p:nvPicPr>
          <p:blipFill>
            <a:blip r:embed="rId4"/>
            <a:srcRect/>
            <a:stretch>
              <a:fillRect/>
            </a:stretch>
          </p:blipFill>
          <p:spPr bwMode="auto">
            <a:xfrm>
              <a:off x="3548" y="2455"/>
              <a:ext cx="984" cy="640"/>
            </a:xfrm>
            <a:prstGeom prst="rect">
              <a:avLst/>
            </a:prstGeom>
            <a:noFill/>
          </p:spPr>
        </p:pic>
        <p:pic>
          <p:nvPicPr>
            <p:cNvPr id="10" name="Picture 13"/>
            <p:cNvPicPr>
              <a:picLocks noChangeAspect="1" noChangeArrowheads="1"/>
            </p:cNvPicPr>
            <p:nvPr/>
          </p:nvPicPr>
          <p:blipFill>
            <a:blip r:embed="rId5"/>
            <a:srcRect/>
            <a:stretch>
              <a:fillRect/>
            </a:stretch>
          </p:blipFill>
          <p:spPr bwMode="auto">
            <a:xfrm>
              <a:off x="3658" y="2505"/>
              <a:ext cx="365" cy="246"/>
            </a:xfrm>
            <a:prstGeom prst="rect">
              <a:avLst/>
            </a:prstGeom>
            <a:noFill/>
            <a:ln w="9525">
              <a:noFill/>
              <a:round/>
              <a:headEnd/>
              <a:tailEnd/>
            </a:ln>
            <a:effectLst/>
          </p:spPr>
        </p:pic>
        <p:pic>
          <p:nvPicPr>
            <p:cNvPr id="11" name="Picture 14"/>
            <p:cNvPicPr>
              <a:picLocks noChangeAspect="1" noChangeArrowheads="1"/>
            </p:cNvPicPr>
            <p:nvPr/>
          </p:nvPicPr>
          <p:blipFill>
            <a:blip r:embed="rId5"/>
            <a:srcRect/>
            <a:stretch>
              <a:fillRect/>
            </a:stretch>
          </p:blipFill>
          <p:spPr bwMode="auto">
            <a:xfrm>
              <a:off x="4021" y="2803"/>
              <a:ext cx="365" cy="246"/>
            </a:xfrm>
            <a:prstGeom prst="rect">
              <a:avLst/>
            </a:prstGeom>
            <a:noFill/>
            <a:ln w="9525">
              <a:noFill/>
              <a:round/>
              <a:headEnd/>
              <a:tailEnd/>
            </a:ln>
            <a:effectLst/>
          </p:spPr>
        </p:pic>
      </p:grpSp>
      <p:sp>
        <p:nvSpPr>
          <p:cNvPr id="12" name="下矢印 11"/>
          <p:cNvSpPr/>
          <p:nvPr/>
        </p:nvSpPr>
        <p:spPr>
          <a:xfrm>
            <a:off x="7953375" y="2422525"/>
            <a:ext cx="533400" cy="533400"/>
          </a:xfrm>
          <a:prstGeom prst="downArrow">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2/3</a:t>
            </a:r>
            <a:r>
              <a:rPr lang="ja-JP" altLang="en-US" sz="2400" dirty="0" smtClean="0">
                <a:solidFill>
                  <a:srgbClr val="FFFFFF"/>
                </a:solidFill>
              </a:rPr>
              <a:t>）</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4</a:t>
            </a:fld>
            <a:endParaRPr lang="en-US" altLang="ja-JP"/>
          </a:p>
        </p:txBody>
      </p:sp>
      <p:pic>
        <p:nvPicPr>
          <p:cNvPr id="20" name="Picture 2" descr="G:\My Documents\My Pictures\ClipSave\WSV000521.png"/>
          <p:cNvPicPr>
            <a:picLocks noChangeAspect="1" noChangeArrowheads="1"/>
          </p:cNvPicPr>
          <p:nvPr/>
        </p:nvPicPr>
        <p:blipFill>
          <a:blip r:embed="rId2"/>
          <a:srcRect/>
          <a:stretch>
            <a:fillRect/>
          </a:stretch>
        </p:blipFill>
        <p:spPr bwMode="auto">
          <a:xfrm>
            <a:off x="990600" y="1091283"/>
            <a:ext cx="6933334" cy="5366667"/>
          </a:xfrm>
          <a:prstGeom prst="rect">
            <a:avLst/>
          </a:prstGeom>
          <a:noFill/>
        </p:spPr>
      </p:pic>
      <p:sp>
        <p:nvSpPr>
          <p:cNvPr id="21" name="角丸四角形 20"/>
          <p:cNvSpPr/>
          <p:nvPr/>
        </p:nvSpPr>
        <p:spPr>
          <a:xfrm>
            <a:off x="228600" y="990600"/>
            <a:ext cx="4343400" cy="676275"/>
          </a:xfrm>
          <a:prstGeom prst="roundRect">
            <a:avLst>
              <a:gd name="adj" fmla="val 4398"/>
            </a:avLst>
          </a:prstGeom>
          <a:gradFill>
            <a:gsLst>
              <a:gs pos="0">
                <a:schemeClr val="accent6">
                  <a:lumMod val="40000"/>
                  <a:lumOff val="60000"/>
                  <a:alpha val="90000"/>
                </a:schemeClr>
              </a:gs>
              <a:gs pos="50000">
                <a:schemeClr val="bg1">
                  <a:alpha val="85000"/>
                </a:schemeClr>
              </a:gs>
              <a:gs pos="100000">
                <a:schemeClr val="accent6">
                  <a:lumMod val="40000"/>
                  <a:lumOff val="60000"/>
                  <a:alpha val="90000"/>
                </a:schemeClr>
              </a:gs>
            </a:gsLst>
            <a:lin ang="540000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2" name="コンテンツ プレースホルダ 3"/>
          <p:cNvSpPr txBox="1">
            <a:spLocks/>
          </p:cNvSpPr>
          <p:nvPr/>
        </p:nvSpPr>
        <p:spPr bwMode="gray">
          <a:xfrm>
            <a:off x="304800" y="1017589"/>
            <a:ext cx="8229600" cy="6588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1" lang="ja-JP" altLang="en-US" sz="2800" b="0" i="0" u="none" strike="noStrike" kern="0" cap="none" spc="0" normalizeH="0" baseline="0" noProof="0" dirty="0" smtClean="0">
                <a:ln>
                  <a:noFill/>
                </a:ln>
                <a:solidFill>
                  <a:schemeClr val="tx1"/>
                </a:solidFill>
                <a:effectLst>
                  <a:outerShdw blurRad="50800" dist="38100" dir="2700000" algn="tl" rotWithShape="0">
                    <a:schemeClr val="bg1">
                      <a:alpha val="40000"/>
                    </a:schemeClr>
                  </a:outerShdw>
                </a:effectLst>
                <a:uLnTx/>
                <a:uFillTx/>
                <a:latin typeface="+mn-lt"/>
                <a:ea typeface="+mn-ea"/>
                <a:cs typeface="+mn-cs"/>
              </a:rPr>
              <a:t>ひとりでおんが</a:t>
            </a:r>
            <a:r>
              <a:rPr kumimoji="1" lang="ja-JP" altLang="en-US" sz="2800" b="0" i="0" u="none" strike="noStrike" kern="0" cap="none" spc="0" normalizeH="0" baseline="0" noProof="0" dirty="0" err="1" smtClean="0">
                <a:ln>
                  <a:noFill/>
                </a:ln>
                <a:solidFill>
                  <a:schemeClr val="tx1"/>
                </a:solidFill>
                <a:effectLst>
                  <a:outerShdw blurRad="50800" dist="38100" dir="2700000" algn="tl" rotWithShape="0">
                    <a:schemeClr val="bg1">
                      <a:alpha val="40000"/>
                    </a:schemeClr>
                  </a:outerShdw>
                </a:effectLst>
                <a:uLnTx/>
                <a:uFillTx/>
                <a:latin typeface="+mn-lt"/>
                <a:ea typeface="+mn-ea"/>
                <a:cs typeface="+mn-cs"/>
              </a:rPr>
              <a:t>く</a:t>
            </a:r>
            <a:r>
              <a:rPr kumimoji="1" lang="ja-JP" altLang="en-US" sz="2800" b="0" i="0" u="none" strike="noStrike" kern="0" cap="none" spc="0" normalizeH="0" baseline="0" noProof="0" dirty="0" smtClean="0">
                <a:ln>
                  <a:noFill/>
                </a:ln>
                <a:solidFill>
                  <a:schemeClr val="tx1"/>
                </a:solidFill>
                <a:effectLst>
                  <a:outerShdw blurRad="50800" dist="38100" dir="2700000" algn="tl" rotWithShape="0">
                    <a:schemeClr val="bg1">
                      <a:alpha val="40000"/>
                    </a:schemeClr>
                  </a:outerShdw>
                </a:effectLst>
                <a:uLnTx/>
                <a:uFillTx/>
                <a:latin typeface="+mn-lt"/>
                <a:ea typeface="+mn-ea"/>
                <a:cs typeface="+mn-cs"/>
              </a:rPr>
              <a:t>モード</a:t>
            </a:r>
            <a:endParaRPr kumimoji="1" lang="ja-JP" altLang="en-US" sz="2800" b="0" i="0" u="none" strike="noStrike" kern="0" cap="none" spc="0" normalizeH="0" baseline="0" noProof="0" dirty="0">
              <a:ln>
                <a:noFill/>
              </a:ln>
              <a:solidFill>
                <a:schemeClr val="tx1"/>
              </a:solidFill>
              <a:effectLst>
                <a:outerShdw blurRad="50800" dist="38100" dir="2700000" algn="tl" rotWithShape="0">
                  <a:schemeClr val="bg1">
                    <a:alpha val="40000"/>
                  </a:schemeClr>
                </a:outerShdw>
              </a:effectLst>
              <a:uLnTx/>
              <a:uFillTx/>
              <a:latin typeface="+mn-lt"/>
              <a:ea typeface="+mn-ea"/>
              <a:cs typeface="+mn-cs"/>
            </a:endParaRPr>
          </a:p>
        </p:txBody>
      </p:sp>
      <p:sp>
        <p:nvSpPr>
          <p:cNvPr id="23" name="線吹き出し 1 (枠付き) 22"/>
          <p:cNvSpPr/>
          <p:nvPr/>
        </p:nvSpPr>
        <p:spPr>
          <a:xfrm>
            <a:off x="76200" y="2038350"/>
            <a:ext cx="2743200" cy="914400"/>
          </a:xfrm>
          <a:prstGeom prst="borderCallout1">
            <a:avLst>
              <a:gd name="adj1" fmla="val 32917"/>
              <a:gd name="adj2" fmla="val 101390"/>
              <a:gd name="adj3" fmla="val 115064"/>
              <a:gd name="adj4" fmla="val 148580"/>
            </a:avLst>
          </a:prstGeom>
          <a:gradFill>
            <a:gsLst>
              <a:gs pos="0">
                <a:schemeClr val="accent1">
                  <a:lumMod val="90000"/>
                  <a:alpha val="70000"/>
                </a:schemeClr>
              </a:gs>
              <a:gs pos="50000">
                <a:schemeClr val="bg1">
                  <a:alpha val="70000"/>
                </a:schemeClr>
              </a:gs>
              <a:gs pos="100000">
                <a:schemeClr val="accent1">
                  <a:alpha val="70000"/>
                </a:schemeClr>
              </a:gs>
            </a:gsLst>
            <a:lin ang="5400000" scaled="0"/>
          </a:gradFill>
          <a:ln cap="sq">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楽譜での</a:t>
            </a:r>
            <a:endParaRPr kumimoji="1" lang="en-US" altLang="ja-JP" sz="2400" dirty="0" smtClean="0">
              <a:solidFill>
                <a:schemeClr val="tx1"/>
              </a:solidFill>
            </a:endParaRPr>
          </a:p>
          <a:p>
            <a:pPr algn="ctr"/>
            <a:r>
              <a:rPr kumimoji="1" lang="ja-JP" altLang="en-US" sz="2400" dirty="0" smtClean="0">
                <a:solidFill>
                  <a:schemeClr val="tx1"/>
                </a:solidFill>
              </a:rPr>
              <a:t>五線譜に相当する</a:t>
            </a:r>
            <a:endParaRPr kumimoji="1" lang="ja-JP" altLang="en-US" sz="2400" dirty="0">
              <a:solidFill>
                <a:schemeClr val="tx1"/>
              </a:solidFill>
            </a:endParaRPr>
          </a:p>
        </p:txBody>
      </p:sp>
      <p:sp>
        <p:nvSpPr>
          <p:cNvPr id="24" name="角丸四角形 23"/>
          <p:cNvSpPr/>
          <p:nvPr/>
        </p:nvSpPr>
        <p:spPr>
          <a:xfrm>
            <a:off x="1724024" y="3181350"/>
            <a:ext cx="5286375" cy="2743200"/>
          </a:xfrm>
          <a:prstGeom prst="roundRect">
            <a:avLst>
              <a:gd name="adj" fmla="val 6141"/>
            </a:avLst>
          </a:pr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1 (枠付き) 24"/>
          <p:cNvSpPr/>
          <p:nvPr/>
        </p:nvSpPr>
        <p:spPr>
          <a:xfrm>
            <a:off x="6096000" y="1047750"/>
            <a:ext cx="2743200" cy="914400"/>
          </a:xfrm>
          <a:prstGeom prst="borderCallout1">
            <a:avLst>
              <a:gd name="adj1" fmla="val 104792"/>
              <a:gd name="adj2" fmla="val 12154"/>
              <a:gd name="adj3" fmla="val 151522"/>
              <a:gd name="adj4" fmla="val 32608"/>
            </a:avLst>
          </a:prstGeom>
          <a:gradFill>
            <a:gsLst>
              <a:gs pos="0">
                <a:schemeClr val="accent1">
                  <a:lumMod val="90000"/>
                  <a:alpha val="70000"/>
                </a:schemeClr>
              </a:gs>
              <a:gs pos="50000">
                <a:schemeClr val="bg1">
                  <a:alpha val="70000"/>
                </a:schemeClr>
              </a:gs>
              <a:gs pos="100000">
                <a:schemeClr val="accent1">
                  <a:alpha val="70000"/>
                </a:schemeClr>
              </a:gs>
            </a:gsLst>
            <a:lin ang="5400000" scaled="0"/>
          </a:gradFill>
          <a:ln cap="sq">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複数の音色を</a:t>
            </a:r>
            <a:endParaRPr kumimoji="1" lang="en-US" altLang="ja-JP" sz="2400" dirty="0" smtClean="0">
              <a:solidFill>
                <a:schemeClr val="tx1"/>
              </a:solidFill>
            </a:endParaRPr>
          </a:p>
          <a:p>
            <a:pPr algn="ctr"/>
            <a:r>
              <a:rPr lang="ja-JP" altLang="en-US" sz="2400" dirty="0" smtClean="0">
                <a:solidFill>
                  <a:schemeClr val="tx1"/>
                </a:solidFill>
              </a:rPr>
              <a:t>動物の違いで表現</a:t>
            </a:r>
            <a:endParaRPr kumimoji="1" lang="ja-JP" altLang="en-US" sz="2400" dirty="0">
              <a:solidFill>
                <a:schemeClr val="tx1"/>
              </a:solidFill>
            </a:endParaRPr>
          </a:p>
        </p:txBody>
      </p:sp>
      <p:sp>
        <p:nvSpPr>
          <p:cNvPr id="26" name="角丸四角形 25"/>
          <p:cNvSpPr/>
          <p:nvPr/>
        </p:nvSpPr>
        <p:spPr>
          <a:xfrm>
            <a:off x="7019925" y="2543174"/>
            <a:ext cx="819150" cy="3667125"/>
          </a:xfrm>
          <a:prstGeom prst="roundRect">
            <a:avLst>
              <a:gd name="adj" fmla="val 6141"/>
            </a:avLst>
          </a:pr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Right)">
                                      <p:cBhvr>
                                        <p:cTn id="7" dur="500"/>
                                        <p:tgtEl>
                                          <p:spTgt spid="2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strips(down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strips(downRight)">
                                      <p:cBhvr>
                                        <p:cTn id="15" dur="500"/>
                                        <p:tgtEl>
                                          <p:spTgt spid="26"/>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strips(down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3/3</a:t>
            </a:r>
            <a:r>
              <a:rPr lang="ja-JP" altLang="en-US" sz="2400" dirty="0" smtClean="0">
                <a:solidFill>
                  <a:srgbClr val="FFFFFF"/>
                </a:solidFill>
              </a:rPr>
              <a:t>）</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5</a:t>
            </a:fld>
            <a:endParaRPr lang="en-US" altLang="ja-JP"/>
          </a:p>
        </p:txBody>
      </p:sp>
      <p:pic>
        <p:nvPicPr>
          <p:cNvPr id="14" name="Picture 3" descr="G:\My Documents\My Pictures\ClipSave\WSV000527.png"/>
          <p:cNvPicPr>
            <a:picLocks noChangeAspect="1" noChangeArrowheads="1"/>
          </p:cNvPicPr>
          <p:nvPr/>
        </p:nvPicPr>
        <p:blipFill>
          <a:blip r:embed="rId2"/>
          <a:srcRect/>
          <a:stretch>
            <a:fillRect/>
          </a:stretch>
        </p:blipFill>
        <p:spPr bwMode="auto">
          <a:xfrm>
            <a:off x="990600" y="1091283"/>
            <a:ext cx="6933334" cy="5366667"/>
          </a:xfrm>
          <a:prstGeom prst="rect">
            <a:avLst/>
          </a:prstGeom>
          <a:noFill/>
        </p:spPr>
      </p:pic>
      <p:sp>
        <p:nvSpPr>
          <p:cNvPr id="15" name="角丸四角形 14"/>
          <p:cNvSpPr/>
          <p:nvPr/>
        </p:nvSpPr>
        <p:spPr>
          <a:xfrm>
            <a:off x="228600" y="990600"/>
            <a:ext cx="4724400" cy="676275"/>
          </a:xfrm>
          <a:prstGeom prst="roundRect">
            <a:avLst>
              <a:gd name="adj" fmla="val 4398"/>
            </a:avLst>
          </a:prstGeom>
          <a:gradFill>
            <a:gsLst>
              <a:gs pos="0">
                <a:schemeClr val="accent6">
                  <a:lumMod val="40000"/>
                  <a:lumOff val="60000"/>
                  <a:alpha val="90000"/>
                </a:schemeClr>
              </a:gs>
              <a:gs pos="50000">
                <a:schemeClr val="bg1">
                  <a:alpha val="85000"/>
                </a:schemeClr>
              </a:gs>
              <a:gs pos="100000">
                <a:schemeClr val="accent6">
                  <a:lumMod val="40000"/>
                  <a:lumOff val="60000"/>
                  <a:alpha val="90000"/>
                </a:schemeClr>
              </a:gs>
            </a:gsLst>
            <a:lin ang="540000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17" name="線吹き出し 1 (枠付き) 16"/>
          <p:cNvSpPr/>
          <p:nvPr/>
        </p:nvSpPr>
        <p:spPr>
          <a:xfrm>
            <a:off x="76200" y="2038350"/>
            <a:ext cx="4114800" cy="914400"/>
          </a:xfrm>
          <a:prstGeom prst="borderCallout1">
            <a:avLst>
              <a:gd name="adj1" fmla="val 32917"/>
              <a:gd name="adj2" fmla="val 101390"/>
              <a:gd name="adj3" fmla="val 108814"/>
              <a:gd name="adj4" fmla="val 121452"/>
            </a:avLst>
          </a:prstGeom>
          <a:gradFill>
            <a:gsLst>
              <a:gs pos="0">
                <a:schemeClr val="accent1">
                  <a:lumMod val="90000"/>
                  <a:alpha val="70000"/>
                </a:schemeClr>
              </a:gs>
              <a:gs pos="50000">
                <a:schemeClr val="bg1">
                  <a:alpha val="70000"/>
                </a:schemeClr>
              </a:gs>
              <a:gs pos="100000">
                <a:schemeClr val="accent1">
                  <a:alpha val="70000"/>
                </a:schemeClr>
              </a:gs>
            </a:gsLst>
            <a:lin ang="5400000" scaled="0"/>
          </a:gradFill>
          <a:ln cap="sq">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背景</a:t>
            </a:r>
            <a:r>
              <a:rPr lang="ja-JP" altLang="en-US" sz="2400" dirty="0" smtClean="0">
                <a:solidFill>
                  <a:schemeClr val="tx1"/>
                </a:solidFill>
              </a:rPr>
              <a:t>や登場人物を</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貼り付けてスライド（絵）を作る</a:t>
            </a:r>
            <a:endParaRPr kumimoji="1" lang="ja-JP" altLang="en-US" sz="2400" dirty="0">
              <a:solidFill>
                <a:schemeClr val="tx1"/>
              </a:solidFill>
            </a:endParaRPr>
          </a:p>
        </p:txBody>
      </p:sp>
      <p:sp>
        <p:nvSpPr>
          <p:cNvPr id="18" name="角丸四角形 17"/>
          <p:cNvSpPr/>
          <p:nvPr/>
        </p:nvSpPr>
        <p:spPr>
          <a:xfrm>
            <a:off x="2285999" y="3105150"/>
            <a:ext cx="4343401" cy="2438400"/>
          </a:xfrm>
          <a:prstGeom prst="roundRect">
            <a:avLst>
              <a:gd name="adj" fmla="val 6141"/>
            </a:avLst>
          </a:pr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 12"/>
          <p:cNvSpPr>
            <a:spLocks noGrp="1"/>
          </p:cNvSpPr>
          <p:nvPr>
            <p:ph idx="1"/>
          </p:nvPr>
        </p:nvSpPr>
        <p:spPr>
          <a:xfrm>
            <a:off x="304800" y="1020764"/>
            <a:ext cx="8610600" cy="655636"/>
          </a:xfrm>
        </p:spPr>
        <p:txBody>
          <a:bodyPr/>
          <a:lstStyle/>
          <a:p>
            <a:r>
              <a:rPr kumimoji="1" lang="ja-JP" altLang="en-US" dirty="0" smtClean="0"/>
              <a:t>ものがたりおんが</a:t>
            </a:r>
            <a:r>
              <a:rPr kumimoji="1" lang="ja-JP" altLang="en-US" dirty="0" err="1" smtClean="0"/>
              <a:t>く</a:t>
            </a:r>
            <a:r>
              <a:rPr kumimoji="1" lang="ja-JP" altLang="en-US" dirty="0" smtClean="0"/>
              <a:t>モード</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Righ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04800" y="1020764"/>
            <a:ext cx="8610600" cy="2408236"/>
          </a:xfrm>
        </p:spPr>
        <p:txBody>
          <a:bodyPr/>
          <a:lstStyle/>
          <a:p>
            <a:r>
              <a:rPr lang="ja-JP" altLang="en-US" dirty="0" smtClean="0"/>
              <a:t>合計９回の</a:t>
            </a:r>
            <a:r>
              <a:rPr lang="ja-JP" altLang="en-US" dirty="0" smtClean="0">
                <a:solidFill>
                  <a:srgbClr val="0070C0"/>
                </a:solidFill>
                <a:effectLst>
                  <a:outerShdw blurRad="50800" dist="38100" dir="2700000" algn="tl" rotWithShape="0">
                    <a:prstClr val="black">
                      <a:alpha val="25000"/>
                    </a:prstClr>
                  </a:outerShdw>
                </a:effectLst>
              </a:rPr>
              <a:t>出前授業</a:t>
            </a:r>
            <a:r>
              <a:rPr lang="ja-JP" altLang="en-US" dirty="0" smtClean="0"/>
              <a:t>を実施</a:t>
            </a:r>
            <a:r>
              <a:rPr lang="ja-JP" altLang="en-US" sz="2000" dirty="0" smtClean="0"/>
              <a:t> （ものがたりおんが</a:t>
            </a:r>
            <a:r>
              <a:rPr lang="ja-JP" altLang="en-US" sz="2000" dirty="0" err="1" smtClean="0"/>
              <a:t>く</a:t>
            </a:r>
            <a:r>
              <a:rPr lang="ja-JP" altLang="en-US" sz="2000" dirty="0" smtClean="0"/>
              <a:t>モード使用）</a:t>
            </a:r>
            <a:endParaRPr lang="en-US" altLang="ja-JP" sz="400" dirty="0" smtClean="0"/>
          </a:p>
          <a:p>
            <a:pPr lvl="1">
              <a:lnSpc>
                <a:spcPct val="130000"/>
              </a:lnSpc>
            </a:pPr>
            <a:r>
              <a:rPr lang="ja-JP" altLang="en-US" dirty="0" smtClean="0"/>
              <a:t>作曲・創作活動に積極的に取り組む</a:t>
            </a:r>
          </a:p>
          <a:p>
            <a:pPr lvl="1">
              <a:lnSpc>
                <a:spcPct val="130000"/>
              </a:lnSpc>
            </a:pPr>
            <a:r>
              <a:rPr lang="ja-JP" altLang="en-US" dirty="0" smtClean="0"/>
              <a:t>活動によって想像力や表現力を育む</a:t>
            </a:r>
          </a:p>
          <a:p>
            <a:pPr lvl="1">
              <a:lnSpc>
                <a:spcPct val="130000"/>
              </a:lnSpc>
            </a:pPr>
            <a:r>
              <a:rPr lang="ja-JP" altLang="en-US" dirty="0" smtClean="0"/>
              <a:t>友達とコミュニケーションを深める</a:t>
            </a:r>
            <a:endParaRPr kumimoji="1" lang="ja-JP" altLang="en-US" dirty="0"/>
          </a:p>
        </p:txBody>
      </p:sp>
      <p:pic>
        <p:nvPicPr>
          <p:cNvPr id="17" name="Picture 13" descr="photo4'"/>
          <p:cNvPicPr>
            <a:picLocks noChangeAspect="1" noChangeArrowheads="1"/>
          </p:cNvPicPr>
          <p:nvPr/>
        </p:nvPicPr>
        <p:blipFill>
          <a:blip r:embed="rId3"/>
          <a:srcRect/>
          <a:stretch>
            <a:fillRect/>
          </a:stretch>
        </p:blipFill>
        <p:spPr bwMode="auto">
          <a:xfrm>
            <a:off x="762000" y="3581400"/>
            <a:ext cx="3492094" cy="2634386"/>
          </a:xfrm>
          <a:prstGeom prst="rect">
            <a:avLst/>
          </a:prstGeom>
          <a:noFill/>
        </p:spPr>
      </p:pic>
      <p:pic>
        <p:nvPicPr>
          <p:cNvPr id="18" name="Picture 14" descr="photo3'"/>
          <p:cNvPicPr>
            <a:picLocks noChangeAspect="1" noChangeArrowheads="1"/>
          </p:cNvPicPr>
          <p:nvPr/>
        </p:nvPicPr>
        <p:blipFill>
          <a:blip r:embed="rId4" cstate="print"/>
          <a:srcRect/>
          <a:stretch>
            <a:fillRect/>
          </a:stretch>
        </p:blipFill>
        <p:spPr bwMode="auto">
          <a:xfrm>
            <a:off x="4419600" y="3581401"/>
            <a:ext cx="4251743" cy="2636838"/>
          </a:xfrm>
          <a:prstGeom prst="rect">
            <a:avLst/>
          </a:prstGeom>
          <a:noFill/>
        </p:spPr>
      </p:pic>
      <p:sp>
        <p:nvSpPr>
          <p:cNvPr id="22" name="正方形/長方形 21"/>
          <p:cNvSpPr/>
          <p:nvPr/>
        </p:nvSpPr>
        <p:spPr>
          <a:xfrm>
            <a:off x="714375" y="3524250"/>
            <a:ext cx="7991475" cy="27432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出前授業</a:t>
            </a:r>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6</a:t>
            </a:fld>
            <a:endParaRPr lang="en-US" altLang="ja-JP"/>
          </a:p>
        </p:txBody>
      </p:sp>
      <p:sp>
        <p:nvSpPr>
          <p:cNvPr id="12" name="右矢印 11"/>
          <p:cNvSpPr/>
          <p:nvPr/>
        </p:nvSpPr>
        <p:spPr>
          <a:xfrm>
            <a:off x="1295400" y="5372100"/>
            <a:ext cx="685800" cy="533400"/>
          </a:xfrm>
          <a:prstGeom prst="rightArrow">
            <a:avLst/>
          </a:prstGeom>
          <a:solidFill>
            <a:srgbClr val="FF9696">
              <a:alpha val="60000"/>
            </a:srgb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13" name="グループ化 20"/>
          <p:cNvGrpSpPr>
            <a:grpSpLocks/>
          </p:cNvGrpSpPr>
          <p:nvPr/>
        </p:nvGrpSpPr>
        <p:grpSpPr bwMode="auto">
          <a:xfrm>
            <a:off x="2171701" y="5067300"/>
            <a:ext cx="6057899" cy="1143000"/>
            <a:chOff x="2035970" y="5855517"/>
            <a:chExt cx="4586210" cy="537251"/>
          </a:xfrm>
        </p:grpSpPr>
        <p:sp>
          <p:nvSpPr>
            <p:cNvPr id="14" name="角丸四角形 13"/>
            <p:cNvSpPr/>
            <p:nvPr/>
          </p:nvSpPr>
          <p:spPr>
            <a:xfrm>
              <a:off x="2035970" y="5855517"/>
              <a:ext cx="4581525" cy="533402"/>
            </a:xfrm>
            <a:prstGeom prst="roundRect">
              <a:avLst/>
            </a:prstGeom>
            <a:gradFill>
              <a:gsLst>
                <a:gs pos="0">
                  <a:schemeClr val="bg1">
                    <a:tint val="40000"/>
                    <a:satMod val="350000"/>
                    <a:alpha val="80000"/>
                  </a:schemeClr>
                </a:gs>
                <a:gs pos="40000">
                  <a:schemeClr val="bg1">
                    <a:tint val="45000"/>
                    <a:shade val="99000"/>
                    <a:satMod val="350000"/>
                    <a:alpha val="80000"/>
                  </a:schemeClr>
                </a:gs>
                <a:gs pos="100000">
                  <a:schemeClr val="accent1">
                    <a:lumMod val="90000"/>
                    <a:alpha val="85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5" name="コンテンツ プレースホルダ 2"/>
            <p:cNvSpPr txBox="1">
              <a:spLocks/>
            </p:cNvSpPr>
            <p:nvPr/>
          </p:nvSpPr>
          <p:spPr bwMode="gray">
            <a:xfrm>
              <a:off x="2093476" y="5858601"/>
              <a:ext cx="4472561" cy="534164"/>
            </a:xfrm>
            <a:prstGeom prst="rect">
              <a:avLst/>
            </a:prstGeom>
            <a:noFill/>
            <a:ln w="9525">
              <a:noFill/>
              <a:miter lim="800000"/>
              <a:headEnd/>
              <a:tailEnd/>
            </a:ln>
          </p:spPr>
          <p:txBody>
            <a:bodyPr anchor="ctr" anchorCtr="0"/>
            <a:lstStyle/>
            <a:p>
              <a:pPr marL="342900" indent="-342900" eaLnBrk="0" hangingPunct="0">
                <a:spcBef>
                  <a:spcPct val="20000"/>
                </a:spcBef>
                <a:defRPr/>
              </a:pPr>
              <a:r>
                <a:rPr lang="ja-JP" altLang="en-US" sz="2800" kern="0" dirty="0" smtClean="0">
                  <a:latin typeface="+mn-lt"/>
                  <a:ea typeface="+mn-ea"/>
                </a:rPr>
                <a:t> </a:t>
              </a:r>
              <a:r>
                <a:rPr lang="ja-JP" altLang="en-US" sz="2800" u="sng" kern="0" dirty="0" smtClean="0">
                  <a:latin typeface="+mn-lt"/>
                  <a:ea typeface="+mn-ea"/>
                </a:rPr>
                <a:t>作曲の難易度</a:t>
              </a:r>
              <a:r>
                <a:rPr lang="ja-JP" altLang="en-US" sz="2800" kern="0" dirty="0" smtClean="0">
                  <a:latin typeface="+mn-lt"/>
                  <a:ea typeface="+mn-ea"/>
                </a:rPr>
                <a:t>と</a:t>
              </a:r>
              <a:endParaRPr lang="en-US" altLang="ja-JP" sz="2800" kern="0" dirty="0" smtClean="0">
                <a:latin typeface="+mn-lt"/>
                <a:ea typeface="+mn-ea"/>
              </a:endParaRPr>
            </a:p>
            <a:p>
              <a:pPr marL="342900" indent="-342900" eaLnBrk="0" hangingPunct="0">
                <a:spcBef>
                  <a:spcPct val="20000"/>
                </a:spcBef>
                <a:defRPr/>
              </a:pPr>
              <a:r>
                <a:rPr lang="ja-JP" altLang="en-US" sz="2800" kern="0" dirty="0" smtClean="0">
                  <a:latin typeface="+mn-lt"/>
                  <a:ea typeface="+mn-ea"/>
                </a:rPr>
                <a:t>     </a:t>
              </a:r>
              <a:r>
                <a:rPr lang="ja-JP" altLang="en-US" sz="2800" u="sng" kern="0" dirty="0" smtClean="0">
                  <a:latin typeface="+mn-lt"/>
                  <a:ea typeface="+mn-ea"/>
                </a:rPr>
                <a:t>システムの動作要件</a:t>
              </a:r>
              <a:r>
                <a:rPr lang="ja-JP" altLang="en-US" sz="2800" kern="0" dirty="0" smtClean="0">
                  <a:latin typeface="+mn-lt"/>
                  <a:ea typeface="+mn-ea"/>
                </a:rPr>
                <a:t>に関する問題</a:t>
              </a:r>
              <a:endParaRPr lang="ja-JP" altLang="en-US" sz="2800" kern="0" dirty="0">
                <a:latin typeface="+mn-lt"/>
                <a:ea typeface="+mn-ea"/>
              </a:endParaRPr>
            </a:p>
          </p:txBody>
        </p:sp>
        <p:sp>
          <p:nvSpPr>
            <p:cNvPr id="16" name="角丸四角形 15"/>
            <p:cNvSpPr/>
            <p:nvPr/>
          </p:nvSpPr>
          <p:spPr>
            <a:xfrm>
              <a:off x="2040522" y="5858605"/>
              <a:ext cx="4581658" cy="534163"/>
            </a:xfrm>
            <a:prstGeom prst="roundRect">
              <a:avLst>
                <a:gd name="adj" fmla="val 6609"/>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7" name="右矢印 6"/>
          <p:cNvSpPr/>
          <p:nvPr/>
        </p:nvSpPr>
        <p:spPr>
          <a:xfrm>
            <a:off x="1295400" y="3924295"/>
            <a:ext cx="685800" cy="533400"/>
          </a:xfrm>
          <a:prstGeom prst="rightArrow">
            <a:avLst/>
          </a:prstGeom>
          <a:solidFill>
            <a:schemeClr val="accent1">
              <a:alpha val="60000"/>
            </a:schemeClr>
          </a:solidFill>
          <a:ln>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grpSp>
        <p:nvGrpSpPr>
          <p:cNvPr id="8" name="グループ化 20"/>
          <p:cNvGrpSpPr>
            <a:grpSpLocks/>
          </p:cNvGrpSpPr>
          <p:nvPr/>
        </p:nvGrpSpPr>
        <p:grpSpPr bwMode="auto">
          <a:xfrm>
            <a:off x="2171700" y="3581400"/>
            <a:ext cx="6057900" cy="1219200"/>
            <a:chOff x="2035970" y="5855517"/>
            <a:chExt cx="4586210" cy="537251"/>
          </a:xfrm>
        </p:grpSpPr>
        <p:sp>
          <p:nvSpPr>
            <p:cNvPr id="9" name="角丸四角形 8"/>
            <p:cNvSpPr/>
            <p:nvPr/>
          </p:nvSpPr>
          <p:spPr>
            <a:xfrm>
              <a:off x="2035970" y="5855517"/>
              <a:ext cx="4581525" cy="533402"/>
            </a:xfrm>
            <a:prstGeom prst="roundRect">
              <a:avLst>
                <a:gd name="adj" fmla="val 8798"/>
              </a:avLst>
            </a:prstGeom>
            <a:gradFill>
              <a:gsLst>
                <a:gs pos="0">
                  <a:schemeClr val="bg1">
                    <a:tint val="40000"/>
                    <a:satMod val="350000"/>
                    <a:alpha val="80000"/>
                  </a:schemeClr>
                </a:gs>
                <a:gs pos="40000">
                  <a:schemeClr val="bg1">
                    <a:tint val="45000"/>
                    <a:shade val="99000"/>
                    <a:satMod val="350000"/>
                    <a:alpha val="80000"/>
                  </a:schemeClr>
                </a:gs>
                <a:gs pos="100000">
                  <a:schemeClr val="accent1">
                    <a:lumMod val="90000"/>
                    <a:alpha val="85000"/>
                  </a:schemeClr>
                </a:gs>
              </a:gsLst>
              <a:path path="circle">
                <a:fillToRect l="50000" t="50000" r="50000" b="50000"/>
              </a:path>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0" name="コンテンツ プレースホルダ 2"/>
            <p:cNvSpPr txBox="1">
              <a:spLocks/>
            </p:cNvSpPr>
            <p:nvPr/>
          </p:nvSpPr>
          <p:spPr bwMode="gray">
            <a:xfrm>
              <a:off x="2093476" y="5858601"/>
              <a:ext cx="4472561" cy="534164"/>
            </a:xfrm>
            <a:prstGeom prst="rect">
              <a:avLst/>
            </a:prstGeom>
            <a:noFill/>
            <a:ln w="9525">
              <a:noFill/>
              <a:miter lim="800000"/>
              <a:headEnd/>
              <a:tailEnd/>
            </a:ln>
          </p:spPr>
          <p:txBody>
            <a:bodyPr anchor="ctr" anchorCtr="0"/>
            <a:lstStyle/>
            <a:p>
              <a:pPr marL="342900" indent="-342900" eaLnBrk="0" hangingPunct="0">
                <a:spcBef>
                  <a:spcPct val="20000"/>
                </a:spcBef>
                <a:defRPr/>
              </a:pPr>
              <a:r>
                <a:rPr lang="ja-JP" altLang="en-US" sz="2800" kern="0" dirty="0" smtClean="0">
                  <a:latin typeface="+mn-lt"/>
                  <a:ea typeface="+mn-ea"/>
                </a:rPr>
                <a:t> 子供達の興味を惹き，</a:t>
              </a:r>
              <a:endParaRPr lang="en-US" altLang="ja-JP" sz="2800" kern="0" dirty="0" smtClean="0">
                <a:latin typeface="+mn-lt"/>
                <a:ea typeface="+mn-ea"/>
              </a:endParaRPr>
            </a:p>
            <a:p>
              <a:pPr marL="342900" indent="-342900" eaLnBrk="0" hangingPunct="0">
                <a:spcBef>
                  <a:spcPct val="20000"/>
                </a:spcBef>
                <a:defRPr/>
              </a:pPr>
              <a:r>
                <a:rPr lang="ja-JP" altLang="en-US" sz="2800" kern="0" dirty="0" smtClean="0">
                  <a:latin typeface="+mn-lt"/>
                  <a:ea typeface="+mn-ea"/>
                </a:rPr>
                <a:t>　　　表現力や創造力の教育が可能</a:t>
              </a:r>
              <a:endParaRPr lang="ja-JP" altLang="en-US" sz="2800" kern="0" dirty="0">
                <a:latin typeface="+mn-lt"/>
                <a:ea typeface="+mn-ea"/>
              </a:endParaRPr>
            </a:p>
          </p:txBody>
        </p:sp>
        <p:sp>
          <p:nvSpPr>
            <p:cNvPr id="11" name="角丸四角形 10"/>
            <p:cNvSpPr/>
            <p:nvPr/>
          </p:nvSpPr>
          <p:spPr>
            <a:xfrm>
              <a:off x="2040522" y="5858605"/>
              <a:ext cx="4581658" cy="534163"/>
            </a:xfrm>
            <a:prstGeom prst="roundRect">
              <a:avLst>
                <a:gd name="adj" fmla="val 8809"/>
              </a:avLst>
            </a:prstGeom>
            <a:noFill/>
            <a:ln>
              <a:solidFill>
                <a:srgbClr val="0066FF"/>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Right)">
                                      <p:cBhvr>
                                        <p:cTn id="10" dur="500"/>
                                        <p:tgtEl>
                                          <p:spTgt spid="7"/>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Right)">
                                      <p:cBhvr>
                                        <p:cTn id="13" dur="500"/>
                                        <p:tgtEl>
                                          <p:spTgt spid="12"/>
                                        </p:tgtEl>
                                      </p:cBhvr>
                                    </p:animEffect>
                                  </p:childTnLst>
                                </p:cTn>
                              </p:par>
                              <p:par>
                                <p:cTn id="14" presetID="18" presetClass="entr" presetSubtype="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par>
                                <p:cTn id="17" presetID="18" presetClass="entr" presetSubtype="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0"/>
          <p:cNvGrpSpPr>
            <a:grpSpLocks/>
          </p:cNvGrpSpPr>
          <p:nvPr/>
        </p:nvGrpSpPr>
        <p:grpSpPr bwMode="auto">
          <a:xfrm>
            <a:off x="2038350" y="5562600"/>
            <a:ext cx="5737452" cy="611973"/>
            <a:chOff x="2047836" y="5855517"/>
            <a:chExt cx="4584105" cy="545269"/>
          </a:xfrm>
        </p:grpSpPr>
        <p:sp>
          <p:nvSpPr>
            <p:cNvPr id="23" name="角丸四角形 22"/>
            <p:cNvSpPr/>
            <p:nvPr/>
          </p:nvSpPr>
          <p:spPr>
            <a:xfrm>
              <a:off x="2050416" y="5855517"/>
              <a:ext cx="4581525" cy="533402"/>
            </a:xfrm>
            <a:prstGeom prst="roundRect">
              <a:avLst/>
            </a:prstGeom>
            <a:gradFill flip="none" rotWithShape="1">
              <a:gsLst>
                <a:gs pos="0">
                  <a:srgbClr val="FFDCDC">
                    <a:alpha val="80000"/>
                  </a:srgbClr>
                </a:gs>
                <a:gs pos="40000">
                  <a:schemeClr val="bg1">
                    <a:tint val="45000"/>
                    <a:shade val="99000"/>
                    <a:satMod val="350000"/>
                    <a:alpha val="90000"/>
                  </a:schemeClr>
                </a:gs>
                <a:gs pos="100000">
                  <a:srgbClr val="FFDCDC">
                    <a:alpha val="80000"/>
                  </a:srgbClr>
                </a:gs>
              </a:gsLst>
              <a:lin ang="0" scaled="1"/>
              <a:tileRect/>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24" name="コンテンツ プレースホルダ 2"/>
            <p:cNvSpPr txBox="1">
              <a:spLocks/>
            </p:cNvSpPr>
            <p:nvPr/>
          </p:nvSpPr>
          <p:spPr bwMode="gray">
            <a:xfrm>
              <a:off x="2100791" y="5866622"/>
              <a:ext cx="4472561" cy="534164"/>
            </a:xfrm>
            <a:prstGeom prst="rect">
              <a:avLst/>
            </a:prstGeom>
            <a:noFill/>
            <a:ln w="9525">
              <a:noFill/>
              <a:miter lim="800000"/>
              <a:headEnd/>
              <a:tailEnd/>
            </a:ln>
          </p:spPr>
          <p:txBody>
            <a:bodyPr anchor="ctr" anchorCtr="0"/>
            <a:lstStyle/>
            <a:p>
              <a:pPr marL="342900" indent="-342900" algn="ctr" eaLnBrk="0" hangingPunct="0">
                <a:spcBef>
                  <a:spcPct val="20000"/>
                </a:spcBef>
                <a:defRPr/>
              </a:pPr>
              <a:r>
                <a:rPr lang="ja-JP" altLang="en-US" sz="2600" kern="0" dirty="0" smtClean="0"/>
                <a:t>拍が判りづらい点が問題</a:t>
              </a:r>
            </a:p>
          </p:txBody>
        </p:sp>
        <p:sp>
          <p:nvSpPr>
            <p:cNvPr id="25" name="角丸四角形 24"/>
            <p:cNvSpPr/>
            <p:nvPr/>
          </p:nvSpPr>
          <p:spPr>
            <a:xfrm>
              <a:off x="2047836" y="5866623"/>
              <a:ext cx="4581658" cy="534163"/>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21" name="四角形吹き出し 20"/>
          <p:cNvSpPr/>
          <p:nvPr/>
        </p:nvSpPr>
        <p:spPr>
          <a:xfrm>
            <a:off x="6019800" y="3124200"/>
            <a:ext cx="2895600" cy="1000125"/>
          </a:xfrm>
          <a:prstGeom prst="wedgeRectCallout">
            <a:avLst>
              <a:gd name="adj1" fmla="val -29589"/>
              <a:gd name="adj2" fmla="val 90966"/>
            </a:avLst>
          </a:prstGeom>
          <a:gradFill flip="none" rotWithShape="1">
            <a:gsLst>
              <a:gs pos="0">
                <a:schemeClr val="accent1">
                  <a:alpha val="80000"/>
                </a:schemeClr>
              </a:gs>
              <a:gs pos="50000">
                <a:schemeClr val="bg1">
                  <a:alpha val="85000"/>
                </a:schemeClr>
              </a:gs>
              <a:gs pos="100000">
                <a:schemeClr val="accent1">
                  <a:alpha val="80000"/>
                </a:schemeClr>
              </a:gs>
            </a:gsLst>
            <a:lin ang="0" scaled="1"/>
            <a:tileRect/>
          </a:gradFill>
          <a:ln>
            <a:solidFill>
              <a:schemeClr val="accent1">
                <a:lumMod val="50000"/>
              </a:schemeClr>
            </a:solid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2000" dirty="0" smtClean="0">
                <a:solidFill>
                  <a:schemeClr val="tx1"/>
                </a:solidFill>
                <a:latin typeface="+mn-ea"/>
                <a:cs typeface="Tahoma" pitchFamily="34" charset="0"/>
              </a:rPr>
              <a:t>４分音符と８分音符が</a:t>
            </a:r>
            <a:endParaRPr lang="en-US" altLang="ja-JP" sz="2000" dirty="0" smtClean="0">
              <a:solidFill>
                <a:schemeClr val="tx1"/>
              </a:solidFill>
              <a:latin typeface="+mn-ea"/>
              <a:cs typeface="Tahoma" pitchFamily="34" charset="0"/>
            </a:endParaRPr>
          </a:p>
          <a:p>
            <a:pPr algn="ctr"/>
            <a:r>
              <a:rPr lang="ja-JP" altLang="en-US" sz="2000" dirty="0" smtClean="0">
                <a:solidFill>
                  <a:schemeClr val="tx1"/>
                </a:solidFill>
                <a:latin typeface="+mn-ea"/>
                <a:cs typeface="Tahoma" pitchFamily="34" charset="0"/>
              </a:rPr>
              <a:t>混在した不規則なリズム</a:t>
            </a:r>
            <a:endParaRPr lang="en-US" altLang="ja-JP" sz="2000" dirty="0" smtClean="0">
              <a:solidFill>
                <a:schemeClr val="tx1"/>
              </a:solidFill>
              <a:latin typeface="+mn-ea"/>
              <a:cs typeface="Tahoma" pitchFamily="34" charset="0"/>
            </a:endParaRPr>
          </a:p>
        </p:txBody>
      </p:sp>
      <p:sp>
        <p:nvSpPr>
          <p:cNvPr id="2" name="タイトル 1"/>
          <p:cNvSpPr>
            <a:spLocks noGrp="1"/>
          </p:cNvSpPr>
          <p:nvPr>
            <p:ph type="title"/>
          </p:nvPr>
        </p:nvSpPr>
        <p:spPr/>
        <p:txBody>
          <a:bodyPr/>
          <a:lstStyle/>
          <a:p>
            <a:r>
              <a:rPr kumimoji="1" lang="ja-JP" altLang="en-US" dirty="0" smtClean="0"/>
              <a:t>児童の曲に見られる特徴</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1/2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a:xfrm>
            <a:off x="304800" y="1020764"/>
            <a:ext cx="8610600" cy="1722436"/>
          </a:xfrm>
        </p:spPr>
        <p:txBody>
          <a:bodyPr/>
          <a:lstStyle/>
          <a:p>
            <a:pPr>
              <a:buClr>
                <a:schemeClr val="tx1"/>
              </a:buClr>
            </a:pPr>
            <a:r>
              <a:rPr lang="ja-JP" altLang="en-US" dirty="0" smtClean="0">
                <a:solidFill>
                  <a:srgbClr val="C00000"/>
                </a:solidFill>
                <a:effectLst>
                  <a:outerShdw blurRad="50800" dist="38100" dir="2700000" algn="tl" rotWithShape="0">
                    <a:prstClr val="black">
                      <a:alpha val="25000"/>
                    </a:prstClr>
                  </a:outerShdw>
                </a:effectLst>
              </a:rPr>
              <a:t>リズムが不規則になっている</a:t>
            </a:r>
            <a:endParaRPr lang="en-US" altLang="ja-JP" dirty="0" smtClean="0">
              <a:solidFill>
                <a:srgbClr val="C00000"/>
              </a:solidFill>
              <a:effectLst>
                <a:outerShdw blurRad="50800" dist="38100" dir="2700000" algn="tl" rotWithShape="0">
                  <a:prstClr val="black">
                    <a:alpha val="25000"/>
                  </a:prstClr>
                </a:outerShdw>
              </a:effectLst>
            </a:endParaRPr>
          </a:p>
          <a:p>
            <a:pPr lvl="1"/>
            <a:r>
              <a:rPr kumimoji="1" lang="ja-JP" altLang="en-US" dirty="0" smtClean="0"/>
              <a:t>不規則で，心地良いリズムにならない</a:t>
            </a:r>
            <a:endParaRPr lang="en-US" altLang="ja-JP" sz="400" dirty="0" smtClean="0"/>
          </a:p>
          <a:p>
            <a:pPr lvl="1"/>
            <a:r>
              <a:rPr kumimoji="1" lang="ja-JP" altLang="en-US" dirty="0" smtClean="0"/>
              <a:t>４分音符と８分音符が意図せず混在してしまう</a:t>
            </a:r>
            <a:endParaRPr kumimoji="1"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7</a:t>
            </a:fld>
            <a:endParaRPr lang="en-US" altLang="ja-JP"/>
          </a:p>
        </p:txBody>
      </p:sp>
      <p:pic>
        <p:nvPicPr>
          <p:cNvPr id="72707" name="Picture 3" descr="G:\My Documents\My Pictures\ClipSave\WSV000600.png"/>
          <p:cNvPicPr>
            <a:picLocks noChangeAspect="1" noChangeArrowheads="1"/>
          </p:cNvPicPr>
          <p:nvPr/>
        </p:nvPicPr>
        <p:blipFill>
          <a:blip r:embed="rId3"/>
          <a:srcRect/>
          <a:stretch>
            <a:fillRect/>
          </a:stretch>
        </p:blipFill>
        <p:spPr bwMode="auto">
          <a:xfrm>
            <a:off x="4724400" y="4562475"/>
            <a:ext cx="4143375" cy="695325"/>
          </a:xfrm>
          <a:prstGeom prst="rect">
            <a:avLst/>
          </a:prstGeom>
          <a:noFill/>
        </p:spPr>
      </p:pic>
      <p:sp>
        <p:nvSpPr>
          <p:cNvPr id="13" name="屈折矢印 12"/>
          <p:cNvSpPr/>
          <p:nvPr/>
        </p:nvSpPr>
        <p:spPr>
          <a:xfrm flipV="1">
            <a:off x="4876800" y="3429000"/>
            <a:ext cx="838200" cy="981073"/>
          </a:xfrm>
          <a:prstGeom prst="bentUpArrow">
            <a:avLst>
              <a:gd name="adj1" fmla="val 28902"/>
              <a:gd name="adj2" fmla="val 29276"/>
              <a:gd name="adj3" fmla="val 37579"/>
            </a:avLst>
          </a:prstGeom>
          <a:ln w="19050"/>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8" name="右矢印 17"/>
          <p:cNvSpPr/>
          <p:nvPr/>
        </p:nvSpPr>
        <p:spPr>
          <a:xfrm>
            <a:off x="1438275" y="5619750"/>
            <a:ext cx="457200" cy="523875"/>
          </a:xfrm>
          <a:prstGeom prst="rightArrow">
            <a:avLst/>
          </a:prstGeom>
          <a:solidFill>
            <a:srgbClr val="FF9696">
              <a:alpha val="60000"/>
            </a:srgb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pic>
        <p:nvPicPr>
          <p:cNvPr id="73729" name="Picture 1" descr="G:\My Documents\My Pictures\ClipSave\WSV000602.png"/>
          <p:cNvPicPr>
            <a:picLocks noChangeAspect="1" noChangeArrowheads="1"/>
          </p:cNvPicPr>
          <p:nvPr/>
        </p:nvPicPr>
        <p:blipFill>
          <a:blip r:embed="rId4"/>
          <a:srcRect/>
          <a:stretch>
            <a:fillRect/>
          </a:stretch>
        </p:blipFill>
        <p:spPr bwMode="auto">
          <a:xfrm>
            <a:off x="304800" y="2895600"/>
            <a:ext cx="4400550" cy="22574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児童の曲に見られる特徴</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2/2</a:t>
            </a:r>
            <a:r>
              <a:rPr lang="ja-JP" altLang="en-US" sz="2400" dirty="0" smtClean="0">
                <a:solidFill>
                  <a:srgbClr val="FFFFFF"/>
                </a:solidFill>
              </a:rPr>
              <a:t>）</a:t>
            </a:r>
            <a:endParaRPr kumimoji="1" lang="ja-JP" altLang="en-US" dirty="0"/>
          </a:p>
        </p:txBody>
      </p:sp>
      <p:sp>
        <p:nvSpPr>
          <p:cNvPr id="3" name="コンテンツ プレースホルダ 2"/>
          <p:cNvSpPr>
            <a:spLocks noGrp="1"/>
          </p:cNvSpPr>
          <p:nvPr>
            <p:ph idx="1"/>
          </p:nvPr>
        </p:nvSpPr>
        <p:spPr>
          <a:xfrm>
            <a:off x="304800" y="1020764"/>
            <a:ext cx="8610600" cy="1722436"/>
          </a:xfrm>
        </p:spPr>
        <p:txBody>
          <a:bodyPr/>
          <a:lstStyle/>
          <a:p>
            <a:pPr>
              <a:buClr>
                <a:schemeClr val="tx1"/>
              </a:buClr>
            </a:pPr>
            <a:r>
              <a:rPr lang="ja-JP" altLang="en-US" dirty="0" smtClean="0">
                <a:solidFill>
                  <a:srgbClr val="C00000"/>
                </a:solidFill>
                <a:effectLst>
                  <a:outerShdw blurRad="50800" dist="38100" dir="2700000" algn="tl" rotWithShape="0">
                    <a:prstClr val="black">
                      <a:alpha val="25000"/>
                    </a:prstClr>
                  </a:outerShdw>
                </a:effectLst>
              </a:rPr>
              <a:t>不協和が目立つ</a:t>
            </a:r>
            <a:endParaRPr lang="en-US" altLang="ja-JP" dirty="0" smtClean="0">
              <a:solidFill>
                <a:srgbClr val="C00000"/>
              </a:solidFill>
              <a:effectLst>
                <a:outerShdw blurRad="50800" dist="38100" dir="2700000" algn="tl" rotWithShape="0">
                  <a:prstClr val="black">
                    <a:alpha val="25000"/>
                  </a:prstClr>
                </a:outerShdw>
              </a:effectLst>
            </a:endParaRPr>
          </a:p>
          <a:p>
            <a:pPr lvl="1"/>
            <a:r>
              <a:rPr kumimoji="1" lang="ja-JP" altLang="en-US" dirty="0" smtClean="0"/>
              <a:t>きれいな</a:t>
            </a:r>
            <a:r>
              <a:rPr lang="ja-JP" altLang="en-US" dirty="0" smtClean="0"/>
              <a:t>メロディ（協和）にならない</a:t>
            </a:r>
            <a:endParaRPr lang="en-US" altLang="ja-JP" sz="400" dirty="0" smtClean="0"/>
          </a:p>
          <a:p>
            <a:pPr lvl="1"/>
            <a:endParaRPr kumimoji="1" lang="en-US" altLang="ja-JP" dirty="0" smtClean="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8</a:t>
            </a:fld>
            <a:endParaRPr lang="en-US" altLang="ja-JP"/>
          </a:p>
        </p:txBody>
      </p:sp>
      <p:sp>
        <p:nvSpPr>
          <p:cNvPr id="13" name="屈折矢印 12"/>
          <p:cNvSpPr/>
          <p:nvPr/>
        </p:nvSpPr>
        <p:spPr>
          <a:xfrm flipV="1">
            <a:off x="4876800" y="3429000"/>
            <a:ext cx="838200" cy="981073"/>
          </a:xfrm>
          <a:prstGeom prst="bentUpArrow">
            <a:avLst>
              <a:gd name="adj1" fmla="val 28902"/>
              <a:gd name="adj2" fmla="val 29276"/>
              <a:gd name="adj3" fmla="val 37579"/>
            </a:avLst>
          </a:prstGeom>
          <a:ln w="19050"/>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nvGrpSpPr>
          <p:cNvPr id="7" name="グループ化 20"/>
          <p:cNvGrpSpPr>
            <a:grpSpLocks/>
          </p:cNvGrpSpPr>
          <p:nvPr/>
        </p:nvGrpSpPr>
        <p:grpSpPr bwMode="auto">
          <a:xfrm>
            <a:off x="2034948" y="5562600"/>
            <a:ext cx="5737452" cy="611973"/>
            <a:chOff x="2047836" y="5855517"/>
            <a:chExt cx="4584105" cy="545269"/>
          </a:xfrm>
        </p:grpSpPr>
        <p:sp>
          <p:nvSpPr>
            <p:cNvPr id="15" name="角丸四角形 14"/>
            <p:cNvSpPr/>
            <p:nvPr/>
          </p:nvSpPr>
          <p:spPr>
            <a:xfrm>
              <a:off x="2050416" y="5855517"/>
              <a:ext cx="4581525" cy="533402"/>
            </a:xfrm>
            <a:prstGeom prst="roundRect">
              <a:avLst/>
            </a:prstGeom>
            <a:gradFill flip="none" rotWithShape="1">
              <a:gsLst>
                <a:gs pos="0">
                  <a:srgbClr val="FFDCDC">
                    <a:alpha val="80000"/>
                  </a:srgbClr>
                </a:gs>
                <a:gs pos="40000">
                  <a:schemeClr val="bg1">
                    <a:tint val="45000"/>
                    <a:shade val="99000"/>
                    <a:satMod val="350000"/>
                    <a:alpha val="90000"/>
                  </a:schemeClr>
                </a:gs>
                <a:gs pos="100000">
                  <a:srgbClr val="FFDCDC">
                    <a:alpha val="80000"/>
                  </a:srgbClr>
                </a:gs>
              </a:gsLst>
              <a:lin ang="0" scaled="1"/>
              <a:tileRect/>
            </a:gradFill>
            <a:ln>
              <a:noFill/>
            </a:ln>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6" name="コンテンツ プレースホルダ 2"/>
            <p:cNvSpPr txBox="1">
              <a:spLocks/>
            </p:cNvSpPr>
            <p:nvPr/>
          </p:nvSpPr>
          <p:spPr bwMode="gray">
            <a:xfrm>
              <a:off x="2100791" y="5866622"/>
              <a:ext cx="4472561" cy="534164"/>
            </a:xfrm>
            <a:prstGeom prst="rect">
              <a:avLst/>
            </a:prstGeom>
            <a:noFill/>
            <a:ln w="9525">
              <a:noFill/>
              <a:miter lim="800000"/>
              <a:headEnd/>
              <a:tailEnd/>
            </a:ln>
          </p:spPr>
          <p:txBody>
            <a:bodyPr anchor="ctr" anchorCtr="0"/>
            <a:lstStyle/>
            <a:p>
              <a:pPr marL="342900" indent="-342900" algn="ctr" eaLnBrk="0" hangingPunct="0">
                <a:spcBef>
                  <a:spcPct val="20000"/>
                </a:spcBef>
                <a:defRPr/>
              </a:pPr>
              <a:r>
                <a:rPr lang="ja-JP" altLang="en-US" sz="2600" kern="0" dirty="0" smtClean="0">
                  <a:latin typeface="+mn-lt"/>
                  <a:ea typeface="+mn-ea"/>
                </a:rPr>
                <a:t>作曲の自由度が高すぎる点が問題</a:t>
              </a:r>
            </a:p>
          </p:txBody>
        </p:sp>
        <p:sp>
          <p:nvSpPr>
            <p:cNvPr id="17" name="角丸四角形 16"/>
            <p:cNvSpPr/>
            <p:nvPr/>
          </p:nvSpPr>
          <p:spPr>
            <a:xfrm>
              <a:off x="2047836" y="5866623"/>
              <a:ext cx="4581658" cy="534163"/>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grpSp>
      <p:sp>
        <p:nvSpPr>
          <p:cNvPr id="18" name="右矢印 17"/>
          <p:cNvSpPr/>
          <p:nvPr/>
        </p:nvSpPr>
        <p:spPr>
          <a:xfrm>
            <a:off x="1438275" y="5619750"/>
            <a:ext cx="457200" cy="523875"/>
          </a:xfrm>
          <a:prstGeom prst="rightArrow">
            <a:avLst/>
          </a:prstGeom>
          <a:solidFill>
            <a:srgbClr val="FF9696">
              <a:alpha val="60000"/>
            </a:srgb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19" name="四角形吹き出し 18"/>
          <p:cNvSpPr/>
          <p:nvPr/>
        </p:nvSpPr>
        <p:spPr>
          <a:xfrm>
            <a:off x="6019800" y="3124200"/>
            <a:ext cx="2895600" cy="1000125"/>
          </a:xfrm>
          <a:prstGeom prst="wedgeRectCallout">
            <a:avLst>
              <a:gd name="adj1" fmla="val -29589"/>
              <a:gd name="adj2" fmla="val 90966"/>
            </a:avLst>
          </a:prstGeom>
          <a:gradFill flip="none" rotWithShape="1">
            <a:gsLst>
              <a:gs pos="0">
                <a:schemeClr val="accent1">
                  <a:alpha val="80000"/>
                </a:schemeClr>
              </a:gs>
              <a:gs pos="50000">
                <a:schemeClr val="bg1">
                  <a:alpha val="85000"/>
                </a:schemeClr>
              </a:gs>
              <a:gs pos="100000">
                <a:schemeClr val="accent1">
                  <a:alpha val="80000"/>
                </a:schemeClr>
              </a:gs>
            </a:gsLst>
            <a:lin ang="0" scaled="1"/>
            <a:tileRect/>
          </a:gradFill>
          <a:ln>
            <a:solidFill>
              <a:schemeClr val="accent1">
                <a:lumMod val="50000"/>
              </a:schemeClr>
            </a:solidFill>
          </a:ln>
          <a:effectLst>
            <a:outerShdw blurRad="1270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2000" dirty="0" smtClean="0">
                <a:solidFill>
                  <a:schemeClr val="tx1"/>
                </a:solidFill>
                <a:latin typeface="+mn-ea"/>
                <a:cs typeface="Tahoma" pitchFamily="34" charset="0"/>
              </a:rPr>
              <a:t>不協和な音で</a:t>
            </a:r>
            <a:endParaRPr lang="en-US" altLang="ja-JP" sz="2000" dirty="0" smtClean="0">
              <a:solidFill>
                <a:schemeClr val="tx1"/>
              </a:solidFill>
              <a:latin typeface="+mn-ea"/>
              <a:cs typeface="Tahoma" pitchFamily="34" charset="0"/>
            </a:endParaRPr>
          </a:p>
          <a:p>
            <a:pPr algn="ctr"/>
            <a:r>
              <a:rPr lang="ja-JP" altLang="en-US" sz="2000" dirty="0" smtClean="0">
                <a:solidFill>
                  <a:schemeClr val="tx1"/>
                </a:solidFill>
                <a:latin typeface="+mn-ea"/>
                <a:cs typeface="Tahoma" pitchFamily="34" charset="0"/>
              </a:rPr>
              <a:t>構成されたメロディ</a:t>
            </a:r>
            <a:endParaRPr lang="en-US" altLang="ja-JP" sz="2000" dirty="0" smtClean="0">
              <a:solidFill>
                <a:schemeClr val="tx1"/>
              </a:solidFill>
              <a:latin typeface="+mn-ea"/>
              <a:cs typeface="Tahoma" pitchFamily="34" charset="0"/>
            </a:endParaRPr>
          </a:p>
        </p:txBody>
      </p:sp>
      <p:pic>
        <p:nvPicPr>
          <p:cNvPr id="105475" name="Picture 3" descr="G:\My Documents\My Pictures\ClipSave\WSV000604.png"/>
          <p:cNvPicPr>
            <a:picLocks noChangeAspect="1" noChangeArrowheads="1"/>
          </p:cNvPicPr>
          <p:nvPr/>
        </p:nvPicPr>
        <p:blipFill>
          <a:blip r:embed="rId3"/>
          <a:srcRect/>
          <a:stretch>
            <a:fillRect/>
          </a:stretch>
        </p:blipFill>
        <p:spPr bwMode="auto">
          <a:xfrm>
            <a:off x="457200" y="2362200"/>
            <a:ext cx="4162425" cy="2838450"/>
          </a:xfrm>
          <a:prstGeom prst="rect">
            <a:avLst/>
          </a:prstGeom>
          <a:noFill/>
        </p:spPr>
      </p:pic>
      <p:pic>
        <p:nvPicPr>
          <p:cNvPr id="21505" name="Picture 1" descr="G:\My Documents\My Pictures\ClipSave\WSV000603.png"/>
          <p:cNvPicPr>
            <a:picLocks noChangeAspect="1" noChangeArrowheads="1"/>
          </p:cNvPicPr>
          <p:nvPr/>
        </p:nvPicPr>
        <p:blipFill>
          <a:blip r:embed="rId4"/>
          <a:srcRect/>
          <a:stretch>
            <a:fillRect/>
          </a:stretch>
        </p:blipFill>
        <p:spPr bwMode="auto">
          <a:xfrm>
            <a:off x="4752975" y="4572000"/>
            <a:ext cx="4114800" cy="6381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a:t>
            </a:r>
            <a:r>
              <a:rPr lang="ja-JP" altLang="en-US" dirty="0" smtClean="0"/>
              <a:t>評価と課題</a:t>
            </a:r>
            <a:r>
              <a:rPr lang="ja-JP" altLang="en-US" dirty="0" smtClean="0">
                <a:solidFill>
                  <a:srgbClr val="FFFFFF"/>
                </a:solidFill>
              </a:rPr>
              <a:t> </a:t>
            </a:r>
            <a:r>
              <a:rPr lang="ja-JP" altLang="en-US" sz="2400" dirty="0" smtClean="0">
                <a:solidFill>
                  <a:srgbClr val="FFFFFF"/>
                </a:solidFill>
              </a:rPr>
              <a:t>（</a:t>
            </a:r>
            <a:r>
              <a:rPr lang="en-US" altLang="ja-JP" sz="2400" dirty="0" smtClean="0">
                <a:solidFill>
                  <a:srgbClr val="FFFFFF"/>
                </a:solidFill>
              </a:rPr>
              <a:t>1/2 - </a:t>
            </a:r>
            <a:r>
              <a:rPr lang="ja-JP" altLang="en-US" sz="2400" dirty="0" smtClean="0">
                <a:solidFill>
                  <a:srgbClr val="FFFFFF"/>
                </a:solidFill>
              </a:rPr>
              <a:t>作曲難易度）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作曲は簡単に可能　しかし</a:t>
            </a:r>
            <a:r>
              <a:rPr lang="en-US" altLang="ja-JP" dirty="0" smtClean="0"/>
              <a:t>…</a:t>
            </a:r>
          </a:p>
          <a:p>
            <a:endParaRPr lang="en-US" altLang="ja-JP" sz="400" dirty="0" smtClean="0"/>
          </a:p>
          <a:p>
            <a:pPr lvl="1">
              <a:buClr>
                <a:schemeClr val="tx1"/>
              </a:buClr>
            </a:pPr>
            <a:r>
              <a:rPr lang="ja-JP" altLang="en-US" u="sng" dirty="0" smtClean="0"/>
              <a:t>不規則なリズム</a:t>
            </a:r>
            <a:r>
              <a:rPr lang="ja-JP" altLang="en-US" dirty="0" smtClean="0"/>
              <a:t>や</a:t>
            </a:r>
            <a:r>
              <a:rPr lang="ja-JP" altLang="en-US" u="sng" dirty="0" smtClean="0"/>
              <a:t>不協和</a:t>
            </a:r>
            <a:r>
              <a:rPr lang="ja-JP" altLang="en-US" dirty="0" smtClean="0"/>
              <a:t>が目立つ</a:t>
            </a:r>
            <a:endParaRPr lang="en-US" altLang="ja-JP" dirty="0" smtClean="0"/>
          </a:p>
          <a:p>
            <a:pPr lvl="1">
              <a:buClr>
                <a:schemeClr val="tx1"/>
              </a:buClr>
            </a:pPr>
            <a:endParaRPr lang="en-US" altLang="ja-JP" sz="400" dirty="0" smtClean="0"/>
          </a:p>
          <a:p>
            <a:pPr lvl="1">
              <a:buClr>
                <a:schemeClr val="tx1"/>
              </a:buClr>
            </a:pPr>
            <a:r>
              <a:rPr lang="ja-JP" altLang="en-US" u="sng" dirty="0" smtClean="0">
                <a:solidFill>
                  <a:srgbClr val="C00000"/>
                </a:solidFill>
                <a:effectLst>
                  <a:outerShdw blurRad="38100" dist="38100" dir="2700000" algn="tl">
                    <a:srgbClr val="000000">
                      <a:alpha val="25000"/>
                    </a:srgbClr>
                  </a:outerShdw>
                </a:effectLst>
              </a:rPr>
              <a:t>音楽理論</a:t>
            </a:r>
            <a:r>
              <a:rPr lang="ja-JP" altLang="en-US" dirty="0" smtClean="0">
                <a:solidFill>
                  <a:srgbClr val="C00000"/>
                </a:solidFill>
                <a:effectLst>
                  <a:outerShdw blurRad="38100" dist="38100" dir="2700000" algn="tl">
                    <a:srgbClr val="000000">
                      <a:alpha val="25000"/>
                    </a:srgbClr>
                  </a:outerShdw>
                </a:effectLst>
              </a:rPr>
              <a:t>として適切</a:t>
            </a:r>
            <a:r>
              <a:rPr lang="ja-JP" altLang="en-US" dirty="0" smtClean="0">
                <a:solidFill>
                  <a:srgbClr val="C00000"/>
                </a:solidFill>
                <a:effectLst>
                  <a:outerShdw blurRad="38100" dist="38100" dir="2700000" algn="tl">
                    <a:srgbClr val="000000">
                      <a:alpha val="25000"/>
                    </a:srgbClr>
                  </a:outerShdw>
                </a:effectLst>
              </a:rPr>
              <a:t>なリズムやメロディ</a:t>
            </a:r>
            <a:r>
              <a:rPr lang="ja-JP" altLang="en-US" dirty="0" smtClean="0"/>
              <a:t>を作るのは難しい</a:t>
            </a:r>
            <a:endParaRPr lang="en-US" altLang="ja-JP" dirty="0" smtClean="0"/>
          </a:p>
          <a:p>
            <a:pPr lvl="2">
              <a:buClr>
                <a:schemeClr val="tx1"/>
              </a:buClr>
            </a:pPr>
            <a:r>
              <a:rPr lang="ja-JP" altLang="en-US" dirty="0" smtClean="0"/>
              <a:t>音程・音階・和音・リズムの概念や基礎知識</a:t>
            </a:r>
            <a:endParaRPr lang="en-US" altLang="ja-JP" dirty="0" smtClean="0"/>
          </a:p>
          <a:p>
            <a:pPr lvl="2">
              <a:buClr>
                <a:schemeClr val="tx1"/>
              </a:buClr>
            </a:pPr>
            <a:r>
              <a:rPr lang="ja-JP" altLang="en-US" dirty="0" smtClean="0"/>
              <a:t>自然で違和感の</a:t>
            </a:r>
            <a:r>
              <a:rPr lang="ja-JP" altLang="en-US" dirty="0" smtClean="0"/>
              <a:t>ないリズムやメロディ</a:t>
            </a:r>
            <a:endParaRPr lang="en-US" altLang="ja-JP" dirty="0" smtClean="0"/>
          </a:p>
          <a:p>
            <a:pPr lvl="1">
              <a:buClr>
                <a:schemeClr val="tx1"/>
              </a:buClr>
            </a:pPr>
            <a:endParaRPr lang="en-US" altLang="ja-JP" sz="400" dirty="0" smtClean="0"/>
          </a:p>
          <a:p>
            <a:pPr lvl="1"/>
            <a:r>
              <a:rPr lang="ja-JP" altLang="en-US" dirty="0" smtClean="0"/>
              <a:t>アシスタントによる</a:t>
            </a:r>
            <a:r>
              <a:rPr lang="ja-JP" altLang="en-US" dirty="0" smtClean="0">
                <a:solidFill>
                  <a:srgbClr val="C00000"/>
                </a:solidFill>
                <a:effectLst>
                  <a:outerShdw blurRad="50800" dist="38100" dir="2700000" algn="tl" rotWithShape="0">
                    <a:prstClr val="black">
                      <a:alpha val="25000"/>
                    </a:prstClr>
                  </a:outerShdw>
                </a:effectLst>
              </a:rPr>
              <a:t>アドバイス</a:t>
            </a:r>
            <a:r>
              <a:rPr lang="ja-JP" altLang="en-US" dirty="0" smtClean="0"/>
              <a:t>が必要不可欠</a:t>
            </a:r>
            <a:endParaRPr lang="en-US" altLang="ja-JP" dirty="0" smtClean="0"/>
          </a:p>
          <a:p>
            <a:pPr lvl="1"/>
            <a:endParaRPr lang="en-US" altLang="ja-JP" sz="800" u="sng" dirty="0" smtClean="0"/>
          </a:p>
          <a:p>
            <a:pPr lvl="1"/>
            <a:endParaRPr lang="en-US" altLang="ja-JP" sz="2000" dirty="0" smtClean="0"/>
          </a:p>
          <a:p>
            <a:pPr lvl="1"/>
            <a:r>
              <a:rPr lang="ja-JP" altLang="en-US" dirty="0" smtClean="0"/>
              <a:t>アシスタントの役目をシステム内で実現できないか？</a:t>
            </a:r>
            <a:endParaRPr lang="en-US" altLang="ja-JP" dirty="0" smtClean="0"/>
          </a:p>
          <a:p>
            <a:pPr lvl="2">
              <a:buClr>
                <a:schemeClr val="tx1"/>
              </a:buClr>
            </a:pPr>
            <a:r>
              <a:rPr lang="ja-JP" altLang="en-US" sz="2200" dirty="0" smtClean="0">
                <a:solidFill>
                  <a:srgbClr val="0070C0"/>
                </a:solidFill>
                <a:effectLst>
                  <a:outerShdw blurRad="50800" dist="38100" dir="2700000" algn="tl" rotWithShape="0">
                    <a:prstClr val="black">
                      <a:alpha val="25000"/>
                    </a:prstClr>
                  </a:outerShdw>
                </a:effectLst>
              </a:rPr>
              <a:t>作曲する上でのアドバイスを提示</a:t>
            </a:r>
            <a:endParaRPr lang="en-US" altLang="ja-JP" sz="2200" dirty="0" smtClean="0"/>
          </a:p>
          <a:p>
            <a:endParaRPr kumimoji="1" lang="ja-JP" altLang="en-US" dirty="0"/>
          </a:p>
        </p:txBody>
      </p:sp>
      <p:sp>
        <p:nvSpPr>
          <p:cNvPr id="4" name="日付プレースホルダ 3"/>
          <p:cNvSpPr>
            <a:spLocks noGrp="1"/>
          </p:cNvSpPr>
          <p:nvPr>
            <p:ph type="dt" sz="half" idx="10"/>
          </p:nvPr>
        </p:nvSpPr>
        <p:spPr/>
        <p:txBody>
          <a:bodyPr/>
          <a:lstStyle/>
          <a:p>
            <a:pPr>
              <a:defRPr/>
            </a:pPr>
            <a:r>
              <a:rPr lang="en-US" altLang="ja-JP" smtClean="0"/>
              <a:t>2008/11/28</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情報 </a:t>
            </a:r>
            <a:r>
              <a:rPr lang="en-US" altLang="ja-JP" smtClean="0"/>
              <a:t>5</a:t>
            </a:r>
            <a:r>
              <a:rPr lang="ja-JP" altLang="en-US" smtClean="0"/>
              <a:t>－</a:t>
            </a:r>
            <a:r>
              <a:rPr lang="en-US" altLang="ja-JP" smtClean="0"/>
              <a:t>3 : </a:t>
            </a:r>
            <a:r>
              <a:rPr lang="ja-JP" altLang="en-US" smtClean="0"/>
              <a:t>音楽理論に基づく児童対象メロディ付き物語創作支援システムの開発</a:t>
            </a:r>
            <a:endParaRPr lang="en-US" altLang="ja-JP" dirty="0"/>
          </a:p>
        </p:txBody>
      </p:sp>
      <p:sp>
        <p:nvSpPr>
          <p:cNvPr id="6" name="スライド番号プレースホルダ 5"/>
          <p:cNvSpPr>
            <a:spLocks noGrp="1"/>
          </p:cNvSpPr>
          <p:nvPr>
            <p:ph type="sldNum" sz="quarter" idx="12"/>
          </p:nvPr>
        </p:nvSpPr>
        <p:spPr/>
        <p:txBody>
          <a:bodyPr/>
          <a:lstStyle/>
          <a:p>
            <a:pPr>
              <a:defRPr/>
            </a:pPr>
            <a:fld id="{CAED0767-6055-4D41-869A-A64247E0DB77}" type="slidenum">
              <a:rPr lang="en-US" altLang="ja-JP" smtClean="0"/>
              <a:pPr>
                <a:defRPr/>
              </a:pPr>
              <a:t>9</a:t>
            </a:fld>
            <a:endParaRPr lang="en-US" altLang="ja-JP"/>
          </a:p>
        </p:txBody>
      </p:sp>
      <p:sp>
        <p:nvSpPr>
          <p:cNvPr id="7" name="角丸四角形 6"/>
          <p:cNvSpPr/>
          <p:nvPr/>
        </p:nvSpPr>
        <p:spPr>
          <a:xfrm>
            <a:off x="714375" y="1676400"/>
            <a:ext cx="5076825" cy="533400"/>
          </a:xfrm>
          <a:prstGeom prst="roundRect">
            <a:avLst>
              <a:gd name="adj" fmla="val 6141"/>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19"/>
          <p:cNvGrpSpPr/>
          <p:nvPr/>
        </p:nvGrpSpPr>
        <p:grpSpPr>
          <a:xfrm>
            <a:off x="714375" y="4762500"/>
            <a:ext cx="7658100" cy="1600200"/>
            <a:chOff x="762000" y="1971675"/>
            <a:chExt cx="8001000" cy="2819400"/>
          </a:xfrm>
        </p:grpSpPr>
        <p:sp>
          <p:nvSpPr>
            <p:cNvPr id="9" name="角丸四角形 8"/>
            <p:cNvSpPr/>
            <p:nvPr/>
          </p:nvSpPr>
          <p:spPr>
            <a:xfrm>
              <a:off x="3837011" y="3918404"/>
              <a:ext cx="4916460" cy="863147"/>
            </a:xfrm>
            <a:prstGeom prst="roundRect">
              <a:avLst>
                <a:gd name="adj" fmla="val 12578"/>
              </a:avLst>
            </a:prstGeom>
            <a:gradFill>
              <a:gsLst>
                <a:gs pos="0">
                  <a:schemeClr val="bg1">
                    <a:tint val="40000"/>
                    <a:satMod val="350000"/>
                    <a:alpha val="50000"/>
                  </a:schemeClr>
                </a:gs>
                <a:gs pos="40000">
                  <a:schemeClr val="bg1">
                    <a:tint val="45000"/>
                    <a:shade val="99000"/>
                    <a:satMod val="350000"/>
                    <a:alpha val="50000"/>
                  </a:schemeClr>
                </a:gs>
                <a:gs pos="100000">
                  <a:schemeClr val="accent1">
                    <a:lumMod val="90000"/>
                    <a:alpha val="60000"/>
                  </a:schemeClr>
                </a:gs>
              </a:gsLst>
              <a:path path="circle">
                <a:fillToRect l="50000" t="50000" r="50000" b="50000"/>
              </a:path>
            </a:gradFill>
            <a:ln w="3175">
              <a:solidFill>
                <a:srgbClr val="00B0F0"/>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2400" u="sng" dirty="0" smtClean="0"/>
                <a:t>音楽教育システムとしての利用</a:t>
              </a:r>
              <a:endParaRPr lang="ja-JP" altLang="en-US" sz="2400" u="sng" dirty="0"/>
            </a:p>
          </p:txBody>
        </p:sp>
        <p:sp>
          <p:nvSpPr>
            <p:cNvPr id="10" name="角丸四角形 9"/>
            <p:cNvSpPr/>
            <p:nvPr/>
          </p:nvSpPr>
          <p:spPr>
            <a:xfrm>
              <a:off x="762000" y="1971675"/>
              <a:ext cx="8001000" cy="2819400"/>
            </a:xfrm>
            <a:prstGeom prst="roundRect">
              <a:avLst>
                <a:gd name="adj" fmla="val 4058"/>
              </a:avLst>
            </a:prstGeom>
            <a:noFill/>
            <a:ln w="28575">
              <a:solidFill>
                <a:srgbClr val="00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右矢印 10"/>
          <p:cNvSpPr/>
          <p:nvPr/>
        </p:nvSpPr>
        <p:spPr>
          <a:xfrm rot="5400000">
            <a:off x="3962400" y="4171950"/>
            <a:ext cx="381000" cy="533400"/>
          </a:xfrm>
          <a:prstGeom prst="rightArrow">
            <a:avLst/>
          </a:prstGeom>
          <a:solidFill>
            <a:schemeClr val="accent1">
              <a:alpha val="60000"/>
            </a:schemeClr>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par>
                                <p:cTn id="13" presetID="18" presetClass="entr" presetSubtype="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theme/theme1.xml><?xml version="1.0" encoding="utf-8"?>
<a:theme xmlns:a="http://schemas.openxmlformats.org/drawingml/2006/main" name="クール07-ブラック">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クール07-ブラック</Template>
  <TotalTime>22460</TotalTime>
  <Words>3881</Words>
  <Application>Microsoft PowerPoint</Application>
  <PresentationFormat>画面に合わせる (4:3)</PresentationFormat>
  <Paragraphs>597</Paragraphs>
  <Slides>27</Slides>
  <Notes>19</Notes>
  <HiddenSlides>9</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29" baseType="lpstr">
      <vt:lpstr>クール07-ブラック</vt:lpstr>
      <vt:lpstr>Visio</vt:lpstr>
      <vt:lpstr>スライド 1</vt:lpstr>
      <vt:lpstr>はじめに</vt:lpstr>
      <vt:lpstr>システム概要 （1/3）</vt:lpstr>
      <vt:lpstr>システム概要 （2/3）</vt:lpstr>
      <vt:lpstr>システム概要 （3/3）</vt:lpstr>
      <vt:lpstr>出前授業</vt:lpstr>
      <vt:lpstr>児童の曲に見られる特徴 （1/2）</vt:lpstr>
      <vt:lpstr>児童の曲に見られる特徴 （2/2）</vt:lpstr>
      <vt:lpstr>システムの評価と課題 （1/2 - 作曲難易度）</vt:lpstr>
      <vt:lpstr>不規則なリズムへの対処とその評価</vt:lpstr>
      <vt:lpstr>作曲のバランス</vt:lpstr>
      <vt:lpstr>チュートリアルの作成 （1/2）</vt:lpstr>
      <vt:lpstr>チュートリアルの作成 （2/2）</vt:lpstr>
      <vt:lpstr>システムの評価と課題 （2/2 - 動作要件）</vt:lpstr>
      <vt:lpstr>システム再構築の進捗状況</vt:lpstr>
      <vt:lpstr>おわりに</vt:lpstr>
      <vt:lpstr>研究計画</vt:lpstr>
      <vt:lpstr>スライド 18</vt:lpstr>
      <vt:lpstr>画像素材等</vt:lpstr>
      <vt:lpstr>バックアップしたスライドにはこの画像を</vt:lpstr>
      <vt:lpstr>出前授業</vt:lpstr>
      <vt:lpstr>不規則なリズムへの対処とその評価</vt:lpstr>
      <vt:lpstr>不協和音への対処 （1/2）</vt:lpstr>
      <vt:lpstr>システムの評価と課題 （2/2 - 動作要件）</vt:lpstr>
      <vt:lpstr>チュートリアルの作成 （2/2）</vt:lpstr>
      <vt:lpstr>システム再構築の成果</vt:lpstr>
      <vt:lpstr>スライド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専攻研究１年次中間発表会 発表資料</dc:title>
  <dc:subject>音楽理論に基づいた児童対象作曲支援システムの</dc:subject>
  <dc:creator>a0825 亀谷学人</dc:creator>
  <cp:keywords>教育工学; 出前授業; 音楽教育</cp:keywords>
  <cp:lastModifiedBy>Manato Kameya</cp:lastModifiedBy>
  <cp:revision>3070</cp:revision>
  <cp:lastPrinted>1601-01-01T00:00:00Z</cp:lastPrinted>
  <dcterms:created xsi:type="dcterms:W3CDTF">2007-11-11T17:30:00Z</dcterms:created>
  <dcterms:modified xsi:type="dcterms:W3CDTF">2008-11-19T06:58:33Z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