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0" r:id="rId3"/>
    <p:sldId id="269" r:id="rId4"/>
    <p:sldId id="257" r:id="rId5"/>
    <p:sldId id="266" r:id="rId6"/>
    <p:sldId id="268" r:id="rId7"/>
    <p:sldId id="265" r:id="rId8"/>
    <p:sldId id="263" r:id="rId9"/>
    <p:sldId id="270" r:id="rId10"/>
    <p:sldId id="258" r:id="rId11"/>
    <p:sldId id="271" r:id="rId12"/>
    <p:sldId id="261" r:id="rId13"/>
    <p:sldId id="264" r:id="rId14"/>
    <p:sldId id="272" r:id="rId15"/>
    <p:sldId id="262" r:id="rId16"/>
    <p:sldId id="273" r:id="rId17"/>
    <p:sldId id="26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F3FCFF"/>
    <a:srgbClr val="D5FFAB"/>
    <a:srgbClr val="FCFEB4"/>
    <a:srgbClr val="AFEAFF"/>
    <a:srgbClr val="CC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F8E57-990D-4F1C-BAD6-2D17A1AB2E9A}" type="datetimeFigureOut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D133-BCEF-4767-9EF8-851FAC8AA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9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暫定的な画面ですが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D133-BCEF-4767-9EF8-851FAC8AAE6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6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F77A-1F4F-410F-BD53-C3D11FF2CD10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3D37-F5F7-4430-92D2-5FB2CF830F88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9E4-324E-4275-B2B0-C8BD2402BE81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38C0-FE85-4185-BA45-7C46BBD2C5C2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C693-5507-4466-B17B-34DDC3B69D1D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7D1F-A388-489C-AAE0-7C6D9E7AB6B6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0DEC-6475-4AFE-B50D-DE92B9D33388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F1C-0E55-4691-823D-FD3C2CB9BBCF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1F3-25DB-457F-AB7E-42678EAAF703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2D9B-CD5E-4E20-A279-78B7E823C7AD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10CE-341C-4C4A-80A1-36484E2719A6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34061E-7B28-46B5-8CD2-0677E8EB99D9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3FDCD9-129F-43C6-80BC-9560DAFCA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GUI</a:t>
            </a:r>
            <a:r>
              <a:rPr lang="ja-JP" altLang="en-US" dirty="0"/>
              <a:t>アプリケーション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テスト駆動開発の導入についての研究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04065" y="4293096"/>
            <a:ext cx="5389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latin typeface="ＭＳ Ｐゴシック" pitchFamily="50" charset="-128"/>
                <a:ea typeface="ＭＳ Ｐゴシック" pitchFamily="50" charset="-128"/>
              </a:rPr>
              <a:t>力武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研究室</a:t>
            </a: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r"/>
            <a:r>
              <a:rPr kumimoji="1" lang="ja-JP" altLang="en-US" sz="2800" dirty="0">
                <a:latin typeface="ＭＳ Ｐゴシック" pitchFamily="50" charset="-128"/>
                <a:ea typeface="ＭＳ Ｐゴシック" pitchFamily="50" charset="-128"/>
              </a:rPr>
              <a:t>情報工</a:t>
            </a:r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学科　</a:t>
            </a:r>
            <a:r>
              <a:rPr kumimoji="1" lang="en-US" altLang="ja-JP" sz="2800" dirty="0" smtClean="0">
                <a:latin typeface="ＭＳ Ｐゴシック" pitchFamily="50" charset="-128"/>
                <a:ea typeface="ＭＳ Ｐゴシック" pitchFamily="50" charset="-128"/>
              </a:rPr>
              <a:t>5</a:t>
            </a:r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年　</a:t>
            </a:r>
            <a:r>
              <a:rPr kumimoji="1" lang="en-US" altLang="ja-JP" sz="2800" dirty="0" smtClean="0">
                <a:latin typeface="ＭＳ Ｐゴシック" pitchFamily="50" charset="-128"/>
                <a:ea typeface="ＭＳ Ｐゴシック" pitchFamily="50" charset="-128"/>
              </a:rPr>
              <a:t>14</a:t>
            </a:r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番　佐竹亮一</a:t>
            </a:r>
            <a:endParaRPr kumimoji="1" lang="en-US" altLang="ja-JP" sz="2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algn="r"/>
            <a:r>
              <a:rPr lang="ja-JP" altLang="en-US" sz="2800" dirty="0">
                <a:latin typeface="ＭＳ Ｐゴシック" pitchFamily="50" charset="-128"/>
                <a:ea typeface="ＭＳ Ｐゴシック" pitchFamily="50" charset="-128"/>
              </a:rPr>
              <a:t>指導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教員　力武克彰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121-7070-4188-BF03-B40AB1E3A858}" type="datetime1">
              <a:rPr kumimoji="1" lang="ja-JP" altLang="en-US" smtClean="0"/>
              <a:t>2011/12/1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1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研究目的と研究内容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アプリケーションでの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テスト駆動開発の導入を容易にする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研究内容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r>
              <a:rPr lang="ja-JP" altLang="en-US" dirty="0" smtClean="0"/>
              <a:t>における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テスト</a:t>
            </a:r>
            <a:r>
              <a:rPr lang="ja-JP" altLang="en-US" dirty="0"/>
              <a:t>駆動</a:t>
            </a:r>
            <a:r>
              <a:rPr lang="ja-JP" altLang="en-US" dirty="0" smtClean="0"/>
              <a:t>開発の導入に関する実践を行い、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考察・提案する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3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bg2"/>
                </a:solidFill>
              </a:rPr>
              <a:t>研究背景</a:t>
            </a:r>
            <a:endParaRPr kumimoji="1"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>
                <a:solidFill>
                  <a:schemeClr val="bg2"/>
                </a:solidFill>
              </a:rPr>
              <a:t>研究</a:t>
            </a:r>
            <a:r>
              <a:rPr lang="ja-JP" altLang="en-US" sz="3200" dirty="0" smtClean="0">
                <a:solidFill>
                  <a:schemeClr val="bg2"/>
                </a:solidFill>
              </a:rPr>
              <a:t>目的と研究概要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/>
              <a:t>進捗状況</a:t>
            </a:r>
            <a:endParaRPr lang="en-US" altLang="ja-JP" sz="3200" dirty="0" smtClean="0"/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今後の予定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まとめ</a:t>
            </a:r>
            <a:endParaRPr lang="ja-JP" altLang="en-US" sz="3200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研究対象とする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GUI</a:t>
            </a:r>
            <a:r>
              <a:rPr lang="ja-JP" altLang="en-US" dirty="0" smtClean="0">
                <a:latin typeface="ＭＳ Ｐゴシック" pitchFamily="50" charset="-128"/>
                <a:ea typeface="ＭＳ Ｐゴシック" pitchFamily="50" charset="-128"/>
              </a:rPr>
              <a:t>アプリケーション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2087724" y="1802557"/>
            <a:ext cx="4968552" cy="936104"/>
          </a:xfrm>
          <a:prstGeom prst="wedgeRoundRectCallout">
            <a:avLst>
              <a:gd name="adj1" fmla="val 22129"/>
              <a:gd name="adj2" fmla="val -98817"/>
              <a:gd name="adj3" fmla="val 16667"/>
            </a:avLst>
          </a:prstGeom>
          <a:solidFill>
            <a:srgbClr val="D5FF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Android</a:t>
            </a:r>
            <a:r>
              <a:rPr lang="ja-JP" altLang="en-US" sz="28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アプリケーションを対象</a:t>
            </a:r>
            <a:endParaRPr kumimoji="1" lang="ja-JP" altLang="en-US" sz="2800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3608" y="3789040"/>
            <a:ext cx="7056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同研究室の小坪凌介が提案する</a:t>
            </a: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2800" dirty="0" err="1" smtClean="0">
                <a:latin typeface="ＭＳ Ｐゴシック" pitchFamily="50" charset="-128"/>
                <a:ea typeface="ＭＳ Ｐゴシック" pitchFamily="50" charset="-128"/>
              </a:rPr>
              <a:t>muphic</a:t>
            </a:r>
            <a:r>
              <a:rPr lang="en-US" altLang="ja-JP" sz="2800" dirty="0" smtClean="0">
                <a:latin typeface="ＭＳ Ｐゴシック" pitchFamily="50" charset="-128"/>
                <a:ea typeface="ＭＳ Ｐゴシック" pitchFamily="50" charset="-128"/>
              </a:rPr>
              <a:t> for Android</a:t>
            </a:r>
            <a:r>
              <a:rPr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の開発にテスト駆動開発を導入していく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進捗状況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導入を決定したテストツール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3922" y="151457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>
                <a:latin typeface="HGS創英角ｺﾞｼｯｸUB" pitchFamily="50" charset="-128"/>
                <a:ea typeface="HGS創英角ｺﾞｼｯｸUB" pitchFamily="50" charset="-128"/>
              </a:rPr>
              <a:t>MonkeyRunner</a:t>
            </a:r>
            <a:endParaRPr kumimoji="1" lang="ja-JP" altLang="en-US" sz="32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476204" y="2650161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45583" y="2789531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アプリケーションのインストールから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UI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の操作、スクリーンショット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実行結果が画像で得られる</a:t>
            </a:r>
            <a:endParaRPr kumimoji="1" lang="en-US" altLang="ja-JP" sz="2800" dirty="0" smtClean="0">
              <a:solidFill>
                <a:srgbClr val="FF0000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進捗状況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33922" y="2147916"/>
            <a:ext cx="716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Android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開発ツールで提供されているテストツール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ryouichi\Desktop\shot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42" y="4133100"/>
            <a:ext cx="3766700" cy="220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youichi\Desktop\sho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64" y="4133100"/>
            <a:ext cx="3766700" cy="220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bg2"/>
                </a:solidFill>
              </a:rPr>
              <a:t>研究背景</a:t>
            </a:r>
            <a:endParaRPr kumimoji="1"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>
                <a:solidFill>
                  <a:schemeClr val="bg2"/>
                </a:solidFill>
              </a:rPr>
              <a:t>研究</a:t>
            </a:r>
            <a:r>
              <a:rPr lang="ja-JP" altLang="en-US" sz="3200" dirty="0" smtClean="0">
                <a:solidFill>
                  <a:schemeClr val="bg2"/>
                </a:solidFill>
              </a:rPr>
              <a:t>目的と研究概要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進捗状況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/>
              <a:t>今後の予定</a:t>
            </a:r>
            <a:endParaRPr lang="en-US" altLang="ja-JP" sz="3200" dirty="0" smtClean="0"/>
          </a:p>
          <a:p>
            <a:r>
              <a:rPr kumimoji="1" lang="ja-JP" altLang="en-US" sz="3200" dirty="0">
                <a:solidFill>
                  <a:schemeClr val="bg2"/>
                </a:solidFill>
              </a:rPr>
              <a:t>まとめ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テスト駆動開発を導入してプロジェクトを進める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sz="2800" dirty="0"/>
              <a:t>テスト駆動開発を導入した結果を考察</a:t>
            </a:r>
            <a:r>
              <a:rPr lang="ja-JP" altLang="en-US" sz="2800" dirty="0" smtClean="0"/>
              <a:t>し、</a:t>
            </a:r>
            <a:r>
              <a:rPr lang="en-US" altLang="ja-JP" sz="2800" dirty="0" smtClean="0"/>
              <a:t>GUI</a:t>
            </a:r>
            <a:r>
              <a:rPr lang="ja-JP" altLang="en-US" sz="2800" dirty="0"/>
              <a:t>アプリケーションの開発に適した導入方法を提案する</a:t>
            </a:r>
            <a:endParaRPr lang="en-US" altLang="ja-JP" sz="2800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bg2"/>
                </a:solidFill>
              </a:rPr>
              <a:t>研究背景</a:t>
            </a:r>
            <a:endParaRPr kumimoji="1"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>
                <a:solidFill>
                  <a:schemeClr val="bg2"/>
                </a:solidFill>
              </a:rPr>
              <a:t>研究</a:t>
            </a:r>
            <a:r>
              <a:rPr lang="ja-JP" altLang="en-US" sz="3200" dirty="0" smtClean="0">
                <a:solidFill>
                  <a:schemeClr val="bg2"/>
                </a:solidFill>
              </a:rPr>
              <a:t>目的と研究概要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進捗状況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今後の予定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kumimoji="1" lang="ja-JP" altLang="en-US" sz="3200" dirty="0"/>
              <a:t>まとめ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2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621" y="1340768"/>
            <a:ext cx="83663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目的</a:t>
            </a:r>
            <a:endParaRPr lang="en-US" altLang="ja-JP" sz="2800" dirty="0"/>
          </a:p>
          <a:p>
            <a:r>
              <a:rPr lang="en-US" altLang="ja-JP" sz="2400" dirty="0" smtClean="0"/>
              <a:t>	GUI</a:t>
            </a:r>
            <a:r>
              <a:rPr lang="ja-JP" altLang="en-US" sz="2400" dirty="0"/>
              <a:t>アプリケーションで</a:t>
            </a:r>
            <a:r>
              <a:rPr lang="ja-JP" altLang="en-US" sz="2400" dirty="0" smtClean="0"/>
              <a:t>の</a:t>
            </a:r>
            <a:endParaRPr lang="en-US" altLang="ja-JP" sz="240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テスト</a:t>
            </a:r>
            <a:r>
              <a:rPr lang="ja-JP" altLang="en-US" sz="2400" dirty="0"/>
              <a:t>駆動開発の導入を容易に</a:t>
            </a:r>
            <a:r>
              <a:rPr lang="ja-JP" altLang="en-US" sz="2400" dirty="0" smtClean="0"/>
              <a:t>する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 smtClean="0"/>
              <a:t>進捗状況</a:t>
            </a:r>
            <a:endParaRPr lang="en-US" altLang="ja-JP" sz="280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・導入の対象として</a:t>
            </a:r>
            <a:r>
              <a:rPr lang="en-US" altLang="ja-JP" sz="2400" dirty="0" smtClean="0">
                <a:solidFill>
                  <a:srgbClr val="FF0000"/>
                </a:solidFill>
              </a:rPr>
              <a:t>Android</a:t>
            </a:r>
            <a:r>
              <a:rPr lang="ja-JP" altLang="en-US" sz="2400" dirty="0" smtClean="0">
                <a:solidFill>
                  <a:srgbClr val="FF0000"/>
                </a:solidFill>
              </a:rPr>
              <a:t>アプリケーション</a:t>
            </a:r>
            <a:r>
              <a:rPr lang="ja-JP" altLang="en-US" sz="2400" dirty="0" smtClean="0"/>
              <a:t>を選択</a:t>
            </a:r>
            <a:endParaRPr lang="en-US" altLang="ja-JP" sz="240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・テストツール</a:t>
            </a:r>
            <a:r>
              <a:rPr lang="ja-JP" altLang="en-US" sz="2400" dirty="0"/>
              <a:t>と</a:t>
            </a:r>
            <a:r>
              <a:rPr lang="ja-JP" altLang="en-US" sz="2400" dirty="0" smtClean="0"/>
              <a:t>して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MonkeyRunner</a:t>
            </a:r>
            <a:r>
              <a:rPr lang="ja-JP" altLang="en-US" sz="2400" dirty="0" smtClean="0"/>
              <a:t>を使用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800" dirty="0" smtClean="0"/>
              <a:t>今後の予定</a:t>
            </a:r>
            <a:endParaRPr lang="en-US" altLang="ja-JP" sz="280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・テスト駆動開発を導入してのプロジェクト進行</a:t>
            </a:r>
            <a:endParaRPr lang="en-US" altLang="ja-JP" sz="2400" dirty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・テスト駆動開発を導入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アプリケーションの</a:t>
            </a:r>
            <a:endParaRPr lang="en-US" altLang="ja-JP" sz="2400" dirty="0" smtClean="0"/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　開発に適した導入方法を提案する</a:t>
            </a:r>
            <a:endParaRPr lang="en-US" altLang="ja-JP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研究背景</a:t>
            </a:r>
            <a:endParaRPr kumimoji="1" lang="en-US" altLang="ja-JP" sz="3200" dirty="0" smtClean="0"/>
          </a:p>
          <a:p>
            <a:r>
              <a:rPr lang="ja-JP" altLang="en-US" sz="3200" dirty="0"/>
              <a:t>研究</a:t>
            </a:r>
            <a:r>
              <a:rPr lang="ja-JP" altLang="en-US" sz="3200" dirty="0" smtClean="0"/>
              <a:t>目的と研究概要</a:t>
            </a:r>
            <a:endParaRPr lang="en-US" altLang="ja-JP" sz="3200" dirty="0" smtClean="0"/>
          </a:p>
          <a:p>
            <a:r>
              <a:rPr lang="ja-JP" altLang="en-US" sz="3200" dirty="0" smtClean="0"/>
              <a:t>進捗状況</a:t>
            </a:r>
            <a:endParaRPr lang="en-US" altLang="ja-JP" sz="3200" dirty="0" smtClean="0"/>
          </a:p>
          <a:p>
            <a:r>
              <a:rPr lang="ja-JP" altLang="en-US" sz="3200" dirty="0" smtClean="0"/>
              <a:t>今後の予定</a:t>
            </a:r>
            <a:endParaRPr lang="en-US" altLang="ja-JP" sz="3200" dirty="0" smtClean="0"/>
          </a:p>
          <a:p>
            <a:r>
              <a:rPr kumimoji="1" lang="ja-JP" altLang="en-US" sz="3200" dirty="0"/>
              <a:t>まとめ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研究背景</a:t>
            </a:r>
            <a:endParaRPr kumimoji="1" lang="en-US" altLang="ja-JP" sz="3200" dirty="0" smtClean="0"/>
          </a:p>
          <a:p>
            <a:r>
              <a:rPr lang="ja-JP" altLang="en-US" sz="3200" dirty="0">
                <a:solidFill>
                  <a:schemeClr val="bg2"/>
                </a:solidFill>
              </a:rPr>
              <a:t>研究</a:t>
            </a:r>
            <a:r>
              <a:rPr lang="ja-JP" altLang="en-US" sz="3200" dirty="0" smtClean="0">
                <a:solidFill>
                  <a:schemeClr val="bg2"/>
                </a:solidFill>
              </a:rPr>
              <a:t>目的と研究概要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進捗状況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今後の予定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まとめ</a:t>
            </a:r>
            <a:endParaRPr lang="ja-JP" altLang="en-US" sz="3200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テスト駆動開発手法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研究背景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931982" y="1511353"/>
            <a:ext cx="3280037" cy="12241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失敗する</a:t>
            </a:r>
            <a:r>
              <a:rPr kumimoji="1" lang="ja-JP" altLang="en-US" sz="2800" dirty="0" smtClean="0"/>
              <a:t>テスト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を書く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6082607" y="3996319"/>
            <a:ext cx="2828364" cy="12786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最低限の</a:t>
            </a:r>
            <a:r>
              <a:rPr kumimoji="1" lang="ja-JP" altLang="en-US" sz="2800" dirty="0" smtClean="0"/>
              <a:t>実装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を</a:t>
            </a:r>
            <a:r>
              <a:rPr lang="ja-JP" altLang="en-US" sz="2800" dirty="0" smtClean="0"/>
              <a:t>行う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137970" y="3996318"/>
            <a:ext cx="3600400" cy="12786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リファクタリング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を</a:t>
            </a:r>
            <a:r>
              <a:rPr kumimoji="1" lang="ja-JP" altLang="en-US" sz="2800" dirty="0" smtClean="0"/>
              <a:t>行う</a:t>
            </a:r>
            <a:endParaRPr kumimoji="1" lang="ja-JP" altLang="en-US" sz="2800" dirty="0"/>
          </a:p>
        </p:txBody>
      </p:sp>
      <p:sp>
        <p:nvSpPr>
          <p:cNvPr id="11" name="左矢印 10"/>
          <p:cNvSpPr/>
          <p:nvPr/>
        </p:nvSpPr>
        <p:spPr>
          <a:xfrm>
            <a:off x="3804484" y="4347615"/>
            <a:ext cx="2232248" cy="57606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 rot="13549884">
            <a:off x="6138293" y="2844468"/>
            <a:ext cx="1848971" cy="57606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矢印 14"/>
          <p:cNvSpPr/>
          <p:nvPr/>
        </p:nvSpPr>
        <p:spPr>
          <a:xfrm rot="8405844">
            <a:off x="1113522" y="2844467"/>
            <a:ext cx="1848971" cy="57606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9592" y="140360"/>
            <a:ext cx="7772400" cy="1143000"/>
          </a:xfrm>
        </p:spPr>
        <p:txBody>
          <a:bodyPr/>
          <a:lstStyle/>
          <a:p>
            <a:r>
              <a:rPr kumimoji="1" lang="ja-JP" altLang="en-US" dirty="0" smtClean="0"/>
              <a:t>リファクタリング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研究背景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86041" y="216683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テストコード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8415" y="2616361"/>
            <a:ext cx="4763973" cy="830997"/>
          </a:xfrm>
          <a:prstGeom prst="rect">
            <a:avLst/>
          </a:prstGeom>
          <a:solidFill>
            <a:srgbClr val="E1F7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</a:rPr>
              <a:t>5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を代入した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</a:rPr>
              <a:t>a</a:t>
            </a:r>
            <a:r>
              <a:rPr lang="ja-JP" altLang="en-US" sz="2400" dirty="0">
                <a:latin typeface="HGS創英角ｺﾞｼｯｸUB" pitchFamily="50" charset="-128"/>
                <a:ea typeface="HGS創英角ｺﾞｼｯｸUB" pitchFamily="50" charset="-128"/>
              </a:rPr>
              <a:t>を</a:t>
            </a:r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</a:rPr>
              <a:t>2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倍して</a:t>
            </a:r>
            <a:endParaRPr lang="en-US" altLang="ja-JP" sz="24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r>
              <a:rPr lang="en-US" altLang="ja-JP" sz="2400" dirty="0" smtClean="0">
                <a:latin typeface="HGS創英角ｺﾞｼｯｸUB" pitchFamily="50" charset="-128"/>
                <a:ea typeface="HGS創英角ｺﾞｼｯｸUB" pitchFamily="50" charset="-128"/>
              </a:rPr>
              <a:t>10</a:t>
            </a:r>
            <a:r>
              <a:rPr lang="ja-JP" altLang="en-US" sz="2400" dirty="0" smtClean="0">
                <a:latin typeface="HGS創英角ｺﾞｼｯｸUB" pitchFamily="50" charset="-128"/>
                <a:ea typeface="HGS創英角ｺﾞｼｯｸUB" pitchFamily="50" charset="-128"/>
              </a:rPr>
              <a:t>になっているかテストをする</a:t>
            </a:r>
            <a:endParaRPr kumimoji="1" lang="ja-JP" altLang="en-US" sz="24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137" y="3789039"/>
            <a:ext cx="7840608" cy="224676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a</a:t>
            </a:r>
            <a:r>
              <a:rPr kumimoji="1"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に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直接</a:t>
            </a:r>
            <a:r>
              <a:rPr kumimoji="1"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10</a:t>
            </a:r>
            <a:r>
              <a:rPr kumimoji="1"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を代入する</a:t>
            </a:r>
            <a:endParaRPr kumimoji="1"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800" dirty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800" dirty="0" smtClean="0">
                <a:latin typeface="HGS創英角ｺﾞｼｯｸUB" pitchFamily="50" charset="-128"/>
                <a:ea typeface="HGS創英角ｺﾞｼｯｸUB" pitchFamily="50" charset="-128"/>
              </a:rPr>
              <a:t>a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に</a:t>
            </a:r>
            <a:r>
              <a:rPr lang="en-US" altLang="ja-JP" sz="2800" dirty="0">
                <a:latin typeface="HGS創英角ｺﾞｼｯｸUB" pitchFamily="50" charset="-128"/>
                <a:ea typeface="HGS創英角ｺﾞｼｯｸUB" pitchFamily="50" charset="-128"/>
              </a:rPr>
              <a:t>5*2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の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計算結果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を代入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する</a:t>
            </a:r>
            <a:endParaRPr lang="en-US" altLang="ja-JP" sz="2800" dirty="0" smtClean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800" dirty="0">
              <a:latin typeface="HGS創英角ｺﾞｼｯｸUB" pitchFamily="50" charset="-128"/>
              <a:ea typeface="HGS創英角ｺﾞｼｯｸUB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800" dirty="0">
                <a:latin typeface="HGS創英角ｺﾞｼｯｸUB" pitchFamily="50" charset="-128"/>
                <a:ea typeface="HGS創英角ｺﾞｼｯｸUB" pitchFamily="50" charset="-128"/>
              </a:rPr>
              <a:t>a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に</a:t>
            </a:r>
            <a:r>
              <a:rPr lang="ja-JP" altLang="en-US" sz="2800" dirty="0">
                <a:solidFill>
                  <a:srgbClr val="FF0000"/>
                </a:solidFill>
                <a:latin typeface="HGS創英角ｺﾞｼｯｸUB" pitchFamily="50" charset="-128"/>
                <a:ea typeface="HGS創英角ｺﾞｼｯｸUB" pitchFamily="50" charset="-128"/>
              </a:rPr>
              <a:t>引数の数を掛けたもの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を</a:t>
            </a:r>
            <a:r>
              <a:rPr lang="en-US" altLang="ja-JP" sz="2800" dirty="0">
                <a:latin typeface="HGS創英角ｺﾞｼｯｸUB" pitchFamily="50" charset="-128"/>
                <a:ea typeface="HGS創英角ｺﾞｼｯｸUB" pitchFamily="50" charset="-128"/>
              </a:rPr>
              <a:t>a</a:t>
            </a:r>
            <a:r>
              <a:rPr lang="ja-JP" altLang="en-US" sz="2800" dirty="0">
                <a:latin typeface="HGS創英角ｺﾞｼｯｸUB" pitchFamily="50" charset="-128"/>
                <a:ea typeface="HGS創英角ｺﾞｼｯｸUB" pitchFamily="50" charset="-128"/>
              </a:rPr>
              <a:t>に代入</a:t>
            </a:r>
            <a:r>
              <a:rPr lang="ja-JP" altLang="en-US" sz="2800" dirty="0" smtClean="0">
                <a:latin typeface="HGS創英角ｺﾞｼｯｸUB" pitchFamily="50" charset="-128"/>
                <a:ea typeface="HGS創英角ｺﾞｼｯｸUB" pitchFamily="50" charset="-128"/>
              </a:rPr>
              <a:t>しなおす</a:t>
            </a:r>
            <a:endParaRPr lang="ja-JP" altLang="en-US" sz="2800" dirty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1" y="1196752"/>
            <a:ext cx="787176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作成したい機能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ある値が代入された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			</a:t>
            </a:r>
            <a:r>
              <a:rPr kumimoji="1" lang="ja-JP" altLang="en-US" sz="2800" dirty="0" smtClean="0"/>
              <a:t>変数</a:t>
            </a:r>
            <a:r>
              <a:rPr kumimoji="1" lang="en-US" altLang="ja-JP" sz="2800" dirty="0" smtClean="0"/>
              <a:t>a</a:t>
            </a:r>
            <a:r>
              <a:rPr lang="ja-JP" altLang="en-US" sz="2800" dirty="0" smtClean="0"/>
              <a:t>に</a:t>
            </a:r>
            <a:r>
              <a:rPr kumimoji="1" lang="ja-JP" altLang="en-US" sz="2800" dirty="0" smtClean="0"/>
              <a:t>指定した数を掛ける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4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テストコードを見ることで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rgbClr val="FF0000"/>
                </a:solidFill>
              </a:rPr>
              <a:t>作成中の機能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ja-JP" altLang="en-US" dirty="0" smtClean="0"/>
              <a:t>が分かる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のクラスに</a:t>
            </a:r>
            <a:r>
              <a:rPr lang="ja-JP" altLang="en-US" dirty="0" smtClean="0">
                <a:solidFill>
                  <a:srgbClr val="FF0000"/>
                </a:solidFill>
              </a:rPr>
              <a:t>依存しない</a:t>
            </a:r>
            <a:r>
              <a:rPr lang="ja-JP" altLang="en-US" dirty="0" smtClean="0"/>
              <a:t>コードを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書くことができる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少なくとも</a:t>
            </a:r>
            <a:r>
              <a:rPr lang="ja-JP" altLang="en-US" dirty="0" smtClean="0">
                <a:solidFill>
                  <a:srgbClr val="FF0000"/>
                </a:solidFill>
              </a:rPr>
              <a:t>期待する動作をする</a:t>
            </a:r>
            <a:r>
              <a:rPr lang="ja-JP" altLang="en-US" dirty="0" smtClean="0"/>
              <a:t>コードが書ける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1723468" y="2363689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9072" y="23488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情報の共有が容易</a:t>
            </a:r>
            <a:endParaRPr kumimoji="1" lang="ja-JP" altLang="en-US" sz="2400" dirty="0"/>
          </a:p>
        </p:txBody>
      </p:sp>
      <p:sp>
        <p:nvSpPr>
          <p:cNvPr id="7" name="右矢印 6"/>
          <p:cNvSpPr/>
          <p:nvPr/>
        </p:nvSpPr>
        <p:spPr>
          <a:xfrm>
            <a:off x="1723468" y="408599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39072" y="407118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クラスの再利用が可能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1723468" y="5388025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39072" y="53732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動作がある程度保証される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研究背景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7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643" y="332656"/>
            <a:ext cx="8710745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GUI</a:t>
            </a:r>
            <a:r>
              <a:rPr lang="ja-JP" altLang="en-US" dirty="0"/>
              <a:t>アプリケーション開発での導入は困難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研究背景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3333935"/>
            <a:ext cx="3600400" cy="1200329"/>
          </a:xfrm>
          <a:prstGeom prst="rect">
            <a:avLst/>
          </a:prstGeom>
          <a:solidFill>
            <a:srgbClr val="E1F7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5</a:t>
            </a:r>
            <a:r>
              <a:rPr lang="ja-JP" altLang="en-US" sz="2400" dirty="0" smtClean="0"/>
              <a:t>を代入した</a:t>
            </a:r>
            <a:r>
              <a:rPr lang="en-US" altLang="ja-JP" sz="2400" dirty="0" smtClean="0"/>
              <a:t>a</a:t>
            </a:r>
            <a:r>
              <a:rPr lang="ja-JP" altLang="en-US" sz="2400" dirty="0"/>
              <a:t>を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倍して</a:t>
            </a:r>
            <a:endParaRPr lang="en-US" altLang="ja-JP" sz="2400" dirty="0" smtClean="0"/>
          </a:p>
          <a:p>
            <a:r>
              <a:rPr lang="en-US" altLang="ja-JP" sz="2400" dirty="0" smtClean="0"/>
              <a:t>10</a:t>
            </a:r>
            <a:r>
              <a:rPr lang="ja-JP" altLang="en-US" sz="2400" dirty="0" smtClean="0"/>
              <a:t>になっているか</a:t>
            </a:r>
            <a:endParaRPr lang="en-US" altLang="ja-JP" sz="2400" dirty="0" smtClean="0"/>
          </a:p>
          <a:p>
            <a:r>
              <a:rPr lang="ja-JP" altLang="en-US" sz="2400" dirty="0" smtClean="0"/>
              <a:t>テストをする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3026159"/>
            <a:ext cx="3960440" cy="1938992"/>
          </a:xfrm>
          <a:prstGeom prst="rect">
            <a:avLst/>
          </a:prstGeom>
          <a:solidFill>
            <a:srgbClr val="E1F7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「押してない」</a:t>
            </a:r>
            <a:endParaRPr lang="en-US" altLang="ja-JP" sz="2400" dirty="0" smtClean="0"/>
          </a:p>
          <a:p>
            <a:r>
              <a:rPr lang="ja-JP" altLang="en-US" sz="2400" dirty="0" smtClean="0"/>
              <a:t>と書かれたボタンを押して</a:t>
            </a:r>
            <a:endParaRPr lang="en-US" altLang="ja-JP" sz="2400" dirty="0" smtClean="0"/>
          </a:p>
          <a:p>
            <a:r>
              <a:rPr lang="ja-JP" altLang="en-US" sz="2400" dirty="0" smtClean="0"/>
              <a:t>「押した」</a:t>
            </a:r>
            <a:endParaRPr lang="en-US" altLang="ja-JP" sz="2400" dirty="0" smtClean="0"/>
          </a:p>
          <a:p>
            <a:r>
              <a:rPr lang="ja-JP" altLang="en-US" sz="2400" dirty="0" smtClean="0"/>
              <a:t>に文字が変更されたか</a:t>
            </a:r>
            <a:endParaRPr lang="en-US" altLang="ja-JP" sz="2400" dirty="0" smtClean="0"/>
          </a:p>
          <a:p>
            <a:r>
              <a:rPr lang="ja-JP" altLang="en-US" sz="2400" dirty="0" smtClean="0"/>
              <a:t>テストをする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6075" y="2339008"/>
            <a:ext cx="2911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CUI</a:t>
            </a:r>
            <a:r>
              <a:rPr kumimoji="1" lang="ja-JP" altLang="en-US" sz="2800" dirty="0" smtClean="0"/>
              <a:t>のプログラム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48064" y="2339008"/>
            <a:ext cx="314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GUI</a:t>
            </a:r>
            <a:r>
              <a:rPr kumimoji="1" lang="ja-JP" altLang="en-US" sz="2800" dirty="0" smtClean="0"/>
              <a:t>のプログラム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2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GUI</a:t>
            </a:r>
            <a:r>
              <a:rPr lang="ja-JP" altLang="en-US" dirty="0"/>
              <a:t>アプリケーション開発での導入は</a:t>
            </a:r>
            <a:r>
              <a:rPr lang="ja-JP" altLang="en-US" dirty="0" smtClean="0"/>
              <a:t>困難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486397" y="2348880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6474" y="151788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・画面のレイアウト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・操作に対する画面の変化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83159" y="238052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結果の把握が</a:t>
            </a:r>
            <a:r>
              <a:rPr lang="ja-JP" altLang="en-US" sz="3200" dirty="0" smtClean="0"/>
              <a:t>難しい</a:t>
            </a:r>
            <a:endParaRPr lang="en-US" altLang="ja-JP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5324" y="1886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ＭＳ Ｐゴシック" pitchFamily="50" charset="-128"/>
                <a:ea typeface="ＭＳ Ｐゴシック" pitchFamily="50" charset="-128"/>
              </a:rPr>
              <a:t>研究背景</a:t>
            </a:r>
            <a:endParaRPr kumimoji="1" lang="ja-JP" altLang="en-US" sz="28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47730" y="3049538"/>
            <a:ext cx="3948842" cy="1938992"/>
          </a:xfrm>
          <a:prstGeom prst="rect">
            <a:avLst/>
          </a:prstGeom>
          <a:solidFill>
            <a:srgbClr val="E1F7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「押してない」</a:t>
            </a:r>
            <a:endParaRPr lang="en-US" altLang="ja-JP" sz="2400" dirty="0" smtClean="0"/>
          </a:p>
          <a:p>
            <a:r>
              <a:rPr lang="ja-JP" altLang="en-US" sz="2400" dirty="0" smtClean="0"/>
              <a:t>と書かれたボタンを押して</a:t>
            </a:r>
            <a:endParaRPr lang="en-US" altLang="ja-JP" sz="2400" dirty="0" smtClean="0"/>
          </a:p>
          <a:p>
            <a:r>
              <a:rPr lang="ja-JP" altLang="en-US" sz="2400" dirty="0" smtClean="0"/>
              <a:t>「押した」</a:t>
            </a:r>
            <a:endParaRPr lang="en-US" altLang="ja-JP" sz="2400" dirty="0" smtClean="0"/>
          </a:p>
          <a:p>
            <a:r>
              <a:rPr lang="ja-JP" altLang="en-US" sz="2400" dirty="0" smtClean="0"/>
              <a:t>に文字が変更されたか</a:t>
            </a:r>
            <a:endParaRPr lang="en-US" altLang="ja-JP" sz="2400" dirty="0" smtClean="0"/>
          </a:p>
          <a:p>
            <a:r>
              <a:rPr lang="ja-JP" altLang="en-US" sz="2400" dirty="0" smtClean="0"/>
              <a:t>テストをする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8204" y="5375179"/>
            <a:ext cx="276071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背景が変わってる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かもしれない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68145" y="5190512"/>
            <a:ext cx="216024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別のボタンを</a:t>
            </a:r>
            <a:endParaRPr kumimoji="1" lang="en-US" altLang="ja-JP" sz="2400" dirty="0" smtClean="0"/>
          </a:p>
          <a:p>
            <a:r>
              <a:rPr lang="ja-JP" altLang="en-US" sz="2400" dirty="0"/>
              <a:t>押した</a:t>
            </a:r>
            <a:r>
              <a:rPr lang="ja-JP" altLang="en-US" sz="2400" dirty="0" smtClean="0"/>
              <a:t>かも</a:t>
            </a:r>
            <a:endParaRPr lang="en-US" altLang="ja-JP" sz="2400" dirty="0" smtClean="0"/>
          </a:p>
          <a:p>
            <a:r>
              <a:rPr lang="ja-JP" altLang="en-US" sz="2400" dirty="0" smtClean="0"/>
              <a:t>しれない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53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4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bg2"/>
                </a:solidFill>
              </a:rPr>
              <a:t>研究背景</a:t>
            </a:r>
            <a:endParaRPr kumimoji="1"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/>
              <a:t>研究</a:t>
            </a:r>
            <a:r>
              <a:rPr lang="ja-JP" altLang="en-US" sz="3200" dirty="0" smtClean="0"/>
              <a:t>目的と研究概要</a:t>
            </a:r>
            <a:endParaRPr lang="en-US" altLang="ja-JP" sz="3200" dirty="0" smtClean="0"/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進捗状況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今後の予定</a:t>
            </a:r>
            <a:endParaRPr lang="en-US" altLang="ja-JP" sz="3200" dirty="0" smtClean="0">
              <a:solidFill>
                <a:schemeClr val="bg2"/>
              </a:solidFill>
            </a:endParaRPr>
          </a:p>
          <a:p>
            <a:r>
              <a:rPr lang="ja-JP" altLang="en-US" sz="3200" dirty="0" smtClean="0">
                <a:solidFill>
                  <a:schemeClr val="bg2"/>
                </a:solidFill>
              </a:rPr>
              <a:t>まとめ</a:t>
            </a:r>
            <a:endParaRPr lang="ja-JP" altLang="en-US" sz="3200" dirty="0">
              <a:solidFill>
                <a:schemeClr val="bg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DCD9-129F-43C6-80BC-9560DAFCAD1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ジャパネスク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ジャパネスク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1875</TotalTime>
  <Words>445</Words>
  <Application>Microsoft Office PowerPoint</Application>
  <PresentationFormat>画面に合わせる (4:3)</PresentationFormat>
  <Paragraphs>149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ジャパネスク</vt:lpstr>
      <vt:lpstr>GUIアプリケーション開発における テスト駆動開発の導入についての研究</vt:lpstr>
      <vt:lpstr>目次</vt:lpstr>
      <vt:lpstr>目次</vt:lpstr>
      <vt:lpstr>テスト駆動開発手法</vt:lpstr>
      <vt:lpstr>リファクタリング</vt:lpstr>
      <vt:lpstr>テスト駆動開発のメリット</vt:lpstr>
      <vt:lpstr>GUIアプリケーション開発での導入は困難</vt:lpstr>
      <vt:lpstr>GUIアプリケーション開発での導入は困難</vt:lpstr>
      <vt:lpstr>目次</vt:lpstr>
      <vt:lpstr>研究目的と研究内容</vt:lpstr>
      <vt:lpstr>目次</vt:lpstr>
      <vt:lpstr>研究対象とするGUIアプリケーション</vt:lpstr>
      <vt:lpstr>導入を決定したテストツール</vt:lpstr>
      <vt:lpstr>目次</vt:lpstr>
      <vt:lpstr>今後の予定</vt:lpstr>
      <vt:lpstr>目次</vt:lpstr>
      <vt:lpstr>まとめ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GUIアプリ開発におけるテスト駆動開発の有用性についての研究</dc:title>
  <dc:creator>ryouichi</dc:creator>
  <cp:lastModifiedBy>ryouichi</cp:lastModifiedBy>
  <cp:revision>67</cp:revision>
  <dcterms:created xsi:type="dcterms:W3CDTF">2011-11-16T02:34:46Z</dcterms:created>
  <dcterms:modified xsi:type="dcterms:W3CDTF">2011-12-01T09:27:18Z</dcterms:modified>
</cp:coreProperties>
</file>