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
  </p:notesMasterIdLst>
  <p:sldIdLst>
    <p:sldId id="256" r:id="rId2"/>
    <p:sldId id="257" r:id="rId3"/>
    <p:sldId id="278" r:id="rId4"/>
    <p:sldId id="258" r:id="rId5"/>
    <p:sldId id="260" r:id="rId6"/>
    <p:sldId id="261" r:id="rId7"/>
    <p:sldId id="262" r:id="rId8"/>
    <p:sldId id="263" r:id="rId9"/>
    <p:sldId id="274" r:id="rId10"/>
    <p:sldId id="264" r:id="rId11"/>
    <p:sldId id="265" r:id="rId12"/>
    <p:sldId id="266" r:id="rId13"/>
    <p:sldId id="275" r:id="rId14"/>
    <p:sldId id="267" r:id="rId15"/>
    <p:sldId id="268" r:id="rId16"/>
    <p:sldId id="269" r:id="rId17"/>
    <p:sldId id="270" r:id="rId18"/>
    <p:sldId id="276" r:id="rId19"/>
    <p:sldId id="271" r:id="rId20"/>
    <p:sldId id="277" r:id="rId21"/>
    <p:sldId id="272"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13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91553C-C418-45F3-9060-1557D7683ECD}" type="datetimeFigureOut">
              <a:rPr kumimoji="1" lang="ja-JP" altLang="en-US" smtClean="0"/>
              <a:t>2012/11/26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B36527-D379-4589-94AB-3E8AB1F08336}" type="slidenum">
              <a:rPr kumimoji="1" lang="ja-JP" altLang="en-US" smtClean="0"/>
              <a:t>‹#›</a:t>
            </a:fld>
            <a:endParaRPr kumimoji="1" lang="ja-JP" altLang="en-US"/>
          </a:p>
        </p:txBody>
      </p:sp>
    </p:spTree>
    <p:extLst>
      <p:ext uri="{BB962C8B-B14F-4D97-AF65-F5344CB8AC3E}">
        <p14:creationId xmlns:p14="http://schemas.microsoft.com/office/powerpoint/2010/main" val="26977287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3</a:t>
            </a:fld>
            <a:endParaRPr kumimoji="1" lang="ja-JP" altLang="en-US"/>
          </a:p>
        </p:txBody>
      </p:sp>
    </p:spTree>
    <p:extLst>
      <p:ext uri="{BB962C8B-B14F-4D97-AF65-F5344CB8AC3E}">
        <p14:creationId xmlns:p14="http://schemas.microsoft.com/office/powerpoint/2010/main" val="356116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モデルカタログの読み合わせ</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14</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15</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モデル作成にあたって</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16</a:t>
            </a:fld>
            <a:endParaRPr kumimoji="1" lang="ja-JP" altLang="en-US"/>
          </a:p>
        </p:txBody>
      </p:sp>
    </p:spTree>
    <p:extLst>
      <p:ext uri="{BB962C8B-B14F-4D97-AF65-F5344CB8AC3E}">
        <p14:creationId xmlns:p14="http://schemas.microsoft.com/office/powerpoint/2010/main" val="4218142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他の環境での実践</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17</a:t>
            </a:fld>
            <a:endParaRPr kumimoji="1" lang="ja-JP" altLang="en-US"/>
          </a:p>
        </p:txBody>
      </p:sp>
    </p:spTree>
    <p:extLst>
      <p:ext uri="{BB962C8B-B14F-4D97-AF65-F5344CB8AC3E}">
        <p14:creationId xmlns:p14="http://schemas.microsoft.com/office/powerpoint/2010/main" val="838027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まとめ</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19</a:t>
            </a:fld>
            <a:endParaRPr kumimoji="1" lang="ja-JP" altLang="en-US"/>
          </a:p>
        </p:txBody>
      </p:sp>
    </p:spTree>
    <p:extLst>
      <p:ext uri="{BB962C8B-B14F-4D97-AF65-F5344CB8AC3E}">
        <p14:creationId xmlns:p14="http://schemas.microsoft.com/office/powerpoint/2010/main" val="3468284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今後の予定</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21</a:t>
            </a:fld>
            <a:endParaRPr kumimoji="1" lang="ja-JP" altLang="en-US"/>
          </a:p>
        </p:txBody>
      </p:sp>
    </p:spTree>
    <p:extLst>
      <p:ext uri="{BB962C8B-B14F-4D97-AF65-F5344CB8AC3E}">
        <p14:creationId xmlns:p14="http://schemas.microsoft.com/office/powerpoint/2010/main" val="4133551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組込み分野において</a:t>
            </a:r>
            <a:r>
              <a:rPr kumimoji="1" lang="en-US" altLang="ja-JP" smtClean="0"/>
              <a:t>UML</a:t>
            </a:r>
            <a:r>
              <a:rPr kumimoji="1" lang="ja-JP" altLang="en-US" smtClean="0"/>
              <a:t>モデリングは必須</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4</a:t>
            </a:fld>
            <a:endParaRPr kumimoji="1" lang="ja-JP" altLang="en-US"/>
          </a:p>
        </p:txBody>
      </p:sp>
    </p:spTree>
    <p:extLst>
      <p:ext uri="{BB962C8B-B14F-4D97-AF65-F5344CB8AC3E}">
        <p14:creationId xmlns:p14="http://schemas.microsoft.com/office/powerpoint/2010/main" val="270071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5</a:t>
            </a:fld>
            <a:endParaRPr kumimoji="1" lang="ja-JP" altLang="en-US"/>
          </a:p>
        </p:txBody>
      </p:sp>
    </p:spTree>
    <p:extLst>
      <p:ext uri="{BB962C8B-B14F-4D97-AF65-F5344CB8AC3E}">
        <p14:creationId xmlns:p14="http://schemas.microsoft.com/office/powerpoint/2010/main" val="15075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モデリングの難点とモデルカタログの誕生を組み合わせる</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6</a:t>
            </a:fld>
            <a:endParaRPr kumimoji="1" lang="ja-JP" altLang="en-US"/>
          </a:p>
        </p:txBody>
      </p:sp>
    </p:spTree>
    <p:extLst>
      <p:ext uri="{BB962C8B-B14F-4D97-AF65-F5344CB8AC3E}">
        <p14:creationId xmlns:p14="http://schemas.microsoft.com/office/powerpoint/2010/main" val="209078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UMTP</a:t>
            </a:r>
            <a:r>
              <a:rPr kumimoji="1" lang="ja-JP" altLang="en-US" smtClean="0"/>
              <a:t>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7</a:t>
            </a:fld>
            <a:endParaRPr kumimoji="1" lang="ja-JP" altLang="en-US"/>
          </a:p>
        </p:txBody>
      </p:sp>
    </p:spTree>
    <p:extLst>
      <p:ext uri="{BB962C8B-B14F-4D97-AF65-F5344CB8AC3E}">
        <p14:creationId xmlns:p14="http://schemas.microsoft.com/office/powerpoint/2010/main" val="354526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モデルカタログとは？</a:t>
            </a:r>
            <a:endParaRPr kumimoji="1" lang="en-US" altLang="ja-JP" smtClean="0"/>
          </a:p>
          <a:p>
            <a:r>
              <a:rPr kumimoji="1" lang="ja-JP" altLang="en-US" smtClean="0"/>
              <a:t>→しかし、実装例が少ない</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8</a:t>
            </a:fld>
            <a:endParaRPr kumimoji="1" lang="ja-JP" altLang="en-US"/>
          </a:p>
        </p:txBody>
      </p:sp>
    </p:spTree>
    <p:extLst>
      <p:ext uri="{BB962C8B-B14F-4D97-AF65-F5344CB8AC3E}">
        <p14:creationId xmlns:p14="http://schemas.microsoft.com/office/powerpoint/2010/main" val="1328505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10</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方法を示す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11</a:t>
            </a:fld>
            <a:endParaRPr kumimoji="1" lang="ja-JP" altLang="en-US"/>
          </a:p>
        </p:txBody>
      </p:sp>
    </p:spTree>
    <p:extLst>
      <p:ext uri="{BB962C8B-B14F-4D97-AF65-F5344CB8AC3E}">
        <p14:creationId xmlns:p14="http://schemas.microsoft.com/office/powerpoint/2010/main" val="3791227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12</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FE0E3B-AB19-407C-B8D2-B50F41DA1FAB}" type="datetimeFigureOut">
              <a:rPr kumimoji="1" lang="ja-JP" altLang="en-US" smtClean="0"/>
              <a:t>2012/11/26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2FE0E3B-AB19-407C-B8D2-B50F41DA1FAB}" type="datetimeFigureOut">
              <a:rPr kumimoji="1" lang="ja-JP" altLang="en-US" smtClean="0"/>
              <a:t>2012/11/26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2FE0E3B-AB19-407C-B8D2-B50F41DA1FAB}" type="datetimeFigureOut">
              <a:rPr kumimoji="1" lang="ja-JP" altLang="en-US" smtClean="0"/>
              <a:t>2012/11/26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42FE0E3B-AB19-407C-B8D2-B50F41DA1FAB}" type="datetimeFigureOut">
              <a:rPr kumimoji="1" lang="ja-JP" altLang="en-US" smtClean="0"/>
              <a:t>2012/11/26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E0E3B-AB19-407C-B8D2-B50F41DA1FAB}" type="datetimeFigureOut">
              <a:rPr kumimoji="1" lang="ja-JP" altLang="en-US" smtClean="0"/>
              <a:t>2012/11/26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FE0E3B-AB19-407C-B8D2-B50F41DA1FAB}" type="datetimeFigureOut">
              <a:rPr kumimoji="1" lang="ja-JP" altLang="en-US" smtClean="0"/>
              <a:t>2012/11/26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FE0E3B-AB19-407C-B8D2-B50F41DA1FAB}" type="datetimeFigureOut">
              <a:rPr kumimoji="1" lang="ja-JP" altLang="en-US" smtClean="0"/>
              <a:t>2012/11/26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4CD1AD-35CE-4DA8-9CDB-2FA6D4A1B3F4}"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2FE0E3B-AB19-407C-B8D2-B50F41DA1FAB}" type="datetimeFigureOut">
              <a:rPr kumimoji="1" lang="ja-JP" altLang="en-US" smtClean="0"/>
              <a:t>2012/11/26</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B4CD1AD-35CE-4DA8-9CDB-2FA6D4A1B3F4}"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4400" smtClean="0"/>
              <a:t>組込みシステムにおける</a:t>
            </a:r>
            <a:r>
              <a:rPr kumimoji="1" lang="en-US" altLang="ja-JP" sz="4400" smtClean="0"/>
              <a:t/>
            </a:r>
            <a:br>
              <a:rPr kumimoji="1" lang="en-US" altLang="ja-JP" sz="4400" smtClean="0"/>
            </a:br>
            <a:r>
              <a:rPr lang="en-US" altLang="ja-JP" sz="4400" smtClean="0"/>
              <a:t>UML</a:t>
            </a:r>
            <a:r>
              <a:rPr lang="ja-JP" altLang="en-US" sz="4400" smtClean="0"/>
              <a:t>モデルカタログの実践研究</a:t>
            </a:r>
            <a:endParaRPr kumimoji="1" lang="ja-JP" altLang="en-US" sz="4400"/>
          </a:p>
        </p:txBody>
      </p:sp>
      <p:sp>
        <p:nvSpPr>
          <p:cNvPr id="3" name="サブタイトル 2"/>
          <p:cNvSpPr>
            <a:spLocks noGrp="1"/>
          </p:cNvSpPr>
          <p:nvPr>
            <p:ph type="subTitle" idx="1"/>
          </p:nvPr>
        </p:nvSpPr>
        <p:spPr/>
        <p:txBody>
          <a:bodyPr>
            <a:normAutofit/>
          </a:bodyPr>
          <a:lstStyle/>
          <a:p>
            <a:r>
              <a:rPr lang="ja-JP" altLang="en-US" sz="3200"/>
              <a:t>力武</a:t>
            </a:r>
            <a:r>
              <a:rPr lang="ja-JP" altLang="en-US" sz="3200" smtClean="0"/>
              <a:t>研究室</a:t>
            </a:r>
            <a:endParaRPr lang="en-US" altLang="ja-JP" sz="3200" smtClean="0"/>
          </a:p>
          <a:p>
            <a:r>
              <a:rPr kumimoji="1" lang="ja-JP" altLang="en-US" sz="3200"/>
              <a:t>情報工</a:t>
            </a:r>
            <a:r>
              <a:rPr kumimoji="1" lang="ja-JP" altLang="en-US" sz="3200" smtClean="0"/>
              <a:t>学科</a:t>
            </a:r>
            <a:r>
              <a:rPr kumimoji="1" lang="en-US" altLang="ja-JP" sz="3200" smtClean="0"/>
              <a:t>5</a:t>
            </a:r>
            <a:r>
              <a:rPr kumimoji="1" lang="ja-JP" altLang="en-US" sz="3200" smtClean="0"/>
              <a:t>年</a:t>
            </a:r>
            <a:r>
              <a:rPr kumimoji="1" lang="en-US" altLang="ja-JP" sz="3200" smtClean="0"/>
              <a:t>25</a:t>
            </a:r>
            <a:r>
              <a:rPr kumimoji="1" lang="ja-JP" altLang="en-US" sz="3200" smtClean="0"/>
              <a:t>番　新村祐太</a:t>
            </a:r>
            <a:endParaRPr kumimoji="1" lang="en-US" altLang="ja-JP" sz="3200" smtClean="0"/>
          </a:p>
          <a:p>
            <a:r>
              <a:rPr lang="ja-JP" altLang="en-US" sz="3200"/>
              <a:t>指導</a:t>
            </a:r>
            <a:r>
              <a:rPr lang="ja-JP" altLang="en-US" sz="3200" smtClean="0"/>
              <a:t>教員</a:t>
            </a:r>
            <a:r>
              <a:rPr lang="en-US" altLang="ja-JP" sz="3200" smtClean="0"/>
              <a:t>:</a:t>
            </a:r>
            <a:r>
              <a:rPr lang="ja-JP" altLang="en-US" sz="3200" smtClean="0"/>
              <a:t>力武克彰</a:t>
            </a:r>
            <a:endParaRPr kumimoji="1" lang="ja-JP" altLang="en-US" sz="3200"/>
          </a:p>
        </p:txBody>
      </p:sp>
    </p:spTree>
    <p:extLst>
      <p:ext uri="{BB962C8B-B14F-4D97-AF65-F5344CB8AC3E}">
        <p14:creationId xmlns:p14="http://schemas.microsoft.com/office/powerpoint/2010/main" val="1355440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kumimoji="1" lang="en-US" altLang="ja-JP" smtClean="0"/>
              <a:t>(1/3)</a:t>
            </a:r>
            <a:endParaRPr kumimoji="1" lang="ja-JP" altLang="en-US"/>
          </a:p>
        </p:txBody>
      </p:sp>
      <p:sp>
        <p:nvSpPr>
          <p:cNvPr id="3" name="コンテンツ プレースホルダー 2"/>
          <p:cNvSpPr>
            <a:spLocks noGrp="1"/>
          </p:cNvSpPr>
          <p:nvPr>
            <p:ph idx="1"/>
          </p:nvPr>
        </p:nvSpPr>
        <p:spPr/>
        <p:txBody>
          <a:bodyPr/>
          <a:lstStyle/>
          <a:p>
            <a:r>
              <a:rPr lang="ja-JP" altLang="en-US" dirty="0" smtClean="0"/>
              <a:t>有用性が不明な</a:t>
            </a:r>
            <a:r>
              <a:rPr lang="en-US" altLang="ja-JP" dirty="0" smtClean="0"/>
              <a:t>UML</a:t>
            </a:r>
            <a:r>
              <a:rPr lang="ja-JP" altLang="en-US" dirty="0" smtClean="0"/>
              <a:t>モデルカタログ</a:t>
            </a:r>
            <a:endParaRPr lang="en-US" altLang="ja-JP" dirty="0" smtClean="0"/>
          </a:p>
          <a:p>
            <a:r>
              <a:rPr kumimoji="1" lang="ja-JP" altLang="en-US" dirty="0"/>
              <a:t>実際</a:t>
            </a:r>
            <a:r>
              <a:rPr kumimoji="1" lang="ja-JP" altLang="en-US" dirty="0" smtClean="0"/>
              <a:t>の開発で使用</a:t>
            </a:r>
            <a:endParaRPr kumimoji="1" lang="en-US" altLang="ja-JP" dirty="0" smtClean="0"/>
          </a:p>
          <a:p>
            <a:r>
              <a:rPr lang="ja-JP" altLang="en-US" dirty="0" smtClean="0"/>
              <a:t>有用性を検証</a:t>
            </a:r>
            <a:endParaRPr lang="en-US" altLang="ja-JP" dirty="0" smtClean="0"/>
          </a:p>
          <a:p>
            <a:endParaRPr kumimoji="1" lang="en-US" altLang="ja-JP" dirty="0"/>
          </a:p>
          <a:p>
            <a:r>
              <a:rPr lang="ja-JP" altLang="en-US" dirty="0" smtClean="0"/>
              <a:t>有用性とは？</a:t>
            </a:r>
            <a:endParaRPr lang="en-US" altLang="ja-JP" dirty="0"/>
          </a:p>
          <a:p>
            <a:pPr lvl="1"/>
            <a:r>
              <a:rPr lang="ja-JP" altLang="en-US" dirty="0" smtClean="0"/>
              <a:t>モデルからシステムを作る事が出来る（実現性）</a:t>
            </a:r>
            <a:endParaRPr lang="en-US" altLang="ja-JP" dirty="0" smtClean="0"/>
          </a:p>
          <a:p>
            <a:pPr lvl="1"/>
            <a:r>
              <a:rPr lang="ja-JP" altLang="en-US" dirty="0" smtClean="0"/>
              <a:t>同一のモデルから複数のプラットフォームに対してシステムを作ることが出来る（再利用性）</a:t>
            </a:r>
            <a:endParaRPr lang="en-US" altLang="ja-JP" dirty="0" smtClean="0"/>
          </a:p>
          <a:p>
            <a:pPr lvl="1"/>
            <a:r>
              <a:rPr lang="ja-JP" altLang="en-US" dirty="0" smtClean="0"/>
              <a:t>モデルに僅かな変更を加える事で複数のシステムを作ることが出来る（拡張性）</a:t>
            </a:r>
            <a:endParaRPr lang="en-US" altLang="ja-JP" dirty="0" smtClean="0"/>
          </a:p>
          <a:p>
            <a:pPr lvl="1"/>
            <a:r>
              <a:rPr lang="ja-JP" altLang="en-US" dirty="0" smtClean="0"/>
              <a:t>モデルの規模が適切である（粒度）</a:t>
            </a:r>
            <a:endParaRPr lang="en-US" altLang="ja-JP" dirty="0" smtClean="0"/>
          </a:p>
        </p:txBody>
      </p:sp>
    </p:spTree>
    <p:extLst>
      <p:ext uri="{BB962C8B-B14F-4D97-AF65-F5344CB8AC3E}">
        <p14:creationId xmlns:p14="http://schemas.microsoft.com/office/powerpoint/2010/main" val="1784779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kumimoji="1" lang="en-US" altLang="ja-JP" smtClean="0"/>
              <a:t>(2/3)</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複数あるモデルカタログの中から、「目標値制御」を実装</a:t>
            </a:r>
            <a:endParaRPr kumimoji="1" lang="en-US" altLang="ja-JP" dirty="0" smtClean="0"/>
          </a:p>
          <a:p>
            <a:r>
              <a:rPr lang="ja-JP" altLang="en-US" dirty="0" smtClean="0"/>
              <a:t>目標値制御とは？</a:t>
            </a:r>
            <a:endParaRPr kumimoji="1" lang="ja-JP" altLang="en-US" dirty="0"/>
          </a:p>
        </p:txBody>
      </p:sp>
    </p:spTree>
    <p:extLst>
      <p:ext uri="{BB962C8B-B14F-4D97-AF65-F5344CB8AC3E}">
        <p14:creationId xmlns:p14="http://schemas.microsoft.com/office/powerpoint/2010/main" val="3621326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kumimoji="1" lang="en-US" altLang="ja-JP" smtClean="0"/>
              <a:t>(3/3)</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実装先の組込みデバイス</a:t>
            </a:r>
            <a:endParaRPr kumimoji="1" lang="en-US" altLang="ja-JP" dirty="0" smtClean="0"/>
          </a:p>
          <a:p>
            <a:pPr lvl="1"/>
            <a:r>
              <a:rPr lang="en-US" altLang="ja-JP" dirty="0" smtClean="0"/>
              <a:t>NXT LEGO MINDSTORMS</a:t>
            </a:r>
          </a:p>
          <a:p>
            <a:pPr lvl="2"/>
            <a:r>
              <a:rPr lang="en-US" altLang="ja-JP" dirty="0"/>
              <a:t>C</a:t>
            </a:r>
            <a:r>
              <a:rPr lang="ja-JP" altLang="en-US" dirty="0" smtClean="0"/>
              <a:t>言語、</a:t>
            </a:r>
            <a:r>
              <a:rPr lang="en-US" altLang="ja-JP" dirty="0" smtClean="0"/>
              <a:t>Java</a:t>
            </a:r>
            <a:r>
              <a:rPr lang="ja-JP" altLang="en-US" dirty="0" smtClean="0"/>
              <a:t>で動作（</a:t>
            </a:r>
            <a:r>
              <a:rPr lang="en-US" altLang="ja-JP" dirty="0" smtClean="0"/>
              <a:t>Ruby</a:t>
            </a:r>
            <a:r>
              <a:rPr lang="ja-JP" altLang="en-US" dirty="0" smtClean="0"/>
              <a:t>も対応予定）</a:t>
            </a:r>
            <a:endParaRPr lang="en-US" altLang="ja-JP"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1900" y="2787531"/>
            <a:ext cx="1800200" cy="2945323"/>
          </a:xfrm>
          <a:prstGeom prst="rect">
            <a:avLst/>
          </a:prstGeom>
        </p:spPr>
      </p:pic>
      <p:sp>
        <p:nvSpPr>
          <p:cNvPr id="6" name="線吹き出し 1 (枠付き) 5"/>
          <p:cNvSpPr/>
          <p:nvPr/>
        </p:nvSpPr>
        <p:spPr>
          <a:xfrm>
            <a:off x="6705576" y="2204864"/>
            <a:ext cx="1584176" cy="582667"/>
          </a:xfrm>
          <a:prstGeom prst="borderCallout1">
            <a:avLst>
              <a:gd name="adj1" fmla="val 29635"/>
              <a:gd name="adj2" fmla="val -1737"/>
              <a:gd name="adj3" fmla="val 130641"/>
              <a:gd name="adj4" fmla="val -1317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超音波センサ（距離測定）</a:t>
            </a:r>
            <a:endParaRPr kumimoji="1" lang="ja-JP" altLang="en-US" dirty="0"/>
          </a:p>
        </p:txBody>
      </p:sp>
      <p:sp>
        <p:nvSpPr>
          <p:cNvPr id="7" name="線吹き出し 1 (枠付き) 6"/>
          <p:cNvSpPr/>
          <p:nvPr/>
        </p:nvSpPr>
        <p:spPr>
          <a:xfrm>
            <a:off x="827584" y="5409722"/>
            <a:ext cx="2032130" cy="611566"/>
          </a:xfrm>
          <a:prstGeom prst="borderCallout1">
            <a:avLst>
              <a:gd name="adj1" fmla="val 15122"/>
              <a:gd name="adj2" fmla="val 98039"/>
              <a:gd name="adj3" fmla="val -46700"/>
              <a:gd name="adj4" fmla="val 173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光</a:t>
            </a:r>
            <a:r>
              <a:rPr kumimoji="1" lang="ja-JP" altLang="en-US" dirty="0" smtClean="0"/>
              <a:t>センサ</a:t>
            </a:r>
            <a:endParaRPr kumimoji="1" lang="en-US" altLang="ja-JP" dirty="0" smtClean="0"/>
          </a:p>
          <a:p>
            <a:pPr algn="ctr"/>
            <a:r>
              <a:rPr lang="ja-JP" altLang="en-US" dirty="0" smtClean="0"/>
              <a:t>（路面輝度値測定）</a:t>
            </a:r>
            <a:endParaRPr kumimoji="1" lang="ja-JP" altLang="en-US" dirty="0"/>
          </a:p>
        </p:txBody>
      </p:sp>
      <p:sp>
        <p:nvSpPr>
          <p:cNvPr id="8" name="線吹き出し 1 (枠付き) 7"/>
          <p:cNvSpPr/>
          <p:nvPr/>
        </p:nvSpPr>
        <p:spPr>
          <a:xfrm>
            <a:off x="6724481" y="5355465"/>
            <a:ext cx="1584176" cy="360040"/>
          </a:xfrm>
          <a:prstGeom prst="borderCallout1">
            <a:avLst>
              <a:gd name="adj1" fmla="val 18750"/>
              <a:gd name="adj2" fmla="val -8333"/>
              <a:gd name="adj3" fmla="val -145101"/>
              <a:gd name="adj4" fmla="val -1259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尻尾モータ</a:t>
            </a:r>
            <a:endParaRPr kumimoji="1" lang="ja-JP" altLang="en-US" dirty="0"/>
          </a:p>
        </p:txBody>
      </p:sp>
      <p:sp>
        <p:nvSpPr>
          <p:cNvPr id="9" name="線吹き出し 1 (枠付き) 8"/>
          <p:cNvSpPr/>
          <p:nvPr/>
        </p:nvSpPr>
        <p:spPr>
          <a:xfrm>
            <a:off x="947741" y="2943519"/>
            <a:ext cx="1791816" cy="535524"/>
          </a:xfrm>
          <a:prstGeom prst="borderCallout1">
            <a:avLst>
              <a:gd name="adj1" fmla="val 73172"/>
              <a:gd name="adj2" fmla="val 100292"/>
              <a:gd name="adj3" fmla="val 65334"/>
              <a:gd name="adj4" fmla="val 1735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ジャイロ</a:t>
            </a:r>
            <a:r>
              <a:rPr kumimoji="1" lang="ja-JP" altLang="en-US" dirty="0" smtClean="0"/>
              <a:t>センサ</a:t>
            </a:r>
            <a:endParaRPr kumimoji="1" lang="en-US" altLang="ja-JP" dirty="0" smtClean="0"/>
          </a:p>
          <a:p>
            <a:pPr algn="ctr"/>
            <a:r>
              <a:rPr lang="ja-JP" altLang="en-US" dirty="0" smtClean="0"/>
              <a:t>（車体傾き測定）</a:t>
            </a:r>
            <a:endParaRPr kumimoji="1" lang="ja-JP" altLang="en-US" dirty="0"/>
          </a:p>
        </p:txBody>
      </p:sp>
      <p:sp>
        <p:nvSpPr>
          <p:cNvPr id="10" name="線吹き出し 1 (枠付き) 9"/>
          <p:cNvSpPr/>
          <p:nvPr/>
        </p:nvSpPr>
        <p:spPr>
          <a:xfrm>
            <a:off x="6404597" y="4179679"/>
            <a:ext cx="2186133" cy="360040"/>
          </a:xfrm>
          <a:prstGeom prst="borderCallout1">
            <a:avLst>
              <a:gd name="adj1" fmla="val 29635"/>
              <a:gd name="adj2" fmla="val -4748"/>
              <a:gd name="adj3" fmla="val 116128"/>
              <a:gd name="adj4" fmla="val -615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車輪モータ（左車輪）</a:t>
            </a:r>
            <a:endParaRPr kumimoji="1" lang="ja-JP" altLang="en-US" dirty="0"/>
          </a:p>
        </p:txBody>
      </p:sp>
      <p:sp>
        <p:nvSpPr>
          <p:cNvPr id="11" name="線吹き出し 1 (枠付き) 10"/>
          <p:cNvSpPr/>
          <p:nvPr/>
        </p:nvSpPr>
        <p:spPr>
          <a:xfrm>
            <a:off x="6705576" y="3169046"/>
            <a:ext cx="1584176" cy="619994"/>
          </a:xfrm>
          <a:prstGeom prst="borderCallout1">
            <a:avLst>
              <a:gd name="adj1" fmla="val 18750"/>
              <a:gd name="adj2" fmla="val -8333"/>
              <a:gd name="adj3" fmla="val 14540"/>
              <a:gd name="adj4" fmla="val -97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タッチ</a:t>
            </a:r>
            <a:r>
              <a:rPr kumimoji="1" lang="ja-JP" altLang="en-US" dirty="0" smtClean="0"/>
              <a:t>センサ</a:t>
            </a:r>
            <a:endParaRPr kumimoji="1" lang="en-US" altLang="ja-JP" dirty="0" smtClean="0"/>
          </a:p>
          <a:p>
            <a:pPr algn="ctr"/>
            <a:r>
              <a:rPr lang="ja-JP" altLang="en-US" dirty="0" smtClean="0"/>
              <a:t>（押下測定）</a:t>
            </a:r>
            <a:endParaRPr kumimoji="1" lang="ja-JP" altLang="en-US" dirty="0"/>
          </a:p>
        </p:txBody>
      </p:sp>
      <p:sp>
        <p:nvSpPr>
          <p:cNvPr id="12" name="線吹き出し 1 (枠付き) 11"/>
          <p:cNvSpPr/>
          <p:nvPr/>
        </p:nvSpPr>
        <p:spPr>
          <a:xfrm>
            <a:off x="798894" y="3842256"/>
            <a:ext cx="2048036" cy="517443"/>
          </a:xfrm>
          <a:prstGeom prst="borderCallout1">
            <a:avLst>
              <a:gd name="adj1" fmla="val 31373"/>
              <a:gd name="adj2" fmla="val 99459"/>
              <a:gd name="adj3" fmla="val 49996"/>
              <a:gd name="adj4" fmla="val 1554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32</a:t>
            </a:r>
            <a:r>
              <a:rPr lang="ja-JP" altLang="en-US" dirty="0" smtClean="0"/>
              <a:t>ビット</a:t>
            </a:r>
            <a:endParaRPr lang="en-US" altLang="ja-JP" dirty="0" smtClean="0"/>
          </a:p>
          <a:p>
            <a:pPr algn="ctr"/>
            <a:r>
              <a:rPr lang="ja-JP" altLang="en-US" dirty="0" smtClean="0"/>
              <a:t>マイクロプロセッサ</a:t>
            </a:r>
            <a:endParaRPr kumimoji="1" lang="ja-JP" altLang="en-US" dirty="0"/>
          </a:p>
        </p:txBody>
      </p:sp>
      <p:sp>
        <p:nvSpPr>
          <p:cNvPr id="13" name="線吹き出し 1 (枠付き) 12"/>
          <p:cNvSpPr/>
          <p:nvPr/>
        </p:nvSpPr>
        <p:spPr>
          <a:xfrm>
            <a:off x="750582" y="4725144"/>
            <a:ext cx="2186133" cy="360040"/>
          </a:xfrm>
          <a:prstGeom prst="borderCallout1">
            <a:avLst>
              <a:gd name="adj1" fmla="val 4238"/>
              <a:gd name="adj2" fmla="val 102211"/>
              <a:gd name="adj3" fmla="val -101562"/>
              <a:gd name="adj4" fmla="val 1469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車輪モータ（右車輪）</a:t>
            </a:r>
            <a:endParaRPr kumimoji="1" lang="ja-JP" altLang="en-US" dirty="0"/>
          </a:p>
        </p:txBody>
      </p:sp>
    </p:spTree>
    <p:extLst>
      <p:ext uri="{BB962C8B-B14F-4D97-AF65-F5344CB8AC3E}">
        <p14:creationId xmlns:p14="http://schemas.microsoft.com/office/powerpoint/2010/main" val="348139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発表内容</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4000" smtClean="0"/>
              <a:t>研究背景</a:t>
            </a:r>
            <a:endParaRPr kumimoji="1" lang="en-US" altLang="ja-JP" sz="4000" smtClean="0"/>
          </a:p>
          <a:p>
            <a:r>
              <a:rPr lang="ja-JP" altLang="en-US" sz="4000"/>
              <a:t>研究</a:t>
            </a:r>
            <a:r>
              <a:rPr lang="ja-JP" altLang="en-US" sz="4000" smtClean="0"/>
              <a:t>概要</a:t>
            </a:r>
            <a:endParaRPr lang="en-US" altLang="ja-JP" sz="4000" smtClean="0"/>
          </a:p>
          <a:p>
            <a:r>
              <a:rPr kumimoji="1" lang="ja-JP" altLang="en-US" sz="4000" smtClean="0">
                <a:solidFill>
                  <a:srgbClr val="7030A0"/>
                </a:solidFill>
              </a:rPr>
              <a:t>進捗状況</a:t>
            </a:r>
            <a:endParaRPr kumimoji="1" lang="en-US" altLang="ja-JP" sz="4000" smtClean="0">
              <a:solidFill>
                <a:srgbClr val="7030A0"/>
              </a:solidFill>
            </a:endParaRPr>
          </a:p>
          <a:p>
            <a:r>
              <a:rPr lang="ja-JP" altLang="en-US" sz="4000"/>
              <a:t>まとめ</a:t>
            </a:r>
            <a:endParaRPr kumimoji="1" lang="en-US" altLang="ja-JP" sz="4000" smtClean="0"/>
          </a:p>
          <a:p>
            <a:r>
              <a:rPr lang="ja-JP" altLang="en-US" sz="4000"/>
              <a:t>今後</a:t>
            </a:r>
            <a:r>
              <a:rPr lang="ja-JP" altLang="en-US" sz="4000" smtClean="0"/>
              <a:t>の予定</a:t>
            </a:r>
            <a:endParaRPr kumimoji="1" lang="en-US" altLang="ja-JP" sz="4000" smtClean="0"/>
          </a:p>
        </p:txBody>
      </p:sp>
    </p:spTree>
    <p:extLst>
      <p:ext uri="{BB962C8B-B14F-4D97-AF65-F5344CB8AC3E}">
        <p14:creationId xmlns:p14="http://schemas.microsoft.com/office/powerpoint/2010/main" val="3341590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kumimoji="1" lang="en-US" altLang="ja-JP" smtClean="0"/>
              <a:t>(1/4)</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686144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kumimoji="1" lang="en-US" altLang="ja-JP" smtClean="0"/>
              <a:t>(2/4)</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74473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kumimoji="1" lang="en-US" altLang="ja-JP" smtClean="0"/>
              <a:t>(3/4)</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470944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kumimoji="1" lang="en-US" altLang="ja-JP" smtClean="0"/>
              <a:t>(4/4)</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588375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発表内容</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4000" smtClean="0"/>
              <a:t>研究背景</a:t>
            </a:r>
            <a:endParaRPr kumimoji="1" lang="en-US" altLang="ja-JP" sz="4000" smtClean="0"/>
          </a:p>
          <a:p>
            <a:r>
              <a:rPr lang="ja-JP" altLang="en-US" sz="4000"/>
              <a:t>研究</a:t>
            </a:r>
            <a:r>
              <a:rPr lang="ja-JP" altLang="en-US" sz="4000" smtClean="0"/>
              <a:t>概要</a:t>
            </a:r>
            <a:endParaRPr lang="en-US" altLang="ja-JP" sz="4000" smtClean="0"/>
          </a:p>
          <a:p>
            <a:r>
              <a:rPr kumimoji="1" lang="ja-JP" altLang="en-US" sz="4000" smtClean="0"/>
              <a:t>進捗状況</a:t>
            </a:r>
            <a:endParaRPr kumimoji="1" lang="en-US" altLang="ja-JP" sz="4000" smtClean="0"/>
          </a:p>
          <a:p>
            <a:r>
              <a:rPr lang="ja-JP" altLang="en-US" sz="4000">
                <a:solidFill>
                  <a:srgbClr val="7030A0"/>
                </a:solidFill>
              </a:rPr>
              <a:t>まとめ</a:t>
            </a:r>
            <a:endParaRPr kumimoji="1" lang="en-US" altLang="ja-JP" sz="4000" smtClean="0">
              <a:solidFill>
                <a:srgbClr val="7030A0"/>
              </a:solidFill>
            </a:endParaRPr>
          </a:p>
          <a:p>
            <a:r>
              <a:rPr lang="ja-JP" altLang="en-US" sz="4000"/>
              <a:t>今後</a:t>
            </a:r>
            <a:r>
              <a:rPr lang="ja-JP" altLang="en-US" sz="4000" smtClean="0"/>
              <a:t>の予定</a:t>
            </a:r>
            <a:endParaRPr kumimoji="1" lang="en-US" altLang="ja-JP" sz="4000" smtClean="0"/>
          </a:p>
        </p:txBody>
      </p:sp>
    </p:spTree>
    <p:extLst>
      <p:ext uri="{BB962C8B-B14F-4D97-AF65-F5344CB8AC3E}">
        <p14:creationId xmlns:p14="http://schemas.microsoft.com/office/powerpoint/2010/main" val="3341590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08215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発表内容</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4000" smtClean="0"/>
              <a:t>研究背景</a:t>
            </a:r>
            <a:endParaRPr kumimoji="1" lang="en-US" altLang="ja-JP" sz="4000" smtClean="0"/>
          </a:p>
          <a:p>
            <a:r>
              <a:rPr lang="ja-JP" altLang="en-US" sz="4000"/>
              <a:t>研究</a:t>
            </a:r>
            <a:r>
              <a:rPr lang="ja-JP" altLang="en-US" sz="4000" smtClean="0"/>
              <a:t>概要</a:t>
            </a:r>
            <a:endParaRPr lang="en-US" altLang="ja-JP" sz="4000" smtClean="0"/>
          </a:p>
          <a:p>
            <a:r>
              <a:rPr kumimoji="1" lang="ja-JP" altLang="en-US" sz="4000" smtClean="0"/>
              <a:t>進捗状況</a:t>
            </a:r>
            <a:endParaRPr kumimoji="1" lang="en-US" altLang="ja-JP" sz="4000" smtClean="0"/>
          </a:p>
          <a:p>
            <a:r>
              <a:rPr lang="ja-JP" altLang="en-US" sz="4000"/>
              <a:t>まとめ</a:t>
            </a:r>
            <a:endParaRPr kumimoji="1" lang="en-US" altLang="ja-JP" sz="4000" smtClean="0"/>
          </a:p>
          <a:p>
            <a:r>
              <a:rPr lang="ja-JP" altLang="en-US" sz="4000"/>
              <a:t>今後</a:t>
            </a:r>
            <a:r>
              <a:rPr lang="ja-JP" altLang="en-US" sz="4000" smtClean="0"/>
              <a:t>の予定</a:t>
            </a:r>
            <a:endParaRPr kumimoji="1" lang="en-US" altLang="ja-JP" sz="4000" smtClean="0"/>
          </a:p>
        </p:txBody>
      </p:sp>
    </p:spTree>
    <p:extLst>
      <p:ext uri="{BB962C8B-B14F-4D97-AF65-F5344CB8AC3E}">
        <p14:creationId xmlns:p14="http://schemas.microsoft.com/office/powerpoint/2010/main" val="1637910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発表内容</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4000" smtClean="0"/>
              <a:t>研究背景</a:t>
            </a:r>
            <a:endParaRPr kumimoji="1" lang="en-US" altLang="ja-JP" sz="4000" smtClean="0"/>
          </a:p>
          <a:p>
            <a:r>
              <a:rPr lang="ja-JP" altLang="en-US" sz="4000"/>
              <a:t>研究</a:t>
            </a:r>
            <a:r>
              <a:rPr lang="ja-JP" altLang="en-US" sz="4000" smtClean="0"/>
              <a:t>概要</a:t>
            </a:r>
            <a:endParaRPr lang="en-US" altLang="ja-JP" sz="4000" smtClean="0"/>
          </a:p>
          <a:p>
            <a:r>
              <a:rPr kumimoji="1" lang="ja-JP" altLang="en-US" sz="4000" smtClean="0"/>
              <a:t>進捗状況</a:t>
            </a:r>
            <a:endParaRPr kumimoji="1" lang="en-US" altLang="ja-JP" sz="4000" smtClean="0"/>
          </a:p>
          <a:p>
            <a:r>
              <a:rPr lang="ja-JP" altLang="en-US" sz="4000"/>
              <a:t>まとめ</a:t>
            </a:r>
            <a:endParaRPr kumimoji="1" lang="en-US" altLang="ja-JP" sz="4000" smtClean="0"/>
          </a:p>
          <a:p>
            <a:r>
              <a:rPr lang="ja-JP" altLang="en-US" sz="4000">
                <a:solidFill>
                  <a:srgbClr val="7030A0"/>
                </a:solidFill>
              </a:rPr>
              <a:t>今後</a:t>
            </a:r>
            <a:r>
              <a:rPr lang="ja-JP" altLang="en-US" sz="4000" smtClean="0">
                <a:solidFill>
                  <a:srgbClr val="7030A0"/>
                </a:solidFill>
              </a:rPr>
              <a:t>の予定</a:t>
            </a:r>
            <a:endParaRPr kumimoji="1" lang="en-US" altLang="ja-JP" sz="4000" smtClean="0">
              <a:solidFill>
                <a:srgbClr val="7030A0"/>
              </a:solidFill>
            </a:endParaRPr>
          </a:p>
        </p:txBody>
      </p:sp>
    </p:spTree>
    <p:extLst>
      <p:ext uri="{BB962C8B-B14F-4D97-AF65-F5344CB8AC3E}">
        <p14:creationId xmlns:p14="http://schemas.microsoft.com/office/powerpoint/2010/main" val="3341590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今後の予定</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72242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kumimoji="1" lang="en-US" altLang="ja-JP" dirty="0" smtClean="0"/>
              <a:t>(1/6</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モデリングとは？</a:t>
            </a:r>
            <a:endParaRPr lang="en-US" altLang="ja-JP" dirty="0" smtClean="0"/>
          </a:p>
          <a:p>
            <a:pPr lvl="1"/>
            <a:endParaRPr lang="en-US" altLang="ja-JP" dirty="0" smtClean="0"/>
          </a:p>
        </p:txBody>
      </p:sp>
    </p:spTree>
    <p:extLst>
      <p:ext uri="{BB962C8B-B14F-4D97-AF65-F5344CB8AC3E}">
        <p14:creationId xmlns:p14="http://schemas.microsoft.com/office/powerpoint/2010/main" val="809182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kumimoji="1" lang="en-US" altLang="ja-JP" dirty="0" smtClean="0"/>
              <a:t>(2/6</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t> </a:t>
            </a:r>
            <a:r>
              <a:rPr lang="ja-JP" altLang="en-US" sz="2800" dirty="0"/>
              <a:t>組込みシステムの先端的モデルベース開発実態</a:t>
            </a:r>
            <a:r>
              <a:rPr lang="ja-JP" altLang="en-US" sz="2800" dirty="0" smtClean="0"/>
              <a:t>調査（</a:t>
            </a:r>
            <a:r>
              <a:rPr lang="en-US" altLang="ja-JP" sz="2800" dirty="0" smtClean="0"/>
              <a:t>2012</a:t>
            </a:r>
            <a:r>
              <a:rPr lang="ja-JP" altLang="en-US" sz="2800" dirty="0" smtClean="0"/>
              <a:t>年発表）</a:t>
            </a:r>
            <a:endParaRPr lang="en-US" altLang="ja-JP" sz="2800" dirty="0" smtClean="0"/>
          </a:p>
          <a:p>
            <a:pPr lvl="1"/>
            <a:r>
              <a:rPr lang="ja-JP" altLang="en-US" sz="2800" dirty="0" smtClean="0"/>
              <a:t>傾向</a:t>
            </a:r>
            <a:r>
              <a:rPr lang="en-US" altLang="ja-JP" sz="2800" dirty="0" smtClean="0"/>
              <a:t>1</a:t>
            </a:r>
          </a:p>
          <a:p>
            <a:pPr marL="274320" lvl="1" indent="0">
              <a:buNone/>
            </a:pPr>
            <a:endParaRPr lang="en-US" altLang="ja-JP" sz="2800" dirty="0" smtClean="0"/>
          </a:p>
          <a:p>
            <a:pPr lvl="1"/>
            <a:endParaRPr lang="en-US" altLang="ja-JP" sz="2800" dirty="0"/>
          </a:p>
          <a:p>
            <a:pPr lvl="1"/>
            <a:endParaRPr lang="en-US" altLang="ja-JP" sz="2800" dirty="0" smtClean="0"/>
          </a:p>
          <a:p>
            <a:pPr lvl="1"/>
            <a:r>
              <a:rPr lang="ja-JP" altLang="en-US" sz="2800" dirty="0" smtClean="0"/>
              <a:t>傾向</a:t>
            </a:r>
            <a:r>
              <a:rPr lang="en-US" altLang="ja-JP" sz="2800" dirty="0" smtClean="0"/>
              <a:t>2</a:t>
            </a:r>
          </a:p>
          <a:p>
            <a:pPr marL="274320" lvl="1" indent="0">
              <a:buNone/>
            </a:pPr>
            <a:endParaRPr lang="en-US" altLang="ja-JP" sz="2800" dirty="0" smtClean="0"/>
          </a:p>
        </p:txBody>
      </p:sp>
      <p:sp>
        <p:nvSpPr>
          <p:cNvPr id="4" name="角丸四角形 3"/>
          <p:cNvSpPr/>
          <p:nvPr/>
        </p:nvSpPr>
        <p:spPr>
          <a:xfrm>
            <a:off x="1043608" y="3212976"/>
            <a:ext cx="3096344" cy="129614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smtClean="0"/>
              <a:t>製品ノウハウ</a:t>
            </a:r>
            <a:r>
              <a:rPr lang="en-US" altLang="ja-JP" dirty="0" smtClean="0"/>
              <a:t>:</a:t>
            </a:r>
            <a:r>
              <a:rPr lang="ja-JP" altLang="en-US" dirty="0" smtClean="0"/>
              <a:t>低</a:t>
            </a:r>
            <a:endParaRPr lang="en-US" altLang="ja-JP" dirty="0" smtClean="0"/>
          </a:p>
          <a:p>
            <a:pPr algn="ctr"/>
            <a:r>
              <a:rPr lang="ja-JP" altLang="en-US" dirty="0" smtClean="0"/>
              <a:t>モデリング技術</a:t>
            </a:r>
            <a:r>
              <a:rPr lang="en-US" altLang="ja-JP" dirty="0" smtClean="0"/>
              <a:t>:</a:t>
            </a:r>
            <a:r>
              <a:rPr lang="ja-JP" altLang="en-US" dirty="0" smtClean="0"/>
              <a:t>高</a:t>
            </a:r>
            <a:endParaRPr lang="en-US" altLang="ja-JP" dirty="0" smtClean="0"/>
          </a:p>
          <a:p>
            <a:pPr algn="ctr"/>
            <a:r>
              <a:rPr lang="ja-JP" altLang="en-US" sz="3200" dirty="0" smtClean="0"/>
              <a:t>若手技術者</a:t>
            </a:r>
            <a:endParaRPr lang="en-US" altLang="ja-JP" sz="3200" dirty="0" smtClean="0"/>
          </a:p>
        </p:txBody>
      </p:sp>
      <p:sp>
        <p:nvSpPr>
          <p:cNvPr id="5" name="角丸四角形 4"/>
          <p:cNvSpPr/>
          <p:nvPr/>
        </p:nvSpPr>
        <p:spPr>
          <a:xfrm>
            <a:off x="5004048" y="3212976"/>
            <a:ext cx="3168352" cy="1296144"/>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smtClean="0"/>
              <a:t>製品ノウハウ</a:t>
            </a:r>
            <a:r>
              <a:rPr lang="en-US" altLang="ja-JP" dirty="0" smtClean="0"/>
              <a:t>:</a:t>
            </a:r>
            <a:r>
              <a:rPr lang="ja-JP" altLang="en-US" dirty="0"/>
              <a:t>高</a:t>
            </a:r>
            <a:endParaRPr lang="en-US" altLang="ja-JP" dirty="0" smtClean="0"/>
          </a:p>
          <a:p>
            <a:pPr algn="ctr"/>
            <a:r>
              <a:rPr lang="ja-JP" altLang="en-US" dirty="0" smtClean="0"/>
              <a:t>モデリング技術</a:t>
            </a:r>
            <a:r>
              <a:rPr lang="en-US" altLang="ja-JP" dirty="0" smtClean="0"/>
              <a:t>:</a:t>
            </a:r>
            <a:r>
              <a:rPr lang="ja-JP" altLang="en-US" dirty="0" smtClean="0"/>
              <a:t>低</a:t>
            </a:r>
            <a:endParaRPr lang="en-US" altLang="ja-JP" dirty="0" smtClean="0"/>
          </a:p>
          <a:p>
            <a:pPr algn="ctr"/>
            <a:r>
              <a:rPr lang="ja-JP" altLang="en-US" sz="3200" dirty="0"/>
              <a:t>ベテラン</a:t>
            </a:r>
            <a:r>
              <a:rPr lang="ja-JP" altLang="en-US" sz="3200" dirty="0" smtClean="0"/>
              <a:t>技術者</a:t>
            </a:r>
            <a:endParaRPr lang="en-US" altLang="ja-JP" sz="3200" dirty="0" smtClean="0"/>
          </a:p>
        </p:txBody>
      </p:sp>
      <p:sp>
        <p:nvSpPr>
          <p:cNvPr id="6" name="左右矢印 5"/>
          <p:cNvSpPr/>
          <p:nvPr/>
        </p:nvSpPr>
        <p:spPr>
          <a:xfrm>
            <a:off x="4211960" y="3717032"/>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043608" y="5229200"/>
            <a:ext cx="3096344" cy="129614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smtClean="0"/>
              <a:t>ソフトウェアエンジニア教育</a:t>
            </a:r>
            <a:endParaRPr lang="en-US" altLang="ja-JP" dirty="0" smtClean="0"/>
          </a:p>
          <a:p>
            <a:pPr algn="ctr"/>
            <a:r>
              <a:rPr lang="ja-JP" altLang="en-US" sz="3200" dirty="0"/>
              <a:t>高等教育機関</a:t>
            </a:r>
            <a:endParaRPr lang="en-US" altLang="ja-JP" sz="3200" dirty="0" smtClean="0"/>
          </a:p>
        </p:txBody>
      </p:sp>
      <p:sp>
        <p:nvSpPr>
          <p:cNvPr id="9" name="角丸四角形 8"/>
          <p:cNvSpPr/>
          <p:nvPr/>
        </p:nvSpPr>
        <p:spPr>
          <a:xfrm>
            <a:off x="5004048" y="5229200"/>
            <a:ext cx="3168352" cy="1296144"/>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smtClean="0"/>
              <a:t>組込みシステム開発者教育</a:t>
            </a:r>
          </a:p>
          <a:p>
            <a:pPr algn="ctr"/>
            <a:r>
              <a:rPr lang="ja-JP" altLang="en-US" sz="3200" dirty="0" smtClean="0"/>
              <a:t>企業</a:t>
            </a:r>
            <a:endParaRPr lang="en-US" altLang="ja-JP" sz="3200" dirty="0" smtClean="0"/>
          </a:p>
        </p:txBody>
      </p:sp>
      <p:sp>
        <p:nvSpPr>
          <p:cNvPr id="10" name="左右矢印 9"/>
          <p:cNvSpPr/>
          <p:nvPr/>
        </p:nvSpPr>
        <p:spPr>
          <a:xfrm>
            <a:off x="4211960" y="5733256"/>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線吹き出し 1 (枠付き) 11"/>
          <p:cNvSpPr/>
          <p:nvPr/>
        </p:nvSpPr>
        <p:spPr>
          <a:xfrm>
            <a:off x="5232933" y="4653136"/>
            <a:ext cx="3672408" cy="504056"/>
          </a:xfrm>
          <a:prstGeom prst="borderCallout1">
            <a:avLst>
              <a:gd name="adj1" fmla="val 51733"/>
              <a:gd name="adj2" fmla="val -152"/>
              <a:gd name="adj3" fmla="val 127213"/>
              <a:gd name="adj4" fmla="val -16629"/>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3500000" scaled="1"/>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2800" dirty="0" smtClean="0"/>
              <a:t>教育内容に剥離</a:t>
            </a:r>
            <a:endParaRPr kumimoji="1" lang="ja-JP" altLang="en-US" sz="2800" dirty="0"/>
          </a:p>
        </p:txBody>
      </p:sp>
      <p:sp>
        <p:nvSpPr>
          <p:cNvPr id="13" name="線吹き出し 1 (枠付き) 12"/>
          <p:cNvSpPr/>
          <p:nvPr/>
        </p:nvSpPr>
        <p:spPr>
          <a:xfrm>
            <a:off x="5220072" y="2636912"/>
            <a:ext cx="3672408" cy="504056"/>
          </a:xfrm>
          <a:prstGeom prst="borderCallout1">
            <a:avLst>
              <a:gd name="adj1" fmla="val 51733"/>
              <a:gd name="adj2" fmla="val -152"/>
              <a:gd name="adj3" fmla="val 137580"/>
              <a:gd name="adj4" fmla="val -1556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3500000" scaled="1"/>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2800" dirty="0" smtClean="0"/>
              <a:t>教育コストの増加</a:t>
            </a:r>
            <a:endParaRPr kumimoji="1" lang="ja-JP" altLang="en-US" sz="2800" dirty="0"/>
          </a:p>
        </p:txBody>
      </p:sp>
    </p:spTree>
    <p:extLst>
      <p:ext uri="{BB962C8B-B14F-4D97-AF65-F5344CB8AC3E}">
        <p14:creationId xmlns:p14="http://schemas.microsoft.com/office/powerpoint/2010/main" val="269596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研究背景</a:t>
            </a:r>
            <a:r>
              <a:rPr kumimoji="1" lang="en-US" altLang="ja-JP" smtClean="0"/>
              <a:t>(3/6)</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組込みシステム開発においてモデルベース開発は</a:t>
            </a:r>
            <a:r>
              <a:rPr kumimoji="1" lang="en-US" altLang="ja-JP" dirty="0" smtClean="0"/>
              <a:t>…</a:t>
            </a:r>
            <a:endParaRPr lang="en-US" altLang="ja-JP" dirty="0" smtClean="0"/>
          </a:p>
          <a:p>
            <a:endParaRPr kumimoji="1" lang="en-US" altLang="ja-JP" dirty="0"/>
          </a:p>
          <a:p>
            <a:r>
              <a:rPr lang="ja-JP" altLang="en-US" dirty="0" smtClean="0"/>
              <a:t>組込みシステム開発に対応したモデリング教育が必要</a:t>
            </a:r>
            <a:endParaRPr lang="en-US" altLang="ja-JP" dirty="0" smtClean="0"/>
          </a:p>
          <a:p>
            <a:r>
              <a:rPr kumimoji="1" lang="ja-JP" altLang="en-US" dirty="0" smtClean="0"/>
              <a:t>しかし</a:t>
            </a:r>
            <a:endParaRPr kumimoji="1" lang="en-US" altLang="ja-JP" dirty="0" smtClean="0"/>
          </a:p>
          <a:p>
            <a:r>
              <a:rPr kumimoji="1" lang="ja-JP" altLang="en-US" dirty="0" smtClean="0"/>
              <a:t>モデリング有識者が少なく、良いモデルは出回らない</a:t>
            </a:r>
            <a:endParaRPr kumimoji="1" lang="en-US" altLang="ja-JP" dirty="0" smtClean="0"/>
          </a:p>
          <a:p>
            <a:r>
              <a:rPr lang="ja-JP" altLang="en-US" dirty="0"/>
              <a:t>そこ</a:t>
            </a:r>
            <a:r>
              <a:rPr lang="ja-JP" altLang="en-US" dirty="0" smtClean="0"/>
              <a:t>で</a:t>
            </a:r>
            <a:endParaRPr lang="en-US" altLang="ja-JP" dirty="0" smtClean="0"/>
          </a:p>
          <a:p>
            <a:r>
              <a:rPr kumimoji="1" lang="en-US" altLang="ja-JP" dirty="0" smtClean="0"/>
              <a:t>UMTP Japan</a:t>
            </a:r>
            <a:r>
              <a:rPr kumimoji="1" lang="ja-JP" altLang="en-US" dirty="0" smtClean="0"/>
              <a:t>が</a:t>
            </a:r>
            <a:r>
              <a:rPr kumimoji="1" lang="en-US" altLang="ja-JP" dirty="0" smtClean="0"/>
              <a:t>UML</a:t>
            </a:r>
            <a:r>
              <a:rPr kumimoji="1" lang="ja-JP" altLang="en-US" dirty="0" smtClean="0"/>
              <a:t>モデルカタログを発表</a:t>
            </a:r>
            <a:endParaRPr kumimoji="1" lang="en-US" altLang="ja-JP" dirty="0" smtClean="0"/>
          </a:p>
        </p:txBody>
      </p:sp>
    </p:spTree>
    <p:extLst>
      <p:ext uri="{BB962C8B-B14F-4D97-AF65-F5344CB8AC3E}">
        <p14:creationId xmlns:p14="http://schemas.microsoft.com/office/powerpoint/2010/main" val="3251861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研究背景</a:t>
            </a:r>
            <a:r>
              <a:rPr kumimoji="1" lang="en-US" altLang="ja-JP" smtClean="0"/>
              <a:t>(4/6)</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UML</a:t>
            </a:r>
            <a:r>
              <a:rPr kumimoji="1" lang="ja-JP" altLang="en-US" dirty="0" smtClean="0"/>
              <a:t>モデルカタログとは？</a:t>
            </a:r>
            <a:endParaRPr kumimoji="1" lang="en-US" altLang="ja-JP" dirty="0" smtClean="0"/>
          </a:p>
          <a:p>
            <a:r>
              <a:rPr kumimoji="1" lang="en-US" altLang="ja-JP" dirty="0" smtClean="0"/>
              <a:t>UMTP Japan</a:t>
            </a:r>
            <a:r>
              <a:rPr kumimoji="1" lang="ja-JP" altLang="en-US" dirty="0" smtClean="0"/>
              <a:t>（</a:t>
            </a:r>
            <a:r>
              <a:rPr lang="ja-JP" altLang="ja-JP" dirty="0"/>
              <a:t>特定非営利活動法人</a:t>
            </a:r>
            <a:r>
              <a:rPr lang="en-US" altLang="ja-JP" dirty="0"/>
              <a:t>UML</a:t>
            </a:r>
            <a:r>
              <a:rPr lang="ja-JP" altLang="ja-JP" dirty="0"/>
              <a:t>モデリング推進協議会</a:t>
            </a:r>
            <a:r>
              <a:rPr kumimoji="1" lang="ja-JP" altLang="en-US" dirty="0" smtClean="0"/>
              <a:t>）</a:t>
            </a:r>
            <a:endParaRPr kumimoji="1" lang="en-US" altLang="ja-JP" dirty="0" smtClean="0"/>
          </a:p>
          <a:p>
            <a:pPr lvl="1"/>
            <a:endParaRPr kumimoji="1" lang="en-US" altLang="ja-JP" dirty="0" smtClean="0"/>
          </a:p>
          <a:p>
            <a:pPr lvl="1"/>
            <a:r>
              <a:rPr lang="ja-JP" altLang="en-US" sz="2400" dirty="0" smtClean="0"/>
              <a:t>モデリング</a:t>
            </a:r>
            <a:r>
              <a:rPr lang="ja-JP" altLang="en-US" sz="2400" dirty="0"/>
              <a:t>技術の普及とモデル共有に向けた活動を</a:t>
            </a:r>
            <a:r>
              <a:rPr lang="ja-JP" altLang="en-US" sz="2400" dirty="0" smtClean="0"/>
              <a:t>展開</a:t>
            </a:r>
            <a:endParaRPr lang="en-US" altLang="ja-JP" sz="2400" dirty="0"/>
          </a:p>
          <a:p>
            <a:pPr lvl="1"/>
            <a:r>
              <a:rPr lang="ja-JP" altLang="en-US" sz="2400" dirty="0" smtClean="0"/>
              <a:t>活動内容</a:t>
            </a:r>
            <a:endParaRPr lang="en-US" altLang="ja-JP" sz="2400" dirty="0" smtClean="0"/>
          </a:p>
          <a:p>
            <a:pPr marL="274320" lvl="1" indent="0">
              <a:buNone/>
            </a:pPr>
            <a:r>
              <a:rPr lang="en-US" altLang="ja-JP" dirty="0" smtClean="0"/>
              <a:t>	(</a:t>
            </a:r>
            <a:r>
              <a:rPr lang="en-US" altLang="ja-JP" dirty="0"/>
              <a:t>1) UML</a:t>
            </a:r>
            <a:r>
              <a:rPr lang="ja-JP" altLang="en-US" dirty="0"/>
              <a:t>を前提とするモデリング技術の体系化と普及活動</a:t>
            </a:r>
            <a:r>
              <a:rPr lang="ja-JP" altLang="en-US" dirty="0"/>
              <a:t/>
            </a:r>
            <a:br>
              <a:rPr lang="ja-JP" altLang="en-US" dirty="0"/>
            </a:br>
            <a:r>
              <a:rPr lang="en-US" altLang="ja-JP" dirty="0" smtClean="0"/>
              <a:t>	(</a:t>
            </a:r>
            <a:r>
              <a:rPr lang="en-US" altLang="ja-JP" dirty="0"/>
              <a:t>2) </a:t>
            </a:r>
            <a:r>
              <a:rPr lang="ja-JP" altLang="en-US" dirty="0"/>
              <a:t>モデリング技術者の技能認定</a:t>
            </a:r>
            <a:r>
              <a:rPr lang="ja-JP" altLang="en-US" dirty="0"/>
              <a:t/>
            </a:r>
            <a:br>
              <a:rPr lang="ja-JP" altLang="en-US" dirty="0"/>
            </a:br>
            <a:r>
              <a:rPr lang="en-US" altLang="ja-JP" dirty="0" smtClean="0"/>
              <a:t>	(</a:t>
            </a:r>
            <a:r>
              <a:rPr lang="en-US" altLang="ja-JP" dirty="0"/>
              <a:t>3) </a:t>
            </a:r>
            <a:r>
              <a:rPr lang="ja-JP" altLang="en-US" dirty="0"/>
              <a:t>各分野のベストプラクティス・モデル共有支援</a:t>
            </a:r>
            <a:r>
              <a:rPr lang="ja-JP" altLang="en-US" dirty="0"/>
              <a:t/>
            </a:r>
            <a:br>
              <a:rPr lang="ja-JP" altLang="en-US" dirty="0"/>
            </a:br>
            <a:r>
              <a:rPr lang="en-US" altLang="ja-JP" dirty="0" smtClean="0"/>
              <a:t>	(</a:t>
            </a:r>
            <a:r>
              <a:rPr lang="en-US" altLang="ja-JP" dirty="0"/>
              <a:t>4) </a:t>
            </a:r>
            <a:r>
              <a:rPr lang="ja-JP" altLang="en-US" dirty="0"/>
              <a:t>国際連携</a:t>
            </a:r>
            <a:endParaRPr kumimoji="1" lang="ja-JP" altLang="en-US" dirty="0"/>
          </a:p>
        </p:txBody>
      </p:sp>
    </p:spTree>
    <p:extLst>
      <p:ext uri="{BB962C8B-B14F-4D97-AF65-F5344CB8AC3E}">
        <p14:creationId xmlns:p14="http://schemas.microsoft.com/office/powerpoint/2010/main" val="3181388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研究背景</a:t>
            </a:r>
            <a:r>
              <a:rPr kumimoji="1" lang="en-US" altLang="ja-JP" smtClean="0"/>
              <a:t>(5/6)</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116110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研究背景</a:t>
            </a:r>
            <a:r>
              <a:rPr kumimoji="1" lang="en-US" altLang="ja-JP" smtClean="0"/>
              <a:t>(6/6)</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UML</a:t>
            </a:r>
            <a:r>
              <a:rPr kumimoji="1" lang="ja-JP" altLang="en-US" dirty="0" smtClean="0"/>
              <a:t>モデルカタログの問題点</a:t>
            </a:r>
            <a:endParaRPr kumimoji="1" lang="en-US" altLang="ja-JP" dirty="0" smtClean="0"/>
          </a:p>
          <a:p>
            <a:pPr lvl="1"/>
            <a:r>
              <a:rPr lang="ja-JP" altLang="en-US" dirty="0" smtClean="0"/>
              <a:t>開発現場での使用報告無し</a:t>
            </a:r>
            <a:endParaRPr lang="en-US" altLang="ja-JP" dirty="0" smtClean="0"/>
          </a:p>
          <a:p>
            <a:pPr lvl="1"/>
            <a:r>
              <a:rPr kumimoji="1" lang="ja-JP" altLang="en-US" dirty="0" smtClean="0"/>
              <a:t>プラットフォーム依存モデル無し</a:t>
            </a:r>
            <a:endParaRPr kumimoji="1" lang="en-US" altLang="ja-JP" dirty="0" smtClean="0"/>
          </a:p>
          <a:p>
            <a:pPr lvl="1"/>
            <a:endParaRPr kumimoji="1" lang="ja-JP" altLang="en-US" dirty="0"/>
          </a:p>
        </p:txBody>
      </p:sp>
    </p:spTree>
    <p:extLst>
      <p:ext uri="{BB962C8B-B14F-4D97-AF65-F5344CB8AC3E}">
        <p14:creationId xmlns:p14="http://schemas.microsoft.com/office/powerpoint/2010/main" val="3116123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発表内容</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4000" smtClean="0"/>
              <a:t>研究背景</a:t>
            </a:r>
            <a:endParaRPr kumimoji="1" lang="en-US" altLang="ja-JP" sz="4000" smtClean="0"/>
          </a:p>
          <a:p>
            <a:r>
              <a:rPr lang="ja-JP" altLang="en-US" sz="4000">
                <a:solidFill>
                  <a:srgbClr val="7030A0"/>
                </a:solidFill>
              </a:rPr>
              <a:t>研究</a:t>
            </a:r>
            <a:r>
              <a:rPr lang="ja-JP" altLang="en-US" sz="4000" smtClean="0">
                <a:solidFill>
                  <a:srgbClr val="7030A0"/>
                </a:solidFill>
              </a:rPr>
              <a:t>概要</a:t>
            </a:r>
            <a:endParaRPr lang="en-US" altLang="ja-JP" sz="4000" smtClean="0">
              <a:solidFill>
                <a:srgbClr val="7030A0"/>
              </a:solidFill>
            </a:endParaRPr>
          </a:p>
          <a:p>
            <a:r>
              <a:rPr kumimoji="1" lang="ja-JP" altLang="en-US" sz="4000" smtClean="0"/>
              <a:t>進捗状況</a:t>
            </a:r>
            <a:endParaRPr kumimoji="1" lang="en-US" altLang="ja-JP" sz="4000" smtClean="0"/>
          </a:p>
          <a:p>
            <a:r>
              <a:rPr lang="ja-JP" altLang="en-US" sz="4000"/>
              <a:t>まとめ</a:t>
            </a:r>
            <a:endParaRPr kumimoji="1" lang="en-US" altLang="ja-JP" sz="4000" smtClean="0"/>
          </a:p>
          <a:p>
            <a:r>
              <a:rPr lang="ja-JP" altLang="en-US" sz="4000"/>
              <a:t>今後</a:t>
            </a:r>
            <a:r>
              <a:rPr lang="ja-JP" altLang="en-US" sz="4000" smtClean="0"/>
              <a:t>の予定</a:t>
            </a:r>
            <a:endParaRPr kumimoji="1" lang="en-US" altLang="ja-JP" sz="4000" smtClean="0"/>
          </a:p>
        </p:txBody>
      </p:sp>
    </p:spTree>
    <p:extLst>
      <p:ext uri="{BB962C8B-B14F-4D97-AF65-F5344CB8AC3E}">
        <p14:creationId xmlns:p14="http://schemas.microsoft.com/office/powerpoint/2010/main" val="33415907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449</TotalTime>
  <Words>538</Words>
  <Application>Microsoft Office PowerPoint</Application>
  <PresentationFormat>画面に合わせる (4:3)</PresentationFormat>
  <Paragraphs>141</Paragraphs>
  <Slides>21</Slides>
  <Notes>15</Notes>
  <HiddenSlides>0</HiddenSlides>
  <MMClips>0</MMClips>
  <ScaleCrop>false</ScaleCrop>
  <HeadingPairs>
    <vt:vector size="4" baseType="variant">
      <vt:variant>
        <vt:lpstr>テーマ</vt:lpstr>
      </vt:variant>
      <vt:variant>
        <vt:i4>1</vt:i4>
      </vt:variant>
      <vt:variant>
        <vt:lpstr>スライド タイトル</vt:lpstr>
      </vt:variant>
      <vt:variant>
        <vt:i4>21</vt:i4>
      </vt:variant>
    </vt:vector>
  </HeadingPairs>
  <TitlesOfParts>
    <vt:vector size="22" baseType="lpstr">
      <vt:lpstr>クラリティ</vt:lpstr>
      <vt:lpstr>組込みシステムにおける UMLモデルカタログの実践研究</vt:lpstr>
      <vt:lpstr>発表内容</vt:lpstr>
      <vt:lpstr>研究背景(1/6)</vt:lpstr>
      <vt:lpstr>研究背景(2/6)</vt:lpstr>
      <vt:lpstr>研究背景(3/6)</vt:lpstr>
      <vt:lpstr>研究背景(4/6)</vt:lpstr>
      <vt:lpstr>研究背景(5/6)</vt:lpstr>
      <vt:lpstr>研究背景(6/6)</vt:lpstr>
      <vt:lpstr>発表内容</vt:lpstr>
      <vt:lpstr>研究概要(1/3)</vt:lpstr>
      <vt:lpstr>研究概要(2/3)</vt:lpstr>
      <vt:lpstr>研究概要(3/3)</vt:lpstr>
      <vt:lpstr>発表内容</vt:lpstr>
      <vt:lpstr>進捗状況(1/4)</vt:lpstr>
      <vt:lpstr>進捗状況(2/4)</vt:lpstr>
      <vt:lpstr>進捗状況(3/4)</vt:lpstr>
      <vt:lpstr>進捗状況(4/4)</vt:lpstr>
      <vt:lpstr>発表内容</vt:lpstr>
      <vt:lpstr>まとめ</vt:lpstr>
      <vt:lpstr>発表内容</vt:lpstr>
      <vt:lpstr>今後の予定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組込みシステムにおける UMLモデルカタログの実践研究</dc:title>
  <dc:creator>Niimura</dc:creator>
  <cp:lastModifiedBy>N_MURA</cp:lastModifiedBy>
  <cp:revision>18</cp:revision>
  <dcterms:created xsi:type="dcterms:W3CDTF">2012-11-18T12:03:51Z</dcterms:created>
  <dcterms:modified xsi:type="dcterms:W3CDTF">2012-11-26T07:02:08Z</dcterms:modified>
</cp:coreProperties>
</file>