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1"/>
  </p:notesMasterIdLst>
  <p:sldIdLst>
    <p:sldId id="256" r:id="rId2"/>
    <p:sldId id="257" r:id="rId3"/>
    <p:sldId id="278" r:id="rId4"/>
    <p:sldId id="258" r:id="rId5"/>
    <p:sldId id="260" r:id="rId6"/>
    <p:sldId id="261" r:id="rId7"/>
    <p:sldId id="262" r:id="rId8"/>
    <p:sldId id="263" r:id="rId9"/>
    <p:sldId id="264" r:id="rId10"/>
    <p:sldId id="280" r:id="rId11"/>
    <p:sldId id="265" r:id="rId12"/>
    <p:sldId id="266" r:id="rId13"/>
    <p:sldId id="279" r:id="rId14"/>
    <p:sldId id="267" r:id="rId15"/>
    <p:sldId id="268" r:id="rId16"/>
    <p:sldId id="269" r:id="rId17"/>
    <p:sldId id="270" r:id="rId18"/>
    <p:sldId id="271" r:id="rId19"/>
    <p:sldId id="272" r:id="rId2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39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91553C-C418-45F3-9060-1557D7683ECD}" type="datetimeFigureOut">
              <a:rPr kumimoji="1" lang="ja-JP" altLang="en-US" smtClean="0"/>
              <a:t>2012/11/27</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B36527-D379-4589-94AB-3E8AB1F08336}" type="slidenum">
              <a:rPr kumimoji="1" lang="ja-JP" altLang="en-US" smtClean="0"/>
              <a:t>‹#›</a:t>
            </a:fld>
            <a:endParaRPr kumimoji="1" lang="ja-JP" altLang="en-US"/>
          </a:p>
        </p:txBody>
      </p:sp>
    </p:spTree>
    <p:extLst>
      <p:ext uri="{BB962C8B-B14F-4D97-AF65-F5344CB8AC3E}">
        <p14:creationId xmlns:p14="http://schemas.microsoft.com/office/powerpoint/2010/main" val="269772872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UML</a:t>
            </a:r>
            <a:r>
              <a:rPr kumimoji="1" lang="ja-JP" altLang="en-US" smtClean="0"/>
              <a:t>モデリングとは？</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3</a:t>
            </a:fld>
            <a:endParaRPr kumimoji="1" lang="ja-JP" altLang="en-US"/>
          </a:p>
        </p:txBody>
      </p:sp>
    </p:spTree>
    <p:extLst>
      <p:ext uri="{BB962C8B-B14F-4D97-AF65-F5344CB8AC3E}">
        <p14:creationId xmlns:p14="http://schemas.microsoft.com/office/powerpoint/2010/main" val="35611630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目標値制御とは？</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12</a:t>
            </a:fld>
            <a:endParaRPr kumimoji="1" lang="ja-JP" altLang="en-US"/>
          </a:p>
        </p:txBody>
      </p:sp>
    </p:spTree>
    <p:extLst>
      <p:ext uri="{BB962C8B-B14F-4D97-AF65-F5344CB8AC3E}">
        <p14:creationId xmlns:p14="http://schemas.microsoft.com/office/powerpoint/2010/main" val="3436690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目標値制御とは？</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13</a:t>
            </a:fld>
            <a:endParaRPr kumimoji="1" lang="ja-JP" altLang="en-US"/>
          </a:p>
        </p:txBody>
      </p:sp>
    </p:spTree>
    <p:extLst>
      <p:ext uri="{BB962C8B-B14F-4D97-AF65-F5344CB8AC3E}">
        <p14:creationId xmlns:p14="http://schemas.microsoft.com/office/powerpoint/2010/main" val="34366904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モデルカタログの読み合わせ</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14</a:t>
            </a:fld>
            <a:endParaRPr kumimoji="1" lang="ja-JP" altLang="en-US"/>
          </a:p>
        </p:txBody>
      </p:sp>
    </p:spTree>
    <p:extLst>
      <p:ext uri="{BB962C8B-B14F-4D97-AF65-F5344CB8AC3E}">
        <p14:creationId xmlns:p14="http://schemas.microsoft.com/office/powerpoint/2010/main" val="1207813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nxt</a:t>
            </a:r>
            <a:r>
              <a:rPr kumimoji="1" lang="ja-JP" altLang="en-US" smtClean="0"/>
              <a:t>用輝度値制御モデルの作成</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15</a:t>
            </a:fld>
            <a:endParaRPr kumimoji="1" lang="ja-JP" altLang="en-US"/>
          </a:p>
        </p:txBody>
      </p:sp>
    </p:spTree>
    <p:extLst>
      <p:ext uri="{BB962C8B-B14F-4D97-AF65-F5344CB8AC3E}">
        <p14:creationId xmlns:p14="http://schemas.microsoft.com/office/powerpoint/2010/main" val="345897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モデル作成にあたって</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16</a:t>
            </a:fld>
            <a:endParaRPr kumimoji="1" lang="ja-JP" altLang="en-US"/>
          </a:p>
        </p:txBody>
      </p:sp>
    </p:spTree>
    <p:extLst>
      <p:ext uri="{BB962C8B-B14F-4D97-AF65-F5344CB8AC3E}">
        <p14:creationId xmlns:p14="http://schemas.microsoft.com/office/powerpoint/2010/main" val="4218142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他の環境での実践</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17</a:t>
            </a:fld>
            <a:endParaRPr kumimoji="1" lang="ja-JP" altLang="en-US"/>
          </a:p>
        </p:txBody>
      </p:sp>
    </p:spTree>
    <p:extLst>
      <p:ext uri="{BB962C8B-B14F-4D97-AF65-F5344CB8AC3E}">
        <p14:creationId xmlns:p14="http://schemas.microsoft.com/office/powerpoint/2010/main" val="838027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まとめ</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18</a:t>
            </a:fld>
            <a:endParaRPr kumimoji="1" lang="ja-JP" altLang="en-US"/>
          </a:p>
        </p:txBody>
      </p:sp>
    </p:spTree>
    <p:extLst>
      <p:ext uri="{BB962C8B-B14F-4D97-AF65-F5344CB8AC3E}">
        <p14:creationId xmlns:p14="http://schemas.microsoft.com/office/powerpoint/2010/main" val="34682842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今後の予定</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19</a:t>
            </a:fld>
            <a:endParaRPr kumimoji="1" lang="ja-JP" altLang="en-US"/>
          </a:p>
        </p:txBody>
      </p:sp>
    </p:spTree>
    <p:extLst>
      <p:ext uri="{BB962C8B-B14F-4D97-AF65-F5344CB8AC3E}">
        <p14:creationId xmlns:p14="http://schemas.microsoft.com/office/powerpoint/2010/main" val="4133551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組込み分野において</a:t>
            </a:r>
            <a:r>
              <a:rPr kumimoji="1" lang="en-US" altLang="ja-JP" smtClean="0"/>
              <a:t>UML</a:t>
            </a:r>
            <a:r>
              <a:rPr kumimoji="1" lang="ja-JP" altLang="en-US" smtClean="0"/>
              <a:t>モデリングは必須</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4</a:t>
            </a:fld>
            <a:endParaRPr kumimoji="1" lang="ja-JP" altLang="en-US"/>
          </a:p>
        </p:txBody>
      </p:sp>
    </p:spTree>
    <p:extLst>
      <p:ext uri="{BB962C8B-B14F-4D97-AF65-F5344CB8AC3E}">
        <p14:creationId xmlns:p14="http://schemas.microsoft.com/office/powerpoint/2010/main" val="2700716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UML</a:t>
            </a:r>
            <a:r>
              <a:rPr kumimoji="1" lang="ja-JP" altLang="en-US" smtClean="0"/>
              <a:t>モデリングの難点とは？</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5</a:t>
            </a:fld>
            <a:endParaRPr kumimoji="1" lang="ja-JP" altLang="en-US"/>
          </a:p>
        </p:txBody>
      </p:sp>
    </p:spTree>
    <p:extLst>
      <p:ext uri="{BB962C8B-B14F-4D97-AF65-F5344CB8AC3E}">
        <p14:creationId xmlns:p14="http://schemas.microsoft.com/office/powerpoint/2010/main" val="1507551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UML</a:t>
            </a:r>
            <a:r>
              <a:rPr kumimoji="1" lang="ja-JP" altLang="en-US" smtClean="0"/>
              <a:t>モデリングの難点とモデルカタログの誕生を組み合わせる</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6</a:t>
            </a:fld>
            <a:endParaRPr kumimoji="1" lang="ja-JP" altLang="en-US"/>
          </a:p>
        </p:txBody>
      </p:sp>
    </p:spTree>
    <p:extLst>
      <p:ext uri="{BB962C8B-B14F-4D97-AF65-F5344CB8AC3E}">
        <p14:creationId xmlns:p14="http://schemas.microsoft.com/office/powerpoint/2010/main" val="209078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UMTP</a:t>
            </a:r>
            <a:r>
              <a:rPr kumimoji="1" lang="ja-JP" altLang="en-US" smtClean="0"/>
              <a:t>とは？</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7</a:t>
            </a:fld>
            <a:endParaRPr kumimoji="1" lang="ja-JP" altLang="en-US"/>
          </a:p>
        </p:txBody>
      </p:sp>
    </p:spTree>
    <p:extLst>
      <p:ext uri="{BB962C8B-B14F-4D97-AF65-F5344CB8AC3E}">
        <p14:creationId xmlns:p14="http://schemas.microsoft.com/office/powerpoint/2010/main" val="3545265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UML</a:t>
            </a:r>
            <a:r>
              <a:rPr kumimoji="1" lang="ja-JP" altLang="en-US" smtClean="0"/>
              <a:t>モデルカタログとは？</a:t>
            </a:r>
            <a:endParaRPr kumimoji="1" lang="en-US" altLang="ja-JP" smtClean="0"/>
          </a:p>
          <a:p>
            <a:r>
              <a:rPr kumimoji="1" lang="ja-JP" altLang="en-US" smtClean="0"/>
              <a:t>→しかし、実装例が少ない</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8</a:t>
            </a:fld>
            <a:endParaRPr kumimoji="1" lang="ja-JP" altLang="en-US"/>
          </a:p>
        </p:txBody>
      </p:sp>
    </p:spTree>
    <p:extLst>
      <p:ext uri="{BB962C8B-B14F-4D97-AF65-F5344CB8AC3E}">
        <p14:creationId xmlns:p14="http://schemas.microsoft.com/office/powerpoint/2010/main" val="1328505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ざっくりと研究概要を示す</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9</a:t>
            </a:fld>
            <a:endParaRPr kumimoji="1" lang="ja-JP" altLang="en-US"/>
          </a:p>
        </p:txBody>
      </p:sp>
    </p:spTree>
    <p:extLst>
      <p:ext uri="{BB962C8B-B14F-4D97-AF65-F5344CB8AC3E}">
        <p14:creationId xmlns:p14="http://schemas.microsoft.com/office/powerpoint/2010/main" val="1813964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ざっくりと研究概要を示す</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10</a:t>
            </a:fld>
            <a:endParaRPr kumimoji="1" lang="ja-JP" altLang="en-US"/>
          </a:p>
        </p:txBody>
      </p:sp>
    </p:spTree>
    <p:extLst>
      <p:ext uri="{BB962C8B-B14F-4D97-AF65-F5344CB8AC3E}">
        <p14:creationId xmlns:p14="http://schemas.microsoft.com/office/powerpoint/2010/main" val="1813964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方法を示す</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11</a:t>
            </a:fld>
            <a:endParaRPr kumimoji="1" lang="ja-JP" altLang="en-US"/>
          </a:p>
        </p:txBody>
      </p:sp>
    </p:spTree>
    <p:extLst>
      <p:ext uri="{BB962C8B-B14F-4D97-AF65-F5344CB8AC3E}">
        <p14:creationId xmlns:p14="http://schemas.microsoft.com/office/powerpoint/2010/main" val="3791227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2FE0E3B-AB19-407C-B8D2-B50F41DA1FAB}" type="datetimeFigureOut">
              <a:rPr kumimoji="1" lang="ja-JP" altLang="en-US" smtClean="0"/>
              <a:t>2012/11/27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4CD1AD-35CE-4DA8-9CDB-2FA6D4A1B3F4}" type="slidenum">
              <a:rPr kumimoji="1" lang="ja-JP" altLang="en-US" smtClean="0"/>
              <a:t>‹#›</a:t>
            </a:fld>
            <a:endParaRPr kumimoji="1" lang="ja-JP"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42FE0E3B-AB19-407C-B8D2-B50F41DA1FAB}" type="datetimeFigureOut">
              <a:rPr kumimoji="1" lang="ja-JP" altLang="en-US" smtClean="0"/>
              <a:t>2012/11/27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4CD1AD-35CE-4DA8-9CDB-2FA6D4A1B3F4}"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2FE0E3B-AB19-407C-B8D2-B50F41DA1FAB}" type="datetimeFigureOut">
              <a:rPr kumimoji="1" lang="ja-JP" altLang="en-US" smtClean="0"/>
              <a:t>2012/11/27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4CD1AD-35CE-4DA8-9CDB-2FA6D4A1B3F4}"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42FE0E3B-AB19-407C-B8D2-B50F41DA1FAB}" type="datetimeFigureOut">
              <a:rPr kumimoji="1" lang="ja-JP" altLang="en-US" smtClean="0"/>
              <a:t>2012/11/27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4CD1AD-35CE-4DA8-9CDB-2FA6D4A1B3F4}"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2FE0E3B-AB19-407C-B8D2-B50F41DA1FAB}" type="datetimeFigureOut">
              <a:rPr kumimoji="1" lang="ja-JP" altLang="en-US" smtClean="0"/>
              <a:t>2012/11/27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4CD1AD-35CE-4DA8-9CDB-2FA6D4A1B3F4}" type="slidenum">
              <a:rPr kumimoji="1" lang="ja-JP" altLang="en-US" smtClean="0"/>
              <a:t>‹#›</a:t>
            </a:fld>
            <a:endParaRPr kumimoji="1" lang="ja-JP"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2FE0E3B-AB19-407C-B8D2-B50F41DA1FAB}" type="datetimeFigureOut">
              <a:rPr kumimoji="1" lang="ja-JP" altLang="en-US" smtClean="0"/>
              <a:t>2012/11/27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B4CD1AD-35CE-4DA8-9CDB-2FA6D4A1B3F4}"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2FE0E3B-AB19-407C-B8D2-B50F41DA1FAB}" type="datetimeFigureOut">
              <a:rPr kumimoji="1" lang="ja-JP" altLang="en-US" smtClean="0"/>
              <a:t>2012/11/27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B4CD1AD-35CE-4DA8-9CDB-2FA6D4A1B3F4}" type="slidenum">
              <a:rPr kumimoji="1" lang="ja-JP" altLang="en-US" smtClean="0"/>
              <a:t>‹#›</a:t>
            </a:fld>
            <a:endParaRPr kumimoji="1" lang="ja-JP"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42FE0E3B-AB19-407C-B8D2-B50F41DA1FAB}" type="datetimeFigureOut">
              <a:rPr kumimoji="1" lang="ja-JP" altLang="en-US" smtClean="0"/>
              <a:t>2012/11/27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B4CD1AD-35CE-4DA8-9CDB-2FA6D4A1B3F4}"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FE0E3B-AB19-407C-B8D2-B50F41DA1FAB}" type="datetimeFigureOut">
              <a:rPr kumimoji="1" lang="ja-JP" altLang="en-US" smtClean="0"/>
              <a:t>2012/11/27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B4CD1AD-35CE-4DA8-9CDB-2FA6D4A1B3F4}"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2FE0E3B-AB19-407C-B8D2-B50F41DA1FAB}" type="datetimeFigureOut">
              <a:rPr kumimoji="1" lang="ja-JP" altLang="en-US" smtClean="0"/>
              <a:t>2012/11/27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B4CD1AD-35CE-4DA8-9CDB-2FA6D4A1B3F4}" type="slidenum">
              <a:rPr kumimoji="1" lang="ja-JP" altLang="en-US" smtClean="0"/>
              <a:t>‹#›</a:t>
            </a:fld>
            <a:endParaRPr kumimoji="1" lang="ja-JP"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2FE0E3B-AB19-407C-B8D2-B50F41DA1FAB}" type="datetimeFigureOut">
              <a:rPr kumimoji="1" lang="ja-JP" altLang="en-US" smtClean="0"/>
              <a:t>2012/11/27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B4CD1AD-35CE-4DA8-9CDB-2FA6D4A1B3F4}"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42FE0E3B-AB19-407C-B8D2-B50F41DA1FAB}" type="datetimeFigureOut">
              <a:rPr kumimoji="1" lang="ja-JP" altLang="en-US" smtClean="0"/>
              <a:t>2012/11/27</a:t>
            </a:fld>
            <a:endParaRPr kumimoji="1" lang="ja-JP"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1B4CD1AD-35CE-4DA8-9CDB-2FA6D4A1B3F4}"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kumimoji="1"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sz="4400" dirty="0" smtClean="0"/>
              <a:t>組込みシステムにおける</a:t>
            </a:r>
            <a:r>
              <a:rPr kumimoji="1" lang="en-US" altLang="ja-JP" sz="4400" dirty="0" smtClean="0"/>
              <a:t/>
            </a:r>
            <a:br>
              <a:rPr kumimoji="1" lang="en-US" altLang="ja-JP" sz="4400" dirty="0" smtClean="0"/>
            </a:br>
            <a:r>
              <a:rPr lang="en-US" altLang="ja-JP" sz="4400" dirty="0" smtClean="0"/>
              <a:t>UML</a:t>
            </a:r>
            <a:r>
              <a:rPr lang="ja-JP" altLang="en-US" sz="4400" dirty="0" smtClean="0"/>
              <a:t>モデルカタログの実践研究</a:t>
            </a:r>
            <a:endParaRPr kumimoji="1" lang="ja-JP" altLang="en-US" sz="4400" dirty="0"/>
          </a:p>
        </p:txBody>
      </p:sp>
      <p:sp>
        <p:nvSpPr>
          <p:cNvPr id="3" name="サブタイトル 2"/>
          <p:cNvSpPr>
            <a:spLocks noGrp="1"/>
          </p:cNvSpPr>
          <p:nvPr>
            <p:ph type="subTitle" idx="1"/>
          </p:nvPr>
        </p:nvSpPr>
        <p:spPr/>
        <p:txBody>
          <a:bodyPr>
            <a:normAutofit/>
          </a:bodyPr>
          <a:lstStyle/>
          <a:p>
            <a:r>
              <a:rPr lang="ja-JP" altLang="en-US" sz="3200"/>
              <a:t>力武</a:t>
            </a:r>
            <a:r>
              <a:rPr lang="ja-JP" altLang="en-US" sz="3200" smtClean="0"/>
              <a:t>研究室</a:t>
            </a:r>
            <a:endParaRPr lang="en-US" altLang="ja-JP" sz="3200" smtClean="0"/>
          </a:p>
          <a:p>
            <a:r>
              <a:rPr kumimoji="1" lang="ja-JP" altLang="en-US" sz="3200"/>
              <a:t>情報工</a:t>
            </a:r>
            <a:r>
              <a:rPr kumimoji="1" lang="ja-JP" altLang="en-US" sz="3200" smtClean="0"/>
              <a:t>学科</a:t>
            </a:r>
            <a:r>
              <a:rPr kumimoji="1" lang="en-US" altLang="ja-JP" sz="3200" smtClean="0"/>
              <a:t>5</a:t>
            </a:r>
            <a:r>
              <a:rPr kumimoji="1" lang="ja-JP" altLang="en-US" sz="3200" smtClean="0"/>
              <a:t>年</a:t>
            </a:r>
            <a:r>
              <a:rPr kumimoji="1" lang="en-US" altLang="ja-JP" sz="3200" smtClean="0"/>
              <a:t>25</a:t>
            </a:r>
            <a:r>
              <a:rPr kumimoji="1" lang="ja-JP" altLang="en-US" sz="3200" smtClean="0"/>
              <a:t>番　新村祐太</a:t>
            </a:r>
            <a:endParaRPr kumimoji="1" lang="en-US" altLang="ja-JP" sz="3200" smtClean="0"/>
          </a:p>
          <a:p>
            <a:r>
              <a:rPr lang="ja-JP" altLang="en-US" sz="3200"/>
              <a:t>指導</a:t>
            </a:r>
            <a:r>
              <a:rPr lang="ja-JP" altLang="en-US" sz="3200" smtClean="0"/>
              <a:t>教員</a:t>
            </a:r>
            <a:r>
              <a:rPr lang="en-US" altLang="ja-JP" sz="3200" smtClean="0"/>
              <a:t>:</a:t>
            </a:r>
            <a:r>
              <a:rPr lang="ja-JP" altLang="en-US" sz="3200" smtClean="0"/>
              <a:t>力武克彰</a:t>
            </a:r>
            <a:endParaRPr kumimoji="1" lang="ja-JP" altLang="en-US" sz="3200"/>
          </a:p>
        </p:txBody>
      </p:sp>
    </p:spTree>
    <p:extLst>
      <p:ext uri="{BB962C8B-B14F-4D97-AF65-F5344CB8AC3E}">
        <p14:creationId xmlns:p14="http://schemas.microsoft.com/office/powerpoint/2010/main" val="13554402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研究概要</a:t>
            </a:r>
            <a:r>
              <a:rPr kumimoji="1" lang="en-US" altLang="ja-JP" smtClean="0"/>
              <a:t>(1/3)</a:t>
            </a:r>
            <a:endParaRPr kumimoji="1" lang="ja-JP" altLang="en-US"/>
          </a:p>
        </p:txBody>
      </p:sp>
      <p:sp>
        <p:nvSpPr>
          <p:cNvPr id="3" name="コンテンツ プレースホルダー 2"/>
          <p:cNvSpPr>
            <a:spLocks noGrp="1"/>
          </p:cNvSpPr>
          <p:nvPr>
            <p:ph idx="1"/>
          </p:nvPr>
        </p:nvSpPr>
        <p:spPr/>
        <p:txBody>
          <a:bodyPr>
            <a:normAutofit lnSpcReduction="10000"/>
          </a:bodyPr>
          <a:lstStyle/>
          <a:p>
            <a:endParaRPr lang="en-US" altLang="ja-JP" dirty="0" smtClean="0"/>
          </a:p>
          <a:p>
            <a:endParaRPr lang="en-US" altLang="ja-JP" dirty="0"/>
          </a:p>
          <a:p>
            <a:endParaRPr lang="en-US" altLang="ja-JP" dirty="0" smtClean="0"/>
          </a:p>
          <a:p>
            <a:pPr marL="0" indent="0">
              <a:buNone/>
            </a:pPr>
            <a:endParaRPr lang="en-US" altLang="ja-JP" dirty="0" smtClean="0"/>
          </a:p>
          <a:p>
            <a:r>
              <a:rPr kumimoji="1" lang="ja-JP" altLang="en-US" dirty="0"/>
              <a:t>実際</a:t>
            </a:r>
            <a:r>
              <a:rPr kumimoji="1" lang="ja-JP" altLang="en-US" dirty="0" smtClean="0"/>
              <a:t>の開発で使用</a:t>
            </a:r>
            <a:endParaRPr kumimoji="1" lang="en-US" altLang="ja-JP" dirty="0" smtClean="0"/>
          </a:p>
          <a:p>
            <a:r>
              <a:rPr lang="ja-JP" altLang="en-US" dirty="0" smtClean="0"/>
              <a:t>有用性を</a:t>
            </a:r>
            <a:r>
              <a:rPr lang="ja-JP" altLang="en-US" dirty="0" smtClean="0"/>
              <a:t>検証</a:t>
            </a:r>
            <a:endParaRPr kumimoji="1" lang="en-US" altLang="ja-JP" dirty="0"/>
          </a:p>
          <a:p>
            <a:r>
              <a:rPr lang="ja-JP" altLang="en-US" dirty="0" smtClean="0"/>
              <a:t>有用性とは？</a:t>
            </a:r>
            <a:endParaRPr lang="en-US" altLang="ja-JP" dirty="0"/>
          </a:p>
          <a:p>
            <a:pPr lvl="1"/>
            <a:r>
              <a:rPr lang="ja-JP" altLang="en-US" dirty="0" smtClean="0"/>
              <a:t>モデルからシステムを作る事が出来る（実現性）</a:t>
            </a:r>
            <a:endParaRPr lang="en-US" altLang="ja-JP" dirty="0" smtClean="0"/>
          </a:p>
          <a:p>
            <a:pPr lvl="1"/>
            <a:r>
              <a:rPr lang="ja-JP" altLang="en-US" dirty="0" smtClean="0"/>
              <a:t>同一のモデルから複数のプラットフォームに対してシステムを作ることが出来る（再利用性）</a:t>
            </a:r>
            <a:endParaRPr lang="en-US" altLang="ja-JP" dirty="0" smtClean="0"/>
          </a:p>
          <a:p>
            <a:pPr lvl="1"/>
            <a:r>
              <a:rPr lang="ja-JP" altLang="en-US" dirty="0" smtClean="0"/>
              <a:t>モデルに僅かな変更を加える事で複数のシステムを作ることが出来る（拡張性）</a:t>
            </a:r>
            <a:endParaRPr lang="en-US" altLang="ja-JP" dirty="0" smtClean="0"/>
          </a:p>
          <a:p>
            <a:pPr lvl="1"/>
            <a:r>
              <a:rPr lang="ja-JP" altLang="en-US" dirty="0" smtClean="0"/>
              <a:t>モデルの規模が適切である（粒度）</a:t>
            </a:r>
            <a:endParaRPr lang="en-US" altLang="ja-JP" dirty="0" smtClean="0"/>
          </a:p>
        </p:txBody>
      </p:sp>
      <p:sp>
        <p:nvSpPr>
          <p:cNvPr id="4" name="正方形/長方形 3"/>
          <p:cNvSpPr/>
          <p:nvPr/>
        </p:nvSpPr>
        <p:spPr>
          <a:xfrm>
            <a:off x="1295636" y="2060848"/>
            <a:ext cx="6552728"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smtClean="0"/>
              <a:t>UML</a:t>
            </a:r>
            <a:r>
              <a:rPr lang="ja-JP" altLang="en-US" sz="2800" dirty="0" smtClean="0"/>
              <a:t>モデルカタログを利用して開発を行い、</a:t>
            </a:r>
            <a:r>
              <a:rPr kumimoji="1" lang="ja-JP" altLang="en-US" sz="2800" dirty="0" smtClean="0"/>
              <a:t>有用性を検証する</a:t>
            </a:r>
            <a:endParaRPr kumimoji="1" lang="ja-JP" altLang="en-US" sz="2800" dirty="0"/>
          </a:p>
        </p:txBody>
      </p:sp>
    </p:spTree>
    <p:extLst>
      <p:ext uri="{BB962C8B-B14F-4D97-AF65-F5344CB8AC3E}">
        <p14:creationId xmlns:p14="http://schemas.microsoft.com/office/powerpoint/2010/main" val="25671220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研究概要</a:t>
            </a:r>
            <a:r>
              <a:rPr kumimoji="1" lang="en-US" altLang="ja-JP" smtClean="0"/>
              <a:t>(2/3)</a:t>
            </a:r>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複数あるモデルカタログの中から、「目標値制御」を実装</a:t>
            </a:r>
            <a:endParaRPr kumimoji="1" lang="en-US" altLang="ja-JP" dirty="0" smtClean="0"/>
          </a:p>
          <a:p>
            <a:endParaRPr lang="en-US" altLang="ja-JP" dirty="0" smtClean="0"/>
          </a:p>
        </p:txBody>
      </p:sp>
      <p:sp>
        <p:nvSpPr>
          <p:cNvPr id="4" name="正方形/長方形 3"/>
          <p:cNvSpPr/>
          <p:nvPr/>
        </p:nvSpPr>
        <p:spPr>
          <a:xfrm>
            <a:off x="1835696" y="3933056"/>
            <a:ext cx="1440160" cy="97112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2400" dirty="0" smtClean="0"/>
              <a:t>制御器</a:t>
            </a:r>
            <a:endParaRPr kumimoji="1" lang="en-US" altLang="ja-JP" sz="2400" dirty="0" smtClean="0"/>
          </a:p>
        </p:txBody>
      </p:sp>
      <p:sp>
        <p:nvSpPr>
          <p:cNvPr id="8" name="正方形/長方形 7"/>
          <p:cNvSpPr/>
          <p:nvPr/>
        </p:nvSpPr>
        <p:spPr>
          <a:xfrm>
            <a:off x="3851920" y="5157192"/>
            <a:ext cx="1440160" cy="100811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sz="2400" dirty="0"/>
              <a:t>計測</a:t>
            </a:r>
            <a:r>
              <a:rPr kumimoji="1" lang="ja-JP" altLang="en-US" sz="2400" dirty="0" smtClean="0"/>
              <a:t>器</a:t>
            </a:r>
            <a:endParaRPr kumimoji="1" lang="ja-JP" altLang="en-US" sz="2400" dirty="0"/>
          </a:p>
        </p:txBody>
      </p:sp>
      <p:sp>
        <p:nvSpPr>
          <p:cNvPr id="9" name="正方形/長方形 8"/>
          <p:cNvSpPr/>
          <p:nvPr/>
        </p:nvSpPr>
        <p:spPr>
          <a:xfrm>
            <a:off x="5868144" y="3933056"/>
            <a:ext cx="1440160" cy="971127"/>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sz="2400" dirty="0" smtClean="0"/>
              <a:t>制御対象</a:t>
            </a:r>
            <a:endParaRPr kumimoji="1" lang="ja-JP" altLang="en-US" sz="2400" dirty="0"/>
          </a:p>
        </p:txBody>
      </p:sp>
      <p:sp>
        <p:nvSpPr>
          <p:cNvPr id="10" name="正方形/長方形 9"/>
          <p:cNvSpPr/>
          <p:nvPr/>
        </p:nvSpPr>
        <p:spPr>
          <a:xfrm>
            <a:off x="3844652" y="2780928"/>
            <a:ext cx="1440160" cy="100811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sz="2400" dirty="0" smtClean="0"/>
              <a:t>操作</a:t>
            </a:r>
            <a:r>
              <a:rPr kumimoji="1" lang="ja-JP" altLang="en-US" sz="2400" dirty="0" smtClean="0"/>
              <a:t>器</a:t>
            </a:r>
            <a:endParaRPr kumimoji="1" lang="en-US" altLang="ja-JP" sz="2400" dirty="0" smtClean="0"/>
          </a:p>
        </p:txBody>
      </p:sp>
      <p:cxnSp>
        <p:nvCxnSpPr>
          <p:cNvPr id="15" name="カギ線コネクタ 14"/>
          <p:cNvCxnSpPr>
            <a:stCxn id="4" idx="0"/>
            <a:endCxn id="10" idx="1"/>
          </p:cNvCxnSpPr>
          <p:nvPr/>
        </p:nvCxnSpPr>
        <p:spPr>
          <a:xfrm rot="5400000" flipH="1" flipV="1">
            <a:off x="2876178" y="2964582"/>
            <a:ext cx="648072" cy="1288876"/>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17" name="カギ線コネクタ 16"/>
          <p:cNvCxnSpPr>
            <a:stCxn id="10" idx="3"/>
            <a:endCxn id="9" idx="0"/>
          </p:cNvCxnSpPr>
          <p:nvPr/>
        </p:nvCxnSpPr>
        <p:spPr>
          <a:xfrm>
            <a:off x="5284812" y="3284984"/>
            <a:ext cx="1303412" cy="648072"/>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21" name="カギ線コネクタ 20"/>
          <p:cNvCxnSpPr>
            <a:stCxn id="9" idx="2"/>
            <a:endCxn id="8" idx="3"/>
          </p:cNvCxnSpPr>
          <p:nvPr/>
        </p:nvCxnSpPr>
        <p:spPr>
          <a:xfrm rot="5400000">
            <a:off x="5561620" y="4634643"/>
            <a:ext cx="757065" cy="1296144"/>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23" name="カギ線コネクタ 22"/>
          <p:cNvCxnSpPr>
            <a:stCxn id="8" idx="1"/>
            <a:endCxn id="4" idx="2"/>
          </p:cNvCxnSpPr>
          <p:nvPr/>
        </p:nvCxnSpPr>
        <p:spPr>
          <a:xfrm rot="10800000">
            <a:off x="2555776" y="4904184"/>
            <a:ext cx="1296144" cy="757064"/>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34" name="スマイル 33"/>
          <p:cNvSpPr/>
          <p:nvPr/>
        </p:nvSpPr>
        <p:spPr>
          <a:xfrm>
            <a:off x="683568" y="2888940"/>
            <a:ext cx="792088" cy="792088"/>
          </a:xfrm>
          <a:prstGeom prst="smileyFace">
            <a:avLst/>
          </a:prstGeom>
        </p:spPr>
        <p:style>
          <a:lnRef idx="3">
            <a:schemeClr val="lt1"/>
          </a:lnRef>
          <a:fillRef idx="1">
            <a:schemeClr val="dk1"/>
          </a:fillRef>
          <a:effectRef idx="1">
            <a:schemeClr val="dk1"/>
          </a:effectRef>
          <a:fontRef idx="minor">
            <a:schemeClr val="lt1"/>
          </a:fontRef>
        </p:style>
        <p:txBody>
          <a:bodyPr rtlCol="0" anchor="ctr"/>
          <a:lstStyle/>
          <a:p>
            <a:pPr algn="ctr"/>
            <a:endParaRPr kumimoji="1" lang="ja-JP" altLang="en-US"/>
          </a:p>
        </p:txBody>
      </p:sp>
      <p:cxnSp>
        <p:nvCxnSpPr>
          <p:cNvPr id="38" name="カギ線コネクタ 37"/>
          <p:cNvCxnSpPr>
            <a:stCxn id="34" idx="4"/>
            <a:endCxn id="4" idx="1"/>
          </p:cNvCxnSpPr>
          <p:nvPr/>
        </p:nvCxnSpPr>
        <p:spPr>
          <a:xfrm rot="16200000" flipH="1">
            <a:off x="1088858" y="3671782"/>
            <a:ext cx="737592" cy="756084"/>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39" name="雲 38"/>
          <p:cNvSpPr/>
          <p:nvPr/>
        </p:nvSpPr>
        <p:spPr>
          <a:xfrm>
            <a:off x="7092280" y="2780928"/>
            <a:ext cx="1584176" cy="936104"/>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smtClean="0"/>
              <a:t>外乱</a:t>
            </a:r>
            <a:endParaRPr kumimoji="1" lang="ja-JP" altLang="en-US" sz="2400" dirty="0"/>
          </a:p>
        </p:txBody>
      </p:sp>
      <p:cxnSp>
        <p:nvCxnSpPr>
          <p:cNvPr id="41" name="カギ線コネクタ 40"/>
          <p:cNvCxnSpPr>
            <a:stCxn id="39" idx="1"/>
            <a:endCxn id="9" idx="3"/>
          </p:cNvCxnSpPr>
          <p:nvPr/>
        </p:nvCxnSpPr>
        <p:spPr>
          <a:xfrm rot="5400000">
            <a:off x="7245044" y="3779295"/>
            <a:ext cx="702585" cy="576064"/>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42" name="テキスト ボックス 41"/>
          <p:cNvSpPr txBox="1"/>
          <p:nvPr/>
        </p:nvSpPr>
        <p:spPr>
          <a:xfrm>
            <a:off x="2843807" y="2924944"/>
            <a:ext cx="1080121" cy="369332"/>
          </a:xfrm>
          <a:prstGeom prst="rect">
            <a:avLst/>
          </a:prstGeom>
          <a:noFill/>
        </p:spPr>
        <p:txBody>
          <a:bodyPr wrap="square" rtlCol="0">
            <a:spAutoFit/>
          </a:bodyPr>
          <a:lstStyle/>
          <a:p>
            <a:r>
              <a:rPr kumimoji="1" lang="ja-JP" altLang="en-US" dirty="0" smtClean="0"/>
              <a:t>操作量</a:t>
            </a:r>
            <a:endParaRPr kumimoji="1" lang="ja-JP" altLang="en-US" dirty="0"/>
          </a:p>
        </p:txBody>
      </p:sp>
      <p:sp>
        <p:nvSpPr>
          <p:cNvPr id="43" name="テキスト ボックス 42"/>
          <p:cNvSpPr txBox="1"/>
          <p:nvPr/>
        </p:nvSpPr>
        <p:spPr>
          <a:xfrm>
            <a:off x="5436095" y="2924944"/>
            <a:ext cx="1080121" cy="369332"/>
          </a:xfrm>
          <a:prstGeom prst="rect">
            <a:avLst/>
          </a:prstGeom>
          <a:noFill/>
        </p:spPr>
        <p:txBody>
          <a:bodyPr wrap="square" rtlCol="0">
            <a:spAutoFit/>
          </a:bodyPr>
          <a:lstStyle/>
          <a:p>
            <a:r>
              <a:rPr lang="ja-JP" altLang="en-US" dirty="0"/>
              <a:t>操作</a:t>
            </a:r>
            <a:endParaRPr kumimoji="1" lang="ja-JP" altLang="en-US" dirty="0"/>
          </a:p>
        </p:txBody>
      </p:sp>
      <p:sp>
        <p:nvSpPr>
          <p:cNvPr id="44" name="テキスト ボックス 43"/>
          <p:cNvSpPr txBox="1"/>
          <p:nvPr/>
        </p:nvSpPr>
        <p:spPr>
          <a:xfrm>
            <a:off x="2843808" y="5651956"/>
            <a:ext cx="1080121" cy="369332"/>
          </a:xfrm>
          <a:prstGeom prst="rect">
            <a:avLst/>
          </a:prstGeom>
          <a:noFill/>
        </p:spPr>
        <p:txBody>
          <a:bodyPr wrap="square" rtlCol="0">
            <a:spAutoFit/>
          </a:bodyPr>
          <a:lstStyle/>
          <a:p>
            <a:r>
              <a:rPr lang="ja-JP" altLang="en-US" dirty="0"/>
              <a:t>計測</a:t>
            </a:r>
            <a:r>
              <a:rPr kumimoji="1" lang="ja-JP" altLang="en-US" dirty="0" smtClean="0"/>
              <a:t>量</a:t>
            </a:r>
            <a:endParaRPr kumimoji="1" lang="ja-JP" altLang="en-US" dirty="0"/>
          </a:p>
        </p:txBody>
      </p:sp>
      <p:sp>
        <p:nvSpPr>
          <p:cNvPr id="45" name="テキスト ボックス 44"/>
          <p:cNvSpPr txBox="1"/>
          <p:nvPr/>
        </p:nvSpPr>
        <p:spPr>
          <a:xfrm>
            <a:off x="5508103" y="5651956"/>
            <a:ext cx="1080121" cy="369332"/>
          </a:xfrm>
          <a:prstGeom prst="rect">
            <a:avLst/>
          </a:prstGeom>
          <a:noFill/>
        </p:spPr>
        <p:txBody>
          <a:bodyPr wrap="square" rtlCol="0">
            <a:spAutoFit/>
          </a:bodyPr>
          <a:lstStyle/>
          <a:p>
            <a:r>
              <a:rPr lang="ja-JP" altLang="en-US" dirty="0"/>
              <a:t>計測</a:t>
            </a:r>
            <a:endParaRPr kumimoji="1" lang="ja-JP" altLang="en-US" dirty="0"/>
          </a:p>
        </p:txBody>
      </p:sp>
      <p:sp>
        <p:nvSpPr>
          <p:cNvPr id="46" name="テキスト ボックス 45"/>
          <p:cNvSpPr txBox="1"/>
          <p:nvPr/>
        </p:nvSpPr>
        <p:spPr>
          <a:xfrm>
            <a:off x="7380312" y="4438853"/>
            <a:ext cx="1584176" cy="646331"/>
          </a:xfrm>
          <a:prstGeom prst="rect">
            <a:avLst/>
          </a:prstGeom>
          <a:noFill/>
        </p:spPr>
        <p:txBody>
          <a:bodyPr wrap="square" rtlCol="0">
            <a:spAutoFit/>
          </a:bodyPr>
          <a:lstStyle/>
          <a:p>
            <a:r>
              <a:rPr lang="ja-JP" altLang="en-US" dirty="0" smtClean="0"/>
              <a:t>制御対象への影響</a:t>
            </a:r>
            <a:endParaRPr lang="en-US" altLang="ja-JP" dirty="0" smtClean="0"/>
          </a:p>
        </p:txBody>
      </p:sp>
      <p:sp>
        <p:nvSpPr>
          <p:cNvPr id="47" name="テキスト ボックス 46"/>
          <p:cNvSpPr txBox="1"/>
          <p:nvPr/>
        </p:nvSpPr>
        <p:spPr>
          <a:xfrm>
            <a:off x="539552" y="2492896"/>
            <a:ext cx="1224136" cy="461665"/>
          </a:xfrm>
          <a:prstGeom prst="rect">
            <a:avLst/>
          </a:prstGeom>
          <a:noFill/>
        </p:spPr>
        <p:txBody>
          <a:bodyPr wrap="square" rtlCol="0">
            <a:spAutoFit/>
          </a:bodyPr>
          <a:lstStyle/>
          <a:p>
            <a:r>
              <a:rPr lang="ja-JP" altLang="en-US" sz="2400" dirty="0"/>
              <a:t>使用者</a:t>
            </a:r>
            <a:endParaRPr kumimoji="1" lang="en-US" altLang="ja-JP" sz="2400" dirty="0" smtClean="0"/>
          </a:p>
        </p:txBody>
      </p:sp>
      <p:sp>
        <p:nvSpPr>
          <p:cNvPr id="48" name="テキスト ボックス 47"/>
          <p:cNvSpPr txBox="1"/>
          <p:nvPr/>
        </p:nvSpPr>
        <p:spPr>
          <a:xfrm>
            <a:off x="1115615" y="4577352"/>
            <a:ext cx="1080121" cy="369332"/>
          </a:xfrm>
          <a:prstGeom prst="rect">
            <a:avLst/>
          </a:prstGeom>
          <a:noFill/>
        </p:spPr>
        <p:txBody>
          <a:bodyPr wrap="square" rtlCol="0">
            <a:spAutoFit/>
          </a:bodyPr>
          <a:lstStyle/>
          <a:p>
            <a:r>
              <a:rPr lang="ja-JP" altLang="en-US" dirty="0"/>
              <a:t>指示</a:t>
            </a:r>
            <a:endParaRPr kumimoji="1" lang="ja-JP" altLang="en-US" dirty="0"/>
          </a:p>
        </p:txBody>
      </p:sp>
    </p:spTree>
    <p:extLst>
      <p:ext uri="{BB962C8B-B14F-4D97-AF65-F5344CB8AC3E}">
        <p14:creationId xmlns:p14="http://schemas.microsoft.com/office/powerpoint/2010/main" val="36213264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研究概要</a:t>
            </a:r>
            <a:r>
              <a:rPr kumimoji="1" lang="en-US" altLang="ja-JP" smtClean="0"/>
              <a:t>(3/3)</a:t>
            </a:r>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実装先の組込みデバイス</a:t>
            </a:r>
            <a:endParaRPr kumimoji="1" lang="en-US" altLang="ja-JP" dirty="0" smtClean="0"/>
          </a:p>
          <a:p>
            <a:pPr lvl="1"/>
            <a:r>
              <a:rPr lang="en-US" altLang="ja-JP" dirty="0" smtClean="0"/>
              <a:t>NXT LEGO MINDSTORMS</a:t>
            </a:r>
          </a:p>
          <a:p>
            <a:pPr lvl="2"/>
            <a:r>
              <a:rPr lang="en-US" altLang="ja-JP" dirty="0"/>
              <a:t>C</a:t>
            </a:r>
            <a:r>
              <a:rPr lang="ja-JP" altLang="en-US" dirty="0" smtClean="0"/>
              <a:t>言語、</a:t>
            </a:r>
            <a:r>
              <a:rPr lang="en-US" altLang="ja-JP" dirty="0" smtClean="0"/>
              <a:t>Java</a:t>
            </a:r>
            <a:r>
              <a:rPr lang="ja-JP" altLang="en-US" dirty="0" smtClean="0"/>
              <a:t>で動作（</a:t>
            </a:r>
            <a:r>
              <a:rPr lang="en-US" altLang="ja-JP" dirty="0" smtClean="0"/>
              <a:t>Ruby</a:t>
            </a:r>
            <a:r>
              <a:rPr lang="ja-JP" altLang="en-US" dirty="0" smtClean="0"/>
              <a:t>も対応予定）</a:t>
            </a:r>
            <a:endParaRPr lang="en-US" altLang="ja-JP" dirty="0"/>
          </a:p>
        </p:txBody>
      </p:sp>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37874" y="2787531"/>
            <a:ext cx="2268252" cy="3711107"/>
          </a:xfrm>
          <a:prstGeom prst="rect">
            <a:avLst/>
          </a:prstGeom>
        </p:spPr>
      </p:pic>
      <p:sp>
        <p:nvSpPr>
          <p:cNvPr id="6" name="線吹き出し 1 (枠付き) 5"/>
          <p:cNvSpPr/>
          <p:nvPr/>
        </p:nvSpPr>
        <p:spPr>
          <a:xfrm>
            <a:off x="6705576" y="2204864"/>
            <a:ext cx="1584176" cy="582667"/>
          </a:xfrm>
          <a:prstGeom prst="borderCallout1">
            <a:avLst>
              <a:gd name="adj1" fmla="val 29635"/>
              <a:gd name="adj2" fmla="val -1737"/>
              <a:gd name="adj3" fmla="val 130641"/>
              <a:gd name="adj4" fmla="val -1317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超音波センサ（距離測定）</a:t>
            </a:r>
            <a:endParaRPr kumimoji="1" lang="ja-JP" altLang="en-US" dirty="0"/>
          </a:p>
        </p:txBody>
      </p:sp>
      <p:sp>
        <p:nvSpPr>
          <p:cNvPr id="7" name="線吹き出し 1 (枠付き) 6"/>
          <p:cNvSpPr/>
          <p:nvPr/>
        </p:nvSpPr>
        <p:spPr>
          <a:xfrm>
            <a:off x="827584" y="5409722"/>
            <a:ext cx="2032130" cy="611566"/>
          </a:xfrm>
          <a:prstGeom prst="borderCallout1">
            <a:avLst>
              <a:gd name="adj1" fmla="val 15122"/>
              <a:gd name="adj2" fmla="val 98039"/>
              <a:gd name="adj3" fmla="val 42595"/>
              <a:gd name="adj4" fmla="val 1695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光</a:t>
            </a:r>
            <a:r>
              <a:rPr kumimoji="1" lang="ja-JP" altLang="en-US" dirty="0" smtClean="0"/>
              <a:t>センサ</a:t>
            </a:r>
            <a:endParaRPr kumimoji="1" lang="en-US" altLang="ja-JP" dirty="0" smtClean="0"/>
          </a:p>
          <a:p>
            <a:pPr algn="ctr"/>
            <a:r>
              <a:rPr lang="ja-JP" altLang="en-US" dirty="0" smtClean="0"/>
              <a:t>（路面輝度値測定）</a:t>
            </a:r>
            <a:endParaRPr kumimoji="1" lang="ja-JP" altLang="en-US" dirty="0"/>
          </a:p>
        </p:txBody>
      </p:sp>
      <p:sp>
        <p:nvSpPr>
          <p:cNvPr id="8" name="線吹き出し 1 (枠付き) 7"/>
          <p:cNvSpPr/>
          <p:nvPr/>
        </p:nvSpPr>
        <p:spPr>
          <a:xfrm>
            <a:off x="6724481" y="5355465"/>
            <a:ext cx="1584176" cy="360040"/>
          </a:xfrm>
          <a:prstGeom prst="borderCallout1">
            <a:avLst>
              <a:gd name="adj1" fmla="val 18750"/>
              <a:gd name="adj2" fmla="val -8333"/>
              <a:gd name="adj3" fmla="val -4006"/>
              <a:gd name="adj4" fmla="val -1147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尻尾モータ</a:t>
            </a:r>
            <a:endParaRPr kumimoji="1" lang="ja-JP" altLang="en-US" dirty="0"/>
          </a:p>
        </p:txBody>
      </p:sp>
      <p:sp>
        <p:nvSpPr>
          <p:cNvPr id="9" name="線吹き出し 1 (枠付き) 8"/>
          <p:cNvSpPr/>
          <p:nvPr/>
        </p:nvSpPr>
        <p:spPr>
          <a:xfrm>
            <a:off x="947741" y="2943519"/>
            <a:ext cx="1791816" cy="535524"/>
          </a:xfrm>
          <a:prstGeom prst="borderCallout1">
            <a:avLst>
              <a:gd name="adj1" fmla="val 73172"/>
              <a:gd name="adj2" fmla="val 100292"/>
              <a:gd name="adj3" fmla="val 65334"/>
              <a:gd name="adj4" fmla="val 1735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ジャイロ</a:t>
            </a:r>
            <a:r>
              <a:rPr kumimoji="1" lang="ja-JP" altLang="en-US" dirty="0" smtClean="0"/>
              <a:t>センサ</a:t>
            </a:r>
            <a:endParaRPr kumimoji="1" lang="en-US" altLang="ja-JP" dirty="0" smtClean="0"/>
          </a:p>
          <a:p>
            <a:pPr algn="ctr"/>
            <a:r>
              <a:rPr lang="ja-JP" altLang="en-US" dirty="0" smtClean="0"/>
              <a:t>（車体傾き測定）</a:t>
            </a:r>
            <a:endParaRPr kumimoji="1" lang="ja-JP" altLang="en-US" dirty="0"/>
          </a:p>
        </p:txBody>
      </p:sp>
      <p:sp>
        <p:nvSpPr>
          <p:cNvPr id="10" name="線吹き出し 1 (枠付き) 9"/>
          <p:cNvSpPr/>
          <p:nvPr/>
        </p:nvSpPr>
        <p:spPr>
          <a:xfrm>
            <a:off x="6404597" y="4179679"/>
            <a:ext cx="2186133" cy="360040"/>
          </a:xfrm>
          <a:prstGeom prst="borderCallout1">
            <a:avLst>
              <a:gd name="adj1" fmla="val 29635"/>
              <a:gd name="adj2" fmla="val -4748"/>
              <a:gd name="adj3" fmla="val 207840"/>
              <a:gd name="adj4" fmla="val -516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車輪モータ（左車輪）</a:t>
            </a:r>
            <a:endParaRPr kumimoji="1" lang="ja-JP" altLang="en-US" dirty="0"/>
          </a:p>
        </p:txBody>
      </p:sp>
      <p:sp>
        <p:nvSpPr>
          <p:cNvPr id="11" name="線吹き出し 1 (枠付き) 10"/>
          <p:cNvSpPr/>
          <p:nvPr/>
        </p:nvSpPr>
        <p:spPr>
          <a:xfrm>
            <a:off x="6705576" y="3169046"/>
            <a:ext cx="1584176" cy="619994"/>
          </a:xfrm>
          <a:prstGeom prst="borderCallout1">
            <a:avLst>
              <a:gd name="adj1" fmla="val 18750"/>
              <a:gd name="adj2" fmla="val -8333"/>
              <a:gd name="adj3" fmla="val 14540"/>
              <a:gd name="adj4" fmla="val -979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タッチ</a:t>
            </a:r>
            <a:r>
              <a:rPr kumimoji="1" lang="ja-JP" altLang="en-US" dirty="0" smtClean="0"/>
              <a:t>センサ</a:t>
            </a:r>
            <a:endParaRPr kumimoji="1" lang="en-US" altLang="ja-JP" dirty="0" smtClean="0"/>
          </a:p>
          <a:p>
            <a:pPr algn="ctr"/>
            <a:r>
              <a:rPr lang="ja-JP" altLang="en-US" dirty="0" smtClean="0"/>
              <a:t>（押下測定）</a:t>
            </a:r>
            <a:endParaRPr kumimoji="1" lang="ja-JP" altLang="en-US" dirty="0"/>
          </a:p>
        </p:txBody>
      </p:sp>
      <p:sp>
        <p:nvSpPr>
          <p:cNvPr id="12" name="線吹き出し 1 (枠付き) 11"/>
          <p:cNvSpPr/>
          <p:nvPr/>
        </p:nvSpPr>
        <p:spPr>
          <a:xfrm>
            <a:off x="798894" y="3842256"/>
            <a:ext cx="2048036" cy="517443"/>
          </a:xfrm>
          <a:prstGeom prst="borderCallout1">
            <a:avLst>
              <a:gd name="adj1" fmla="val 31373"/>
              <a:gd name="adj2" fmla="val 99459"/>
              <a:gd name="adj3" fmla="val 54905"/>
              <a:gd name="adj4" fmla="val 1591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32</a:t>
            </a:r>
            <a:r>
              <a:rPr lang="ja-JP" altLang="en-US" dirty="0" smtClean="0"/>
              <a:t>ビット</a:t>
            </a:r>
            <a:endParaRPr lang="en-US" altLang="ja-JP" dirty="0" smtClean="0"/>
          </a:p>
          <a:p>
            <a:pPr algn="ctr"/>
            <a:r>
              <a:rPr lang="ja-JP" altLang="en-US" dirty="0" smtClean="0"/>
              <a:t>マイクロプロセッサ</a:t>
            </a:r>
            <a:endParaRPr kumimoji="1" lang="ja-JP" altLang="en-US" dirty="0"/>
          </a:p>
        </p:txBody>
      </p:sp>
      <p:sp>
        <p:nvSpPr>
          <p:cNvPr id="13" name="線吹き出し 1 (枠付き) 12"/>
          <p:cNvSpPr/>
          <p:nvPr/>
        </p:nvSpPr>
        <p:spPr>
          <a:xfrm>
            <a:off x="750582" y="4725144"/>
            <a:ext cx="2186133" cy="360040"/>
          </a:xfrm>
          <a:prstGeom prst="borderCallout1">
            <a:avLst>
              <a:gd name="adj1" fmla="val 4238"/>
              <a:gd name="adj2" fmla="val 102211"/>
              <a:gd name="adj3" fmla="val 4259"/>
              <a:gd name="adj4" fmla="val 1336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車輪モータ（右車輪）</a:t>
            </a:r>
            <a:endParaRPr kumimoji="1" lang="ja-JP" altLang="en-US" dirty="0"/>
          </a:p>
        </p:txBody>
      </p:sp>
    </p:spTree>
    <p:extLst>
      <p:ext uri="{BB962C8B-B14F-4D97-AF65-F5344CB8AC3E}">
        <p14:creationId xmlns:p14="http://schemas.microsoft.com/office/powerpoint/2010/main" val="3481390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研究概要</a:t>
            </a:r>
            <a:r>
              <a:rPr kumimoji="1" lang="en-US" altLang="ja-JP" smtClean="0"/>
              <a:t>(4/3)</a:t>
            </a:r>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実装先の組込みデバイス</a:t>
            </a:r>
            <a:endParaRPr kumimoji="1" lang="en-US" altLang="ja-JP" dirty="0" smtClean="0"/>
          </a:p>
          <a:p>
            <a:pPr lvl="1"/>
            <a:r>
              <a:rPr lang="en-US" altLang="ja-JP" dirty="0" smtClean="0"/>
              <a:t>DONKEY</a:t>
            </a:r>
          </a:p>
          <a:p>
            <a:pPr lvl="2"/>
            <a:r>
              <a:rPr lang="en-US" altLang="ja-JP" dirty="0"/>
              <a:t>C</a:t>
            </a:r>
            <a:r>
              <a:rPr lang="ja-JP" altLang="en-US" dirty="0" smtClean="0"/>
              <a:t>言語で動作</a:t>
            </a:r>
            <a:endParaRPr lang="en-US" altLang="ja-JP" dirty="0"/>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5776" y="3501008"/>
            <a:ext cx="4283968" cy="2303957"/>
          </a:xfrm>
          <a:prstGeom prst="rect">
            <a:avLst/>
          </a:prstGeom>
        </p:spPr>
      </p:pic>
      <p:sp>
        <p:nvSpPr>
          <p:cNvPr id="5" name="線吹き出し 1 (枠付き) 4"/>
          <p:cNvSpPr/>
          <p:nvPr/>
        </p:nvSpPr>
        <p:spPr>
          <a:xfrm>
            <a:off x="6588224" y="4077072"/>
            <a:ext cx="2088232" cy="432048"/>
          </a:xfrm>
          <a:prstGeom prst="borderCallout1">
            <a:avLst>
              <a:gd name="adj1" fmla="val 18750"/>
              <a:gd name="adj2" fmla="val -8333"/>
              <a:gd name="adj3" fmla="val 121318"/>
              <a:gd name="adj4" fmla="val -559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車輪</a:t>
            </a:r>
            <a:endParaRPr kumimoji="1" lang="ja-JP" altLang="en-US" dirty="0"/>
          </a:p>
        </p:txBody>
      </p:sp>
      <p:sp>
        <p:nvSpPr>
          <p:cNvPr id="14" name="線吹き出し 1 (枠付き) 13"/>
          <p:cNvSpPr/>
          <p:nvPr/>
        </p:nvSpPr>
        <p:spPr>
          <a:xfrm>
            <a:off x="611560" y="3051448"/>
            <a:ext cx="2088232" cy="432048"/>
          </a:xfrm>
          <a:prstGeom prst="borderCallout1">
            <a:avLst>
              <a:gd name="adj1" fmla="val 51084"/>
              <a:gd name="adj2" fmla="val 103570"/>
              <a:gd name="adj3" fmla="val 168350"/>
              <a:gd name="adj4" fmla="val 1593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マイコンボード</a:t>
            </a:r>
            <a:endParaRPr kumimoji="1" lang="ja-JP" altLang="en-US" dirty="0"/>
          </a:p>
        </p:txBody>
      </p:sp>
      <p:sp>
        <p:nvSpPr>
          <p:cNvPr id="15" name="線吹き出し 1 (枠付き) 14"/>
          <p:cNvSpPr/>
          <p:nvPr/>
        </p:nvSpPr>
        <p:spPr>
          <a:xfrm>
            <a:off x="611560" y="5157192"/>
            <a:ext cx="2088232" cy="576064"/>
          </a:xfrm>
          <a:prstGeom prst="borderCallout1">
            <a:avLst>
              <a:gd name="adj1" fmla="val 51084"/>
              <a:gd name="adj2" fmla="val 103570"/>
              <a:gd name="adj3" fmla="val -72688"/>
              <a:gd name="adj4" fmla="val 1270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超音波センサ</a:t>
            </a:r>
            <a:endParaRPr lang="en-US" altLang="ja-JP" dirty="0" smtClean="0"/>
          </a:p>
          <a:p>
            <a:pPr algn="ctr"/>
            <a:r>
              <a:rPr kumimoji="1" lang="ja-JP" altLang="en-US" dirty="0" smtClean="0"/>
              <a:t>（距離検知）</a:t>
            </a:r>
            <a:endParaRPr kumimoji="1" lang="ja-JP" altLang="en-US" dirty="0"/>
          </a:p>
        </p:txBody>
      </p:sp>
      <p:sp>
        <p:nvSpPr>
          <p:cNvPr id="16" name="線吹き出し 1 (枠付き) 15"/>
          <p:cNvSpPr/>
          <p:nvPr/>
        </p:nvSpPr>
        <p:spPr>
          <a:xfrm>
            <a:off x="6568628" y="2877220"/>
            <a:ext cx="2088232" cy="432048"/>
          </a:xfrm>
          <a:prstGeom prst="borderCallout1">
            <a:avLst>
              <a:gd name="adj1" fmla="val 18750"/>
              <a:gd name="adj2" fmla="val -8333"/>
              <a:gd name="adj3" fmla="val 385873"/>
              <a:gd name="adj4" fmla="val -936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車輪用モータ</a:t>
            </a:r>
            <a:endParaRPr kumimoji="1" lang="ja-JP" altLang="en-US" dirty="0"/>
          </a:p>
        </p:txBody>
      </p:sp>
      <p:sp>
        <p:nvSpPr>
          <p:cNvPr id="17" name="線吹き出し 1 (枠付き) 16"/>
          <p:cNvSpPr/>
          <p:nvPr/>
        </p:nvSpPr>
        <p:spPr>
          <a:xfrm>
            <a:off x="611560" y="4077072"/>
            <a:ext cx="2088232" cy="575914"/>
          </a:xfrm>
          <a:prstGeom prst="borderCallout1">
            <a:avLst>
              <a:gd name="adj1" fmla="val 51084"/>
              <a:gd name="adj2" fmla="val 103570"/>
              <a:gd name="adj3" fmla="val -19777"/>
              <a:gd name="adj4" fmla="val 144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焦電センサ</a:t>
            </a:r>
            <a:endParaRPr lang="en-US" altLang="ja-JP" dirty="0" smtClean="0"/>
          </a:p>
          <a:p>
            <a:pPr algn="ctr"/>
            <a:r>
              <a:rPr kumimoji="1" lang="ja-JP" altLang="en-US" dirty="0" smtClean="0"/>
              <a:t>（人体検知）</a:t>
            </a:r>
            <a:endParaRPr kumimoji="1" lang="ja-JP" altLang="en-US" dirty="0"/>
          </a:p>
        </p:txBody>
      </p:sp>
      <p:sp>
        <p:nvSpPr>
          <p:cNvPr id="18" name="線吹き出し 1 (枠付き) 17"/>
          <p:cNvSpPr/>
          <p:nvPr/>
        </p:nvSpPr>
        <p:spPr>
          <a:xfrm>
            <a:off x="6568628" y="5157192"/>
            <a:ext cx="2088232" cy="432048"/>
          </a:xfrm>
          <a:prstGeom prst="borderCallout1">
            <a:avLst>
              <a:gd name="adj1" fmla="val 56963"/>
              <a:gd name="adj2" fmla="val -4684"/>
              <a:gd name="adj3" fmla="val 83105"/>
              <a:gd name="adj4" fmla="val -869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接触スイッチ</a:t>
            </a:r>
            <a:endParaRPr kumimoji="1" lang="ja-JP" altLang="en-US" dirty="0"/>
          </a:p>
        </p:txBody>
      </p:sp>
    </p:spTree>
    <p:extLst>
      <p:ext uri="{BB962C8B-B14F-4D97-AF65-F5344CB8AC3E}">
        <p14:creationId xmlns:p14="http://schemas.microsoft.com/office/powerpoint/2010/main" val="1417085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15" grpId="0" animBg="1"/>
      <p:bldP spid="16" grpId="0" animBg="1"/>
      <p:bldP spid="17" grpId="0" animBg="1"/>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進捗状況</a:t>
            </a:r>
            <a:r>
              <a:rPr kumimoji="1" lang="en-US" altLang="ja-JP" smtClean="0"/>
              <a:t>(1/4)</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モデルカタログの読み合わせ</a:t>
            </a:r>
            <a:endParaRPr kumimoji="1" lang="en-US" altLang="ja-JP" smtClean="0"/>
          </a:p>
          <a:p>
            <a:pPr lvl="1"/>
            <a:r>
              <a:rPr lang="en-US" altLang="ja-JP" smtClean="0"/>
              <a:t>NXT LEGO MINDSTORMS</a:t>
            </a:r>
            <a:r>
              <a:rPr lang="ja-JP" altLang="en-US" smtClean="0"/>
              <a:t>のどの部分に利用出来るか</a:t>
            </a:r>
            <a:endParaRPr lang="en-US" altLang="ja-JP" smtClean="0"/>
          </a:p>
          <a:p>
            <a:pPr lvl="1"/>
            <a:r>
              <a:rPr lang="ja-JP" altLang="en-US" smtClean="0"/>
              <a:t>結果、輝度値制御、尻尾モータ角度制御、曲率半径制御に利用出来そう</a:t>
            </a:r>
            <a:endParaRPr lang="en-US" altLang="ja-JP" smtClean="0"/>
          </a:p>
          <a:p>
            <a:pPr lvl="1"/>
            <a:r>
              <a:rPr kumimoji="1" lang="ja-JP" altLang="en-US"/>
              <a:t>いくつ</a:t>
            </a:r>
            <a:r>
              <a:rPr kumimoji="1" lang="ja-JP" altLang="en-US" smtClean="0"/>
              <a:t>か気になるポイントがあった</a:t>
            </a:r>
            <a:endParaRPr kumimoji="1" lang="en-US" altLang="ja-JP" smtClean="0"/>
          </a:p>
          <a:p>
            <a:pPr lvl="2"/>
            <a:r>
              <a:rPr lang="ja-JP" altLang="en-US" smtClean="0"/>
              <a:t>粒度、使わなそうなクラスの存在</a:t>
            </a:r>
            <a:endParaRPr kumimoji="1" lang="ja-JP" altLang="en-US"/>
          </a:p>
        </p:txBody>
      </p:sp>
    </p:spTree>
    <p:extLst>
      <p:ext uri="{BB962C8B-B14F-4D97-AF65-F5344CB8AC3E}">
        <p14:creationId xmlns:p14="http://schemas.microsoft.com/office/powerpoint/2010/main" val="16861446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進捗状況</a:t>
            </a:r>
            <a:r>
              <a:rPr kumimoji="1" lang="en-US" altLang="ja-JP" smtClean="0"/>
              <a:t>(2/4)</a:t>
            </a:r>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輝度値制御</a:t>
            </a:r>
            <a:endParaRPr kumimoji="1" lang="en-US" altLang="ja-JP" dirty="0" smtClean="0"/>
          </a:p>
          <a:p>
            <a:pPr lvl="1"/>
            <a:r>
              <a:rPr lang="ja-JP" altLang="en-US" dirty="0"/>
              <a:t>輝度値</a:t>
            </a:r>
            <a:r>
              <a:rPr lang="ja-JP" altLang="en-US" dirty="0" smtClean="0"/>
              <a:t>制御とは</a:t>
            </a:r>
            <a:r>
              <a:rPr lang="en-US" altLang="ja-JP" dirty="0" smtClean="0"/>
              <a:t>…</a:t>
            </a:r>
          </a:p>
          <a:p>
            <a:pPr lvl="1"/>
            <a:r>
              <a:rPr kumimoji="1" lang="ja-JP" altLang="en-US" dirty="0" smtClean="0"/>
              <a:t>クラス図を出す</a:t>
            </a:r>
            <a:endParaRPr kumimoji="1" lang="ja-JP" altLang="en-US" dirty="0"/>
          </a:p>
        </p:txBody>
      </p:sp>
    </p:spTree>
    <p:extLst>
      <p:ext uri="{BB962C8B-B14F-4D97-AF65-F5344CB8AC3E}">
        <p14:creationId xmlns:p14="http://schemas.microsoft.com/office/powerpoint/2010/main" val="31744733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進捗状況</a:t>
            </a:r>
            <a:r>
              <a:rPr kumimoji="1" lang="en-US" altLang="ja-JP" smtClean="0"/>
              <a:t>(3/4)</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尻尾モータ角度制御</a:t>
            </a:r>
            <a:endParaRPr kumimoji="1" lang="en-US" altLang="ja-JP" smtClean="0"/>
          </a:p>
          <a:p>
            <a:pPr lvl="1"/>
            <a:r>
              <a:rPr lang="ja-JP" altLang="en-US"/>
              <a:t>尻尾</a:t>
            </a:r>
            <a:r>
              <a:rPr lang="ja-JP" altLang="en-US" smtClean="0"/>
              <a:t>モータ角度制御とは</a:t>
            </a:r>
            <a:r>
              <a:rPr lang="en-US" altLang="ja-JP" smtClean="0"/>
              <a:t>…</a:t>
            </a:r>
          </a:p>
          <a:p>
            <a:pPr lvl="1"/>
            <a:r>
              <a:rPr kumimoji="1" lang="ja-JP" altLang="en-US" smtClean="0"/>
              <a:t>クラス図を出す</a:t>
            </a:r>
            <a:endParaRPr kumimoji="1" lang="ja-JP" altLang="en-US"/>
          </a:p>
        </p:txBody>
      </p:sp>
    </p:spTree>
    <p:extLst>
      <p:ext uri="{BB962C8B-B14F-4D97-AF65-F5344CB8AC3E}">
        <p14:creationId xmlns:p14="http://schemas.microsoft.com/office/powerpoint/2010/main" val="14709445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進捗状況</a:t>
            </a:r>
            <a:r>
              <a:rPr kumimoji="1" lang="en-US" altLang="ja-JP" smtClean="0"/>
              <a:t>(4/4)</a:t>
            </a:r>
            <a:endParaRPr kumimoji="1" lang="ja-JP" altLang="en-US"/>
          </a:p>
        </p:txBody>
      </p:sp>
      <p:sp>
        <p:nvSpPr>
          <p:cNvPr id="3" name="コンテンツ プレースホルダー 2"/>
          <p:cNvSpPr>
            <a:spLocks noGrp="1"/>
          </p:cNvSpPr>
          <p:nvPr>
            <p:ph idx="1"/>
          </p:nvPr>
        </p:nvSpPr>
        <p:spPr/>
        <p:txBody>
          <a:bodyPr/>
          <a:lstStyle/>
          <a:p>
            <a:r>
              <a:rPr kumimoji="1" lang="en-US" altLang="ja-JP" smtClean="0"/>
              <a:t>DONKEY</a:t>
            </a:r>
            <a:r>
              <a:rPr kumimoji="1" lang="ja-JP" altLang="en-US" smtClean="0"/>
              <a:t>への実装</a:t>
            </a:r>
            <a:endParaRPr kumimoji="1" lang="en-US" altLang="ja-JP" smtClean="0"/>
          </a:p>
          <a:p>
            <a:pPr lvl="1"/>
            <a:r>
              <a:rPr lang="en-US" altLang="ja-JP" smtClean="0"/>
              <a:t>DONKEY</a:t>
            </a:r>
            <a:r>
              <a:rPr lang="ja-JP" altLang="en-US" smtClean="0"/>
              <a:t>とは？</a:t>
            </a:r>
            <a:endParaRPr lang="en-US" altLang="ja-JP" smtClean="0"/>
          </a:p>
          <a:p>
            <a:pPr lvl="1"/>
            <a:r>
              <a:rPr lang="en-US" altLang="ja-JP" smtClean="0"/>
              <a:t>NXT LEGO MINDSTORMS</a:t>
            </a:r>
            <a:r>
              <a:rPr lang="ja-JP" altLang="en-US" smtClean="0"/>
              <a:t>とどの点において異なるのか</a:t>
            </a:r>
            <a:endParaRPr kumimoji="1" lang="ja-JP" altLang="en-US"/>
          </a:p>
        </p:txBody>
      </p:sp>
    </p:spTree>
    <p:extLst>
      <p:ext uri="{BB962C8B-B14F-4D97-AF65-F5344CB8AC3E}">
        <p14:creationId xmlns:p14="http://schemas.microsoft.com/office/powerpoint/2010/main" val="15883759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まとめ</a:t>
            </a:r>
            <a:endParaRPr kumimoji="1" lang="ja-JP" altLang="en-US"/>
          </a:p>
        </p:txBody>
      </p:sp>
      <p:sp>
        <p:nvSpPr>
          <p:cNvPr id="3" name="コンテンツ プレースホルダー 2"/>
          <p:cNvSpPr>
            <a:spLocks noGrp="1"/>
          </p:cNvSpPr>
          <p:nvPr>
            <p:ph idx="1"/>
          </p:nvPr>
        </p:nvSpPr>
        <p:spPr/>
        <p:txBody>
          <a:bodyPr/>
          <a:lstStyle/>
          <a:p>
            <a:r>
              <a:rPr lang="ja-JP" altLang="en-US" smtClean="0"/>
              <a:t>組込みシステム業界におけるモデルベース開発の現状</a:t>
            </a:r>
            <a:endParaRPr lang="en-US" altLang="ja-JP" smtClean="0"/>
          </a:p>
          <a:p>
            <a:r>
              <a:rPr lang="en-US" altLang="ja-JP" smtClean="0"/>
              <a:t>UMTP Japan</a:t>
            </a:r>
            <a:r>
              <a:rPr lang="ja-JP" altLang="en-US" smtClean="0"/>
              <a:t>がモデルカタログを発表</a:t>
            </a:r>
            <a:endParaRPr lang="en-US" altLang="ja-JP" smtClean="0"/>
          </a:p>
          <a:p>
            <a:r>
              <a:rPr lang="ja-JP" altLang="en-US" smtClean="0"/>
              <a:t>有用性が明らかになっていないため、有用性の検証を行う</a:t>
            </a:r>
            <a:endParaRPr lang="en-US" altLang="ja-JP" smtClean="0"/>
          </a:p>
          <a:p>
            <a:r>
              <a:rPr lang="ja-JP" altLang="en-US" smtClean="0"/>
              <a:t>どうやって？</a:t>
            </a:r>
            <a:endParaRPr lang="en-US" altLang="ja-JP" smtClean="0"/>
          </a:p>
        </p:txBody>
      </p:sp>
    </p:spTree>
    <p:extLst>
      <p:ext uri="{BB962C8B-B14F-4D97-AF65-F5344CB8AC3E}">
        <p14:creationId xmlns:p14="http://schemas.microsoft.com/office/powerpoint/2010/main" val="5082157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今後の予定</a:t>
            </a:r>
            <a:endParaRPr kumimoji="1" lang="ja-JP" altLang="en-US"/>
          </a:p>
        </p:txBody>
      </p:sp>
      <p:sp>
        <p:nvSpPr>
          <p:cNvPr id="3" name="コンテンツ プレースホルダー 2"/>
          <p:cNvSpPr>
            <a:spLocks noGrp="1"/>
          </p:cNvSpPr>
          <p:nvPr>
            <p:ph idx="1"/>
          </p:nvPr>
        </p:nvSpPr>
        <p:spPr/>
        <p:txBody>
          <a:bodyPr/>
          <a:lstStyle/>
          <a:p>
            <a:r>
              <a:rPr lang="ja-JP" altLang="en-US"/>
              <a:t>二輪制御ロボットに対してはモデルカタログは有効である可能性が高い</a:t>
            </a:r>
            <a:endParaRPr lang="en-US" altLang="ja-JP"/>
          </a:p>
          <a:p>
            <a:r>
              <a:rPr lang="ja-JP" altLang="en-US"/>
              <a:t>一部未実装のクラス（機能）があるため、それを検証</a:t>
            </a:r>
            <a:endParaRPr lang="en-US" altLang="ja-JP"/>
          </a:p>
          <a:p>
            <a:r>
              <a:rPr lang="ja-JP" altLang="en-US"/>
              <a:t>リアルタイム</a:t>
            </a:r>
            <a:r>
              <a:rPr lang="en-US" altLang="ja-JP"/>
              <a:t>OS</a:t>
            </a:r>
            <a:r>
              <a:rPr lang="ja-JP" altLang="en-US"/>
              <a:t>では無い環境での排他制御は可能か？</a:t>
            </a:r>
            <a:endParaRPr lang="en-US" altLang="ja-JP"/>
          </a:p>
          <a:p>
            <a:r>
              <a:rPr kumimoji="1" lang="ja-JP" altLang="en-US" smtClean="0"/>
              <a:t>他の組込み機器に対して実装を行なってみたい</a:t>
            </a:r>
            <a:endParaRPr kumimoji="1" lang="ja-JP" altLang="en-US"/>
          </a:p>
        </p:txBody>
      </p:sp>
    </p:spTree>
    <p:extLst>
      <p:ext uri="{BB962C8B-B14F-4D97-AF65-F5344CB8AC3E}">
        <p14:creationId xmlns:p14="http://schemas.microsoft.com/office/powerpoint/2010/main" val="37224225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発表内容</a:t>
            </a:r>
            <a:endParaRPr kumimoji="1" lang="ja-JP" altLang="en-US"/>
          </a:p>
        </p:txBody>
      </p:sp>
      <p:sp>
        <p:nvSpPr>
          <p:cNvPr id="3" name="コンテンツ プレースホルダー 2"/>
          <p:cNvSpPr>
            <a:spLocks noGrp="1"/>
          </p:cNvSpPr>
          <p:nvPr>
            <p:ph idx="1"/>
          </p:nvPr>
        </p:nvSpPr>
        <p:spPr/>
        <p:txBody>
          <a:bodyPr>
            <a:normAutofit/>
          </a:bodyPr>
          <a:lstStyle/>
          <a:p>
            <a:r>
              <a:rPr kumimoji="1" lang="ja-JP" altLang="en-US" sz="4000" smtClean="0"/>
              <a:t>研究背景</a:t>
            </a:r>
            <a:endParaRPr kumimoji="1" lang="en-US" altLang="ja-JP" sz="4000" smtClean="0"/>
          </a:p>
          <a:p>
            <a:r>
              <a:rPr lang="ja-JP" altLang="en-US" sz="4000"/>
              <a:t>研究</a:t>
            </a:r>
            <a:r>
              <a:rPr lang="ja-JP" altLang="en-US" sz="4000" smtClean="0"/>
              <a:t>概要</a:t>
            </a:r>
            <a:endParaRPr lang="en-US" altLang="ja-JP" sz="4000" smtClean="0"/>
          </a:p>
          <a:p>
            <a:r>
              <a:rPr kumimoji="1" lang="ja-JP" altLang="en-US" sz="4000" smtClean="0"/>
              <a:t>進捗状況</a:t>
            </a:r>
            <a:endParaRPr kumimoji="1" lang="en-US" altLang="ja-JP" sz="4000" smtClean="0"/>
          </a:p>
          <a:p>
            <a:r>
              <a:rPr lang="ja-JP" altLang="en-US" sz="4000"/>
              <a:t>まとめ</a:t>
            </a:r>
            <a:endParaRPr kumimoji="1" lang="en-US" altLang="ja-JP" sz="4000" smtClean="0"/>
          </a:p>
          <a:p>
            <a:r>
              <a:rPr lang="ja-JP" altLang="en-US" sz="4000"/>
              <a:t>今後</a:t>
            </a:r>
            <a:r>
              <a:rPr lang="ja-JP" altLang="en-US" sz="4000" smtClean="0"/>
              <a:t>の予定</a:t>
            </a:r>
            <a:endParaRPr kumimoji="1" lang="en-US" altLang="ja-JP" sz="4000" smtClean="0"/>
          </a:p>
        </p:txBody>
      </p:sp>
    </p:spTree>
    <p:extLst>
      <p:ext uri="{BB962C8B-B14F-4D97-AF65-F5344CB8AC3E}">
        <p14:creationId xmlns:p14="http://schemas.microsoft.com/office/powerpoint/2010/main" val="16379101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r>
              <a:rPr kumimoji="1" lang="en-US" altLang="ja-JP" dirty="0" smtClean="0"/>
              <a:t>(1/6)</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モデリングとは</a:t>
            </a:r>
            <a:r>
              <a:rPr lang="ja-JP" altLang="en-US" dirty="0" smtClean="0"/>
              <a:t>？</a:t>
            </a:r>
            <a:endParaRPr lang="en-US" altLang="ja-JP" dirty="0"/>
          </a:p>
          <a:p>
            <a:pPr lvl="1"/>
            <a:r>
              <a:rPr lang="ja-JP" altLang="en-US" dirty="0"/>
              <a:t>　従来のソフトウェア開発のようなソースコードによる開発とは異なり、開発の初期段階で実現すべき機能を設計図・モデルで作成し、開発の上流工程から下流工程において、これを検証しながら開発プロセスを進めていく開発手法のこと</a:t>
            </a:r>
            <a:r>
              <a:rPr lang="ja-JP" altLang="en-US" dirty="0" smtClean="0"/>
              <a:t>。</a:t>
            </a:r>
            <a:endParaRPr lang="en-US" altLang="ja-JP" dirty="0" smtClean="0"/>
          </a:p>
          <a:p>
            <a:pPr lvl="1"/>
            <a:r>
              <a:rPr lang="ja-JP" altLang="en-US" dirty="0" smtClean="0"/>
              <a:t>実際</a:t>
            </a:r>
            <a:r>
              <a:rPr lang="ja-JP" altLang="en-US" dirty="0"/>
              <a:t>にソースコードを書きはじめる前に、目的の機能をシミュレートできるため、仕様や機能の不具合を初期段階で発見でき、開発効率の向上やコスト削減にも効果があるとされている</a:t>
            </a:r>
            <a:r>
              <a:rPr lang="ja-JP" altLang="en-US" dirty="0" smtClean="0"/>
              <a:t>。</a:t>
            </a:r>
            <a:endParaRPr lang="en-US" altLang="ja-JP" dirty="0" smtClean="0"/>
          </a:p>
          <a:p>
            <a:pPr lvl="1"/>
            <a:r>
              <a:rPr lang="ja-JP" altLang="en-US" dirty="0" smtClean="0"/>
              <a:t>ソフトウェア</a:t>
            </a:r>
            <a:r>
              <a:rPr lang="ja-JP" altLang="en-US" dirty="0"/>
              <a:t>で実装したい機能を抽象度の高いモデルとして可視化することで、ソフトウェア資産の再利用性を高めることができる。</a:t>
            </a:r>
          </a:p>
          <a:p>
            <a:pPr lvl="1"/>
            <a:endParaRPr lang="en-US" altLang="ja-JP" dirty="0" smtClean="0"/>
          </a:p>
          <a:p>
            <a:pPr lvl="1"/>
            <a:endParaRPr lang="en-US" altLang="ja-JP" dirty="0" smtClean="0"/>
          </a:p>
          <a:p>
            <a:pPr lvl="1"/>
            <a:endParaRPr lang="en-US" altLang="ja-JP" dirty="0" smtClean="0"/>
          </a:p>
          <a:p>
            <a:pPr marL="0" indent="0">
              <a:buNone/>
            </a:pPr>
            <a:endParaRPr lang="en-US" altLang="ja-JP" dirty="0" smtClean="0"/>
          </a:p>
          <a:p>
            <a:pPr lvl="1"/>
            <a:endParaRPr lang="en-US" altLang="ja-JP" dirty="0" smtClean="0"/>
          </a:p>
        </p:txBody>
      </p:sp>
    </p:spTree>
    <p:extLst>
      <p:ext uri="{BB962C8B-B14F-4D97-AF65-F5344CB8AC3E}">
        <p14:creationId xmlns:p14="http://schemas.microsoft.com/office/powerpoint/2010/main" val="8091825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r>
              <a:rPr kumimoji="1" lang="en-US" altLang="ja-JP" dirty="0" smtClean="0"/>
              <a:t>(2/6)</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3200" dirty="0" smtClean="0"/>
              <a:t> </a:t>
            </a:r>
            <a:r>
              <a:rPr lang="ja-JP" altLang="en-US" sz="2800" dirty="0"/>
              <a:t>組込みシステムの先端的モデルベース開発実態</a:t>
            </a:r>
            <a:r>
              <a:rPr lang="ja-JP" altLang="en-US" sz="2800" dirty="0" smtClean="0"/>
              <a:t>調査（</a:t>
            </a:r>
            <a:r>
              <a:rPr lang="en-US" altLang="ja-JP" sz="2800" dirty="0" smtClean="0"/>
              <a:t>2012</a:t>
            </a:r>
            <a:r>
              <a:rPr lang="ja-JP" altLang="en-US" sz="2800" dirty="0" smtClean="0"/>
              <a:t>年発表）</a:t>
            </a:r>
            <a:endParaRPr lang="en-US" altLang="ja-JP" sz="2800" dirty="0" smtClean="0"/>
          </a:p>
          <a:p>
            <a:pPr lvl="1"/>
            <a:r>
              <a:rPr lang="ja-JP" altLang="en-US" sz="2800" dirty="0" smtClean="0"/>
              <a:t>傾向</a:t>
            </a:r>
            <a:r>
              <a:rPr lang="en-US" altLang="ja-JP" sz="2800" dirty="0" smtClean="0"/>
              <a:t>1</a:t>
            </a:r>
          </a:p>
          <a:p>
            <a:pPr marL="274320" lvl="1" indent="0">
              <a:buNone/>
            </a:pPr>
            <a:endParaRPr lang="en-US" altLang="ja-JP" sz="2800" dirty="0" smtClean="0"/>
          </a:p>
          <a:p>
            <a:pPr lvl="1"/>
            <a:endParaRPr lang="en-US" altLang="ja-JP" sz="2800" dirty="0"/>
          </a:p>
          <a:p>
            <a:pPr lvl="1"/>
            <a:endParaRPr lang="en-US" altLang="ja-JP" sz="2800" dirty="0" smtClean="0"/>
          </a:p>
          <a:p>
            <a:pPr lvl="1"/>
            <a:r>
              <a:rPr lang="ja-JP" altLang="en-US" sz="2800" dirty="0" smtClean="0"/>
              <a:t>傾向</a:t>
            </a:r>
            <a:r>
              <a:rPr lang="en-US" altLang="ja-JP" sz="2800" dirty="0" smtClean="0"/>
              <a:t>2</a:t>
            </a:r>
          </a:p>
          <a:p>
            <a:pPr marL="274320" lvl="1" indent="0">
              <a:buNone/>
            </a:pPr>
            <a:endParaRPr lang="en-US" altLang="ja-JP" sz="2800" dirty="0" smtClean="0"/>
          </a:p>
        </p:txBody>
      </p:sp>
      <p:sp>
        <p:nvSpPr>
          <p:cNvPr id="4" name="角丸四角形 3"/>
          <p:cNvSpPr/>
          <p:nvPr/>
        </p:nvSpPr>
        <p:spPr>
          <a:xfrm>
            <a:off x="1043608" y="3212976"/>
            <a:ext cx="3096344" cy="129614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ja-JP" altLang="en-US" dirty="0" smtClean="0"/>
              <a:t>製品ノウハウ</a:t>
            </a:r>
            <a:r>
              <a:rPr lang="en-US" altLang="ja-JP" dirty="0" smtClean="0"/>
              <a:t>:</a:t>
            </a:r>
            <a:r>
              <a:rPr lang="ja-JP" altLang="en-US" dirty="0" smtClean="0"/>
              <a:t>低</a:t>
            </a:r>
            <a:endParaRPr lang="en-US" altLang="ja-JP" dirty="0" smtClean="0"/>
          </a:p>
          <a:p>
            <a:pPr algn="ctr"/>
            <a:r>
              <a:rPr lang="ja-JP" altLang="en-US" dirty="0" smtClean="0"/>
              <a:t>モデリング技術</a:t>
            </a:r>
            <a:r>
              <a:rPr lang="en-US" altLang="ja-JP" dirty="0" smtClean="0"/>
              <a:t>:</a:t>
            </a:r>
            <a:r>
              <a:rPr lang="ja-JP" altLang="en-US" dirty="0" smtClean="0"/>
              <a:t>高</a:t>
            </a:r>
            <a:endParaRPr lang="en-US" altLang="ja-JP" dirty="0" smtClean="0"/>
          </a:p>
          <a:p>
            <a:pPr algn="ctr"/>
            <a:r>
              <a:rPr lang="ja-JP" altLang="en-US" sz="3200" dirty="0" smtClean="0"/>
              <a:t>若手技術者</a:t>
            </a:r>
            <a:endParaRPr lang="en-US" altLang="ja-JP" sz="3200" dirty="0" smtClean="0"/>
          </a:p>
        </p:txBody>
      </p:sp>
      <p:sp>
        <p:nvSpPr>
          <p:cNvPr id="5" name="角丸四角形 4"/>
          <p:cNvSpPr/>
          <p:nvPr/>
        </p:nvSpPr>
        <p:spPr>
          <a:xfrm>
            <a:off x="5004048" y="3212976"/>
            <a:ext cx="3168352" cy="1296144"/>
          </a:xfrm>
          <a:prstGeom prst="round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ja-JP" altLang="en-US" dirty="0" smtClean="0"/>
              <a:t>製品ノウハウ</a:t>
            </a:r>
            <a:r>
              <a:rPr lang="en-US" altLang="ja-JP" dirty="0" smtClean="0"/>
              <a:t>:</a:t>
            </a:r>
            <a:r>
              <a:rPr lang="ja-JP" altLang="en-US" dirty="0"/>
              <a:t>高</a:t>
            </a:r>
            <a:endParaRPr lang="en-US" altLang="ja-JP" dirty="0" smtClean="0"/>
          </a:p>
          <a:p>
            <a:pPr algn="ctr"/>
            <a:r>
              <a:rPr lang="ja-JP" altLang="en-US" dirty="0" smtClean="0"/>
              <a:t>モデリング技術</a:t>
            </a:r>
            <a:r>
              <a:rPr lang="en-US" altLang="ja-JP" dirty="0" smtClean="0"/>
              <a:t>:</a:t>
            </a:r>
            <a:r>
              <a:rPr lang="ja-JP" altLang="en-US" dirty="0" smtClean="0"/>
              <a:t>低</a:t>
            </a:r>
            <a:endParaRPr lang="en-US" altLang="ja-JP" dirty="0" smtClean="0"/>
          </a:p>
          <a:p>
            <a:pPr algn="ctr"/>
            <a:r>
              <a:rPr lang="ja-JP" altLang="en-US" sz="3200" dirty="0"/>
              <a:t>ベテラン</a:t>
            </a:r>
            <a:r>
              <a:rPr lang="ja-JP" altLang="en-US" sz="3200" dirty="0" smtClean="0"/>
              <a:t>技術者</a:t>
            </a:r>
            <a:endParaRPr lang="en-US" altLang="ja-JP" sz="3200" dirty="0" smtClean="0"/>
          </a:p>
        </p:txBody>
      </p:sp>
      <p:sp>
        <p:nvSpPr>
          <p:cNvPr id="6" name="左右矢印 5"/>
          <p:cNvSpPr/>
          <p:nvPr/>
        </p:nvSpPr>
        <p:spPr>
          <a:xfrm>
            <a:off x="4211960" y="3717032"/>
            <a:ext cx="720080" cy="3600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1043608" y="5229200"/>
            <a:ext cx="3096344" cy="129614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ja-JP" altLang="en-US" dirty="0" smtClean="0"/>
              <a:t>ソフトウェアエンジニア教育</a:t>
            </a:r>
            <a:endParaRPr lang="en-US" altLang="ja-JP" dirty="0" smtClean="0"/>
          </a:p>
          <a:p>
            <a:pPr algn="ctr"/>
            <a:r>
              <a:rPr lang="ja-JP" altLang="en-US" sz="3200" dirty="0"/>
              <a:t>高等教育機関</a:t>
            </a:r>
            <a:endParaRPr lang="en-US" altLang="ja-JP" sz="3200" dirty="0" smtClean="0"/>
          </a:p>
        </p:txBody>
      </p:sp>
      <p:sp>
        <p:nvSpPr>
          <p:cNvPr id="9" name="角丸四角形 8"/>
          <p:cNvSpPr/>
          <p:nvPr/>
        </p:nvSpPr>
        <p:spPr>
          <a:xfrm>
            <a:off x="5004048" y="5229200"/>
            <a:ext cx="3168352" cy="1296144"/>
          </a:xfrm>
          <a:prstGeom prst="round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ja-JP" altLang="en-US" dirty="0" smtClean="0"/>
              <a:t>組込みシステム開発者教育</a:t>
            </a:r>
          </a:p>
          <a:p>
            <a:pPr algn="ctr"/>
            <a:r>
              <a:rPr lang="ja-JP" altLang="en-US" sz="3200" dirty="0" smtClean="0"/>
              <a:t>企業</a:t>
            </a:r>
            <a:endParaRPr lang="en-US" altLang="ja-JP" sz="3200" dirty="0" smtClean="0"/>
          </a:p>
        </p:txBody>
      </p:sp>
      <p:sp>
        <p:nvSpPr>
          <p:cNvPr id="10" name="左右矢印 9"/>
          <p:cNvSpPr/>
          <p:nvPr/>
        </p:nvSpPr>
        <p:spPr>
          <a:xfrm>
            <a:off x="4211960" y="5733256"/>
            <a:ext cx="720080" cy="3600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線吹き出し 1 (枠付き) 11"/>
          <p:cNvSpPr/>
          <p:nvPr/>
        </p:nvSpPr>
        <p:spPr>
          <a:xfrm>
            <a:off x="5232933" y="4653136"/>
            <a:ext cx="3672408" cy="504056"/>
          </a:xfrm>
          <a:prstGeom prst="borderCallout1">
            <a:avLst>
              <a:gd name="adj1" fmla="val 51733"/>
              <a:gd name="adj2" fmla="val -152"/>
              <a:gd name="adj3" fmla="val 127213"/>
              <a:gd name="adj4" fmla="val -16629"/>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3500000" scaled="1"/>
            <a:tileRect/>
          </a:gradFill>
          <a:ln/>
        </p:spPr>
        <p:style>
          <a:lnRef idx="2">
            <a:schemeClr val="accent4"/>
          </a:lnRef>
          <a:fillRef idx="1">
            <a:schemeClr val="lt1"/>
          </a:fillRef>
          <a:effectRef idx="0">
            <a:schemeClr val="accent4"/>
          </a:effectRef>
          <a:fontRef idx="minor">
            <a:schemeClr val="dk1"/>
          </a:fontRef>
        </p:style>
        <p:txBody>
          <a:bodyPr rtlCol="0" anchor="ctr"/>
          <a:lstStyle/>
          <a:p>
            <a:pPr algn="ctr"/>
            <a:r>
              <a:rPr lang="ja-JP" altLang="en-US" sz="2800" dirty="0" smtClean="0"/>
              <a:t>教育内容に剥離</a:t>
            </a:r>
            <a:endParaRPr kumimoji="1" lang="ja-JP" altLang="en-US" sz="2800" dirty="0"/>
          </a:p>
        </p:txBody>
      </p:sp>
      <p:sp>
        <p:nvSpPr>
          <p:cNvPr id="13" name="線吹き出し 1 (枠付き) 12"/>
          <p:cNvSpPr/>
          <p:nvPr/>
        </p:nvSpPr>
        <p:spPr>
          <a:xfrm>
            <a:off x="5220072" y="2636912"/>
            <a:ext cx="3672408" cy="504056"/>
          </a:xfrm>
          <a:prstGeom prst="borderCallout1">
            <a:avLst>
              <a:gd name="adj1" fmla="val 51733"/>
              <a:gd name="adj2" fmla="val -152"/>
              <a:gd name="adj3" fmla="val 137580"/>
              <a:gd name="adj4" fmla="val -15562"/>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3500000" scaled="1"/>
            <a:tileRect/>
          </a:gradFill>
          <a:ln/>
        </p:spPr>
        <p:style>
          <a:lnRef idx="2">
            <a:schemeClr val="accent4"/>
          </a:lnRef>
          <a:fillRef idx="1">
            <a:schemeClr val="lt1"/>
          </a:fillRef>
          <a:effectRef idx="0">
            <a:schemeClr val="accent4"/>
          </a:effectRef>
          <a:fontRef idx="minor">
            <a:schemeClr val="dk1"/>
          </a:fontRef>
        </p:style>
        <p:txBody>
          <a:bodyPr rtlCol="0" anchor="ctr"/>
          <a:lstStyle/>
          <a:p>
            <a:pPr algn="ctr"/>
            <a:r>
              <a:rPr lang="ja-JP" altLang="en-US" sz="2800" dirty="0" smtClean="0"/>
              <a:t>技術に差</a:t>
            </a:r>
            <a:endParaRPr kumimoji="1" lang="ja-JP" altLang="en-US" sz="2800" dirty="0"/>
          </a:p>
        </p:txBody>
      </p:sp>
    </p:spTree>
    <p:extLst>
      <p:ext uri="{BB962C8B-B14F-4D97-AF65-F5344CB8AC3E}">
        <p14:creationId xmlns:p14="http://schemas.microsoft.com/office/powerpoint/2010/main" val="2695961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研究背景</a:t>
            </a:r>
            <a:r>
              <a:rPr kumimoji="1" lang="en-US" altLang="ja-JP" smtClean="0"/>
              <a:t>(3/6)</a:t>
            </a:r>
            <a:endParaRPr kumimoji="1" lang="ja-JP" altLang="en-US"/>
          </a:p>
        </p:txBody>
      </p:sp>
      <p:sp>
        <p:nvSpPr>
          <p:cNvPr id="3" name="コンテンツ プレースホルダー 2"/>
          <p:cNvSpPr>
            <a:spLocks noGrp="1"/>
          </p:cNvSpPr>
          <p:nvPr>
            <p:ph idx="1"/>
          </p:nvPr>
        </p:nvSpPr>
        <p:spPr/>
        <p:txBody>
          <a:bodyPr/>
          <a:lstStyle/>
          <a:p>
            <a:pPr marL="0" indent="0">
              <a:buNone/>
            </a:pPr>
            <a:r>
              <a:rPr kumimoji="1" lang="ja-JP" altLang="en-US" dirty="0" smtClean="0"/>
              <a:t>組込みシステム開発においてモデルベース開発は</a:t>
            </a:r>
            <a:r>
              <a:rPr kumimoji="1" lang="en-US" altLang="ja-JP" dirty="0" smtClean="0"/>
              <a:t>…</a:t>
            </a:r>
            <a:endParaRPr lang="en-US" altLang="ja-JP" dirty="0" smtClean="0"/>
          </a:p>
          <a:p>
            <a:endParaRPr kumimoji="1" lang="en-US" altLang="ja-JP" dirty="0"/>
          </a:p>
          <a:p>
            <a:pPr marL="0" indent="0">
              <a:buNone/>
            </a:pPr>
            <a:endParaRPr kumimoji="1"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smtClean="0"/>
          </a:p>
        </p:txBody>
      </p:sp>
      <p:sp>
        <p:nvSpPr>
          <p:cNvPr id="4" name="正方形/長方形 3"/>
          <p:cNvSpPr/>
          <p:nvPr/>
        </p:nvSpPr>
        <p:spPr>
          <a:xfrm>
            <a:off x="683568" y="2488208"/>
            <a:ext cx="7416824" cy="4367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0000"/>
                </a:solidFill>
                <a:effectLst>
                  <a:outerShdw blurRad="38100" dist="38100" dir="2700000" algn="tl">
                    <a:srgbClr val="000000">
                      <a:alpha val="43137"/>
                    </a:srgbClr>
                  </a:outerShdw>
                </a:effectLst>
              </a:rPr>
              <a:t>組込みシステム開発に対応したモデリング教育が</a:t>
            </a:r>
            <a:r>
              <a:rPr lang="ja-JP" altLang="en-US" sz="2400" dirty="0" smtClean="0">
                <a:solidFill>
                  <a:srgbClr val="FF0000"/>
                </a:solidFill>
                <a:effectLst>
                  <a:outerShdw blurRad="38100" dist="38100" dir="2700000" algn="tl">
                    <a:srgbClr val="000000">
                      <a:alpha val="43137"/>
                    </a:srgbClr>
                  </a:outerShdw>
                </a:effectLst>
              </a:rPr>
              <a:t>必要</a:t>
            </a:r>
            <a:endParaRPr lang="en-US" altLang="ja-JP" sz="2400" dirty="0">
              <a:solidFill>
                <a:srgbClr val="FF0000"/>
              </a:solidFill>
              <a:effectLst>
                <a:outerShdw blurRad="38100" dist="38100" dir="2700000" algn="tl">
                  <a:srgbClr val="000000">
                    <a:alpha val="43137"/>
                  </a:srgbClr>
                </a:outerShdw>
              </a:effectLst>
            </a:endParaRPr>
          </a:p>
        </p:txBody>
      </p:sp>
      <p:sp>
        <p:nvSpPr>
          <p:cNvPr id="5" name="正方形/長方形 4"/>
          <p:cNvSpPr/>
          <p:nvPr/>
        </p:nvSpPr>
        <p:spPr>
          <a:xfrm>
            <a:off x="683568" y="3573016"/>
            <a:ext cx="7416824"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0000"/>
                </a:solidFill>
                <a:effectLst>
                  <a:outerShdw blurRad="38100" dist="38100" dir="2700000" algn="tl">
                    <a:srgbClr val="000000">
                      <a:alpha val="43137"/>
                    </a:srgbClr>
                  </a:outerShdw>
                </a:effectLst>
              </a:rPr>
              <a:t>モデリング有識者が少なく、良いモデルは</a:t>
            </a:r>
            <a:r>
              <a:rPr lang="ja-JP" altLang="en-US" sz="2400" dirty="0" smtClean="0">
                <a:solidFill>
                  <a:srgbClr val="FF0000"/>
                </a:solidFill>
                <a:effectLst>
                  <a:outerShdw blurRad="38100" dist="38100" dir="2700000" algn="tl">
                    <a:srgbClr val="000000">
                      <a:alpha val="43137"/>
                    </a:srgbClr>
                  </a:outerShdw>
                </a:effectLst>
              </a:rPr>
              <a:t>出回らない</a:t>
            </a:r>
            <a:endParaRPr lang="en-US" altLang="ja-JP" sz="2400" dirty="0">
              <a:solidFill>
                <a:srgbClr val="FF0000"/>
              </a:solidFill>
              <a:effectLst>
                <a:outerShdw blurRad="38100" dist="38100" dir="2700000" algn="tl">
                  <a:srgbClr val="000000">
                    <a:alpha val="43137"/>
                  </a:srgbClr>
                </a:outerShdw>
              </a:effectLst>
            </a:endParaRPr>
          </a:p>
        </p:txBody>
      </p:sp>
      <p:sp>
        <p:nvSpPr>
          <p:cNvPr id="6" name="正方形/長方形 5"/>
          <p:cNvSpPr/>
          <p:nvPr/>
        </p:nvSpPr>
        <p:spPr>
          <a:xfrm>
            <a:off x="683568" y="4653136"/>
            <a:ext cx="7416824"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solidFill>
                  <a:srgbClr val="FF0000"/>
                </a:solidFill>
                <a:effectLst>
                  <a:outerShdw blurRad="38100" dist="38100" dir="2700000" algn="tl">
                    <a:srgbClr val="000000">
                      <a:alpha val="43137"/>
                    </a:srgbClr>
                  </a:outerShdw>
                </a:effectLst>
              </a:rPr>
              <a:t>参考になるようなモデルが必要</a:t>
            </a:r>
            <a:endParaRPr lang="en-US" altLang="ja-JP" sz="2400" dirty="0">
              <a:solidFill>
                <a:srgbClr val="FF0000"/>
              </a:solidFill>
              <a:effectLst>
                <a:outerShdw blurRad="38100" dist="38100" dir="2700000" algn="tl">
                  <a:srgbClr val="000000">
                    <a:alpha val="43137"/>
                  </a:srgbClr>
                </a:outerShdw>
              </a:effectLst>
            </a:endParaRPr>
          </a:p>
        </p:txBody>
      </p:sp>
      <p:sp>
        <p:nvSpPr>
          <p:cNvPr id="7" name="右矢印 6"/>
          <p:cNvSpPr/>
          <p:nvPr/>
        </p:nvSpPr>
        <p:spPr>
          <a:xfrm>
            <a:off x="395536" y="5805264"/>
            <a:ext cx="1584176"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2051720" y="5898468"/>
            <a:ext cx="6624736" cy="461665"/>
          </a:xfrm>
          <a:prstGeom prst="rect">
            <a:avLst/>
          </a:prstGeom>
          <a:noFill/>
        </p:spPr>
        <p:txBody>
          <a:bodyPr wrap="square" rtlCol="0">
            <a:spAutoFit/>
          </a:bodyPr>
          <a:lstStyle/>
          <a:p>
            <a:r>
              <a:rPr lang="ja-JP" altLang="en-US" sz="2400" u="sng" dirty="0" smtClean="0"/>
              <a:t>今年、</a:t>
            </a:r>
            <a:r>
              <a:rPr lang="en-US" altLang="ja-JP" sz="2400" u="sng" dirty="0" smtClean="0"/>
              <a:t>UMTP Japan</a:t>
            </a:r>
            <a:r>
              <a:rPr lang="ja-JP" altLang="en-US" sz="2400" u="sng" dirty="0"/>
              <a:t>が</a:t>
            </a:r>
            <a:r>
              <a:rPr lang="en-US" altLang="ja-JP" sz="2400" u="sng" dirty="0" smtClean="0"/>
              <a:t>UML</a:t>
            </a:r>
            <a:r>
              <a:rPr lang="ja-JP" altLang="en-US" sz="2400" u="sng" dirty="0"/>
              <a:t>モデルカタログを</a:t>
            </a:r>
            <a:r>
              <a:rPr lang="ja-JP" altLang="en-US" sz="2400" u="sng" dirty="0" smtClean="0"/>
              <a:t>発表</a:t>
            </a:r>
            <a:endParaRPr lang="en-US" altLang="ja-JP" sz="2400" u="sng" dirty="0"/>
          </a:p>
        </p:txBody>
      </p:sp>
      <p:sp>
        <p:nvSpPr>
          <p:cNvPr id="9" name="下矢印 8"/>
          <p:cNvSpPr/>
          <p:nvPr/>
        </p:nvSpPr>
        <p:spPr>
          <a:xfrm>
            <a:off x="3923928" y="3068960"/>
            <a:ext cx="936104"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下矢印 9"/>
          <p:cNvSpPr/>
          <p:nvPr/>
        </p:nvSpPr>
        <p:spPr>
          <a:xfrm>
            <a:off x="3923928" y="4149080"/>
            <a:ext cx="936104"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5186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4048" y="1695929"/>
            <a:ext cx="3312368" cy="4685399"/>
          </a:xfrm>
          <a:prstGeom prst="rect">
            <a:avLst/>
          </a:prstGeom>
        </p:spPr>
      </p:pic>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07497" y="1700808"/>
            <a:ext cx="3308919" cy="4680520"/>
          </a:xfrm>
          <a:prstGeom prst="rect">
            <a:avLst/>
          </a:prstGeom>
        </p:spPr>
      </p:pic>
      <p:sp>
        <p:nvSpPr>
          <p:cNvPr id="2" name="タイトル 1"/>
          <p:cNvSpPr>
            <a:spLocks noGrp="1"/>
          </p:cNvSpPr>
          <p:nvPr>
            <p:ph type="title"/>
          </p:nvPr>
        </p:nvSpPr>
        <p:spPr/>
        <p:txBody>
          <a:bodyPr/>
          <a:lstStyle/>
          <a:p>
            <a:r>
              <a:rPr kumimoji="1" lang="ja-JP" altLang="en-US" smtClean="0"/>
              <a:t>研究背景</a:t>
            </a:r>
            <a:r>
              <a:rPr kumimoji="1" lang="en-US" altLang="ja-JP" smtClean="0"/>
              <a:t>(4/6)</a:t>
            </a:r>
            <a:endParaRPr kumimoji="1" lang="ja-JP" altLang="en-US"/>
          </a:p>
        </p:txBody>
      </p:sp>
      <p:sp>
        <p:nvSpPr>
          <p:cNvPr id="3" name="コンテンツ プレースホルダー 2"/>
          <p:cNvSpPr>
            <a:spLocks noGrp="1"/>
          </p:cNvSpPr>
          <p:nvPr>
            <p:ph sz="half" idx="1"/>
          </p:nvPr>
        </p:nvSpPr>
        <p:spPr/>
        <p:txBody>
          <a:bodyPr/>
          <a:lstStyle/>
          <a:p>
            <a:r>
              <a:rPr kumimoji="1" lang="en-US" altLang="ja-JP" dirty="0" smtClean="0"/>
              <a:t>UML</a:t>
            </a:r>
            <a:r>
              <a:rPr kumimoji="1" lang="ja-JP" altLang="en-US" dirty="0" smtClean="0"/>
              <a:t>モデルカタログ</a:t>
            </a:r>
            <a:endParaRPr lang="en-US" altLang="ja-JP" dirty="0" smtClean="0"/>
          </a:p>
          <a:p>
            <a:pPr lvl="1"/>
            <a:r>
              <a:rPr kumimoji="1" lang="en-US" altLang="ja-JP" dirty="0" smtClean="0"/>
              <a:t>UMTP Japan</a:t>
            </a:r>
            <a:r>
              <a:rPr kumimoji="1" lang="ja-JP" altLang="en-US" dirty="0" smtClean="0"/>
              <a:t>が</a:t>
            </a:r>
            <a:r>
              <a:rPr kumimoji="1" lang="ja-JP" altLang="en-US" dirty="0" smtClean="0"/>
              <a:t>作成</a:t>
            </a:r>
            <a:endParaRPr kumimoji="1" lang="en-US" altLang="ja-JP" dirty="0" smtClean="0"/>
          </a:p>
          <a:p>
            <a:pPr lvl="1"/>
            <a:r>
              <a:rPr kumimoji="1" lang="ja-JP" altLang="en-US" dirty="0" smtClean="0"/>
              <a:t>組込み</a:t>
            </a:r>
            <a:r>
              <a:rPr kumimoji="1" lang="ja-JP" altLang="en-US" dirty="0" smtClean="0"/>
              <a:t>システムに</a:t>
            </a:r>
            <a:r>
              <a:rPr kumimoji="1" lang="ja-JP" altLang="en-US" dirty="0" smtClean="0"/>
              <a:t>おける「良いモデル」のカタログ</a:t>
            </a:r>
            <a:endParaRPr lang="en-US" altLang="ja-JP" dirty="0"/>
          </a:p>
          <a:p>
            <a:pPr lvl="1"/>
            <a:r>
              <a:rPr lang="ja-JP" altLang="en-US" dirty="0" smtClean="0"/>
              <a:t>製品、機能、部品の</a:t>
            </a:r>
            <a:r>
              <a:rPr lang="en-US" altLang="ja-JP" dirty="0" smtClean="0"/>
              <a:t>3</a:t>
            </a:r>
            <a:r>
              <a:rPr lang="ja-JP" altLang="en-US" dirty="0" smtClean="0"/>
              <a:t>カテゴリ</a:t>
            </a:r>
            <a:endParaRPr kumimoji="1" lang="en-US" altLang="ja-JP" dirty="0" smtClean="0"/>
          </a:p>
          <a:p>
            <a:pPr lvl="1"/>
            <a:endParaRPr kumimoji="1" lang="en-US" altLang="ja-JP" dirty="0" smtClean="0"/>
          </a:p>
        </p:txBody>
      </p:sp>
      <p:pic>
        <p:nvPicPr>
          <p:cNvPr id="6" name="コンテンツ プレースホルダー 5"/>
          <p:cNvPicPr>
            <a:picLocks noGrp="1" noChangeAspect="1"/>
          </p:cNvPicPr>
          <p:nvPr>
            <p:ph sz="half" idx="2"/>
          </p:nvPr>
        </p:nvPicPr>
        <p:blipFill>
          <a:blip r:embed="rId5" cstate="print">
            <a:extLst>
              <a:ext uri="{28A0092B-C50C-407E-A947-70E740481C1C}">
                <a14:useLocalDpi xmlns:a14="http://schemas.microsoft.com/office/drawing/2010/main" val="0"/>
              </a:ext>
            </a:extLst>
          </a:blip>
          <a:stretch>
            <a:fillRect/>
          </a:stretch>
        </p:blipFill>
        <p:spPr>
          <a:xfrm>
            <a:off x="4999775" y="1699831"/>
            <a:ext cx="3316642" cy="4691444"/>
          </a:xfrm>
        </p:spPr>
      </p:pic>
      <p:sp>
        <p:nvSpPr>
          <p:cNvPr id="9" name="右矢印 8"/>
          <p:cNvSpPr/>
          <p:nvPr/>
        </p:nvSpPr>
        <p:spPr>
          <a:xfrm>
            <a:off x="539552" y="5266074"/>
            <a:ext cx="792088"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1403648" y="5118283"/>
            <a:ext cx="3384376" cy="830997"/>
          </a:xfrm>
          <a:prstGeom prst="rect">
            <a:avLst/>
          </a:prstGeom>
          <a:noFill/>
        </p:spPr>
        <p:txBody>
          <a:bodyPr wrap="square" rtlCol="0">
            <a:spAutoFit/>
          </a:bodyPr>
          <a:lstStyle/>
          <a:p>
            <a:r>
              <a:rPr kumimoji="1" lang="ja-JP" altLang="en-US" sz="2400" dirty="0" smtClean="0"/>
              <a:t>組込みモデリング教育の教材として使えるのは？</a:t>
            </a:r>
            <a:endParaRPr kumimoji="1" lang="ja-JP" altLang="en-US" sz="2400" dirty="0"/>
          </a:p>
        </p:txBody>
      </p:sp>
    </p:spTree>
    <p:extLst>
      <p:ext uri="{BB962C8B-B14F-4D97-AF65-F5344CB8AC3E}">
        <p14:creationId xmlns:p14="http://schemas.microsoft.com/office/powerpoint/2010/main" val="318138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研究背景</a:t>
            </a:r>
            <a:r>
              <a:rPr kumimoji="1" lang="en-US" altLang="ja-JP" smtClean="0"/>
              <a:t>(5/6)</a:t>
            </a:r>
            <a:endParaRPr kumimoji="1" lang="ja-JP" altLang="en-US"/>
          </a:p>
        </p:txBody>
      </p:sp>
      <p:sp>
        <p:nvSpPr>
          <p:cNvPr id="3" name="コンテンツ プレースホルダー 2"/>
          <p:cNvSpPr>
            <a:spLocks noGrp="1"/>
          </p:cNvSpPr>
          <p:nvPr>
            <p:ph idx="1"/>
          </p:nvPr>
        </p:nvSpPr>
        <p:spPr/>
        <p:txBody>
          <a:bodyPr/>
          <a:lstStyle/>
          <a:p>
            <a:r>
              <a:rPr lang="en-US" altLang="ja-JP" sz="2800" dirty="0"/>
              <a:t>UMTP Japan</a:t>
            </a:r>
            <a:r>
              <a:rPr lang="ja-JP" altLang="en-US" sz="2800" dirty="0"/>
              <a:t>（</a:t>
            </a:r>
            <a:r>
              <a:rPr lang="ja-JP" altLang="ja-JP" sz="2800" dirty="0"/>
              <a:t>特定非営利活動法人</a:t>
            </a:r>
            <a:r>
              <a:rPr lang="en-US" altLang="ja-JP" sz="2800" dirty="0"/>
              <a:t>UML</a:t>
            </a:r>
            <a:r>
              <a:rPr lang="ja-JP" altLang="ja-JP" sz="2800" dirty="0"/>
              <a:t>モデリング推進協議会</a:t>
            </a:r>
            <a:r>
              <a:rPr lang="ja-JP" altLang="en-US" sz="2800" dirty="0" smtClean="0"/>
              <a:t>）</a:t>
            </a:r>
            <a:endParaRPr lang="en-US" altLang="ja-JP" sz="2800" dirty="0"/>
          </a:p>
          <a:p>
            <a:pPr lvl="1"/>
            <a:r>
              <a:rPr lang="ja-JP" altLang="en-US" sz="2400" dirty="0"/>
              <a:t>モデリング技術の普及とモデル共有に向けた活動を展開</a:t>
            </a:r>
            <a:endParaRPr lang="en-US" altLang="ja-JP" sz="2400" dirty="0"/>
          </a:p>
          <a:p>
            <a:pPr lvl="1"/>
            <a:r>
              <a:rPr lang="ja-JP" altLang="en-US" sz="2400" dirty="0"/>
              <a:t>活動</a:t>
            </a:r>
            <a:r>
              <a:rPr lang="ja-JP" altLang="en-US" sz="2400" dirty="0" smtClean="0"/>
              <a:t>内容</a:t>
            </a:r>
            <a:endParaRPr lang="en-US" altLang="ja-JP" sz="2400" dirty="0" smtClean="0"/>
          </a:p>
          <a:p>
            <a:pPr marL="1005840" lvl="2" indent="-457200">
              <a:buFont typeface="+mj-lt"/>
              <a:buAutoNum type="arabicPeriod"/>
            </a:pPr>
            <a:r>
              <a:rPr lang="en-US" altLang="ja-JP" sz="2200" dirty="0" smtClean="0"/>
              <a:t>UML</a:t>
            </a:r>
            <a:r>
              <a:rPr lang="ja-JP" altLang="en-US" sz="2200" dirty="0" smtClean="0"/>
              <a:t>を前提とするモデリング技術の体系化と普及活動</a:t>
            </a:r>
            <a:endParaRPr lang="en-US" altLang="ja-JP" sz="2000" dirty="0" smtClean="0"/>
          </a:p>
          <a:p>
            <a:pPr marL="1005840" lvl="2" indent="-457200">
              <a:buFont typeface="+mj-lt"/>
              <a:buAutoNum type="arabicPeriod"/>
            </a:pPr>
            <a:r>
              <a:rPr lang="ja-JP" altLang="en-US" sz="2200" dirty="0" smtClean="0"/>
              <a:t>モデリング技術者の技能検定</a:t>
            </a:r>
            <a:endParaRPr lang="en-US" altLang="ja-JP" sz="2200" dirty="0" smtClean="0"/>
          </a:p>
          <a:p>
            <a:pPr marL="1005840" lvl="2" indent="-457200">
              <a:buFont typeface="+mj-lt"/>
              <a:buAutoNum type="arabicPeriod"/>
            </a:pPr>
            <a:r>
              <a:rPr lang="ja-JP" altLang="en-US" sz="2200" dirty="0" smtClean="0"/>
              <a:t>各分野のベスト・プラクティス・モデル共有支援</a:t>
            </a:r>
            <a:endParaRPr lang="en-US" altLang="ja-JP" sz="2200" dirty="0" smtClean="0"/>
          </a:p>
          <a:p>
            <a:pPr marL="1005840" lvl="2" indent="-457200">
              <a:buFont typeface="+mj-lt"/>
              <a:buAutoNum type="arabicPeriod"/>
            </a:pPr>
            <a:r>
              <a:rPr lang="ja-JP" altLang="en-US" sz="2200" dirty="0" smtClean="0"/>
              <a:t>国際連携</a:t>
            </a:r>
            <a:endParaRPr lang="ja-JP" altLang="en-US" dirty="0"/>
          </a:p>
          <a:p>
            <a:endParaRPr kumimoji="1" lang="ja-JP" altLang="en-US" dirty="0"/>
          </a:p>
        </p:txBody>
      </p:sp>
    </p:spTree>
    <p:extLst>
      <p:ext uri="{BB962C8B-B14F-4D97-AF65-F5344CB8AC3E}">
        <p14:creationId xmlns:p14="http://schemas.microsoft.com/office/powerpoint/2010/main" val="21161105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r>
              <a:rPr kumimoji="1" lang="en-US" altLang="ja-JP" dirty="0" smtClean="0"/>
              <a:t>(6/6)</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UML</a:t>
            </a:r>
            <a:r>
              <a:rPr kumimoji="1" lang="ja-JP" altLang="en-US" dirty="0" smtClean="0"/>
              <a:t>モデルカタログの</a:t>
            </a:r>
            <a:r>
              <a:rPr kumimoji="1" lang="ja-JP" altLang="en-US" dirty="0" smtClean="0"/>
              <a:t>問題点</a:t>
            </a:r>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pPr marL="0" indent="0" algn="ctr">
              <a:buNone/>
            </a:pPr>
            <a:r>
              <a:rPr lang="ja-JP" altLang="en-US" sz="4400" dirty="0" smtClean="0"/>
              <a:t>有用性を検証する必要性有り</a:t>
            </a:r>
            <a:endParaRPr kumimoji="1" lang="en-US" altLang="ja-JP" sz="4400" dirty="0" smtClean="0"/>
          </a:p>
          <a:p>
            <a:pPr lvl="1"/>
            <a:endParaRPr kumimoji="1" lang="ja-JP" altLang="en-US" dirty="0"/>
          </a:p>
        </p:txBody>
      </p:sp>
      <p:sp>
        <p:nvSpPr>
          <p:cNvPr id="5" name="星 16 4"/>
          <p:cNvSpPr/>
          <p:nvPr/>
        </p:nvSpPr>
        <p:spPr>
          <a:xfrm>
            <a:off x="539552" y="2348880"/>
            <a:ext cx="3744416" cy="2232248"/>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effectLst>
                  <a:outerShdw blurRad="50800" dist="38100" dir="2700000" algn="tl" rotWithShape="0">
                    <a:prstClr val="black">
                      <a:alpha val="40000"/>
                    </a:prstClr>
                  </a:outerShdw>
                </a:effectLst>
              </a:rPr>
              <a:t>開発</a:t>
            </a:r>
            <a:r>
              <a:rPr lang="ja-JP" altLang="en-US" sz="2400" dirty="0" smtClean="0">
                <a:effectLst>
                  <a:outerShdw blurRad="50800" dist="38100" dir="2700000" algn="tl" rotWithShape="0">
                    <a:prstClr val="black">
                      <a:alpha val="40000"/>
                    </a:prstClr>
                  </a:outerShdw>
                </a:effectLst>
              </a:rPr>
              <a:t>現場での</a:t>
            </a:r>
            <a:endParaRPr lang="en-US" altLang="ja-JP" sz="2400" dirty="0" smtClean="0">
              <a:effectLst>
                <a:outerShdw blurRad="50800" dist="38100" dir="2700000" algn="tl" rotWithShape="0">
                  <a:prstClr val="black">
                    <a:alpha val="40000"/>
                  </a:prstClr>
                </a:outerShdw>
              </a:effectLst>
            </a:endParaRPr>
          </a:p>
          <a:p>
            <a:pPr algn="ctr"/>
            <a:r>
              <a:rPr lang="ja-JP" altLang="en-US" sz="2400" dirty="0" smtClean="0">
                <a:effectLst>
                  <a:outerShdw blurRad="50800" dist="38100" dir="2700000" algn="tl" rotWithShape="0">
                    <a:prstClr val="black">
                      <a:alpha val="40000"/>
                    </a:prstClr>
                  </a:outerShdw>
                </a:effectLst>
              </a:rPr>
              <a:t>使用報告無し</a:t>
            </a:r>
            <a:endParaRPr kumimoji="1" lang="ja-JP" altLang="en-US" sz="2400" dirty="0">
              <a:effectLst>
                <a:outerShdw blurRad="50800" dist="38100" dir="2700000" algn="tl" rotWithShape="0">
                  <a:prstClr val="black">
                    <a:alpha val="40000"/>
                  </a:prstClr>
                </a:outerShdw>
              </a:effectLst>
            </a:endParaRPr>
          </a:p>
        </p:txBody>
      </p:sp>
      <p:sp>
        <p:nvSpPr>
          <p:cNvPr id="6" name="星 16 5"/>
          <p:cNvSpPr/>
          <p:nvPr/>
        </p:nvSpPr>
        <p:spPr>
          <a:xfrm>
            <a:off x="4259560" y="3933056"/>
            <a:ext cx="4176464" cy="18002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effectLst>
                  <a:outerShdw blurRad="50800" dist="38100" dir="2700000" algn="tl" rotWithShape="0">
                    <a:prstClr val="black">
                      <a:alpha val="40000"/>
                    </a:prstClr>
                  </a:outerShdw>
                </a:effectLst>
              </a:rPr>
              <a:t>プラットフォーム依存モデル無し</a:t>
            </a:r>
            <a:endParaRPr lang="en-US" altLang="ja-JP" sz="2400" dirty="0" smtClean="0">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116123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研究概要</a:t>
            </a:r>
            <a:r>
              <a:rPr kumimoji="1" lang="en-US" altLang="ja-JP" smtClean="0"/>
              <a:t>(1/3)</a:t>
            </a:r>
            <a:endParaRPr kumimoji="1" lang="ja-JP" altLang="en-US"/>
          </a:p>
        </p:txBody>
      </p:sp>
      <p:sp>
        <p:nvSpPr>
          <p:cNvPr id="7" name="コンテンツ プレースホルダー 6"/>
          <p:cNvSpPr>
            <a:spLocks noGrp="1"/>
          </p:cNvSpPr>
          <p:nvPr>
            <p:ph sz="half" idx="2"/>
          </p:nvPr>
        </p:nvSpPr>
        <p:spPr>
          <a:xfrm>
            <a:off x="395536" y="1673352"/>
            <a:ext cx="8291264" cy="4718304"/>
          </a:xfrm>
        </p:spPr>
        <p:txBody>
          <a:bodyPr anchor="ctr">
            <a:normAutofit/>
          </a:bodyPr>
          <a:lstStyle/>
          <a:p>
            <a:pPr marL="0" indent="0" algn="ctr">
              <a:buNone/>
            </a:pPr>
            <a:r>
              <a:rPr lang="en-US" altLang="ja-JP" sz="4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UML</a:t>
            </a:r>
            <a:r>
              <a:rPr lang="ja-JP" altLang="en-US" sz="4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モデルカタログを利用</a:t>
            </a:r>
            <a:r>
              <a:rPr lang="ja-JP" altLang="en-US" sz="4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して</a:t>
            </a:r>
            <a:endParaRPr lang="en-US" altLang="ja-JP" sz="4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a:p>
            <a:pPr marL="0" indent="0" algn="ctr">
              <a:buNone/>
            </a:pPr>
            <a:r>
              <a:rPr lang="ja-JP" altLang="en-US" sz="4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開発</a:t>
            </a:r>
            <a:r>
              <a:rPr lang="ja-JP" altLang="en-US" sz="4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を行い</a:t>
            </a:r>
            <a:r>
              <a:rPr lang="ja-JP" altLang="en-US" sz="4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a:t>
            </a:r>
            <a:endParaRPr lang="en-US" altLang="ja-JP" sz="4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a:p>
            <a:pPr marL="0" indent="0" algn="ctr">
              <a:buNone/>
            </a:pPr>
            <a:r>
              <a:rPr lang="ja-JP" altLang="en-US" sz="4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モデルの有用性</a:t>
            </a:r>
            <a:r>
              <a:rPr lang="ja-JP" altLang="en-US" sz="4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を検証する</a:t>
            </a:r>
          </a:p>
          <a:p>
            <a:pPr marL="0" indent="0">
              <a:buNone/>
            </a:pPr>
            <a:endParaRPr kumimoji="1" lang="ja-JP" altLang="en-US" sz="4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Tree>
    <p:extLst>
      <p:ext uri="{BB962C8B-B14F-4D97-AF65-F5344CB8AC3E}">
        <p14:creationId xmlns:p14="http://schemas.microsoft.com/office/powerpoint/2010/main" val="1784779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クラリティ">
  <a:themeElements>
    <a:clrScheme name="クラリティ">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クラシック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クラリティ">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816</TotalTime>
  <Words>819</Words>
  <Application>Microsoft Office PowerPoint</Application>
  <PresentationFormat>画面に合わせる (4:3)</PresentationFormat>
  <Paragraphs>193</Paragraphs>
  <Slides>19</Slides>
  <Notes>17</Notes>
  <HiddenSlides>0</HiddenSlides>
  <MMClips>0</MMClips>
  <ScaleCrop>false</ScaleCrop>
  <HeadingPairs>
    <vt:vector size="4" baseType="variant">
      <vt:variant>
        <vt:lpstr>テーマ</vt:lpstr>
      </vt:variant>
      <vt:variant>
        <vt:i4>1</vt:i4>
      </vt:variant>
      <vt:variant>
        <vt:lpstr>スライド タイトル</vt:lpstr>
      </vt:variant>
      <vt:variant>
        <vt:i4>19</vt:i4>
      </vt:variant>
    </vt:vector>
  </HeadingPairs>
  <TitlesOfParts>
    <vt:vector size="20" baseType="lpstr">
      <vt:lpstr>クラリティ</vt:lpstr>
      <vt:lpstr>組込みシステムにおける UMLモデルカタログの実践研究</vt:lpstr>
      <vt:lpstr>発表内容</vt:lpstr>
      <vt:lpstr>研究背景(1/6)</vt:lpstr>
      <vt:lpstr>研究背景(2/6)</vt:lpstr>
      <vt:lpstr>研究背景(3/6)</vt:lpstr>
      <vt:lpstr>研究背景(4/6)</vt:lpstr>
      <vt:lpstr>研究背景(5/6)</vt:lpstr>
      <vt:lpstr>研究背景(6/6)</vt:lpstr>
      <vt:lpstr>研究概要(1/3)</vt:lpstr>
      <vt:lpstr>研究概要(1/3)</vt:lpstr>
      <vt:lpstr>研究概要(2/3)</vt:lpstr>
      <vt:lpstr>研究概要(3/3)</vt:lpstr>
      <vt:lpstr>研究概要(4/3)</vt:lpstr>
      <vt:lpstr>進捗状況(1/4)</vt:lpstr>
      <vt:lpstr>進捗状況(2/4)</vt:lpstr>
      <vt:lpstr>進捗状況(3/4)</vt:lpstr>
      <vt:lpstr>進捗状況(4/4)</vt:lpstr>
      <vt:lpstr>まとめ</vt:lpstr>
      <vt:lpstr>今後の予定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組込みシステムにおける UMLモデルカタログの実践研究</dc:title>
  <dc:creator>Niimura</dc:creator>
  <cp:lastModifiedBy>N_MURA</cp:lastModifiedBy>
  <cp:revision>38</cp:revision>
  <dcterms:created xsi:type="dcterms:W3CDTF">2012-11-18T12:03:51Z</dcterms:created>
  <dcterms:modified xsi:type="dcterms:W3CDTF">2012-11-27T06:06:22Z</dcterms:modified>
</cp:coreProperties>
</file>