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handoutMasterIdLst>
    <p:handoutMasterId r:id="rId24"/>
  </p:handoutMasterIdLst>
  <p:sldIdLst>
    <p:sldId id="256" r:id="rId2"/>
    <p:sldId id="257" r:id="rId3"/>
    <p:sldId id="278" r:id="rId4"/>
    <p:sldId id="258" r:id="rId5"/>
    <p:sldId id="260" r:id="rId6"/>
    <p:sldId id="261" r:id="rId7"/>
    <p:sldId id="263" r:id="rId8"/>
    <p:sldId id="264" r:id="rId9"/>
    <p:sldId id="283" r:id="rId10"/>
    <p:sldId id="284" r:id="rId11"/>
    <p:sldId id="265" r:id="rId12"/>
    <p:sldId id="266" r:id="rId13"/>
    <p:sldId id="279" r:id="rId14"/>
    <p:sldId id="267" r:id="rId15"/>
    <p:sldId id="287" r:id="rId16"/>
    <p:sldId id="268" r:id="rId17"/>
    <p:sldId id="292" r:id="rId18"/>
    <p:sldId id="288" r:id="rId19"/>
    <p:sldId id="290" r:id="rId20"/>
    <p:sldId id="291" r:id="rId21"/>
    <p:sldId id="271" r:id="rId22"/>
  </p:sldIdLst>
  <p:sldSz cx="9144000" cy="6858000" type="screen4x3"/>
  <p:notesSz cx="6669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29" autoAdjust="0"/>
  </p:normalViewPr>
  <p:slideViewPr>
    <p:cSldViewPr>
      <p:cViewPr>
        <p:scale>
          <a:sx n="80" d="100"/>
          <a:sy n="80" d="100"/>
        </p:scale>
        <p:origin x="-240" y="288"/>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_MURA\Desktop\20121203_142750.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spPr>
            <a:ln w="28575">
              <a:noFill/>
            </a:ln>
          </c:spPr>
          <c:xVal>
            <c:numRef>
              <c:f>'20121203_142750'!$A$1:$A$148</c:f>
              <c:numCache>
                <c:formatCode>General</c:formatCode>
                <c:ptCount val="148"/>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pt idx="141">
                  <c:v>563</c:v>
                </c:pt>
                <c:pt idx="142">
                  <c:v>567</c:v>
                </c:pt>
                <c:pt idx="143">
                  <c:v>571</c:v>
                </c:pt>
                <c:pt idx="144">
                  <c:v>575</c:v>
                </c:pt>
                <c:pt idx="145">
                  <c:v>579</c:v>
                </c:pt>
                <c:pt idx="146">
                  <c:v>583</c:v>
                </c:pt>
                <c:pt idx="147">
                  <c:v>587</c:v>
                </c:pt>
              </c:numCache>
            </c:numRef>
          </c:xVal>
          <c:yVal>
            <c:numRef>
              <c:f>'20121203_142750'!$B$1:$B$148</c:f>
              <c:numCache>
                <c:formatCode>General</c:formatCode>
                <c:ptCount val="148"/>
              </c:numCache>
            </c:numRef>
          </c:yVal>
          <c:smooth val="0"/>
        </c:ser>
        <c:ser>
          <c:idx val="1"/>
          <c:order val="1"/>
          <c:spPr>
            <a:ln w="28575">
              <a:noFill/>
            </a:ln>
          </c:spPr>
          <c:xVal>
            <c:numRef>
              <c:f>'20121203_142750'!$A$1:$A$148</c:f>
              <c:numCache>
                <c:formatCode>General</c:formatCode>
                <c:ptCount val="148"/>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pt idx="141">
                  <c:v>563</c:v>
                </c:pt>
                <c:pt idx="142">
                  <c:v>567</c:v>
                </c:pt>
                <c:pt idx="143">
                  <c:v>571</c:v>
                </c:pt>
                <c:pt idx="144">
                  <c:v>575</c:v>
                </c:pt>
                <c:pt idx="145">
                  <c:v>579</c:v>
                </c:pt>
                <c:pt idx="146">
                  <c:v>583</c:v>
                </c:pt>
                <c:pt idx="147">
                  <c:v>587</c:v>
                </c:pt>
              </c:numCache>
            </c:numRef>
          </c:xVal>
          <c:yVal>
            <c:numRef>
              <c:f>'20121203_142750'!$C$1:$C$148</c:f>
              <c:numCache>
                <c:formatCode>General</c:formatCode>
                <c:ptCount val="148"/>
              </c:numCache>
            </c:numRef>
          </c:yVal>
          <c:smooth val="0"/>
        </c:ser>
        <c:ser>
          <c:idx val="2"/>
          <c:order val="2"/>
          <c:spPr>
            <a:ln w="28575">
              <a:noFill/>
            </a:ln>
          </c:spPr>
          <c:xVal>
            <c:numRef>
              <c:f>'20121203_142750'!$A$1:$A$148</c:f>
              <c:numCache>
                <c:formatCode>General</c:formatCode>
                <c:ptCount val="148"/>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pt idx="141">
                  <c:v>563</c:v>
                </c:pt>
                <c:pt idx="142">
                  <c:v>567</c:v>
                </c:pt>
                <c:pt idx="143">
                  <c:v>571</c:v>
                </c:pt>
                <c:pt idx="144">
                  <c:v>575</c:v>
                </c:pt>
                <c:pt idx="145">
                  <c:v>579</c:v>
                </c:pt>
                <c:pt idx="146">
                  <c:v>583</c:v>
                </c:pt>
                <c:pt idx="147">
                  <c:v>587</c:v>
                </c:pt>
              </c:numCache>
            </c:numRef>
          </c:xVal>
          <c:yVal>
            <c:numRef>
              <c:f>'20121203_142750'!$D$1:$D$148</c:f>
              <c:numCache>
                <c:formatCode>General</c:formatCode>
                <c:ptCount val="148"/>
              </c:numCache>
            </c:numRef>
          </c:yVal>
          <c:smooth val="0"/>
        </c:ser>
        <c:ser>
          <c:idx val="3"/>
          <c:order val="3"/>
          <c:marker>
            <c:symbol val="none"/>
          </c:marker>
          <c:xVal>
            <c:numRef>
              <c:f>'20121203_142750'!$A$1:$A$148</c:f>
              <c:numCache>
                <c:formatCode>General</c:formatCode>
                <c:ptCount val="148"/>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pt idx="141">
                  <c:v>563</c:v>
                </c:pt>
                <c:pt idx="142">
                  <c:v>567</c:v>
                </c:pt>
                <c:pt idx="143">
                  <c:v>571</c:v>
                </c:pt>
                <c:pt idx="144">
                  <c:v>575</c:v>
                </c:pt>
                <c:pt idx="145">
                  <c:v>579</c:v>
                </c:pt>
                <c:pt idx="146">
                  <c:v>583</c:v>
                </c:pt>
                <c:pt idx="147">
                  <c:v>587</c:v>
                </c:pt>
              </c:numCache>
            </c:numRef>
          </c:xVal>
          <c:yVal>
            <c:numRef>
              <c:f>'20121203_142750'!$E$1:$E$148</c:f>
              <c:numCache>
                <c:formatCode>General</c:formatCode>
                <c:ptCount val="148"/>
                <c:pt idx="0">
                  <c:v>3</c:v>
                </c:pt>
                <c:pt idx="1">
                  <c:v>3</c:v>
                </c:pt>
                <c:pt idx="2">
                  <c:v>3</c:v>
                </c:pt>
                <c:pt idx="3">
                  <c:v>3</c:v>
                </c:pt>
                <c:pt idx="4">
                  <c:v>4</c:v>
                </c:pt>
                <c:pt idx="5">
                  <c:v>4</c:v>
                </c:pt>
                <c:pt idx="6">
                  <c:v>4</c:v>
                </c:pt>
                <c:pt idx="7">
                  <c:v>5</c:v>
                </c:pt>
                <c:pt idx="8">
                  <c:v>6</c:v>
                </c:pt>
                <c:pt idx="9">
                  <c:v>7</c:v>
                </c:pt>
                <c:pt idx="10">
                  <c:v>8</c:v>
                </c:pt>
                <c:pt idx="11">
                  <c:v>9</c:v>
                </c:pt>
                <c:pt idx="12">
                  <c:v>10</c:v>
                </c:pt>
                <c:pt idx="13">
                  <c:v>12</c:v>
                </c:pt>
                <c:pt idx="14">
                  <c:v>13</c:v>
                </c:pt>
                <c:pt idx="15">
                  <c:v>15</c:v>
                </c:pt>
                <c:pt idx="16">
                  <c:v>17</c:v>
                </c:pt>
                <c:pt idx="17">
                  <c:v>19</c:v>
                </c:pt>
                <c:pt idx="18">
                  <c:v>20</c:v>
                </c:pt>
                <c:pt idx="19">
                  <c:v>23</c:v>
                </c:pt>
                <c:pt idx="20">
                  <c:v>25</c:v>
                </c:pt>
                <c:pt idx="21">
                  <c:v>27</c:v>
                </c:pt>
                <c:pt idx="22">
                  <c:v>29</c:v>
                </c:pt>
                <c:pt idx="23">
                  <c:v>31</c:v>
                </c:pt>
                <c:pt idx="24">
                  <c:v>34</c:v>
                </c:pt>
                <c:pt idx="25">
                  <c:v>36</c:v>
                </c:pt>
                <c:pt idx="26">
                  <c:v>38</c:v>
                </c:pt>
                <c:pt idx="27">
                  <c:v>41</c:v>
                </c:pt>
                <c:pt idx="28">
                  <c:v>43</c:v>
                </c:pt>
                <c:pt idx="29">
                  <c:v>45</c:v>
                </c:pt>
                <c:pt idx="30">
                  <c:v>48</c:v>
                </c:pt>
                <c:pt idx="31">
                  <c:v>50</c:v>
                </c:pt>
                <c:pt idx="32">
                  <c:v>53</c:v>
                </c:pt>
                <c:pt idx="33">
                  <c:v>55</c:v>
                </c:pt>
                <c:pt idx="34">
                  <c:v>57</c:v>
                </c:pt>
                <c:pt idx="35">
                  <c:v>60</c:v>
                </c:pt>
                <c:pt idx="36">
                  <c:v>62</c:v>
                </c:pt>
                <c:pt idx="37">
                  <c:v>64</c:v>
                </c:pt>
                <c:pt idx="38">
                  <c:v>66</c:v>
                </c:pt>
                <c:pt idx="39">
                  <c:v>68</c:v>
                </c:pt>
                <c:pt idx="40">
                  <c:v>70</c:v>
                </c:pt>
                <c:pt idx="41">
                  <c:v>72</c:v>
                </c:pt>
                <c:pt idx="42">
                  <c:v>74</c:v>
                </c:pt>
                <c:pt idx="43">
                  <c:v>76</c:v>
                </c:pt>
                <c:pt idx="44">
                  <c:v>78</c:v>
                </c:pt>
                <c:pt idx="45">
                  <c:v>80</c:v>
                </c:pt>
                <c:pt idx="46">
                  <c:v>82</c:v>
                </c:pt>
                <c:pt idx="47">
                  <c:v>83</c:v>
                </c:pt>
                <c:pt idx="48">
                  <c:v>85</c:v>
                </c:pt>
                <c:pt idx="49">
                  <c:v>86</c:v>
                </c:pt>
                <c:pt idx="50">
                  <c:v>88</c:v>
                </c:pt>
                <c:pt idx="51">
                  <c:v>89</c:v>
                </c:pt>
                <c:pt idx="52">
                  <c:v>91</c:v>
                </c:pt>
                <c:pt idx="53">
                  <c:v>92</c:v>
                </c:pt>
                <c:pt idx="54">
                  <c:v>93</c:v>
                </c:pt>
                <c:pt idx="55">
                  <c:v>94</c:v>
                </c:pt>
                <c:pt idx="56">
                  <c:v>95</c:v>
                </c:pt>
                <c:pt idx="57">
                  <c:v>96</c:v>
                </c:pt>
                <c:pt idx="58">
                  <c:v>97</c:v>
                </c:pt>
                <c:pt idx="59">
                  <c:v>98</c:v>
                </c:pt>
                <c:pt idx="60">
                  <c:v>99</c:v>
                </c:pt>
                <c:pt idx="61">
                  <c:v>99</c:v>
                </c:pt>
                <c:pt idx="62">
                  <c:v>100</c:v>
                </c:pt>
                <c:pt idx="63">
                  <c:v>101</c:v>
                </c:pt>
                <c:pt idx="64">
                  <c:v>101</c:v>
                </c:pt>
                <c:pt idx="65">
                  <c:v>102</c:v>
                </c:pt>
                <c:pt idx="66">
                  <c:v>102</c:v>
                </c:pt>
                <c:pt idx="67">
                  <c:v>103</c:v>
                </c:pt>
                <c:pt idx="68">
                  <c:v>103</c:v>
                </c:pt>
                <c:pt idx="69">
                  <c:v>103</c:v>
                </c:pt>
                <c:pt idx="70">
                  <c:v>104</c:v>
                </c:pt>
                <c:pt idx="71">
                  <c:v>104</c:v>
                </c:pt>
                <c:pt idx="72">
                  <c:v>104</c:v>
                </c:pt>
                <c:pt idx="73">
                  <c:v>104</c:v>
                </c:pt>
                <c:pt idx="74">
                  <c:v>104</c:v>
                </c:pt>
                <c:pt idx="75">
                  <c:v>104</c:v>
                </c:pt>
                <c:pt idx="76">
                  <c:v>104</c:v>
                </c:pt>
                <c:pt idx="77">
                  <c:v>104</c:v>
                </c:pt>
                <c:pt idx="78">
                  <c:v>104</c:v>
                </c:pt>
                <c:pt idx="79">
                  <c:v>104</c:v>
                </c:pt>
                <c:pt idx="80">
                  <c:v>103</c:v>
                </c:pt>
                <c:pt idx="81">
                  <c:v>103</c:v>
                </c:pt>
                <c:pt idx="82">
                  <c:v>103</c:v>
                </c:pt>
                <c:pt idx="83">
                  <c:v>103</c:v>
                </c:pt>
                <c:pt idx="84">
                  <c:v>102</c:v>
                </c:pt>
                <c:pt idx="85">
                  <c:v>102</c:v>
                </c:pt>
                <c:pt idx="86">
                  <c:v>102</c:v>
                </c:pt>
                <c:pt idx="87">
                  <c:v>101</c:v>
                </c:pt>
                <c:pt idx="88">
                  <c:v>101</c:v>
                </c:pt>
                <c:pt idx="89">
                  <c:v>101</c:v>
                </c:pt>
                <c:pt idx="90">
                  <c:v>100</c:v>
                </c:pt>
                <c:pt idx="91">
                  <c:v>100</c:v>
                </c:pt>
                <c:pt idx="92">
                  <c:v>100</c:v>
                </c:pt>
                <c:pt idx="93">
                  <c:v>99</c:v>
                </c:pt>
                <c:pt idx="94">
                  <c:v>99</c:v>
                </c:pt>
                <c:pt idx="95">
                  <c:v>99</c:v>
                </c:pt>
                <c:pt idx="96">
                  <c:v>98</c:v>
                </c:pt>
                <c:pt idx="97">
                  <c:v>98</c:v>
                </c:pt>
                <c:pt idx="98">
                  <c:v>97</c:v>
                </c:pt>
                <c:pt idx="99">
                  <c:v>97</c:v>
                </c:pt>
                <c:pt idx="100">
                  <c:v>97</c:v>
                </c:pt>
                <c:pt idx="101">
                  <c:v>96</c:v>
                </c:pt>
                <c:pt idx="102">
                  <c:v>96</c:v>
                </c:pt>
                <c:pt idx="103">
                  <c:v>96</c:v>
                </c:pt>
                <c:pt idx="104">
                  <c:v>95</c:v>
                </c:pt>
                <c:pt idx="105">
                  <c:v>95</c:v>
                </c:pt>
                <c:pt idx="106">
                  <c:v>95</c:v>
                </c:pt>
                <c:pt idx="107">
                  <c:v>95</c:v>
                </c:pt>
                <c:pt idx="108">
                  <c:v>94</c:v>
                </c:pt>
                <c:pt idx="109">
                  <c:v>94</c:v>
                </c:pt>
                <c:pt idx="110">
                  <c:v>94</c:v>
                </c:pt>
                <c:pt idx="111">
                  <c:v>93</c:v>
                </c:pt>
                <c:pt idx="112">
                  <c:v>93</c:v>
                </c:pt>
                <c:pt idx="113">
                  <c:v>93</c:v>
                </c:pt>
                <c:pt idx="114">
                  <c:v>93</c:v>
                </c:pt>
                <c:pt idx="115">
                  <c:v>93</c:v>
                </c:pt>
                <c:pt idx="116">
                  <c:v>92</c:v>
                </c:pt>
                <c:pt idx="117">
                  <c:v>92</c:v>
                </c:pt>
                <c:pt idx="118">
                  <c:v>92</c:v>
                </c:pt>
                <c:pt idx="119">
                  <c:v>92</c:v>
                </c:pt>
                <c:pt idx="120">
                  <c:v>92</c:v>
                </c:pt>
                <c:pt idx="121">
                  <c:v>91</c:v>
                </c:pt>
                <c:pt idx="122">
                  <c:v>91</c:v>
                </c:pt>
                <c:pt idx="123">
                  <c:v>91</c:v>
                </c:pt>
                <c:pt idx="124">
                  <c:v>91</c:v>
                </c:pt>
                <c:pt idx="125">
                  <c:v>91</c:v>
                </c:pt>
                <c:pt idx="126">
                  <c:v>91</c:v>
                </c:pt>
                <c:pt idx="127">
                  <c:v>91</c:v>
                </c:pt>
                <c:pt idx="128">
                  <c:v>91</c:v>
                </c:pt>
                <c:pt idx="129">
                  <c:v>91</c:v>
                </c:pt>
                <c:pt idx="130">
                  <c:v>91</c:v>
                </c:pt>
                <c:pt idx="131">
                  <c:v>91</c:v>
                </c:pt>
                <c:pt idx="132">
                  <c:v>91</c:v>
                </c:pt>
                <c:pt idx="133">
                  <c:v>91</c:v>
                </c:pt>
                <c:pt idx="134">
                  <c:v>91</c:v>
                </c:pt>
                <c:pt idx="135">
                  <c:v>91</c:v>
                </c:pt>
                <c:pt idx="136">
                  <c:v>91</c:v>
                </c:pt>
                <c:pt idx="137">
                  <c:v>91</c:v>
                </c:pt>
                <c:pt idx="138">
                  <c:v>91</c:v>
                </c:pt>
                <c:pt idx="139">
                  <c:v>91</c:v>
                </c:pt>
                <c:pt idx="140">
                  <c:v>91</c:v>
                </c:pt>
                <c:pt idx="141">
                  <c:v>91</c:v>
                </c:pt>
                <c:pt idx="142">
                  <c:v>91</c:v>
                </c:pt>
                <c:pt idx="143">
                  <c:v>91</c:v>
                </c:pt>
                <c:pt idx="144">
                  <c:v>91</c:v>
                </c:pt>
                <c:pt idx="145">
                  <c:v>91</c:v>
                </c:pt>
                <c:pt idx="146">
                  <c:v>91</c:v>
                </c:pt>
                <c:pt idx="147">
                  <c:v>91</c:v>
                </c:pt>
              </c:numCache>
            </c:numRef>
          </c:yVal>
          <c:smooth val="0"/>
        </c:ser>
        <c:dLbls>
          <c:showLegendKey val="0"/>
          <c:showVal val="0"/>
          <c:showCatName val="0"/>
          <c:showSerName val="0"/>
          <c:showPercent val="0"/>
          <c:showBubbleSize val="0"/>
        </c:dLbls>
        <c:axId val="96032384"/>
        <c:axId val="32426240"/>
      </c:scatterChart>
      <c:valAx>
        <c:axId val="96032384"/>
        <c:scaling>
          <c:orientation val="minMax"/>
          <c:max val="600"/>
        </c:scaling>
        <c:delete val="0"/>
        <c:axPos val="b"/>
        <c:numFmt formatCode="General" sourceLinked="1"/>
        <c:majorTickMark val="out"/>
        <c:minorTickMark val="none"/>
        <c:tickLblPos val="nextTo"/>
        <c:crossAx val="32426240"/>
        <c:crosses val="autoZero"/>
        <c:crossBetween val="midCat"/>
      </c:valAx>
      <c:valAx>
        <c:axId val="32426240"/>
        <c:scaling>
          <c:orientation val="minMax"/>
        </c:scaling>
        <c:delete val="0"/>
        <c:axPos val="l"/>
        <c:majorGridlines/>
        <c:numFmt formatCode="General" sourceLinked="1"/>
        <c:majorTickMark val="out"/>
        <c:minorTickMark val="none"/>
        <c:tickLblPos val="nextTo"/>
        <c:crossAx val="96032384"/>
        <c:crosses val="autoZero"/>
        <c:crossBetween val="midCat"/>
      </c:valAx>
    </c:plotArea>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6FC5AA08-D47C-4E2A-99A0-E2E2A035503A}" type="datetimeFigureOut">
              <a:rPr kumimoji="1" lang="ja-JP" altLang="en-US" smtClean="0"/>
              <a:t>2012/12/3</a:t>
            </a:fld>
            <a:endParaRPr kumimoji="1" lang="ja-JP" altLang="en-US"/>
          </a:p>
        </p:txBody>
      </p:sp>
      <p:sp>
        <p:nvSpPr>
          <p:cNvPr id="4" name="フッター プレースホルダー 3"/>
          <p:cNvSpPr>
            <a:spLocks noGrp="1"/>
          </p:cNvSpPr>
          <p:nvPr>
            <p:ph type="ftr" sz="quarter" idx="2"/>
          </p:nvPr>
        </p:nvSpPr>
        <p:spPr>
          <a:xfrm>
            <a:off x="0" y="9428164"/>
            <a:ext cx="288925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778250" y="9428164"/>
            <a:ext cx="2889250" cy="496887"/>
          </a:xfrm>
          <a:prstGeom prst="rect">
            <a:avLst/>
          </a:prstGeom>
        </p:spPr>
        <p:txBody>
          <a:bodyPr vert="horz" lIns="91440" tIns="45720" rIns="91440" bIns="45720" rtlCol="0" anchor="b"/>
          <a:lstStyle>
            <a:lvl1pPr algn="r">
              <a:defRPr sz="1200"/>
            </a:lvl1pPr>
          </a:lstStyle>
          <a:p>
            <a:fld id="{F30C978B-9A41-49C4-9933-DF963514869B}" type="slidenum">
              <a:rPr kumimoji="1" lang="ja-JP" altLang="en-US" smtClean="0"/>
              <a:t>‹#›</a:t>
            </a:fld>
            <a:endParaRPr kumimoji="1" lang="ja-JP" altLang="en-US"/>
          </a:p>
        </p:txBody>
      </p:sp>
    </p:spTree>
    <p:extLst>
      <p:ext uri="{BB962C8B-B14F-4D97-AF65-F5344CB8AC3E}">
        <p14:creationId xmlns:p14="http://schemas.microsoft.com/office/powerpoint/2010/main" val="1927510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2012/12/3</a:t>
            </a:fld>
            <a:endParaRPr kumimoji="1" lang="ja-JP" altLang="en-US"/>
          </a:p>
        </p:txBody>
      </p:sp>
      <p:sp>
        <p:nvSpPr>
          <p:cNvPr id="4" name="スライド イメージ プレースホルダー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en-US" altLang="ja-JP" dirty="0" smtClean="0"/>
          </a:p>
          <a:p>
            <a:r>
              <a:rPr lang="ja-JP" altLang="en-US" sz="2000" dirty="0" smtClean="0"/>
              <a:t>開発効率の向上，コスト削減</a:t>
            </a:r>
            <a:endParaRPr lang="en-US" altLang="ja-JP" sz="2000" dirty="0" smtClean="0"/>
          </a:p>
          <a:p>
            <a:pPr lvl="1"/>
            <a:r>
              <a:rPr lang="ja-JP" altLang="en-US" sz="1800" dirty="0" smtClean="0"/>
              <a:t>実装前シミュレーションが可能。不具合の発見が容易</a:t>
            </a:r>
            <a:endParaRPr lang="en-US" altLang="ja-JP" sz="1800" dirty="0" smtClean="0"/>
          </a:p>
          <a:p>
            <a:r>
              <a:rPr lang="ja-JP" altLang="en-US" sz="2000" dirty="0" smtClean="0"/>
              <a:t>ソフトウェア資産の再利用性向上</a:t>
            </a:r>
            <a:endParaRPr lang="en-US" altLang="ja-JP" sz="2000" dirty="0" smtClean="0"/>
          </a:p>
          <a:p>
            <a:pPr lvl="1"/>
            <a:r>
              <a:rPr lang="ja-JP" altLang="en-US" sz="1800" dirty="0" smtClean="0"/>
              <a:t>機能を抽象度の高いモデルとして可視化</a:t>
            </a:r>
            <a:endParaRPr lang="en-US" altLang="ja-JP" sz="1800" dirty="0" smtClean="0"/>
          </a:p>
          <a:p>
            <a:r>
              <a:rPr lang="ja-JP" altLang="en-US" sz="2000" dirty="0" smtClean="0"/>
              <a:t>複数人での開発が容易</a:t>
            </a:r>
            <a:endParaRPr lang="en-US" altLang="ja-JP" sz="2000" dirty="0" smtClean="0"/>
          </a:p>
          <a:p>
            <a:pPr lvl="1"/>
            <a:r>
              <a:rPr lang="ja-JP" altLang="en-US" sz="1800" dirty="0" smtClean="0"/>
              <a:t>ソースコードを読み解く必要が無い</a:t>
            </a:r>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HGS創英角ｺﾞｼｯｸUB" pitchFamily="50" charset="-128"/>
                <a:ea typeface="HGS創英角ｺﾞｼｯｸUB"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vl1pPr>
          </a:lstStyle>
          <a:p>
            <a:fld id="{42FE0E3B-AB19-407C-B8D2-B50F41DA1FAB}" type="datetimeFigureOut">
              <a:rPr kumimoji="1" lang="ja-JP" altLang="en-US" smtClean="0"/>
              <a:t>2012/12/3</a:t>
            </a:fld>
            <a:endParaRPr kumimoji="1"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2012/12/3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42FE0E3B-AB19-407C-B8D2-B50F41DA1FAB}" type="datetimeFigureOut">
              <a:rPr kumimoji="1" lang="ja-JP" altLang="en-US" smtClean="0"/>
              <a:t>2012/12/3</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mj-ea"/>
                <a:ea typeface="+mj-ea"/>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t/>
            </a:r>
            <a:b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br>
            <a:r>
              <a:rPr lang="en-US" altLang="ja-JP" sz="4400" dirty="0" smtClean="0">
                <a:effectLst>
                  <a:outerShdw blurRad="38100" dist="38100" dir="2700000" algn="tl">
                    <a:srgbClr val="000000">
                      <a:alpha val="43137"/>
                    </a:srgbClr>
                  </a:outerShdw>
                </a:effectLst>
                <a:latin typeface="+mj-ea"/>
                <a:ea typeface="+mj-ea"/>
                <a:cs typeface="メイリオ" pitchFamily="50" charset="-128"/>
              </a:rPr>
              <a:t>UML</a:t>
            </a:r>
            <a:r>
              <a:rPr lang="ja-JP" altLang="en-US" sz="4400" dirty="0" smtClean="0">
                <a:effectLst>
                  <a:outerShdw blurRad="38100" dist="38100" dir="2700000" algn="tl">
                    <a:srgbClr val="000000">
                      <a:alpha val="43137"/>
                    </a:srgbClr>
                  </a:outerShdw>
                </a:effectLst>
                <a:latin typeface="+mj-ea"/>
                <a:ea typeface="+mj-ea"/>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mj-ea"/>
              <a:ea typeface="+mj-ea"/>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mn-ea"/>
                <a:cs typeface="メイリオ" pitchFamily="50" charset="-128"/>
              </a:rPr>
              <a:t>力武</a:t>
            </a:r>
            <a:r>
              <a:rPr lang="ja-JP" altLang="en-US" sz="2800" dirty="0" smtClean="0">
                <a:latin typeface="+mn-ea"/>
                <a:cs typeface="メイリオ" pitchFamily="50" charset="-128"/>
              </a:rPr>
              <a:t>研究室</a:t>
            </a:r>
            <a:endParaRPr lang="en-US" altLang="ja-JP" sz="2800" dirty="0" smtClean="0">
              <a:latin typeface="+mn-ea"/>
              <a:cs typeface="メイリオ" pitchFamily="50" charset="-128"/>
            </a:endParaRPr>
          </a:p>
          <a:p>
            <a:pPr algn="r"/>
            <a:r>
              <a:rPr kumimoji="1" lang="ja-JP" altLang="en-US" sz="2800" dirty="0">
                <a:latin typeface="+mn-ea"/>
                <a:cs typeface="メイリオ" pitchFamily="50" charset="-128"/>
              </a:rPr>
              <a:t>情報工</a:t>
            </a:r>
            <a:r>
              <a:rPr kumimoji="1" lang="ja-JP" altLang="en-US" sz="2800" dirty="0" smtClean="0">
                <a:latin typeface="+mn-ea"/>
                <a:cs typeface="メイリオ" pitchFamily="50" charset="-128"/>
              </a:rPr>
              <a:t>学科</a:t>
            </a:r>
            <a:r>
              <a:rPr kumimoji="1" lang="en-US" altLang="ja-JP" sz="2800" dirty="0" smtClean="0">
                <a:latin typeface="+mn-ea"/>
                <a:cs typeface="メイリオ" pitchFamily="50" charset="-128"/>
              </a:rPr>
              <a:t>5</a:t>
            </a:r>
            <a:r>
              <a:rPr kumimoji="1" lang="ja-JP" altLang="en-US" sz="2800" dirty="0" smtClean="0">
                <a:latin typeface="+mn-ea"/>
                <a:cs typeface="メイリオ" pitchFamily="50" charset="-128"/>
              </a:rPr>
              <a:t>年</a:t>
            </a:r>
            <a:r>
              <a:rPr kumimoji="1" lang="en-US" altLang="ja-JP" sz="2800" dirty="0" smtClean="0">
                <a:latin typeface="+mn-ea"/>
                <a:cs typeface="メイリオ" pitchFamily="50" charset="-128"/>
              </a:rPr>
              <a:t>25</a:t>
            </a:r>
            <a:r>
              <a:rPr kumimoji="1" lang="ja-JP" altLang="en-US" sz="2800" dirty="0" smtClean="0">
                <a:latin typeface="+mn-ea"/>
                <a:cs typeface="メイリオ" pitchFamily="50" charset="-128"/>
              </a:rPr>
              <a:t>番　新村祐太</a:t>
            </a:r>
            <a:endParaRPr kumimoji="1" lang="en-US" altLang="ja-JP" sz="2800" dirty="0" smtClean="0">
              <a:latin typeface="+mn-ea"/>
              <a:cs typeface="メイリオ" pitchFamily="50" charset="-128"/>
            </a:endParaRPr>
          </a:p>
          <a:p>
            <a:pPr algn="r"/>
            <a:r>
              <a:rPr lang="ja-JP" altLang="en-US" sz="2800" dirty="0">
                <a:latin typeface="+mn-ea"/>
                <a:cs typeface="メイリオ" pitchFamily="50" charset="-128"/>
              </a:rPr>
              <a:t>指導</a:t>
            </a:r>
            <a:r>
              <a:rPr lang="ja-JP" altLang="en-US" sz="2800" dirty="0" smtClean="0">
                <a:latin typeface="+mn-ea"/>
                <a:cs typeface="メイリオ" pitchFamily="50" charset="-128"/>
              </a:rPr>
              <a:t>教員</a:t>
            </a:r>
            <a:r>
              <a:rPr lang="en-US" altLang="ja-JP" sz="2800" dirty="0" smtClean="0">
                <a:latin typeface="+mn-ea"/>
                <a:cs typeface="メイリオ" pitchFamily="50" charset="-128"/>
              </a:rPr>
              <a:t>:</a:t>
            </a:r>
            <a:r>
              <a:rPr lang="ja-JP" altLang="en-US" sz="2800" dirty="0" smtClean="0">
                <a:latin typeface="+mn-ea"/>
                <a:cs typeface="メイリオ" pitchFamily="50" charset="-128"/>
              </a:rPr>
              <a:t>力武克彰</a:t>
            </a:r>
            <a:endParaRPr kumimoji="1" lang="ja-JP" altLang="en-US" sz="2800" dirty="0">
              <a:latin typeface="+mn-ea"/>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428125526"/>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結果のレポート</a:t>
                      </a:r>
                      <a:endParaRPr kumimoji="1" lang="ja-JP" altLang="en-US" sz="2000" dirty="0"/>
                    </a:p>
                  </a:txBody>
                  <a:tcPr anchor="ctr">
                    <a:lnB w="57150" cap="flat" cmpd="sng" algn="ctr">
                      <a:solidFill>
                        <a:schemeClr val="tx1"/>
                      </a:solidFill>
                      <a:prstDash val="solid"/>
                      <a:round/>
                      <a:headEnd type="none" w="med" len="med"/>
                      <a:tailEnd type="none" w="med" len="med"/>
                    </a:lnB>
                  </a:tcPr>
                </a:tc>
              </a:tr>
              <a:tr h="836417">
                <a:tc>
                  <a:txBody>
                    <a:bodyPr/>
                    <a:lstStyle/>
                    <a:p>
                      <a:pPr algn="ctr"/>
                      <a:r>
                        <a:rPr kumimoji="1" lang="ja-JP" altLang="en-US" sz="2400" u="none" dirty="0" smtClean="0">
                          <a:effectLst/>
                        </a:rPr>
                        <a:t>部品</a:t>
                      </a:r>
                      <a:endParaRPr kumimoji="1" lang="ja-JP" altLang="en-US" sz="2400" u="none" dirty="0">
                        <a:solidFill>
                          <a:srgbClr val="7030A0"/>
                        </a:solidFill>
                        <a:effectLst/>
                      </a:endParaRPr>
                    </a:p>
                  </a:txBody>
                  <a:tcPr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rPr>
                        <a:t>目標制御</a:t>
                      </a:r>
                      <a:endParaRPr kumimoji="1" lang="ja-JP" altLang="en-US" sz="2400" u="none" dirty="0">
                        <a:solidFill>
                          <a:srgbClr val="7030A0"/>
                        </a:solidFill>
                        <a:effectLst/>
                      </a:endParaRPr>
                    </a:p>
                  </a:txBody>
                  <a:tcPr anchor="ct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rPr>
                        <a:t>制御対象の測定値を</a:t>
                      </a:r>
                      <a:endParaRPr kumimoji="1" lang="en-US" altLang="ja-JP" sz="2400" u="none" dirty="0" smtClean="0">
                        <a:effectLst/>
                      </a:endParaRPr>
                    </a:p>
                    <a:p>
                      <a:pPr algn="ctr"/>
                      <a:r>
                        <a:rPr kumimoji="1" lang="ja-JP" altLang="en-US" sz="2400" u="none" dirty="0" smtClean="0">
                          <a:effectLst/>
                        </a:rPr>
                        <a:t>目標値となるように制御</a:t>
                      </a:r>
                      <a:endParaRPr kumimoji="1" lang="ja-JP" altLang="en-US" sz="2400" u="none" dirty="0">
                        <a:solidFill>
                          <a:srgbClr val="7030A0"/>
                        </a:solidFill>
                        <a:effectLst/>
                      </a:endParaRPr>
                    </a:p>
                  </a:txBody>
                  <a:tcPr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bl>
          </a:graphicData>
        </a:graphic>
      </p:graphicFrame>
      <p:sp>
        <p:nvSpPr>
          <p:cNvPr id="7" name="線吹き出し 1 (枠付き) 6"/>
          <p:cNvSpPr/>
          <p:nvPr/>
        </p:nvSpPr>
        <p:spPr>
          <a:xfrm>
            <a:off x="3419872" y="4500409"/>
            <a:ext cx="2736304" cy="584775"/>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ja-JP" altLang="en-US" sz="3200" smtClean="0"/>
              <a:t>本研究で実装</a:t>
            </a:r>
            <a:endParaRPr kumimoji="1" lang="ja-JP" altLang="en-US" sz="3200"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ja-JP" altLang="en-US" dirty="0" smtClean="0"/>
              <a:t>目標</a:t>
            </a:r>
            <a:r>
              <a:rPr lang="ja-JP" altLang="en-US" dirty="0" smtClean="0"/>
              <a:t>制御</a:t>
            </a:r>
            <a:endParaRPr lang="en-US" altLang="ja-JP" dirty="0" smtClean="0"/>
          </a:p>
          <a:p>
            <a:pPr lvl="1"/>
            <a:r>
              <a:rPr lang="ja-JP" altLang="en-US" dirty="0" smtClean="0"/>
              <a:t>制御対象の計測値が目標値となるように制御</a:t>
            </a:r>
            <a:endParaRPr kumimoji="1" lang="en-US" altLang="ja-JP" dirty="0" smtClean="0"/>
          </a:p>
          <a:p>
            <a:endParaRPr lang="en-US" altLang="ja-JP" dirty="0" smtClean="0"/>
          </a:p>
        </p:txBody>
      </p:sp>
      <p:sp>
        <p:nvSpPr>
          <p:cNvPr id="4" name="正方形/長方形 3"/>
          <p:cNvSpPr/>
          <p:nvPr/>
        </p:nvSpPr>
        <p:spPr>
          <a:xfrm>
            <a:off x="2339753" y="357301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4355976" y="4797153"/>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6372200" y="357301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4348708" y="2420889"/>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3380234" y="2604544"/>
            <a:ext cx="648072"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788868" y="2924945"/>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6065676" y="4274604"/>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3059834" y="4544145"/>
            <a:ext cx="1296143"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8" name="カギ線コネクタ 37"/>
          <p:cNvCxnSpPr>
            <a:endCxn id="4" idx="1"/>
          </p:cNvCxnSpPr>
          <p:nvPr/>
        </p:nvCxnSpPr>
        <p:spPr>
          <a:xfrm rot="16200000" flipH="1">
            <a:off x="1592914" y="331174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3347863" y="2564905"/>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940151" y="2564905"/>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3347864" y="5291917"/>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6012159" y="5291917"/>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7" name="テキスト ボックス 46"/>
          <p:cNvSpPr txBox="1"/>
          <p:nvPr/>
        </p:nvSpPr>
        <p:spPr>
          <a:xfrm>
            <a:off x="1007983" y="2175247"/>
            <a:ext cx="1116123"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619671" y="4134188"/>
            <a:ext cx="1080121" cy="369332"/>
          </a:xfrm>
          <a:prstGeom prst="rect">
            <a:avLst/>
          </a:prstGeom>
          <a:noFill/>
        </p:spPr>
        <p:txBody>
          <a:bodyPr wrap="square" rtlCol="0">
            <a:spAutoFit/>
          </a:bodyPr>
          <a:lstStyle/>
          <a:p>
            <a:r>
              <a:rPr lang="ja-JP" altLang="en-US" dirty="0"/>
              <a:t>指示</a:t>
            </a:r>
            <a:endParaRPr kumimoji="1" lang="ja-JP" altLang="en-US" dirty="0"/>
          </a:p>
        </p:txBody>
      </p:sp>
      <p:sp>
        <p:nvSpPr>
          <p:cNvPr id="11" name="テキスト ボックス 10"/>
          <p:cNvSpPr txBox="1"/>
          <p:nvPr/>
        </p:nvSpPr>
        <p:spPr>
          <a:xfrm>
            <a:off x="2591272" y="5892938"/>
            <a:ext cx="6552728" cy="461665"/>
          </a:xfrm>
          <a:prstGeom prst="rect">
            <a:avLst/>
          </a:prstGeom>
          <a:noFill/>
        </p:spPr>
        <p:txBody>
          <a:bodyPr wrap="square" rtlCol="0">
            <a:spAutoFit/>
          </a:bodyPr>
          <a:lstStyle/>
          <a:p>
            <a:r>
              <a:rPr kumimoji="1" lang="ja-JP" altLang="en-US" sz="2400" dirty="0" smtClean="0"/>
              <a:t>組込み機器における基本的な制御</a:t>
            </a:r>
            <a:endParaRPr kumimoji="1" lang="ja-JP" altLang="en-US" sz="2400" dirty="0"/>
          </a:p>
        </p:txBody>
      </p:sp>
      <p:sp>
        <p:nvSpPr>
          <p:cNvPr id="12" name="右矢印 11"/>
          <p:cNvSpPr/>
          <p:nvPr/>
        </p:nvSpPr>
        <p:spPr>
          <a:xfrm>
            <a:off x="1547664" y="5805264"/>
            <a:ext cx="1008112" cy="663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p:cNvSpPr/>
          <p:nvPr/>
        </p:nvSpPr>
        <p:spPr>
          <a:xfrm>
            <a:off x="1277634" y="2672916"/>
            <a:ext cx="630070" cy="6120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実装環境</a:t>
            </a:r>
            <a:r>
              <a:rPr lang="en-US" altLang="ja-JP" dirty="0" smtClean="0"/>
              <a:t>[1]</a:t>
            </a:r>
            <a:r>
              <a:rPr lang="ja-JP" altLang="en-US" dirty="0"/>
              <a:t> </a:t>
            </a:r>
            <a:r>
              <a:rPr lang="en-US" altLang="ja-JP" dirty="0" smtClean="0"/>
              <a:t>: NXT LEGO MINDSTORMS</a:t>
            </a:r>
          </a:p>
          <a:p>
            <a:pPr lvl="2"/>
            <a:r>
              <a:rPr lang="ja-JP" altLang="en-US" dirty="0" smtClean="0"/>
              <a:t>組込みプログラムによって動作する二輪制御ロボット</a:t>
            </a:r>
            <a:endParaRPr lang="en-US" altLang="ja-JP" dirty="0" smtClean="0"/>
          </a:p>
          <a:p>
            <a:pPr lvl="2"/>
            <a:r>
              <a:rPr lang="en-US" altLang="ja-JP" dirty="0" smtClean="0"/>
              <a:t>C</a:t>
            </a:r>
            <a:r>
              <a:rPr lang="ja-JP" altLang="en-US" dirty="0" smtClean="0"/>
              <a:t>言語，</a:t>
            </a:r>
            <a:r>
              <a:rPr lang="en-US" altLang="ja-JP" dirty="0" smtClean="0"/>
              <a:t>C++</a:t>
            </a:r>
            <a:r>
              <a:rPr lang="ja-JP" altLang="en-US" dirty="0" err="1" smtClean="0"/>
              <a:t>，</a:t>
            </a:r>
            <a:r>
              <a:rPr lang="en-US" altLang="ja-JP" dirty="0" smtClean="0"/>
              <a:t>Java</a:t>
            </a:r>
            <a:r>
              <a:rPr lang="ja-JP" altLang="en-US" dirty="0" smtClean="0"/>
              <a:t>で動作（</a:t>
            </a:r>
            <a:r>
              <a:rPr lang="en-US" altLang="ja-JP" dirty="0" smtClean="0"/>
              <a:t>Ruby</a:t>
            </a:r>
            <a:r>
              <a:rPr lang="ja-JP" altLang="en-US" dirty="0" smtClean="0"/>
              <a:t>でも対応予定）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50997" y="2652185"/>
            <a:ext cx="1584176" cy="582667"/>
          </a:xfrm>
          <a:prstGeom prst="borderCallout1">
            <a:avLst>
              <a:gd name="adj1" fmla="val 29635"/>
              <a:gd name="adj2" fmla="val -1737"/>
              <a:gd name="adj3" fmla="val 65422"/>
              <a:gd name="adj4" fmla="val -1294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超音波センサ</a:t>
            </a:r>
            <a:r>
              <a:rPr kumimoji="1" lang="ja-JP" altLang="en-US" sz="1600" dirty="0" smtClean="0"/>
              <a:t>（距離測定）</a:t>
            </a:r>
            <a:endParaRPr kumimoji="1" lang="ja-JP" altLang="en-US" sz="1600"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sz="1600" dirty="0" smtClean="0"/>
              <a:t>（車体傾き測定）</a:t>
            </a:r>
            <a:endParaRPr kumimoji="1" lang="ja-JP" altLang="en-US" sz="1600" dirty="0"/>
          </a:p>
        </p:txBody>
      </p:sp>
      <p:sp>
        <p:nvSpPr>
          <p:cNvPr id="11" name="線吹き出し 1 (枠付き) 10"/>
          <p:cNvSpPr/>
          <p:nvPr/>
        </p:nvSpPr>
        <p:spPr>
          <a:xfrm>
            <a:off x="6750997" y="3789040"/>
            <a:ext cx="1584176" cy="619994"/>
          </a:xfrm>
          <a:prstGeom prst="borderCallout1">
            <a:avLst>
              <a:gd name="adj1" fmla="val 18750"/>
              <a:gd name="adj2" fmla="val -8333"/>
              <a:gd name="adj3" fmla="val -65907"/>
              <a:gd name="adj4" fmla="val -874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sz="1600" dirty="0" smtClean="0"/>
              <a:t>（押下測定）</a:t>
            </a:r>
            <a:endParaRPr kumimoji="1" lang="ja-JP" altLang="en-US" sz="1600" dirty="0"/>
          </a:p>
        </p:txBody>
      </p:sp>
      <p:sp>
        <p:nvSpPr>
          <p:cNvPr id="14" name="線吹き出し 1 (枠付き) 13"/>
          <p:cNvSpPr/>
          <p:nvPr/>
        </p:nvSpPr>
        <p:spPr>
          <a:xfrm>
            <a:off x="854099" y="5409722"/>
            <a:ext cx="2032130" cy="611566"/>
          </a:xfrm>
          <a:prstGeom prst="borderCallout1">
            <a:avLst>
              <a:gd name="adj1" fmla="val 15122"/>
              <a:gd name="adj2" fmla="val 98039"/>
              <a:gd name="adj3" fmla="val 42595"/>
              <a:gd name="adj4" fmla="val 16959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sz="1600" dirty="0" smtClean="0"/>
              <a:t>（路面輝度値測定）</a:t>
            </a:r>
            <a:endParaRPr kumimoji="1" lang="ja-JP" altLang="en-US" sz="1600" dirty="0"/>
          </a:p>
        </p:txBody>
      </p:sp>
      <p:sp>
        <p:nvSpPr>
          <p:cNvPr id="15" name="線吹き出し 1 (枠付き) 14"/>
          <p:cNvSpPr/>
          <p:nvPr/>
        </p:nvSpPr>
        <p:spPr>
          <a:xfrm>
            <a:off x="6750997" y="5715505"/>
            <a:ext cx="1584176" cy="360040"/>
          </a:xfrm>
          <a:prstGeom prst="borderCallout1">
            <a:avLst>
              <a:gd name="adj1" fmla="val 18750"/>
              <a:gd name="adj2" fmla="val -8333"/>
              <a:gd name="adj3" fmla="val -86464"/>
              <a:gd name="adj4" fmla="val -1199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尻尾モータ</a:t>
            </a:r>
            <a:endParaRPr kumimoji="1" lang="ja-JP" altLang="en-US" dirty="0"/>
          </a:p>
        </p:txBody>
      </p:sp>
      <p:sp>
        <p:nvSpPr>
          <p:cNvPr id="16" name="線吹き出し 1 (枠付き) 15"/>
          <p:cNvSpPr/>
          <p:nvPr/>
        </p:nvSpPr>
        <p:spPr>
          <a:xfrm>
            <a:off x="6431112" y="4813380"/>
            <a:ext cx="2186133" cy="360040"/>
          </a:xfrm>
          <a:prstGeom prst="borderCallout1">
            <a:avLst>
              <a:gd name="adj1" fmla="val 29635"/>
              <a:gd name="adj2" fmla="val -4748"/>
              <a:gd name="adj3" fmla="val 66012"/>
              <a:gd name="adj4" fmla="val -56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（左車輪）</a:t>
            </a:r>
            <a:endParaRPr kumimoji="1" lang="ja-JP" altLang="en-US" sz="1600" dirty="0"/>
          </a:p>
        </p:txBody>
      </p:sp>
      <p:sp>
        <p:nvSpPr>
          <p:cNvPr id="17" name="線吹き出し 1 (枠付き) 16"/>
          <p:cNvSpPr/>
          <p:nvPr/>
        </p:nvSpPr>
        <p:spPr>
          <a:xfrm>
            <a:off x="825410" y="3789040"/>
            <a:ext cx="2048036" cy="560239"/>
          </a:xfrm>
          <a:prstGeom prst="borderCallout1">
            <a:avLst>
              <a:gd name="adj1" fmla="val 31373"/>
              <a:gd name="adj2" fmla="val 99459"/>
              <a:gd name="adj3" fmla="val 54905"/>
              <a:gd name="adj4" fmla="val 1591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マイクロプロセッサ</a:t>
            </a:r>
            <a:endParaRPr kumimoji="1" lang="ja-JP" altLang="en-US" dirty="0"/>
          </a:p>
        </p:txBody>
      </p:sp>
      <p:sp>
        <p:nvSpPr>
          <p:cNvPr id="18" name="線吹き出し 1 (枠付き) 17"/>
          <p:cNvSpPr/>
          <p:nvPr/>
        </p:nvSpPr>
        <p:spPr>
          <a:xfrm>
            <a:off x="777098" y="4652310"/>
            <a:ext cx="2186133" cy="360040"/>
          </a:xfrm>
          <a:prstGeom prst="borderCallout1">
            <a:avLst>
              <a:gd name="adj1" fmla="val 4238"/>
              <a:gd name="adj2" fmla="val 102211"/>
              <a:gd name="adj3" fmla="val 4259"/>
              <a:gd name="adj4" fmla="val 13361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（右車輪）</a:t>
            </a:r>
            <a:endParaRPr kumimoji="1" lang="ja-JP" altLang="en-US" sz="1600"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animBg="1"/>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実装環境</a:t>
            </a:r>
            <a:r>
              <a:rPr kumimoji="1" lang="en-US" altLang="ja-JP" dirty="0" smtClean="0"/>
              <a:t>[2] </a:t>
            </a:r>
            <a:r>
              <a:rPr lang="en-US" altLang="ja-JP" dirty="0" smtClean="0"/>
              <a:t>: DONKEY</a:t>
            </a:r>
          </a:p>
          <a:p>
            <a:pPr lvl="2"/>
            <a:r>
              <a:rPr lang="ja-JP" altLang="en-US" dirty="0" smtClean="0"/>
              <a:t>マイコンや各センサーの学習用ロボット</a:t>
            </a:r>
            <a:endParaRPr lang="en-US" altLang="ja-JP" dirty="0" smtClean="0"/>
          </a:p>
          <a:p>
            <a:pPr lvl="2"/>
            <a:r>
              <a:rPr lang="en-US" altLang="ja-JP" dirty="0" smtClean="0"/>
              <a:t>C</a:t>
            </a:r>
            <a:r>
              <a:rPr lang="ja-JP" altLang="en-US" dirty="0" smtClean="0"/>
              <a:t>言語で動作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超音波センサ</a:t>
            </a:r>
            <a:endParaRPr lang="en-US" altLang="ja-JP" dirty="0" smtClean="0"/>
          </a:p>
          <a:p>
            <a:pPr algn="ctr"/>
            <a:r>
              <a:rPr kumimoji="1" lang="ja-JP" altLang="en-US" sz="1600" smtClean="0"/>
              <a:t>（距離測定）</a:t>
            </a:r>
            <a:endParaRPr kumimoji="1" lang="ja-JP" altLang="en-US" sz="1600"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車輪用モータ</a:t>
            </a:r>
            <a:endParaRPr kumimoji="1" lang="ja-JP" altLang="en-US" dirty="0"/>
          </a:p>
        </p:txBody>
      </p:sp>
      <p:sp>
        <p:nvSpPr>
          <p:cNvPr id="18" name="線吹き出し 1 (枠付き) 17"/>
          <p:cNvSpPr/>
          <p:nvPr/>
        </p:nvSpPr>
        <p:spPr>
          <a:xfrm>
            <a:off x="6568628" y="5157192"/>
            <a:ext cx="2088232" cy="576064"/>
          </a:xfrm>
          <a:prstGeom prst="borderCallout1">
            <a:avLst>
              <a:gd name="adj1" fmla="val 56963"/>
              <a:gd name="adj2" fmla="val -4684"/>
              <a:gd name="adj3" fmla="val 58367"/>
              <a:gd name="adj4" fmla="val -943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接触スイッチ</a:t>
            </a:r>
            <a:endParaRPr lang="en-US" altLang="ja-JP" smtClean="0"/>
          </a:p>
          <a:p>
            <a:pPr algn="ctr"/>
            <a:r>
              <a:rPr kumimoji="1" lang="ja-JP" altLang="en-US" sz="1600" smtClean="0"/>
              <a:t>（押下測定）</a:t>
            </a:r>
            <a:endParaRPr kumimoji="1" lang="ja-JP" altLang="en-US" sz="1600"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997100"/>
            <a:ext cx="8610600" cy="5456236"/>
          </a:xfrm>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smtClean="0"/>
              <a:t>モデルを分析，</a:t>
            </a:r>
            <a:r>
              <a:rPr lang="ja-JP" altLang="en-US" dirty="0"/>
              <a:t>機能の動作の流れを</a:t>
            </a:r>
            <a:r>
              <a:rPr lang="ja-JP" altLang="en-US" dirty="0" smtClean="0"/>
              <a:t>シミュレーション</a:t>
            </a:r>
            <a:endParaRPr kumimoji="1" lang="en-US" altLang="ja-JP" dirty="0" smtClean="0"/>
          </a:p>
          <a:p>
            <a:pPr lvl="1"/>
            <a:r>
              <a:rPr lang="ja-JP" altLang="en-US" dirty="0" smtClean="0"/>
              <a:t>目標制御</a:t>
            </a:r>
            <a:r>
              <a:rPr lang="ja-JP" altLang="en-US" dirty="0"/>
              <a:t>で</a:t>
            </a:r>
            <a:r>
              <a:rPr lang="ja-JP" altLang="en-US" dirty="0" smtClean="0"/>
              <a:t>の実装内容の決定</a:t>
            </a:r>
            <a:endParaRPr lang="en-US" altLang="ja-JP" dirty="0" smtClean="0"/>
          </a:p>
          <a:p>
            <a:pPr lvl="3"/>
            <a:r>
              <a:rPr lang="ja-JP" altLang="en-US" dirty="0" smtClean="0"/>
              <a:t>輝度値制御（</a:t>
            </a:r>
            <a:r>
              <a:rPr lang="en-US" altLang="ja-JP" dirty="0" smtClean="0"/>
              <a:t>NXT LEGO MINDSTORMS</a:t>
            </a:r>
            <a:r>
              <a:rPr lang="ja-JP" altLang="en-US" dirty="0" smtClean="0"/>
              <a:t>（</a:t>
            </a:r>
            <a:r>
              <a:rPr lang="en-US" altLang="ja-JP" dirty="0" smtClean="0"/>
              <a:t>C</a:t>
            </a:r>
            <a:r>
              <a:rPr lang="ja-JP" altLang="en-US" dirty="0" smtClean="0"/>
              <a:t>言語</a:t>
            </a:r>
            <a:r>
              <a:rPr lang="en-US" altLang="ja-JP" dirty="0" smtClean="0"/>
              <a:t>,Java</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a:t>
            </a:r>
            <a:r>
              <a:rPr lang="ja-JP" altLang="en-US" dirty="0" smtClean="0"/>
              <a:t>）</a:t>
            </a:r>
            <a:endParaRPr lang="en-US" altLang="ja-JP" dirty="0" smtClean="0"/>
          </a:p>
          <a:p>
            <a:pPr lvl="3"/>
            <a:r>
              <a:rPr lang="ja-JP" altLang="en-US" dirty="0" smtClean="0"/>
              <a:t>尻尾モータ角度制御（</a:t>
            </a:r>
            <a:r>
              <a:rPr lang="en-US" altLang="ja-JP" dirty="0" smtClean="0"/>
              <a:t>〃</a:t>
            </a:r>
            <a:r>
              <a:rPr lang="ja-JP" altLang="en-US" dirty="0" smtClean="0"/>
              <a:t>）</a:t>
            </a:r>
            <a:endParaRPr lang="en-US" altLang="ja-JP" dirty="0" smtClean="0"/>
          </a:p>
          <a:p>
            <a:pPr lvl="3"/>
            <a:r>
              <a:rPr lang="ja-JP" altLang="en-US" dirty="0" smtClean="0"/>
              <a:t>速度制御（</a:t>
            </a:r>
            <a:r>
              <a:rPr lang="en-US" altLang="ja-JP" dirty="0" smtClean="0"/>
              <a:t>〃,DONKEY(C</a:t>
            </a:r>
            <a:r>
              <a:rPr lang="ja-JP" altLang="en-US" dirty="0" smtClean="0"/>
              <a:t>言語</a:t>
            </a:r>
            <a:r>
              <a:rPr lang="en-US" altLang="ja-JP" dirty="0" smtClean="0"/>
              <a:t>)</a:t>
            </a:r>
            <a:r>
              <a:rPr lang="ja-JP" altLang="en-US" dirty="0" smtClean="0"/>
              <a:t>）</a:t>
            </a:r>
            <a:endParaRPr lang="en-US" altLang="ja-JP" dirty="0" smtClean="0"/>
          </a:p>
          <a:p>
            <a:pPr lvl="2"/>
            <a:endParaRPr lang="en-US" altLang="ja-JP" dirty="0" smtClean="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kumimoji="1" lang="en-US" altLang="ja-JP" dirty="0" smtClean="0"/>
              <a:t>2/6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制御プログラムの開発</a:t>
            </a:r>
            <a:endParaRPr lang="en-US" altLang="ja-JP" dirty="0" smtClean="0"/>
          </a:p>
          <a:p>
            <a:pPr lvl="1"/>
            <a:r>
              <a:rPr lang="ja-JP" altLang="en-US" dirty="0" smtClean="0"/>
              <a:t>モデルカタログを元に環境に応じたモデルの作成</a:t>
            </a:r>
            <a:endParaRPr lang="en-US" altLang="ja-JP" dirty="0" smtClean="0"/>
          </a:p>
          <a:p>
            <a:pPr lvl="1"/>
            <a:r>
              <a:rPr lang="ja-JP" altLang="en-US" dirty="0" smtClean="0"/>
              <a:t>開発したプログラムに対して</a:t>
            </a:r>
            <a:r>
              <a:rPr lang="ja-JP" altLang="en-US" dirty="0"/>
              <a:t>の</a:t>
            </a:r>
            <a:r>
              <a:rPr lang="ja-JP" altLang="en-US" dirty="0" smtClean="0"/>
              <a:t>動作確認</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43018499"/>
              </p:ext>
            </p:extLst>
          </p:nvPr>
        </p:nvGraphicFramePr>
        <p:xfrm>
          <a:off x="827585" y="2708920"/>
          <a:ext cx="7488830" cy="3708400"/>
        </p:xfrm>
        <a:graphic>
          <a:graphicData uri="http://schemas.openxmlformats.org/drawingml/2006/table">
            <a:tbl>
              <a:tblPr firstRow="1" bandRow="1">
                <a:tableStyleId>{21E4AEA4-8DFA-4A89-87EB-49C32662AFE0}</a:tableStyleId>
              </a:tblPr>
              <a:tblGrid>
                <a:gridCol w="1800199"/>
                <a:gridCol w="1195333"/>
                <a:gridCol w="1497766"/>
                <a:gridCol w="1497766"/>
                <a:gridCol w="1497766"/>
              </a:tblGrid>
              <a:tr h="370840">
                <a:tc>
                  <a:txBody>
                    <a:bodyPr/>
                    <a:lstStyle/>
                    <a:p>
                      <a:r>
                        <a:rPr kumimoji="1" lang="ja-JP" altLang="en-US" dirty="0" smtClean="0"/>
                        <a:t>制御対象</a:t>
                      </a:r>
                      <a:endParaRPr kumimoji="1" lang="ja-JP" altLang="en-US" dirty="0"/>
                    </a:p>
                  </a:txBody>
                  <a:tcPr/>
                </a:tc>
                <a:tc>
                  <a:txBody>
                    <a:bodyPr/>
                    <a:lstStyle/>
                    <a:p>
                      <a:r>
                        <a:rPr kumimoji="1" lang="ja-JP" altLang="en-US" dirty="0" smtClean="0"/>
                        <a:t>実装対象</a:t>
                      </a:r>
                      <a:endParaRPr kumimoji="1" lang="ja-JP" altLang="en-US" dirty="0"/>
                    </a:p>
                  </a:txBody>
                  <a:tcPr/>
                </a:tc>
                <a:tc>
                  <a:txBody>
                    <a:bodyPr/>
                    <a:lstStyle/>
                    <a:p>
                      <a:r>
                        <a:rPr kumimoji="1" lang="ja-JP" altLang="en-US" dirty="0" smtClean="0"/>
                        <a:t>言語</a:t>
                      </a:r>
                      <a:endParaRPr kumimoji="1" lang="ja-JP" altLang="en-US" dirty="0"/>
                    </a:p>
                  </a:txBody>
                  <a:tcPr/>
                </a:tc>
                <a:tc>
                  <a:txBody>
                    <a:bodyPr/>
                    <a:lstStyle/>
                    <a:p>
                      <a:r>
                        <a:rPr kumimoji="1" lang="ja-JP" altLang="en-US" dirty="0" smtClean="0"/>
                        <a:t>実装状況</a:t>
                      </a:r>
                      <a:endParaRPr kumimoji="1" lang="ja-JP" altLang="en-US" dirty="0"/>
                    </a:p>
                  </a:txBody>
                  <a:tcPr/>
                </a:tc>
                <a:tc>
                  <a:txBody>
                    <a:bodyPr/>
                    <a:lstStyle/>
                    <a:p>
                      <a:r>
                        <a:rPr kumimoji="1" lang="ja-JP" altLang="en-US" dirty="0" smtClean="0"/>
                        <a:t>動作確認</a:t>
                      </a:r>
                      <a:endParaRPr kumimoji="1" lang="ja-JP" altLang="en-US" dirty="0"/>
                    </a:p>
                  </a:txBody>
                  <a:tcPr/>
                </a:tc>
              </a:tr>
              <a:tr h="370840">
                <a:tc rowSpan="2">
                  <a:txBody>
                    <a:bodyPr/>
                    <a:lstStyle/>
                    <a:p>
                      <a:r>
                        <a:rPr kumimoji="1" lang="ja-JP" altLang="en-US" dirty="0" smtClean="0"/>
                        <a:t>輝度値</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pPr algn="just"/>
                      <a:r>
                        <a:rPr kumimoji="1" lang="en-US" altLang="ja-JP" dirty="0" smtClean="0"/>
                        <a:t>Java</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just"/>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尻尾モータ角度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曲率</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rowSpan="3">
                  <a:txBody>
                    <a:bodyPr/>
                    <a:lstStyle/>
                    <a:p>
                      <a:r>
                        <a:rPr kumimoji="1" lang="ja-JP" altLang="en-US" dirty="0" smtClean="0"/>
                        <a:t>速度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a:txBody>
                    <a:bodyPr/>
                    <a:lstStyle/>
                    <a:p>
                      <a:r>
                        <a:rPr kumimoji="1" lang="en-US" altLang="ja-JP" dirty="0" smtClean="0"/>
                        <a:t>DONKEY</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bl>
          </a:graphicData>
        </a:graphic>
      </p:graphicFrame>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a:t>（</a:t>
            </a:r>
            <a:r>
              <a:rPr kumimoji="1" lang="en-US" altLang="ja-JP" dirty="0" smtClean="0"/>
              <a:t>3/6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例</a:t>
            </a:r>
            <a:r>
              <a:rPr kumimoji="1" lang="en-US" altLang="ja-JP" dirty="0" smtClean="0"/>
              <a:t>.</a:t>
            </a:r>
            <a:r>
              <a:rPr lang="ja-JP" altLang="en-US" dirty="0" smtClean="0"/>
              <a:t>尻尾モータ角度</a:t>
            </a:r>
            <a:r>
              <a:rPr kumimoji="1" lang="ja-JP" altLang="en-US" dirty="0" smtClean="0"/>
              <a:t>制御</a:t>
            </a:r>
            <a:endParaRPr kumimoji="1" lang="en-US" altLang="ja-JP" dirty="0" smtClean="0"/>
          </a:p>
          <a:p>
            <a:pPr lvl="1"/>
            <a:r>
              <a:rPr lang="ja-JP" altLang="en-US" dirty="0" smtClean="0"/>
              <a:t>制御対象</a:t>
            </a:r>
            <a:r>
              <a:rPr lang="en-US" altLang="ja-JP" dirty="0" smtClean="0"/>
              <a:t>:</a:t>
            </a:r>
            <a:r>
              <a:rPr lang="ja-JP" altLang="en-US" dirty="0" smtClean="0"/>
              <a:t>モータ（尻尾）角度</a:t>
            </a:r>
            <a:endParaRPr lang="en-US" altLang="ja-JP" dirty="0" smtClean="0"/>
          </a:p>
          <a:p>
            <a:pPr lvl="1"/>
            <a:r>
              <a:rPr lang="ja-JP" altLang="en-US" dirty="0" smtClean="0"/>
              <a:t>計測器</a:t>
            </a:r>
            <a:r>
              <a:rPr lang="en-US" altLang="ja-JP" dirty="0" smtClean="0"/>
              <a:t>:</a:t>
            </a:r>
            <a:r>
              <a:rPr lang="ja-JP" altLang="en-US" dirty="0" smtClean="0"/>
              <a:t>モータ（尻尾）</a:t>
            </a:r>
            <a:endParaRPr lang="en-US" altLang="ja-JP" dirty="0" smtClean="0"/>
          </a:p>
          <a:p>
            <a:pPr lvl="1"/>
            <a:r>
              <a:rPr lang="ja-JP" altLang="en-US" dirty="0" smtClean="0"/>
              <a:t>操作器</a:t>
            </a:r>
            <a:r>
              <a:rPr lang="en-US" altLang="ja-JP" dirty="0" smtClean="0"/>
              <a:t>:	</a:t>
            </a:r>
            <a:r>
              <a:rPr lang="ja-JP" altLang="en-US" dirty="0" smtClean="0"/>
              <a:t>　　　</a:t>
            </a:r>
            <a:r>
              <a:rPr lang="en-US" altLang="ja-JP" dirty="0" smtClean="0"/>
              <a:t>〃</a:t>
            </a:r>
          </a:p>
          <a:p>
            <a:pPr lvl="1"/>
            <a:r>
              <a:rPr lang="ja-JP" altLang="en-US" dirty="0" smtClean="0"/>
              <a:t>計測値</a:t>
            </a:r>
            <a:r>
              <a:rPr lang="en-US" altLang="ja-JP" dirty="0" smtClean="0"/>
              <a:t>:</a:t>
            </a:r>
            <a:r>
              <a:rPr lang="ja-JP" altLang="en-US" dirty="0" smtClean="0"/>
              <a:t>回転角度</a:t>
            </a:r>
            <a:endParaRPr lang="en-US" altLang="ja-JP" dirty="0" smtClean="0"/>
          </a:p>
          <a:p>
            <a:pPr lvl="1"/>
            <a:r>
              <a:rPr lang="ja-JP" altLang="en-US" dirty="0" smtClean="0"/>
              <a:t>目標値</a:t>
            </a:r>
            <a:r>
              <a:rPr lang="en-US" altLang="ja-JP" dirty="0" smtClean="0"/>
              <a:t>:</a:t>
            </a:r>
            <a:r>
              <a:rPr lang="ja-JP" altLang="en-US" dirty="0" smtClean="0"/>
              <a:t>目標角度</a:t>
            </a:r>
            <a:endParaRPr lang="en-US" altLang="ja-JP" dirty="0" smtClean="0"/>
          </a:p>
        </p:txBody>
      </p:sp>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795756" y="4844264"/>
            <a:ext cx="4648452" cy="461665"/>
          </a:xfrm>
          <a:prstGeom prst="rect">
            <a:avLst/>
          </a:prstGeom>
          <a:noFill/>
        </p:spPr>
        <p:txBody>
          <a:bodyPr wrap="square" rtlCol="0">
            <a:spAutoFit/>
          </a:bodyPr>
          <a:lstStyle/>
          <a:p>
            <a:r>
              <a:rPr lang="ja-JP" altLang="en-US" sz="2400" dirty="0" smtClean="0"/>
              <a:t>尻尾を目標の角度まで下ろす</a:t>
            </a:r>
            <a:endParaRPr kumimoji="1" lang="ja-JP" altLang="en-US" sz="2400" dirty="0"/>
          </a:p>
        </p:txBody>
      </p:sp>
      <p:grpSp>
        <p:nvGrpSpPr>
          <p:cNvPr id="6" name="グループ化 5"/>
          <p:cNvGrpSpPr>
            <a:grpSpLocks noChangeAspect="1"/>
          </p:cNvGrpSpPr>
          <p:nvPr/>
        </p:nvGrpSpPr>
        <p:grpSpPr>
          <a:xfrm>
            <a:off x="6300192" y="2276872"/>
            <a:ext cx="2516694" cy="4093719"/>
            <a:chOff x="5791358" y="2492896"/>
            <a:chExt cx="1892254" cy="3077984"/>
          </a:xfrm>
        </p:grpSpPr>
        <p:sp>
          <p:nvSpPr>
            <p:cNvPr id="7" name="円弧 6"/>
            <p:cNvSpPr/>
            <p:nvPr/>
          </p:nvSpPr>
          <p:spPr>
            <a:xfrm rot="13562190">
              <a:off x="5684339" y="4454342"/>
              <a:ext cx="1223557" cy="1009519"/>
            </a:xfrm>
            <a:prstGeom prst="arc">
              <a:avLst>
                <a:gd name="adj1" fmla="val 16233626"/>
                <a:gd name="adj2" fmla="val 2497937"/>
              </a:avLst>
            </a:prstGeom>
            <a:ln w="50800">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2492896"/>
              <a:ext cx="1743460" cy="2932181"/>
            </a:xfrm>
            <a:prstGeom prst="rect">
              <a:avLst/>
            </a:prstGeom>
          </p:spPr>
        </p:pic>
      </p:grpSp>
    </p:spTree>
    <p:extLst>
      <p:ext uri="{BB962C8B-B14F-4D97-AF65-F5344CB8AC3E}">
        <p14:creationId xmlns:p14="http://schemas.microsoft.com/office/powerpoint/2010/main" val="3174473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進捗状況</a:t>
            </a:r>
            <a:r>
              <a:rPr kumimoji="1" lang="ja-JP" altLang="en-US" dirty="0" smtClean="0"/>
              <a:t>（</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443664" cy="3776388"/>
          </a:xfrm>
        </p:spPr>
        <p:txBody>
          <a:bodyPr/>
          <a:lstStyle/>
          <a:p>
            <a:r>
              <a:rPr lang="ja-JP" altLang="en-US" dirty="0" smtClean="0"/>
              <a:t>目標制御用モデルカタログ（クラス図）</a:t>
            </a:r>
            <a:endParaRPr lang="en-US" altLang="ja-JP" dirty="0" smtClean="0"/>
          </a:p>
          <a:p>
            <a:pPr lvl="1"/>
            <a:r>
              <a:rPr lang="ja-JP" altLang="en-US" dirty="0" smtClean="0"/>
              <a:t>タイマーにより周期的に</a:t>
            </a:r>
            <a:r>
              <a:rPr lang="ja-JP" altLang="en-US" dirty="0" smtClean="0"/>
              <a:t>実行</a:t>
            </a:r>
            <a:endParaRPr lang="en-US" altLang="ja-JP" dirty="0" smtClean="0"/>
          </a:p>
          <a:p>
            <a:pPr lvl="1"/>
            <a:r>
              <a:rPr kumimoji="1" lang="ja-JP" altLang="en-US" dirty="0" smtClean="0"/>
              <a:t>制御対象の監視役</a:t>
            </a:r>
            <a:r>
              <a:rPr lang="ja-JP" altLang="en-US" dirty="0"/>
              <a:t>と</a:t>
            </a:r>
            <a:r>
              <a:rPr lang="ja-JP" altLang="en-US" dirty="0" smtClean="0"/>
              <a:t>して制御対象リスナーを実装</a:t>
            </a:r>
            <a:endParaRPr kumimoji="1" lang="ja-JP"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55962"/>
            <a:ext cx="71532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42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lang="en-US" altLang="ja-JP" dirty="0" smtClean="0"/>
              <a:t>5</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例</a:t>
            </a:r>
            <a:r>
              <a:rPr lang="en-US" altLang="ja-JP" dirty="0" smtClean="0"/>
              <a:t>.</a:t>
            </a:r>
            <a:r>
              <a:rPr lang="ja-JP" altLang="en-US" dirty="0" smtClean="0"/>
              <a:t>尻尾</a:t>
            </a:r>
            <a:r>
              <a:rPr lang="ja-JP" altLang="en-US" dirty="0" smtClean="0"/>
              <a:t>モータ角度制御モデル（クラス図）</a:t>
            </a:r>
            <a:endParaRPr lang="en-US" altLang="ja-JP" dirty="0" smtClean="0"/>
          </a:p>
          <a:p>
            <a:pPr lvl="1"/>
            <a:r>
              <a:rPr lang="en-US" altLang="ja-JP" dirty="0"/>
              <a:t>NXT LEGO </a:t>
            </a:r>
            <a:r>
              <a:rPr lang="en-US" altLang="ja-JP" dirty="0" smtClean="0"/>
              <a:t>MINDSTORMS(Java)</a:t>
            </a:r>
            <a:r>
              <a:rPr lang="ja-JP" altLang="en-US" dirty="0"/>
              <a:t>用</a:t>
            </a:r>
            <a:r>
              <a:rPr lang="ja-JP" altLang="en-US" dirty="0" smtClean="0"/>
              <a:t>モデル</a:t>
            </a:r>
            <a:endParaRPr lang="en-US" altLang="ja-JP"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329011"/>
            <a:ext cx="77247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230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en-US" altLang="ja-JP" dirty="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184100"/>
          </a:xfrm>
        </p:spPr>
        <p:txBody>
          <a:bodyPr/>
          <a:lstStyle/>
          <a:p>
            <a:r>
              <a:rPr lang="ja-JP" altLang="en-US" dirty="0" smtClean="0"/>
              <a:t>例</a:t>
            </a:r>
            <a:r>
              <a:rPr lang="en-US" altLang="ja-JP" dirty="0" smtClean="0"/>
              <a:t>.</a:t>
            </a:r>
            <a:r>
              <a:rPr lang="ja-JP" altLang="en-US" dirty="0" smtClean="0"/>
              <a:t>尻尾</a:t>
            </a:r>
            <a:r>
              <a:rPr lang="ja-JP" altLang="en-US" dirty="0" smtClean="0"/>
              <a:t>モータ角度制御</a:t>
            </a:r>
            <a:endParaRPr lang="en-US" altLang="ja-JP" dirty="0" smtClean="0"/>
          </a:p>
          <a:p>
            <a:pPr lvl="1"/>
            <a:r>
              <a:rPr lang="ja-JP" altLang="en-US" dirty="0" smtClean="0"/>
              <a:t>プログラム実行時</a:t>
            </a:r>
            <a:r>
              <a:rPr lang="ja-JP" altLang="en-US" dirty="0" smtClean="0"/>
              <a:t>の</a:t>
            </a:r>
            <a:r>
              <a:rPr lang="ja-JP" altLang="en-US" dirty="0"/>
              <a:t>動作</a:t>
            </a:r>
            <a:r>
              <a:rPr lang="ja-JP" altLang="en-US" dirty="0" smtClean="0"/>
              <a:t>確認</a:t>
            </a:r>
            <a:endParaRPr lang="en-US" altLang="ja-JP" dirty="0" smtClean="0"/>
          </a:p>
          <a:p>
            <a:pPr lvl="2"/>
            <a:r>
              <a:rPr lang="ja-JP" altLang="en-US" dirty="0" smtClean="0"/>
              <a:t>初期値（</a:t>
            </a:r>
            <a:r>
              <a:rPr lang="en-US" altLang="ja-JP" dirty="0" smtClean="0"/>
              <a:t>0°</a:t>
            </a:r>
            <a:r>
              <a:rPr lang="ja-JP" altLang="en-US" dirty="0" smtClean="0"/>
              <a:t>）から目標角度（</a:t>
            </a:r>
            <a:r>
              <a:rPr lang="en-US" altLang="ja-JP" dirty="0" smtClean="0"/>
              <a:t>90°</a:t>
            </a:r>
            <a:r>
              <a:rPr lang="ja-JP" altLang="en-US" dirty="0" smtClean="0"/>
              <a:t>）まで回転</a:t>
            </a:r>
            <a:endParaRPr lang="en-US" altLang="ja-JP" dirty="0" smtClean="0"/>
          </a:p>
          <a:p>
            <a:pPr lvl="1"/>
            <a:endParaRPr lang="en-US" altLang="ja-JP" dirty="0" smtClean="0"/>
          </a:p>
        </p:txBody>
      </p:sp>
      <p:graphicFrame>
        <p:nvGraphicFramePr>
          <p:cNvPr id="18" name="グラフ 17"/>
          <p:cNvGraphicFramePr>
            <a:graphicFrameLocks/>
          </p:cNvGraphicFramePr>
          <p:nvPr>
            <p:extLst>
              <p:ext uri="{D42A27DB-BD31-4B8C-83A1-F6EECF244321}">
                <p14:modId xmlns:p14="http://schemas.microsoft.com/office/powerpoint/2010/main" val="1475249129"/>
              </p:ext>
            </p:extLst>
          </p:nvPr>
        </p:nvGraphicFramePr>
        <p:xfrm>
          <a:off x="1410563" y="3010672"/>
          <a:ext cx="6322874" cy="3491952"/>
        </p:xfrm>
        <a:graphic>
          <a:graphicData uri="http://schemas.openxmlformats.org/drawingml/2006/chart">
            <c:chart xmlns:c="http://schemas.openxmlformats.org/drawingml/2006/chart" xmlns:r="http://schemas.openxmlformats.org/officeDocument/2006/relationships" r:id="rId3"/>
          </a:graphicData>
        </a:graphic>
      </p:graphicFrame>
      <p:sp>
        <p:nvSpPr>
          <p:cNvPr id="17" name="テキスト ボックス 16"/>
          <p:cNvSpPr txBox="1"/>
          <p:nvPr/>
        </p:nvSpPr>
        <p:spPr>
          <a:xfrm>
            <a:off x="7668344" y="6156012"/>
            <a:ext cx="1115616" cy="338554"/>
          </a:xfrm>
          <a:prstGeom prst="rect">
            <a:avLst/>
          </a:prstGeom>
          <a:noFill/>
        </p:spPr>
        <p:txBody>
          <a:bodyPr wrap="square" rtlCol="0">
            <a:spAutoFit/>
          </a:bodyPr>
          <a:lstStyle/>
          <a:p>
            <a:r>
              <a:rPr lang="ja-JP" altLang="en-US" sz="1600" dirty="0" smtClean="0"/>
              <a:t>時間</a:t>
            </a:r>
            <a:r>
              <a:rPr lang="en-US" altLang="ja-JP" sz="1600" dirty="0" smtClean="0"/>
              <a:t>(</a:t>
            </a:r>
            <a:r>
              <a:rPr lang="en-US" altLang="ja-JP" sz="1600" dirty="0" err="1" smtClean="0"/>
              <a:t>ms</a:t>
            </a:r>
            <a:r>
              <a:rPr lang="en-US" altLang="ja-JP" sz="1600" dirty="0" smtClean="0"/>
              <a:t>)</a:t>
            </a:r>
            <a:endParaRPr kumimoji="1" lang="ja-JP" altLang="en-US" sz="1600" dirty="0"/>
          </a:p>
        </p:txBody>
      </p:sp>
      <p:sp>
        <p:nvSpPr>
          <p:cNvPr id="20" name="テキスト ボックス 19"/>
          <p:cNvSpPr txBox="1"/>
          <p:nvPr/>
        </p:nvSpPr>
        <p:spPr>
          <a:xfrm>
            <a:off x="971600" y="2699628"/>
            <a:ext cx="1115616" cy="338554"/>
          </a:xfrm>
          <a:prstGeom prst="rect">
            <a:avLst/>
          </a:prstGeom>
          <a:noFill/>
        </p:spPr>
        <p:txBody>
          <a:bodyPr wrap="square" rtlCol="0">
            <a:spAutoFit/>
          </a:bodyPr>
          <a:lstStyle/>
          <a:p>
            <a:r>
              <a:rPr lang="ja-JP" altLang="en-US" sz="1600" dirty="0"/>
              <a:t>角度</a:t>
            </a:r>
            <a:r>
              <a:rPr lang="en-US" altLang="ja-JP" sz="1600" dirty="0" smtClean="0"/>
              <a:t>(°)</a:t>
            </a:r>
            <a:endParaRPr kumimoji="1" lang="ja-JP" altLang="en-US" sz="1600" dirty="0"/>
          </a:p>
        </p:txBody>
      </p:sp>
      <p:sp>
        <p:nvSpPr>
          <p:cNvPr id="19" name="線吹き出し 1 (枠付き) 18"/>
          <p:cNvSpPr/>
          <p:nvPr/>
        </p:nvSpPr>
        <p:spPr>
          <a:xfrm>
            <a:off x="4067944" y="5301208"/>
            <a:ext cx="1368152" cy="576064"/>
          </a:xfrm>
          <a:prstGeom prst="borderCallout1">
            <a:avLst>
              <a:gd name="adj1" fmla="val 18750"/>
              <a:gd name="adj2" fmla="val -8333"/>
              <a:gd name="adj3" fmla="val -42110"/>
              <a:gd name="adj4" fmla="val -6991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smtClean="0"/>
              <a:t>制御初めは勢い良く</a:t>
            </a:r>
            <a:endParaRPr kumimoji="1" lang="ja-JP" altLang="en-US" dirty="0"/>
          </a:p>
        </p:txBody>
      </p:sp>
      <p:sp>
        <p:nvSpPr>
          <p:cNvPr id="22" name="線吹き出し 1 (枠付き) 21"/>
          <p:cNvSpPr/>
          <p:nvPr/>
        </p:nvSpPr>
        <p:spPr>
          <a:xfrm>
            <a:off x="6984268" y="4437112"/>
            <a:ext cx="1368152" cy="576064"/>
          </a:xfrm>
          <a:prstGeom prst="borderCallout1">
            <a:avLst>
              <a:gd name="adj1" fmla="val 18750"/>
              <a:gd name="adj2" fmla="val -8333"/>
              <a:gd name="adj3" fmla="val -73032"/>
              <a:gd name="adj4" fmla="val -1957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目標</a:t>
            </a:r>
            <a:r>
              <a:rPr lang="ja-JP" altLang="en-US" dirty="0" smtClean="0"/>
              <a:t>角度へ収束</a:t>
            </a:r>
            <a:endParaRPr kumimoji="1" lang="ja-JP" altLang="en-US" dirty="0"/>
          </a:p>
        </p:txBody>
      </p:sp>
    </p:spTree>
    <p:extLst>
      <p:ext uri="{BB962C8B-B14F-4D97-AF65-F5344CB8AC3E}">
        <p14:creationId xmlns:p14="http://schemas.microsoft.com/office/powerpoint/2010/main" val="4244878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まとめ</a:t>
            </a:r>
            <a:endParaRPr kumimoji="1" lang="en-US" altLang="ja-JP" sz="3200" dirty="0" smtClean="0"/>
          </a:p>
          <a:p>
            <a:r>
              <a:rPr lang="ja-JP" altLang="en-US" sz="3200" dirty="0"/>
              <a:t>今後</a:t>
            </a:r>
            <a:r>
              <a:rPr lang="ja-JP" altLang="en-US" sz="3200" dirty="0" smtClean="0"/>
              <a:t>の予定</a:t>
            </a:r>
            <a:endParaRPr kumimoji="1" lang="en-US" altLang="ja-JP" sz="3200" dirty="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未完成プログラムの開発</a:t>
            </a:r>
            <a:endParaRPr kumimoji="1" lang="en-US" altLang="ja-JP" dirty="0" smtClean="0"/>
          </a:p>
          <a:p>
            <a:r>
              <a:rPr lang="ja-JP" altLang="en-US" dirty="0" smtClean="0"/>
              <a:t>未実装機能の追加，検証</a:t>
            </a:r>
            <a:endParaRPr lang="en-US" altLang="ja-JP" dirty="0" smtClean="0"/>
          </a:p>
          <a:p>
            <a:pPr lvl="1"/>
            <a:r>
              <a:rPr lang="ja-JP" altLang="en-US" dirty="0" smtClean="0"/>
              <a:t>排他制御</a:t>
            </a:r>
            <a:endParaRPr lang="en-US" altLang="ja-JP" dirty="0" smtClean="0"/>
          </a:p>
          <a:p>
            <a:pPr lvl="1"/>
            <a:r>
              <a:rPr lang="ja-JP" altLang="en-US" dirty="0" smtClean="0"/>
              <a:t>制御監視リスナー</a:t>
            </a:r>
            <a:r>
              <a:rPr lang="ja-JP" altLang="en-US" dirty="0"/>
              <a:t>等</a:t>
            </a:r>
            <a:endParaRPr lang="en-US" altLang="ja-JP" dirty="0" smtClean="0"/>
          </a:p>
          <a:p>
            <a:r>
              <a:rPr lang="ja-JP" altLang="en-US" dirty="0" smtClean="0"/>
              <a:t>二輪ロボット以外を対象とする制御プログラムの開発</a:t>
            </a:r>
            <a:endParaRPr lang="en-US" altLang="ja-JP" dirty="0" smtClean="0"/>
          </a:p>
          <a:p>
            <a:r>
              <a:rPr lang="ja-JP" altLang="en-US" dirty="0" smtClean="0"/>
              <a:t>開発工程の資料化及び提供</a:t>
            </a:r>
            <a:endParaRPr lang="en-US" altLang="ja-JP" dirty="0" smtClean="0"/>
          </a:p>
        </p:txBody>
      </p:sp>
    </p:spTree>
    <p:extLst>
      <p:ext uri="{BB962C8B-B14F-4D97-AF65-F5344CB8AC3E}">
        <p14:creationId xmlns:p14="http://schemas.microsoft.com/office/powerpoint/2010/main" val="1924232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研究目的</a:t>
            </a:r>
            <a:endParaRPr lang="en-US" altLang="ja-JP" dirty="0" smtClean="0"/>
          </a:p>
          <a:p>
            <a:pPr lvl="1"/>
            <a:r>
              <a:rPr lang="ja-JP" altLang="en-US" dirty="0" smtClean="0"/>
              <a:t>実践例の無いＵＭ</a:t>
            </a:r>
            <a:r>
              <a:rPr lang="en-US" altLang="ja-JP" dirty="0" smtClean="0"/>
              <a:t>L</a:t>
            </a:r>
            <a:r>
              <a:rPr lang="ja-JP" altLang="en-US" dirty="0" smtClean="0"/>
              <a:t>モデルカタログの有用性の</a:t>
            </a:r>
            <a:r>
              <a:rPr lang="ja-JP" altLang="en-US" dirty="0" smtClean="0"/>
              <a:t>検証</a:t>
            </a:r>
            <a:endParaRPr lang="en-US" altLang="ja-JP" dirty="0" smtClean="0"/>
          </a:p>
          <a:p>
            <a:r>
              <a:rPr lang="ja-JP" altLang="en-US" dirty="0" smtClean="0"/>
              <a:t>研究概要</a:t>
            </a:r>
            <a:endParaRPr lang="en-US" altLang="ja-JP" dirty="0" smtClean="0"/>
          </a:p>
          <a:p>
            <a:pPr lvl="1"/>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r>
              <a:rPr lang="ja-JP" altLang="en-US" dirty="0"/>
              <a:t>進捗</a:t>
            </a:r>
            <a:r>
              <a:rPr lang="ja-JP" altLang="en-US" dirty="0" smtClean="0"/>
              <a:t>状況</a:t>
            </a:r>
            <a:endParaRPr lang="en-US" altLang="ja-JP" dirty="0" smtClean="0"/>
          </a:p>
          <a:p>
            <a:pPr lvl="1"/>
            <a:r>
              <a:rPr lang="ja-JP" altLang="en-US" dirty="0" smtClean="0"/>
              <a:t>モデルの分析，</a:t>
            </a:r>
            <a:r>
              <a:rPr lang="en-US" altLang="ja-JP" dirty="0" smtClean="0"/>
              <a:t>NXT LEGO </a:t>
            </a:r>
            <a:r>
              <a:rPr lang="en-US" altLang="ja-JP" dirty="0" smtClean="0"/>
              <a:t>MINDSTORMS</a:t>
            </a:r>
            <a:r>
              <a:rPr lang="ja-JP" altLang="en-US" dirty="0" err="1"/>
              <a:t>や</a:t>
            </a:r>
            <a:r>
              <a:rPr lang="en-US" altLang="ja-JP" dirty="0" smtClean="0"/>
              <a:t>DONKEY</a:t>
            </a:r>
            <a:r>
              <a:rPr lang="ja-JP" altLang="en-US" dirty="0" smtClean="0"/>
              <a:t>に対する目標制御プログラムを開発中</a:t>
            </a:r>
            <a:endParaRPr lang="en-US" altLang="ja-JP" dirty="0" smtClean="0"/>
          </a:p>
          <a:p>
            <a:r>
              <a:rPr lang="ja-JP" altLang="en-US" dirty="0"/>
              <a:t>今後</a:t>
            </a:r>
            <a:r>
              <a:rPr lang="ja-JP" altLang="en-US" dirty="0" smtClean="0"/>
              <a:t>の予定</a:t>
            </a:r>
            <a:endParaRPr lang="en-US" altLang="ja-JP" dirty="0" smtClean="0"/>
          </a:p>
          <a:p>
            <a:pPr lvl="1"/>
            <a:r>
              <a:rPr lang="ja-JP" altLang="en-US" dirty="0" smtClean="0"/>
              <a:t>引き続き制御</a:t>
            </a:r>
            <a:r>
              <a:rPr lang="ja-JP" altLang="en-US" dirty="0" smtClean="0"/>
              <a:t>プログラムの開発</a:t>
            </a:r>
            <a:r>
              <a:rPr lang="ja-JP" altLang="en-US" dirty="0" smtClean="0"/>
              <a:t>，開発工程の</a:t>
            </a:r>
            <a:r>
              <a:rPr lang="ja-JP" altLang="en-US" dirty="0" smtClean="0"/>
              <a:t>資料化と提供</a:t>
            </a:r>
            <a:endParaRPr lang="en-US" altLang="ja-JP" dirty="0" smtClean="0"/>
          </a:p>
          <a:p>
            <a:pPr lvl="1"/>
            <a:endParaRPr lang="ja-JP" altLang="en-US" dirty="0"/>
          </a:p>
          <a:p>
            <a:endParaRPr lang="en-US" altLang="ja-JP" dirty="0"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1/5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558038"/>
          </a:xfrm>
        </p:spPr>
        <p:txBody>
          <a:bodyPr>
            <a:spAutoFit/>
          </a:bodyPr>
          <a:lstStyle/>
          <a:p>
            <a:r>
              <a:rPr lang="ja-JP" altLang="en-US" dirty="0" smtClean="0"/>
              <a:t>モデルベース開発とは？</a:t>
            </a:r>
            <a:endParaRPr lang="en-US" altLang="ja-JP" dirty="0" smtClean="0"/>
          </a:p>
        </p:txBody>
      </p:sp>
      <p:sp>
        <p:nvSpPr>
          <p:cNvPr id="5" name="下矢印 4"/>
          <p:cNvSpPr/>
          <p:nvPr/>
        </p:nvSpPr>
        <p:spPr>
          <a:xfrm>
            <a:off x="4175956" y="2780928"/>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123728" y="5354297"/>
            <a:ext cx="665106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800" dirty="0" smtClean="0"/>
              <a:t>組込みシステム業界でモデルベース開発を</a:t>
            </a:r>
            <a:endParaRPr kumimoji="1" lang="en-US" altLang="ja-JP" sz="2800" dirty="0" smtClean="0"/>
          </a:p>
          <a:p>
            <a:r>
              <a:rPr kumimoji="1" lang="ja-JP" altLang="en-US" sz="2800" dirty="0" smtClean="0"/>
              <a:t>実施する例</a:t>
            </a:r>
            <a:r>
              <a:rPr lang="ja-JP" altLang="en-US" sz="2800" dirty="0" smtClean="0"/>
              <a:t>が</a:t>
            </a:r>
            <a:r>
              <a:rPr kumimoji="1" lang="ja-JP" altLang="en-US" sz="2800" dirty="0" smtClean="0"/>
              <a:t>増加している</a:t>
            </a:r>
            <a:endParaRPr kumimoji="1" lang="en-US" altLang="ja-JP" sz="2800" dirty="0" smtClean="0"/>
          </a:p>
        </p:txBody>
      </p:sp>
      <p:sp>
        <p:nvSpPr>
          <p:cNvPr id="9" name="テキスト ボックス 8"/>
          <p:cNvSpPr txBox="1"/>
          <p:nvPr/>
        </p:nvSpPr>
        <p:spPr>
          <a:xfrm>
            <a:off x="107504" y="3284984"/>
            <a:ext cx="3888432"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a:t>開発効率の向上，コスト</a:t>
            </a:r>
            <a:r>
              <a:rPr lang="ja-JP" altLang="en-US" sz="2400" dirty="0" smtClean="0"/>
              <a:t>削減</a:t>
            </a:r>
            <a:endParaRPr lang="en-US" altLang="ja-JP" sz="2400" dirty="0"/>
          </a:p>
        </p:txBody>
      </p:sp>
      <p:sp>
        <p:nvSpPr>
          <p:cNvPr id="14" name="テキスト ボックス 13"/>
          <p:cNvSpPr txBox="1"/>
          <p:nvPr/>
        </p:nvSpPr>
        <p:spPr>
          <a:xfrm>
            <a:off x="2339752" y="3933056"/>
            <a:ext cx="4464496"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a:t>ソフトウェア資産の再利用性向上</a:t>
            </a:r>
            <a:endParaRPr lang="en-US" altLang="ja-JP" sz="2400" dirty="0"/>
          </a:p>
        </p:txBody>
      </p:sp>
      <p:sp>
        <p:nvSpPr>
          <p:cNvPr id="15" name="テキスト ボックス 14"/>
          <p:cNvSpPr txBox="1"/>
          <p:nvPr/>
        </p:nvSpPr>
        <p:spPr>
          <a:xfrm>
            <a:off x="5590697" y="4581128"/>
            <a:ext cx="3312368"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a:t>複数人での開発が容易</a:t>
            </a:r>
            <a:endParaRPr lang="en-US" altLang="ja-JP" sz="2400" dirty="0"/>
          </a:p>
        </p:txBody>
      </p:sp>
      <p:sp>
        <p:nvSpPr>
          <p:cNvPr id="16" name="右矢印 15"/>
          <p:cNvSpPr/>
          <p:nvPr/>
        </p:nvSpPr>
        <p:spPr>
          <a:xfrm>
            <a:off x="899592" y="5589240"/>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23528" y="1628800"/>
            <a:ext cx="845126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a:solidFill>
                  <a:srgbClr val="7030A0"/>
                </a:solidFill>
              </a:rPr>
              <a:t>実現すべき機能を設計図・モデルで作成</a:t>
            </a:r>
            <a:r>
              <a:rPr lang="ja-JP" altLang="en-US" sz="2400" dirty="0"/>
              <a:t>し、開発工程において、</a:t>
            </a:r>
            <a:endParaRPr lang="en-US" altLang="ja-JP" sz="2400" dirty="0"/>
          </a:p>
          <a:p>
            <a:pPr algn="ctr"/>
            <a:r>
              <a:rPr lang="ja-JP" altLang="en-US" sz="2400" dirty="0"/>
              <a:t>これを検証しながら開発プロセスを進めていく開発</a:t>
            </a:r>
            <a:r>
              <a:rPr lang="ja-JP" altLang="en-US" sz="2400" dirty="0" smtClean="0"/>
              <a:t>手法</a:t>
            </a:r>
            <a:endParaRPr lang="ja-JP" altLang="en-US" sz="2400" dirty="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9"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smtClean="0"/>
              <a:t>1</a:t>
            </a:r>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a:t>2</a:t>
            </a:r>
            <a:endParaRPr lang="en-US" altLang="ja-JP" dirty="0" smtClean="0"/>
          </a:p>
        </p:txBody>
      </p:sp>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2/5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システムの先端的モデルベース開発実態</a:t>
            </a:r>
            <a:r>
              <a:rPr lang="ja-JP" altLang="en-US" sz="2800" dirty="0" smtClean="0"/>
              <a:t>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モデルベース開発技術</a:t>
            </a:r>
            <a:r>
              <a:rPr lang="en-US" altLang="ja-JP" sz="2000" dirty="0" smtClean="0"/>
              <a:t>:</a:t>
            </a:r>
            <a:r>
              <a:rPr lang="ja-JP" altLang="en-US" sz="2000" dirty="0" smtClean="0"/>
              <a:t>高</a:t>
            </a:r>
            <a:endParaRPr lang="en-US" altLang="ja-JP" sz="2000" dirty="0" smtClean="0"/>
          </a:p>
          <a:p>
            <a:pPr algn="ctr"/>
            <a:r>
              <a:rPr lang="ja-JP" altLang="en-US" sz="2800" dirty="0" smtClean="0"/>
              <a:t>若手技術者</a:t>
            </a:r>
            <a:endParaRPr lang="en-US" altLang="ja-JP" sz="2800" dirty="0" smtClean="0"/>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モデルベース開発技術</a:t>
            </a:r>
            <a:r>
              <a:rPr lang="en-US" altLang="ja-JP" sz="2000" dirty="0" smtClean="0"/>
              <a:t>:</a:t>
            </a:r>
            <a:r>
              <a:rPr lang="ja-JP" altLang="en-US" sz="2000" dirty="0" smtClean="0"/>
              <a:t>低</a:t>
            </a:r>
            <a:endParaRPr lang="en-US" altLang="ja-JP" sz="2000" dirty="0" smtClean="0"/>
          </a:p>
          <a:p>
            <a:pPr algn="ctr"/>
            <a:r>
              <a:rPr lang="ja-JP" altLang="en-US" sz="2800" dirty="0"/>
              <a:t>ベテラン</a:t>
            </a:r>
            <a:r>
              <a:rPr lang="ja-JP" altLang="en-US" sz="2800" dirty="0" smtClean="0"/>
              <a:t>技術者</a:t>
            </a:r>
            <a:endParaRPr lang="en-US" altLang="ja-JP" sz="2800" dirty="0" smtClean="0"/>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ソフトウェア開発教育</a:t>
            </a:r>
            <a:endParaRPr lang="en-US" altLang="ja-JP" sz="2000" dirty="0" smtClean="0"/>
          </a:p>
          <a:p>
            <a:pPr algn="ctr"/>
            <a:r>
              <a:rPr lang="ja-JP" altLang="en-US" sz="2800" dirty="0"/>
              <a:t>高等教育機関</a:t>
            </a:r>
            <a:endParaRPr lang="en-US" altLang="ja-JP" sz="2800" dirty="0" smtClean="0"/>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組込みシステム開発教育</a:t>
            </a:r>
          </a:p>
          <a:p>
            <a:pPr algn="ctr"/>
            <a:r>
              <a:rPr lang="ja-JP" altLang="en-US" sz="2800" dirty="0" smtClean="0"/>
              <a:t>企業</a:t>
            </a:r>
            <a:endParaRPr lang="en-US" altLang="ja-JP" sz="2800" dirty="0" smtClean="0"/>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教育内容の剥離</a:t>
            </a:r>
            <a:endParaRPr kumimoji="1" lang="ja-JP" altLang="en-US" sz="2800" dirty="0"/>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開発技術の差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P spid="6" grpId="0" animBg="1"/>
      <p:bldP spid="8" grpId="0" animBg="1"/>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285132"/>
            <a:ext cx="8610600" cy="5456236"/>
          </a:xfrm>
        </p:spPr>
        <p:txBody>
          <a:bodyPr/>
          <a:lstStyle/>
          <a:p>
            <a:pPr marL="0" indent="0">
              <a:buNone/>
            </a:pPr>
            <a:r>
              <a:rPr kumimoji="1" lang="ja-JP" altLang="en-US" dirty="0" smtClean="0"/>
              <a:t>モデルベース開発の</a:t>
            </a:r>
            <a:r>
              <a:rPr lang="ja-JP" altLang="en-US" dirty="0" smtClean="0"/>
              <a:t>現状</a:t>
            </a:r>
            <a:endParaRPr kumimoji="1" lang="en-US" altLang="ja-JP" dirty="0"/>
          </a:p>
          <a:p>
            <a:pPr marL="0" indent="0">
              <a:buNone/>
            </a:pPr>
            <a:endParaRPr kumimoji="1" lang="en-US" altLang="ja-JP" dirty="0" smtClean="0"/>
          </a:p>
          <a:p>
            <a:pPr marL="0" indent="0">
              <a:buNone/>
            </a:pPr>
            <a:endParaRPr lang="en-US" altLang="ja-JP" dirty="0" smtClean="0"/>
          </a:p>
          <a:p>
            <a:pPr marL="0" indent="0">
              <a:buNone/>
            </a:pPr>
            <a:r>
              <a:rPr lang="ja-JP" altLang="en-US" dirty="0" smtClean="0"/>
              <a:t>しかし</a:t>
            </a:r>
            <a:r>
              <a:rPr lang="en-US" altLang="ja-JP" dirty="0" smtClean="0"/>
              <a:t>…</a:t>
            </a:r>
            <a:endParaRPr lang="en-US" altLang="ja-JP" dirty="0"/>
          </a:p>
        </p:txBody>
      </p:sp>
      <p:sp>
        <p:nvSpPr>
          <p:cNvPr id="4" name="正方形/長方形 3"/>
          <p:cNvSpPr/>
          <p:nvPr/>
        </p:nvSpPr>
        <p:spPr>
          <a:xfrm>
            <a:off x="863588" y="1877923"/>
            <a:ext cx="7416824" cy="83099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ja-JP" altLang="en-US" sz="2400" dirty="0">
                <a:solidFill>
                  <a:schemeClr val="tx1"/>
                </a:solidFill>
              </a:rPr>
              <a:t>組込みシステム開発に対応</a:t>
            </a:r>
            <a:r>
              <a:rPr lang="ja-JP" altLang="en-US" sz="2400" dirty="0" smtClean="0">
                <a:solidFill>
                  <a:schemeClr val="tx1"/>
                </a:solidFill>
              </a:rPr>
              <a:t>した教育が求められる</a:t>
            </a:r>
            <a:endParaRPr lang="en-US" altLang="ja-JP" sz="2400" dirty="0" smtClean="0">
              <a:solidFill>
                <a:schemeClr val="tx1"/>
              </a:solidFill>
            </a:endParaRPr>
          </a:p>
          <a:p>
            <a:pPr algn="r"/>
            <a:r>
              <a:rPr lang="ja-JP" altLang="en-US" sz="2400" dirty="0" smtClean="0">
                <a:solidFill>
                  <a:schemeClr val="tx1"/>
                </a:solidFill>
              </a:rPr>
              <a:t>→</a:t>
            </a:r>
            <a:r>
              <a:rPr lang="ja-JP" altLang="en-US" sz="2400" dirty="0" smtClean="0">
                <a:solidFill>
                  <a:srgbClr val="FF0000"/>
                </a:solidFill>
                <a:effectLst>
                  <a:outerShdw blurRad="38100" dist="38100" dir="2700000" algn="tl">
                    <a:srgbClr val="000000">
                      <a:alpha val="43137"/>
                    </a:srgbClr>
                  </a:outerShdw>
                </a:effectLst>
              </a:rPr>
              <a:t>教育</a:t>
            </a:r>
            <a:r>
              <a:rPr lang="ja-JP" altLang="en-US" sz="2400" dirty="0">
                <a:solidFill>
                  <a:srgbClr val="FF0000"/>
                </a:solidFill>
                <a:effectLst>
                  <a:outerShdw blurRad="38100" dist="38100" dir="2700000" algn="tl">
                    <a:srgbClr val="000000">
                      <a:alpha val="43137"/>
                    </a:srgbClr>
                  </a:outerShdw>
                </a:effectLst>
              </a:rPr>
              <a:t>の材料として，参考に</a:t>
            </a:r>
            <a:r>
              <a:rPr lang="ja-JP" altLang="en-US" sz="2400" dirty="0" smtClean="0">
                <a:solidFill>
                  <a:srgbClr val="FF0000"/>
                </a:solidFill>
                <a:effectLst>
                  <a:outerShdw blurRad="38100" dist="38100" dir="2700000" algn="tl">
                    <a:srgbClr val="000000">
                      <a:alpha val="43137"/>
                    </a:srgbClr>
                  </a:outerShdw>
                </a:effectLst>
              </a:rPr>
              <a:t>なるモデル</a:t>
            </a:r>
            <a:r>
              <a:rPr lang="ja-JP" altLang="en-US" sz="2400" dirty="0">
                <a:solidFill>
                  <a:srgbClr val="FF0000"/>
                </a:solidFill>
                <a:effectLst>
                  <a:outerShdw blurRad="38100" dist="38100" dir="2700000" algn="tl">
                    <a:srgbClr val="000000">
                      <a:alpha val="43137"/>
                    </a:srgbClr>
                  </a:outerShdw>
                </a:effectLst>
              </a:rPr>
              <a:t>が</a:t>
            </a:r>
            <a:r>
              <a:rPr lang="ja-JP" altLang="en-US" sz="2400" dirty="0" smtClean="0">
                <a:solidFill>
                  <a:srgbClr val="FF0000"/>
                </a:solidFill>
                <a:effectLst>
                  <a:outerShdw blurRad="38100" dist="38100" dir="2700000" algn="tl">
                    <a:srgbClr val="000000">
                      <a:alpha val="43137"/>
                    </a:srgbClr>
                  </a:outerShdw>
                </a:effectLst>
              </a:rPr>
              <a:t>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755576" y="3645024"/>
            <a:ext cx="7632848" cy="83099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ja-JP" altLang="en-US" sz="2400" dirty="0" smtClean="0">
                <a:solidFill>
                  <a:schemeClr val="tx1"/>
                </a:solidFill>
              </a:rPr>
              <a:t>モデリング</a:t>
            </a:r>
            <a:r>
              <a:rPr lang="ja-JP" altLang="en-US" sz="2400" dirty="0">
                <a:solidFill>
                  <a:schemeClr val="tx1"/>
                </a:solidFill>
              </a:rPr>
              <a:t>有識者が</a:t>
            </a:r>
            <a:r>
              <a:rPr lang="ja-JP" altLang="en-US" sz="2400" dirty="0" smtClean="0">
                <a:solidFill>
                  <a:schemeClr val="tx1"/>
                </a:solidFill>
              </a:rPr>
              <a:t>少ない，価値のあるモデル</a:t>
            </a:r>
            <a:r>
              <a:rPr lang="ja-JP" altLang="en-US" sz="2400" dirty="0">
                <a:solidFill>
                  <a:schemeClr val="tx1"/>
                </a:solidFill>
              </a:rPr>
              <a:t>の</a:t>
            </a:r>
            <a:r>
              <a:rPr lang="ja-JP" altLang="en-US" sz="2400" dirty="0" smtClean="0">
                <a:solidFill>
                  <a:schemeClr val="tx1"/>
                </a:solidFill>
              </a:rPr>
              <a:t>隠蔽</a:t>
            </a:r>
            <a:endParaRPr lang="en-US" altLang="ja-JP" sz="2400" dirty="0" smtClean="0">
              <a:solidFill>
                <a:schemeClr val="tx1"/>
              </a:solidFill>
            </a:endParaRPr>
          </a:p>
          <a:p>
            <a:pPr algn="r"/>
            <a:r>
              <a:rPr lang="ja-JP" altLang="en-US" sz="2400" dirty="0">
                <a:solidFill>
                  <a:schemeClr val="tx1"/>
                </a:solidFill>
              </a:rPr>
              <a:t>→</a:t>
            </a:r>
            <a:r>
              <a:rPr lang="ja-JP" altLang="en-US" sz="2400" dirty="0" smtClean="0">
                <a:solidFill>
                  <a:srgbClr val="0070C0"/>
                </a:solidFill>
                <a:effectLst>
                  <a:outerShdw blurRad="38100" dist="38100" dir="2700000" algn="tl">
                    <a:srgbClr val="000000">
                      <a:alpha val="43137"/>
                    </a:srgbClr>
                  </a:outerShdw>
                </a:effectLst>
              </a:rPr>
              <a:t>参考になるようなモデルが出回っていない</a:t>
            </a:r>
            <a:endParaRPr lang="en-US" altLang="ja-JP" sz="2400" dirty="0">
              <a:solidFill>
                <a:srgbClr val="0070C0"/>
              </a:solidFill>
              <a:effectLst>
                <a:outerShdw blurRad="38100" dist="38100" dir="2700000" algn="tl">
                  <a:srgbClr val="000000">
                    <a:alpha val="43137"/>
                  </a:srgbClr>
                </a:outerShdw>
              </a:effectLst>
            </a:endParaRPr>
          </a:p>
        </p:txBody>
      </p:sp>
      <p:sp>
        <p:nvSpPr>
          <p:cNvPr id="7" name="右矢印 6"/>
          <p:cNvSpPr/>
          <p:nvPr/>
        </p:nvSpPr>
        <p:spPr>
          <a:xfrm>
            <a:off x="395536" y="5229200"/>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157192"/>
            <a:ext cx="6984776" cy="830997"/>
          </a:xfrm>
          <a:prstGeom prst="rect">
            <a:avLst/>
          </a:prstGeom>
          <a:noFill/>
        </p:spPr>
        <p:txBody>
          <a:bodyPr wrap="square" rtlCol="0">
            <a:spAutoFit/>
          </a:bodyPr>
          <a:lstStyle/>
          <a:p>
            <a:r>
              <a:rPr lang="en-US" altLang="ja-JP" sz="2400" dirty="0" smtClean="0"/>
              <a:t>UMTP Japan</a:t>
            </a:r>
            <a:r>
              <a:rPr lang="ja-JP" altLang="en-US" sz="2400" dirty="0" smtClean="0"/>
              <a:t>（</a:t>
            </a:r>
            <a:r>
              <a:rPr lang="ja-JP" altLang="en-US" sz="2400" dirty="0"/>
              <a:t>特定非営利活動法人</a:t>
            </a:r>
            <a:r>
              <a:rPr lang="en-US" altLang="ja-JP" sz="2400" dirty="0"/>
              <a:t>UML</a:t>
            </a:r>
            <a:r>
              <a:rPr lang="ja-JP" altLang="en-US" sz="2400" dirty="0"/>
              <a:t>モデリング推進協</a:t>
            </a:r>
            <a:r>
              <a:rPr lang="ja-JP" altLang="en-US" sz="2400" dirty="0" smtClean="0"/>
              <a:t>議会</a:t>
            </a:r>
            <a:r>
              <a:rPr lang="ja-JP" altLang="en-US" sz="2400" b="1" dirty="0" smtClean="0"/>
              <a:t>）</a:t>
            </a:r>
            <a:r>
              <a:rPr lang="ja-JP" altLang="en-US" sz="2400" dirty="0" smtClean="0"/>
              <a:t>が</a:t>
            </a:r>
            <a:r>
              <a:rPr lang="en-US" altLang="ja-JP" sz="2400" dirty="0" smtClean="0"/>
              <a:t>UML</a:t>
            </a:r>
            <a:r>
              <a:rPr lang="ja-JP" altLang="en-US" sz="2400" dirty="0"/>
              <a:t>モデルカタログを</a:t>
            </a:r>
            <a:r>
              <a:rPr lang="ja-JP" altLang="en-US" sz="2400" dirty="0" smtClean="0"/>
              <a:t>発表</a:t>
            </a:r>
            <a:r>
              <a:rPr lang="en-US" altLang="ja-JP" sz="2400" dirty="0" smtClean="0"/>
              <a:t>(2012</a:t>
            </a:r>
            <a:r>
              <a:rPr lang="ja-JP" altLang="en-US" sz="2400" dirty="0" smtClean="0"/>
              <a:t>年</a:t>
            </a:r>
            <a:r>
              <a:rPr lang="en-US" altLang="ja-JP" sz="2400" dirty="0" smtClean="0"/>
              <a:t>)</a:t>
            </a:r>
            <a:endParaRPr lang="en-US" altLang="ja-JP" sz="24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559997"/>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553" y="1564876"/>
            <a:ext cx="3308919" cy="4680520"/>
          </a:xfrm>
          <a:prstGeom prst="rect">
            <a:avLst/>
          </a:prstGeom>
        </p:spPr>
      </p:pic>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sz="half" idx="1"/>
          </p:nvPr>
        </p:nvSpPr>
        <p:spPr>
          <a:xfrm>
            <a:off x="457200" y="1020764"/>
            <a:ext cx="4762872" cy="5145087"/>
          </a:xfrm>
        </p:spPr>
        <p:txBody>
          <a:bodyPr/>
          <a:lstStyle/>
          <a:p>
            <a:r>
              <a:rPr kumimoji="1" lang="en-US" altLang="ja-JP" dirty="0" smtClean="0"/>
              <a:t>UML</a:t>
            </a:r>
            <a:r>
              <a:rPr kumimoji="1" lang="ja-JP" altLang="en-US" dirty="0" smtClean="0"/>
              <a:t>モデルカタログ</a:t>
            </a:r>
            <a:endParaRPr lang="en-US" altLang="ja-JP" dirty="0" smtClean="0"/>
          </a:p>
          <a:p>
            <a:pPr lvl="1"/>
            <a:r>
              <a:rPr kumimoji="1" lang="ja-JP" altLang="en-US" dirty="0" smtClean="0"/>
              <a:t>組込みシステム開発にお</a:t>
            </a:r>
            <a:r>
              <a:rPr lang="ja-JP" altLang="en-US" dirty="0" smtClean="0"/>
              <a:t>いて参考になるようなモデルをカタログ化</a:t>
            </a:r>
            <a:endParaRPr lang="en-US" altLang="ja-JP" dirty="0" smtClean="0">
              <a:solidFill>
                <a:srgbClr val="7030A0"/>
              </a:solidFill>
            </a:endParaRPr>
          </a:p>
          <a:p>
            <a:pPr lvl="1"/>
            <a:r>
              <a:rPr lang="ja-JP" altLang="en-US" dirty="0" smtClean="0"/>
              <a:t>掲載内容</a:t>
            </a:r>
            <a:endParaRPr lang="en-US" altLang="ja-JP" dirty="0" smtClean="0"/>
          </a:p>
          <a:p>
            <a:pPr lvl="2"/>
            <a:r>
              <a:rPr lang="ja-JP" altLang="en-US" dirty="0" smtClean="0"/>
              <a:t>要求仕様，ユースケース図，</a:t>
            </a:r>
            <a:endParaRPr lang="en-US" altLang="ja-JP" dirty="0" smtClean="0"/>
          </a:p>
          <a:p>
            <a:pPr marL="914400" lvl="2" indent="0">
              <a:buNone/>
            </a:pPr>
            <a:r>
              <a:rPr lang="ja-JP" altLang="en-US" dirty="0" smtClean="0"/>
              <a:t>ユースケース記述</a:t>
            </a:r>
            <a:r>
              <a:rPr lang="ja-JP" altLang="en-US" dirty="0"/>
              <a:t>，</a:t>
            </a:r>
            <a:r>
              <a:rPr lang="ja-JP" altLang="en-US" dirty="0" smtClean="0"/>
              <a:t>クラス図，</a:t>
            </a:r>
            <a:endParaRPr lang="en-US" altLang="ja-JP" dirty="0" smtClean="0"/>
          </a:p>
          <a:p>
            <a:pPr marL="914400" lvl="2" indent="0">
              <a:buNone/>
            </a:pPr>
            <a:r>
              <a:rPr lang="ja-JP" altLang="en-US" dirty="0" smtClean="0"/>
              <a:t>シーケンス図，ステートマシン図等</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508104" y="1556792"/>
            <a:ext cx="3316938" cy="4688604"/>
          </a:xfrm>
        </p:spPr>
      </p:pic>
      <p:sp>
        <p:nvSpPr>
          <p:cNvPr id="9" name="右矢印 8"/>
          <p:cNvSpPr/>
          <p:nvPr/>
        </p:nvSpPr>
        <p:spPr>
          <a:xfrm>
            <a:off x="755576" y="5050050"/>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1680" y="4902259"/>
            <a:ext cx="3600400" cy="830997"/>
          </a:xfrm>
          <a:prstGeom prst="rect">
            <a:avLst/>
          </a:prstGeom>
          <a:noFill/>
        </p:spPr>
        <p:txBody>
          <a:bodyPr wrap="square" rtlCol="0">
            <a:spAutoFit/>
          </a:bodyPr>
          <a:lstStyle/>
          <a:p>
            <a:r>
              <a:rPr lang="ja-JP" altLang="en-US" sz="2400" dirty="0" smtClean="0"/>
              <a:t>モデルベース開発教育</a:t>
            </a:r>
            <a:r>
              <a:rPr kumimoji="1" lang="ja-JP" altLang="en-US" sz="2400" dirty="0" smtClean="0"/>
              <a:t>の</a:t>
            </a:r>
            <a:endParaRPr kumimoji="1" lang="en-US" altLang="ja-JP" sz="2400" dirty="0" smtClean="0"/>
          </a:p>
          <a:p>
            <a:r>
              <a:rPr lang="ja-JP" altLang="en-US" sz="2400" dirty="0" smtClean="0"/>
              <a:t>資料になる？</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4784500"/>
          </a:xfrm>
        </p:spPr>
        <p:txBody>
          <a:bodyPr>
            <a:noAutofit/>
          </a:bodyPr>
          <a:lstStyle/>
          <a:p>
            <a:r>
              <a:rPr kumimoji="1" lang="en-US" altLang="ja-JP" dirty="0" smtClean="0"/>
              <a:t>UML</a:t>
            </a:r>
            <a:r>
              <a:rPr kumimoji="1" lang="ja-JP" altLang="en-US" dirty="0" smtClean="0"/>
              <a:t>モデルカタログの問題点</a:t>
            </a:r>
            <a:endParaRPr kumimoji="1" lang="en-US" altLang="ja-JP" dirty="0" smtClean="0"/>
          </a:p>
          <a:p>
            <a:pPr lvl="1"/>
            <a:r>
              <a:rPr kumimoji="1" lang="ja-JP" altLang="en-US" dirty="0" smtClean="0"/>
              <a:t>開発現場での実践報告，利用例が無い</a:t>
            </a:r>
            <a:endParaRPr kumimoji="1" lang="en-US" altLang="ja-JP" dirty="0" smtClean="0"/>
          </a:p>
        </p:txBody>
      </p:sp>
      <p:sp>
        <p:nvSpPr>
          <p:cNvPr id="4" name="角丸四角形 3"/>
          <p:cNvSpPr/>
          <p:nvPr/>
        </p:nvSpPr>
        <p:spPr>
          <a:xfrm>
            <a:off x="1691680" y="2365583"/>
            <a:ext cx="6984776" cy="919401"/>
          </a:xfrm>
          <a:prstGeom prst="round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lang="ja-JP" altLang="en-US" sz="2400" dirty="0"/>
              <a:t>実装・開発環境に依存しない</a:t>
            </a:r>
            <a:r>
              <a:rPr lang="ja-JP" altLang="en-US" sz="2400" u="sng" dirty="0">
                <a:solidFill>
                  <a:schemeClr val="tx1"/>
                </a:solidFill>
              </a:rPr>
              <a:t>抽象的なモデル</a:t>
            </a:r>
            <a:r>
              <a:rPr lang="ja-JP" altLang="en-US" sz="2400" dirty="0" smtClean="0">
                <a:solidFill>
                  <a:schemeClr val="tx1"/>
                </a:solidFill>
              </a:rPr>
              <a:t>なので</a:t>
            </a:r>
            <a:r>
              <a:rPr lang="ja-JP" altLang="en-US" sz="2400" dirty="0" smtClean="0">
                <a:solidFill>
                  <a:srgbClr val="7030A0"/>
                </a:solidFill>
              </a:rPr>
              <a:t>環境に合わせたモデルが存在しない</a:t>
            </a:r>
            <a:endParaRPr lang="en-US" altLang="ja-JP" sz="2400" dirty="0">
              <a:solidFill>
                <a:srgbClr val="7030A0"/>
              </a:solidFill>
            </a:endParaRPr>
          </a:p>
        </p:txBody>
      </p:sp>
      <p:sp>
        <p:nvSpPr>
          <p:cNvPr id="11" name="角丸四角形 10"/>
          <p:cNvSpPr/>
          <p:nvPr/>
        </p:nvSpPr>
        <p:spPr>
          <a:xfrm>
            <a:off x="2411760" y="3782318"/>
            <a:ext cx="5616624" cy="51077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pAutoFit/>
          </a:bodyPr>
          <a:lstStyle/>
          <a:p>
            <a:pPr algn="ctr"/>
            <a:r>
              <a:rPr lang="ja-JP" altLang="en-US" sz="2400" dirty="0"/>
              <a:t>報告が無いため，</a:t>
            </a:r>
            <a:r>
              <a:rPr lang="ja-JP" altLang="en-US" sz="2400" dirty="0">
                <a:solidFill>
                  <a:srgbClr val="7030A0"/>
                </a:solidFill>
              </a:rPr>
              <a:t>有用性が不明</a:t>
            </a:r>
            <a:endParaRPr lang="en-US" altLang="ja-JP" sz="2400" dirty="0">
              <a:solidFill>
                <a:srgbClr val="7030A0"/>
              </a:solidFill>
            </a:endParaRPr>
          </a:p>
        </p:txBody>
      </p:sp>
      <p:sp>
        <p:nvSpPr>
          <p:cNvPr id="10" name="線吹き出し 2 (枠付き) 9"/>
          <p:cNvSpPr/>
          <p:nvPr/>
        </p:nvSpPr>
        <p:spPr>
          <a:xfrm>
            <a:off x="1403648" y="4509120"/>
            <a:ext cx="3960440" cy="432048"/>
          </a:xfrm>
          <a:prstGeom prst="borderCallout2">
            <a:avLst>
              <a:gd name="adj1" fmla="val 49902"/>
              <a:gd name="adj2" fmla="val 102253"/>
              <a:gd name="adj3" fmla="val 48523"/>
              <a:gd name="adj4" fmla="val 110590"/>
              <a:gd name="adj5" fmla="val -74707"/>
              <a:gd name="adj6" fmla="val 1151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dirty="0" smtClean="0">
                <a:solidFill>
                  <a:schemeClr val="tx1"/>
                </a:solidFill>
              </a:rPr>
              <a:t>動作保証性，再利用性，</a:t>
            </a:r>
            <a:r>
              <a:rPr kumimoji="1" lang="ja-JP" altLang="en-US" sz="2000" dirty="0" smtClean="0">
                <a:solidFill>
                  <a:schemeClr val="tx1"/>
                </a:solidFill>
              </a:rPr>
              <a:t>拡張性</a:t>
            </a:r>
            <a:r>
              <a:rPr lang="ja-JP" altLang="en-US" sz="2000" dirty="0">
                <a:solidFill>
                  <a:schemeClr val="tx1"/>
                </a:solidFill>
              </a:rPr>
              <a:t>等</a:t>
            </a:r>
            <a:endParaRPr kumimoji="1" lang="en-US" altLang="ja-JP" sz="2000" dirty="0" smtClean="0">
              <a:solidFill>
                <a:schemeClr val="tx1"/>
              </a:solidFill>
            </a:endParaRPr>
          </a:p>
        </p:txBody>
      </p:sp>
      <p:sp>
        <p:nvSpPr>
          <p:cNvPr id="7" name="右矢印 6"/>
          <p:cNvSpPr/>
          <p:nvPr/>
        </p:nvSpPr>
        <p:spPr>
          <a:xfrm>
            <a:off x="899592" y="5517232"/>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195736" y="5421474"/>
            <a:ext cx="6984776" cy="830997"/>
          </a:xfrm>
          <a:prstGeom prst="rect">
            <a:avLst/>
          </a:prstGeom>
          <a:noFill/>
        </p:spPr>
        <p:txBody>
          <a:bodyPr wrap="square" rtlCol="0">
            <a:spAutoFit/>
          </a:bodyPr>
          <a:lstStyle/>
          <a:p>
            <a:r>
              <a:rPr lang="ja-JP" altLang="en-US" sz="2400" dirty="0" smtClean="0"/>
              <a:t>モデルカタログの有用性を検証し，</a:t>
            </a:r>
            <a:endParaRPr lang="en-US" altLang="ja-JP" sz="2400" dirty="0" smtClean="0"/>
          </a:p>
          <a:p>
            <a:r>
              <a:rPr lang="ja-JP" altLang="en-US" sz="2400" dirty="0" smtClean="0"/>
              <a:t>環境に合わせたモデルを提供する必要</a:t>
            </a:r>
            <a:r>
              <a:rPr lang="ja-JP" altLang="en-US" sz="2400" dirty="0" smtClean="0"/>
              <a:t>がある</a:t>
            </a:r>
            <a:endParaRPr lang="en-US" altLang="ja-JP" sz="2400" dirty="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0"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1/5</a:t>
            </a:r>
            <a:r>
              <a:rPr lang="ja-JP" altLang="en-US" dirty="0" smtClean="0"/>
              <a:t>）</a:t>
            </a:r>
            <a:endParaRPr kumimoji="1" lang="ja-JP" altLang="en-US" dirty="0"/>
          </a:p>
        </p:txBody>
      </p:sp>
      <p:sp>
        <p:nvSpPr>
          <p:cNvPr id="3" name="角丸四角形 2"/>
          <p:cNvSpPr/>
          <p:nvPr/>
        </p:nvSpPr>
        <p:spPr>
          <a:xfrm>
            <a:off x="611560" y="3501008"/>
            <a:ext cx="7920880" cy="100811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2800" dirty="0" smtClean="0"/>
              <a:t>環境に合わせた</a:t>
            </a:r>
            <a:r>
              <a:rPr lang="ja-JP" altLang="en-US" sz="2800" dirty="0"/>
              <a:t>モデルが存在しない</a:t>
            </a:r>
            <a:endParaRPr lang="en-US" altLang="ja-JP" sz="2800" dirty="0"/>
          </a:p>
          <a:p>
            <a:pPr algn="r"/>
            <a:r>
              <a:rPr lang="ja-JP" altLang="en-US" sz="2800" dirty="0"/>
              <a:t>→</a:t>
            </a:r>
            <a:r>
              <a:rPr lang="ja-JP" altLang="en-US" sz="2800" dirty="0">
                <a:solidFill>
                  <a:srgbClr val="0070C0"/>
                </a:solidFill>
                <a:effectLst>
                  <a:outerShdw blurRad="38100" dist="38100" dir="2700000" algn="tl">
                    <a:srgbClr val="000000">
                      <a:alpha val="43137"/>
                    </a:srgbClr>
                  </a:outerShdw>
                </a:effectLst>
              </a:rPr>
              <a:t>環境に依存したモデルの作成，</a:t>
            </a:r>
            <a:r>
              <a:rPr lang="ja-JP" altLang="en-US" sz="2800" dirty="0" smtClean="0">
                <a:solidFill>
                  <a:srgbClr val="0070C0"/>
                </a:solidFill>
                <a:effectLst>
                  <a:outerShdw blurRad="38100" dist="38100" dir="2700000" algn="tl">
                    <a:srgbClr val="000000">
                      <a:alpha val="43137"/>
                    </a:srgbClr>
                  </a:outerShdw>
                </a:effectLst>
              </a:rPr>
              <a:t>提供</a:t>
            </a:r>
            <a:endParaRPr lang="en-US" altLang="ja-JP" sz="2800" dirty="0">
              <a:solidFill>
                <a:srgbClr val="0070C0"/>
              </a:solidFill>
              <a:effectLst>
                <a:outerShdw blurRad="38100" dist="38100" dir="2700000" algn="tl">
                  <a:srgbClr val="000000">
                    <a:alpha val="43137"/>
                  </a:srgbClr>
                </a:outerShdw>
              </a:effectLst>
            </a:endParaRPr>
          </a:p>
        </p:txBody>
      </p:sp>
      <p:sp>
        <p:nvSpPr>
          <p:cNvPr id="6" name="角丸四角形 5"/>
          <p:cNvSpPr/>
          <p:nvPr/>
        </p:nvSpPr>
        <p:spPr>
          <a:xfrm>
            <a:off x="611560" y="5157192"/>
            <a:ext cx="7920880" cy="1080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800" dirty="0" smtClean="0"/>
              <a:t>有用性</a:t>
            </a:r>
            <a:r>
              <a:rPr lang="ja-JP" altLang="en-US" sz="2800" dirty="0"/>
              <a:t>が不明</a:t>
            </a:r>
            <a:endParaRPr lang="en-US" altLang="ja-JP" sz="2800" dirty="0"/>
          </a:p>
          <a:p>
            <a:pPr algn="r"/>
            <a:r>
              <a:rPr lang="ja-JP" altLang="en-US" sz="2800" dirty="0"/>
              <a:t>→</a:t>
            </a:r>
            <a:r>
              <a:rPr lang="ja-JP" altLang="en-US" sz="2800" dirty="0">
                <a:solidFill>
                  <a:srgbClr val="0070C0"/>
                </a:solidFill>
                <a:effectLst>
                  <a:outerShdw blurRad="38100" dist="38100" dir="2700000" algn="tl">
                    <a:srgbClr val="000000">
                      <a:alpha val="43137"/>
                    </a:srgbClr>
                  </a:outerShdw>
                </a:effectLst>
              </a:rPr>
              <a:t>開発と動作テストによって有用性を</a:t>
            </a:r>
            <a:r>
              <a:rPr lang="ja-JP" altLang="en-US" sz="2800" dirty="0" smtClean="0">
                <a:solidFill>
                  <a:srgbClr val="0070C0"/>
                </a:solidFill>
                <a:effectLst>
                  <a:outerShdw blurRad="38100" dist="38100" dir="2700000" algn="tl">
                    <a:srgbClr val="000000">
                      <a:alpha val="43137"/>
                    </a:srgbClr>
                  </a:outerShdw>
                </a:effectLst>
              </a:rPr>
              <a:t>検証</a:t>
            </a:r>
            <a:endParaRPr lang="en-US" altLang="ja-JP" sz="2800" dirty="0">
              <a:solidFill>
                <a:srgbClr val="0070C0"/>
              </a:solidFill>
              <a:effectLst>
                <a:outerShdw blurRad="38100" dist="38100" dir="2700000" algn="tl">
                  <a:srgbClr val="000000">
                    <a:alpha val="43137"/>
                  </a:srgbClr>
                </a:outerShdw>
              </a:effectLst>
            </a:endParaRPr>
          </a:p>
        </p:txBody>
      </p:sp>
      <p:sp>
        <p:nvSpPr>
          <p:cNvPr id="8" name="コンテンツ プレースホルダー 6"/>
          <p:cNvSpPr txBox="1">
            <a:spLocks/>
          </p:cNvSpPr>
          <p:nvPr/>
        </p:nvSpPr>
        <p:spPr bwMode="gray">
          <a:xfrm>
            <a:off x="395536" y="1124744"/>
            <a:ext cx="8291264" cy="1532727"/>
          </a:xfrm>
          <a:prstGeom prst="rect">
            <a:avLst/>
          </a:prstGeom>
          <a:ln w="38100" cap="flat" cmpd="sng" algn="ctr">
            <a:solidFill>
              <a:schemeClr val="lt1"/>
            </a:solidFill>
            <a:prstDash val="solid"/>
            <a:miter lim="800000"/>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lvl1pPr marL="342900" indent="-342900" algn="l" rtl="0" eaLnBrk="1" fontAlgn="base" hangingPunct="1">
              <a:lnSpc>
                <a:spcPct val="120000"/>
              </a:lnSpc>
              <a:spcBef>
                <a:spcPct val="20000"/>
              </a:spcBef>
              <a:spcAft>
                <a:spcPct val="0"/>
              </a:spcAft>
              <a:buChar char="•"/>
              <a:defRPr kumimoji="1" sz="2800">
                <a:solidFill>
                  <a:schemeClr val="lt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lt1"/>
                </a:solidFill>
                <a:latin typeface="+mn-lt"/>
                <a:ea typeface="+mn-ea"/>
                <a:cs typeface="+mn-cs"/>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lt1"/>
                </a:solidFill>
                <a:latin typeface="+mn-lt"/>
                <a:ea typeface="+mn-ea"/>
                <a:cs typeface="+mn-cs"/>
              </a:defRPr>
            </a:lvl3pPr>
            <a:lvl4pPr marL="1600200" indent="-228600" algn="l" rtl="0" eaLnBrk="1" fontAlgn="base" hangingPunct="1">
              <a:spcBef>
                <a:spcPct val="20000"/>
              </a:spcBef>
              <a:spcAft>
                <a:spcPct val="0"/>
              </a:spcAft>
              <a:buChar char="–"/>
              <a:defRPr kumimoji="1" sz="2000">
                <a:solidFill>
                  <a:schemeClr val="lt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kumimoji="1" sz="2000">
                <a:solidFill>
                  <a:schemeClr val="lt1"/>
                </a:solidFill>
                <a:latin typeface="+mn-lt"/>
                <a:ea typeface="+mn-ea"/>
                <a:cs typeface="+mn-cs"/>
              </a:defRPr>
            </a:lvl5pPr>
            <a:lvl6pPr marL="2514600" indent="-228600" algn="l" rtl="0" eaLnBrk="1" fontAlgn="base" hangingPunct="1">
              <a:spcBef>
                <a:spcPct val="20000"/>
              </a:spcBef>
              <a:spcAft>
                <a:spcPct val="0"/>
              </a:spcAft>
              <a:buChar char="»"/>
              <a:defRPr kumimoji="1"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kumimoji="1"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kumimoji="1"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kumimoji="1" sz="2000">
                <a:solidFill>
                  <a:schemeClr val="lt1"/>
                </a:solidFill>
                <a:latin typeface="+mn-lt"/>
                <a:ea typeface="+mn-ea"/>
                <a:cs typeface="+mn-cs"/>
              </a:defRPr>
            </a:lvl9pPr>
          </a:lstStyle>
          <a:p>
            <a:pPr marL="0" indent="0" algn="ctr">
              <a:buFontTx/>
              <a:buNone/>
            </a:pPr>
            <a:r>
              <a:rPr lang="en-US" altLang="ja-JP" sz="3600" dirty="0" smtClean="0"/>
              <a:t>UML</a:t>
            </a:r>
            <a:r>
              <a:rPr lang="ja-JP" altLang="en-US" sz="3600" dirty="0" smtClean="0"/>
              <a:t>モデルカタログを利用して</a:t>
            </a:r>
            <a:endParaRPr lang="en-US" altLang="ja-JP" sz="3600" dirty="0" smtClean="0"/>
          </a:p>
          <a:p>
            <a:pPr marL="0" indent="0" algn="ctr">
              <a:buFontTx/>
              <a:buNone/>
            </a:pPr>
            <a:r>
              <a:rPr lang="ja-JP" altLang="en-US" sz="3600" dirty="0" smtClean="0"/>
              <a:t>開発を行い、モデルの有用性を検証</a:t>
            </a:r>
            <a:endParaRPr lang="ja-JP" altLang="en-US" sz="3600" dirty="0"/>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76998318"/>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診断結果のレポート</a:t>
                      </a:r>
                      <a:endParaRPr kumimoji="1" lang="ja-JP" altLang="en-US" sz="2000" dirty="0"/>
                    </a:p>
                  </a:txBody>
                  <a:tcPr anchor="ctr"/>
                </a:tc>
              </a:tr>
              <a:tr h="836417">
                <a:tc>
                  <a:txBody>
                    <a:bodyPr/>
                    <a:lstStyle/>
                    <a:p>
                      <a:pPr algn="ctr"/>
                      <a:r>
                        <a:rPr kumimoji="1" lang="ja-JP" altLang="en-US" sz="2000" dirty="0" smtClean="0"/>
                        <a:t>部品</a:t>
                      </a:r>
                      <a:endParaRPr kumimoji="1" lang="ja-JP" altLang="en-US" sz="2000" dirty="0"/>
                    </a:p>
                  </a:txBody>
                  <a:tcPr anchor="ctr"/>
                </a:tc>
                <a:tc>
                  <a:txBody>
                    <a:bodyPr/>
                    <a:lstStyle/>
                    <a:p>
                      <a:pPr algn="ctr"/>
                      <a:r>
                        <a:rPr kumimoji="1" lang="ja-JP" altLang="en-US" sz="2000" dirty="0" smtClean="0"/>
                        <a:t>目標制御</a:t>
                      </a:r>
                      <a:endParaRPr kumimoji="1" lang="ja-JP" altLang="en-US" sz="2000" dirty="0"/>
                    </a:p>
                  </a:txBody>
                  <a:tcPr anchor="ctr"/>
                </a:tc>
                <a:tc>
                  <a:txBody>
                    <a:bodyPr/>
                    <a:lstStyle/>
                    <a:p>
                      <a:pPr algn="ctr"/>
                      <a:r>
                        <a:rPr kumimoji="1" lang="ja-JP" altLang="en-US" sz="2000" dirty="0" smtClean="0"/>
                        <a:t>制御対象の測定値を</a:t>
                      </a:r>
                      <a:endParaRPr kumimoji="1" lang="en-US" altLang="ja-JP" sz="2000" dirty="0" smtClean="0"/>
                    </a:p>
                    <a:p>
                      <a:pPr algn="ctr"/>
                      <a:r>
                        <a:rPr kumimoji="1" lang="ja-JP" altLang="en-US" sz="2000" dirty="0" smtClean="0"/>
                        <a:t>目標値となるように制御</a:t>
                      </a:r>
                      <a:endParaRPr kumimoji="1" lang="ja-JP" altLang="en-US" sz="2000" dirty="0"/>
                    </a:p>
                  </a:txBody>
                  <a:tcPr anchor="ctr"/>
                </a:tc>
              </a:tr>
            </a:tbl>
          </a:graphicData>
        </a:graphic>
      </p:graphicFrame>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3001</TotalTime>
  <Words>1388</Words>
  <Application>Microsoft Office PowerPoint</Application>
  <PresentationFormat>画面に合わせる (4:3)</PresentationFormat>
  <Paragraphs>303</Paragraphs>
  <Slides>21</Slides>
  <Notes>19</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テーマ1</vt:lpstr>
      <vt:lpstr>組込みシステムにおける UMLモデルカタログの実践研究</vt:lpstr>
      <vt:lpstr>発表内容</vt:lpstr>
      <vt:lpstr>研究背景（1/5）</vt:lpstr>
      <vt:lpstr>研究背景（2/5）</vt:lpstr>
      <vt:lpstr>研究背景（3/5）</vt:lpstr>
      <vt:lpstr>研究背景（4/5）</vt:lpstr>
      <vt:lpstr>研究背景（5/5）</vt:lpstr>
      <vt:lpstr>研究概要（1/5）</vt:lpstr>
      <vt:lpstr>研究概要（2/5）</vt:lpstr>
      <vt:lpstr>研究概要（2/5）</vt:lpstr>
      <vt:lpstr>研究概要（3/5）</vt:lpstr>
      <vt:lpstr>研究概要（4/5）</vt:lpstr>
      <vt:lpstr>研究概要（5/5）</vt:lpstr>
      <vt:lpstr>進捗状況（1/6）</vt:lpstr>
      <vt:lpstr>進捗状況（2/6）</vt:lpstr>
      <vt:lpstr>進捗状況（3/6）</vt:lpstr>
      <vt:lpstr>進捗状況（4/6）</vt:lpstr>
      <vt:lpstr>進捗状況（5/6）</vt:lpstr>
      <vt:lpstr>進捗状況（6/6）</vt:lpstr>
      <vt:lpstr>今後の予定</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151</cp:revision>
  <cp:lastPrinted>2012-11-30T07:55:28Z</cp:lastPrinted>
  <dcterms:created xsi:type="dcterms:W3CDTF">2012-11-18T12:03:51Z</dcterms:created>
  <dcterms:modified xsi:type="dcterms:W3CDTF">2012-12-03T08:01:59Z</dcterms:modified>
</cp:coreProperties>
</file>