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66" r:id="rId15"/>
    <p:sldId id="267" r:id="rId16"/>
    <p:sldId id="268" r:id="rId17"/>
    <p:sldId id="274" r:id="rId18"/>
    <p:sldId id="270" r:id="rId19"/>
    <p:sldId id="271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6"/>
    <p:restoredTop sz="95050"/>
  </p:normalViewPr>
  <p:slideViewPr>
    <p:cSldViewPr snapToGrid="0" snapToObjects="1">
      <p:cViewPr>
        <p:scale>
          <a:sx n="92" d="100"/>
          <a:sy n="92" d="100"/>
        </p:scale>
        <p:origin x="2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 hasCustomPrompt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74" name="Shape 74"/>
          <p:cNvSpPr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1"/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348036" y="3909695"/>
            <a:ext cx="3498851" cy="9233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dirty="0"/>
              <a:t> </a:t>
            </a:r>
            <a:r>
              <a:rPr lang="zh-CN" altLang="en-US" dirty="0" smtClean="0"/>
              <a:t>	 </a:t>
            </a:r>
            <a:r>
              <a:rPr sz="5400" dirty="0" smtClean="0"/>
              <a:t>sass </a:t>
            </a:r>
            <a:endParaRPr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2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3" name="Shape 163"/>
          <p:cNvSpPr/>
          <p:nvPr/>
        </p:nvSpPr>
        <p:spPr>
          <a:xfrm>
            <a:off x="992187" y="1512887"/>
            <a:ext cx="3580465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继承 @</a:t>
            </a:r>
            <a:r>
              <a:rPr b="1" dirty="0" smtClean="0"/>
              <a:t>extend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.aa;</a:t>
            </a:r>
            <a:endParaRPr b="1" dirty="0"/>
          </a:p>
        </p:txBody>
      </p:sp>
      <p:sp>
        <p:nvSpPr>
          <p:cNvPr id="164" name="Shape 164"/>
          <p:cNvSpPr/>
          <p:nvPr/>
        </p:nvSpPr>
        <p:spPr>
          <a:xfrm>
            <a:off x="992187" y="2586572"/>
            <a:ext cx="7044908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占位符 %</a:t>
            </a:r>
            <a:r>
              <a:rPr b="1" dirty="0" smtClean="0"/>
              <a:t>placeholder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@extend</a:t>
            </a:r>
            <a:endParaRPr b="1" dirty="0"/>
          </a:p>
        </p:txBody>
      </p:sp>
      <p:sp>
        <p:nvSpPr>
          <p:cNvPr id="165" name="Shape 165"/>
          <p:cNvSpPr/>
          <p:nvPr/>
        </p:nvSpPr>
        <p:spPr>
          <a:xfrm>
            <a:off x="979487" y="3660257"/>
            <a:ext cx="501675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混合宏 VS 继承 VS 占位符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493981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注释对于一名程序员来说，是极其重要，良好的注释能帮助自己或者别人阅读源码。在 Sass 中注释有两种方式：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1、类似 CSS 的注释方式，使用 ”/*  */ ”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2、类似 JavaScript 的注释方式，使用“//”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两者区别，前者会在编译出来的 CSS 显示，后者在编译出来的 CSS </a:t>
            </a:r>
            <a:r>
              <a:rPr sz="2400" b="1" dirty="0" smtClean="0"/>
              <a:t>中不会显示，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b="1" dirty="0" smtClean="0"/>
              <a:t>编码：</a:t>
            </a:r>
            <a:r>
              <a:rPr lang="en-US" altLang="zh-CN" sz="2400" b="1" dirty="0" smtClean="0"/>
              <a:t>@charset</a:t>
            </a:r>
            <a:r>
              <a:rPr lang="zh-CN" altLang="en-US" sz="2400" b="1" dirty="0" smtClean="0"/>
              <a:t> </a:t>
            </a:r>
            <a:r>
              <a:rPr lang="en-US" altLang="zh-CN" sz="2400" b="1" smtClean="0"/>
              <a:t>“utf-8”</a:t>
            </a:r>
            <a:r>
              <a:rPr lang="en-US" altLang="zh-CN" sz="2400" b="1"/>
              <a:t>;</a:t>
            </a:r>
            <a:endParaRPr sz="2400" b="1" dirty="0"/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注释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/>
          <p:cNvSpPr/>
          <p:nvPr/>
        </p:nvSpPr>
        <p:spPr>
          <a:xfrm>
            <a:off x="991542" y="1284287"/>
            <a:ext cx="8227716" cy="432426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1" indent="0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数字函数</a:t>
            </a:r>
            <a:r>
              <a:rPr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abs()、round()、ceil()、floor()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.字符串函数</a:t>
            </a:r>
            <a:r>
              <a:rPr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 smtClean="0"/>
              <a:t>           </a:t>
            </a:r>
            <a:r>
              <a:rPr lang="en-US" altLang="zh-CN" sz="2400" b="1" smtClean="0"/>
              <a:t>to-upper-case</a:t>
            </a:r>
            <a:r>
              <a:rPr lang="en-US" altLang="zh-CN" sz="2400" b="1" dirty="0" smtClean="0"/>
              <a:t>($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), to-lower-case($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)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           字符串长度</a:t>
            </a:r>
            <a:r>
              <a:rPr lang="en-US" altLang="zh-CN" sz="2400" b="1" dirty="0" smtClean="0"/>
              <a:t>: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-length($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)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           索引从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开始</a:t>
            </a:r>
            <a:r>
              <a:rPr lang="en-US" altLang="zh-CN" sz="2400" b="1" dirty="0" smtClean="0"/>
              <a:t>: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-index($target,$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)</a:t>
            </a:r>
            <a:br>
              <a:rPr lang="en-US" altLang="zh-CN" sz="2400" b="1" dirty="0" smtClean="0"/>
            </a:br>
            <a:r>
              <a:rPr lang="en-US" altLang="zh-CN" sz="2400" b="1" dirty="0"/>
              <a:t> </a:t>
            </a:r>
            <a:r>
              <a:rPr lang="zh-CN" altLang="en-US" sz="2400" b="1" dirty="0"/>
              <a:t>           插入</a:t>
            </a:r>
            <a:r>
              <a:rPr lang="en-US" altLang="zh-CN" sz="2400" b="1" dirty="0"/>
              <a:t>: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-insert($</a:t>
            </a:r>
            <a:r>
              <a:rPr lang="en-US" altLang="zh-CN" sz="2400" b="1" dirty="0" err="1"/>
              <a:t>var</a:t>
            </a:r>
            <a:r>
              <a:rPr lang="en-US" altLang="zh-CN" sz="2400" b="1" dirty="0"/>
              <a:t>,$</a:t>
            </a:r>
            <a:r>
              <a:rPr lang="en-US" altLang="zh-CN" sz="2400" b="1" dirty="0" err="1"/>
              <a:t>inserStr,index</a:t>
            </a:r>
            <a:r>
              <a:rPr lang="en-US" altLang="zh-CN" sz="2400" b="1" dirty="0"/>
              <a:t>) </a:t>
            </a:r>
            <a:endParaRPr lang="en-US" altLang="zh-CN" sz="2400" b="1" dirty="0"/>
          </a:p>
          <a:p>
            <a:pPr lvl="1" indent="0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3.颜色</a:t>
            </a:r>
            <a:r>
              <a:rPr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dirty="0"/>
              <a:t>rgb()、lighten()、darken()</a:t>
            </a:r>
            <a:endParaRPr sz="2400" b="1" dirty="0"/>
          </a:p>
          <a:p>
            <a:pPr lvl="1" indent="0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4.值列表</a:t>
            </a:r>
            <a:r>
              <a:rPr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dirty="0"/>
              <a:t>length()、nth()、index()、append()、join()</a:t>
            </a:r>
            <a:endParaRPr sz="2400" b="1" dirty="0"/>
          </a:p>
        </p:txBody>
      </p:sp>
      <p:sp>
        <p:nvSpPr>
          <p:cNvPr id="177" name="Shape 177"/>
          <p:cNvSpPr/>
          <p:nvPr/>
        </p:nvSpPr>
        <p:spPr>
          <a:xfrm>
            <a:off x="1042987" y="1271587"/>
            <a:ext cx="913068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函数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1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2" name="Shape 182"/>
          <p:cNvSpPr/>
          <p:nvPr/>
        </p:nvSpPr>
        <p:spPr>
          <a:xfrm>
            <a:off x="978842" y="1360487"/>
            <a:ext cx="8227716" cy="427809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2400" b="1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nl-NL" sz="3200" b="1" dirty="0"/>
              <a:t>自定义</a:t>
            </a:r>
            <a:r>
              <a:rPr lang="zh-CN" altLang="nl-NL" sz="3200" b="1" dirty="0" smtClean="0"/>
              <a:t>函数</a:t>
            </a:r>
            <a:r>
              <a:rPr lang="en-US" altLang="zh-CN" sz="3200" b="1" dirty="0" smtClean="0"/>
              <a:t>:</a:t>
            </a:r>
            <a:endParaRPr sz="3200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nl-NL" altLang="zh-CN" sz="2400" b="1" dirty="0" smtClean="0"/>
              <a:t>@</a:t>
            </a:r>
            <a:r>
              <a:rPr lang="nl-NL" altLang="zh-CN" sz="2400" b="1" dirty="0" err="1"/>
              <a:t>function</a:t>
            </a:r>
            <a:r>
              <a:rPr lang="nl-NL" altLang="zh-CN" sz="2400" b="1" dirty="0"/>
              <a:t> </a:t>
            </a:r>
            <a:r>
              <a:rPr lang="nl-NL" altLang="zh-CN" sz="2400" b="1" dirty="0" err="1"/>
              <a:t>aa</a:t>
            </a:r>
            <a:r>
              <a:rPr lang="nl-NL" altLang="zh-CN" sz="2400" b="1" dirty="0" smtClean="0"/>
              <a:t>(</a:t>
            </a:r>
            <a:r>
              <a:rPr lang="en-US" altLang="zh-CN" sz="2400" b="1" dirty="0" smtClean="0"/>
              <a:t>$</a:t>
            </a:r>
            <a:r>
              <a:rPr lang="en-US" altLang="zh-CN" sz="2400" b="1" dirty="0" err="1" smtClean="0"/>
              <a:t>a,$b</a:t>
            </a:r>
            <a:r>
              <a:rPr lang="nl-NL" altLang="zh-CN" sz="2400" b="1" dirty="0" smtClean="0"/>
              <a:t>)</a:t>
            </a:r>
            <a:r>
              <a:rPr lang="en-US" altLang="zh-CN" sz="2400" b="1" dirty="0" smtClean="0"/>
              <a:t>{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b="1" dirty="0"/>
              <a:t>	</a:t>
            </a:r>
            <a:r>
              <a:rPr lang="zh-CN" altLang="en-US" sz="2400" b="1" dirty="0" smtClean="0"/>
              <a:t>					</a:t>
            </a:r>
            <a:r>
              <a:rPr sz="2400" b="1" dirty="0" smtClean="0"/>
              <a:t>@return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$a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$b;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b="1" dirty="0"/>
              <a:t>	</a:t>
            </a:r>
            <a:r>
              <a:rPr lang="zh-CN" altLang="en-US" sz="2400" b="1" dirty="0" smtClean="0"/>
              <a:t>				</a:t>
            </a:r>
            <a:r>
              <a:rPr lang="en-US" altLang="zh-CN" sz="2400" b="1" dirty="0" smtClean="0"/>
              <a:t>}</a:t>
            </a:r>
            <a:endParaRPr lang="zh-CN" altLang="en-US"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b="1" dirty="0" smtClean="0"/>
              <a:t>调用</a:t>
            </a:r>
            <a:r>
              <a:rPr lang="en-US" altLang="zh-CN" sz="2400" b="1" dirty="0" smtClean="0"/>
              <a:t>aa(1,2);</a:t>
            </a:r>
            <a:endParaRPr lang="zh-CN" altLang="en-US" sz="2400" b="1" dirty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2400" b="1" dirty="0"/>
          </a:p>
        </p:txBody>
      </p:sp>
      <p:sp>
        <p:nvSpPr>
          <p:cNvPr id="183" name="Shape 183"/>
          <p:cNvSpPr/>
          <p:nvPr/>
        </p:nvSpPr>
        <p:spPr>
          <a:xfrm>
            <a:off x="1030287" y="1222336"/>
            <a:ext cx="6247862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@</a:t>
            </a:r>
            <a:r>
              <a:rPr b="1" dirty="0" smtClean="0"/>
              <a:t>import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@</a:t>
            </a:r>
            <a:r>
              <a:rPr lang="en-US" altLang="zh-CN" b="1" dirty="0" err="1" smtClean="0"/>
              <a:t>import“common</a:t>
            </a:r>
            <a:r>
              <a:rPr lang="en-US" altLang="zh-CN" b="1" dirty="0" smtClean="0"/>
              <a:t>”</a:t>
            </a:r>
            <a:r>
              <a:rPr b="1" dirty="0" smtClean="0"/>
              <a:t>  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8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9" name="Shape 189"/>
          <p:cNvSpPr/>
          <p:nvPr/>
        </p:nvSpPr>
        <p:spPr>
          <a:xfrm>
            <a:off x="991542" y="1297305"/>
            <a:ext cx="8227716" cy="507831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b="1" dirty="0"/>
              <a:t>t</a:t>
            </a:r>
            <a:r>
              <a:rPr lang="en-US" altLang="zh-CN" sz="2400" b="1" dirty="0" smtClean="0"/>
              <a:t>ype-of()</a:t>
            </a:r>
            <a:r>
              <a:rPr lang="zh-CN" altLang="en-US" sz="2400" b="1" dirty="0" smtClean="0"/>
              <a:t>   查看类型     </a:t>
            </a:r>
            <a:r>
              <a:rPr lang="en-US" altLang="zh-CN" sz="2400" b="1" dirty="0" smtClean="0"/>
              <a:t>sass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–</a:t>
            </a:r>
            <a:r>
              <a:rPr lang="en-US" altLang="zh-CN" sz="2400" b="1" dirty="0" err="1" smtClean="0"/>
              <a:t>i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 smtClean="0"/>
              <a:t> </a:t>
            </a:r>
            <a:r>
              <a:rPr sz="2400" b="1" dirty="0"/>
              <a:t>1. 数字: 如，1、 2、 13、 10px；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 2. 字符串：有引号字符串或无引号字符串，如，”foo"、 'bar'、 baz；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 3. 颜色：如，blue、 #04a3f9、 rgba(255,0,0,0.5)；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 4. 布尔型：如，true、 false；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 5. 空值：如，null；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 6. 值列表：用空格或者逗号分开，如</a:t>
            </a:r>
            <a:r>
              <a:rPr sz="2400" b="1" dirty="0" smtClean="0"/>
              <a:t>，</a:t>
            </a:r>
            <a:r>
              <a:rPr lang="en-US" altLang="zh-CN" sz="2400" b="1" dirty="0" smtClean="0"/>
              <a:t>1px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solid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#</a:t>
            </a:r>
            <a:r>
              <a:rPr lang="en-US" altLang="zh-CN" sz="2400" b="1" dirty="0" err="1" smtClean="0"/>
              <a:t>fff</a:t>
            </a:r>
            <a:endParaRPr lang="zh-CN" altLang="en-US" sz="2400" b="1" dirty="0" smtClean="0"/>
          </a:p>
        </p:txBody>
      </p:sp>
      <p:sp>
        <p:nvSpPr>
          <p:cNvPr id="190" name="Shape 190"/>
          <p:cNvSpPr/>
          <p:nvPr/>
        </p:nvSpPr>
        <p:spPr>
          <a:xfrm>
            <a:off x="1042987" y="1233487"/>
            <a:ext cx="3580465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数据类型Data </a:t>
            </a:r>
            <a:r>
              <a:rPr b="1" dirty="0" smtClean="0"/>
              <a:t>Type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272382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r>
              <a:rPr lang="zh-CN" altLang="en-US" sz="2800" b="1" dirty="0" smtClean="0"/>
              <a:t>         </a:t>
            </a:r>
            <a:r>
              <a:rPr lang="en-US" altLang="zh-CN" sz="2800" b="1" dirty="0" smtClean="0"/>
              <a:t>sass</a:t>
            </a:r>
            <a:r>
              <a:rPr lang="zh-CN" altLang="en-US" sz="2800" b="1" dirty="0"/>
              <a:t>具有运算的特性，可以对数值型的</a:t>
            </a:r>
            <a:r>
              <a:rPr lang="en-US" altLang="zh-CN" sz="2800" b="1" dirty="0"/>
              <a:t>Value(</a:t>
            </a:r>
            <a:r>
              <a:rPr lang="zh-CN" altLang="en-US" sz="2800" b="1" dirty="0"/>
              <a:t>如：数字、颜色、变量等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进行加减乘除四则运算</a:t>
            </a:r>
            <a:r>
              <a:rPr lang="zh-CN" altLang="en-US" sz="2800" b="1" dirty="0" smtClean="0"/>
              <a:t>。</a:t>
            </a:r>
            <a:endParaRPr lang="zh-CN" altLang="en-US" sz="2800" b="1" dirty="0" smtClean="0"/>
          </a:p>
          <a:p>
            <a:endParaRPr lang="zh-CN" altLang="en-US" sz="2400" dirty="0" smtClean="0"/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lang="zh-CN" altLang="en-US" b="1" dirty="0" smtClean="0"/>
              <a:t>运算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200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1" name="Shape 201"/>
          <p:cNvSpPr/>
          <p:nvPr/>
        </p:nvSpPr>
        <p:spPr>
          <a:xfrm>
            <a:off x="978842" y="1335087"/>
            <a:ext cx="8227716" cy="46615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1.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</a:t>
            </a:r>
            <a:r>
              <a:rPr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@for</a:t>
            </a:r>
            <a:r>
              <a:rPr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循环一些次数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@for $i from &lt;start&gt; through &lt;end&gt;</a:t>
            </a:r>
            <a:endParaRPr sz="2400" b="1"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@for $i from &lt;start&gt; to &lt;end&gt;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b="1" dirty="0" smtClean="0"/>
              <a:t> </a:t>
            </a:r>
            <a:r>
              <a:rPr sz="2400" b="1" dirty="0" smtClean="0"/>
              <a:t>3</a:t>
            </a:r>
            <a:r>
              <a:rPr sz="2400" b="1" dirty="0"/>
              <a:t>. @while循环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b="1" dirty="0" smtClean="0"/>
              <a:t> </a:t>
            </a:r>
            <a:r>
              <a:rPr sz="2400" b="1" dirty="0" smtClean="0"/>
              <a:t>4</a:t>
            </a:r>
            <a:r>
              <a:rPr sz="2400" b="1" dirty="0"/>
              <a:t>. @</a:t>
            </a:r>
            <a:r>
              <a:rPr sz="2400" b="1" dirty="0" smtClean="0"/>
              <a:t>each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sz="2400" b="1" dirty="0" smtClean="0"/>
              <a:t>循环</a:t>
            </a:r>
            <a:r>
              <a:rPr lang="zh-CN" altLang="en-US" sz="2400" b="1" dirty="0" smtClean="0"/>
              <a:t> 循环列表</a:t>
            </a:r>
            <a:endParaRPr sz="2400" b="1"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@each $va</a:t>
            </a:r>
            <a:r>
              <a:rPr lang="en-US" sz="2400" b="1" dirty="0"/>
              <a:t>l</a:t>
            </a:r>
            <a:r>
              <a:rPr sz="2400" b="1" dirty="0"/>
              <a:t> in &lt;list&gt;</a:t>
            </a:r>
            <a:endParaRPr sz="2400" b="1" dirty="0"/>
          </a:p>
        </p:txBody>
      </p:sp>
      <p:sp>
        <p:nvSpPr>
          <p:cNvPr id="202" name="Shape 202"/>
          <p:cNvSpPr/>
          <p:nvPr/>
        </p:nvSpPr>
        <p:spPr>
          <a:xfrm>
            <a:off x="1030287" y="1322387"/>
            <a:ext cx="2964912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Sass的控制命令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Shape 205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Thank you</a:t>
            </a:r>
          </a:p>
        </p:txBody>
      </p:sp>
      <p:sp>
        <p:nvSpPr>
          <p:cNvPr id="207" name="Shape 207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谢谢观看</a:t>
            </a:r>
          </a:p>
        </p:txBody>
      </p:sp>
      <p:sp>
        <p:nvSpPr>
          <p:cNvPr id="208" name="Shape 208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09" name="Shape 209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13" name="Group 213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210" name="Shape 210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1" name="Shape 211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2" name="Shape 212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17" name="Group 217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14" name="Shape 214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5" name="Shape 215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6" name="Shape 216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  <p:bldP spid="20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9" name="Shape 119"/>
          <p:cNvSpPr/>
          <p:nvPr/>
        </p:nvSpPr>
        <p:spPr>
          <a:xfrm>
            <a:off x="1030287" y="1744028"/>
            <a:ext cx="8183479" cy="282538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Sass 官网上是这样描述 Sass 的：</a:t>
            </a:r>
            <a:endParaRPr sz="2400" b="1" dirty="0"/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Sass 是一门高于 CSS 的元语言，它能用来清晰地、结构化地描述文件样式，有着比普通 CSS 更加强大的功能。</a:t>
            </a:r>
            <a:endParaRPr sz="2400" b="1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Sass 能够提供更简洁、更优雅的语法，同时提供多种功能来创建可维护和管理的样式表</a:t>
            </a:r>
            <a:r>
              <a:rPr sz="2400" b="1" dirty="0" smtClean="0"/>
              <a:t>。</a:t>
            </a:r>
            <a:endParaRPr sz="2400" b="1" dirty="0"/>
          </a:p>
        </p:txBody>
      </p:sp>
      <p:sp>
        <p:nvSpPr>
          <p:cNvPr id="120" name="Shape 120"/>
          <p:cNvSpPr/>
          <p:nvPr/>
        </p:nvSpPr>
        <p:spPr>
          <a:xfrm>
            <a:off x="1030287" y="1412557"/>
            <a:ext cx="4811572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什么是sass(css预处理器)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1" name="Shape 121"/>
          <p:cNvSpPr/>
          <p:nvPr/>
        </p:nvSpPr>
        <p:spPr>
          <a:xfrm>
            <a:off x="1030287" y="1179481"/>
            <a:ext cx="5234831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SASS 和 SCSS 有什么区别？</a:t>
            </a:r>
            <a:endParaRPr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30287" y="2020546"/>
            <a:ext cx="10047445" cy="1292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000" b="1" dirty="0"/>
              <a:t>文件扩展名不同，</a:t>
            </a:r>
            <a:r>
              <a:rPr lang="en-US" altLang="zh-CN" sz="2000" b="1" dirty="0"/>
              <a:t>Sass </a:t>
            </a:r>
            <a:r>
              <a:rPr lang="zh-CN" altLang="en-US" sz="2000" b="1" dirty="0"/>
              <a:t>是以“</a:t>
            </a:r>
            <a:r>
              <a:rPr lang="en-US" altLang="zh-CN" sz="2000" b="1" dirty="0"/>
              <a:t>.sass”</a:t>
            </a:r>
            <a:r>
              <a:rPr lang="zh-CN" altLang="en-US" sz="2000" b="1" dirty="0"/>
              <a:t>后缀为扩展名，而 </a:t>
            </a:r>
            <a:r>
              <a:rPr lang="en-US" altLang="zh-CN" sz="2000" b="1" dirty="0"/>
              <a:t>SCSS </a:t>
            </a:r>
            <a:r>
              <a:rPr lang="zh-CN" altLang="en-US" sz="2000" b="1" dirty="0"/>
              <a:t>是以“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scss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后缀为扩展名</a:t>
            </a:r>
            <a:endParaRPr lang="zh-CN" altLang="en-US" sz="2000" b="1" dirty="0"/>
          </a:p>
          <a:p>
            <a:r>
              <a:rPr lang="zh-CN" altLang="en-US" sz="2000" b="1" dirty="0"/>
              <a:t>语法书写方式不同，</a:t>
            </a:r>
            <a:r>
              <a:rPr lang="en-US" altLang="zh-CN" sz="2000" b="1" dirty="0"/>
              <a:t>Sass </a:t>
            </a:r>
            <a:r>
              <a:rPr lang="zh-CN" altLang="en-US" sz="2000" b="1" dirty="0"/>
              <a:t>是以严格的缩进式语法规则来书写，不带大括号</a:t>
            </a:r>
            <a:r>
              <a:rPr lang="en-US" altLang="zh-CN" sz="2000" b="1" dirty="0"/>
              <a:t>({})</a:t>
            </a:r>
            <a:r>
              <a:rPr lang="zh-CN" altLang="en-US" sz="2000" b="1" dirty="0"/>
              <a:t>和分号</a:t>
            </a:r>
            <a:r>
              <a:rPr lang="en-US" altLang="zh-CN" sz="2000" b="1" dirty="0"/>
              <a:t>(;)</a:t>
            </a:r>
            <a:r>
              <a:rPr lang="zh-CN" altLang="en-US" sz="2000" b="1" dirty="0"/>
              <a:t>，而 </a:t>
            </a:r>
            <a:r>
              <a:rPr lang="en-US" altLang="zh-CN" sz="2000" b="1" dirty="0"/>
              <a:t>SCSS </a:t>
            </a:r>
            <a:r>
              <a:rPr lang="zh-CN" altLang="en-US" sz="2000" b="1" dirty="0"/>
              <a:t>的语法书写和我们的 </a:t>
            </a:r>
            <a:r>
              <a:rPr lang="en-US" altLang="zh-CN" sz="2000" b="1" dirty="0"/>
              <a:t>CSS </a:t>
            </a:r>
            <a:r>
              <a:rPr lang="zh-CN" altLang="en-US" sz="2000" b="1" dirty="0"/>
              <a:t>语法书写方式非常类似。</a:t>
            </a:r>
            <a:endParaRPr lang="zh-CN" altLang="en-US" sz="20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3874051"/>
            <a:ext cx="4508500" cy="231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172" y="3825786"/>
            <a:ext cx="4445000" cy="23241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5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6" name="Shape 126"/>
          <p:cNvSpPr/>
          <p:nvPr/>
        </p:nvSpPr>
        <p:spPr>
          <a:xfrm>
            <a:off x="953442" y="1322387"/>
            <a:ext cx="8227716" cy="73404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dirty="0"/>
              <a:t>	</a:t>
            </a:r>
            <a:r>
              <a:rPr sz="2400" b="1" dirty="0" smtClean="0"/>
              <a:t>1 </a:t>
            </a:r>
            <a:r>
              <a:rPr sz="2400" b="1" dirty="0"/>
              <a:t>. 安装ruby </a:t>
            </a:r>
            <a:endParaRPr lang="zh-CN" altLang="en-US" sz="2400" b="1" dirty="0" smtClean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b="1" dirty="0" smtClean="0"/>
              <a:t>  下载地址：</a:t>
            </a:r>
            <a:r>
              <a:rPr lang="en-US" altLang="zh-CN" sz="2400" b="1" dirty="0" smtClean="0"/>
              <a:t>https</a:t>
            </a:r>
            <a:r>
              <a:rPr lang="en-US" altLang="zh-CN" sz="2400" b="1" dirty="0"/>
              <a:t>://</a:t>
            </a:r>
            <a:r>
              <a:rPr lang="en-US" altLang="zh-CN" sz="2400" b="1" dirty="0" err="1"/>
              <a:t>rubyinstaller.org</a:t>
            </a:r>
            <a:r>
              <a:rPr lang="en-US" altLang="zh-CN" sz="2400" b="1" dirty="0"/>
              <a:t>/downloads/</a:t>
            </a:r>
            <a:endParaRPr lang="zh-CN" altLang="en-US" sz="2400" b="1" dirty="0" smtClean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b="1" dirty="0" smtClean="0"/>
              <a:t> </a:t>
            </a:r>
            <a:r>
              <a:rPr sz="2400" b="1" dirty="0" smtClean="0"/>
              <a:t>2 </a:t>
            </a:r>
            <a:r>
              <a:rPr sz="2400" b="1" dirty="0"/>
              <a:t>. 安装</a:t>
            </a:r>
            <a:r>
              <a:rPr sz="2400" b="1" dirty="0" smtClean="0"/>
              <a:t>sass</a:t>
            </a:r>
            <a:endParaRPr sz="2400" b="1" dirty="0" smtClean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 smtClean="0"/>
              <a:t>gem install sass</a:t>
            </a:r>
            <a:endParaRPr lang="zh-CN" altLang="en-US" sz="2400" b="1" dirty="0" smtClean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b="1" dirty="0" smtClean="0"/>
              <a:t>mac:</a:t>
            </a:r>
            <a:r>
              <a:rPr lang="zh-CN" altLang="en-US" sz="2400" b="1" dirty="0" smtClean="0"/>
              <a:t> </a:t>
            </a:r>
            <a:r>
              <a:rPr lang="en-US" altLang="zh-CN" sz="2400" b="1" dirty="0" err="1" smtClean="0"/>
              <a:t>sudo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gem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install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sass</a:t>
            </a:r>
            <a:endParaRPr lang="zh-CN" altLang="en-US" sz="2400" b="1" dirty="0" smtClean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b="1" dirty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2400" b="1" dirty="0"/>
          </a:p>
          <a:p>
            <a:pPr>
              <a:lnSpc>
                <a:spcPct val="150000"/>
              </a:lnSpc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2000" dirty="0"/>
          </a:p>
        </p:txBody>
      </p:sp>
      <p:sp>
        <p:nvSpPr>
          <p:cNvPr id="127" name="Shape 127"/>
          <p:cNvSpPr/>
          <p:nvPr/>
        </p:nvSpPr>
        <p:spPr>
          <a:xfrm>
            <a:off x="1004887" y="972060"/>
            <a:ext cx="1571785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t>sass安装</a:t>
            </a:r>
          </a:p>
        </p:txBody>
      </p:sp>
      <p:pic>
        <p:nvPicPr>
          <p:cNvPr id="128" name="C9FD8390-6A3F-427E-B957-CE30282673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55" y="2800490"/>
            <a:ext cx="8791030" cy="298491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2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Shape 133"/>
          <p:cNvSpPr/>
          <p:nvPr/>
        </p:nvSpPr>
        <p:spPr>
          <a:xfrm>
            <a:off x="1017587" y="1208087"/>
            <a:ext cx="2144175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sass的编译</a:t>
            </a:r>
            <a:endParaRPr b="1" dirty="0"/>
          </a:p>
        </p:txBody>
      </p:sp>
      <p:sp>
        <p:nvSpPr>
          <p:cNvPr id="134" name="Shape 134"/>
          <p:cNvSpPr/>
          <p:nvPr/>
        </p:nvSpPr>
        <p:spPr>
          <a:xfrm>
            <a:off x="1017587" y="2133539"/>
            <a:ext cx="8227716" cy="39703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 smtClean="0"/>
              <a:t>命令编译</a:t>
            </a:r>
            <a:r>
              <a:rPr sz="2400" b="1" dirty="0"/>
              <a:t>：</a:t>
            </a:r>
            <a:endParaRPr sz="2400" b="1"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sz="2400" b="1" dirty="0" smtClean="0"/>
              <a:t>sass</a:t>
            </a:r>
            <a:r>
              <a:rPr lang="zh-CN" altLang="en-US" sz="2400" b="1" dirty="0" smtClean="0"/>
              <a:t> </a:t>
            </a:r>
            <a:r>
              <a:rPr sz="2400" b="1" dirty="0" smtClean="0"/>
              <a:t>&lt;</a:t>
            </a:r>
            <a:r>
              <a:rPr sz="2400" b="1" dirty="0"/>
              <a:t>要编译的Sass文件路径&gt;/style.scss:&lt;要输出CSS文件路径&gt;/</a:t>
            </a:r>
            <a:r>
              <a:rPr sz="2400" b="1" dirty="0" smtClean="0"/>
              <a:t>style.css</a:t>
            </a:r>
            <a:endParaRPr lang="zh-CN" altLang="en-US" sz="2400" b="1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b="1" dirty="0" smtClean="0">
                <a:sym typeface="宋体" panose="02010600030101010101" pitchFamily="2" charset="-122"/>
              </a:rPr>
              <a:t>单</a:t>
            </a:r>
            <a:r>
              <a:rPr lang="zh-CN" altLang="en-US" sz="2400" b="1" dirty="0">
                <a:sym typeface="宋体" panose="02010600030101010101" pitchFamily="2" charset="-122"/>
              </a:rPr>
              <a:t>文件监听命令</a:t>
            </a:r>
            <a:endParaRPr lang="zh-CN" altLang="en-US" sz="2400" b="1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b="1" dirty="0">
                <a:sym typeface="宋体" panose="02010600030101010101" pitchFamily="2" charset="-122"/>
              </a:rPr>
              <a:t>sass --watch </a:t>
            </a:r>
            <a:r>
              <a:rPr lang="en-US" altLang="zh-CN" sz="2400" b="1" dirty="0" err="1" smtClean="0">
                <a:sym typeface="宋体" panose="02010600030101010101" pitchFamily="2" charset="-122"/>
              </a:rPr>
              <a:t>style.scss:style.css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GUI工具编译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自动化编译</a:t>
            </a:r>
            <a:endParaRPr sz="2400" b="1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8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9" name="Shape 139"/>
          <p:cNvSpPr/>
          <p:nvPr/>
        </p:nvSpPr>
        <p:spPr>
          <a:xfrm>
            <a:off x="991542" y="1246187"/>
            <a:ext cx="8227716" cy="369331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b="1" dirty="0">
                <a:sym typeface="宋体" panose="02010600030101010101" pitchFamily="2" charset="-122"/>
              </a:rPr>
              <a:t>sass --watch </a:t>
            </a:r>
            <a:r>
              <a:rPr lang="en-US" altLang="zh-CN" sz="2400" b="1" dirty="0" err="1">
                <a:sym typeface="宋体" panose="02010600030101010101" pitchFamily="2" charset="-122"/>
              </a:rPr>
              <a:t>style.scss:style.css</a:t>
            </a:r>
            <a:r>
              <a:rPr lang="en-US" altLang="zh-CN" sz="2400" b="1" dirty="0">
                <a:sym typeface="宋体" panose="02010600030101010101" pitchFamily="2" charset="-122"/>
              </a:rPr>
              <a:t> --style compact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 smtClean="0"/>
              <a:t>嵌套输出方式 </a:t>
            </a:r>
            <a:r>
              <a:rPr sz="2400" b="1" dirty="0"/>
              <a:t>nested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展开输出方式 expanded  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紧凑输出方式 compact 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压缩输出方式 compressed</a:t>
            </a:r>
            <a:endParaRPr sz="2400" b="1" dirty="0"/>
          </a:p>
        </p:txBody>
      </p:sp>
      <p:sp>
        <p:nvSpPr>
          <p:cNvPr id="140" name="Shape 140"/>
          <p:cNvSpPr/>
          <p:nvPr/>
        </p:nvSpPr>
        <p:spPr>
          <a:xfrm>
            <a:off x="1042987" y="1233487"/>
            <a:ext cx="4606387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不同样式风格的输出方法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4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" name="Shape 145"/>
          <p:cNvSpPr/>
          <p:nvPr/>
        </p:nvSpPr>
        <p:spPr>
          <a:xfrm>
            <a:off x="1024979" y="1271587"/>
            <a:ext cx="10243243" cy="367023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  <a:p>
            <a:pPr>
              <a:lnSpc>
                <a:spcPct val="150000"/>
              </a:lnSpc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 smtClean="0"/>
              <a:t>普通变量</a:t>
            </a: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$color:#f00;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 smtClean="0"/>
              <a:t>默认变量</a:t>
            </a: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$color:#f00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!default;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特俗变量</a:t>
            </a:r>
            <a:r>
              <a:rPr sz="2400" b="1" dirty="0" smtClean="0"/>
              <a:t>(#{$</a:t>
            </a:r>
            <a:r>
              <a:rPr sz="2400" b="1" dirty="0"/>
              <a:t>variables}形式使用。)</a:t>
            </a:r>
            <a:endParaRPr sz="2400" b="1"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1.</a:t>
            </a:r>
            <a:r>
              <a:rPr sz="2400" b="1" dirty="0" smtClean="0"/>
              <a:t>应用于</a:t>
            </a:r>
            <a:r>
              <a:rPr lang="zh-CN" altLang="en-US" sz="2400" b="1" dirty="0" smtClean="0"/>
              <a:t>选择器</a:t>
            </a:r>
            <a:r>
              <a:rPr sz="2400" b="1" dirty="0" smtClean="0"/>
              <a:t>和属性</a:t>
            </a:r>
            <a:endParaRPr sz="2400" b="1"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2.应用于复杂的属性值</a:t>
            </a:r>
            <a:endParaRPr sz="2400" b="1" dirty="0"/>
          </a:p>
        </p:txBody>
      </p:sp>
      <p:sp>
        <p:nvSpPr>
          <p:cNvPr id="146" name="Shape 146"/>
          <p:cNvSpPr/>
          <p:nvPr/>
        </p:nvSpPr>
        <p:spPr>
          <a:xfrm>
            <a:off x="1030287" y="1195387"/>
            <a:ext cx="111825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$变量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/>
          <p:nvPr/>
        </p:nvSpPr>
        <p:spPr>
          <a:xfrm>
            <a:off x="999579" y="1559433"/>
            <a:ext cx="7535963" cy="461664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800" b="1" dirty="0" smtClean="0"/>
              <a:t>选择器嵌套</a:t>
            </a:r>
            <a:endParaRPr sz="28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800" b="1" dirty="0" smtClean="0"/>
              <a:t>属性嵌套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800" b="1" dirty="0" smtClean="0"/>
              <a:t>    </a:t>
            </a:r>
            <a:r>
              <a:rPr lang="en-US" altLang="zh-CN" sz="2800" b="1" dirty="0" smtClean="0"/>
              <a:t>font:{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800" b="1" dirty="0"/>
              <a:t>	</a:t>
            </a:r>
            <a:r>
              <a:rPr lang="zh-CN" altLang="en-US" sz="2800" b="1" dirty="0" smtClean="0"/>
              <a:t>			</a:t>
            </a:r>
            <a:r>
              <a:rPr lang="en-US" altLang="zh-CN" sz="2800" b="1" dirty="0" smtClean="0"/>
              <a:t>size:12px;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800" b="1" dirty="0"/>
              <a:t>	</a:t>
            </a:r>
            <a:r>
              <a:rPr lang="zh-CN" altLang="en-US" sz="2800" b="1" dirty="0" smtClean="0"/>
              <a:t>      </a:t>
            </a:r>
            <a:r>
              <a:rPr lang="en-US" altLang="zh-CN" sz="2800" b="1" dirty="0" err="1" smtClean="0"/>
              <a:t>weight:bold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800" b="1" dirty="0"/>
              <a:t>	</a:t>
            </a:r>
            <a:r>
              <a:rPr lang="zh-CN" altLang="en-US" sz="2800" b="1" dirty="0" smtClean="0"/>
              <a:t>		</a:t>
            </a:r>
            <a:r>
              <a:rPr lang="en-US" altLang="zh-CN" sz="2800" b="1" dirty="0" smtClean="0"/>
              <a:t>}</a:t>
            </a:r>
            <a:endParaRPr sz="28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800" b="1" dirty="0" smtClean="0"/>
              <a:t>伪类嵌套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&amp;:hover</a:t>
            </a:r>
            <a:r>
              <a:rPr lang="zh-CN" altLang="en-US" sz="2800" b="1" dirty="0" smtClean="0"/>
              <a:t>   </a:t>
            </a:r>
            <a:r>
              <a:rPr lang="en-US" altLang="zh-CN" sz="2800" b="1" dirty="0" smtClean="0"/>
              <a:t>&amp;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&amp;-text</a:t>
            </a:r>
            <a:endParaRPr sz="2800" b="1" dirty="0"/>
          </a:p>
        </p:txBody>
      </p:sp>
      <p:sp>
        <p:nvSpPr>
          <p:cNvPr id="152" name="Shape 152"/>
          <p:cNvSpPr/>
          <p:nvPr/>
        </p:nvSpPr>
        <p:spPr>
          <a:xfrm>
            <a:off x="992187" y="975190"/>
            <a:ext cx="913068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嵌套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6" name="image2.jpeg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7" name="Shape 157"/>
          <p:cNvSpPr/>
          <p:nvPr/>
        </p:nvSpPr>
        <p:spPr>
          <a:xfrm>
            <a:off x="991541" y="1129543"/>
            <a:ext cx="8961927" cy="452431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1、</a:t>
            </a:r>
            <a:r>
              <a:rPr sz="2400" b="1" dirty="0" smtClean="0"/>
              <a:t>声明混合宏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b="1" dirty="0"/>
              <a:t>	</a:t>
            </a: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mixin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aa()</a:t>
            </a:r>
            <a:r>
              <a:rPr lang="zh-CN" altLang="en-US" sz="2400" b="1" dirty="0" smtClean="0"/>
              <a:t>  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mixin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aa($color:#</a:t>
            </a:r>
            <a:r>
              <a:rPr lang="en-US" altLang="zh-CN" sz="2400" b="1" dirty="0" err="1" smtClean="0"/>
              <a:t>fff</a:t>
            </a:r>
            <a:r>
              <a:rPr lang="en-US" altLang="zh-CN" sz="2400" b="1" dirty="0" smtClean="0"/>
              <a:t>);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mixin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aa($</a:t>
            </a:r>
            <a:r>
              <a:rPr lang="en-US" altLang="zh-CN" sz="2400" b="1" dirty="0" err="1" smtClean="0"/>
              <a:t>a,$b</a:t>
            </a:r>
            <a:r>
              <a:rPr lang="en-US" altLang="zh-CN" sz="2400" b="1" dirty="0" smtClean="0"/>
              <a:t>);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2、</a:t>
            </a:r>
            <a:r>
              <a:rPr sz="2400" b="1" dirty="0" smtClean="0"/>
              <a:t>调用混合宏</a:t>
            </a: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@include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aa()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3、</a:t>
            </a:r>
            <a:r>
              <a:rPr sz="2400" b="1" dirty="0" smtClean="0"/>
              <a:t>混合宏的参数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 </a:t>
            </a:r>
            <a:r>
              <a:rPr sz="2400" b="1" dirty="0" smtClean="0"/>
              <a:t>传一个不带值的参数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4、</a:t>
            </a:r>
            <a:r>
              <a:rPr sz="2400" b="1" dirty="0" smtClean="0"/>
              <a:t>混合宏的参数</a:t>
            </a:r>
            <a:r>
              <a:rPr lang="zh-CN" altLang="en-US" sz="2400" b="1" dirty="0" smtClean="0"/>
              <a:t>   </a:t>
            </a:r>
            <a:r>
              <a:rPr sz="2400" b="1" dirty="0" smtClean="0"/>
              <a:t>传带值的参数 </a:t>
            </a:r>
            <a:r>
              <a:rPr sz="2400" b="1" dirty="0"/>
              <a:t>(默认值)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/>
              <a:t>5、混合宏的不足</a:t>
            </a:r>
            <a:endParaRPr sz="2400" b="1" dirty="0"/>
          </a:p>
        </p:txBody>
      </p:sp>
      <p:sp>
        <p:nvSpPr>
          <p:cNvPr id="158" name="Shape 158"/>
          <p:cNvSpPr/>
          <p:nvPr/>
        </p:nvSpPr>
        <p:spPr>
          <a:xfrm>
            <a:off x="991541" y="1271587"/>
            <a:ext cx="2798973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b="1" dirty="0"/>
              <a:t>混合宏 @mixin</a:t>
            </a:r>
            <a:endParaRPr b="1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2034</Words>
  <Application>WPS 演示</Application>
  <PresentationFormat>宽屏</PresentationFormat>
  <Paragraphs>149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 Light</vt:lpstr>
      <vt:lpstr>Arial</vt:lpstr>
      <vt:lpstr>微软雅黑</vt:lpstr>
      <vt:lpstr>黑体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所谓</cp:lastModifiedBy>
  <cp:revision>92</cp:revision>
  <dcterms:created xsi:type="dcterms:W3CDTF">2018-07-17T07:32:53Z</dcterms:created>
  <dcterms:modified xsi:type="dcterms:W3CDTF">2018-07-17T08:11:46Z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