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448" r:id="rId5"/>
    <p:sldId id="2468" r:id="rId6"/>
    <p:sldId id="2462" r:id="rId7"/>
    <p:sldId id="259" r:id="rId8"/>
    <p:sldId id="2451" r:id="rId9"/>
    <p:sldId id="2432" r:id="rId10"/>
    <p:sldId id="2463" r:id="rId11"/>
    <p:sldId id="2466" r:id="rId12"/>
    <p:sldId id="2467" r:id="rId13"/>
    <p:sldId id="2433" r:id="rId14"/>
    <p:sldId id="2464" r:id="rId15"/>
    <p:sldId id="2465" r:id="rId16"/>
    <p:sldId id="2450" r:id="rId17"/>
    <p:sldId id="2457" r:id="rId18"/>
    <p:sldId id="24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5033" autoAdjust="0"/>
  </p:normalViewPr>
  <p:slideViewPr>
    <p:cSldViewPr snapToGrid="0">
      <p:cViewPr>
        <p:scale>
          <a:sx n="88" d="100"/>
          <a:sy n="88" d="100"/>
        </p:scale>
        <p:origin x="1416" y="58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10/30/2022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hyperlink" Target="https://github.com/PatttyCakess/Youtube-API-project" TargetMode="External"/><Relationship Id="rId5" Type="http://schemas.openxmlformats.org/officeDocument/2006/relationships/hyperlink" Target="https://pandas.pydata.org/" TargetMode="External"/><Relationship Id="rId4" Type="http://schemas.openxmlformats.org/officeDocument/2006/relationships/hyperlink" Target="https://developers.google.com/youtube/v3" TargetMode="Externa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3600" dirty="0">
                <a:effectLst/>
                <a:latin typeface="Calibri" panose="020F0502020204030204" pitchFamily="34" charset="0"/>
                <a:ea typeface="Times New Roman" panose="02020603050405020304" pitchFamily="18" charset="0"/>
              </a:rPr>
              <a:t>YouTube Data Analysis</a:t>
            </a:r>
            <a:endParaRPr lang="en-US" sz="3600"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11.1.2022</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Team - The Fantastic Five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78121" y="377914"/>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Heatmap – Comparing, Views Likes and Comments to population</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7" name="TextBox 6">
            <a:extLst>
              <a:ext uri="{FF2B5EF4-FFF2-40B4-BE49-F238E27FC236}">
                <a16:creationId xmlns:a16="http://schemas.microsoft.com/office/drawing/2014/main" id="{8B0015AB-5D82-B5F4-E9EE-3B5F2E1C61AE}"/>
              </a:ext>
            </a:extLst>
          </p:cNvPr>
          <p:cNvSpPr txBox="1"/>
          <p:nvPr/>
        </p:nvSpPr>
        <p:spPr>
          <a:xfrm>
            <a:off x="2073729" y="1643743"/>
            <a:ext cx="9530441" cy="369332"/>
          </a:xfrm>
          <a:prstGeom prst="rect">
            <a:avLst/>
          </a:prstGeom>
          <a:noFill/>
        </p:spPr>
        <p:txBody>
          <a:bodyPr wrap="square" rtlCol="0">
            <a:spAutoFit/>
          </a:bodyPr>
          <a:lstStyle/>
          <a:p>
            <a:r>
              <a:rPr lang="en-US" sz="1800" dirty="0">
                <a:solidFill>
                  <a:srgbClr val="1D1C1D"/>
                </a:solidFill>
                <a:effectLst/>
                <a:latin typeface="Arial" panose="020B0604020202020204" pitchFamily="34" charset="0"/>
                <a:ea typeface="Times New Roman" panose="02020603050405020304" pitchFamily="18" charset="0"/>
              </a:rPr>
              <a:t>heatmap purpose and its meaning </a:t>
            </a:r>
            <a:r>
              <a:rPr lang="en-US" dirty="0">
                <a:solidFill>
                  <a:srgbClr val="1D1C1D"/>
                </a:solidFill>
                <a:latin typeface="Arial" panose="020B0604020202020204" pitchFamily="34" charset="0"/>
                <a:ea typeface="Times New Roman" panose="02020603050405020304" pitchFamily="18" charset="0"/>
              </a:rPr>
              <a:t>and c</a:t>
            </a:r>
            <a:r>
              <a:rPr lang="en-US" sz="1800" dirty="0">
                <a:solidFill>
                  <a:srgbClr val="1D1C1D"/>
                </a:solidFill>
                <a:effectLst/>
                <a:latin typeface="Arial" panose="020B0604020202020204" pitchFamily="34" charset="0"/>
                <a:ea typeface="Times New Roman" panose="02020603050405020304" pitchFamily="18" charset="0"/>
              </a:rPr>
              <a:t>onclusion- </a:t>
            </a:r>
            <a:endParaRPr lang="en-US" dirty="0"/>
          </a:p>
        </p:txBody>
      </p:sp>
      <p:pic>
        <p:nvPicPr>
          <p:cNvPr id="10" name="Picture 9">
            <a:extLst>
              <a:ext uri="{FF2B5EF4-FFF2-40B4-BE49-F238E27FC236}">
                <a16:creationId xmlns:a16="http://schemas.microsoft.com/office/drawing/2014/main" id="{EBB2CAE0-BD74-9D1F-F33F-9BC49AC5AF13}"/>
              </a:ext>
            </a:extLst>
          </p:cNvPr>
          <p:cNvPicPr>
            <a:picLocks noChangeAspect="1"/>
          </p:cNvPicPr>
          <p:nvPr/>
        </p:nvPicPr>
        <p:blipFill>
          <a:blip r:embed="rId2"/>
          <a:stretch>
            <a:fillRect/>
          </a:stretch>
        </p:blipFill>
        <p:spPr>
          <a:xfrm>
            <a:off x="355034" y="946585"/>
            <a:ext cx="11249136" cy="5628387"/>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11</a:t>
            </a:fld>
            <a:endParaRPr lang="en-US" dirty="0"/>
          </a:p>
        </p:txBody>
      </p:sp>
      <p:sp>
        <p:nvSpPr>
          <p:cNvPr id="6" name="Rectangle 5">
            <a:extLst>
              <a:ext uri="{FF2B5EF4-FFF2-40B4-BE49-F238E27FC236}">
                <a16:creationId xmlns:a16="http://schemas.microsoft.com/office/drawing/2014/main" id="{2DF7E6B6-920D-FAA1-AB0D-01BD68134564}"/>
              </a:ext>
              <a:ext uri="{C183D7F6-B498-43B3-948B-1728B52AA6E4}">
                <adec:decorative xmlns:adec="http://schemas.microsoft.com/office/drawing/2017/decorative" val="1"/>
              </a:ext>
            </a:extLst>
          </p:cNvPr>
          <p:cNvSpPr/>
          <p:nvPr/>
        </p:nvSpPr>
        <p:spPr>
          <a:xfrm>
            <a:off x="453006" y="127540"/>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ANOVA Testing by Category</a:t>
            </a:r>
          </a:p>
        </p:txBody>
      </p:sp>
      <p:pic>
        <p:nvPicPr>
          <p:cNvPr id="11" name="Picture 10">
            <a:extLst>
              <a:ext uri="{FF2B5EF4-FFF2-40B4-BE49-F238E27FC236}">
                <a16:creationId xmlns:a16="http://schemas.microsoft.com/office/drawing/2014/main" id="{2EA259AB-7AE1-1D5D-BF2B-7475647D9D5D}"/>
              </a:ext>
            </a:extLst>
          </p:cNvPr>
          <p:cNvPicPr>
            <a:picLocks noChangeAspect="1"/>
          </p:cNvPicPr>
          <p:nvPr/>
        </p:nvPicPr>
        <p:blipFill rotWithShape="1">
          <a:blip r:embed="rId2"/>
          <a:srcRect b="2507"/>
          <a:stretch/>
        </p:blipFill>
        <p:spPr>
          <a:xfrm>
            <a:off x="681609" y="734786"/>
            <a:ext cx="9785006" cy="4890719"/>
          </a:xfrm>
          <a:prstGeom prst="rect">
            <a:avLst/>
          </a:prstGeom>
        </p:spPr>
      </p:pic>
      <p:sp>
        <p:nvSpPr>
          <p:cNvPr id="12" name="TextBox 11">
            <a:extLst>
              <a:ext uri="{FF2B5EF4-FFF2-40B4-BE49-F238E27FC236}">
                <a16:creationId xmlns:a16="http://schemas.microsoft.com/office/drawing/2014/main" id="{EC9216DC-6A54-CEE3-632D-565BC653AE76}"/>
              </a:ext>
            </a:extLst>
          </p:cNvPr>
          <p:cNvSpPr txBox="1"/>
          <p:nvPr/>
        </p:nvSpPr>
        <p:spPr>
          <a:xfrm flipH="1">
            <a:off x="900245" y="5674967"/>
            <a:ext cx="9785004" cy="1231106"/>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is one way ANOVA test done by Category.</a:t>
            </a:r>
          </a:p>
          <a:p>
            <a:pPr marL="285750" indent="-285750">
              <a:buFont typeface="Arial" panose="020B0604020202020204" pitchFamily="34" charset="0"/>
              <a:buChar char="•"/>
            </a:pPr>
            <a:r>
              <a:rPr lang="en-US" sz="1400" dirty="0"/>
              <a:t>Also used </a:t>
            </a:r>
            <a:r>
              <a:rPr lang="en-US" sz="1400" b="1" dirty="0"/>
              <a:t>t-test </a:t>
            </a:r>
            <a:r>
              <a:rPr lang="en-US" sz="1400" dirty="0"/>
              <a:t>to determine if there is a significant difference between the mean of two groups. Also calculated p-value(2.9209956568816213e-94) is smaller than 0.05 indicates that the compared two groups do have significant difference.</a:t>
            </a:r>
          </a:p>
          <a:p>
            <a:pPr marL="285750" indent="-285750">
              <a:buFont typeface="Arial" panose="020B0604020202020204" pitchFamily="34" charset="0"/>
              <a:buChar char="•"/>
            </a:pPr>
            <a:r>
              <a:rPr lang="en-US" sz="1400" dirty="0">
                <a:solidFill>
                  <a:srgbClr val="1D1C1D"/>
                </a:solidFill>
                <a:latin typeface="Slack-Lato"/>
              </a:rPr>
              <a:t>T</a:t>
            </a:r>
            <a:r>
              <a:rPr lang="en-US" sz="1400" b="0" i="0" dirty="0">
                <a:solidFill>
                  <a:srgbClr val="1D1C1D"/>
                </a:solidFill>
                <a:effectLst/>
                <a:latin typeface="Slack-Lato"/>
              </a:rPr>
              <a:t>he two groups compared: views vs comment; views vs likes and likes vs comments</a:t>
            </a:r>
            <a:endParaRPr lang="en-US" sz="1400" dirty="0"/>
          </a:p>
          <a:p>
            <a:endParaRPr lang="en-US" dirty="0"/>
          </a:p>
        </p:txBody>
      </p:sp>
    </p:spTree>
    <p:extLst>
      <p:ext uri="{BB962C8B-B14F-4D97-AF65-F5344CB8AC3E}">
        <p14:creationId xmlns:p14="http://schemas.microsoft.com/office/powerpoint/2010/main" val="349099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12</a:t>
            </a:fld>
            <a:endParaRPr lang="en-US" dirty="0"/>
          </a:p>
        </p:txBody>
      </p:sp>
      <p:sp>
        <p:nvSpPr>
          <p:cNvPr id="6" name="Rectangle 5">
            <a:extLst>
              <a:ext uri="{FF2B5EF4-FFF2-40B4-BE49-F238E27FC236}">
                <a16:creationId xmlns:a16="http://schemas.microsoft.com/office/drawing/2014/main" id="{30F15C10-9EA9-D072-7FD2-272A48DE210C}"/>
              </a:ext>
              <a:ext uri="{C183D7F6-B498-43B3-948B-1728B52AA6E4}">
                <adec:decorative xmlns:adec="http://schemas.microsoft.com/office/drawing/2017/decorative" val="1"/>
              </a:ext>
            </a:extLst>
          </p:cNvPr>
          <p:cNvSpPr/>
          <p:nvPr/>
        </p:nvSpPr>
        <p:spPr>
          <a:xfrm>
            <a:off x="393135" y="258644"/>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ANOVA Testing by top 10 country</a:t>
            </a:r>
          </a:p>
          <a:p>
            <a:pPr algn="ctr"/>
            <a:endParaRPr lang="en-US" dirty="0"/>
          </a:p>
        </p:txBody>
      </p:sp>
      <p:pic>
        <p:nvPicPr>
          <p:cNvPr id="10" name="Picture 9" descr="A picture containing diagram&#10;&#10;Description automatically generated">
            <a:extLst>
              <a:ext uri="{FF2B5EF4-FFF2-40B4-BE49-F238E27FC236}">
                <a16:creationId xmlns:a16="http://schemas.microsoft.com/office/drawing/2014/main" id="{96786BFA-3DFF-3E7A-FBFF-2C4E03E50113}"/>
              </a:ext>
            </a:extLst>
          </p:cNvPr>
          <p:cNvPicPr>
            <a:picLocks noChangeAspect="1"/>
          </p:cNvPicPr>
          <p:nvPr/>
        </p:nvPicPr>
        <p:blipFill rotWithShape="1">
          <a:blip r:embed="rId2"/>
          <a:srcRect b="2301"/>
          <a:stretch/>
        </p:blipFill>
        <p:spPr>
          <a:xfrm>
            <a:off x="295159" y="816428"/>
            <a:ext cx="10334742" cy="4774895"/>
          </a:xfrm>
          <a:prstGeom prst="rect">
            <a:avLst/>
          </a:prstGeom>
        </p:spPr>
      </p:pic>
      <p:sp>
        <p:nvSpPr>
          <p:cNvPr id="12" name="TextBox 11">
            <a:extLst>
              <a:ext uri="{FF2B5EF4-FFF2-40B4-BE49-F238E27FC236}">
                <a16:creationId xmlns:a16="http://schemas.microsoft.com/office/drawing/2014/main" id="{0CA5FB15-F9B3-97D1-67D7-FEA6883AC5B8}"/>
              </a:ext>
            </a:extLst>
          </p:cNvPr>
          <p:cNvSpPr txBox="1"/>
          <p:nvPr/>
        </p:nvSpPr>
        <p:spPr>
          <a:xfrm>
            <a:off x="778327" y="5616755"/>
            <a:ext cx="10770941" cy="954107"/>
          </a:xfrm>
          <a:prstGeom prst="rect">
            <a:avLst/>
          </a:prstGeom>
          <a:noFill/>
        </p:spPr>
        <p:txBody>
          <a:bodyPr wrap="square">
            <a:spAutoFit/>
          </a:bodyPr>
          <a:lstStyle/>
          <a:p>
            <a:pPr marL="285750" indent="-285750">
              <a:buFont typeface="Arial" panose="020B0604020202020204" pitchFamily="34" charset="0"/>
              <a:buChar char="•"/>
            </a:pPr>
            <a:r>
              <a:rPr lang="en-US" sz="1400" dirty="0"/>
              <a:t>This is one way ANOVA test doe by Category.</a:t>
            </a:r>
          </a:p>
          <a:p>
            <a:pPr marL="285750" indent="-285750">
              <a:buFont typeface="Arial" panose="020B0604020202020204" pitchFamily="34" charset="0"/>
              <a:buChar char="•"/>
            </a:pPr>
            <a:r>
              <a:rPr lang="en-US" sz="1400" dirty="0"/>
              <a:t>Also used t-test to determine if there is a significant difference between the mean of two groups. Also calculated p-value(7.403698275134119e-32) is smaller than 0.05 indicates that the compared two groups do have significant difference.</a:t>
            </a:r>
          </a:p>
          <a:p>
            <a:pPr marL="285750" indent="-285750">
              <a:buFont typeface="Arial" panose="020B0604020202020204" pitchFamily="34" charset="0"/>
              <a:buChar char="•"/>
            </a:pPr>
            <a:r>
              <a:rPr lang="en-US" sz="1400" dirty="0">
                <a:solidFill>
                  <a:srgbClr val="1D1C1D"/>
                </a:solidFill>
                <a:latin typeface="Slack-Lato"/>
              </a:rPr>
              <a:t>T</a:t>
            </a:r>
            <a:r>
              <a:rPr lang="en-US" sz="1400" b="0" i="0" dirty="0">
                <a:solidFill>
                  <a:srgbClr val="1D1C1D"/>
                </a:solidFill>
                <a:effectLst/>
                <a:latin typeface="Slack-Lato"/>
              </a:rPr>
              <a:t>he two groups compared: views vs comment; views vs likes and likes vs comments</a:t>
            </a:r>
            <a:endParaRPr lang="en-US" sz="1400" dirty="0"/>
          </a:p>
        </p:txBody>
      </p:sp>
    </p:spTree>
    <p:extLst>
      <p:ext uri="{BB962C8B-B14F-4D97-AF65-F5344CB8AC3E}">
        <p14:creationId xmlns:p14="http://schemas.microsoft.com/office/powerpoint/2010/main" val="32352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21772"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614057" y="225637"/>
            <a:ext cx="4114800" cy="421480"/>
          </a:xfrm>
        </p:spPr>
        <p:txBody>
          <a:bodyPr>
            <a:normAutofit/>
          </a:bodyPr>
          <a:lstStyle/>
          <a:p>
            <a:r>
              <a:rPr lang="en-US" dirty="0"/>
              <a:t>Conclusion</a:t>
            </a:r>
          </a:p>
        </p:txBody>
      </p:sp>
      <p:sp>
        <p:nvSpPr>
          <p:cNvPr id="3" name="TextBox 2">
            <a:extLst>
              <a:ext uri="{FF2B5EF4-FFF2-40B4-BE49-F238E27FC236}">
                <a16:creationId xmlns:a16="http://schemas.microsoft.com/office/drawing/2014/main" id="{3514284F-D130-7E5E-3B71-F4C58AF1A879}"/>
              </a:ext>
            </a:extLst>
          </p:cNvPr>
          <p:cNvSpPr txBox="1"/>
          <p:nvPr/>
        </p:nvSpPr>
        <p:spPr>
          <a:xfrm>
            <a:off x="685801" y="990599"/>
            <a:ext cx="10384971" cy="5632311"/>
          </a:xfrm>
          <a:prstGeom prst="rect">
            <a:avLst/>
          </a:prstGeom>
          <a:noFill/>
        </p:spPr>
        <p:txBody>
          <a:bodyPr wrap="square" rtlCol="0">
            <a:spAutoFit/>
          </a:bodyPr>
          <a:lstStyle/>
          <a:p>
            <a:pPr marL="342900" indent="-342900">
              <a:buFont typeface="+mj-lt"/>
              <a:buAutoNum type="arabicPeriod"/>
            </a:pPr>
            <a:r>
              <a:rPr lang="en-US" sz="1800" dirty="0"/>
              <a:t>Accepting the findings as we have done ANOVA, t-test, and correlation coefficient that this Hypothesis testing is acceptable.</a:t>
            </a:r>
          </a:p>
          <a:p>
            <a:pPr marL="342900" indent="-342900">
              <a:buFont typeface="+mj-lt"/>
              <a:buAutoNum type="arabicPeriod"/>
            </a:pPr>
            <a:r>
              <a:rPr lang="en-US" dirty="0"/>
              <a:t>P-Value is less than 0.05 so we reject the null hypothesis and conclude that there are differences between regions and in their like counts and view counts.</a:t>
            </a:r>
          </a:p>
          <a:p>
            <a:pPr marL="342900" indent="-342900">
              <a:buFont typeface="+mj-lt"/>
              <a:buAutoNum type="arabicPeriod"/>
            </a:pPr>
            <a:r>
              <a:rPr lang="en-US" dirty="0"/>
              <a:t>P-Value is less than 0.05 so we reject the null hypothesis and conclude that there are differences between category and in their like counts and view counts.</a:t>
            </a:r>
          </a:p>
          <a:p>
            <a:pPr marL="342900" indent="-342900">
              <a:buFont typeface="+mj-lt"/>
              <a:buAutoNum type="arabicPeriod"/>
            </a:pPr>
            <a:r>
              <a:rPr lang="en-US" dirty="0"/>
              <a:t>Chances of getting more views, likes and comment counts from a video created for Music and Entertainment category is more compared to other categories such as DIY, Sports, News and Politics. </a:t>
            </a:r>
          </a:p>
          <a:p>
            <a:pPr marL="342900" indent="-342900">
              <a:buFont typeface="+mj-lt"/>
              <a:buAutoNum type="arabicPeriod"/>
            </a:pPr>
            <a:r>
              <a:rPr lang="en-US" dirty="0"/>
              <a:t>Music and Entertainment industry is in total has 65% more views compared to other categories.</a:t>
            </a:r>
          </a:p>
          <a:p>
            <a:pPr marL="342900" indent="-342900">
              <a:buFont typeface="+mj-lt"/>
              <a:buAutoNum type="arabicPeriod"/>
            </a:pPr>
            <a:r>
              <a:rPr lang="en-US" dirty="0"/>
              <a:t>Surprisingly, Cambodia has highest view count (approx. 14 billion) compared to other top country views. This may be due to Cambodian viewership being more highly concentrated in the top 50 most popular videos for that country.</a:t>
            </a:r>
          </a:p>
          <a:p>
            <a:pPr marL="342900" indent="-342900">
              <a:buFont typeface="+mj-lt"/>
              <a:buAutoNum type="arabicPeriod"/>
            </a:pPr>
            <a:r>
              <a:rPr lang="en-US" dirty="0"/>
              <a:t>As view count increases the like and comment counts also increases accordingly.</a:t>
            </a:r>
          </a:p>
          <a:p>
            <a:pPr marL="342900" indent="-342900">
              <a:buFont typeface="+mj-lt"/>
              <a:buAutoNum type="arabicPeriod"/>
            </a:pPr>
            <a:r>
              <a:rPr lang="en-US" dirty="0"/>
              <a:t>Top 5 countries that have the highest density of viewership are all located in Eastern or Southern Europe. It could indicate either cultural or socio-economic trend of those regions, or combination of both.</a:t>
            </a:r>
          </a:p>
          <a:p>
            <a:pPr marL="342900" indent="-342900">
              <a:buAutoNum type="arabicPeriod" startAt="5"/>
            </a:pPr>
            <a:endParaRPr lang="en-US" dirty="0"/>
          </a:p>
          <a:p>
            <a:pPr marL="342900" indent="-342900">
              <a:buAutoNum type="arabicPeriod" startAt="5"/>
            </a:pPr>
            <a:endParaRPr lang="en-US" dirty="0"/>
          </a:p>
          <a:p>
            <a:pPr marL="342900" indent="-342900">
              <a:buAutoNum type="arabicPeriod" startAt="5"/>
            </a:pPr>
            <a:endParaRPr lang="en-US" dirty="0"/>
          </a:p>
          <a:p>
            <a:pPr marL="342900" indent="-342900">
              <a:buAutoNum type="arabicPeriod" startAt="5"/>
            </a:pPr>
            <a:endParaRPr lang="en-US" dirty="0"/>
          </a:p>
          <a:p>
            <a:pPr marL="342900" indent="-342900">
              <a:buAutoNum type="arabicPeriod"/>
            </a:pPr>
            <a:endParaRPr lang="en-US" dirty="0"/>
          </a:p>
        </p:txBody>
      </p:sp>
    </p:spTree>
    <p:extLst>
      <p:ext uri="{BB962C8B-B14F-4D97-AF65-F5344CB8AC3E}">
        <p14:creationId xmlns:p14="http://schemas.microsoft.com/office/powerpoint/2010/main" val="83977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623957" y="1814548"/>
            <a:ext cx="3260272" cy="563981"/>
          </a:xfrm>
        </p:spPr>
        <p:txBody>
          <a:bodyPr/>
          <a:lstStyle/>
          <a:p>
            <a:r>
              <a:rPr lang="en-US" spc="300" dirty="0"/>
              <a:t>References</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14</a:t>
            </a:fld>
            <a:endParaRPr lang="en-US" dirty="0"/>
          </a:p>
        </p:txBody>
      </p:sp>
      <p:sp>
        <p:nvSpPr>
          <p:cNvPr id="6" name="TextBox 5">
            <a:extLst>
              <a:ext uri="{FF2B5EF4-FFF2-40B4-BE49-F238E27FC236}">
                <a16:creationId xmlns:a16="http://schemas.microsoft.com/office/drawing/2014/main" id="{410CA42D-9A05-B3BF-B492-31CB35712059}"/>
              </a:ext>
            </a:extLst>
          </p:cNvPr>
          <p:cNvSpPr txBox="1"/>
          <p:nvPr/>
        </p:nvSpPr>
        <p:spPr>
          <a:xfrm>
            <a:off x="5774635" y="2940240"/>
            <a:ext cx="6156108" cy="1173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YouTube API -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https://developers.google.com/youtube/v3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Python -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https://pandas.pydata.org/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GitHub -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https://github.com/PatttyCakess/Youtube-API-project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4405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803072" y="-2580515"/>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1584612" y="2950747"/>
            <a:ext cx="8892145" cy="1129477"/>
          </a:xfrm>
        </p:spPr>
        <p:txBody>
          <a:bodyPr/>
          <a:lstStyle/>
          <a:p>
            <a:r>
              <a:rPr lang="en-US" dirty="0"/>
              <a:t>Fantastic Five</a:t>
            </a:r>
          </a:p>
          <a:p>
            <a:r>
              <a:rPr lang="en-US" dirty="0"/>
              <a:t>https://github.com/PatttyCakess/Youtube-API-project</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447029" y="5375988"/>
            <a:ext cx="5167313" cy="518795"/>
          </a:xfrm>
        </p:spPr>
        <p:txBody>
          <a:bodyPr/>
          <a:lstStyle/>
          <a:p>
            <a:r>
              <a:rPr lang="en-US" dirty="0"/>
              <a:t>Georgia Tech – Boot Camp</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2" name="Title 11">
            <a:extLst>
              <a:ext uri="{FF2B5EF4-FFF2-40B4-BE49-F238E27FC236}">
                <a16:creationId xmlns:a16="http://schemas.microsoft.com/office/drawing/2014/main" id="{A5526252-5C09-9621-D6A8-05B44573F7B7}"/>
              </a:ext>
            </a:extLst>
          </p:cNvPr>
          <p:cNvSpPr>
            <a:spLocks noGrp="1"/>
          </p:cNvSpPr>
          <p:nvPr>
            <p:ph type="title"/>
          </p:nvPr>
        </p:nvSpPr>
        <p:spPr>
          <a:xfrm>
            <a:off x="6442450" y="517524"/>
            <a:ext cx="3663121" cy="573989"/>
          </a:xfrm>
          <a:gradFill>
            <a:gsLst>
              <a:gs pos="100000">
                <a:schemeClr val="accent1">
                  <a:lumMod val="75000"/>
                </a:schemeClr>
              </a:gs>
              <a:gs pos="100000">
                <a:schemeClr val="accent1">
                  <a:lumMod val="45000"/>
                  <a:lumOff val="55000"/>
                </a:schemeClr>
              </a:gs>
              <a:gs pos="0">
                <a:schemeClr val="accent2">
                  <a:lumMod val="75000"/>
                </a:schemeClr>
              </a:gs>
            </a:gsLst>
            <a:lin ang="5400000" scaled="1"/>
          </a:gradFill>
        </p:spPr>
        <p:txBody>
          <a:bodyPr/>
          <a:lstStyle/>
          <a:p>
            <a:r>
              <a:rPr lang="en-US" sz="2000" dirty="0"/>
              <a:t>          Meet the team</a:t>
            </a:r>
          </a:p>
        </p:txBody>
      </p:sp>
      <p:sp>
        <p:nvSpPr>
          <p:cNvPr id="3" name="Content Placeholder 12">
            <a:extLst>
              <a:ext uri="{FF2B5EF4-FFF2-40B4-BE49-F238E27FC236}">
                <a16:creationId xmlns:a16="http://schemas.microsoft.com/office/drawing/2014/main" id="{CEAA858A-9976-650E-A926-6BC61D7A774D}"/>
              </a:ext>
            </a:extLst>
          </p:cNvPr>
          <p:cNvSpPr txBox="1">
            <a:spLocks/>
          </p:cNvSpPr>
          <p:nvPr/>
        </p:nvSpPr>
        <p:spPr>
          <a:xfrm>
            <a:off x="6442450" y="1317171"/>
            <a:ext cx="4018722" cy="3761014"/>
          </a:xfrm>
          <a:prstGeom prst="rect">
            <a:avLst/>
          </a:prstGeom>
        </p:spPr>
        <p:txBody>
          <a:bodyPr>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fontAlgn="base">
              <a:lnSpc>
                <a:spcPct val="107000"/>
              </a:lnSpc>
              <a:spcBef>
                <a:spcPts val="600"/>
              </a:spcBef>
              <a:spcAft>
                <a:spcPts val="240"/>
              </a:spcAft>
            </a:pPr>
            <a:endParaRPr lang="en-US" sz="1300" b="1" dirty="0">
              <a:solidFill>
                <a:srgbClr val="000000"/>
              </a:solidFill>
              <a:latin typeface="Calibri" panose="020F0502020204030204" pitchFamily="34" charset="0"/>
              <a:cs typeface="Calibri" panose="020F0502020204030204" pitchFamily="34" charset="0"/>
            </a:endParaRPr>
          </a:p>
          <a:p>
            <a:pPr marL="0" fontAlgn="base">
              <a:lnSpc>
                <a:spcPct val="107000"/>
              </a:lnSpc>
              <a:spcBef>
                <a:spcPts val="600"/>
              </a:spcBef>
              <a:spcAft>
                <a:spcPts val="240"/>
              </a:spcAft>
            </a:pPr>
            <a:r>
              <a:rPr lang="en-US" sz="1300" b="1" dirty="0" err="1">
                <a:solidFill>
                  <a:srgbClr val="000000"/>
                </a:solidFill>
                <a:latin typeface="Calibri" panose="020F0502020204030204" pitchFamily="34" charset="0"/>
                <a:cs typeface="Calibri" panose="020F0502020204030204" pitchFamily="34" charset="0"/>
              </a:rPr>
              <a:t>Yuteng</a:t>
            </a:r>
            <a:r>
              <a:rPr lang="en-US" sz="1300" b="1" dirty="0">
                <a:solidFill>
                  <a:srgbClr val="000000"/>
                </a:solidFill>
                <a:latin typeface="Calibri" panose="020F0502020204030204" pitchFamily="34" charset="0"/>
                <a:cs typeface="Calibri" panose="020F0502020204030204" pitchFamily="34" charset="0"/>
              </a:rPr>
              <a:t> Zhang </a:t>
            </a:r>
          </a:p>
          <a:p>
            <a:pPr marL="0" indent="0" fontAlgn="base">
              <a:lnSpc>
                <a:spcPct val="107000"/>
              </a:lnSpc>
              <a:spcBef>
                <a:spcPts val="600"/>
              </a:spcBef>
              <a:spcAft>
                <a:spcPts val="240"/>
              </a:spcAft>
              <a:buFont typeface="Arial" panose="020B0604020202020204" pitchFamily="34" charset="0"/>
              <a:buNone/>
            </a:pPr>
            <a:r>
              <a:rPr lang="en-US" sz="1300" dirty="0">
                <a:solidFill>
                  <a:srgbClr val="000000"/>
                </a:solidFill>
                <a:latin typeface="Calibri" panose="020F0502020204030204" pitchFamily="34" charset="0"/>
                <a:cs typeface="Calibri" panose="020F0502020204030204" pitchFamily="34" charset="0"/>
              </a:rPr>
              <a:t>	 Statistical Analysis</a:t>
            </a:r>
          </a:p>
          <a:p>
            <a:pPr marL="0" fontAlgn="base">
              <a:lnSpc>
                <a:spcPct val="107000"/>
              </a:lnSpc>
              <a:spcBef>
                <a:spcPts val="600"/>
              </a:spcBef>
              <a:spcAft>
                <a:spcPts val="240"/>
              </a:spcAft>
            </a:pPr>
            <a:r>
              <a:rPr lang="en-US" sz="1300" b="1" dirty="0">
                <a:solidFill>
                  <a:srgbClr val="000000"/>
                </a:solidFill>
                <a:latin typeface="Calibri" panose="020F0502020204030204" pitchFamily="34" charset="0"/>
                <a:cs typeface="Calibri" panose="020F0502020204030204" pitchFamily="34" charset="0"/>
              </a:rPr>
              <a:t>Dipti Sontakke</a:t>
            </a:r>
          </a:p>
          <a:p>
            <a:pPr marL="0" indent="0" fontAlgn="base">
              <a:lnSpc>
                <a:spcPct val="107000"/>
              </a:lnSpc>
              <a:spcBef>
                <a:spcPts val="600"/>
              </a:spcBef>
              <a:spcAft>
                <a:spcPts val="240"/>
              </a:spcAft>
              <a:buFont typeface="Arial" panose="020B0604020202020204" pitchFamily="34" charset="0"/>
              <a:buNone/>
            </a:pPr>
            <a:r>
              <a:rPr lang="en-US" sz="1300" dirty="0">
                <a:solidFill>
                  <a:srgbClr val="000000"/>
                </a:solidFill>
                <a:latin typeface="Calibri" panose="020F0502020204030204" pitchFamily="34" charset="0"/>
                <a:cs typeface="Calibri" panose="020F0502020204030204" pitchFamily="34" charset="0"/>
              </a:rPr>
              <a:t>	 Presentation, Data Analysis</a:t>
            </a:r>
          </a:p>
          <a:p>
            <a:pPr marL="0" fontAlgn="base">
              <a:lnSpc>
                <a:spcPct val="107000"/>
              </a:lnSpc>
              <a:spcBef>
                <a:spcPts val="600"/>
              </a:spcBef>
              <a:spcAft>
                <a:spcPts val="240"/>
              </a:spcAft>
            </a:pPr>
            <a:r>
              <a:rPr lang="en-US" sz="1300" b="1" dirty="0">
                <a:solidFill>
                  <a:srgbClr val="000000"/>
                </a:solidFill>
                <a:latin typeface="Calibri" panose="020F0502020204030204" pitchFamily="34" charset="0"/>
                <a:cs typeface="Calibri" panose="020F0502020204030204" pitchFamily="34" charset="0"/>
              </a:rPr>
              <a:t>Alejandro Gutierrez</a:t>
            </a:r>
          </a:p>
          <a:p>
            <a:pPr marL="0" indent="0" fontAlgn="base">
              <a:lnSpc>
                <a:spcPct val="107000"/>
              </a:lnSpc>
              <a:spcBef>
                <a:spcPts val="600"/>
              </a:spcBef>
              <a:spcAft>
                <a:spcPts val="240"/>
              </a:spcAft>
              <a:buFont typeface="Arial" panose="020B0604020202020204" pitchFamily="34" charset="0"/>
              <a:buNone/>
            </a:pPr>
            <a:r>
              <a:rPr lang="en-US" sz="1300" dirty="0">
                <a:solidFill>
                  <a:srgbClr val="000000"/>
                </a:solidFill>
                <a:latin typeface="Calibri" panose="020F0502020204030204" pitchFamily="34" charset="0"/>
                <a:cs typeface="Calibri" panose="020F0502020204030204" pitchFamily="34" charset="0"/>
              </a:rPr>
              <a:t>	 Data Intake, Data Cleaning</a:t>
            </a:r>
          </a:p>
          <a:p>
            <a:pPr marL="0" fontAlgn="base">
              <a:lnSpc>
                <a:spcPct val="107000"/>
              </a:lnSpc>
              <a:spcBef>
                <a:spcPts val="600"/>
              </a:spcBef>
              <a:spcAft>
                <a:spcPts val="240"/>
              </a:spcAft>
            </a:pPr>
            <a:r>
              <a:rPr lang="en-US" sz="1300" b="1" dirty="0">
                <a:solidFill>
                  <a:srgbClr val="000000"/>
                </a:solidFill>
                <a:latin typeface="Calibri" panose="020F0502020204030204" pitchFamily="34" charset="0"/>
                <a:cs typeface="Calibri" panose="020F0502020204030204" pitchFamily="34" charset="0"/>
              </a:rPr>
              <a:t>Patrick Brennan</a:t>
            </a:r>
          </a:p>
          <a:p>
            <a:pPr marL="228600" lvl="1" indent="0" fontAlgn="base">
              <a:lnSpc>
                <a:spcPct val="107000"/>
              </a:lnSpc>
              <a:spcBef>
                <a:spcPts val="600"/>
              </a:spcBef>
              <a:spcAft>
                <a:spcPts val="240"/>
              </a:spcAft>
              <a:buFont typeface="Arial" panose="020B0604020202020204" pitchFamily="34" charset="0"/>
              <a:buNone/>
            </a:pPr>
            <a:r>
              <a:rPr lang="en-US" sz="1300" dirty="0">
                <a:solidFill>
                  <a:srgbClr val="000000"/>
                </a:solidFill>
                <a:latin typeface="Calibri" panose="020F0502020204030204" pitchFamily="34" charset="0"/>
                <a:cs typeface="Calibri" panose="020F0502020204030204" pitchFamily="34" charset="0"/>
              </a:rPr>
              <a:t>	 Data Intake, Data Cleaning</a:t>
            </a:r>
          </a:p>
          <a:p>
            <a:pPr marL="0" fontAlgn="base">
              <a:lnSpc>
                <a:spcPct val="107000"/>
              </a:lnSpc>
              <a:spcBef>
                <a:spcPts val="600"/>
              </a:spcBef>
              <a:spcAft>
                <a:spcPts val="240"/>
              </a:spcAft>
            </a:pPr>
            <a:r>
              <a:rPr lang="en-US" sz="1300" b="1" dirty="0">
                <a:solidFill>
                  <a:srgbClr val="000000"/>
                </a:solidFill>
                <a:latin typeface="Calibri" panose="020F0502020204030204" pitchFamily="34" charset="0"/>
                <a:cs typeface="Calibri" panose="020F0502020204030204" pitchFamily="34" charset="0"/>
              </a:rPr>
              <a:t>Daniel King-Alan</a:t>
            </a:r>
          </a:p>
          <a:p>
            <a:pPr marL="0" indent="0" fontAlgn="base">
              <a:lnSpc>
                <a:spcPct val="107000"/>
              </a:lnSpc>
              <a:spcBef>
                <a:spcPts val="600"/>
              </a:spcBef>
              <a:spcAft>
                <a:spcPts val="240"/>
              </a:spcAft>
              <a:buFont typeface="Arial" panose="020B0604020202020204" pitchFamily="34" charset="0"/>
              <a:buNone/>
            </a:pPr>
            <a:r>
              <a:rPr lang="en-US" sz="1300" dirty="0">
                <a:solidFill>
                  <a:srgbClr val="000000"/>
                </a:solidFill>
                <a:latin typeface="Calibri" panose="020F0502020204030204" pitchFamily="34" charset="0"/>
                <a:cs typeface="Calibri" panose="020F0502020204030204" pitchFamily="34" charset="0"/>
              </a:rPr>
              <a:t>	 Project Manager</a:t>
            </a:r>
          </a:p>
          <a:p>
            <a:pPr marL="0" indent="0" fontAlgn="base">
              <a:lnSpc>
                <a:spcPct val="107000"/>
              </a:lnSpc>
              <a:spcBef>
                <a:spcPts val="600"/>
              </a:spcBef>
              <a:spcAft>
                <a:spcPts val="240"/>
              </a:spcAft>
              <a:buFont typeface="Arial" panose="020B0604020202020204" pitchFamily="34" charse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27687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20" y="1959132"/>
            <a:ext cx="4114800" cy="2972097"/>
          </a:xfrm>
        </p:spPr>
        <p:txBody>
          <a:bodyPr/>
          <a:lstStyle/>
          <a:p>
            <a:r>
              <a:rPr lang="en-US" dirty="0"/>
              <a:t>INTRODUCTION</a:t>
            </a:r>
          </a:p>
          <a:p>
            <a:r>
              <a:rPr lang="en-US" dirty="0"/>
              <a:t>PROJECT DESCRIPTION</a:t>
            </a:r>
          </a:p>
          <a:p>
            <a:r>
              <a:rPr lang="en-US" dirty="0"/>
              <a:t>ANALYSIS</a:t>
            </a:r>
          </a:p>
          <a:p>
            <a:r>
              <a:rPr lang="en-US" dirty="0"/>
              <a:t>CONCLUSION</a:t>
            </a:r>
          </a:p>
          <a:p>
            <a:r>
              <a:rPr lang="en-US" dirty="0"/>
              <a:t>REFERENCES</a:t>
            </a:r>
          </a:p>
          <a:p>
            <a:endParaRPr lang="en-US" dirty="0"/>
          </a:p>
        </p:txBody>
      </p:sp>
      <p:sp>
        <p:nvSpPr>
          <p:cNvPr id="9" name="Title 11">
            <a:extLst>
              <a:ext uri="{FF2B5EF4-FFF2-40B4-BE49-F238E27FC236}">
                <a16:creationId xmlns:a16="http://schemas.microsoft.com/office/drawing/2014/main" id="{DFDBAF39-4C06-05A3-C525-04A79D6CE467}"/>
              </a:ext>
            </a:extLst>
          </p:cNvPr>
          <p:cNvSpPr txBox="1">
            <a:spLocks/>
          </p:cNvSpPr>
          <p:nvPr/>
        </p:nvSpPr>
        <p:spPr>
          <a:xfrm>
            <a:off x="7068820" y="680357"/>
            <a:ext cx="3163751" cy="887186"/>
          </a:xfrm>
          <a:prstGeom prst="rect">
            <a:avLst/>
          </a:prstGeom>
          <a:gradFill>
            <a:gsLst>
              <a:gs pos="100000">
                <a:schemeClr val="accent1">
                  <a:lumMod val="75000"/>
                </a:schemeClr>
              </a:gs>
              <a:gs pos="100000">
                <a:schemeClr val="accent1">
                  <a:lumMod val="45000"/>
                  <a:lumOff val="55000"/>
                </a:schemeClr>
              </a:gs>
              <a:gs pos="0">
                <a:schemeClr val="accent2">
                  <a:lumMod val="75000"/>
                </a:schemeClr>
              </a:gs>
            </a:gsLst>
            <a:lin ang="5400000" scaled="1"/>
          </a:gradFill>
        </p:spPr>
        <p:txBody>
          <a:bodyPr vert="horz" lIns="91440" tIns="45720" rIns="91440" bIns="45720" rtlCol="0" anchor="t">
            <a:noAutofit/>
          </a:bodyPr>
          <a:lstStyle>
            <a:lvl1pPr algn="l" defTabSz="914400" rtl="0" eaLnBrk="1" latinLnBrk="0" hangingPunct="1">
              <a:lnSpc>
                <a:spcPct val="150000"/>
              </a:lnSpc>
              <a:spcBef>
                <a:spcPts val="1000"/>
              </a:spcBef>
              <a:buNone/>
              <a:defRPr sz="5400" kern="1200" cap="all" baseline="0">
                <a:solidFill>
                  <a:schemeClr val="tx1"/>
                </a:solidFill>
                <a:latin typeface="+mj-lt"/>
                <a:ea typeface="+mj-ea"/>
                <a:cs typeface="+mj-cs"/>
              </a:defRPr>
            </a:lvl1pPr>
          </a:lstStyle>
          <a:p>
            <a:r>
              <a:rPr lang="en-US" sz="3600" dirty="0"/>
              <a:t>       Agenda</a:t>
            </a:r>
          </a:p>
          <a:p>
            <a:endParaRPr lang="en-US" sz="4000"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109582" y="419099"/>
            <a:ext cx="5661661" cy="1069395"/>
          </a:xfrm>
        </p:spPr>
        <p:txBody>
          <a:bodyPr/>
          <a:lstStyle/>
          <a:p>
            <a:r>
              <a:rPr lang="en-US" sz="1800" dirty="0"/>
              <a:t>INTRODUCTION  : What we have achieved </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878286" y="1763485"/>
            <a:ext cx="6114931" cy="4474029"/>
          </a:xfrm>
        </p:spPr>
        <p:txBody>
          <a:bodyPr>
            <a:noAutofit/>
          </a:bodyPr>
          <a:lstStyle/>
          <a:p>
            <a:pPr marL="0" indent="0">
              <a:lnSpc>
                <a:spcPct val="100000"/>
              </a:lnSpc>
              <a:buNone/>
            </a:pPr>
            <a:r>
              <a:rPr lang="en-US" sz="1400" dirty="0">
                <a:cs typeface="Biome Light" panose="020B0303030204020804" pitchFamily="34" charset="0"/>
              </a:rPr>
              <a:t>YouTube is common thread for many social media users around the globe. Our projects focuses on analysis of views, likes and comments based on Country and Category. </a:t>
            </a:r>
          </a:p>
          <a:p>
            <a:pPr marL="0" indent="0">
              <a:buNone/>
            </a:pPr>
            <a:r>
              <a:rPr lang="en-US" sz="1400" dirty="0"/>
              <a:t>Our analysis focuses on answering below questions:</a:t>
            </a:r>
          </a:p>
          <a:p>
            <a:pPr algn="l"/>
            <a:r>
              <a:rPr lang="en-US" sz="1200" b="0" i="0" dirty="0">
                <a:solidFill>
                  <a:srgbClr val="1D1C1D"/>
                </a:solidFill>
                <a:effectLst/>
              </a:rPr>
              <a:t>Is there a significant difference in the average like count of the top 50 videos within each designated region within YouTube?</a:t>
            </a:r>
            <a:endParaRPr lang="en-US" sz="1200" dirty="0">
              <a:solidFill>
                <a:srgbClr val="1D1C1D"/>
              </a:solidFill>
            </a:endParaRPr>
          </a:p>
          <a:p>
            <a:pPr lvl="1"/>
            <a:r>
              <a:rPr lang="en-US" sz="1000" dirty="0">
                <a:solidFill>
                  <a:srgbClr val="1D1C1D"/>
                </a:solidFill>
              </a:rPr>
              <a:t>H</a:t>
            </a:r>
            <a:r>
              <a:rPr lang="en-US" sz="1000" baseline="-25000" dirty="0">
                <a:solidFill>
                  <a:srgbClr val="1D1C1D"/>
                </a:solidFill>
              </a:rPr>
              <a:t>a</a:t>
            </a:r>
            <a:r>
              <a:rPr lang="en-US" sz="1000" b="0" i="0" dirty="0">
                <a:solidFill>
                  <a:srgbClr val="1D1C1D"/>
                </a:solidFill>
                <a:effectLst/>
              </a:rPr>
              <a:t>: Average like count will be significantly different between the regions</a:t>
            </a:r>
          </a:p>
          <a:p>
            <a:pPr lvl="1"/>
            <a:r>
              <a:rPr lang="en-US" sz="1000" b="0" i="0" dirty="0">
                <a:solidFill>
                  <a:srgbClr val="1D1C1D"/>
                </a:solidFill>
                <a:effectLst/>
              </a:rPr>
              <a:t>H</a:t>
            </a:r>
            <a:r>
              <a:rPr lang="en-US" sz="1000" b="0" i="0" baseline="-25000" dirty="0">
                <a:solidFill>
                  <a:srgbClr val="1D1C1D"/>
                </a:solidFill>
                <a:effectLst/>
              </a:rPr>
              <a:t>0</a:t>
            </a:r>
            <a:r>
              <a:rPr lang="en-US" sz="1000" b="0" i="0" dirty="0">
                <a:solidFill>
                  <a:srgbClr val="1D1C1D"/>
                </a:solidFill>
                <a:effectLst/>
              </a:rPr>
              <a:t>: There is no difference between the average like count by region</a:t>
            </a:r>
          </a:p>
          <a:p>
            <a:pPr algn="l"/>
            <a:r>
              <a:rPr lang="en-US" sz="1200" b="0" i="0" dirty="0">
                <a:solidFill>
                  <a:srgbClr val="1D1C1D"/>
                </a:solidFill>
                <a:effectLst/>
              </a:rPr>
              <a:t>Is there a significant difference in the average like count of the top 50 videos of each designated category within YouTube?</a:t>
            </a:r>
          </a:p>
          <a:p>
            <a:pPr lvl="1"/>
            <a:r>
              <a:rPr lang="en-US" sz="1000" dirty="0">
                <a:solidFill>
                  <a:srgbClr val="1D1C1D"/>
                </a:solidFill>
              </a:rPr>
              <a:t>H</a:t>
            </a:r>
            <a:r>
              <a:rPr lang="en-US" sz="1000" baseline="-25000" dirty="0">
                <a:solidFill>
                  <a:srgbClr val="1D1C1D"/>
                </a:solidFill>
              </a:rPr>
              <a:t>a</a:t>
            </a:r>
            <a:r>
              <a:rPr lang="en-US" sz="1000" b="0" i="0" dirty="0">
                <a:solidFill>
                  <a:srgbClr val="1D1C1D"/>
                </a:solidFill>
                <a:effectLst/>
              </a:rPr>
              <a:t>: Average like count will be significantly different between the categories</a:t>
            </a:r>
          </a:p>
          <a:p>
            <a:pPr lvl="1"/>
            <a:r>
              <a:rPr lang="en-US" sz="1000" b="0" i="0" dirty="0">
                <a:solidFill>
                  <a:srgbClr val="1D1C1D"/>
                </a:solidFill>
                <a:effectLst/>
              </a:rPr>
              <a:t>H</a:t>
            </a:r>
            <a:r>
              <a:rPr lang="en-US" sz="1000" b="0" i="0" baseline="-25000" dirty="0">
                <a:solidFill>
                  <a:srgbClr val="1D1C1D"/>
                </a:solidFill>
                <a:effectLst/>
              </a:rPr>
              <a:t>0</a:t>
            </a:r>
            <a:r>
              <a:rPr lang="en-US" sz="1000" b="0" i="0" dirty="0">
                <a:solidFill>
                  <a:srgbClr val="1D1C1D"/>
                </a:solidFill>
                <a:effectLst/>
              </a:rPr>
              <a:t>: There is no difference between the average like count by category</a:t>
            </a:r>
            <a:endParaRPr lang="en-US" sz="1000" dirty="0">
              <a:solidFill>
                <a:srgbClr val="1D1C1D"/>
              </a:solidFill>
            </a:endParaRPr>
          </a:p>
          <a:p>
            <a:pPr algn="l"/>
            <a:r>
              <a:rPr lang="en-US" sz="1200" b="0" i="0" dirty="0">
                <a:solidFill>
                  <a:srgbClr val="1D1C1D"/>
                </a:solidFill>
                <a:effectLst/>
              </a:rPr>
              <a:t>Additional Correlations:</a:t>
            </a:r>
            <a:br>
              <a:rPr lang="en-US" sz="1200" b="0" i="0" dirty="0">
                <a:solidFill>
                  <a:srgbClr val="1D1C1D"/>
                </a:solidFill>
                <a:effectLst/>
              </a:rPr>
            </a:br>
            <a:r>
              <a:rPr lang="en-US" sz="1200" b="0" i="0" dirty="0">
                <a:solidFill>
                  <a:srgbClr val="1D1C1D"/>
                </a:solidFill>
                <a:effectLst/>
              </a:rPr>
              <a:t>What is the average percent of videos liked by the number of views they have received?</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096000" y="876301"/>
            <a:ext cx="5682342" cy="1338942"/>
          </a:xfrm>
        </p:spPr>
        <p:txBody>
          <a:bodyPr/>
          <a:lstStyle/>
          <a:p>
            <a:r>
              <a:rPr lang="en-US" sz="1400" dirty="0"/>
              <a:t>Why YouTube Dataset? </a:t>
            </a:r>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
        <p:nvSpPr>
          <p:cNvPr id="5" name="TextBox 4">
            <a:extLst>
              <a:ext uri="{FF2B5EF4-FFF2-40B4-BE49-F238E27FC236}">
                <a16:creationId xmlns:a16="http://schemas.microsoft.com/office/drawing/2014/main" id="{2336E6CD-4D62-9555-C58C-824CE6A3BFC8}"/>
              </a:ext>
            </a:extLst>
          </p:cNvPr>
          <p:cNvSpPr txBox="1"/>
          <p:nvPr/>
        </p:nvSpPr>
        <p:spPr>
          <a:xfrm>
            <a:off x="5551714" y="2702443"/>
            <a:ext cx="6441503" cy="3447098"/>
          </a:xfrm>
          <a:prstGeom prst="rect">
            <a:avLst/>
          </a:prstGeom>
          <a:noFill/>
        </p:spPr>
        <p:txBody>
          <a:bodyPr wrap="square">
            <a:spAutoFit/>
          </a:bodyPr>
          <a:lstStyle/>
          <a:p>
            <a:pPr marL="342900" indent="-342900">
              <a:buFont typeface="Arial" panose="020B0604020202020204" pitchFamily="34" charset="0"/>
              <a:buChar char="•"/>
            </a:pPr>
            <a:r>
              <a:rPr lang="en-US" sz="1400" dirty="0">
                <a:solidFill>
                  <a:srgbClr val="1D1C1D"/>
                </a:solidFill>
                <a:effectLst/>
                <a:ea typeface="Times New Roman" panose="02020603050405020304" pitchFamily="18" charset="0"/>
              </a:rPr>
              <a:t>YouTube’s API falls under the umbrella of the suite of APIs offered by Google, allowing us to make use of the Google API library for easier access</a:t>
            </a:r>
          </a:p>
          <a:p>
            <a:endParaRPr lang="en-US" sz="1400" dirty="0">
              <a:solidFill>
                <a:srgbClr val="1D1C1D"/>
              </a:solidFill>
              <a:effectLst/>
              <a:ea typeface="Times New Roman" panose="02020603050405020304" pitchFamily="18" charset="0"/>
            </a:endParaRPr>
          </a:p>
          <a:p>
            <a:pPr marL="342900" indent="-342900">
              <a:buFont typeface="Arial" panose="020B0604020202020204" pitchFamily="34" charset="0"/>
              <a:buChar char="•"/>
            </a:pPr>
            <a:r>
              <a:rPr lang="en-US" sz="1400" dirty="0">
                <a:solidFill>
                  <a:srgbClr val="1D1C1D"/>
                </a:solidFill>
                <a:effectLst/>
                <a:ea typeface="Times New Roman" panose="02020603050405020304" pitchFamily="18" charset="0"/>
              </a:rPr>
              <a:t>We retrieved data from two  of the ‘Resources’ the YouTube API offers, Regions and Videos</a:t>
            </a:r>
          </a:p>
          <a:p>
            <a:pPr marL="800100" lvl="1" indent="-342900">
              <a:buFont typeface="Arial" panose="020B0604020202020204" pitchFamily="34" charset="0"/>
              <a:buChar char="•"/>
            </a:pPr>
            <a:r>
              <a:rPr lang="en-US" sz="1400" dirty="0">
                <a:solidFill>
                  <a:srgbClr val="1D1C1D"/>
                </a:solidFill>
                <a:ea typeface="Times New Roman" panose="02020603050405020304" pitchFamily="18" charset="0"/>
              </a:rPr>
              <a:t>From Regions, we pulled 109 country names and their IDs</a:t>
            </a:r>
          </a:p>
          <a:p>
            <a:pPr marL="800100" lvl="1" indent="-342900">
              <a:buFont typeface="Arial" panose="020B0604020202020204" pitchFamily="34" charset="0"/>
              <a:buChar char="•"/>
            </a:pPr>
            <a:r>
              <a:rPr lang="en-US" sz="1400" dirty="0">
                <a:solidFill>
                  <a:srgbClr val="1D1C1D"/>
                </a:solidFill>
                <a:effectLst/>
                <a:ea typeface="Times New Roman" panose="02020603050405020304" pitchFamily="18" charset="0"/>
              </a:rPr>
              <a:t>From Videos, we </a:t>
            </a:r>
            <a:r>
              <a:rPr lang="en-US" sz="1400" dirty="0">
                <a:solidFill>
                  <a:srgbClr val="1D1C1D"/>
                </a:solidFill>
                <a:ea typeface="Times New Roman" panose="02020603050405020304" pitchFamily="18" charset="0"/>
              </a:rPr>
              <a:t>pulled counts for likes, views, and comments for the top 50 videos by each country</a:t>
            </a:r>
            <a:endParaRPr lang="en-US" sz="1400" dirty="0">
              <a:solidFill>
                <a:srgbClr val="1D1C1D"/>
              </a:solidFill>
              <a:effectLst/>
              <a:ea typeface="Times New Roman" panose="02020603050405020304" pitchFamily="18" charset="0"/>
            </a:endParaRPr>
          </a:p>
          <a:p>
            <a:pPr marL="342900" indent="-342900">
              <a:buFont typeface="Arial" panose="020B0604020202020204" pitchFamily="34" charset="0"/>
              <a:buChar char="•"/>
            </a:pPr>
            <a:endParaRPr lang="en-US" sz="1400" dirty="0">
              <a:solidFill>
                <a:srgbClr val="1D1C1D"/>
              </a:solidFill>
              <a:ea typeface="Times New Roman" panose="02020603050405020304" pitchFamily="18" charset="0"/>
            </a:endParaRPr>
          </a:p>
          <a:p>
            <a:pPr marL="342900" indent="-342900">
              <a:buFont typeface="Arial" panose="020B0604020202020204" pitchFamily="34" charset="0"/>
              <a:buChar char="•"/>
            </a:pPr>
            <a:r>
              <a:rPr lang="en-US" sz="1400" dirty="0">
                <a:solidFill>
                  <a:srgbClr val="1D1C1D"/>
                </a:solidFill>
                <a:effectLst/>
                <a:ea typeface="Times New Roman" panose="02020603050405020304" pitchFamily="18" charset="0"/>
              </a:rPr>
              <a:t>The API only allows us to call a maximum of the 50 most popular videos by country for the day the call is made, essentially a screenshot in time</a:t>
            </a:r>
          </a:p>
          <a:p>
            <a:pPr marL="800100" lvl="1" indent="-342900">
              <a:buFont typeface="Arial" panose="020B0604020202020204" pitchFamily="34" charset="0"/>
              <a:buChar char="•"/>
            </a:pPr>
            <a:r>
              <a:rPr lang="en-US" sz="1400" dirty="0">
                <a:solidFill>
                  <a:srgbClr val="1D1C1D"/>
                </a:solidFill>
                <a:ea typeface="Times New Roman" panose="02020603050405020304" pitchFamily="18" charset="0"/>
              </a:rPr>
              <a:t>As we will see, this can create for interesting results in the countries with the most views on their most popular videos</a:t>
            </a:r>
            <a:endParaRPr lang="en-US" sz="1400" dirty="0">
              <a:solidFill>
                <a:srgbClr val="1D1C1D"/>
              </a:solidFill>
              <a:effectLst/>
              <a:ea typeface="Times New Roman" panose="02020603050405020304" pitchFamily="18" charset="0"/>
            </a:endParaRPr>
          </a:p>
          <a:p>
            <a:br>
              <a:rPr lang="en-US" sz="1800" dirty="0">
                <a:solidFill>
                  <a:srgbClr val="1D1C1D"/>
                </a:solidFill>
                <a:effectLst/>
                <a:ea typeface="Times New Roman" panose="02020603050405020304" pitchFamily="18" charset="0"/>
              </a:rPr>
            </a:br>
            <a:endParaRPr lang="en-US" dirty="0"/>
          </a:p>
        </p:txBody>
      </p:sp>
    </p:spTree>
    <p:extLst>
      <p:ext uri="{BB962C8B-B14F-4D97-AF65-F5344CB8AC3E}">
        <p14:creationId xmlns:p14="http://schemas.microsoft.com/office/powerpoint/2010/main" val="29447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17" name="Rectangle 16">
            <a:extLst>
              <a:ext uri="{FF2B5EF4-FFF2-40B4-BE49-F238E27FC236}">
                <a16:creationId xmlns:a16="http://schemas.microsoft.com/office/drawing/2014/main" id="{FD5728BB-4212-B4E5-5805-CF2E724EA200}"/>
              </a:ext>
              <a:ext uri="{C183D7F6-B498-43B3-948B-1728B52AA6E4}">
                <adec:decorative xmlns:adec="http://schemas.microsoft.com/office/drawing/2017/decorative" val="1"/>
              </a:ext>
            </a:extLst>
          </p:cNvPr>
          <p:cNvSpPr/>
          <p:nvPr/>
        </p:nvSpPr>
        <p:spPr>
          <a:xfrm>
            <a:off x="594519" y="10210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 counts from top 10 Countries</a:t>
            </a:r>
          </a:p>
        </p:txBody>
      </p:sp>
      <p:pic>
        <p:nvPicPr>
          <p:cNvPr id="27" name="Picture 26">
            <a:extLst>
              <a:ext uri="{FF2B5EF4-FFF2-40B4-BE49-F238E27FC236}">
                <a16:creationId xmlns:a16="http://schemas.microsoft.com/office/drawing/2014/main" id="{1574988E-9F36-950B-C413-5E791B78200E}"/>
              </a:ext>
            </a:extLst>
          </p:cNvPr>
          <p:cNvPicPr>
            <a:picLocks noChangeAspect="1"/>
          </p:cNvPicPr>
          <p:nvPr/>
        </p:nvPicPr>
        <p:blipFill rotWithShape="1">
          <a:blip r:embed="rId2"/>
          <a:srcRect l="-969" t="1456" r="5577" b="1638"/>
          <a:stretch/>
        </p:blipFill>
        <p:spPr>
          <a:xfrm>
            <a:off x="-78947" y="659893"/>
            <a:ext cx="7067575" cy="4369307"/>
          </a:xfrm>
          <a:prstGeom prst="rect">
            <a:avLst/>
          </a:prstGeom>
        </p:spPr>
      </p:pic>
      <p:sp>
        <p:nvSpPr>
          <p:cNvPr id="28" name="TextBox 27">
            <a:extLst>
              <a:ext uri="{FF2B5EF4-FFF2-40B4-BE49-F238E27FC236}">
                <a16:creationId xmlns:a16="http://schemas.microsoft.com/office/drawing/2014/main" id="{ED2C23BF-A7D2-CC59-40C2-F2CAABC0040D}"/>
              </a:ext>
            </a:extLst>
          </p:cNvPr>
          <p:cNvSpPr txBox="1"/>
          <p:nvPr/>
        </p:nvSpPr>
        <p:spPr>
          <a:xfrm>
            <a:off x="375556" y="5137737"/>
            <a:ext cx="11440886"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Distribution of comment counts per million by countries.</a:t>
            </a:r>
          </a:p>
          <a:p>
            <a:pPr marL="285750" indent="-285750">
              <a:buFont typeface="Arial" panose="020B0604020202020204" pitchFamily="34" charset="0"/>
              <a:buChar char="•"/>
            </a:pPr>
            <a:r>
              <a:rPr lang="en-US" sz="1400" dirty="0"/>
              <a:t>Distribution of percent of comment counts from top 10 countries.</a:t>
            </a:r>
          </a:p>
          <a:p>
            <a:pPr marL="285750" indent="-285750">
              <a:buFont typeface="Arial" panose="020B0604020202020204" pitchFamily="34" charset="0"/>
              <a:buChar char="•"/>
            </a:pPr>
            <a:r>
              <a:rPr lang="en-US" sz="1400" dirty="0"/>
              <a:t>The top 10 countries listed here and in the following slides are not the ones we may expect to see based off population size, but this is a results of the limitations of the API data calls.</a:t>
            </a:r>
          </a:p>
          <a:p>
            <a:pPr marL="285750" indent="-285750">
              <a:buFont typeface="Arial" panose="020B0604020202020204" pitchFamily="34" charset="0"/>
              <a:buChar char="•"/>
            </a:pPr>
            <a:r>
              <a:rPr lang="en-US" sz="1400" dirty="0"/>
              <a:t>One could theorize that these countries have more concentrated viewing focused on their top 50 videos than other countries, or the categories of video they watch are more broadly popular.</a:t>
            </a:r>
          </a:p>
        </p:txBody>
      </p:sp>
      <p:pic>
        <p:nvPicPr>
          <p:cNvPr id="30" name="Picture 29" descr="Chart, pie chart&#10;&#10;Description automatically generated">
            <a:extLst>
              <a:ext uri="{FF2B5EF4-FFF2-40B4-BE49-F238E27FC236}">
                <a16:creationId xmlns:a16="http://schemas.microsoft.com/office/drawing/2014/main" id="{3164D03B-50BC-36A0-80D2-F816CBFE9320}"/>
              </a:ext>
            </a:extLst>
          </p:cNvPr>
          <p:cNvPicPr>
            <a:picLocks noChangeAspect="1"/>
          </p:cNvPicPr>
          <p:nvPr/>
        </p:nvPicPr>
        <p:blipFill>
          <a:blip r:embed="rId3"/>
          <a:stretch>
            <a:fillRect/>
          </a:stretch>
        </p:blipFill>
        <p:spPr>
          <a:xfrm>
            <a:off x="6375932" y="744605"/>
            <a:ext cx="6295040" cy="3968909"/>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9" name="Rectangle 8">
            <a:extLst>
              <a:ext uri="{FF2B5EF4-FFF2-40B4-BE49-F238E27FC236}">
                <a16:creationId xmlns:a16="http://schemas.microsoft.com/office/drawing/2014/main" id="{68D4AC3C-E6F3-52D5-A9D3-3DDC31CFBA15}"/>
              </a:ext>
              <a:ext uri="{C183D7F6-B498-43B3-948B-1728B52AA6E4}">
                <adec:decorative xmlns:adec="http://schemas.microsoft.com/office/drawing/2017/decorative" val="1"/>
              </a:ext>
            </a:extLst>
          </p:cNvPr>
          <p:cNvSpPr/>
          <p:nvPr/>
        </p:nvSpPr>
        <p:spPr>
          <a:xfrm>
            <a:off x="327819" y="63831"/>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Likes counts from all categories</a:t>
            </a:r>
          </a:p>
          <a:p>
            <a:pPr algn="ctr"/>
            <a:endParaRPr lang="en-US" dirty="0"/>
          </a:p>
        </p:txBody>
      </p:sp>
      <p:sp>
        <p:nvSpPr>
          <p:cNvPr id="10" name="TextBox 9">
            <a:extLst>
              <a:ext uri="{FF2B5EF4-FFF2-40B4-BE49-F238E27FC236}">
                <a16:creationId xmlns:a16="http://schemas.microsoft.com/office/drawing/2014/main" id="{C9DE6461-4454-48FD-8FAD-91F3AE0FEB6D}"/>
              </a:ext>
            </a:extLst>
          </p:cNvPr>
          <p:cNvSpPr txBox="1"/>
          <p:nvPr/>
        </p:nvSpPr>
        <p:spPr>
          <a:xfrm>
            <a:off x="327819" y="5177942"/>
            <a:ext cx="4894930"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t>Distribution of likes counts per hundred million by category.</a:t>
            </a:r>
          </a:p>
          <a:p>
            <a:pPr marL="285750" indent="-285750">
              <a:buFont typeface="Arial" panose="020B0604020202020204" pitchFamily="34" charset="0"/>
              <a:buChar char="•"/>
            </a:pPr>
            <a:r>
              <a:rPr lang="en-US" sz="1400" dirty="0"/>
              <a:t>Distribution of percent of likes counts from all category.</a:t>
            </a:r>
          </a:p>
          <a:p>
            <a:endParaRPr lang="en-US" sz="1400" dirty="0"/>
          </a:p>
        </p:txBody>
      </p:sp>
      <p:pic>
        <p:nvPicPr>
          <p:cNvPr id="15" name="Picture 14">
            <a:extLst>
              <a:ext uri="{FF2B5EF4-FFF2-40B4-BE49-F238E27FC236}">
                <a16:creationId xmlns:a16="http://schemas.microsoft.com/office/drawing/2014/main" id="{68085DB2-3BD8-C8F6-1947-E75A31C2359A}"/>
              </a:ext>
            </a:extLst>
          </p:cNvPr>
          <p:cNvPicPr>
            <a:picLocks noChangeAspect="1"/>
          </p:cNvPicPr>
          <p:nvPr/>
        </p:nvPicPr>
        <p:blipFill rotWithShape="1">
          <a:blip r:embed="rId2"/>
          <a:srcRect b="8829"/>
          <a:stretch/>
        </p:blipFill>
        <p:spPr>
          <a:xfrm>
            <a:off x="20197" y="739812"/>
            <a:ext cx="7032171" cy="4158758"/>
          </a:xfrm>
          <a:prstGeom prst="rect">
            <a:avLst/>
          </a:prstGeom>
        </p:spPr>
      </p:pic>
      <p:pic>
        <p:nvPicPr>
          <p:cNvPr id="20" name="Picture 19" descr="Chart, pie chart&#10;&#10;Description automatically generated">
            <a:extLst>
              <a:ext uri="{FF2B5EF4-FFF2-40B4-BE49-F238E27FC236}">
                <a16:creationId xmlns:a16="http://schemas.microsoft.com/office/drawing/2014/main" id="{88B02E15-27C8-092E-5941-36DDDC5E7045}"/>
              </a:ext>
            </a:extLst>
          </p:cNvPr>
          <p:cNvPicPr>
            <a:picLocks noChangeAspect="1"/>
          </p:cNvPicPr>
          <p:nvPr/>
        </p:nvPicPr>
        <p:blipFill rotWithShape="1">
          <a:blip r:embed="rId3"/>
          <a:srcRect l="25763"/>
          <a:stretch/>
        </p:blipFill>
        <p:spPr>
          <a:xfrm>
            <a:off x="6878196" y="621615"/>
            <a:ext cx="6331616" cy="4374928"/>
          </a:xfrm>
          <a:prstGeom prst="rect">
            <a:avLst/>
          </a:prstGeom>
        </p:spPr>
      </p:pic>
    </p:spTree>
    <p:extLst>
      <p:ext uri="{BB962C8B-B14F-4D97-AF65-F5344CB8AC3E}">
        <p14:creationId xmlns:p14="http://schemas.microsoft.com/office/powerpoint/2010/main" val="379826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9" name="Rectangle 8">
            <a:extLst>
              <a:ext uri="{FF2B5EF4-FFF2-40B4-BE49-F238E27FC236}">
                <a16:creationId xmlns:a16="http://schemas.microsoft.com/office/drawing/2014/main" id="{68D4AC3C-E6F3-52D5-A9D3-3DDC31CFBA15}"/>
              </a:ext>
              <a:ext uri="{C183D7F6-B498-43B3-948B-1728B52AA6E4}">
                <adec:decorative xmlns:adec="http://schemas.microsoft.com/office/drawing/2017/decorative" val="1"/>
              </a:ext>
            </a:extLst>
          </p:cNvPr>
          <p:cNvSpPr/>
          <p:nvPr/>
        </p:nvSpPr>
        <p:spPr>
          <a:xfrm>
            <a:off x="327819" y="63831"/>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View counts from top 10 Countries</a:t>
            </a:r>
          </a:p>
          <a:p>
            <a:pPr algn="ctr"/>
            <a:endParaRPr lang="en-US" dirty="0"/>
          </a:p>
        </p:txBody>
      </p:sp>
      <p:pic>
        <p:nvPicPr>
          <p:cNvPr id="8" name="Picture 7" descr="Chart, pie chart&#10;&#10;Description automatically generated">
            <a:extLst>
              <a:ext uri="{FF2B5EF4-FFF2-40B4-BE49-F238E27FC236}">
                <a16:creationId xmlns:a16="http://schemas.microsoft.com/office/drawing/2014/main" id="{684D4601-3244-3CD7-A000-A3900D0B6EB6}"/>
              </a:ext>
            </a:extLst>
          </p:cNvPr>
          <p:cNvPicPr>
            <a:picLocks noChangeAspect="1"/>
          </p:cNvPicPr>
          <p:nvPr/>
        </p:nvPicPr>
        <p:blipFill rotWithShape="1">
          <a:blip r:embed="rId2"/>
          <a:srcRect l="13286" t="-910" r="15148" b="1929"/>
          <a:stretch/>
        </p:blipFill>
        <p:spPr>
          <a:xfrm>
            <a:off x="6341488" y="684296"/>
            <a:ext cx="5070377" cy="4597372"/>
          </a:xfrm>
          <a:prstGeom prst="rect">
            <a:avLst/>
          </a:prstGeom>
        </p:spPr>
      </p:pic>
      <p:pic>
        <p:nvPicPr>
          <p:cNvPr id="11" name="Picture 10" descr="Icon&#10;&#10;Description automatically generated">
            <a:extLst>
              <a:ext uri="{FF2B5EF4-FFF2-40B4-BE49-F238E27FC236}">
                <a16:creationId xmlns:a16="http://schemas.microsoft.com/office/drawing/2014/main" id="{CCAF45A8-150F-D650-531D-74135A5553B7}"/>
              </a:ext>
            </a:extLst>
          </p:cNvPr>
          <p:cNvPicPr>
            <a:picLocks noChangeAspect="1"/>
          </p:cNvPicPr>
          <p:nvPr/>
        </p:nvPicPr>
        <p:blipFill rotWithShape="1">
          <a:blip r:embed="rId3"/>
          <a:srcRect r="6522"/>
          <a:stretch/>
        </p:blipFill>
        <p:spPr>
          <a:xfrm>
            <a:off x="-326000" y="342723"/>
            <a:ext cx="6422000" cy="5031387"/>
          </a:xfrm>
          <a:prstGeom prst="rect">
            <a:avLst/>
          </a:prstGeom>
        </p:spPr>
      </p:pic>
      <p:sp>
        <p:nvSpPr>
          <p:cNvPr id="14" name="TextBox 13">
            <a:extLst>
              <a:ext uri="{FF2B5EF4-FFF2-40B4-BE49-F238E27FC236}">
                <a16:creationId xmlns:a16="http://schemas.microsoft.com/office/drawing/2014/main" id="{88813A79-CDDA-6546-C9D0-AE54E0F5CBBD}"/>
              </a:ext>
            </a:extLst>
          </p:cNvPr>
          <p:cNvSpPr txBox="1"/>
          <p:nvPr/>
        </p:nvSpPr>
        <p:spPr>
          <a:xfrm>
            <a:off x="327819" y="5740178"/>
            <a:ext cx="5528695" cy="523220"/>
          </a:xfrm>
          <a:prstGeom prst="rect">
            <a:avLst/>
          </a:prstGeom>
          <a:noFill/>
        </p:spPr>
        <p:txBody>
          <a:bodyPr wrap="square">
            <a:spAutoFit/>
          </a:bodyPr>
          <a:lstStyle/>
          <a:p>
            <a:pPr marL="285750" indent="-285750">
              <a:buFont typeface="Arial" panose="020B0604020202020204" pitchFamily="34" charset="0"/>
              <a:buChar char="•"/>
            </a:pPr>
            <a:r>
              <a:rPr lang="en-US" sz="1400" dirty="0"/>
              <a:t>Distribution of view counts per billion by country.</a:t>
            </a:r>
          </a:p>
          <a:p>
            <a:pPr marL="285750" indent="-285750">
              <a:buFont typeface="Arial" panose="020B0604020202020204" pitchFamily="34" charset="0"/>
              <a:buChar char="•"/>
            </a:pPr>
            <a:r>
              <a:rPr lang="en-US" sz="1400" dirty="0"/>
              <a:t>Distribution of percent of view counts for top 10 countries.</a:t>
            </a:r>
            <a:endParaRPr lang="en-US" sz="1800" dirty="0"/>
          </a:p>
        </p:txBody>
      </p:sp>
    </p:spTree>
    <p:extLst>
      <p:ext uri="{BB962C8B-B14F-4D97-AF65-F5344CB8AC3E}">
        <p14:creationId xmlns:p14="http://schemas.microsoft.com/office/powerpoint/2010/main" val="265650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355034" y="671828"/>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Correlation Analysis by country and category</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9</a:t>
            </a:fld>
            <a:endParaRPr lang="en-US" dirty="0"/>
          </a:p>
        </p:txBody>
      </p:sp>
      <p:pic>
        <p:nvPicPr>
          <p:cNvPr id="10" name="Picture 9">
            <a:extLst>
              <a:ext uri="{FF2B5EF4-FFF2-40B4-BE49-F238E27FC236}">
                <a16:creationId xmlns:a16="http://schemas.microsoft.com/office/drawing/2014/main" id="{CC7955EF-E3C5-F413-157C-1C972C7F4149}"/>
              </a:ext>
            </a:extLst>
          </p:cNvPr>
          <p:cNvPicPr>
            <a:picLocks noChangeAspect="1"/>
          </p:cNvPicPr>
          <p:nvPr/>
        </p:nvPicPr>
        <p:blipFill>
          <a:blip r:embed="rId2"/>
          <a:stretch>
            <a:fillRect/>
          </a:stretch>
        </p:blipFill>
        <p:spPr>
          <a:xfrm>
            <a:off x="497322" y="1854054"/>
            <a:ext cx="5057812" cy="2990872"/>
          </a:xfrm>
          <a:prstGeom prst="rect">
            <a:avLst/>
          </a:prstGeom>
        </p:spPr>
      </p:pic>
      <p:pic>
        <p:nvPicPr>
          <p:cNvPr id="12" name="Picture 11">
            <a:extLst>
              <a:ext uri="{FF2B5EF4-FFF2-40B4-BE49-F238E27FC236}">
                <a16:creationId xmlns:a16="http://schemas.microsoft.com/office/drawing/2014/main" id="{F7149C05-A58D-8DA0-AD1D-3877B60F1112}"/>
              </a:ext>
            </a:extLst>
          </p:cNvPr>
          <p:cNvPicPr>
            <a:picLocks noChangeAspect="1"/>
          </p:cNvPicPr>
          <p:nvPr/>
        </p:nvPicPr>
        <p:blipFill>
          <a:blip r:embed="rId3"/>
          <a:stretch>
            <a:fillRect/>
          </a:stretch>
        </p:blipFill>
        <p:spPr>
          <a:xfrm>
            <a:off x="6282605" y="1787379"/>
            <a:ext cx="5248313" cy="3057547"/>
          </a:xfrm>
          <a:prstGeom prst="rect">
            <a:avLst/>
          </a:prstGeom>
        </p:spPr>
      </p:pic>
      <p:sp>
        <p:nvSpPr>
          <p:cNvPr id="13" name="TextBox 12">
            <a:extLst>
              <a:ext uri="{FF2B5EF4-FFF2-40B4-BE49-F238E27FC236}">
                <a16:creationId xmlns:a16="http://schemas.microsoft.com/office/drawing/2014/main" id="{DCB05DA4-F729-3901-92D3-9136E1B2BDCA}"/>
              </a:ext>
            </a:extLst>
          </p:cNvPr>
          <p:cNvSpPr txBox="1"/>
          <p:nvPr/>
        </p:nvSpPr>
        <p:spPr>
          <a:xfrm>
            <a:off x="1752600" y="1323829"/>
            <a:ext cx="2307771" cy="369332"/>
          </a:xfrm>
          <a:prstGeom prst="rect">
            <a:avLst/>
          </a:prstGeom>
          <a:noFill/>
        </p:spPr>
        <p:txBody>
          <a:bodyPr wrap="square" rtlCol="0">
            <a:spAutoFit/>
          </a:bodyPr>
          <a:lstStyle/>
          <a:p>
            <a:r>
              <a:rPr lang="en-US" dirty="0"/>
              <a:t>Based on Country</a:t>
            </a:r>
          </a:p>
        </p:txBody>
      </p:sp>
      <p:sp>
        <p:nvSpPr>
          <p:cNvPr id="14" name="TextBox 13">
            <a:extLst>
              <a:ext uri="{FF2B5EF4-FFF2-40B4-BE49-F238E27FC236}">
                <a16:creationId xmlns:a16="http://schemas.microsoft.com/office/drawing/2014/main" id="{E23604BE-19D9-FF21-A54C-71F2896C1B3E}"/>
              </a:ext>
            </a:extLst>
          </p:cNvPr>
          <p:cNvSpPr txBox="1"/>
          <p:nvPr/>
        </p:nvSpPr>
        <p:spPr>
          <a:xfrm>
            <a:off x="7663542" y="1323829"/>
            <a:ext cx="2307771" cy="369332"/>
          </a:xfrm>
          <a:prstGeom prst="rect">
            <a:avLst/>
          </a:prstGeom>
          <a:noFill/>
        </p:spPr>
        <p:txBody>
          <a:bodyPr wrap="square" rtlCol="0">
            <a:spAutoFit/>
          </a:bodyPr>
          <a:lstStyle/>
          <a:p>
            <a:r>
              <a:rPr lang="en-US" dirty="0"/>
              <a:t>Based on Category</a:t>
            </a:r>
          </a:p>
        </p:txBody>
      </p:sp>
      <p:sp>
        <p:nvSpPr>
          <p:cNvPr id="15" name="TextBox 14">
            <a:extLst>
              <a:ext uri="{FF2B5EF4-FFF2-40B4-BE49-F238E27FC236}">
                <a16:creationId xmlns:a16="http://schemas.microsoft.com/office/drawing/2014/main" id="{9ACF65E6-81BA-D71B-0E6E-21AA839201D0}"/>
              </a:ext>
            </a:extLst>
          </p:cNvPr>
          <p:cNvSpPr txBox="1"/>
          <p:nvPr/>
        </p:nvSpPr>
        <p:spPr>
          <a:xfrm>
            <a:off x="497322" y="5402693"/>
            <a:ext cx="6879771"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View counts and like counts show us a strong positive correlation.</a:t>
            </a:r>
          </a:p>
          <a:p>
            <a:pPr marL="285750" indent="-285750">
              <a:buFont typeface="Arial" panose="020B0604020202020204" pitchFamily="34" charset="0"/>
              <a:buChar char="•"/>
            </a:pPr>
            <a:r>
              <a:rPr lang="en-US" sz="1400" dirty="0"/>
              <a:t>This correlation output is applicable for both country and category.</a:t>
            </a:r>
          </a:p>
        </p:txBody>
      </p:sp>
    </p:spTree>
    <p:extLst>
      <p:ext uri="{BB962C8B-B14F-4D97-AF65-F5344CB8AC3E}">
        <p14:creationId xmlns:p14="http://schemas.microsoft.com/office/powerpoint/2010/main" val="3291115431"/>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purl.org/dc/elements/1.1/"/>
    <ds:schemaRef ds:uri="http://www.w3.org/XML/1998/namespace"/>
    <ds:schemaRef ds:uri="http://purl.org/dc/dcmitype/"/>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3010</TotalTime>
  <Words>986</Words>
  <Application>Microsoft Office PowerPoint</Application>
  <PresentationFormat>Widescreen</PresentationFormat>
  <Paragraphs>104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Slack-Lato</vt:lpstr>
      <vt:lpstr>Wingdings</vt:lpstr>
      <vt:lpstr>Office Theme</vt:lpstr>
      <vt:lpstr>YouTube Data Analysis</vt:lpstr>
      <vt:lpstr>          Meet the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API Analysis</dc:title>
  <dc:creator>Pankaj Zanke</dc:creator>
  <cp:lastModifiedBy>Pankaj Zanke</cp:lastModifiedBy>
  <cp:revision>37</cp:revision>
  <dcterms:created xsi:type="dcterms:W3CDTF">2022-10-30T18:09:21Z</dcterms:created>
  <dcterms:modified xsi:type="dcterms:W3CDTF">2022-11-01T20:19:51Z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