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3383" autoAdjust="0"/>
  </p:normalViewPr>
  <p:slideViewPr>
    <p:cSldViewPr snapToGrid="0" snapToObjects="1">
      <p:cViewPr varScale="1">
        <p:scale>
          <a:sx n="40" d="100"/>
          <a:sy n="4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991" y="312944"/>
            <a:ext cx="1669898" cy="58826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/>
          <p:cNvSpPr>
            <a:spLocks noGrp="1"/>
          </p:cNvSpPr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" name="Line"/>
          <p:cNvSpPr>
            <a:spLocks noGrp="1"/>
          </p:cNvSpPr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991" y="312944"/>
            <a:ext cx="1669898" cy="58826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pic>
        <p:nvPicPr>
          <p:cNvPr id="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991" y="312944"/>
            <a:ext cx="1669898" cy="58826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PSC 541"/>
          <p:cNvSpPr txBox="1">
            <a:spLocks noGrp="1"/>
          </p:cNvSpPr>
          <p:nvPr>
            <p:ph type="body" sz="quarter" idx="13"/>
          </p:nvPr>
        </p:nvSpPr>
        <p:spPr>
          <a:xfrm>
            <a:off x="1558312" y="673099"/>
            <a:ext cx="17777438" cy="61277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CPSC 541</a:t>
            </a:r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38787"/>
                </a:solidFill>
              </a:defRPr>
            </a:lvl1pPr>
            <a:lvl2pPr>
              <a:defRPr>
                <a:solidFill>
                  <a:srgbClr val="838787"/>
                </a:solidFill>
              </a:defRPr>
            </a:lvl2pPr>
            <a:lvl3pPr>
              <a:defRPr>
                <a:solidFill>
                  <a:srgbClr val="838787"/>
                </a:solidFill>
              </a:defRPr>
            </a:lvl3pPr>
            <a:lvl4pPr>
              <a:defRPr>
                <a:solidFill>
                  <a:srgbClr val="838787"/>
                </a:solidFill>
              </a:defRPr>
            </a:lvl4pPr>
            <a:lvl5pPr>
              <a:defRPr>
                <a:solidFill>
                  <a:srgbClr val="83878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8" name="Image"/>
          <p:cNvSpPr>
            <a:spLocks noGrp="1"/>
          </p:cNvSpPr>
          <p:nvPr>
            <p:ph type="pic" sz="half" idx="14"/>
          </p:nvPr>
        </p:nvSpPr>
        <p:spPr>
          <a:xfrm>
            <a:off x="12447034" y="1703640"/>
            <a:ext cx="10039301" cy="118360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/>
          <a:lstStyle>
            <a:lvl1pPr marL="603250" indent="-603250">
              <a:defRPr sz="3800"/>
            </a:lvl1pPr>
            <a:lvl2pPr marL="1047750" indent="-603250">
              <a:defRPr sz="3800"/>
            </a:lvl2pPr>
            <a:lvl3pPr marL="1492250" indent="-603250">
              <a:defRPr sz="3800"/>
            </a:lvl3pPr>
            <a:lvl4pPr marL="1936750" indent="-603250">
              <a:defRPr sz="3800"/>
            </a:lvl4pPr>
            <a:lvl5pPr marL="2381250" indent="-603250"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PSC 541"/>
          <p:cNvSpPr txBox="1">
            <a:spLocks noGrp="1"/>
          </p:cNvSpPr>
          <p:nvPr>
            <p:ph type="body" sz="quarter" idx="13"/>
          </p:nvPr>
        </p:nvSpPr>
        <p:spPr>
          <a:xfrm>
            <a:off x="1547452" y="673099"/>
            <a:ext cx="17788298" cy="61277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CPSC 541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/>
          </p:nvPr>
        </p:nvSpPr>
        <p:spPr>
          <a:xfrm>
            <a:off x="1653562" y="3857625"/>
            <a:ext cx="21996407" cy="859036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9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3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30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200" cap="all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1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2" name="Text"/>
          <p:cNvSpPr txBox="1">
            <a:spLocks noGrp="1"/>
          </p:cNvSpPr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991" y="312944"/>
            <a:ext cx="1669898" cy="58826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991" y="312944"/>
            <a:ext cx="1669898" cy="58826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ti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570807" y="2160984"/>
            <a:ext cx="22021110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54043" y="3857625"/>
            <a:ext cx="22021109" cy="8590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4991" y="312944"/>
            <a:ext cx="1669898" cy="58826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60" r:id="rId8"/>
    <p:sldLayoutId id="2147483663" r:id="rId9"/>
  </p:sldLayoutIdLst>
  <p:transition spd="med"/>
  <p:txStyles>
    <p:titleStyle>
      <a:lvl1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01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46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045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46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490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46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934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46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379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46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823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46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268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46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712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46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157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sz="4600" b="0" i="0" u="none" strike="noStrike" cap="none" spc="0" baseline="0"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9009">
              <a:defRPr sz="18802"/>
            </a:pPr>
            <a:r>
              <a:rPr lang="en-US" sz="15000" dirty="0"/>
              <a:t>&lt;</a:t>
            </a:r>
            <a:r>
              <a:rPr lang="en-US" sz="11700" dirty="0"/>
              <a:t>House Sales prediction in King Country, </a:t>
            </a:r>
            <a:r>
              <a:rPr lang="en-US" sz="11700" dirty="0" err="1"/>
              <a:t>usa</a:t>
            </a:r>
            <a:r>
              <a:rPr lang="en-US" sz="15000" dirty="0"/>
              <a:t>&gt;</a:t>
            </a:r>
            <a:endParaRPr sz="15000" dirty="0"/>
          </a:p>
        </p:txBody>
      </p:sp>
      <p:sp>
        <p:nvSpPr>
          <p:cNvPr id="180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&lt;Yuting du&gt;, CPSC 541, PRP </a:t>
            </a:r>
            <a:r>
              <a:rPr lang="en-US" altLang="zh-CN" dirty="0"/>
              <a:t>2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668490-15F0-4AB3-B547-B0A1E9A4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74" y="2246058"/>
            <a:ext cx="9274969" cy="6877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C475D2-9344-4D00-B239-2BB02F1A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2212534"/>
            <a:ext cx="9458736" cy="6944097"/>
          </a:xfrm>
          <a:prstGeom prst="rect">
            <a:avLst/>
          </a:prstGeom>
        </p:spPr>
      </p:pic>
      <p:sp>
        <p:nvSpPr>
          <p:cNvPr id="4" name="Body">
            <a:extLst>
              <a:ext uri="{FF2B5EF4-FFF2-40B4-BE49-F238E27FC236}">
                <a16:creationId xmlns:a16="http://schemas.microsoft.com/office/drawing/2014/main" id="{0C7CEC88-03B8-4063-AB1E-68F6B520330E}"/>
              </a:ext>
            </a:extLst>
          </p:cNvPr>
          <p:cNvSpPr txBox="1">
            <a:spLocks/>
          </p:cNvSpPr>
          <p:nvPr/>
        </p:nvSpPr>
        <p:spPr>
          <a:xfrm>
            <a:off x="1842874" y="1178817"/>
            <a:ext cx="13416175" cy="1067241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Visualization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B8FA1-F2AE-4C14-B1C3-912F48F0F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873" y="10881797"/>
            <a:ext cx="6981825" cy="2039634"/>
          </a:xfrm>
          <a:prstGeom prst="rect">
            <a:avLst/>
          </a:prstGeom>
        </p:spPr>
      </p:pic>
      <p:sp>
        <p:nvSpPr>
          <p:cNvPr id="6" name="Body">
            <a:extLst>
              <a:ext uri="{FF2B5EF4-FFF2-40B4-BE49-F238E27FC236}">
                <a16:creationId xmlns:a16="http://schemas.microsoft.com/office/drawing/2014/main" id="{69216A21-1D27-4016-AE3D-8EC832F4755E}"/>
              </a:ext>
            </a:extLst>
          </p:cNvPr>
          <p:cNvSpPr txBox="1">
            <a:spLocks/>
          </p:cNvSpPr>
          <p:nvPr/>
        </p:nvSpPr>
        <p:spPr>
          <a:xfrm>
            <a:off x="1842873" y="9814556"/>
            <a:ext cx="13416175" cy="1067241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MSE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76270-0362-4459-B9CB-E34662E8D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463" y="10881797"/>
            <a:ext cx="5179073" cy="7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967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58AB6D-8AEA-4786-8151-30EDDFEE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46" y="2461511"/>
            <a:ext cx="10111643" cy="54340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FE0894-76F3-4F7A-A430-24075782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512" y="2438655"/>
            <a:ext cx="3877015" cy="1657350"/>
          </a:xfrm>
          <a:prstGeom prst="rect">
            <a:avLst/>
          </a:prstGeom>
        </p:spPr>
      </p:pic>
      <p:sp>
        <p:nvSpPr>
          <p:cNvPr id="4" name="Body">
            <a:extLst>
              <a:ext uri="{FF2B5EF4-FFF2-40B4-BE49-F238E27FC236}">
                <a16:creationId xmlns:a16="http://schemas.microsoft.com/office/drawing/2014/main" id="{9105B4E1-4B13-4047-9C0B-E4F06F110693}"/>
              </a:ext>
            </a:extLst>
          </p:cNvPr>
          <p:cNvSpPr txBox="1">
            <a:spLocks/>
          </p:cNvSpPr>
          <p:nvPr/>
        </p:nvSpPr>
        <p:spPr>
          <a:xfrm>
            <a:off x="1408846" y="1379026"/>
            <a:ext cx="13416175" cy="1067241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10-fold cross validation  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35971F7A-6DC4-4B5E-A1D5-6C2C9D1BEB61}"/>
              </a:ext>
            </a:extLst>
          </p:cNvPr>
          <p:cNvSpPr txBox="1">
            <a:spLocks/>
          </p:cNvSpPr>
          <p:nvPr/>
        </p:nvSpPr>
        <p:spPr>
          <a:xfrm>
            <a:off x="1408846" y="9111003"/>
            <a:ext cx="22021110" cy="1017985"/>
          </a:xfrm>
          <a:prstGeom prst="rect">
            <a:avLst/>
          </a:prstGeom>
        </p:spPr>
        <p:txBody>
          <a:bodyPr/>
          <a:lstStyle>
            <a:lvl1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defTabSz="673655" hangingPunct="1">
              <a:spcBef>
                <a:spcPts val="3200"/>
              </a:spcBef>
              <a:defRPr sz="6887"/>
            </a:pPr>
            <a:r>
              <a:rPr lang="en-US" sz="6887" dirty="0"/>
              <a:t>RESULTS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549AADFB-F9B9-4ED0-98F0-B33FEC532D2C}"/>
              </a:ext>
            </a:extLst>
          </p:cNvPr>
          <p:cNvSpPr txBox="1">
            <a:spLocks/>
          </p:cNvSpPr>
          <p:nvPr/>
        </p:nvSpPr>
        <p:spPr>
          <a:xfrm>
            <a:off x="1408846" y="10201467"/>
            <a:ext cx="19528867" cy="2286000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Model R-squared 0.7442</a:t>
            </a:r>
          </a:p>
          <a:p>
            <a:pPr marL="0" indent="0" hangingPunct="1">
              <a:buNone/>
            </a:pPr>
            <a:r>
              <a:rPr lang="en-US" dirty="0"/>
              <a:t>MSE 0.2670</a:t>
            </a:r>
          </a:p>
          <a:p>
            <a:pPr marL="0" indent="0" hangingPunct="1">
              <a:buNone/>
            </a:pPr>
            <a:endParaRPr lang="en-US" dirty="0"/>
          </a:p>
          <a:p>
            <a:pPr marL="0" indent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1096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PSC 541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CPSC 541</a:t>
            </a:r>
          </a:p>
        </p:txBody>
      </p:sp>
      <p:sp>
        <p:nvSpPr>
          <p:cNvPr id="193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73655">
              <a:spcBef>
                <a:spcPts val="3200"/>
              </a:spcBef>
              <a:defRPr sz="6887"/>
            </a:pPr>
            <a:r>
              <a:rPr lang="en-US" dirty="0"/>
              <a:t>DATA DESCRIPTION &amp; Experimental Design</a:t>
            </a:r>
            <a:endParaRPr dirty="0"/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A668A87B-82BE-1F4F-ACF6-5CF914C48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0807" y="4052090"/>
            <a:ext cx="7534562" cy="859036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&lt;house sales prediction&gt;</a:t>
            </a:r>
          </a:p>
          <a:p>
            <a:r>
              <a:rPr lang="en-US" dirty="0"/>
              <a:t># of </a:t>
            </a:r>
            <a:r>
              <a:rPr lang="en-US" altLang="zh-CN" dirty="0"/>
              <a:t>feature</a:t>
            </a:r>
            <a:r>
              <a:rPr lang="en-US" dirty="0"/>
              <a:t>s - 21</a:t>
            </a:r>
          </a:p>
          <a:p>
            <a:r>
              <a:rPr lang="en-US" dirty="0"/>
              <a:t># of treatments -21613 </a:t>
            </a:r>
            <a:r>
              <a:rPr lang="en-US" dirty="0" err="1"/>
              <a:t>obs</a:t>
            </a:r>
            <a:endParaRPr lang="en-US" dirty="0"/>
          </a:p>
          <a:p>
            <a:r>
              <a:rPr lang="en-US" dirty="0"/>
              <a:t>Hypothesis being tested</a:t>
            </a:r>
          </a:p>
          <a:p>
            <a:pPr marL="0" indent="0">
              <a:buNone/>
            </a:pPr>
            <a:r>
              <a:rPr lang="en-US" dirty="0"/>
              <a:t>Prediction of house sales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DDAE0-2253-49D7-A491-E35D597F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846" y="5541084"/>
            <a:ext cx="14219506" cy="6738001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C0874891-BD24-4E61-B8BE-CA4982622B66}"/>
              </a:ext>
            </a:extLst>
          </p:cNvPr>
          <p:cNvSpPr txBox="1">
            <a:spLocks/>
          </p:cNvSpPr>
          <p:nvPr/>
        </p:nvSpPr>
        <p:spPr>
          <a:xfrm>
            <a:off x="9691846" y="3976103"/>
            <a:ext cx="7534563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defTabSz="673655" hangingPunct="1">
              <a:spcBef>
                <a:spcPts val="3200"/>
              </a:spcBef>
              <a:defRPr sz="6887"/>
            </a:pPr>
            <a:r>
              <a:rPr lang="en-US" sz="6887" dirty="0"/>
              <a:t>Data Description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PSC 541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CPSC 541</a:t>
            </a:r>
          </a:p>
        </p:txBody>
      </p:sp>
      <p:sp>
        <p:nvSpPr>
          <p:cNvPr id="201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73655">
              <a:spcBef>
                <a:spcPts val="3200"/>
              </a:spcBef>
              <a:defRPr sz="6887"/>
            </a:pPr>
            <a:r>
              <a:rPr lang="en-US" dirty="0" err="1"/>
              <a:t>AnAlytical</a:t>
            </a:r>
            <a:r>
              <a:rPr lang="en-US" dirty="0"/>
              <a:t> APPROACH</a:t>
            </a:r>
            <a:endParaRPr dirty="0"/>
          </a:p>
        </p:txBody>
      </p:sp>
      <p:sp>
        <p:nvSpPr>
          <p:cNvPr id="202" name="Body"/>
          <p:cNvSpPr txBox="1">
            <a:spLocks noGrp="1"/>
          </p:cNvSpPr>
          <p:nvPr>
            <p:ph type="body" idx="1"/>
          </p:nvPr>
        </p:nvSpPr>
        <p:spPr>
          <a:xfrm>
            <a:off x="1654043" y="3857625"/>
            <a:ext cx="19777207" cy="85903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Model proposal</a:t>
            </a:r>
          </a:p>
          <a:p>
            <a:pPr marL="0" indent="0">
              <a:buNone/>
            </a:pPr>
            <a:r>
              <a:rPr lang="en-US" dirty="0"/>
              <a:t>1. Normalized data; Modified the variables to become more informative;</a:t>
            </a:r>
          </a:p>
          <a:p>
            <a:pPr marL="0" indent="0">
              <a:buNone/>
            </a:pPr>
            <a:r>
              <a:rPr lang="en-US" dirty="0"/>
              <a:t>2. Feature selection (weakly relation; multicollinearity)</a:t>
            </a:r>
          </a:p>
          <a:p>
            <a:pPr marL="0" indent="0">
              <a:buNone/>
            </a:pPr>
            <a:r>
              <a:rPr lang="en-US" dirty="0"/>
              <a:t>3. Model fitting (stepwise;  cross validation)</a:t>
            </a:r>
          </a:p>
          <a:p>
            <a:r>
              <a:rPr lang="en-US" dirty="0"/>
              <a:t>Model evaluation</a:t>
            </a:r>
          </a:p>
          <a:p>
            <a:pPr marL="0" indent="0">
              <a:buNone/>
            </a:pPr>
            <a:r>
              <a:rPr lang="en-US" dirty="0"/>
              <a:t>R-squared; visualization</a:t>
            </a:r>
            <a:endParaRPr dirty="0"/>
          </a:p>
        </p:txBody>
      </p:sp>
      <p:sp>
        <p:nvSpPr>
          <p:cNvPr id="5" name="Body">
            <a:extLst>
              <a:ext uri="{FF2B5EF4-FFF2-40B4-BE49-F238E27FC236}">
                <a16:creationId xmlns:a16="http://schemas.microsoft.com/office/drawing/2014/main" id="{D723FB0A-6603-1940-9DB2-3B5A98D6A11A}"/>
              </a:ext>
            </a:extLst>
          </p:cNvPr>
          <p:cNvSpPr txBox="1">
            <a:spLocks/>
          </p:cNvSpPr>
          <p:nvPr/>
        </p:nvSpPr>
        <p:spPr>
          <a:xfrm>
            <a:off x="11887200" y="3857625"/>
            <a:ext cx="10233157" cy="8590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dirty="0">
              <a:latin typeface="Courier" pitchFamily="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41A2F62-D6BB-8441-8176-B692AA7680A7}"/>
              </a:ext>
            </a:extLst>
          </p:cNvPr>
          <p:cNvSpPr txBox="1">
            <a:spLocks/>
          </p:cNvSpPr>
          <p:nvPr/>
        </p:nvSpPr>
        <p:spPr>
          <a:xfrm>
            <a:off x="1570807" y="2160984"/>
            <a:ext cx="22021110" cy="1017985"/>
          </a:xfrm>
          <a:prstGeom prst="rect">
            <a:avLst/>
          </a:prstGeom>
        </p:spPr>
        <p:txBody>
          <a:bodyPr/>
          <a:lstStyle>
            <a:lvl1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0" algn="l" defTabSz="821531" rtl="0" latinLnBrk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all" spc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defTabSz="673655" hangingPunct="1">
              <a:spcBef>
                <a:spcPts val="3200"/>
              </a:spcBef>
              <a:defRPr sz="6887"/>
            </a:pPr>
            <a:r>
              <a:rPr lang="en-US" sz="6887" dirty="0"/>
              <a:t>RESULTS</a:t>
            </a:r>
          </a:p>
        </p:txBody>
      </p:sp>
      <p:sp>
        <p:nvSpPr>
          <p:cNvPr id="6" name="Body">
            <a:extLst>
              <a:ext uri="{FF2B5EF4-FFF2-40B4-BE49-F238E27FC236}">
                <a16:creationId xmlns:a16="http://schemas.microsoft.com/office/drawing/2014/main" id="{995A7CC1-9266-497E-A200-7BD8C5E3B733}"/>
              </a:ext>
            </a:extLst>
          </p:cNvPr>
          <p:cNvSpPr txBox="1">
            <a:spLocks/>
          </p:cNvSpPr>
          <p:nvPr/>
        </p:nvSpPr>
        <p:spPr>
          <a:xfrm>
            <a:off x="1709525" y="10264125"/>
            <a:ext cx="15987925" cy="1067241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Data normalization (normalizing residuals by transforming data).</a:t>
            </a:r>
          </a:p>
        </p:txBody>
      </p:sp>
      <p:sp>
        <p:nvSpPr>
          <p:cNvPr id="8" name="Body">
            <a:extLst>
              <a:ext uri="{FF2B5EF4-FFF2-40B4-BE49-F238E27FC236}">
                <a16:creationId xmlns:a16="http://schemas.microsoft.com/office/drawing/2014/main" id="{36DFF751-BC62-4A15-9801-330087D81D11}"/>
              </a:ext>
            </a:extLst>
          </p:cNvPr>
          <p:cNvSpPr txBox="1">
            <a:spLocks/>
          </p:cNvSpPr>
          <p:nvPr/>
        </p:nvSpPr>
        <p:spPr>
          <a:xfrm>
            <a:off x="11451285" y="11864987"/>
            <a:ext cx="9542593" cy="1533772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4D606-EF97-4C0A-8404-5D62CDE7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11" y="3776662"/>
            <a:ext cx="7505700" cy="532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7ACDB-A24D-487D-85EA-02E70AC1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5" y="3776662"/>
            <a:ext cx="7524750" cy="537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8CA20-91AD-439A-A9E2-43D68A64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471612"/>
            <a:ext cx="8691563" cy="8075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1DBB18-9DCA-4A08-B952-7DF7E57B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0" y="1471612"/>
            <a:ext cx="10010904" cy="5810250"/>
          </a:xfrm>
          <a:prstGeom prst="rect">
            <a:avLst/>
          </a:prstGeom>
        </p:spPr>
      </p:pic>
      <p:sp>
        <p:nvSpPr>
          <p:cNvPr id="5" name="Body">
            <a:extLst>
              <a:ext uri="{FF2B5EF4-FFF2-40B4-BE49-F238E27FC236}">
                <a16:creationId xmlns:a16="http://schemas.microsoft.com/office/drawing/2014/main" id="{36DB2024-4CDF-469F-ACC0-202427BFB02B}"/>
              </a:ext>
            </a:extLst>
          </p:cNvPr>
          <p:cNvSpPr txBox="1">
            <a:spLocks/>
          </p:cNvSpPr>
          <p:nvPr/>
        </p:nvSpPr>
        <p:spPr>
          <a:xfrm>
            <a:off x="2045387" y="9928132"/>
            <a:ext cx="19528867" cy="1067241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Obtained correlation coefficients for all features;</a:t>
            </a:r>
          </a:p>
          <a:p>
            <a:pPr marL="0" indent="0" hangingPunct="1">
              <a:buNone/>
            </a:pPr>
            <a:r>
              <a:rPr lang="en-US" dirty="0"/>
              <a:t>Removed weakly related ones (&lt;0.4);</a:t>
            </a:r>
          </a:p>
          <a:p>
            <a:pPr marL="0" indent="0" hangingPunct="1">
              <a:buNone/>
            </a:pPr>
            <a:r>
              <a:rPr lang="en-US" dirty="0"/>
              <a:t>Recorded highly related ones (keep) and multicollinearity (need modification)</a:t>
            </a:r>
          </a:p>
          <a:p>
            <a:pPr marL="0" indent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91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0F8653-F093-483D-A550-42242179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61" y="1075502"/>
            <a:ext cx="16918478" cy="6430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0249FB-9C9A-4062-B656-0F725AA4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61" y="8047802"/>
            <a:ext cx="8281988" cy="1430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8194F-DD6A-40D7-9ACE-0032C122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61" y="9840147"/>
            <a:ext cx="6186488" cy="1989073"/>
          </a:xfrm>
          <a:prstGeom prst="rect">
            <a:avLst/>
          </a:prstGeom>
        </p:spPr>
      </p:pic>
      <p:sp>
        <p:nvSpPr>
          <p:cNvPr id="5" name="Body">
            <a:extLst>
              <a:ext uri="{FF2B5EF4-FFF2-40B4-BE49-F238E27FC236}">
                <a16:creationId xmlns:a16="http://schemas.microsoft.com/office/drawing/2014/main" id="{99F5DF89-1E04-488E-A779-381F7243B970}"/>
              </a:ext>
            </a:extLst>
          </p:cNvPr>
          <p:cNvSpPr txBox="1">
            <a:spLocks/>
          </p:cNvSpPr>
          <p:nvPr/>
        </p:nvSpPr>
        <p:spPr>
          <a:xfrm>
            <a:off x="8541437" y="9306526"/>
            <a:ext cx="19528867" cy="1067241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dirty="0"/>
          </a:p>
          <a:p>
            <a:pPr marL="0" indent="0" hangingPunct="1">
              <a:buNone/>
            </a:pPr>
            <a:r>
              <a:rPr lang="en-US" dirty="0"/>
              <a:t>Checked the severity of multicollinearity (VIF)</a:t>
            </a:r>
          </a:p>
          <a:p>
            <a:pPr marL="0" indent="0" hangingPunct="1">
              <a:buNone/>
            </a:pPr>
            <a:r>
              <a:rPr lang="en-US" dirty="0"/>
              <a:t>If VIF &lt; 4, keep both features; if VIF &gt; 4, remove one feature; </a:t>
            </a:r>
          </a:p>
          <a:p>
            <a:pPr marL="0" indent="0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866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70A486-FB97-4504-9B9D-5FA500DD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5" y="6000750"/>
            <a:ext cx="9782175" cy="6742805"/>
          </a:xfrm>
          <a:prstGeom prst="rect">
            <a:avLst/>
          </a:prstGeom>
        </p:spPr>
      </p:pic>
      <p:sp>
        <p:nvSpPr>
          <p:cNvPr id="4" name="Body">
            <a:extLst>
              <a:ext uri="{FF2B5EF4-FFF2-40B4-BE49-F238E27FC236}">
                <a16:creationId xmlns:a16="http://schemas.microsoft.com/office/drawing/2014/main" id="{E945A39C-4D2F-42E0-AF68-5D4705D46FF6}"/>
              </a:ext>
            </a:extLst>
          </p:cNvPr>
          <p:cNvSpPr txBox="1">
            <a:spLocks/>
          </p:cNvSpPr>
          <p:nvPr/>
        </p:nvSpPr>
        <p:spPr>
          <a:xfrm>
            <a:off x="1397687" y="524476"/>
            <a:ext cx="19528867" cy="4561874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dirty="0"/>
          </a:p>
          <a:p>
            <a:pPr marL="0" indent="0" hangingPunct="1">
              <a:buNone/>
            </a:pPr>
            <a:r>
              <a:rPr lang="en-US" dirty="0"/>
              <a:t>Used boxplots to visualize the linear correlation between price and features;</a:t>
            </a:r>
          </a:p>
          <a:p>
            <a:pPr marL="0" indent="0" hangingPunct="1">
              <a:buNone/>
            </a:pPr>
            <a:r>
              <a:rPr lang="en-US" dirty="0"/>
              <a:t>If a linear relationship present, keep numeric values</a:t>
            </a:r>
          </a:p>
          <a:p>
            <a:pPr marL="0" indent="0" hangingPunct="1">
              <a:buNone/>
            </a:pPr>
            <a:r>
              <a:rPr lang="en-US" dirty="0"/>
              <a:t>If nonlinear relationship present, convert into factor feature</a:t>
            </a:r>
          </a:p>
          <a:p>
            <a:pPr marL="0" indent="0" hangingPunct="1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E8E27-EC95-40EF-985A-034683E63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5943599"/>
            <a:ext cx="9972675" cy="678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25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70A76C-E6DE-4607-9F15-7BF26368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87" y="3081337"/>
            <a:ext cx="16300490" cy="2900363"/>
          </a:xfrm>
          <a:prstGeom prst="rect">
            <a:avLst/>
          </a:prstGeom>
        </p:spPr>
      </p:pic>
      <p:sp>
        <p:nvSpPr>
          <p:cNvPr id="3" name="Body">
            <a:extLst>
              <a:ext uri="{FF2B5EF4-FFF2-40B4-BE49-F238E27FC236}">
                <a16:creationId xmlns:a16="http://schemas.microsoft.com/office/drawing/2014/main" id="{63080A03-65B7-4D22-B50D-FC8763C25AF5}"/>
              </a:ext>
            </a:extLst>
          </p:cNvPr>
          <p:cNvSpPr txBox="1">
            <a:spLocks/>
          </p:cNvSpPr>
          <p:nvPr/>
        </p:nvSpPr>
        <p:spPr>
          <a:xfrm>
            <a:off x="1397687" y="524476"/>
            <a:ext cx="19528867" cy="4561874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dirty="0"/>
          </a:p>
          <a:p>
            <a:pPr marL="0" indent="0" hangingPunct="1">
              <a:buNone/>
            </a:pPr>
            <a:r>
              <a:rPr lang="en-US" dirty="0"/>
              <a:t>Separated data into training and testing data sets (</a:t>
            </a:r>
            <a:r>
              <a:rPr lang="en-US" dirty="0" err="1"/>
              <a:t>split</a:t>
            </a:r>
            <a:r>
              <a:rPr lang="en-US" altLang="zh-CN" dirty="0" err="1"/>
              <a:t>_</a:t>
            </a:r>
            <a:r>
              <a:rPr lang="en-US" dirty="0" err="1"/>
              <a:t>ratio</a:t>
            </a:r>
            <a:r>
              <a:rPr lang="en-US" dirty="0"/>
              <a:t> = 0.75);</a:t>
            </a:r>
          </a:p>
          <a:p>
            <a:pPr marL="0" indent="0" hangingPunct="1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C0FB4-B40B-4F56-BC71-B9486627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87" y="8629651"/>
            <a:ext cx="16060770" cy="1771652"/>
          </a:xfrm>
          <a:prstGeom prst="rect">
            <a:avLst/>
          </a:prstGeom>
        </p:spPr>
      </p:pic>
      <p:sp>
        <p:nvSpPr>
          <p:cNvPr id="5" name="Body">
            <a:extLst>
              <a:ext uri="{FF2B5EF4-FFF2-40B4-BE49-F238E27FC236}">
                <a16:creationId xmlns:a16="http://schemas.microsoft.com/office/drawing/2014/main" id="{F45ADB16-C5E3-49F0-8A0E-4A9875F4C2B8}"/>
              </a:ext>
            </a:extLst>
          </p:cNvPr>
          <p:cNvSpPr txBox="1">
            <a:spLocks/>
          </p:cNvSpPr>
          <p:nvPr/>
        </p:nvSpPr>
        <p:spPr>
          <a:xfrm>
            <a:off x="1397686" y="5839429"/>
            <a:ext cx="19528867" cy="4561874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dirty="0"/>
          </a:p>
          <a:p>
            <a:pPr marL="0" indent="0" hangingPunct="1">
              <a:buNone/>
            </a:pPr>
            <a:r>
              <a:rPr lang="en-US" altLang="zh-CN" dirty="0"/>
              <a:t>Used step() to find the best model (</a:t>
            </a:r>
            <a:r>
              <a:rPr lang="en-US" altLang="zh-CN" dirty="0" err="1"/>
              <a:t>lm</a:t>
            </a:r>
            <a:r>
              <a:rPr lang="en-US" altLang="zh-CN" dirty="0"/>
              <a:t>, might not be a good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699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2234A9-E484-4FEC-915B-03F533B3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170998"/>
            <a:ext cx="6767513" cy="10593203"/>
          </a:xfrm>
          <a:prstGeom prst="rect">
            <a:avLst/>
          </a:prstGeom>
        </p:spPr>
      </p:pic>
      <p:sp>
        <p:nvSpPr>
          <p:cNvPr id="4" name="Body">
            <a:extLst>
              <a:ext uri="{FF2B5EF4-FFF2-40B4-BE49-F238E27FC236}">
                <a16:creationId xmlns:a16="http://schemas.microsoft.com/office/drawing/2014/main" id="{B570F593-25A0-4285-9B2C-1B55CCFC7E55}"/>
              </a:ext>
            </a:extLst>
          </p:cNvPr>
          <p:cNvSpPr txBox="1">
            <a:spLocks/>
          </p:cNvSpPr>
          <p:nvPr/>
        </p:nvSpPr>
        <p:spPr>
          <a:xfrm>
            <a:off x="8934450" y="53789"/>
            <a:ext cx="13854113" cy="2857500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endParaRPr lang="en-US" dirty="0"/>
          </a:p>
          <a:p>
            <a:pPr marL="0" indent="0" hangingPunct="1">
              <a:buNone/>
            </a:pPr>
            <a:r>
              <a:rPr lang="en-US" altLang="zh-CN" dirty="0"/>
              <a:t>Removed insignificant features (condition, #bedrooms)</a:t>
            </a:r>
          </a:p>
          <a:p>
            <a:pPr marL="0" indent="0" hangingPunct="1">
              <a:buNone/>
            </a:pPr>
            <a:r>
              <a:rPr lang="en-US" altLang="zh-CN" dirty="0"/>
              <a:t>Refitted the model</a:t>
            </a:r>
          </a:p>
          <a:p>
            <a:pPr marL="0" indent="0" hangingPunct="1">
              <a:buNone/>
            </a:pPr>
            <a:r>
              <a:rPr lang="en-US" altLang="zh-CN" dirty="0"/>
              <a:t>R-squared 0.7442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7E3F0-FD97-4442-9C4F-D344F006C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0" y="5003706"/>
            <a:ext cx="11522227" cy="1890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11A67-F149-41D1-8B70-884AF777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7467600"/>
            <a:ext cx="5848350" cy="4359679"/>
          </a:xfrm>
          <a:prstGeom prst="rect">
            <a:avLst/>
          </a:prstGeom>
        </p:spPr>
      </p:pic>
      <p:sp>
        <p:nvSpPr>
          <p:cNvPr id="9" name="Body">
            <a:extLst>
              <a:ext uri="{FF2B5EF4-FFF2-40B4-BE49-F238E27FC236}">
                <a16:creationId xmlns:a16="http://schemas.microsoft.com/office/drawing/2014/main" id="{E285C091-1DA8-4232-9F36-135C2FC3825F}"/>
              </a:ext>
            </a:extLst>
          </p:cNvPr>
          <p:cNvSpPr txBox="1">
            <a:spLocks/>
          </p:cNvSpPr>
          <p:nvPr/>
        </p:nvSpPr>
        <p:spPr>
          <a:xfrm>
            <a:off x="8643725" y="12552108"/>
            <a:ext cx="13416175" cy="1067241"/>
          </a:xfrm>
          <a:prstGeom prst="rect">
            <a:avLst/>
          </a:prstGeom>
        </p:spPr>
        <p:txBody>
          <a:bodyPr/>
          <a:lstStyle>
            <a:lvl1pPr marL="601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5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0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4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79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823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268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7128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157382" marR="0" indent="-601382" algn="l" defTabSz="821531" latinLnBrk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4600" b="0" i="0" u="none" strike="noStrike" cap="none" spc="0" baseline="0">
                <a:solidFill>
                  <a:srgbClr val="FFFFFF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hangingPunct="1">
              <a:buNone/>
            </a:pPr>
            <a:r>
              <a:rPr lang="en-US" dirty="0"/>
              <a:t>Plotted residuals distribution (normal distribution)</a:t>
            </a:r>
          </a:p>
        </p:txBody>
      </p:sp>
    </p:spTree>
    <p:extLst>
      <p:ext uri="{BB962C8B-B14F-4D97-AF65-F5344CB8AC3E}">
        <p14:creationId xmlns:p14="http://schemas.microsoft.com/office/powerpoint/2010/main" val="11986457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253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Avenir Next</vt:lpstr>
      <vt:lpstr>Avenir Next Medium</vt:lpstr>
      <vt:lpstr>Courier</vt:lpstr>
      <vt:lpstr>DIN Alternate</vt:lpstr>
      <vt:lpstr>DIN Condensed</vt:lpstr>
      <vt:lpstr>Helvetica Neue</vt:lpstr>
      <vt:lpstr>Helvetica</vt:lpstr>
      <vt:lpstr>New_Template7</vt:lpstr>
      <vt:lpstr>&lt;House Sales prediction in King Country, usa&gt;</vt:lpstr>
      <vt:lpstr>DATA DESCRIPTION &amp; Experimental Design</vt:lpstr>
      <vt:lpstr>AnAlytical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Yuting Du</cp:lastModifiedBy>
  <cp:revision>22</cp:revision>
  <dcterms:modified xsi:type="dcterms:W3CDTF">2019-11-04T16:33:45Z</dcterms:modified>
</cp:coreProperties>
</file>