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728E3B-302F-429E-A0A1-F9EA1A4C8ADC}">
  <a:tblStyle styleId="{5E728E3B-302F-429E-A0A1-F9EA1A4C8A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4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SourceCodePr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cc9357bd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fcc9357bd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cc9357bd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fcc9357bd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cc9357bd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fcc9357bd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cc9357bd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fcc9357b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cc9357b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fcc9357b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cc9357bd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fcc9357bd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cc9357bd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fcc9357bd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cc9357bd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fcc9357bd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cc9357bd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fcc9357bd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60125" y="181035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ja"/>
              <a:t>P.104～115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0554"/>
              <a:buFont typeface="Arial"/>
              <a:buNone/>
            </a:pPr>
            <a:r>
              <a:rPr lang="ja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稲村健太郎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179875" y="400350"/>
            <a:ext cx="70791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4400">
                <a:solidFill>
                  <a:schemeClr val="dk1"/>
                </a:solidFill>
              </a:rPr>
              <a:t>UEC_Python輪読会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ja"/>
              <a:t>3. </a:t>
            </a:r>
            <a:r>
              <a:rPr lang="ja"/>
              <a:t>2次元リスト</a:t>
            </a:r>
            <a:r>
              <a:rPr lang="ja"/>
              <a:t>の例</a:t>
            </a:r>
            <a:endParaRPr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203550"/>
            <a:ext cx="8167657" cy="3648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ja"/>
              <a:t>4</a:t>
            </a:r>
            <a:r>
              <a:rPr lang="ja"/>
              <a:t>. </a:t>
            </a:r>
            <a:r>
              <a:rPr lang="ja"/>
              <a:t>集合演算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71600"/>
            <a:ext cx="85206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>
                <a:highlight>
                  <a:srgbClr val="00FFFF"/>
                </a:highlight>
              </a:rPr>
              <a:t>集合演算</a:t>
            </a:r>
            <a:r>
              <a:rPr lang="ja" sz="2000"/>
              <a:t>はセットだけに与えられた特別な機能である．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/>
              <a:t>集合演算には和集合，積集合，差集合，対称差がある．</a:t>
            </a:r>
            <a:endParaRPr sz="2000"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ja"/>
              <a:t>4. 集合演算の例</a:t>
            </a:r>
            <a:endParaRPr/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683" y="971000"/>
            <a:ext cx="7322641" cy="402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ja"/>
              <a:t>目次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ja" sz="1600"/>
              <a:t>セット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ja" sz="1600"/>
              <a:t>コレクションの相互変換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ja" sz="1600"/>
              <a:t>コレクションのネスト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ja" sz="1600"/>
              <a:t>集合演算</a:t>
            </a:r>
            <a:endParaRPr sz="1600"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ja"/>
              <a:t>1. セット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/>
              <a:t>リストと似たコレクションだが，次の点が異なる．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ja" sz="2000"/>
              <a:t>重複した値を格納できない．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ja" sz="2000"/>
              <a:t>添え字やキーという概念がなく，特定の要素に対して代入・参照する方法が存在しない．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ja" sz="2000"/>
              <a:t>添え字がないため，要素は順番を持たない．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ja" sz="2000"/>
              <a:t>append関数の代わりにadd関数で要素を追加する．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/>
              <a:t>セットは種類を管理する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ja" sz="2000"/>
              <a:t>セットは順序を持たず，その要素は重複しないので，種類の管理に向いている．</a:t>
            </a:r>
            <a:endParaRPr sz="1600"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ja"/>
              <a:t>1. </a:t>
            </a:r>
            <a:r>
              <a:rPr lang="ja"/>
              <a:t>コレクションの別名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{5E728E3B-302F-429E-A0A1-F9EA1A4C8ADC}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コレクション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別名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説明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リスト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配列（array）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「配列」と呼ばれることが多い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ディクショナリ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辞書，マップ（map）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マップは対応表を意味する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セット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集合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集合も順序がない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タプル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ー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6"/>
          <p:cNvSpPr txBox="1"/>
          <p:nvPr/>
        </p:nvSpPr>
        <p:spPr>
          <a:xfrm>
            <a:off x="3577750" y="1138625"/>
            <a:ext cx="28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表1.</a:t>
            </a:r>
            <a:r>
              <a:rPr lang="ja"/>
              <a:t>コレクションの別名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ja"/>
              <a:t>1. セットの</a:t>
            </a:r>
            <a:r>
              <a:rPr lang="ja"/>
              <a:t>使用例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225" y="1146950"/>
            <a:ext cx="7135560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ja"/>
              <a:t>2</a:t>
            </a:r>
            <a:r>
              <a:rPr lang="ja"/>
              <a:t>. </a:t>
            </a:r>
            <a:r>
              <a:rPr lang="ja"/>
              <a:t>コレクションの相互変換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71600"/>
            <a:ext cx="85206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/>
              <a:t>Pythonでは各コレクション間での相互変換を可能にするため，次のような関数が用意されている．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ja" sz="2000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r>
              <a:rPr lang="ja" sz="2000"/>
              <a:t>関数...渡されたものをリストに変換する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ja" sz="2000">
                <a:latin typeface="Source Code Pro"/>
                <a:ea typeface="Source Code Pro"/>
                <a:cs typeface="Source Code Pro"/>
                <a:sym typeface="Source Code Pro"/>
              </a:rPr>
              <a:t>tuple</a:t>
            </a:r>
            <a:r>
              <a:rPr lang="ja" sz="2000"/>
              <a:t>関数...渡されたものをタプルに変換する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ja" sz="2000">
                <a:latin typeface="Source Code Pro"/>
                <a:ea typeface="Source Code Pro"/>
                <a:cs typeface="Source Code Pro"/>
                <a:sym typeface="Source Code Pro"/>
              </a:rPr>
              <a:t>set</a:t>
            </a:r>
            <a:r>
              <a:rPr lang="ja" sz="2000"/>
              <a:t>関数...渡されたものをセットに変換する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/>
              <a:t>ディクショナリを渡すと，キーのみを使用．ディクショナリの値を変換するときは，</a:t>
            </a:r>
            <a:r>
              <a:rPr lang="ja" sz="2000">
                <a:latin typeface="Source Code Pro"/>
                <a:ea typeface="Source Code Pro"/>
                <a:cs typeface="Source Code Pro"/>
                <a:sym typeface="Source Code Pro"/>
              </a:rPr>
              <a:t>(ディクショナリオブジェクト).values()</a:t>
            </a:r>
            <a:r>
              <a:rPr lang="ja" sz="2000"/>
              <a:t> を使用．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/>
              <a:t>ディクショナリへ変換する方法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ja" sz="2000"/>
              <a:t>「キーを格納したリスト」と「値を格納したリスト」を用意．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ource Code Pro"/>
              <a:buChar char="○"/>
            </a:pPr>
            <a:r>
              <a:rPr lang="ja" sz="2000">
                <a:latin typeface="Source Code Pro"/>
                <a:ea typeface="Source Code Pro"/>
                <a:cs typeface="Source Code Pro"/>
                <a:sym typeface="Source Code Pro"/>
              </a:rPr>
              <a:t>dict(zip((キーのリスト),(値のリスト))) </a:t>
            </a:r>
            <a:r>
              <a:rPr lang="ja" sz="2000"/>
              <a:t>を使用．</a:t>
            </a:r>
            <a:endParaRPr sz="2000"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ja"/>
              <a:t>2. コレクションの相互変換例</a:t>
            </a:r>
            <a:endParaRPr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650" y="1058225"/>
            <a:ext cx="6920700" cy="39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ja"/>
              <a:t>3</a:t>
            </a:r>
            <a:r>
              <a:rPr lang="ja"/>
              <a:t>. コレクションの</a:t>
            </a:r>
            <a:r>
              <a:rPr lang="ja"/>
              <a:t>ネスト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71600"/>
            <a:ext cx="85206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/>
              <a:t>コレクションの中には文字列や数値以外に，別のコレクションを格納することもできる．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/>
              <a:t>特にリストの中にリストを入れた構造は</a:t>
            </a:r>
            <a:r>
              <a:rPr lang="ja" sz="2000">
                <a:highlight>
                  <a:srgbClr val="00FFFF"/>
                </a:highlight>
              </a:rPr>
              <a:t>2次元リスト</a:t>
            </a:r>
            <a:r>
              <a:rPr lang="ja" sz="2000"/>
              <a:t>と呼ばれ，票の構造を持つデータ管理などに用いられる．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/>
              <a:t>二重構造だけではなく，三重構造以上のコレクションも作ることができる．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/>
              <a:t>このような多重構造を</a:t>
            </a:r>
            <a:r>
              <a:rPr lang="ja" sz="2000">
                <a:highlight>
                  <a:srgbClr val="00FFFF"/>
                </a:highlight>
              </a:rPr>
              <a:t>ネスト</a:t>
            </a:r>
            <a:r>
              <a:rPr lang="ja" sz="2000"/>
              <a:t>や</a:t>
            </a:r>
            <a:r>
              <a:rPr lang="ja" sz="2000">
                <a:highlight>
                  <a:srgbClr val="00FFFF"/>
                </a:highlight>
              </a:rPr>
              <a:t>入れ子</a:t>
            </a:r>
            <a:r>
              <a:rPr lang="ja" sz="2000"/>
              <a:t>という．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/>
              <a:t>ディクショナリのキーは，タプル以外のコレクションは使えない</a:t>
            </a:r>
            <a:endParaRPr sz="2000"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ja"/>
              <a:t>3. コレクションのネストの例</a:t>
            </a:r>
            <a:endParaRPr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0" cy="302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