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3" r:id="rId6"/>
    <p:sldId id="262" r:id="rId7"/>
    <p:sldId id="261" r:id="rId8"/>
    <p:sldId id="259" r:id="rId9"/>
    <p:sldId id="260" r:id="rId10"/>
    <p:sldId id="264" r:id="rId11"/>
    <p:sldId id="266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F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91AC0-0F48-4703-BA37-6DFA69E1C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FADA55-4F12-444C-9DE9-73598A1E4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4BCD9-499A-4C25-9502-D41A9C87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0145B5-4A3F-4350-B0EC-09890245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D818CA-BA27-4DD3-8130-E03A7E18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2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4F5DF-1A00-4F40-88C6-3C67B64C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92C199-2C41-46F7-9BE4-D1A8708C7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58B8F-6710-4265-885C-CFC31DEC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FE0744-DF68-4ADA-951F-C668F1A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983EA-82A1-4008-ABF1-0D49FC1E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3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6811AE-EB53-4305-9750-8DF669736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020405-DD4F-4A66-B636-7378E1481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376532-8574-4B6A-9878-E918D5B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66CE7-5761-4DAB-A52D-53B9F631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78F99-2F39-4BDF-AE08-7A1A075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95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AD441-050B-4F40-BAEA-41ECA49F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75050-75C8-4DFD-A50B-0F62F224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AB74E-3C18-453B-9971-28F415AE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9F204-E852-4B96-8026-5F5A8545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028F76-CC1F-4FB3-908E-80884CEC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11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2E1A1-1CFD-496C-8863-5092D0F9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64C5E6-FA60-47CF-8510-068BFD239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899D2-943A-4438-801E-D6B9566C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B58D0-3AD3-45D6-9CE6-7C4842A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12A0E4-79AB-4344-9AAA-EB3E74E0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4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F9D23-7C48-4982-A088-E2D9F02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E8B50E-B38F-438E-B816-3BC5598BB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248E6A-504D-492E-BBE4-362C5D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31DFB5-F043-408E-A3C3-8DFCC22A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0E63A9-EA00-47CC-A480-9961BC20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47E275-6EB3-486D-BE3A-575DDB2E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0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CB590-9833-4733-966B-BBF82D7B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AD7434-2930-4280-AB70-9A760AD4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5244C5-266F-4F61-8ADE-7DED0578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2A89AB-4DB4-4E46-BF6B-F0D53A2C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3B6B6A7-4808-4D5E-B232-D54A4FD70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FDD464-23C8-41D7-A088-C97B6443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47D293-AEA5-4CE5-9DC3-540E686E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0C43C6-1D32-4E91-9941-400AFF79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2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5DE45-3516-41B0-B09E-AEF73400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6643BE-2328-4256-BD5D-51657D9A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E4F960-A699-47E8-9421-5B6542C3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A486-3643-4FED-AEB8-1E73C34B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5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CAC228-40EF-4BAB-8DB0-160169A4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751A93-21EC-4FFD-BF70-CF2A41EC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583EAB-DAEA-4925-9FBC-F1D3DB0F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F7F38-32CC-4D30-98FD-A34CA245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980032-5F73-48E4-ABCF-71B3F92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BFEF91-9889-4F73-B46F-3CCF609AA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48A7FE-237E-4DE8-BAD6-4F5D0B42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46FBC-3C51-44A6-BE22-B9B3472B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654D65-41D4-4E9E-916C-B1703E78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56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C1246-EBF2-4FD5-B63B-2C5FA137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31CCF1-C8DE-491D-BC59-B6B114184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51AD33-5045-436C-8BBB-61ADCE43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7313A-7F16-4FBC-9ACC-CF1F721F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CDDC3-F4CD-4AAE-874B-35C6FCCE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78ABC9-7515-4F09-8AFD-50EAF6F0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7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6A7263-675C-4F39-A812-A6413A13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A74B37-AF8A-437E-8FB3-1ABAA0C3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820FC-7483-4C7F-B3AA-1684CDC7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E2BF-270E-4ABB-B36E-9C13E0B3452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ACDB4F-EFC6-410D-A997-EA04158F3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EEF3D-EB42-41B4-9613-7B3291917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75A1-EF63-48DA-9D58-CEF535B0F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51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43B9A-E99D-4214-B2CB-5EF7AE00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68" y="1122363"/>
            <a:ext cx="10635916" cy="2387600"/>
          </a:xfrm>
        </p:spPr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章　プログラミングの基本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3BA7FA-DFF5-44A7-9E7D-3815061A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726" y="4437684"/>
            <a:ext cx="9144000" cy="1655762"/>
          </a:xfrm>
        </p:spPr>
        <p:txBody>
          <a:bodyPr/>
          <a:lstStyle/>
          <a:p>
            <a:r>
              <a:rPr lang="ja-JP" altLang="en-US" dirty="0"/>
              <a:t>ほぼすべてのプログラミング言語に共通するルール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204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FCEB2-F44D-4009-A965-E9348290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リスト</a:t>
            </a:r>
            <a:r>
              <a:rPr lang="en-US" altLang="ja-JP" dirty="0"/>
              <a:t>(</a:t>
            </a:r>
            <a:r>
              <a:rPr kumimoji="1" lang="ja-JP" altLang="en-US" dirty="0"/>
              <a:t>配列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から削除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34D256-54C7-400D-A2FB-0ED68336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748" y="1690688"/>
            <a:ext cx="8080513" cy="77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正直あまり使いません。（笑）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なぜなら入れたいものだけを配列に入れるので。まぁ一応。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F2D8CA-7E4B-4589-B427-FC37876102A9}"/>
              </a:ext>
            </a:extLst>
          </p:cNvPr>
          <p:cNvSpPr txBox="1"/>
          <p:nvPr/>
        </p:nvSpPr>
        <p:spPr>
          <a:xfrm>
            <a:off x="997227" y="3056684"/>
            <a:ext cx="60131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【</a:t>
            </a:r>
            <a:r>
              <a:rPr lang="ja-JP" altLang="en-US" sz="2800" dirty="0">
                <a:latin typeface="Consolas" panose="020B0609020204030204" pitchFamily="49" charset="0"/>
              </a:rPr>
              <a:t>例</a:t>
            </a:r>
            <a:r>
              <a:rPr lang="en-US" altLang="ja-JP" sz="2800" dirty="0">
                <a:latin typeface="Consolas" panose="020B0609020204030204" pitchFamily="49" charset="0"/>
              </a:rPr>
              <a:t>】</a:t>
            </a:r>
            <a:endParaRPr lang="en-GB" altLang="ja-JP" sz="2800" dirty="0">
              <a:latin typeface="Consolas" panose="020B0609020204030204" pitchFamily="49" charset="0"/>
            </a:endParaRPr>
          </a:p>
          <a:p>
            <a:r>
              <a:rPr lang="en-GB" altLang="ja-JP" sz="2800" dirty="0">
                <a:latin typeface="Consolas" panose="020B0609020204030204" pitchFamily="49" charset="0"/>
              </a:rPr>
              <a:t>array = [0,1,2,3,4,5,’a’,’a’]</a:t>
            </a:r>
          </a:p>
          <a:p>
            <a:r>
              <a:rPr lang="en-GB" altLang="ja-JP" sz="2800" b="0" dirty="0" err="1">
                <a:effectLst/>
                <a:latin typeface="Consolas" panose="020B0609020204030204" pitchFamily="49" charset="0"/>
              </a:rPr>
              <a:t>array.pop</a:t>
            </a:r>
            <a:r>
              <a:rPr lang="en-GB" altLang="ja-JP" sz="2800" b="0" dirty="0">
                <a:effectLst/>
                <a:latin typeface="Consolas" panose="020B0609020204030204" pitchFamily="49" charset="0"/>
              </a:rPr>
              <a:t>(</a:t>
            </a:r>
            <a:r>
              <a:rPr lang="en-GB" altLang="ja-JP" sz="2800" dirty="0">
                <a:latin typeface="Consolas" panose="020B0609020204030204" pitchFamily="49" charset="0"/>
              </a:rPr>
              <a:t>0) #0</a:t>
            </a:r>
            <a:r>
              <a:rPr lang="ja-JP" altLang="en-US" sz="2800" dirty="0">
                <a:latin typeface="Consolas" panose="020B0609020204030204" pitchFamily="49" charset="0"/>
              </a:rPr>
              <a:t>番目を削除</a:t>
            </a:r>
            <a:endParaRPr lang="en-GB" altLang="ja-JP" sz="2800" dirty="0">
              <a:latin typeface="Consolas" panose="020B0609020204030204" pitchFamily="49" charset="0"/>
            </a:endParaRPr>
          </a:p>
          <a:p>
            <a:r>
              <a:rPr lang="en-GB" altLang="ja-JP" sz="2800" b="0" dirty="0">
                <a:effectLst/>
                <a:latin typeface="Consolas" panose="020B0609020204030204" pitchFamily="49" charset="0"/>
              </a:rPr>
              <a:t>print(array) #</a:t>
            </a:r>
            <a:r>
              <a:rPr lang="en-GB" altLang="ja-JP" sz="2800" dirty="0">
                <a:latin typeface="Consolas" panose="020B0609020204030204" pitchFamily="49" charset="0"/>
              </a:rPr>
              <a:t>[1,2,3,4,5]</a:t>
            </a:r>
          </a:p>
          <a:p>
            <a:r>
              <a:rPr lang="en-GB" altLang="ja-JP" sz="2800" dirty="0" err="1">
                <a:latin typeface="Consolas" panose="020B0609020204030204" pitchFamily="49" charset="0"/>
              </a:rPr>
              <a:t>array.remove</a:t>
            </a:r>
            <a:r>
              <a:rPr lang="en-GB" altLang="ja-JP" sz="2800" dirty="0">
                <a:latin typeface="Consolas" panose="020B0609020204030204" pitchFamily="49" charset="0"/>
              </a:rPr>
              <a:t>(‘a’)</a:t>
            </a:r>
          </a:p>
          <a:p>
            <a:r>
              <a:rPr lang="en-GB" altLang="ja-JP" sz="2800" dirty="0">
                <a:latin typeface="Consolas" panose="020B0609020204030204" pitchFamily="49" charset="0"/>
              </a:rPr>
              <a:t>print(array) #[1,2,3,4,5,’a’]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C7DBEB-0206-4E3E-A50C-E439CB2B1085}"/>
              </a:ext>
            </a:extLst>
          </p:cNvPr>
          <p:cNvSpPr txBox="1"/>
          <p:nvPr/>
        </p:nvSpPr>
        <p:spPr>
          <a:xfrm>
            <a:off x="7010400" y="3851676"/>
            <a:ext cx="50656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pop</a:t>
            </a:r>
            <a:r>
              <a:rPr lang="ja-JP" altLang="en-US" sz="2800" dirty="0">
                <a:latin typeface="Consolas" panose="020B0609020204030204" pitchFamily="49" charset="0"/>
              </a:rPr>
              <a:t>は指定した</a:t>
            </a:r>
            <a:r>
              <a:rPr lang="en-US" altLang="ja-JP" sz="2800" dirty="0">
                <a:latin typeface="Consolas" panose="020B0609020204030204" pitchFamily="49" charset="0"/>
              </a:rPr>
              <a:t>index(</a:t>
            </a:r>
            <a:r>
              <a:rPr lang="ja-JP" altLang="en-US" sz="2800" dirty="0">
                <a:latin typeface="Consolas" panose="020B0609020204030204" pitchFamily="49" charset="0"/>
              </a:rPr>
              <a:t>順番</a:t>
            </a:r>
            <a:r>
              <a:rPr lang="en-US" altLang="ja-JP" sz="2800" dirty="0">
                <a:latin typeface="Consolas" panose="020B0609020204030204" pitchFamily="49" charset="0"/>
              </a:rPr>
              <a:t>)</a:t>
            </a:r>
            <a:r>
              <a:rPr lang="ja-JP" altLang="en-US" sz="2800" dirty="0">
                <a:latin typeface="Consolas" panose="020B0609020204030204" pitchFamily="49" charset="0"/>
              </a:rPr>
              <a:t>を削除</a:t>
            </a:r>
            <a:endParaRPr lang="en-US" altLang="ja-JP" sz="2800" dirty="0">
              <a:latin typeface="Consolas" panose="020B0609020204030204" pitchFamily="49" charset="0"/>
            </a:endParaRPr>
          </a:p>
          <a:p>
            <a:r>
              <a:rPr lang="en-US" altLang="ja-JP" sz="2800" dirty="0">
                <a:latin typeface="Consolas" panose="020B0609020204030204" pitchFamily="49" charset="0"/>
              </a:rPr>
              <a:t>remove</a:t>
            </a:r>
            <a:r>
              <a:rPr lang="ja-JP" altLang="en-US" sz="2800" dirty="0">
                <a:latin typeface="Consolas" panose="020B0609020204030204" pitchFamily="49" charset="0"/>
              </a:rPr>
              <a:t>は</a:t>
            </a:r>
            <a:r>
              <a:rPr lang="ja-JP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最後にある</a:t>
            </a:r>
            <a:r>
              <a:rPr lang="ja-JP" altLang="en-US" sz="2800" dirty="0">
                <a:latin typeface="Consolas" panose="020B0609020204030204" pitchFamily="49" charset="0"/>
              </a:rPr>
              <a:t>指定したものを削除</a:t>
            </a:r>
            <a:endParaRPr lang="en-US" altLang="ja-JP" sz="28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D1DEBF-4C7B-422C-A3CC-EBCACD0C16D4}"/>
              </a:ext>
            </a:extLst>
          </p:cNvPr>
          <p:cNvSpPr txBox="1"/>
          <p:nvPr/>
        </p:nvSpPr>
        <p:spPr>
          <a:xfrm>
            <a:off x="8163339" y="5939330"/>
            <a:ext cx="3435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ja-JP" sz="2800" dirty="0">
                <a:latin typeface="Consolas" panose="020B0609020204030204" pitchFamily="49" charset="0"/>
              </a:rPr>
              <a:t>P88 no6.py</a:t>
            </a:r>
            <a:r>
              <a:rPr lang="ja-JP" altLang="en-US" sz="2800" dirty="0">
                <a:latin typeface="Consolas" panose="020B0609020204030204" pitchFamily="49" charset="0"/>
              </a:rPr>
              <a:t>参照</a:t>
            </a:r>
            <a:endParaRPr lang="en-GB" altLang="ja-JP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7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5FD6F-2BAC-4BF4-B8BF-D41A3E67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変数にコピー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956ED-D4CE-49D5-BD82-40DE9118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33" y="1690688"/>
            <a:ext cx="10266715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リストをコピーするときの状態を維持したままコピーします。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例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 err="1"/>
              <a:t>i</a:t>
            </a:r>
            <a:r>
              <a:rPr lang="en-US" altLang="ja-JP" dirty="0"/>
              <a:t> = [1,2,3,4,5]</a:t>
            </a:r>
          </a:p>
          <a:p>
            <a:pPr marL="0" indent="0">
              <a:buNone/>
            </a:pPr>
            <a:r>
              <a:rPr lang="en-US" altLang="ja-JP" dirty="0"/>
              <a:t>j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 err="1"/>
              <a:t>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copy = </a:t>
            </a:r>
            <a:r>
              <a:rPr lang="en-US" altLang="ja-JP" dirty="0" err="1"/>
              <a:t>i.copy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i</a:t>
            </a:r>
            <a:r>
              <a:rPr lang="en-US" altLang="ja-JP" dirty="0"/>
              <a:t>[0] = 6</a:t>
            </a:r>
          </a:p>
          <a:p>
            <a:pPr marL="0" indent="0">
              <a:buNone/>
            </a:pPr>
            <a:r>
              <a:rPr lang="en-US" altLang="ja-JP" dirty="0"/>
              <a:t>print(j) #[6,2,3,4,5]</a:t>
            </a:r>
          </a:p>
          <a:p>
            <a:pPr marL="0" indent="0">
              <a:buNone/>
            </a:pPr>
            <a:r>
              <a:rPr lang="en-US" altLang="ja-JP" dirty="0"/>
              <a:t>print(copy) #[1,2,3,4,5]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29D4E4-701D-48B1-9708-088E7EC53D60}"/>
              </a:ext>
            </a:extLst>
          </p:cNvPr>
          <p:cNvSpPr txBox="1"/>
          <p:nvPr/>
        </p:nvSpPr>
        <p:spPr>
          <a:xfrm>
            <a:off x="5214960" y="3016251"/>
            <a:ext cx="652977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ja-JP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altLang="ja-JP" sz="2800" b="0" dirty="0">
                <a:effectLst/>
                <a:latin typeface="Consolas" panose="020B0609020204030204" pitchFamily="49" charset="0"/>
              </a:rPr>
              <a:t>[0]</a:t>
            </a:r>
            <a:r>
              <a:rPr lang="ja-JP" altLang="en-US" sz="2800" b="0" dirty="0">
                <a:effectLst/>
                <a:latin typeface="Consolas" panose="020B0609020204030204" pitchFamily="49" charset="0"/>
              </a:rPr>
              <a:t>しか変えていないのに</a:t>
            </a:r>
            <a:r>
              <a:rPr lang="ja-JP" altLang="en-US" sz="2800" dirty="0">
                <a:latin typeface="Consolas" panose="020B0609020204030204" pitchFamily="49" charset="0"/>
              </a:rPr>
              <a:t>、</a:t>
            </a:r>
            <a:r>
              <a:rPr lang="en-US" altLang="ja-JP" sz="2800" b="0" dirty="0">
                <a:effectLst/>
                <a:latin typeface="Consolas" panose="020B0609020204030204" pitchFamily="49" charset="0"/>
              </a:rPr>
              <a:t>j</a:t>
            </a:r>
            <a:r>
              <a:rPr lang="ja-JP" altLang="en-US" sz="2800" b="0" dirty="0">
                <a:effectLst/>
                <a:latin typeface="Consolas" panose="020B0609020204030204" pitchFamily="49" charset="0"/>
              </a:rPr>
              <a:t>の内容が変化している！</a:t>
            </a:r>
            <a:endParaRPr lang="en-US" altLang="ja-JP" sz="28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sz="2800" dirty="0">
                <a:latin typeface="Consolas" panose="020B0609020204030204" pitchFamily="49" charset="0"/>
              </a:rPr>
              <a:t>そこで</a:t>
            </a:r>
            <a:r>
              <a:rPr lang="en-US" altLang="ja-JP" sz="2800" dirty="0">
                <a:latin typeface="Consolas" panose="020B0609020204030204" pitchFamily="49" charset="0"/>
              </a:rPr>
              <a:t>copy()</a:t>
            </a:r>
            <a:r>
              <a:rPr lang="ja-JP" altLang="en-US" sz="2800" dirty="0">
                <a:latin typeface="Consolas" panose="020B0609020204030204" pitchFamily="49" charset="0"/>
              </a:rPr>
              <a:t>を使えば、その時の状態のリストを新しい変数に代入できる。</a:t>
            </a:r>
            <a:endParaRPr lang="en-GB" altLang="ja-JP" sz="2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5FF21-D821-40D9-A268-37E79BCC42A9}"/>
              </a:ext>
            </a:extLst>
          </p:cNvPr>
          <p:cNvSpPr txBox="1"/>
          <p:nvPr/>
        </p:nvSpPr>
        <p:spPr>
          <a:xfrm>
            <a:off x="9329530" y="6013565"/>
            <a:ext cx="2415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2800" dirty="0"/>
              <a:t>no5.py</a:t>
            </a:r>
            <a:r>
              <a:rPr kumimoji="1" lang="ja-JP" altLang="en-US" sz="2800" dirty="0"/>
              <a:t>参照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3094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A8329-BB07-4C33-BC8B-E0E64A75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文字列の〇〇番目を切り抜き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B8CD0-4F95-4A73-A24F-74DAD389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2" y="3255312"/>
            <a:ext cx="3906078" cy="201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例</a:t>
            </a:r>
            <a:r>
              <a:rPr lang="en-US" altLang="ja-JP" dirty="0"/>
              <a:t>】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string = “0123456”</a:t>
            </a:r>
          </a:p>
          <a:p>
            <a:pPr marL="0" indent="0">
              <a:buNone/>
            </a:pPr>
            <a:r>
              <a:rPr kumimoji="1" lang="en-US" altLang="ja-JP" dirty="0"/>
              <a:t>print(string[:4</a:t>
            </a:r>
            <a:r>
              <a:rPr lang="en-US" altLang="ja-JP" dirty="0"/>
              <a:t>]) #0123</a:t>
            </a:r>
          </a:p>
          <a:p>
            <a:pPr marL="0" indent="0">
              <a:buNone/>
            </a:pPr>
            <a:r>
              <a:rPr lang="en-US" altLang="ja-JP" dirty="0"/>
              <a:t>print(string[4:]) #456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01EB21-6D17-4005-AA6F-022DD243F3FF}"/>
              </a:ext>
            </a:extLst>
          </p:cNvPr>
          <p:cNvSpPr txBox="1"/>
          <p:nvPr/>
        </p:nvSpPr>
        <p:spPr>
          <a:xfrm>
            <a:off x="4876800" y="3603658"/>
            <a:ext cx="6917635" cy="2015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500" b="0" dirty="0">
                <a:effectLst/>
                <a:latin typeface="Consolas" panose="020B0609020204030204" pitchFamily="49" charset="0"/>
              </a:rPr>
              <a:t>注意点は</a:t>
            </a:r>
            <a:r>
              <a:rPr lang="ja-JP" altLang="en-US" sz="25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省略できる</a:t>
            </a:r>
            <a:r>
              <a:rPr lang="ja-JP" altLang="en-US" sz="2500" b="0" dirty="0">
                <a:effectLst/>
                <a:latin typeface="Consolas" panose="020B0609020204030204" pitchFamily="49" charset="0"/>
              </a:rPr>
              <a:t>所。</a:t>
            </a:r>
            <a:endParaRPr lang="en-US" altLang="ja-JP" sz="25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sz="2500" b="0" dirty="0">
                <a:effectLst/>
                <a:latin typeface="Consolas" panose="020B0609020204030204" pitchFamily="49" charset="0"/>
              </a:rPr>
              <a:t>左のスライスを書き換えると</a:t>
            </a:r>
            <a:endParaRPr lang="en-US" altLang="ja-JP" sz="2500" b="0" dirty="0">
              <a:effectLst/>
              <a:latin typeface="Consolas" panose="020B0609020204030204" pitchFamily="49" charset="0"/>
            </a:endParaRPr>
          </a:p>
          <a:p>
            <a:r>
              <a:rPr lang="en-US" altLang="ja-JP" sz="2500" dirty="0">
                <a:latin typeface="Consolas" panose="020B0609020204030204" pitchFamily="49" charset="0"/>
              </a:rPr>
              <a:t>print(string[0:4]) # 0</a:t>
            </a:r>
            <a:r>
              <a:rPr lang="ja-JP" altLang="en-US" sz="2500" dirty="0">
                <a:latin typeface="Consolas" panose="020B0609020204030204" pitchFamily="49" charset="0"/>
              </a:rPr>
              <a:t>番目から</a:t>
            </a:r>
            <a:r>
              <a:rPr lang="en-US" altLang="ja-JP" sz="2500" dirty="0">
                <a:latin typeface="Consolas" panose="020B0609020204030204" pitchFamily="49" charset="0"/>
              </a:rPr>
              <a:t>3</a:t>
            </a:r>
            <a:r>
              <a:rPr lang="ja-JP" altLang="en-US" sz="2500" dirty="0">
                <a:latin typeface="Consolas" panose="020B0609020204030204" pitchFamily="49" charset="0"/>
              </a:rPr>
              <a:t>番目まで</a:t>
            </a:r>
            <a:endParaRPr lang="en-US" altLang="ja-JP" sz="2500" dirty="0">
              <a:latin typeface="Consolas" panose="020B0609020204030204" pitchFamily="49" charset="0"/>
            </a:endParaRPr>
          </a:p>
          <a:p>
            <a:r>
              <a:rPr lang="en-US" altLang="ja-JP" sz="2500" b="0" dirty="0">
                <a:effectLst/>
                <a:latin typeface="Consolas" panose="020B0609020204030204" pitchFamily="49" charset="0"/>
              </a:rPr>
              <a:t>print(string[4:len(string)])</a:t>
            </a:r>
          </a:p>
          <a:p>
            <a:r>
              <a:rPr lang="en-US" altLang="ja-JP" sz="2500" b="0" dirty="0"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500" dirty="0">
                <a:latin typeface="Consolas" panose="020B0609020204030204" pitchFamily="49" charset="0"/>
              </a:rPr>
              <a:t> </a:t>
            </a:r>
            <a:r>
              <a:rPr lang="en-US" altLang="ja-JP" sz="2500" b="0" dirty="0">
                <a:effectLst/>
                <a:latin typeface="Consolas" panose="020B0609020204030204" pitchFamily="49" charset="0"/>
              </a:rPr>
              <a:t>4</a:t>
            </a:r>
            <a:r>
              <a:rPr lang="ja-JP" altLang="en-US" sz="2500" b="0" dirty="0">
                <a:effectLst/>
                <a:latin typeface="Consolas" panose="020B0609020204030204" pitchFamily="49" charset="0"/>
              </a:rPr>
              <a:t>番目からあとすべて</a:t>
            </a:r>
            <a:endParaRPr lang="en-GB" altLang="ja-JP" sz="25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02FDA9-90E3-4C49-B970-B1695480B324}"/>
              </a:ext>
            </a:extLst>
          </p:cNvPr>
          <p:cNvSpPr txBox="1"/>
          <p:nvPr/>
        </p:nvSpPr>
        <p:spPr>
          <a:xfrm>
            <a:off x="1086678" y="1522876"/>
            <a:ext cx="10018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スクレイピングなどでよく使います！</a:t>
            </a:r>
            <a:br>
              <a:rPr lang="en-US" altLang="ja-JP" sz="2400" dirty="0">
                <a:latin typeface="Consolas" panose="020B0609020204030204" pitchFamily="49" charset="0"/>
              </a:rPr>
            </a:br>
            <a:r>
              <a:rPr lang="ja-JP" altLang="en-US" sz="2400" dirty="0">
                <a:latin typeface="Consolas" panose="020B0609020204030204" pitchFamily="49" charset="0"/>
              </a:rPr>
              <a:t>株や</a:t>
            </a:r>
            <a:r>
              <a:rPr lang="en-US" altLang="ja-JP" sz="2400" dirty="0">
                <a:latin typeface="Consolas" panose="020B0609020204030204" pitchFamily="49" charset="0"/>
              </a:rPr>
              <a:t>FX</a:t>
            </a:r>
            <a:r>
              <a:rPr lang="ja-JP" altLang="en-US" sz="2400" dirty="0">
                <a:latin typeface="Consolas" panose="020B0609020204030204" pitchFamily="49" charset="0"/>
              </a:rPr>
              <a:t>でも、ここの金額の数字の部分だけほしい！など切り抜きたいときがでてくるかも？？</a:t>
            </a:r>
            <a:endParaRPr lang="en-GB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A283F2-F52B-4020-BC48-DBB9D76A3F04}"/>
              </a:ext>
            </a:extLst>
          </p:cNvPr>
          <p:cNvSpPr txBox="1"/>
          <p:nvPr/>
        </p:nvSpPr>
        <p:spPr>
          <a:xfrm>
            <a:off x="10323443" y="6081517"/>
            <a:ext cx="120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/>
              <a:t>P90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00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46921-1EB6-40A6-8A08-99E93B57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for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4A12A3-42EF-4628-9A29-124E2592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701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他の言語と少し違うのが</a:t>
            </a:r>
            <a:r>
              <a:rPr kumimoji="1" lang="en-US" altLang="ja-JP" dirty="0"/>
              <a:t>for</a:t>
            </a:r>
            <a:r>
              <a:rPr kumimoji="1" lang="ja-JP" altLang="en-US" dirty="0"/>
              <a:t>文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繰り返しの回数を制限、操作したいときに使う。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例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for counter in range(10):</a:t>
            </a:r>
          </a:p>
          <a:p>
            <a:pPr marL="0" indent="0">
              <a:buNone/>
            </a:pPr>
            <a:r>
              <a:rPr kumimoji="1" lang="en-US" altLang="ja-JP" dirty="0"/>
              <a:t>	print(counter)</a:t>
            </a:r>
          </a:p>
          <a:p>
            <a:pPr marL="0" indent="0">
              <a:buNone/>
            </a:pPr>
            <a:r>
              <a:rPr lang="en-US" altLang="ja-JP" dirty="0"/>
              <a:t>#0,1,2,3,4,5,6,7,8,9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D8B6FB-823A-4744-A17F-DF4FDA3E1469}"/>
              </a:ext>
            </a:extLst>
          </p:cNvPr>
          <p:cNvSpPr txBox="1"/>
          <p:nvPr/>
        </p:nvSpPr>
        <p:spPr>
          <a:xfrm>
            <a:off x="5897217" y="2951946"/>
            <a:ext cx="60960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b="0" dirty="0">
                <a:effectLst/>
              </a:rPr>
              <a:t>ほかの言語</a:t>
            </a:r>
            <a:r>
              <a:rPr lang="en-US" altLang="ja-JP" sz="2800" b="0" dirty="0">
                <a:effectLst/>
              </a:rPr>
              <a:t>(PHP)</a:t>
            </a:r>
          </a:p>
          <a:p>
            <a:pPr algn="ctr"/>
            <a:r>
              <a:rPr lang="en-US" altLang="ja-JP" sz="2800" dirty="0"/>
              <a:t>for($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= 0; $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&lt; 10; $</a:t>
            </a:r>
            <a:r>
              <a:rPr lang="en-US" altLang="ja-JP" sz="2800" dirty="0" err="1"/>
              <a:t>i</a:t>
            </a:r>
            <a:r>
              <a:rPr lang="en-US" altLang="ja-JP" sz="2800" dirty="0"/>
              <a:t>++){}</a:t>
            </a:r>
            <a:endParaRPr lang="en-GB" altLang="ja-JP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20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C2D0C-E37F-4FC3-8432-F6C80A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ディクショナリ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3F4042-77D7-4DB3-B087-AACA5F65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611678" cy="506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参考サイトなどを見ていると、たまに見かけるディクショナリ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4625BC2-F00B-4C9A-862A-AED0E00408AA}"/>
              </a:ext>
            </a:extLst>
          </p:cNvPr>
          <p:cNvSpPr txBox="1">
            <a:spLocks/>
          </p:cNvSpPr>
          <p:nvPr/>
        </p:nvSpPr>
        <p:spPr>
          <a:xfrm>
            <a:off x="3864665" y="2635595"/>
            <a:ext cx="4462670" cy="1586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例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array = [‘a’:1,’b’:2,’c’:3]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print(array[‘a’])</a:t>
            </a:r>
            <a:r>
              <a:rPr lang="ja-JP" altLang="en-US" dirty="0"/>
              <a:t> </a:t>
            </a:r>
            <a:r>
              <a:rPr lang="en-US" altLang="ja-JP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05928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02B7E-E804-49E3-A9CC-77577A39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32F6EB-EAF9-41F0-A835-57C05F76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84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8FFD2-7D3C-4070-A67A-DAA2B3BF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結局コメントアウトが一番大事かも？？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916A3A-4D45-4117-B3C4-C2231826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5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プログラミングはわかりやすいコードを書くことが大事です！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難しいコードを書くときは、</a:t>
            </a:r>
            <a:r>
              <a:rPr kumimoji="1" lang="ja-JP" altLang="en-US" b="1" dirty="0">
                <a:solidFill>
                  <a:srgbClr val="FF0000"/>
                </a:solidFill>
              </a:rPr>
              <a:t>そこの部分の説明</a:t>
            </a:r>
            <a:r>
              <a:rPr kumimoji="1" lang="en-US" altLang="ja-JP" b="1" dirty="0">
                <a:solidFill>
                  <a:srgbClr val="FF0000"/>
                </a:solidFill>
              </a:rPr>
              <a:t>[</a:t>
            </a:r>
            <a:r>
              <a:rPr kumimoji="1" lang="ja-JP" altLang="en-US" b="1" dirty="0">
                <a:solidFill>
                  <a:srgbClr val="FF0000"/>
                </a:solidFill>
              </a:rPr>
              <a:t>コメント</a:t>
            </a:r>
            <a:r>
              <a:rPr kumimoji="1" lang="en-US" altLang="ja-JP" b="1" dirty="0">
                <a:solidFill>
                  <a:srgbClr val="FF0000"/>
                </a:solidFill>
              </a:rPr>
              <a:t>]</a:t>
            </a:r>
            <a:r>
              <a:rPr kumimoji="1" lang="ja-JP" altLang="en-US" b="1" dirty="0">
                <a:solidFill>
                  <a:srgbClr val="FF0000"/>
                </a:solidFill>
              </a:rPr>
              <a:t>を書く</a:t>
            </a:r>
            <a:r>
              <a:rPr lang="ja-JP" altLang="en-US" b="1" dirty="0">
                <a:solidFill>
                  <a:srgbClr val="FF0000"/>
                </a:solidFill>
              </a:rPr>
              <a:t>ことが大事</a:t>
            </a:r>
            <a:r>
              <a:rPr lang="ja-JP" altLang="en-US" dirty="0"/>
              <a:t>です！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後から見ても</a:t>
            </a:r>
            <a:r>
              <a:rPr kumimoji="1" lang="ja-JP" altLang="en-US" b="1" dirty="0">
                <a:solidFill>
                  <a:srgbClr val="FF0000"/>
                </a:solidFill>
              </a:rPr>
              <a:t>何をしているか見やすかったり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他の人が見たときに、</a:t>
            </a:r>
            <a:r>
              <a:rPr kumimoji="1" lang="ja-JP" altLang="en-US" b="1" dirty="0">
                <a:solidFill>
                  <a:srgbClr val="FF0000"/>
                </a:solidFill>
              </a:rPr>
              <a:t>わかりやすいコードだと教えてもらいやすかったり</a:t>
            </a:r>
            <a:r>
              <a:rPr kumimoji="1" lang="ja-JP" altLang="en-US" dirty="0"/>
              <a:t>します！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FCD685-5341-42B9-92EC-8BC9EB5ED61C}"/>
              </a:ext>
            </a:extLst>
          </p:cNvPr>
          <p:cNvSpPr txBox="1"/>
          <p:nvPr/>
        </p:nvSpPr>
        <p:spPr>
          <a:xfrm>
            <a:off x="9591261" y="5969655"/>
            <a:ext cx="2415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2800" dirty="0"/>
              <a:t>no0.py</a:t>
            </a:r>
            <a:r>
              <a:rPr kumimoji="1" lang="ja-JP" altLang="en-US" sz="2800" dirty="0"/>
              <a:t>参照</a:t>
            </a: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C851A3-5DE1-4BA5-A3E7-C27BD0ADE54C}"/>
              </a:ext>
            </a:extLst>
          </p:cNvPr>
          <p:cNvSpPr txBox="1"/>
          <p:nvPr/>
        </p:nvSpPr>
        <p:spPr>
          <a:xfrm>
            <a:off x="838200" y="4846999"/>
            <a:ext cx="8067261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コメントは文の最初に</a:t>
            </a:r>
            <a:r>
              <a:rPr lang="ja-JP" altLang="en-US" sz="2800" dirty="0"/>
              <a:t>「</a:t>
            </a:r>
            <a:r>
              <a:rPr lang="en-US" altLang="ja-JP" sz="2800" dirty="0"/>
              <a:t>#</a:t>
            </a:r>
            <a:r>
              <a:rPr lang="ja-JP" altLang="en-US" sz="2800" dirty="0"/>
              <a:t>」をつけるか、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コーテーション</a:t>
            </a:r>
            <a:r>
              <a:rPr lang="ja-JP" altLang="en-US" sz="2800" dirty="0"/>
              <a:t>「</a:t>
            </a:r>
            <a:r>
              <a:rPr lang="en-US" altLang="ja-JP" sz="2800" dirty="0"/>
              <a:t>”””</a:t>
            </a:r>
            <a:r>
              <a:rPr lang="ja-JP" altLang="en-US" sz="2800" dirty="0"/>
              <a:t>〇〇</a:t>
            </a:r>
            <a:r>
              <a:rPr lang="en-US" altLang="ja-JP" sz="2800" dirty="0"/>
              <a:t>”””</a:t>
            </a:r>
            <a:r>
              <a:rPr lang="ja-JP" altLang="en-US" sz="2800" dirty="0"/>
              <a:t>」「</a:t>
            </a:r>
            <a:r>
              <a:rPr lang="en-US" altLang="ja-JP" sz="2800" dirty="0"/>
              <a:t>’’’</a:t>
            </a:r>
            <a:r>
              <a:rPr lang="ja-JP" altLang="en-US" sz="2800" dirty="0"/>
              <a:t>〇〇</a:t>
            </a:r>
            <a:r>
              <a:rPr lang="en-US" altLang="ja-JP" sz="2800" dirty="0"/>
              <a:t>’’’</a:t>
            </a:r>
            <a:r>
              <a:rPr lang="ja-JP" altLang="en-US" sz="2800" dirty="0"/>
              <a:t>」で囲むとできます！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ショートカットキーで「</a:t>
            </a:r>
            <a:r>
              <a:rPr kumimoji="1" lang="en-US" altLang="ja-JP" sz="2800" dirty="0"/>
              <a:t>[ctrl]+[/]</a:t>
            </a:r>
            <a:r>
              <a:rPr kumimoji="1" lang="ja-JP" altLang="en-US" sz="2800" dirty="0"/>
              <a:t>」でできます。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18317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5F882-7D33-44D1-9901-C3C33617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65125"/>
            <a:ext cx="11542643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 dirty="0"/>
              <a:t>プログラミングは基本的に上から実行される！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9E2D6-8E02-4401-A683-DB6AA537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825625"/>
            <a:ext cx="1050566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dirty="0"/>
              <a:t>【</a:t>
            </a:r>
            <a:r>
              <a:rPr lang="ja-JP" altLang="en-US" dirty="0"/>
              <a:t>例</a:t>
            </a:r>
            <a:r>
              <a:rPr lang="en-US" altLang="ja-JP" dirty="0"/>
              <a:t>】</a:t>
            </a:r>
          </a:p>
          <a:p>
            <a:pPr marL="0" indent="0" algn="ctr">
              <a:buNone/>
            </a:pPr>
            <a:r>
              <a:rPr lang="en-US" altLang="ja-JP" dirty="0"/>
              <a:t>print(“</a:t>
            </a:r>
            <a:r>
              <a:rPr lang="ja-JP" altLang="en-US" dirty="0"/>
              <a:t>あ</a:t>
            </a:r>
            <a:r>
              <a:rPr lang="en-US" altLang="ja-JP" dirty="0"/>
              <a:t>”)</a:t>
            </a:r>
          </a:p>
          <a:p>
            <a:pPr marL="0" indent="0" algn="ctr">
              <a:buNone/>
            </a:pPr>
            <a:r>
              <a:rPr lang="en-US" altLang="ja-JP" dirty="0"/>
              <a:t>print(“</a:t>
            </a:r>
            <a:r>
              <a:rPr lang="ja-JP" altLang="en-US" dirty="0"/>
              <a:t>い</a:t>
            </a:r>
            <a:r>
              <a:rPr lang="en-US" altLang="ja-JP" dirty="0"/>
              <a:t>”)</a:t>
            </a:r>
          </a:p>
          <a:p>
            <a:pPr marL="0" indent="0" algn="ctr">
              <a:buNone/>
            </a:pPr>
            <a:r>
              <a:rPr lang="en-US" altLang="ja-JP" dirty="0"/>
              <a:t>print(“</a:t>
            </a:r>
            <a:r>
              <a:rPr lang="ja-JP" altLang="en-US" dirty="0"/>
              <a:t>う</a:t>
            </a:r>
            <a:r>
              <a:rPr lang="en-US" altLang="ja-JP" dirty="0"/>
              <a:t>”)</a:t>
            </a:r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実行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→あ、い、う　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の順に表示される</a:t>
            </a:r>
            <a:endParaRPr lang="en-US" altLang="ja-JP" dirty="0"/>
          </a:p>
          <a:p>
            <a:pPr marL="0" indent="0" algn="ctr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6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1B1FB-0080-4012-B6E8-66FB9CAC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文字と整数と小数は違う！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F2A444-CB36-42BB-BFB8-AFB7A472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236" y="1975402"/>
            <a:ext cx="3829878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print(1 + 1)</a:t>
            </a:r>
          </a:p>
          <a:p>
            <a:pPr marL="0" indent="0">
              <a:buNone/>
            </a:pPr>
            <a:r>
              <a:rPr lang="en-US" altLang="ja-JP" dirty="0"/>
              <a:t>print(“1” + “1”)</a:t>
            </a:r>
          </a:p>
          <a:p>
            <a:pPr marL="0" indent="0">
              <a:buNone/>
            </a:pPr>
            <a:r>
              <a:rPr lang="en-US" altLang="ja-JP" dirty="0"/>
              <a:t>print(1 + “1”)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4D05144-6ECF-4225-92A1-98B10FB39FC8}"/>
              </a:ext>
            </a:extLst>
          </p:cNvPr>
          <p:cNvSpPr txBox="1">
            <a:spLocks/>
          </p:cNvSpPr>
          <p:nvPr/>
        </p:nvSpPr>
        <p:spPr>
          <a:xfrm>
            <a:off x="6096000" y="1442382"/>
            <a:ext cx="3034748" cy="213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実行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Error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1B18FA-AE34-4A4F-8C35-BFCD49DAE1A9}"/>
              </a:ext>
            </a:extLst>
          </p:cNvPr>
          <p:cNvSpPr txBox="1"/>
          <p:nvPr/>
        </p:nvSpPr>
        <p:spPr>
          <a:xfrm>
            <a:off x="1782418" y="3871205"/>
            <a:ext cx="94289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u="sng" dirty="0"/>
              <a:t>同じ型どうしじゃないと計算できません。</a:t>
            </a:r>
            <a:endParaRPr lang="en-US" altLang="ja-JP" sz="32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/>
              <a:t>(Python</a:t>
            </a:r>
            <a:r>
              <a:rPr lang="ja-JP" altLang="en-US" sz="3200" dirty="0"/>
              <a:t>などの文字</a:t>
            </a:r>
            <a:r>
              <a:rPr lang="en-US" altLang="ja-JP" sz="3200" dirty="0"/>
              <a:t>*</a:t>
            </a:r>
            <a:r>
              <a:rPr lang="ja-JP" altLang="en-US" sz="3200" dirty="0"/>
              <a:t>数字などは例外</a:t>
            </a:r>
            <a:r>
              <a:rPr lang="en-US" altLang="ja-JP" sz="3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/>
              <a:t>同じ型にすることを「キャスト変換」と言います。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4713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DD6B0-3AA2-448B-854A-491BF94D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無限ループに注意！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7D221-2E16-4DBD-A9CB-76146595D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9"/>
            <a:ext cx="10624930" cy="1325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while</a:t>
            </a:r>
            <a:r>
              <a:rPr kumimoji="1" lang="ja-JP" altLang="en-US" dirty="0"/>
              <a:t>文でループさせることができます。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しかし、一歩間違えると</a:t>
            </a:r>
            <a:r>
              <a:rPr kumimoji="1" lang="ja-JP" altLang="en-US" dirty="0">
                <a:solidFill>
                  <a:srgbClr val="FF0000"/>
                </a:solidFill>
              </a:rPr>
              <a:t>パソコンが終わってしまうことがある</a:t>
            </a:r>
            <a:r>
              <a:rPr kumimoji="1" lang="ja-JP" altLang="en-US" dirty="0"/>
              <a:t>ので注意！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4AEB9A-AD2E-49E2-AEB8-6A44D3A7F289}"/>
              </a:ext>
            </a:extLst>
          </p:cNvPr>
          <p:cNvSpPr txBox="1"/>
          <p:nvPr/>
        </p:nvSpPr>
        <p:spPr>
          <a:xfrm>
            <a:off x="1139687" y="3117718"/>
            <a:ext cx="3392557" cy="2328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【</a:t>
            </a:r>
            <a:r>
              <a:rPr lang="ja-JP" altLang="en-US" sz="2800" dirty="0"/>
              <a:t>例</a:t>
            </a:r>
            <a:r>
              <a:rPr lang="en-US" altLang="ja-JP" sz="2800" dirty="0"/>
              <a:t>】(python)</a:t>
            </a:r>
          </a:p>
          <a:p>
            <a:pPr marL="0" indent="0">
              <a:buNone/>
            </a:pPr>
            <a:r>
              <a:rPr lang="en-US" altLang="ja-JP" sz="2800" dirty="0" err="1"/>
              <a:t>i</a:t>
            </a:r>
            <a:r>
              <a:rPr lang="en-US" altLang="ja-JP" sz="2800" dirty="0"/>
              <a:t> = 9</a:t>
            </a:r>
          </a:p>
          <a:p>
            <a:pPr marL="0" indent="0">
              <a:buNone/>
            </a:pPr>
            <a:r>
              <a:rPr lang="en-US" altLang="ja-JP" sz="2800" dirty="0"/>
              <a:t>while(True):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**= 2</a:t>
            </a:r>
          </a:p>
          <a:p>
            <a:pPr marL="0" indent="0">
              <a:buNone/>
            </a:pPr>
            <a:r>
              <a:rPr lang="en-US" altLang="ja-JP" sz="2800" dirty="0"/>
              <a:t>	print(</a:t>
            </a:r>
            <a:r>
              <a:rPr lang="en-US" altLang="ja-JP" sz="2800" dirty="0" err="1"/>
              <a:t>i</a:t>
            </a:r>
            <a:r>
              <a:rPr lang="en-US" altLang="ja-JP" sz="2800" dirty="0"/>
              <a:t>)</a:t>
            </a:r>
            <a:endParaRPr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D413B8-969D-4AFA-99CF-868E382C3BBC}"/>
              </a:ext>
            </a:extLst>
          </p:cNvPr>
          <p:cNvSpPr txBox="1"/>
          <p:nvPr/>
        </p:nvSpPr>
        <p:spPr>
          <a:xfrm>
            <a:off x="3604592" y="4398137"/>
            <a:ext cx="7540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←無限ループの中で二乗を代入</a:t>
            </a:r>
            <a:r>
              <a:rPr lang="ja-JP" altLang="en-US" sz="3200" dirty="0"/>
              <a:t>している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3C7B8C-C08A-4A6C-855B-C628550BEA70}"/>
              </a:ext>
            </a:extLst>
          </p:cNvPr>
          <p:cNvSpPr txBox="1"/>
          <p:nvPr/>
        </p:nvSpPr>
        <p:spPr>
          <a:xfrm>
            <a:off x="4068418" y="4970624"/>
            <a:ext cx="6983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徐々に数が多くなって、パソコンのメモリが大きくなり、動かなくなる可能性があり、</a:t>
            </a:r>
            <a:r>
              <a:rPr lang="ja-JP" altLang="en-US" sz="2000" dirty="0">
                <a:solidFill>
                  <a:srgbClr val="FF0000"/>
                </a:solidFill>
              </a:rPr>
              <a:t>危険</a:t>
            </a:r>
            <a:r>
              <a:rPr lang="ja-JP" altLang="en-US" sz="2000" dirty="0"/>
              <a:t>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6D9B42-DF46-418E-BF0E-9F693CF79AF2}"/>
              </a:ext>
            </a:extLst>
          </p:cNvPr>
          <p:cNvSpPr txBox="1"/>
          <p:nvPr/>
        </p:nvSpPr>
        <p:spPr>
          <a:xfrm>
            <a:off x="354496" y="5908100"/>
            <a:ext cx="11483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ja-JP" altLang="en-US" sz="3200" b="1" u="sng" dirty="0"/>
              <a:t>必ず</a:t>
            </a:r>
            <a:r>
              <a:rPr lang="en-US" altLang="ja-JP" sz="3200" b="1" u="sng" dirty="0"/>
              <a:t>while</a:t>
            </a:r>
            <a:r>
              <a:rPr lang="ja-JP" altLang="en-US" sz="3200" b="1" u="sng" dirty="0"/>
              <a:t>文のなかに</a:t>
            </a:r>
            <a:r>
              <a:rPr lang="en-US" altLang="ja-JP" sz="3200" b="1" u="sng" dirty="0"/>
              <a:t>exit()</a:t>
            </a:r>
            <a:r>
              <a:rPr lang="ja-JP" altLang="en-US" sz="3200" b="1" u="sng" dirty="0"/>
              <a:t>を書いて</a:t>
            </a:r>
            <a:r>
              <a:rPr lang="en-US" altLang="ja-JP" sz="3200" b="1" u="sng" dirty="0"/>
              <a:t>while</a:t>
            </a:r>
            <a:r>
              <a:rPr lang="ja-JP" altLang="en-US" sz="3200" b="1" u="sng" dirty="0"/>
              <a:t>文を終わらす！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3E241B-492F-4AD0-BE98-6D7CC9BE9B11}"/>
              </a:ext>
            </a:extLst>
          </p:cNvPr>
          <p:cNvSpPr txBox="1"/>
          <p:nvPr/>
        </p:nvSpPr>
        <p:spPr>
          <a:xfrm>
            <a:off x="9448799" y="269950"/>
            <a:ext cx="2415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2800" dirty="0"/>
              <a:t>no3.py</a:t>
            </a:r>
            <a:r>
              <a:rPr kumimoji="1" lang="ja-JP" altLang="en-US" sz="2800" dirty="0"/>
              <a:t>参照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9364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EE094-9B97-49E4-9F08-3BC9FF4B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リスト</a:t>
            </a:r>
            <a:r>
              <a:rPr lang="en-US" altLang="ja-JP" dirty="0"/>
              <a:t>(</a:t>
            </a:r>
            <a:r>
              <a:rPr kumimoji="1" lang="ja-JP" altLang="en-US" dirty="0"/>
              <a:t>配列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の番号は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番目から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A429B6-15EF-4F33-87DB-9C1C81C5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374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array = [“</a:t>
            </a:r>
            <a:r>
              <a:rPr kumimoji="1" lang="ja-JP" altLang="en-US" dirty="0"/>
              <a:t>あ</a:t>
            </a:r>
            <a:r>
              <a:rPr kumimoji="1" lang="en-US" altLang="ja-JP" dirty="0"/>
              <a:t>”,”</a:t>
            </a:r>
            <a:r>
              <a:rPr kumimoji="1" lang="ja-JP" altLang="en-US" dirty="0"/>
              <a:t>い</a:t>
            </a:r>
            <a:r>
              <a:rPr kumimoji="1" lang="en-US" altLang="ja-JP" dirty="0"/>
              <a:t>”,”</a:t>
            </a:r>
            <a:r>
              <a:rPr kumimoji="1" lang="ja-JP" altLang="en-US" dirty="0"/>
              <a:t>う</a:t>
            </a:r>
            <a:r>
              <a:rPr kumimoji="1" lang="en-US" altLang="ja-JP" dirty="0"/>
              <a:t>”]</a:t>
            </a:r>
          </a:p>
          <a:p>
            <a:pPr marL="0" indent="0">
              <a:buNone/>
            </a:pPr>
            <a:r>
              <a:rPr lang="ja-JP" altLang="en-US" dirty="0"/>
              <a:t>などの形をリスト</a:t>
            </a:r>
            <a:r>
              <a:rPr lang="en-US" altLang="ja-JP" dirty="0"/>
              <a:t>(</a:t>
            </a:r>
            <a:r>
              <a:rPr lang="ja-JP" altLang="en-US" dirty="0"/>
              <a:t>配列</a:t>
            </a:r>
            <a:r>
              <a:rPr lang="en-US" altLang="ja-JP" dirty="0"/>
              <a:t>)</a:t>
            </a:r>
            <a:r>
              <a:rPr lang="ja-JP" altLang="en-US" dirty="0"/>
              <a:t>といいます。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上の場合、「あ」を表示させたければ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print(array[0])</a:t>
            </a:r>
          </a:p>
          <a:p>
            <a:pPr marL="0" indent="0">
              <a:buNone/>
            </a:pPr>
            <a:r>
              <a:rPr lang="ja-JP" altLang="en-US" dirty="0"/>
              <a:t>と書きます。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E6F77A-A6BB-44C3-B961-A156974E0026}"/>
              </a:ext>
            </a:extLst>
          </p:cNvPr>
          <p:cNvSpPr txBox="1"/>
          <p:nvPr/>
        </p:nvSpPr>
        <p:spPr>
          <a:xfrm>
            <a:off x="4890052" y="5592188"/>
            <a:ext cx="6997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4800" dirty="0"/>
              <a:t>array = [“</a:t>
            </a:r>
            <a:r>
              <a:rPr kumimoji="1" lang="ja-JP" altLang="en-US" sz="4800" dirty="0"/>
              <a:t>あ</a:t>
            </a:r>
            <a:r>
              <a:rPr kumimoji="1" lang="en-US" altLang="ja-JP" sz="4800" dirty="0"/>
              <a:t>”,”</a:t>
            </a:r>
            <a:r>
              <a:rPr kumimoji="1" lang="ja-JP" altLang="en-US" sz="4800" dirty="0"/>
              <a:t>い</a:t>
            </a:r>
            <a:r>
              <a:rPr kumimoji="1" lang="en-US" altLang="ja-JP" sz="4800" dirty="0"/>
              <a:t>”,”</a:t>
            </a:r>
            <a:r>
              <a:rPr kumimoji="1" lang="ja-JP" altLang="en-US" sz="4800" dirty="0"/>
              <a:t>う</a:t>
            </a:r>
            <a:r>
              <a:rPr kumimoji="1" lang="en-US" altLang="ja-JP" sz="4800" dirty="0"/>
              <a:t>”]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72E114D3-A179-4232-A666-94B291C3623A}"/>
              </a:ext>
            </a:extLst>
          </p:cNvPr>
          <p:cNvSpPr/>
          <p:nvPr/>
        </p:nvSpPr>
        <p:spPr>
          <a:xfrm>
            <a:off x="7739271" y="4761192"/>
            <a:ext cx="463826" cy="83099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A5E23C-88CE-4D5B-B054-0C6D2E696461}"/>
              </a:ext>
            </a:extLst>
          </p:cNvPr>
          <p:cNvSpPr txBox="1"/>
          <p:nvPr/>
        </p:nvSpPr>
        <p:spPr>
          <a:xfrm>
            <a:off x="7620002" y="43918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番目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4E90D01-D528-46C8-94F0-F2FEF002ADED}"/>
              </a:ext>
            </a:extLst>
          </p:cNvPr>
          <p:cNvSpPr/>
          <p:nvPr/>
        </p:nvSpPr>
        <p:spPr>
          <a:xfrm>
            <a:off x="9037984" y="4774060"/>
            <a:ext cx="463826" cy="83099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DFE19D-AD49-445F-A9C9-F5C2EC37F454}"/>
              </a:ext>
            </a:extLst>
          </p:cNvPr>
          <p:cNvSpPr txBox="1"/>
          <p:nvPr/>
        </p:nvSpPr>
        <p:spPr>
          <a:xfrm>
            <a:off x="8918715" y="44047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番目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7931A225-7613-47D2-850C-313AAF3A9721}"/>
              </a:ext>
            </a:extLst>
          </p:cNvPr>
          <p:cNvSpPr/>
          <p:nvPr/>
        </p:nvSpPr>
        <p:spPr>
          <a:xfrm>
            <a:off x="10336697" y="4766582"/>
            <a:ext cx="463826" cy="830996"/>
          </a:xfrm>
          <a:prstGeom prst="downArrow">
            <a:avLst/>
          </a:prstGeom>
          <a:solidFill>
            <a:srgbClr val="76FAB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0F07A82-4A50-49C5-9640-92A225A5F7A7}"/>
              </a:ext>
            </a:extLst>
          </p:cNvPr>
          <p:cNvSpPr txBox="1"/>
          <p:nvPr/>
        </p:nvSpPr>
        <p:spPr>
          <a:xfrm>
            <a:off x="10217428" y="43972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番目</a:t>
            </a:r>
          </a:p>
        </p:txBody>
      </p:sp>
    </p:spTree>
    <p:extLst>
      <p:ext uri="{BB962C8B-B14F-4D97-AF65-F5344CB8AC3E}">
        <p14:creationId xmlns:p14="http://schemas.microsoft.com/office/powerpoint/2010/main" val="203203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E9C2A-62D0-4BC5-9EBA-2A2E7A86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621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b="1" dirty="0"/>
              <a:t>2</a:t>
            </a:r>
            <a:r>
              <a:rPr kumimoji="1" lang="ja-JP" altLang="en-US" b="1" dirty="0"/>
              <a:t>章　</a:t>
            </a:r>
            <a:r>
              <a:rPr kumimoji="1" lang="en-US" altLang="ja-JP" b="1" dirty="0"/>
              <a:t>Python</a:t>
            </a:r>
            <a:r>
              <a:rPr kumimoji="1" lang="ja-JP" altLang="en-US" b="1" dirty="0"/>
              <a:t>でたまに役に立つこと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59B6D4-902F-4359-9775-095F4DA5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2643"/>
            <a:ext cx="10515600" cy="225432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「あれどうやるっけなー」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「こんなんできるんかな」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のまとめ</a:t>
            </a:r>
          </a:p>
        </p:txBody>
      </p:sp>
    </p:spTree>
    <p:extLst>
      <p:ext uri="{BB962C8B-B14F-4D97-AF65-F5344CB8AC3E}">
        <p14:creationId xmlns:p14="http://schemas.microsoft.com/office/powerpoint/2010/main" val="344096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10D96-E7A2-4CB3-B4AD-ECF98469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134611"/>
            <a:ext cx="3733800" cy="1325563"/>
          </a:xfrm>
        </p:spPr>
        <p:txBody>
          <a:bodyPr/>
          <a:lstStyle/>
          <a:p>
            <a:r>
              <a:rPr kumimoji="1" lang="ja-JP" altLang="en-US" dirty="0"/>
              <a:t>キャスト変換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230CC-0885-4F50-A712-056FB7AC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2646919"/>
            <a:ext cx="3349487" cy="3196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例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 err="1"/>
              <a:t>i</a:t>
            </a:r>
            <a:r>
              <a:rPr lang="en-US" altLang="ja-JP" dirty="0"/>
              <a:t> = 1	</a:t>
            </a:r>
            <a:r>
              <a:rPr lang="ja-JP" altLang="en-US" dirty="0"/>
              <a:t>＃整数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j = 2	#</a:t>
            </a:r>
            <a:r>
              <a:rPr lang="ja-JP" altLang="en-US" dirty="0"/>
              <a:t>数字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i</a:t>
            </a:r>
            <a:r>
              <a:rPr lang="en-US" altLang="ja-JP" dirty="0"/>
              <a:t> + j)</a:t>
            </a:r>
          </a:p>
          <a:p>
            <a:pPr marL="0" indent="0">
              <a:buNone/>
            </a:pPr>
            <a:r>
              <a:rPr lang="en-US" altLang="ja-JP" dirty="0"/>
              <a:t>print(str(</a:t>
            </a:r>
            <a:r>
              <a:rPr lang="en-US" altLang="ja-JP" dirty="0" err="1"/>
              <a:t>i</a:t>
            </a:r>
            <a:r>
              <a:rPr lang="en-US" altLang="ja-JP" dirty="0"/>
              <a:t>) + str(j)) #</a:t>
            </a:r>
            <a:r>
              <a:rPr lang="ja-JP" altLang="en-US" dirty="0"/>
              <a:t>文字で出力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2718B7A-69FF-429E-8643-063CE31F3011}"/>
              </a:ext>
            </a:extLst>
          </p:cNvPr>
          <p:cNvSpPr txBox="1">
            <a:spLocks/>
          </p:cNvSpPr>
          <p:nvPr/>
        </p:nvSpPr>
        <p:spPr>
          <a:xfrm>
            <a:off x="765313" y="1843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ECBF11-503B-44EE-9F0C-64266520D5C5}"/>
              </a:ext>
            </a:extLst>
          </p:cNvPr>
          <p:cNvSpPr txBox="1"/>
          <p:nvPr/>
        </p:nvSpPr>
        <p:spPr>
          <a:xfrm>
            <a:off x="612913" y="1460174"/>
            <a:ext cx="8133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キャスト変換は</a:t>
            </a:r>
            <a:r>
              <a:rPr kumimoji="1" lang="ja-JP" altLang="en-US" sz="2800" dirty="0">
                <a:solidFill>
                  <a:srgbClr val="FF0000"/>
                </a:solidFill>
              </a:rPr>
              <a:t>ある型から違う型に変換する</a:t>
            </a:r>
            <a:r>
              <a:rPr kumimoji="1" lang="ja-JP" altLang="en-US" sz="2800" dirty="0"/>
              <a:t>こと</a:t>
            </a:r>
            <a:endParaRPr kumimoji="1" lang="en-US" altLang="ja-JP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EF3233B-B9EC-46EB-ABB5-C0A9F4CE7274}"/>
              </a:ext>
            </a:extLst>
          </p:cNvPr>
          <p:cNvSpPr txBox="1">
            <a:spLocks/>
          </p:cNvSpPr>
          <p:nvPr/>
        </p:nvSpPr>
        <p:spPr>
          <a:xfrm>
            <a:off x="3697357" y="3363737"/>
            <a:ext cx="4020378" cy="319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結果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→</a:t>
            </a:r>
            <a:r>
              <a:rPr lang="en-US" altLang="ja-JP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→ </a:t>
            </a:r>
            <a:r>
              <a:rPr lang="en-US" altLang="ja-JP" dirty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→ </a:t>
            </a:r>
            <a:r>
              <a:rPr lang="en-US" altLang="ja-JP" dirty="0"/>
              <a:t>13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7B6431-FC99-415D-BBCB-4295C3309279}"/>
              </a:ext>
            </a:extLst>
          </p:cNvPr>
          <p:cNvSpPr txBox="1">
            <a:spLocks/>
          </p:cNvSpPr>
          <p:nvPr/>
        </p:nvSpPr>
        <p:spPr>
          <a:xfrm>
            <a:off x="6985552" y="2315258"/>
            <a:ext cx="4295361" cy="319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/>
              <a:t>Python</a:t>
            </a:r>
            <a:r>
              <a:rPr lang="ja-JP" altLang="en-US" dirty="0"/>
              <a:t>でのキャスト変換</a:t>
            </a:r>
            <a:endParaRPr lang="en-US" altLang="ja-JP" dirty="0"/>
          </a:p>
          <a:p>
            <a:r>
              <a:rPr lang="en-US" altLang="ja-JP" dirty="0"/>
              <a:t>str()</a:t>
            </a:r>
            <a:r>
              <a:rPr lang="ja-JP" altLang="en-US" dirty="0"/>
              <a:t>　文字に変換</a:t>
            </a:r>
            <a:endParaRPr lang="en-US" altLang="ja-JP" dirty="0"/>
          </a:p>
          <a:p>
            <a:r>
              <a:rPr lang="en-US" altLang="ja-JP" dirty="0"/>
              <a:t>int()</a:t>
            </a:r>
            <a:r>
              <a:rPr lang="ja-JP" altLang="en-US" dirty="0"/>
              <a:t>　整数に変換</a:t>
            </a:r>
            <a:endParaRPr lang="en-US" altLang="ja-JP" dirty="0"/>
          </a:p>
          <a:p>
            <a:r>
              <a:rPr lang="en-US" altLang="ja-JP" dirty="0"/>
              <a:t>float()</a:t>
            </a:r>
            <a:r>
              <a:rPr lang="ja-JP" altLang="en-US" dirty="0"/>
              <a:t>少数に変換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F5F0B8-F45A-49CF-9E75-96B8AE231CDE}"/>
              </a:ext>
            </a:extLst>
          </p:cNvPr>
          <p:cNvSpPr txBox="1"/>
          <p:nvPr/>
        </p:nvSpPr>
        <p:spPr>
          <a:xfrm>
            <a:off x="8521148" y="5843519"/>
            <a:ext cx="2912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2800" dirty="0"/>
              <a:t>P65 no1.py</a:t>
            </a:r>
            <a:r>
              <a:rPr kumimoji="1" lang="ja-JP" altLang="en-US" sz="2800" dirty="0"/>
              <a:t>参照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20860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3A035-5A8D-4FC2-9DB0-AE00C384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リスト</a:t>
            </a:r>
            <a:r>
              <a:rPr lang="en-US" altLang="ja-JP" dirty="0"/>
              <a:t>(</a:t>
            </a:r>
            <a:r>
              <a:rPr kumimoji="1" lang="ja-JP" altLang="en-US" dirty="0"/>
              <a:t>配列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に格納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331A1-DC22-4972-9434-AC10CDD4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言語によって配列への格納の仕方が違います。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例</a:t>
            </a:r>
            <a:r>
              <a:rPr lang="en-US" altLang="ja-JP" dirty="0"/>
              <a:t>】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array</a:t>
            </a:r>
            <a:r>
              <a:rPr lang="ja-JP" altLang="en-US" dirty="0"/>
              <a:t> </a:t>
            </a:r>
            <a:r>
              <a:rPr lang="en-US" altLang="ja-JP" dirty="0"/>
              <a:t>= []</a:t>
            </a:r>
          </a:p>
          <a:p>
            <a:pPr marL="0" indent="0">
              <a:buNone/>
            </a:pPr>
            <a:r>
              <a:rPr lang="en-US" altLang="ja-JP" dirty="0" err="1"/>
              <a:t>array.append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 #</a:t>
            </a:r>
            <a:r>
              <a:rPr lang="ja-JP" altLang="en-US" dirty="0"/>
              <a:t>配列の最後に格納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array.insert</a:t>
            </a:r>
            <a:r>
              <a:rPr lang="en-US" altLang="ja-JP" dirty="0"/>
              <a:t>(0,i) #</a:t>
            </a:r>
            <a:r>
              <a:rPr lang="ja-JP" altLang="en-US" dirty="0"/>
              <a:t>配列の最初</a:t>
            </a:r>
            <a:r>
              <a:rPr lang="en-US" altLang="ja-JP" dirty="0"/>
              <a:t>(0</a:t>
            </a:r>
            <a:r>
              <a:rPr lang="ja-JP" altLang="en-US" dirty="0"/>
              <a:t>番目</a:t>
            </a:r>
            <a:r>
              <a:rPr lang="en-US" altLang="ja-JP" dirty="0"/>
              <a:t>)</a:t>
            </a:r>
            <a:r>
              <a:rPr lang="ja-JP" altLang="en-US" dirty="0"/>
              <a:t>に格納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BD2504-F217-4B14-9665-EC17B6A07CDA}"/>
              </a:ext>
            </a:extLst>
          </p:cNvPr>
          <p:cNvSpPr txBox="1"/>
          <p:nvPr/>
        </p:nvSpPr>
        <p:spPr>
          <a:xfrm>
            <a:off x="7938053" y="5788680"/>
            <a:ext cx="3899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2800" dirty="0"/>
              <a:t>P87 no2.py</a:t>
            </a:r>
            <a:r>
              <a:rPr kumimoji="1" lang="ja-JP" altLang="en-US" sz="2800" dirty="0"/>
              <a:t>参照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0945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961</Words>
  <Application>Microsoft Office PowerPoint</Application>
  <PresentationFormat>ワイド画面</PresentationFormat>
  <Paragraphs>134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Consolas</vt:lpstr>
      <vt:lpstr>Office テーマ</vt:lpstr>
      <vt:lpstr>1章　プログラミングの基本</vt:lpstr>
      <vt:lpstr>結局コメントアウトが一番大事かも？？</vt:lpstr>
      <vt:lpstr>プログラミングは基本的に上から実行される！</vt:lpstr>
      <vt:lpstr>文字と整数と小数は違う！</vt:lpstr>
      <vt:lpstr>無限ループに注意！</vt:lpstr>
      <vt:lpstr>リスト(配列)の番号は0番目から</vt:lpstr>
      <vt:lpstr>2章　Pythonでたまに役に立つこと</vt:lpstr>
      <vt:lpstr>キャスト変換</vt:lpstr>
      <vt:lpstr>リスト(配列)に格納</vt:lpstr>
      <vt:lpstr>リスト(配列)から削除</vt:lpstr>
      <vt:lpstr>変数にコピー</vt:lpstr>
      <vt:lpstr>スライス(文字列の〇〇番目を切り抜き)</vt:lpstr>
      <vt:lpstr>for文</vt:lpstr>
      <vt:lpstr>ディクショナリ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1章　プログラミングの基本</dc:title>
  <dc:creator>北川 悠斗</dc:creator>
  <cp:lastModifiedBy>北川 悠斗</cp:lastModifiedBy>
  <cp:revision>24</cp:revision>
  <dcterms:created xsi:type="dcterms:W3CDTF">2022-01-03T15:45:38Z</dcterms:created>
  <dcterms:modified xsi:type="dcterms:W3CDTF">2022-01-04T15:40:38Z</dcterms:modified>
</cp:coreProperties>
</file>