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9"/>
  </p:notesMasterIdLst>
  <p:sldIdLst>
    <p:sldId id="256" r:id="rId2"/>
    <p:sldId id="257" r:id="rId3"/>
    <p:sldId id="314" r:id="rId4"/>
    <p:sldId id="321" r:id="rId5"/>
    <p:sldId id="320" r:id="rId6"/>
    <p:sldId id="322" r:id="rId7"/>
    <p:sldId id="323" r:id="rId8"/>
    <p:sldId id="329" r:id="rId9"/>
    <p:sldId id="326" r:id="rId10"/>
    <p:sldId id="303" r:id="rId11"/>
    <p:sldId id="318" r:id="rId12"/>
    <p:sldId id="305" r:id="rId13"/>
    <p:sldId id="338" r:id="rId14"/>
    <p:sldId id="285" r:id="rId15"/>
    <p:sldId id="301" r:id="rId16"/>
    <p:sldId id="261"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目次" id="{541B9D46-734B-4571-AE73-016912C1D35F}">
          <p14:sldIdLst>
            <p14:sldId id="256"/>
            <p14:sldId id="257"/>
          </p14:sldIdLst>
        </p14:section>
        <p14:section name="概要" id="{5B25D668-F919-4114-8F18-1A58D5C125C3}">
          <p14:sldIdLst>
            <p14:sldId id="314"/>
            <p14:sldId id="321"/>
            <p14:sldId id="320"/>
            <p14:sldId id="322"/>
            <p14:sldId id="323"/>
            <p14:sldId id="329"/>
          </p14:sldIdLst>
        </p14:section>
        <p14:section name="検索部分の最も工夫した場所" id="{F3BE7A40-61F5-4378-8227-4806839B8603}">
          <p14:sldIdLst>
            <p14:sldId id="326"/>
          </p14:sldIdLst>
        </p14:section>
        <p14:section name="グラフ" id="{4282B558-7187-4161-A6EC-E22DA794B470}">
          <p14:sldIdLst>
            <p14:sldId id="303"/>
            <p14:sldId id="318"/>
            <p14:sldId id="305"/>
            <p14:sldId id="338"/>
            <p14:sldId id="285"/>
            <p14:sldId id="301"/>
          </p14:sldIdLst>
        </p14:section>
        <p14:section name="ラスト" id="{6DC65310-AE94-47E5-9539-70A61E3516AB}">
          <p14:sldIdLst>
            <p14:sldId id="261"/>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FDC"/>
    <a:srgbClr val="15608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B8064-48D1-4D66-A0F2-4CB09BD0A9FA}" v="11129" dt="2024-11-12T03:33:07.508"/>
    <p1510:client id="{5EA4231F-9DCC-4B2D-8B7B-2D33D444D568}" v="209" dt="2024-11-11T05:46:23.327"/>
    <p1510:client id="{6D1EDB1A-F90F-43D0-B472-C64303307F20}" v="331" dt="2024-11-11T07:33:57.936"/>
    <p1510:client id="{CE1404C9-9E3A-4716-ACF0-F8EB96079DF0}" v="35" dt="2024-11-12T01:53:58.504"/>
    <p1510:client id="{E1E97DE6-306C-45EF-9D2C-B88EAE7E54B3}" v="17" dt="2024-11-12T03:34:01.79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916" autoAdjust="0"/>
  </p:normalViewPr>
  <p:slideViewPr>
    <p:cSldViewPr snapToGrid="0">
      <p:cViewPr varScale="1">
        <p:scale>
          <a:sx n="56" d="100"/>
          <a:sy n="56" d="100"/>
        </p:scale>
        <p:origin x="26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44014-0944-48C8-9792-13DEA1279B27}"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3930CB87-EA26-4E18-81CF-C00C155CF449}">
      <dgm:prSet phldrT="[テキスト]" custT="1"/>
      <dgm:spPr>
        <a:solidFill>
          <a:srgbClr val="CCEFDC"/>
        </a:solidFill>
      </dgm:spPr>
      <dgm:t>
        <a:bodyPr/>
        <a:lstStyle/>
        <a:p>
          <a:r>
            <a:rPr kumimoji="1" lang="en-US" altLang="ja-JP" sz="1600" baseline="0">
              <a:solidFill>
                <a:schemeClr val="tx1"/>
              </a:solidFill>
              <a:latin typeface="HGPSoeiKakugothicUB"/>
              <a:ea typeface="ＭＳ Ｐ明朝"/>
            </a:rPr>
            <a:t>Arxiv</a:t>
          </a:r>
          <a:r>
            <a:rPr kumimoji="1" lang="ja-JP" altLang="en-US" sz="1600" baseline="0">
              <a:solidFill>
                <a:schemeClr val="tx1"/>
              </a:solidFill>
              <a:latin typeface="HGPSoeiKakugothicUB"/>
              <a:ea typeface="HGPSoeiKakugothicUB"/>
            </a:rPr>
            <a:t>の</a:t>
          </a:r>
          <a:r>
            <a:rPr kumimoji="1" lang="en-US" altLang="ja-JP" sz="1600" baseline="0">
              <a:solidFill>
                <a:schemeClr val="tx1"/>
              </a:solidFill>
              <a:latin typeface="HGPSoeiKakugothicUB"/>
              <a:ea typeface="ＭＳ Ｐ明朝"/>
            </a:rPr>
            <a:t>API</a:t>
          </a:r>
          <a:r>
            <a:rPr kumimoji="1" lang="ja-JP" altLang="en-US" sz="1600" baseline="0">
              <a:solidFill>
                <a:schemeClr val="tx1"/>
              </a:solidFill>
              <a:latin typeface="HGPSoeiKakugothicUB"/>
              <a:ea typeface="HGPSoeiKakugothicUB"/>
            </a:rPr>
            <a:t>を利用して検索</a:t>
          </a:r>
        </a:p>
      </dgm:t>
    </dgm:pt>
    <dgm:pt modelId="{2E9348D3-27C0-449A-B83A-EF755B1954C8}" type="parTrans" cxnId="{8FB5A884-7922-4AE4-B61E-FBEAAADAFC28}">
      <dgm:prSet/>
      <dgm:spPr/>
      <dgm:t>
        <a:bodyPr/>
        <a:lstStyle/>
        <a:p>
          <a:endParaRPr kumimoji="1" lang="ja-JP" altLang="en-US">
            <a:solidFill>
              <a:schemeClr val="tx1"/>
            </a:solidFill>
          </a:endParaRPr>
        </a:p>
      </dgm:t>
    </dgm:pt>
    <dgm:pt modelId="{C8DFE89F-0878-4168-A337-94392B0797EA}" type="sibTrans" cxnId="{8FB5A884-7922-4AE4-B61E-FBEAAADAFC28}">
      <dgm:prSet/>
      <dgm:spPr/>
      <dgm:t>
        <a:bodyPr/>
        <a:lstStyle/>
        <a:p>
          <a:endParaRPr kumimoji="1" lang="ja-JP" altLang="en-US">
            <a:solidFill>
              <a:schemeClr val="tx1"/>
            </a:solidFill>
          </a:endParaRPr>
        </a:p>
      </dgm:t>
    </dgm:pt>
    <dgm:pt modelId="{5E3D4191-E5B2-4AC0-A048-993E8F682FDD}">
      <dgm:prSet phldrT="[テキスト]" custT="1"/>
      <dgm:spPr>
        <a:solidFill>
          <a:srgbClr val="CCEFDC"/>
        </a:solidFill>
      </dgm:spPr>
      <dgm:t>
        <a:bodyPr/>
        <a:lstStyle/>
        <a:p>
          <a:r>
            <a:rPr kumimoji="1" lang="en-US" altLang="ja-JP" sz="1600" baseline="0" dirty="0">
              <a:solidFill>
                <a:schemeClr val="tx1"/>
              </a:solidFill>
              <a:latin typeface="HGPSoeiKakugothicUB"/>
              <a:ea typeface="ＭＳ Ｐ明朝"/>
            </a:rPr>
            <a:t>PubMed</a:t>
          </a:r>
          <a:r>
            <a:rPr kumimoji="1" lang="ja-JP" altLang="en-US" sz="1600" baseline="0" dirty="0">
              <a:solidFill>
                <a:schemeClr val="tx1"/>
              </a:solidFill>
              <a:latin typeface="HGPSoeiKakugothicUB"/>
              <a:ea typeface="HGPSoeiKakugothicUB"/>
            </a:rPr>
            <a:t>の</a:t>
          </a:r>
          <a:r>
            <a:rPr kumimoji="1" lang="en-US" altLang="ja-JP" sz="1600" baseline="0" dirty="0">
              <a:solidFill>
                <a:schemeClr val="tx1"/>
              </a:solidFill>
              <a:latin typeface="HGPSoeiKakugothicUB"/>
              <a:ea typeface="ＭＳ Ｐ明朝"/>
            </a:rPr>
            <a:t>API</a:t>
          </a:r>
          <a:r>
            <a:rPr kumimoji="1" lang="ja-JP" altLang="en-US" sz="1600" baseline="0" dirty="0">
              <a:solidFill>
                <a:schemeClr val="tx1"/>
              </a:solidFill>
              <a:latin typeface="HGPSoeiKakugothicUB"/>
              <a:ea typeface="HGPSoeiKakugothicUB"/>
            </a:rPr>
            <a:t>を使用して検索</a:t>
          </a:r>
        </a:p>
      </dgm:t>
    </dgm:pt>
    <dgm:pt modelId="{3DC41D03-48A5-4B8A-91A7-B8C827098511}" type="parTrans" cxnId="{22B159DF-5944-4DF9-841C-1AB577F17258}">
      <dgm:prSet/>
      <dgm:spPr/>
      <dgm:t>
        <a:bodyPr/>
        <a:lstStyle/>
        <a:p>
          <a:endParaRPr kumimoji="1" lang="ja-JP" altLang="en-US">
            <a:solidFill>
              <a:schemeClr val="tx1"/>
            </a:solidFill>
          </a:endParaRPr>
        </a:p>
      </dgm:t>
    </dgm:pt>
    <dgm:pt modelId="{EF96EA75-7364-4284-92B2-C61D713631A4}" type="sibTrans" cxnId="{22B159DF-5944-4DF9-841C-1AB577F17258}">
      <dgm:prSet/>
      <dgm:spPr/>
      <dgm:t>
        <a:bodyPr/>
        <a:lstStyle/>
        <a:p>
          <a:endParaRPr kumimoji="1" lang="ja-JP" altLang="en-US">
            <a:solidFill>
              <a:schemeClr val="tx1"/>
            </a:solidFill>
          </a:endParaRPr>
        </a:p>
      </dgm:t>
    </dgm:pt>
    <dgm:pt modelId="{EEC513CF-A873-41F4-BEF3-1E9CA1FA42E6}">
      <dgm:prSet phldrT="[テキスト]" custT="1"/>
      <dgm:spPr>
        <a:solidFill>
          <a:srgbClr val="CCEFDC"/>
        </a:solidFill>
      </dgm:spPr>
      <dgm:t>
        <a:bodyPr/>
        <a:lstStyle/>
        <a:p>
          <a:r>
            <a:rPr kumimoji="1" lang="ja-JP" altLang="en-US" sz="1600" baseline="0">
              <a:solidFill>
                <a:schemeClr val="tx1"/>
              </a:solidFill>
              <a:latin typeface="HGPSoeiKakugothicUB"/>
              <a:ea typeface="HGPSoeiKakugothicUB"/>
            </a:rPr>
            <a:t>閾値で類似度の低い論文を削除</a:t>
          </a:r>
        </a:p>
      </dgm:t>
    </dgm:pt>
    <dgm:pt modelId="{8F54408F-6165-49D5-9676-A61E4C446A92}" type="parTrans" cxnId="{44B3AD2C-4301-49E0-956E-3218129F34EC}">
      <dgm:prSet/>
      <dgm:spPr/>
      <dgm:t>
        <a:bodyPr/>
        <a:lstStyle/>
        <a:p>
          <a:endParaRPr kumimoji="1" lang="ja-JP" altLang="en-US">
            <a:solidFill>
              <a:schemeClr val="tx1"/>
            </a:solidFill>
          </a:endParaRPr>
        </a:p>
      </dgm:t>
    </dgm:pt>
    <dgm:pt modelId="{18A6894D-070A-4D42-A168-9E543D121FCD}" type="sibTrans" cxnId="{44B3AD2C-4301-49E0-956E-3218129F34EC}">
      <dgm:prSet/>
      <dgm:spPr/>
      <dgm:t>
        <a:bodyPr/>
        <a:lstStyle/>
        <a:p>
          <a:endParaRPr kumimoji="1" lang="ja-JP" altLang="en-US">
            <a:solidFill>
              <a:schemeClr val="tx1"/>
            </a:solidFill>
          </a:endParaRPr>
        </a:p>
      </dgm:t>
    </dgm:pt>
    <dgm:pt modelId="{3F0049D7-45E4-4848-85C9-21D26BAEFE57}">
      <dgm:prSet phldrT="[テキスト]" custT="1"/>
      <dgm:spPr>
        <a:solidFill>
          <a:srgbClr val="CCEFDC"/>
        </a:solidFill>
      </dgm:spPr>
      <dgm:t>
        <a:bodyPr/>
        <a:lstStyle/>
        <a:p>
          <a:r>
            <a:rPr kumimoji="1" lang="ja-JP" altLang="en-US" sz="1600" baseline="0" dirty="0">
              <a:solidFill>
                <a:schemeClr val="tx1"/>
              </a:solidFill>
              <a:latin typeface="HGPSoeiKakugothicUB"/>
              <a:ea typeface="HGPSoeiKakugothicUB"/>
            </a:rPr>
            <a:t>論文の詳細情報を一括管理する</a:t>
          </a:r>
          <a:r>
            <a:rPr kumimoji="1" lang="en-US" altLang="ja-JP" sz="1600" baseline="0" dirty="0" err="1">
              <a:solidFill>
                <a:schemeClr val="tx1"/>
              </a:solidFill>
              <a:latin typeface="HGPSoeiKakugothicUB"/>
              <a:ea typeface="HGPSoeiKakugothicUB"/>
            </a:rPr>
            <a:t>Datafream</a:t>
          </a:r>
          <a:r>
            <a:rPr kumimoji="1" lang="ja-JP" altLang="en-US" sz="1600" baseline="0" dirty="0">
              <a:solidFill>
                <a:schemeClr val="tx1"/>
              </a:solidFill>
              <a:latin typeface="HGPSoeiKakugothicUB"/>
              <a:ea typeface="HGPSoeiKakugothicUB"/>
            </a:rPr>
            <a:t>型に保存</a:t>
          </a:r>
        </a:p>
      </dgm:t>
    </dgm:pt>
    <dgm:pt modelId="{0CE42192-1788-49E1-BA5B-FDD774A64B78}" type="parTrans" cxnId="{C19D4822-FD9B-4A37-8833-CE319FE43200}">
      <dgm:prSet/>
      <dgm:spPr/>
      <dgm:t>
        <a:bodyPr/>
        <a:lstStyle/>
        <a:p>
          <a:endParaRPr kumimoji="1" lang="ja-JP" altLang="en-US"/>
        </a:p>
      </dgm:t>
    </dgm:pt>
    <dgm:pt modelId="{4A30F2D6-8632-4B33-BE29-6DB7222768EF}" type="sibTrans" cxnId="{C19D4822-FD9B-4A37-8833-CE319FE43200}">
      <dgm:prSet/>
      <dgm:spPr/>
      <dgm:t>
        <a:bodyPr/>
        <a:lstStyle/>
        <a:p>
          <a:endParaRPr kumimoji="1" lang="ja-JP" altLang="en-US"/>
        </a:p>
      </dgm:t>
    </dgm:pt>
    <dgm:pt modelId="{89E8EC72-EBB2-4FCB-9866-7EC8D91E2866}" type="pres">
      <dgm:prSet presAssocID="{1C144014-0944-48C8-9792-13DEA1279B27}" presName="linearFlow" presStyleCnt="0">
        <dgm:presLayoutVars>
          <dgm:resizeHandles val="exact"/>
        </dgm:presLayoutVars>
      </dgm:prSet>
      <dgm:spPr/>
    </dgm:pt>
    <dgm:pt modelId="{17D1623E-3CBD-4801-9E8A-ABA58816E022}" type="pres">
      <dgm:prSet presAssocID="{3930CB87-EA26-4E18-81CF-C00C155CF449}" presName="node" presStyleLbl="node1" presStyleIdx="0" presStyleCnt="4" custScaleX="82697">
        <dgm:presLayoutVars>
          <dgm:bulletEnabled val="1"/>
        </dgm:presLayoutVars>
      </dgm:prSet>
      <dgm:spPr/>
    </dgm:pt>
    <dgm:pt modelId="{80632D2C-1226-46D7-BA15-2294EC085A1F}" type="pres">
      <dgm:prSet presAssocID="{C8DFE89F-0878-4168-A337-94392B0797EA}" presName="sibTrans" presStyleLbl="sibTrans2D1" presStyleIdx="0" presStyleCnt="3"/>
      <dgm:spPr/>
    </dgm:pt>
    <dgm:pt modelId="{5FA97752-F59E-4810-9E1E-3AFD1302D6EB}" type="pres">
      <dgm:prSet presAssocID="{C8DFE89F-0878-4168-A337-94392B0797EA}" presName="connectorText" presStyleLbl="sibTrans2D1" presStyleIdx="0" presStyleCnt="3"/>
      <dgm:spPr/>
    </dgm:pt>
    <dgm:pt modelId="{8DF31E43-0344-46DC-8F1B-86DBAA709E5C}" type="pres">
      <dgm:prSet presAssocID="{5E3D4191-E5B2-4AC0-A048-993E8F682FDD}" presName="node" presStyleLbl="node1" presStyleIdx="1" presStyleCnt="4" custScaleX="82108" custScaleY="79394">
        <dgm:presLayoutVars>
          <dgm:bulletEnabled val="1"/>
        </dgm:presLayoutVars>
      </dgm:prSet>
      <dgm:spPr/>
    </dgm:pt>
    <dgm:pt modelId="{F82D705D-C33E-4BEA-948E-D281D0C2CCAD}" type="pres">
      <dgm:prSet presAssocID="{EF96EA75-7364-4284-92B2-C61D713631A4}" presName="sibTrans" presStyleLbl="sibTrans2D1" presStyleIdx="1" presStyleCnt="3"/>
      <dgm:spPr/>
    </dgm:pt>
    <dgm:pt modelId="{9E337B6F-ED22-4D4D-9040-5B6317BBC96E}" type="pres">
      <dgm:prSet presAssocID="{EF96EA75-7364-4284-92B2-C61D713631A4}" presName="connectorText" presStyleLbl="sibTrans2D1" presStyleIdx="1" presStyleCnt="3"/>
      <dgm:spPr/>
    </dgm:pt>
    <dgm:pt modelId="{6A2BC4A5-834C-4543-800A-E10AAAB8EF24}" type="pres">
      <dgm:prSet presAssocID="{EEC513CF-A873-41F4-BEF3-1E9CA1FA42E6}" presName="node" presStyleLbl="node1" presStyleIdx="2" presStyleCnt="4" custScaleX="82697" custScaleY="100680">
        <dgm:presLayoutVars>
          <dgm:bulletEnabled val="1"/>
        </dgm:presLayoutVars>
      </dgm:prSet>
      <dgm:spPr/>
    </dgm:pt>
    <dgm:pt modelId="{3F8F0214-2A2C-4B0A-8DC8-BCB1BD79045A}" type="pres">
      <dgm:prSet presAssocID="{18A6894D-070A-4D42-A168-9E543D121FCD}" presName="sibTrans" presStyleLbl="sibTrans2D1" presStyleIdx="2" presStyleCnt="3"/>
      <dgm:spPr/>
    </dgm:pt>
    <dgm:pt modelId="{5E1223A8-81B0-4D51-8564-58FFDBB62DE8}" type="pres">
      <dgm:prSet presAssocID="{18A6894D-070A-4D42-A168-9E543D121FCD}" presName="connectorText" presStyleLbl="sibTrans2D1" presStyleIdx="2" presStyleCnt="3"/>
      <dgm:spPr/>
    </dgm:pt>
    <dgm:pt modelId="{A69000CC-269F-4A1E-A714-288AC5FCC637}" type="pres">
      <dgm:prSet presAssocID="{3F0049D7-45E4-4848-85C9-21D26BAEFE57}" presName="node" presStyleLbl="node1" presStyleIdx="3" presStyleCnt="4" custScaleX="81115">
        <dgm:presLayoutVars>
          <dgm:bulletEnabled val="1"/>
        </dgm:presLayoutVars>
      </dgm:prSet>
      <dgm:spPr/>
    </dgm:pt>
  </dgm:ptLst>
  <dgm:cxnLst>
    <dgm:cxn modelId="{C19D4822-FD9B-4A37-8833-CE319FE43200}" srcId="{1C144014-0944-48C8-9792-13DEA1279B27}" destId="{3F0049D7-45E4-4848-85C9-21D26BAEFE57}" srcOrd="3" destOrd="0" parTransId="{0CE42192-1788-49E1-BA5B-FDD774A64B78}" sibTransId="{4A30F2D6-8632-4B33-BE29-6DB7222768EF}"/>
    <dgm:cxn modelId="{47345E25-C500-4D15-AF90-D8C15A26A108}" type="presOf" srcId="{5E3D4191-E5B2-4AC0-A048-993E8F682FDD}" destId="{8DF31E43-0344-46DC-8F1B-86DBAA709E5C}" srcOrd="0" destOrd="0" presId="urn:microsoft.com/office/officeart/2005/8/layout/process2"/>
    <dgm:cxn modelId="{66BD4426-ACBB-42C6-A90F-CA6196B37587}" type="presOf" srcId="{3F0049D7-45E4-4848-85C9-21D26BAEFE57}" destId="{A69000CC-269F-4A1E-A714-288AC5FCC637}" srcOrd="0" destOrd="0" presId="urn:microsoft.com/office/officeart/2005/8/layout/process2"/>
    <dgm:cxn modelId="{44B3AD2C-4301-49E0-956E-3218129F34EC}" srcId="{1C144014-0944-48C8-9792-13DEA1279B27}" destId="{EEC513CF-A873-41F4-BEF3-1E9CA1FA42E6}" srcOrd="2" destOrd="0" parTransId="{8F54408F-6165-49D5-9676-A61E4C446A92}" sibTransId="{18A6894D-070A-4D42-A168-9E543D121FCD}"/>
    <dgm:cxn modelId="{3CD31B51-3D84-4044-B01A-BF67F2987CE1}" type="presOf" srcId="{18A6894D-070A-4D42-A168-9E543D121FCD}" destId="{5E1223A8-81B0-4D51-8564-58FFDBB62DE8}" srcOrd="1" destOrd="0" presId="urn:microsoft.com/office/officeart/2005/8/layout/process2"/>
    <dgm:cxn modelId="{BCB9177D-DE14-4ADA-82A4-1BD4EB80CF9C}" type="presOf" srcId="{EF96EA75-7364-4284-92B2-C61D713631A4}" destId="{F82D705D-C33E-4BEA-948E-D281D0C2CCAD}" srcOrd="0" destOrd="0" presId="urn:microsoft.com/office/officeart/2005/8/layout/process2"/>
    <dgm:cxn modelId="{B819E683-C795-4D27-B345-A08F8536398E}" type="presOf" srcId="{EF96EA75-7364-4284-92B2-C61D713631A4}" destId="{9E337B6F-ED22-4D4D-9040-5B6317BBC96E}" srcOrd="1" destOrd="0" presId="urn:microsoft.com/office/officeart/2005/8/layout/process2"/>
    <dgm:cxn modelId="{8FB5A884-7922-4AE4-B61E-FBEAAADAFC28}" srcId="{1C144014-0944-48C8-9792-13DEA1279B27}" destId="{3930CB87-EA26-4E18-81CF-C00C155CF449}" srcOrd="0" destOrd="0" parTransId="{2E9348D3-27C0-449A-B83A-EF755B1954C8}" sibTransId="{C8DFE89F-0878-4168-A337-94392B0797EA}"/>
    <dgm:cxn modelId="{4E1D3190-9EF1-46BF-B264-F9518EADFE56}" type="presOf" srcId="{C8DFE89F-0878-4168-A337-94392B0797EA}" destId="{5FA97752-F59E-4810-9E1E-3AFD1302D6EB}" srcOrd="1" destOrd="0" presId="urn:microsoft.com/office/officeart/2005/8/layout/process2"/>
    <dgm:cxn modelId="{5C54CEA7-6A38-456E-80AA-05ABE517326A}" type="presOf" srcId="{3930CB87-EA26-4E18-81CF-C00C155CF449}" destId="{17D1623E-3CBD-4801-9E8A-ABA58816E022}" srcOrd="0" destOrd="0" presId="urn:microsoft.com/office/officeart/2005/8/layout/process2"/>
    <dgm:cxn modelId="{CEEEDEB0-ECB4-481F-B61E-96C5B48FC291}" type="presOf" srcId="{1C144014-0944-48C8-9792-13DEA1279B27}" destId="{89E8EC72-EBB2-4FCB-9866-7EC8D91E2866}" srcOrd="0" destOrd="0" presId="urn:microsoft.com/office/officeart/2005/8/layout/process2"/>
    <dgm:cxn modelId="{517889C6-B275-4D45-BF96-37A2B647E749}" type="presOf" srcId="{C8DFE89F-0878-4168-A337-94392B0797EA}" destId="{80632D2C-1226-46D7-BA15-2294EC085A1F}" srcOrd="0" destOrd="0" presId="urn:microsoft.com/office/officeart/2005/8/layout/process2"/>
    <dgm:cxn modelId="{E3E978DC-85D6-48AD-A91D-4B885E9327D1}" type="presOf" srcId="{EEC513CF-A873-41F4-BEF3-1E9CA1FA42E6}" destId="{6A2BC4A5-834C-4543-800A-E10AAAB8EF24}" srcOrd="0" destOrd="0" presId="urn:microsoft.com/office/officeart/2005/8/layout/process2"/>
    <dgm:cxn modelId="{22B159DF-5944-4DF9-841C-1AB577F17258}" srcId="{1C144014-0944-48C8-9792-13DEA1279B27}" destId="{5E3D4191-E5B2-4AC0-A048-993E8F682FDD}" srcOrd="1" destOrd="0" parTransId="{3DC41D03-48A5-4B8A-91A7-B8C827098511}" sibTransId="{EF96EA75-7364-4284-92B2-C61D713631A4}"/>
    <dgm:cxn modelId="{464018FC-6727-4E95-8256-9D524A64D202}" type="presOf" srcId="{18A6894D-070A-4D42-A168-9E543D121FCD}" destId="{3F8F0214-2A2C-4B0A-8DC8-BCB1BD79045A}" srcOrd="0" destOrd="0" presId="urn:microsoft.com/office/officeart/2005/8/layout/process2"/>
    <dgm:cxn modelId="{AD5B72D2-8A51-4D47-9520-9FE271C172A4}" type="presParOf" srcId="{89E8EC72-EBB2-4FCB-9866-7EC8D91E2866}" destId="{17D1623E-3CBD-4801-9E8A-ABA58816E022}" srcOrd="0" destOrd="0" presId="urn:microsoft.com/office/officeart/2005/8/layout/process2"/>
    <dgm:cxn modelId="{F9747EFC-7308-4061-8CF0-C0E31A0F4B5C}" type="presParOf" srcId="{89E8EC72-EBB2-4FCB-9866-7EC8D91E2866}" destId="{80632D2C-1226-46D7-BA15-2294EC085A1F}" srcOrd="1" destOrd="0" presId="urn:microsoft.com/office/officeart/2005/8/layout/process2"/>
    <dgm:cxn modelId="{EFA35162-4116-46DD-BD75-FA1DEC3BCEB9}" type="presParOf" srcId="{80632D2C-1226-46D7-BA15-2294EC085A1F}" destId="{5FA97752-F59E-4810-9E1E-3AFD1302D6EB}" srcOrd="0" destOrd="0" presId="urn:microsoft.com/office/officeart/2005/8/layout/process2"/>
    <dgm:cxn modelId="{81FCF80E-CD24-4EBC-A582-424AE4327DC0}" type="presParOf" srcId="{89E8EC72-EBB2-4FCB-9866-7EC8D91E2866}" destId="{8DF31E43-0344-46DC-8F1B-86DBAA709E5C}" srcOrd="2" destOrd="0" presId="urn:microsoft.com/office/officeart/2005/8/layout/process2"/>
    <dgm:cxn modelId="{221CF7A4-F89D-4CBA-9FAC-A89CD5BECCA1}" type="presParOf" srcId="{89E8EC72-EBB2-4FCB-9866-7EC8D91E2866}" destId="{F82D705D-C33E-4BEA-948E-D281D0C2CCAD}" srcOrd="3" destOrd="0" presId="urn:microsoft.com/office/officeart/2005/8/layout/process2"/>
    <dgm:cxn modelId="{E977A077-1C7A-4B22-8A34-2D3CCE58EC13}" type="presParOf" srcId="{F82D705D-C33E-4BEA-948E-D281D0C2CCAD}" destId="{9E337B6F-ED22-4D4D-9040-5B6317BBC96E}" srcOrd="0" destOrd="0" presId="urn:microsoft.com/office/officeart/2005/8/layout/process2"/>
    <dgm:cxn modelId="{E74E439C-5FF7-42E7-A721-3057743701D9}" type="presParOf" srcId="{89E8EC72-EBB2-4FCB-9866-7EC8D91E2866}" destId="{6A2BC4A5-834C-4543-800A-E10AAAB8EF24}" srcOrd="4" destOrd="0" presId="urn:microsoft.com/office/officeart/2005/8/layout/process2"/>
    <dgm:cxn modelId="{48CC9739-F1A0-4248-9A11-EB56441B7DAE}" type="presParOf" srcId="{89E8EC72-EBB2-4FCB-9866-7EC8D91E2866}" destId="{3F8F0214-2A2C-4B0A-8DC8-BCB1BD79045A}" srcOrd="5" destOrd="0" presId="urn:microsoft.com/office/officeart/2005/8/layout/process2"/>
    <dgm:cxn modelId="{D85A35C9-C913-4C6B-BBFF-FF9EA7635F66}" type="presParOf" srcId="{3F8F0214-2A2C-4B0A-8DC8-BCB1BD79045A}" destId="{5E1223A8-81B0-4D51-8564-58FFDBB62DE8}" srcOrd="0" destOrd="0" presId="urn:microsoft.com/office/officeart/2005/8/layout/process2"/>
    <dgm:cxn modelId="{45AAF6DE-7F4C-420B-BC19-890F0334EA68}" type="presParOf" srcId="{89E8EC72-EBB2-4FCB-9866-7EC8D91E2866}" destId="{A69000CC-269F-4A1E-A714-288AC5FCC637}"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5A77F-9BA7-4236-B609-1EF73A714BA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E28EAAD3-8A15-4D30-BAF5-D5435DDF1B8D}">
      <dgm:prSet custT="1"/>
      <dgm:spPr>
        <a:solidFill>
          <a:srgbClr val="CCEFDC"/>
        </a:solidFill>
      </dgm:spPr>
      <dgm:t>
        <a:bodyPr/>
        <a:lstStyle/>
        <a:p>
          <a:r>
            <a:rPr kumimoji="1" lang="ja-JP" sz="1500" b="0" baseline="0" dirty="0">
              <a:solidFill>
                <a:schemeClr val="tx1"/>
              </a:solidFill>
              <a:latin typeface="HGPSoeiKakugothicUB"/>
              <a:ea typeface="HGPSoeiKakugothicUB"/>
            </a:rPr>
            <a:t>人間が</a:t>
          </a:r>
          <a:br>
            <a:rPr kumimoji="1" lang="en-US" sz="1500" b="0" baseline="0" dirty="0">
              <a:solidFill>
                <a:schemeClr val="tx1"/>
              </a:solidFill>
              <a:latin typeface="HGPSoeiKakugothicUB"/>
              <a:ea typeface="ＭＳ Ｐ明朝"/>
            </a:rPr>
          </a:br>
          <a:r>
            <a:rPr lang="en-US" sz="1500" b="0" baseline="0" dirty="0">
              <a:solidFill>
                <a:schemeClr val="tx1"/>
              </a:solidFill>
              <a:latin typeface="HGPSoeiKakugothicUB"/>
              <a:ea typeface="ＭＳ Ｐ明朝"/>
            </a:rPr>
            <a:t>keyword,  </a:t>
          </a:r>
          <a:r>
            <a:rPr kumimoji="1" lang="ja-JP" sz="1500" b="0" baseline="0" dirty="0">
              <a:solidFill>
                <a:schemeClr val="tx1"/>
              </a:solidFill>
              <a:latin typeface="HGPSoeiKakugothicUB"/>
              <a:ea typeface="HGPSoeiKakugothicUB"/>
            </a:rPr>
            <a:t>層数</a:t>
          </a:r>
          <a:r>
            <a:rPr lang="en-US" sz="1500" b="0" baseline="0" dirty="0">
              <a:solidFill>
                <a:schemeClr val="tx1"/>
              </a:solidFill>
              <a:latin typeface="HGPSoeiKakugothicUB"/>
              <a:ea typeface="ＭＳ Ｐ明朝"/>
            </a:rPr>
            <a:t>,  </a:t>
          </a:r>
          <a:r>
            <a:rPr kumimoji="1" lang="ja-JP" sz="1500" b="0" baseline="0" dirty="0">
              <a:solidFill>
                <a:schemeClr val="tx1"/>
              </a:solidFill>
              <a:latin typeface="HGPSoeiKakugothicUB"/>
              <a:ea typeface="HGPSoeiKakugothicUB"/>
            </a:rPr>
            <a:t>閾値</a:t>
          </a:r>
          <a:r>
            <a:rPr lang="en-US" sz="1500" b="0" baseline="0" dirty="0">
              <a:solidFill>
                <a:schemeClr val="tx1"/>
              </a:solidFill>
              <a:latin typeface="HGPSoeiKakugothicUB"/>
              <a:ea typeface="ＭＳ Ｐ明朝"/>
            </a:rPr>
            <a:t>, </a:t>
          </a:r>
          <a:r>
            <a:rPr kumimoji="1" lang="ja-JP" sz="1500" b="0" baseline="0" dirty="0">
              <a:solidFill>
                <a:schemeClr val="tx1"/>
              </a:solidFill>
              <a:latin typeface="HGPSoeiKakugothicUB"/>
              <a:ea typeface="HGPSoeiKakugothicUB"/>
            </a:rPr>
            <a:t>取得上限個数の設定</a:t>
          </a:r>
          <a:endParaRPr lang="ja-JP" sz="1500" b="0" baseline="0" dirty="0">
            <a:solidFill>
              <a:schemeClr val="tx1"/>
            </a:solidFill>
            <a:latin typeface="HGPSoeiKakugothicUB"/>
            <a:ea typeface="HGPSoeiKakugothicUB"/>
          </a:endParaRPr>
        </a:p>
      </dgm:t>
    </dgm:pt>
    <dgm:pt modelId="{288A7EFF-326B-4C89-B2A3-4FDE1E36C7DC}" type="parTrans" cxnId="{F9CFD34D-7A75-429A-B0AE-A51D0025E7F2}">
      <dgm:prSet/>
      <dgm:spPr/>
      <dgm:t>
        <a:bodyPr/>
        <a:lstStyle/>
        <a:p>
          <a:endParaRPr kumimoji="1" lang="ja-JP" altLang="en-US"/>
        </a:p>
      </dgm:t>
    </dgm:pt>
    <dgm:pt modelId="{CF3478C6-217E-452B-A548-5927B2B8C36D}" type="sibTrans" cxnId="{F9CFD34D-7A75-429A-B0AE-A51D0025E7F2}">
      <dgm:prSet/>
      <dgm:spPr/>
      <dgm:t>
        <a:bodyPr/>
        <a:lstStyle/>
        <a:p>
          <a:endParaRPr kumimoji="1" lang="ja-JP" altLang="en-US"/>
        </a:p>
      </dgm:t>
    </dgm:pt>
    <dgm:pt modelId="{FB8203FA-708D-4788-9FAC-291EF5813714}" type="pres">
      <dgm:prSet presAssocID="{8595A77F-9BA7-4236-B609-1EF73A714BAA}" presName="linearFlow" presStyleCnt="0">
        <dgm:presLayoutVars>
          <dgm:resizeHandles val="exact"/>
        </dgm:presLayoutVars>
      </dgm:prSet>
      <dgm:spPr/>
    </dgm:pt>
    <dgm:pt modelId="{9FFC1E4C-B7CA-4E6D-8766-2ECD980655C1}" type="pres">
      <dgm:prSet presAssocID="{E28EAAD3-8A15-4D30-BAF5-D5435DDF1B8D}" presName="node" presStyleLbl="node1" presStyleIdx="0" presStyleCnt="1" custLinFactNeighborX="0" custLinFactNeighborY="6756">
        <dgm:presLayoutVars>
          <dgm:bulletEnabled val="1"/>
        </dgm:presLayoutVars>
      </dgm:prSet>
      <dgm:spPr/>
    </dgm:pt>
  </dgm:ptLst>
  <dgm:cxnLst>
    <dgm:cxn modelId="{F9CFD34D-7A75-429A-B0AE-A51D0025E7F2}" srcId="{8595A77F-9BA7-4236-B609-1EF73A714BAA}" destId="{E28EAAD3-8A15-4D30-BAF5-D5435DDF1B8D}" srcOrd="0" destOrd="0" parTransId="{288A7EFF-326B-4C89-B2A3-4FDE1E36C7DC}" sibTransId="{CF3478C6-217E-452B-A548-5927B2B8C36D}"/>
    <dgm:cxn modelId="{7F0AB8AE-722C-4C50-A35C-013F2F4FB0C2}" type="presOf" srcId="{E28EAAD3-8A15-4D30-BAF5-D5435DDF1B8D}" destId="{9FFC1E4C-B7CA-4E6D-8766-2ECD980655C1}" srcOrd="0" destOrd="0" presId="urn:microsoft.com/office/officeart/2005/8/layout/process2"/>
    <dgm:cxn modelId="{D5A05DB6-1B7E-4839-AF0B-A03798CA790C}" type="presOf" srcId="{8595A77F-9BA7-4236-B609-1EF73A714BAA}" destId="{FB8203FA-708D-4788-9FAC-291EF5813714}" srcOrd="0" destOrd="0" presId="urn:microsoft.com/office/officeart/2005/8/layout/process2"/>
    <dgm:cxn modelId="{470AE9F5-7A17-43AF-AAE8-27DA2174AF09}" type="presParOf" srcId="{FB8203FA-708D-4788-9FAC-291EF5813714}" destId="{9FFC1E4C-B7CA-4E6D-8766-2ECD980655C1}"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44014-0944-48C8-9792-13DEA1279B27}"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CD4F27C-CBA6-4864-8C65-7DBEB372DA59}">
      <dgm:prSet custT="1"/>
      <dgm:spPr>
        <a:solidFill>
          <a:srgbClr val="CCEFDC"/>
        </a:solidFill>
      </dgm:spPr>
      <dgm:t>
        <a:bodyPr/>
        <a:lstStyle/>
        <a:p>
          <a:r>
            <a:rPr kumimoji="1" lang="ja-JP" altLang="en-US" sz="1600" baseline="0">
              <a:solidFill>
                <a:schemeClr val="tx1"/>
              </a:solidFill>
              <a:latin typeface="HGPSoeiKakugothicUB"/>
              <a:ea typeface="HGPSoeiKakugothicUB"/>
            </a:rPr>
            <a:t>未使用の論文の要約文から単語を抽出</a:t>
          </a:r>
        </a:p>
      </dgm:t>
    </dgm:pt>
    <dgm:pt modelId="{4DC3AEC5-AAE1-494E-BA29-5B341135A0AC}" type="parTrans" cxnId="{6CE067E9-0013-4D8F-B684-BB4E6331F82A}">
      <dgm:prSet/>
      <dgm:spPr/>
      <dgm:t>
        <a:bodyPr/>
        <a:lstStyle/>
        <a:p>
          <a:endParaRPr kumimoji="1" lang="ja-JP" altLang="en-US">
            <a:solidFill>
              <a:schemeClr val="tx1"/>
            </a:solidFill>
          </a:endParaRPr>
        </a:p>
      </dgm:t>
    </dgm:pt>
    <dgm:pt modelId="{CCDAF609-DF69-4162-84CD-D09238221C30}" type="sibTrans" cxnId="{6CE067E9-0013-4D8F-B684-BB4E6331F82A}">
      <dgm:prSet/>
      <dgm:spPr/>
      <dgm:t>
        <a:bodyPr/>
        <a:lstStyle/>
        <a:p>
          <a:endParaRPr kumimoji="1" lang="ja-JP" altLang="en-US">
            <a:solidFill>
              <a:schemeClr val="tx1"/>
            </a:solidFill>
          </a:endParaRPr>
        </a:p>
      </dgm:t>
    </dgm:pt>
    <dgm:pt modelId="{6F11F57A-72EE-4BE0-B44B-09EA50C4F62A}">
      <dgm:prSet custT="1"/>
      <dgm:spPr>
        <a:solidFill>
          <a:srgbClr val="CCEFDC"/>
        </a:solidFill>
      </dgm:spPr>
      <dgm:t>
        <a:bodyPr/>
        <a:lstStyle/>
        <a:p>
          <a:r>
            <a:rPr kumimoji="1" lang="ja-JP" altLang="en-US" sz="1600" baseline="0" dirty="0">
              <a:solidFill>
                <a:schemeClr val="tx1"/>
              </a:solidFill>
              <a:latin typeface="HGPSoeiKakugothicUB"/>
              <a:ea typeface="HGPSoeiKakugothicUB"/>
            </a:rPr>
            <a:t>単語をキーワードに、</a:t>
          </a:r>
          <a:r>
            <a:rPr kumimoji="1" lang="en-US" altLang="ja-JP" sz="1600" baseline="0" dirty="0" err="1">
              <a:solidFill>
                <a:schemeClr val="tx1"/>
              </a:solidFill>
              <a:latin typeface="HGPSoeiKakugothicUB"/>
              <a:ea typeface="HGPSoeiKakugothicUB"/>
            </a:rPr>
            <a:t>A</a:t>
          </a:r>
          <a:r>
            <a:rPr kumimoji="1" lang="en-US" altLang="ja-JP" sz="1600" baseline="0" dirty="0" err="1">
              <a:solidFill>
                <a:schemeClr val="tx1"/>
              </a:solidFill>
              <a:latin typeface="HGPSoeiKakugothicUB"/>
              <a:ea typeface="ＭＳ Ｐ明朝"/>
            </a:rPr>
            <a:t>rxiv</a:t>
          </a:r>
          <a:r>
            <a:rPr kumimoji="1" lang="ja-JP" altLang="en-US" sz="1600" baseline="0" dirty="0">
              <a:solidFill>
                <a:schemeClr val="tx1"/>
              </a:solidFill>
              <a:latin typeface="HGPSoeiKakugothicUB"/>
              <a:ea typeface="HGPSoeiKakugothicUB"/>
            </a:rPr>
            <a:t>と</a:t>
          </a:r>
          <a:r>
            <a:rPr kumimoji="1" lang="en-US" altLang="ja-JP" sz="1600" baseline="0" dirty="0">
              <a:solidFill>
                <a:schemeClr val="tx1"/>
              </a:solidFill>
              <a:latin typeface="HGPSoeiKakugothicUB"/>
              <a:ea typeface="HGPSoeiKakugothicUB"/>
            </a:rPr>
            <a:t>P</a:t>
          </a:r>
          <a:r>
            <a:rPr kumimoji="1" lang="en-US" altLang="ja-JP" sz="1600" baseline="0" dirty="0">
              <a:solidFill>
                <a:schemeClr val="tx1"/>
              </a:solidFill>
              <a:latin typeface="HGPSoeiKakugothicUB"/>
              <a:ea typeface="ＭＳ Ｐ明朝"/>
            </a:rPr>
            <a:t>ubMed</a:t>
          </a:r>
          <a:r>
            <a:rPr kumimoji="1" lang="ja-JP" altLang="en-US" sz="1600" baseline="0" dirty="0">
              <a:solidFill>
                <a:schemeClr val="tx1"/>
              </a:solidFill>
              <a:latin typeface="HGPSoeiKakugothicUB"/>
              <a:ea typeface="HGPSoeiKakugothicUB"/>
            </a:rPr>
            <a:t>の</a:t>
          </a:r>
          <a:r>
            <a:rPr kumimoji="1" lang="en-US" altLang="ja-JP" sz="1600" baseline="0" dirty="0">
              <a:solidFill>
                <a:schemeClr val="tx1"/>
              </a:solidFill>
              <a:latin typeface="HGPSoeiKakugothicUB"/>
              <a:ea typeface="ＭＳ Ｐ明朝"/>
            </a:rPr>
            <a:t>API</a:t>
          </a:r>
          <a:r>
            <a:rPr kumimoji="1" lang="ja-JP" altLang="en-US" sz="1600" baseline="0" dirty="0">
              <a:solidFill>
                <a:schemeClr val="tx1"/>
              </a:solidFill>
              <a:latin typeface="HGPSoeiKakugothicUB"/>
              <a:ea typeface="HGPSoeiKakugothicUB"/>
            </a:rPr>
            <a:t>で検索</a:t>
          </a:r>
        </a:p>
      </dgm:t>
    </dgm:pt>
    <dgm:pt modelId="{ED471D1C-DF6B-448F-BA2C-67E361F27475}" type="parTrans" cxnId="{66BFD4BE-F871-4823-BEDD-B37375FD1BD4}">
      <dgm:prSet/>
      <dgm:spPr/>
      <dgm:t>
        <a:bodyPr/>
        <a:lstStyle/>
        <a:p>
          <a:endParaRPr kumimoji="1" lang="ja-JP" altLang="en-US">
            <a:solidFill>
              <a:schemeClr val="tx1"/>
            </a:solidFill>
          </a:endParaRPr>
        </a:p>
      </dgm:t>
    </dgm:pt>
    <dgm:pt modelId="{28804CD3-F7C4-4C0C-9C56-DF9408A979D8}" type="sibTrans" cxnId="{66BFD4BE-F871-4823-BEDD-B37375FD1BD4}">
      <dgm:prSet/>
      <dgm:spPr/>
      <dgm:t>
        <a:bodyPr/>
        <a:lstStyle/>
        <a:p>
          <a:endParaRPr kumimoji="1" lang="ja-JP" altLang="en-US">
            <a:solidFill>
              <a:schemeClr val="tx1"/>
            </a:solidFill>
          </a:endParaRPr>
        </a:p>
      </dgm:t>
    </dgm:pt>
    <dgm:pt modelId="{3FCD8B56-7CA0-4212-A9D1-AE6193006C59}">
      <dgm:prSet custT="1"/>
      <dgm:spPr>
        <a:solidFill>
          <a:srgbClr val="CCEFDC"/>
        </a:solidFill>
      </dgm:spPr>
      <dgm:t>
        <a:bodyPr/>
        <a:lstStyle/>
        <a:p>
          <a:r>
            <a:rPr kumimoji="1" lang="ja-JP" altLang="en-US" sz="1600" baseline="0">
              <a:solidFill>
                <a:schemeClr val="tx1"/>
              </a:solidFill>
              <a:latin typeface="HGPSoeiKakugothicUB"/>
              <a:ea typeface="HGPSoeiKakugothicUB"/>
            </a:rPr>
            <a:t>単語抽出元の要約文と新規取得の論文との類似度計算</a:t>
          </a:r>
        </a:p>
      </dgm:t>
    </dgm:pt>
    <dgm:pt modelId="{DB5A41EB-D846-4895-927E-1414F8CAB2FB}" type="parTrans" cxnId="{A5AEEB54-D872-42E4-B42E-EDD638C584FD}">
      <dgm:prSet/>
      <dgm:spPr/>
      <dgm:t>
        <a:bodyPr/>
        <a:lstStyle/>
        <a:p>
          <a:endParaRPr kumimoji="1" lang="ja-JP" altLang="en-US">
            <a:solidFill>
              <a:schemeClr val="tx1"/>
            </a:solidFill>
          </a:endParaRPr>
        </a:p>
      </dgm:t>
    </dgm:pt>
    <dgm:pt modelId="{7AC486E9-CCB9-4F3A-8F76-01377F0B5251}" type="sibTrans" cxnId="{A5AEEB54-D872-42E4-B42E-EDD638C584FD}">
      <dgm:prSet/>
      <dgm:spPr/>
      <dgm:t>
        <a:bodyPr/>
        <a:lstStyle/>
        <a:p>
          <a:endParaRPr kumimoji="1" lang="ja-JP" altLang="en-US">
            <a:solidFill>
              <a:schemeClr val="tx1"/>
            </a:solidFill>
          </a:endParaRPr>
        </a:p>
      </dgm:t>
    </dgm:pt>
    <dgm:pt modelId="{62E6CD2F-E7AB-4FC5-A5BA-43B6772E183B}">
      <dgm:prSet custT="1"/>
      <dgm:spPr>
        <a:solidFill>
          <a:srgbClr val="CCEFDC"/>
        </a:solidFill>
      </dgm:spPr>
      <dgm:t>
        <a:bodyPr/>
        <a:lstStyle/>
        <a:p>
          <a:r>
            <a:rPr kumimoji="1" lang="ja-JP" altLang="en-US" sz="1600" baseline="0">
              <a:solidFill>
                <a:schemeClr val="tx1"/>
              </a:solidFill>
              <a:latin typeface="HGPSoeiKakugothicUB"/>
              <a:ea typeface="HGPSoeiKakugothicUB"/>
            </a:rPr>
            <a:t>閾値で類似度の低い物を削除</a:t>
          </a:r>
        </a:p>
      </dgm:t>
    </dgm:pt>
    <dgm:pt modelId="{2120EA26-7448-4BE1-9000-F961AB7951D2}" type="parTrans" cxnId="{3660C334-BFA7-413B-8AFA-9E6AFD5CD86B}">
      <dgm:prSet/>
      <dgm:spPr/>
      <dgm:t>
        <a:bodyPr/>
        <a:lstStyle/>
        <a:p>
          <a:endParaRPr kumimoji="1" lang="ja-JP" altLang="en-US">
            <a:solidFill>
              <a:schemeClr val="tx1"/>
            </a:solidFill>
          </a:endParaRPr>
        </a:p>
      </dgm:t>
    </dgm:pt>
    <dgm:pt modelId="{939CC920-FC70-4F58-AC02-34F849E92584}" type="sibTrans" cxnId="{3660C334-BFA7-413B-8AFA-9E6AFD5CD86B}">
      <dgm:prSet/>
      <dgm:spPr/>
      <dgm:t>
        <a:bodyPr/>
        <a:lstStyle/>
        <a:p>
          <a:endParaRPr kumimoji="1" lang="ja-JP" altLang="en-US">
            <a:solidFill>
              <a:schemeClr val="tx1"/>
            </a:solidFill>
          </a:endParaRPr>
        </a:p>
      </dgm:t>
    </dgm:pt>
    <dgm:pt modelId="{1270532D-F7DF-4A08-B3CD-762CAD34A524}">
      <dgm:prSet custT="1"/>
      <dgm:spPr>
        <a:solidFill>
          <a:srgbClr val="CCEFDC"/>
        </a:solidFill>
      </dgm:spPr>
      <dgm:t>
        <a:bodyPr/>
        <a:lstStyle/>
        <a:p>
          <a:r>
            <a:rPr kumimoji="1" lang="ja-JP" altLang="en-US" sz="1600" baseline="0">
              <a:solidFill>
                <a:schemeClr val="tx1"/>
              </a:solidFill>
              <a:latin typeface="HGPSoeiKakugothicUB"/>
              <a:ea typeface="HGPSoeiKakugothicUB"/>
            </a:rPr>
            <a:t>論文の詳細情報を一括管理する</a:t>
          </a:r>
          <a:r>
            <a:rPr kumimoji="1" lang="en-US" altLang="ja-JP" sz="1600" baseline="0" err="1">
              <a:solidFill>
                <a:schemeClr val="tx1"/>
              </a:solidFill>
              <a:latin typeface="HGPSoeiKakugothicUB"/>
              <a:ea typeface="HGPSoeiKakugothicUB"/>
            </a:rPr>
            <a:t>Datafream</a:t>
          </a:r>
          <a:r>
            <a:rPr kumimoji="1" lang="ja-JP" altLang="en-US" sz="1600" baseline="0">
              <a:solidFill>
                <a:schemeClr val="tx1"/>
              </a:solidFill>
              <a:latin typeface="HGPSoeiKakugothicUB"/>
              <a:ea typeface="HGPSoeiKakugothicUB"/>
            </a:rPr>
            <a:t>型に追加保存</a:t>
          </a:r>
        </a:p>
      </dgm:t>
    </dgm:pt>
    <dgm:pt modelId="{A6430B95-B7E8-4388-999A-6DB659314A17}" type="parTrans" cxnId="{8BB6F0EC-AA86-489A-828D-835278F61547}">
      <dgm:prSet/>
      <dgm:spPr/>
      <dgm:t>
        <a:bodyPr/>
        <a:lstStyle/>
        <a:p>
          <a:endParaRPr kumimoji="1" lang="ja-JP" altLang="en-US"/>
        </a:p>
      </dgm:t>
    </dgm:pt>
    <dgm:pt modelId="{D758D2BB-100C-4DC2-B0A6-86064E14E34C}" type="sibTrans" cxnId="{8BB6F0EC-AA86-489A-828D-835278F61547}">
      <dgm:prSet/>
      <dgm:spPr/>
      <dgm:t>
        <a:bodyPr/>
        <a:lstStyle/>
        <a:p>
          <a:endParaRPr kumimoji="1" lang="ja-JP" altLang="en-US"/>
        </a:p>
      </dgm:t>
    </dgm:pt>
    <dgm:pt modelId="{89E8EC72-EBB2-4FCB-9866-7EC8D91E2866}" type="pres">
      <dgm:prSet presAssocID="{1C144014-0944-48C8-9792-13DEA1279B27}" presName="linearFlow" presStyleCnt="0">
        <dgm:presLayoutVars>
          <dgm:resizeHandles val="exact"/>
        </dgm:presLayoutVars>
      </dgm:prSet>
      <dgm:spPr/>
    </dgm:pt>
    <dgm:pt modelId="{2235EBFC-ED8B-4AC3-A931-AF8E65DC3639}" type="pres">
      <dgm:prSet presAssocID="{DCD4F27C-CBA6-4864-8C65-7DBEB372DA59}" presName="node" presStyleLbl="node1" presStyleIdx="0" presStyleCnt="5" custScaleX="134181" custScaleY="119549">
        <dgm:presLayoutVars>
          <dgm:bulletEnabled val="1"/>
        </dgm:presLayoutVars>
      </dgm:prSet>
      <dgm:spPr/>
    </dgm:pt>
    <dgm:pt modelId="{82672D04-0916-4464-B2A7-DCFB4D40FEEF}" type="pres">
      <dgm:prSet presAssocID="{CCDAF609-DF69-4162-84CD-D09238221C30}" presName="sibTrans" presStyleLbl="sibTrans2D1" presStyleIdx="0" presStyleCnt="4"/>
      <dgm:spPr/>
    </dgm:pt>
    <dgm:pt modelId="{78C44395-7739-414E-AD94-A1CADB459F33}" type="pres">
      <dgm:prSet presAssocID="{CCDAF609-DF69-4162-84CD-D09238221C30}" presName="connectorText" presStyleLbl="sibTrans2D1" presStyleIdx="0" presStyleCnt="4"/>
      <dgm:spPr/>
    </dgm:pt>
    <dgm:pt modelId="{FA864E2F-47AA-4D91-88B2-77962A1BD955}" type="pres">
      <dgm:prSet presAssocID="{6F11F57A-72EE-4BE0-B44B-09EA50C4F62A}" presName="node" presStyleLbl="node1" presStyleIdx="1" presStyleCnt="5" custScaleX="139119">
        <dgm:presLayoutVars>
          <dgm:bulletEnabled val="1"/>
        </dgm:presLayoutVars>
      </dgm:prSet>
      <dgm:spPr/>
    </dgm:pt>
    <dgm:pt modelId="{F5D70661-0450-47FE-9749-EAC8892ABAE8}" type="pres">
      <dgm:prSet presAssocID="{28804CD3-F7C4-4C0C-9C56-DF9408A979D8}" presName="sibTrans" presStyleLbl="sibTrans2D1" presStyleIdx="1" presStyleCnt="4"/>
      <dgm:spPr/>
    </dgm:pt>
    <dgm:pt modelId="{8BABE2D9-7205-4902-BEC7-5CCAB51F6C47}" type="pres">
      <dgm:prSet presAssocID="{28804CD3-F7C4-4C0C-9C56-DF9408A979D8}" presName="connectorText" presStyleLbl="sibTrans2D1" presStyleIdx="1" presStyleCnt="4"/>
      <dgm:spPr/>
    </dgm:pt>
    <dgm:pt modelId="{93EF5803-DDBF-4206-9AFC-7E0779AE2658}" type="pres">
      <dgm:prSet presAssocID="{3FCD8B56-7CA0-4212-A9D1-AE6193006C59}" presName="node" presStyleLbl="node1" presStyleIdx="2" presStyleCnt="5" custScaleX="139119" custScaleY="139642">
        <dgm:presLayoutVars>
          <dgm:bulletEnabled val="1"/>
        </dgm:presLayoutVars>
      </dgm:prSet>
      <dgm:spPr/>
    </dgm:pt>
    <dgm:pt modelId="{C6A145DD-2225-4FEB-852F-19248E3E048B}" type="pres">
      <dgm:prSet presAssocID="{7AC486E9-CCB9-4F3A-8F76-01377F0B5251}" presName="sibTrans" presStyleLbl="sibTrans2D1" presStyleIdx="2" presStyleCnt="4"/>
      <dgm:spPr/>
    </dgm:pt>
    <dgm:pt modelId="{6C9D96AA-B2BF-48AE-B5B8-143C5F1539F4}" type="pres">
      <dgm:prSet presAssocID="{7AC486E9-CCB9-4F3A-8F76-01377F0B5251}" presName="connectorText" presStyleLbl="sibTrans2D1" presStyleIdx="2" presStyleCnt="4"/>
      <dgm:spPr/>
    </dgm:pt>
    <dgm:pt modelId="{F9D6E9CD-8C5E-4359-BC3A-B233FF75B05E}" type="pres">
      <dgm:prSet presAssocID="{62E6CD2F-E7AB-4FC5-A5BA-43B6772E183B}" presName="node" presStyleLbl="node1" presStyleIdx="3" presStyleCnt="5" custScaleX="140354">
        <dgm:presLayoutVars>
          <dgm:bulletEnabled val="1"/>
        </dgm:presLayoutVars>
      </dgm:prSet>
      <dgm:spPr/>
    </dgm:pt>
    <dgm:pt modelId="{31C8130C-B484-4B72-8E11-E503F82AFF3D}" type="pres">
      <dgm:prSet presAssocID="{939CC920-FC70-4F58-AC02-34F849E92584}" presName="sibTrans" presStyleLbl="sibTrans2D1" presStyleIdx="3" presStyleCnt="4"/>
      <dgm:spPr/>
    </dgm:pt>
    <dgm:pt modelId="{D764E905-EB69-481C-BAC8-30DF5FA40C3B}" type="pres">
      <dgm:prSet presAssocID="{939CC920-FC70-4F58-AC02-34F849E92584}" presName="connectorText" presStyleLbl="sibTrans2D1" presStyleIdx="3" presStyleCnt="4"/>
      <dgm:spPr/>
    </dgm:pt>
    <dgm:pt modelId="{A6ADEF67-B48F-462C-9AB1-35E84B51C42B}" type="pres">
      <dgm:prSet presAssocID="{1270532D-F7DF-4A08-B3CD-762CAD34A524}" presName="node" presStyleLbl="node1" presStyleIdx="4" presStyleCnt="5" custScaleX="139119">
        <dgm:presLayoutVars>
          <dgm:bulletEnabled val="1"/>
        </dgm:presLayoutVars>
      </dgm:prSet>
      <dgm:spPr/>
    </dgm:pt>
  </dgm:ptLst>
  <dgm:cxnLst>
    <dgm:cxn modelId="{543F1A06-52F7-4603-8AB2-A70CB7D60A74}" type="presOf" srcId="{DCD4F27C-CBA6-4864-8C65-7DBEB372DA59}" destId="{2235EBFC-ED8B-4AC3-A931-AF8E65DC3639}" srcOrd="0" destOrd="0" presId="urn:microsoft.com/office/officeart/2005/8/layout/process2"/>
    <dgm:cxn modelId="{31DC6D0B-CB69-4026-9E56-CF54D4568FB5}" type="presOf" srcId="{6F11F57A-72EE-4BE0-B44B-09EA50C4F62A}" destId="{FA864E2F-47AA-4D91-88B2-77962A1BD955}" srcOrd="0" destOrd="0" presId="urn:microsoft.com/office/officeart/2005/8/layout/process2"/>
    <dgm:cxn modelId="{A1C0D330-99EC-4E6D-8E63-FADCC50FA1BE}" type="presOf" srcId="{7AC486E9-CCB9-4F3A-8F76-01377F0B5251}" destId="{C6A145DD-2225-4FEB-852F-19248E3E048B}" srcOrd="0" destOrd="0" presId="urn:microsoft.com/office/officeart/2005/8/layout/process2"/>
    <dgm:cxn modelId="{3660C334-BFA7-413B-8AFA-9E6AFD5CD86B}" srcId="{1C144014-0944-48C8-9792-13DEA1279B27}" destId="{62E6CD2F-E7AB-4FC5-A5BA-43B6772E183B}" srcOrd="3" destOrd="0" parTransId="{2120EA26-7448-4BE1-9000-F961AB7951D2}" sibTransId="{939CC920-FC70-4F58-AC02-34F849E92584}"/>
    <dgm:cxn modelId="{0B1A6A38-C91E-4BAE-8519-3C37DC072790}" type="presOf" srcId="{939CC920-FC70-4F58-AC02-34F849E92584}" destId="{D764E905-EB69-481C-BAC8-30DF5FA40C3B}" srcOrd="1" destOrd="0" presId="urn:microsoft.com/office/officeart/2005/8/layout/process2"/>
    <dgm:cxn modelId="{5D2F393B-322E-4C27-99F7-EF08B0AA4E3E}" type="presOf" srcId="{62E6CD2F-E7AB-4FC5-A5BA-43B6772E183B}" destId="{F9D6E9CD-8C5E-4359-BC3A-B233FF75B05E}" srcOrd="0" destOrd="0" presId="urn:microsoft.com/office/officeart/2005/8/layout/process2"/>
    <dgm:cxn modelId="{E4F6964E-0DE2-41B0-A9ED-D990976F4EDF}" type="presOf" srcId="{7AC486E9-CCB9-4F3A-8F76-01377F0B5251}" destId="{6C9D96AA-B2BF-48AE-B5B8-143C5F1539F4}" srcOrd="1" destOrd="0" presId="urn:microsoft.com/office/officeart/2005/8/layout/process2"/>
    <dgm:cxn modelId="{A5AEEB54-D872-42E4-B42E-EDD638C584FD}" srcId="{1C144014-0944-48C8-9792-13DEA1279B27}" destId="{3FCD8B56-7CA0-4212-A9D1-AE6193006C59}" srcOrd="2" destOrd="0" parTransId="{DB5A41EB-D846-4895-927E-1414F8CAB2FB}" sibTransId="{7AC486E9-CCB9-4F3A-8F76-01377F0B5251}"/>
    <dgm:cxn modelId="{56CB0A81-B2D6-479D-A8DF-571A5EFF224A}" type="presOf" srcId="{3FCD8B56-7CA0-4212-A9D1-AE6193006C59}" destId="{93EF5803-DDBF-4206-9AFC-7E0779AE2658}" srcOrd="0" destOrd="0" presId="urn:microsoft.com/office/officeart/2005/8/layout/process2"/>
    <dgm:cxn modelId="{2057278D-17B1-4223-B64C-8C5693AEA135}" type="presOf" srcId="{CCDAF609-DF69-4162-84CD-D09238221C30}" destId="{82672D04-0916-4464-B2A7-DCFB4D40FEEF}" srcOrd="0" destOrd="0" presId="urn:microsoft.com/office/officeart/2005/8/layout/process2"/>
    <dgm:cxn modelId="{62BAEE90-4562-49DB-9A7C-1702E62110E6}" type="presOf" srcId="{1270532D-F7DF-4A08-B3CD-762CAD34A524}" destId="{A6ADEF67-B48F-462C-9AB1-35E84B51C42B}" srcOrd="0" destOrd="0" presId="urn:microsoft.com/office/officeart/2005/8/layout/process2"/>
    <dgm:cxn modelId="{213862A1-33D4-4E90-B099-5AEF1F15BAB1}" type="presOf" srcId="{28804CD3-F7C4-4C0C-9C56-DF9408A979D8}" destId="{8BABE2D9-7205-4902-BEC7-5CCAB51F6C47}" srcOrd="1" destOrd="0" presId="urn:microsoft.com/office/officeart/2005/8/layout/process2"/>
    <dgm:cxn modelId="{CEEEDEB0-ECB4-481F-B61E-96C5B48FC291}" type="presOf" srcId="{1C144014-0944-48C8-9792-13DEA1279B27}" destId="{89E8EC72-EBB2-4FCB-9866-7EC8D91E2866}" srcOrd="0" destOrd="0" presId="urn:microsoft.com/office/officeart/2005/8/layout/process2"/>
    <dgm:cxn modelId="{66BFD4BE-F871-4823-BEDD-B37375FD1BD4}" srcId="{1C144014-0944-48C8-9792-13DEA1279B27}" destId="{6F11F57A-72EE-4BE0-B44B-09EA50C4F62A}" srcOrd="1" destOrd="0" parTransId="{ED471D1C-DF6B-448F-BA2C-67E361F27475}" sibTransId="{28804CD3-F7C4-4C0C-9C56-DF9408A979D8}"/>
    <dgm:cxn modelId="{FAAB3FC3-23BE-48F8-8F62-4571DE83EE8A}" type="presOf" srcId="{939CC920-FC70-4F58-AC02-34F849E92584}" destId="{31C8130C-B484-4B72-8E11-E503F82AFF3D}" srcOrd="0" destOrd="0" presId="urn:microsoft.com/office/officeart/2005/8/layout/process2"/>
    <dgm:cxn modelId="{6CE067E9-0013-4D8F-B684-BB4E6331F82A}" srcId="{1C144014-0944-48C8-9792-13DEA1279B27}" destId="{DCD4F27C-CBA6-4864-8C65-7DBEB372DA59}" srcOrd="0" destOrd="0" parTransId="{4DC3AEC5-AAE1-494E-BA29-5B341135A0AC}" sibTransId="{CCDAF609-DF69-4162-84CD-D09238221C30}"/>
    <dgm:cxn modelId="{8BB6F0EC-AA86-489A-828D-835278F61547}" srcId="{1C144014-0944-48C8-9792-13DEA1279B27}" destId="{1270532D-F7DF-4A08-B3CD-762CAD34A524}" srcOrd="4" destOrd="0" parTransId="{A6430B95-B7E8-4388-999A-6DB659314A17}" sibTransId="{D758D2BB-100C-4DC2-B0A6-86064E14E34C}"/>
    <dgm:cxn modelId="{55E4D0F2-97BA-4BA3-A065-3DD628AD6438}" type="presOf" srcId="{CCDAF609-DF69-4162-84CD-D09238221C30}" destId="{78C44395-7739-414E-AD94-A1CADB459F33}" srcOrd="1" destOrd="0" presId="urn:microsoft.com/office/officeart/2005/8/layout/process2"/>
    <dgm:cxn modelId="{900DF1F5-CF14-449B-86BE-27FC811C7E45}" type="presOf" srcId="{28804CD3-F7C4-4C0C-9C56-DF9408A979D8}" destId="{F5D70661-0450-47FE-9749-EAC8892ABAE8}" srcOrd="0" destOrd="0" presId="urn:microsoft.com/office/officeart/2005/8/layout/process2"/>
    <dgm:cxn modelId="{146C4189-E7AE-4EF8-8085-A8EB0A91FB62}" type="presParOf" srcId="{89E8EC72-EBB2-4FCB-9866-7EC8D91E2866}" destId="{2235EBFC-ED8B-4AC3-A931-AF8E65DC3639}" srcOrd="0" destOrd="0" presId="urn:microsoft.com/office/officeart/2005/8/layout/process2"/>
    <dgm:cxn modelId="{5BA936AB-D412-4711-A57D-6691B732DDB9}" type="presParOf" srcId="{89E8EC72-EBB2-4FCB-9866-7EC8D91E2866}" destId="{82672D04-0916-4464-B2A7-DCFB4D40FEEF}" srcOrd="1" destOrd="0" presId="urn:microsoft.com/office/officeart/2005/8/layout/process2"/>
    <dgm:cxn modelId="{65A02C16-E95B-48D0-8CF6-CE265DBF9332}" type="presParOf" srcId="{82672D04-0916-4464-B2A7-DCFB4D40FEEF}" destId="{78C44395-7739-414E-AD94-A1CADB459F33}" srcOrd="0" destOrd="0" presId="urn:microsoft.com/office/officeart/2005/8/layout/process2"/>
    <dgm:cxn modelId="{E01E7DF9-C6F7-4E62-8BC4-110D98FDA3A5}" type="presParOf" srcId="{89E8EC72-EBB2-4FCB-9866-7EC8D91E2866}" destId="{FA864E2F-47AA-4D91-88B2-77962A1BD955}" srcOrd="2" destOrd="0" presId="urn:microsoft.com/office/officeart/2005/8/layout/process2"/>
    <dgm:cxn modelId="{5518E4B6-BC0B-4C5A-A053-7E3C02F0897B}" type="presParOf" srcId="{89E8EC72-EBB2-4FCB-9866-7EC8D91E2866}" destId="{F5D70661-0450-47FE-9749-EAC8892ABAE8}" srcOrd="3" destOrd="0" presId="urn:microsoft.com/office/officeart/2005/8/layout/process2"/>
    <dgm:cxn modelId="{35793B7D-C086-4760-936A-35EE8AFEE5DD}" type="presParOf" srcId="{F5D70661-0450-47FE-9749-EAC8892ABAE8}" destId="{8BABE2D9-7205-4902-BEC7-5CCAB51F6C47}" srcOrd="0" destOrd="0" presId="urn:microsoft.com/office/officeart/2005/8/layout/process2"/>
    <dgm:cxn modelId="{C57C0CEA-64F0-424B-A553-F92597BD715E}" type="presParOf" srcId="{89E8EC72-EBB2-4FCB-9866-7EC8D91E2866}" destId="{93EF5803-DDBF-4206-9AFC-7E0779AE2658}" srcOrd="4" destOrd="0" presId="urn:microsoft.com/office/officeart/2005/8/layout/process2"/>
    <dgm:cxn modelId="{BE8A6425-0F42-4A8D-91EB-B14E538E4D7C}" type="presParOf" srcId="{89E8EC72-EBB2-4FCB-9866-7EC8D91E2866}" destId="{C6A145DD-2225-4FEB-852F-19248E3E048B}" srcOrd="5" destOrd="0" presId="urn:microsoft.com/office/officeart/2005/8/layout/process2"/>
    <dgm:cxn modelId="{2D5F6757-6926-4389-8DBE-6082D2E9796B}" type="presParOf" srcId="{C6A145DD-2225-4FEB-852F-19248E3E048B}" destId="{6C9D96AA-B2BF-48AE-B5B8-143C5F1539F4}" srcOrd="0" destOrd="0" presId="urn:microsoft.com/office/officeart/2005/8/layout/process2"/>
    <dgm:cxn modelId="{2BEE26E9-8833-4CD8-AB45-CDE0E960DC4A}" type="presParOf" srcId="{89E8EC72-EBB2-4FCB-9866-7EC8D91E2866}" destId="{F9D6E9CD-8C5E-4359-BC3A-B233FF75B05E}" srcOrd="6" destOrd="0" presId="urn:microsoft.com/office/officeart/2005/8/layout/process2"/>
    <dgm:cxn modelId="{E42A8B4E-4524-4F61-B583-993F006EEF99}" type="presParOf" srcId="{89E8EC72-EBB2-4FCB-9866-7EC8D91E2866}" destId="{31C8130C-B484-4B72-8E11-E503F82AFF3D}" srcOrd="7" destOrd="0" presId="urn:microsoft.com/office/officeart/2005/8/layout/process2"/>
    <dgm:cxn modelId="{74125154-E5CD-4A6D-A99F-023C982D30B8}" type="presParOf" srcId="{31C8130C-B484-4B72-8E11-E503F82AFF3D}" destId="{D764E905-EB69-481C-BAC8-30DF5FA40C3B}" srcOrd="0" destOrd="0" presId="urn:microsoft.com/office/officeart/2005/8/layout/process2"/>
    <dgm:cxn modelId="{CBF3EAA6-E497-4356-9E74-B531F839339F}" type="presParOf" srcId="{89E8EC72-EBB2-4FCB-9866-7EC8D91E2866}" destId="{A6ADEF67-B48F-462C-9AB1-35E84B51C42B}" srcOrd="8" destOrd="0" presId="urn:microsoft.com/office/officeart/2005/8/layout/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95A77F-9BA7-4236-B609-1EF73A714BA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E28EAAD3-8A15-4D30-BAF5-D5435DDF1B8D}">
      <dgm:prSet custT="1"/>
      <dgm:spPr>
        <a:solidFill>
          <a:srgbClr val="CCEFDC"/>
        </a:solidFill>
      </dgm:spPr>
      <dgm:t>
        <a:bodyPr/>
        <a:lstStyle/>
        <a:p>
          <a:r>
            <a:rPr kumimoji="1" lang="ja-JP" altLang="en-US" sz="1400" baseline="0">
              <a:solidFill>
                <a:schemeClr val="tx1"/>
              </a:solidFill>
              <a:latin typeface="HGPSoeiKakugothicUB"/>
              <a:ea typeface="HGPSoeiKakugothicUB"/>
            </a:rPr>
            <a:t>エッジを時系列に基づいて接続するグラフ</a:t>
          </a:r>
          <a:endParaRPr lang="ja-JP" altLang="en-US" sz="1400" baseline="0">
            <a:solidFill>
              <a:schemeClr val="tx1"/>
            </a:solidFill>
            <a:latin typeface="HGPSoeiKakugothicUB"/>
            <a:ea typeface="HGPSoeiKakugothicUB"/>
          </a:endParaRPr>
        </a:p>
      </dgm:t>
    </dgm:pt>
    <dgm:pt modelId="{288A7EFF-326B-4C89-B2A3-4FDE1E36C7DC}" type="parTrans" cxnId="{F9CFD34D-7A75-429A-B0AE-A51D0025E7F2}">
      <dgm:prSet/>
      <dgm:spPr/>
      <dgm:t>
        <a:bodyPr/>
        <a:lstStyle/>
        <a:p>
          <a:endParaRPr kumimoji="1" lang="ja-JP" altLang="en-US"/>
        </a:p>
      </dgm:t>
    </dgm:pt>
    <dgm:pt modelId="{CF3478C6-217E-452B-A548-5927B2B8C36D}" type="sibTrans" cxnId="{F9CFD34D-7A75-429A-B0AE-A51D0025E7F2}">
      <dgm:prSet/>
      <dgm:spPr/>
      <dgm:t>
        <a:bodyPr/>
        <a:lstStyle/>
        <a:p>
          <a:endParaRPr kumimoji="1" lang="ja-JP" altLang="en-US"/>
        </a:p>
      </dgm:t>
    </dgm:pt>
    <dgm:pt modelId="{FB8203FA-708D-4788-9FAC-291EF5813714}" type="pres">
      <dgm:prSet presAssocID="{8595A77F-9BA7-4236-B609-1EF73A714BAA}" presName="linearFlow" presStyleCnt="0">
        <dgm:presLayoutVars>
          <dgm:resizeHandles val="exact"/>
        </dgm:presLayoutVars>
      </dgm:prSet>
      <dgm:spPr/>
    </dgm:pt>
    <dgm:pt modelId="{9FFC1E4C-B7CA-4E6D-8766-2ECD980655C1}" type="pres">
      <dgm:prSet presAssocID="{E28EAAD3-8A15-4D30-BAF5-D5435DDF1B8D}" presName="node" presStyleLbl="node1" presStyleIdx="0" presStyleCnt="1" custLinFactNeighborX="-1957" custLinFactNeighborY="-650">
        <dgm:presLayoutVars>
          <dgm:bulletEnabled val="1"/>
        </dgm:presLayoutVars>
      </dgm:prSet>
      <dgm:spPr/>
    </dgm:pt>
  </dgm:ptLst>
  <dgm:cxnLst>
    <dgm:cxn modelId="{F9CFD34D-7A75-429A-B0AE-A51D0025E7F2}" srcId="{8595A77F-9BA7-4236-B609-1EF73A714BAA}" destId="{E28EAAD3-8A15-4D30-BAF5-D5435DDF1B8D}" srcOrd="0" destOrd="0" parTransId="{288A7EFF-326B-4C89-B2A3-4FDE1E36C7DC}" sibTransId="{CF3478C6-217E-452B-A548-5927B2B8C36D}"/>
    <dgm:cxn modelId="{7F0AB8AE-722C-4C50-A35C-013F2F4FB0C2}" type="presOf" srcId="{E28EAAD3-8A15-4D30-BAF5-D5435DDF1B8D}" destId="{9FFC1E4C-B7CA-4E6D-8766-2ECD980655C1}" srcOrd="0" destOrd="0" presId="urn:microsoft.com/office/officeart/2005/8/layout/process2"/>
    <dgm:cxn modelId="{D5A05DB6-1B7E-4839-AF0B-A03798CA790C}" type="presOf" srcId="{8595A77F-9BA7-4236-B609-1EF73A714BAA}" destId="{FB8203FA-708D-4788-9FAC-291EF5813714}" srcOrd="0" destOrd="0" presId="urn:microsoft.com/office/officeart/2005/8/layout/process2"/>
    <dgm:cxn modelId="{470AE9F5-7A17-43AF-AAE8-27DA2174AF09}" type="presParOf" srcId="{FB8203FA-708D-4788-9FAC-291EF5813714}" destId="{9FFC1E4C-B7CA-4E6D-8766-2ECD980655C1}" srcOrd="0" destOrd="0" presId="urn:microsoft.com/office/officeart/2005/8/layout/process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95A77F-9BA7-4236-B609-1EF73A714BA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E28EAAD3-8A15-4D30-BAF5-D5435DDF1B8D}">
      <dgm:prSet custT="1"/>
      <dgm:spPr>
        <a:solidFill>
          <a:srgbClr val="CCEFDC"/>
        </a:solidFill>
      </dgm:spPr>
      <dgm:t>
        <a:bodyPr/>
        <a:lstStyle/>
        <a:p>
          <a:r>
            <a:rPr kumimoji="1" lang="ja-JP" altLang="en-US" sz="1400" baseline="0">
              <a:solidFill>
                <a:schemeClr val="tx1"/>
              </a:solidFill>
              <a:latin typeface="HGPSoeiKakugothicUB"/>
              <a:ea typeface="HGPSoeiKakugothicUB"/>
            </a:rPr>
            <a:t>クエリから派生するエッジのグラフ</a:t>
          </a:r>
          <a:endParaRPr lang="ja-JP" altLang="en-US" sz="1400" baseline="0">
            <a:solidFill>
              <a:schemeClr val="tx1"/>
            </a:solidFill>
            <a:latin typeface="HGPSoeiKakugothicUB"/>
            <a:ea typeface="HGPSoeiKakugothicUB"/>
          </a:endParaRPr>
        </a:p>
      </dgm:t>
    </dgm:pt>
    <dgm:pt modelId="{288A7EFF-326B-4C89-B2A3-4FDE1E36C7DC}" type="parTrans" cxnId="{F9CFD34D-7A75-429A-B0AE-A51D0025E7F2}">
      <dgm:prSet/>
      <dgm:spPr/>
      <dgm:t>
        <a:bodyPr/>
        <a:lstStyle/>
        <a:p>
          <a:endParaRPr kumimoji="1" lang="ja-JP" altLang="en-US"/>
        </a:p>
      </dgm:t>
    </dgm:pt>
    <dgm:pt modelId="{CF3478C6-217E-452B-A548-5927B2B8C36D}" type="sibTrans" cxnId="{F9CFD34D-7A75-429A-B0AE-A51D0025E7F2}">
      <dgm:prSet/>
      <dgm:spPr/>
      <dgm:t>
        <a:bodyPr/>
        <a:lstStyle/>
        <a:p>
          <a:endParaRPr kumimoji="1" lang="ja-JP" altLang="en-US"/>
        </a:p>
      </dgm:t>
    </dgm:pt>
    <dgm:pt modelId="{FB8203FA-708D-4788-9FAC-291EF5813714}" type="pres">
      <dgm:prSet presAssocID="{8595A77F-9BA7-4236-B609-1EF73A714BAA}" presName="linearFlow" presStyleCnt="0">
        <dgm:presLayoutVars>
          <dgm:resizeHandles val="exact"/>
        </dgm:presLayoutVars>
      </dgm:prSet>
      <dgm:spPr/>
    </dgm:pt>
    <dgm:pt modelId="{9FFC1E4C-B7CA-4E6D-8766-2ECD980655C1}" type="pres">
      <dgm:prSet presAssocID="{E28EAAD3-8A15-4D30-BAF5-D5435DDF1B8D}" presName="node" presStyleLbl="node1" presStyleIdx="0" presStyleCnt="1" custScaleX="106349" custLinFactNeighborX="6958" custLinFactNeighborY="2242">
        <dgm:presLayoutVars>
          <dgm:bulletEnabled val="1"/>
        </dgm:presLayoutVars>
      </dgm:prSet>
      <dgm:spPr/>
    </dgm:pt>
  </dgm:ptLst>
  <dgm:cxnLst>
    <dgm:cxn modelId="{F9CFD34D-7A75-429A-B0AE-A51D0025E7F2}" srcId="{8595A77F-9BA7-4236-B609-1EF73A714BAA}" destId="{E28EAAD3-8A15-4D30-BAF5-D5435DDF1B8D}" srcOrd="0" destOrd="0" parTransId="{288A7EFF-326B-4C89-B2A3-4FDE1E36C7DC}" sibTransId="{CF3478C6-217E-452B-A548-5927B2B8C36D}"/>
    <dgm:cxn modelId="{7F0AB8AE-722C-4C50-A35C-013F2F4FB0C2}" type="presOf" srcId="{E28EAAD3-8A15-4D30-BAF5-D5435DDF1B8D}" destId="{9FFC1E4C-B7CA-4E6D-8766-2ECD980655C1}" srcOrd="0" destOrd="0" presId="urn:microsoft.com/office/officeart/2005/8/layout/process2"/>
    <dgm:cxn modelId="{D5A05DB6-1B7E-4839-AF0B-A03798CA790C}" type="presOf" srcId="{8595A77F-9BA7-4236-B609-1EF73A714BAA}" destId="{FB8203FA-708D-4788-9FAC-291EF5813714}" srcOrd="0" destOrd="0" presId="urn:microsoft.com/office/officeart/2005/8/layout/process2"/>
    <dgm:cxn modelId="{470AE9F5-7A17-43AF-AAE8-27DA2174AF09}" type="presParOf" srcId="{FB8203FA-708D-4788-9FAC-291EF5813714}" destId="{9FFC1E4C-B7CA-4E6D-8766-2ECD980655C1}" srcOrd="0" destOrd="0" presId="urn:microsoft.com/office/officeart/2005/8/layout/process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95A77F-9BA7-4236-B609-1EF73A714BA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FB8203FA-708D-4788-9FAC-291EF5813714}" type="pres">
      <dgm:prSet presAssocID="{8595A77F-9BA7-4236-B609-1EF73A714BAA}" presName="linearFlow" presStyleCnt="0">
        <dgm:presLayoutVars>
          <dgm:resizeHandles val="exact"/>
        </dgm:presLayoutVars>
      </dgm:prSet>
      <dgm:spPr/>
    </dgm:pt>
  </dgm:ptLst>
  <dgm:cxnLst>
    <dgm:cxn modelId="{D5A05DB6-1B7E-4839-AF0B-A03798CA790C}" type="presOf" srcId="{8595A77F-9BA7-4236-B609-1EF73A714BAA}" destId="{FB8203FA-708D-4788-9FAC-291EF5813714}"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595A77F-9BA7-4236-B609-1EF73A714BA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FB8203FA-708D-4788-9FAC-291EF5813714}" type="pres">
      <dgm:prSet presAssocID="{8595A77F-9BA7-4236-B609-1EF73A714BAA}" presName="linearFlow" presStyleCnt="0">
        <dgm:presLayoutVars>
          <dgm:resizeHandles val="exact"/>
        </dgm:presLayoutVars>
      </dgm:prSet>
      <dgm:spPr/>
    </dgm:pt>
  </dgm:ptLst>
  <dgm:cxnLst>
    <dgm:cxn modelId="{D5A05DB6-1B7E-4839-AF0B-A03798CA790C}" type="presOf" srcId="{8595A77F-9BA7-4236-B609-1EF73A714BAA}" destId="{FB8203FA-708D-4788-9FAC-291EF5813714}"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95A77F-9BA7-4236-B609-1EF73A714BAA}"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FB8203FA-708D-4788-9FAC-291EF5813714}" type="pres">
      <dgm:prSet presAssocID="{8595A77F-9BA7-4236-B609-1EF73A714BAA}" presName="linearFlow" presStyleCnt="0">
        <dgm:presLayoutVars>
          <dgm:resizeHandles val="exact"/>
        </dgm:presLayoutVars>
      </dgm:prSet>
      <dgm:spPr/>
    </dgm:pt>
  </dgm:ptLst>
  <dgm:cxnLst>
    <dgm:cxn modelId="{D5A05DB6-1B7E-4839-AF0B-A03798CA790C}" type="presOf" srcId="{8595A77F-9BA7-4236-B609-1EF73A714BAA}" destId="{FB8203FA-708D-4788-9FAC-291EF5813714}"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3605E69-7396-48C1-A29E-56A5E26EB60B}" type="doc">
      <dgm:prSet loTypeId="urn:microsoft.com/office/officeart/2005/8/layout/process2" loCatId="process" qsTypeId="urn:microsoft.com/office/officeart/2005/8/quickstyle/simple1" qsCatId="simple" csTypeId="urn:microsoft.com/office/officeart/2005/8/colors/accent1_2" csCatId="accent1" phldr="1"/>
      <dgm:spPr/>
    </dgm:pt>
    <dgm:pt modelId="{CAA79B2A-A30E-4755-997C-007BE9E7D33C}">
      <dgm:prSet phldrT="[テキスト]" custT="1"/>
      <dgm:spPr>
        <a:solidFill>
          <a:srgbClr val="CCEFDC"/>
        </a:solidFill>
      </dgm:spPr>
      <dgm:t>
        <a:bodyPr/>
        <a:lstStyle/>
        <a:p>
          <a:r>
            <a:rPr kumimoji="1" lang="ja-JP" altLang="en-US" sz="1600">
              <a:solidFill>
                <a:schemeClr val="tx1"/>
              </a:solidFill>
              <a:latin typeface="HGPSoeiKakugothicUB"/>
              <a:ea typeface="HGPSoeiKakugothicUB"/>
            </a:rPr>
            <a:t>論文の要約文を取得</a:t>
          </a:r>
        </a:p>
      </dgm:t>
    </dgm:pt>
    <dgm:pt modelId="{8FA24F2D-9B54-412B-9577-D07E36727D99}" type="parTrans" cxnId="{C01F3D30-4FDE-4C87-9B76-63100D8EE7A0}">
      <dgm:prSet/>
      <dgm:spPr/>
      <dgm:t>
        <a:bodyPr/>
        <a:lstStyle/>
        <a:p>
          <a:endParaRPr kumimoji="1" lang="ja-JP" altLang="en-US">
            <a:solidFill>
              <a:schemeClr val="tx1"/>
            </a:solidFill>
          </a:endParaRPr>
        </a:p>
      </dgm:t>
    </dgm:pt>
    <dgm:pt modelId="{B5944242-452F-4132-97CF-15D0EC742CD7}" type="sibTrans" cxnId="{C01F3D30-4FDE-4C87-9B76-63100D8EE7A0}">
      <dgm:prSet/>
      <dgm:spPr/>
      <dgm:t>
        <a:bodyPr/>
        <a:lstStyle/>
        <a:p>
          <a:endParaRPr kumimoji="1" lang="ja-JP" altLang="en-US">
            <a:solidFill>
              <a:schemeClr val="tx1"/>
            </a:solidFill>
          </a:endParaRPr>
        </a:p>
      </dgm:t>
    </dgm:pt>
    <dgm:pt modelId="{3F095AB7-4342-4FCF-9B53-E75BF73E8C08}">
      <dgm:prSet phldrT="[テキスト]" custT="1"/>
      <dgm:spPr>
        <a:solidFill>
          <a:srgbClr val="CCEFDC"/>
        </a:solidFill>
      </dgm:spPr>
      <dgm:t>
        <a:bodyPr/>
        <a:lstStyle/>
        <a:p>
          <a:r>
            <a:rPr kumimoji="1" lang="ja-JP" altLang="en-US" sz="1600">
              <a:solidFill>
                <a:schemeClr val="tx1"/>
              </a:solidFill>
              <a:latin typeface="HGPSoeiKakugothicUB"/>
              <a:ea typeface="HGPSoeiKakugothicUB"/>
            </a:rPr>
            <a:t>要約文の言語を</a:t>
          </a:r>
          <a:r>
            <a:rPr kumimoji="1" lang="en-US" altLang="ja-JP" sz="1600">
              <a:solidFill>
                <a:schemeClr val="tx1"/>
              </a:solidFill>
              <a:latin typeface="HGPSoeiKakugothicUB"/>
              <a:ea typeface="ＭＳ Ｐ明朝"/>
            </a:rPr>
            <a:t>langdetect</a:t>
          </a:r>
          <a:r>
            <a:rPr kumimoji="1" lang="ja-JP" altLang="en-US" sz="1600">
              <a:solidFill>
                <a:schemeClr val="tx1"/>
              </a:solidFill>
              <a:latin typeface="HGPSoeiKakugothicUB"/>
              <a:ea typeface="HGPSoeiKakugothicUB"/>
            </a:rPr>
            <a:t>ライブラリを使用して判別</a:t>
          </a:r>
        </a:p>
      </dgm:t>
    </dgm:pt>
    <dgm:pt modelId="{75ADB6F1-59E1-4699-BCFE-3E68B1023445}" type="parTrans" cxnId="{99D8E6F3-60E4-43C6-A84A-E9957BA25C6A}">
      <dgm:prSet/>
      <dgm:spPr/>
      <dgm:t>
        <a:bodyPr/>
        <a:lstStyle/>
        <a:p>
          <a:endParaRPr kumimoji="1" lang="ja-JP" altLang="en-US">
            <a:solidFill>
              <a:schemeClr val="tx1"/>
            </a:solidFill>
          </a:endParaRPr>
        </a:p>
      </dgm:t>
    </dgm:pt>
    <dgm:pt modelId="{4B70FE35-A001-4AAA-B419-821437067401}" type="sibTrans" cxnId="{99D8E6F3-60E4-43C6-A84A-E9957BA25C6A}">
      <dgm:prSet/>
      <dgm:spPr/>
      <dgm:t>
        <a:bodyPr/>
        <a:lstStyle/>
        <a:p>
          <a:endParaRPr kumimoji="1" lang="ja-JP" altLang="en-US">
            <a:solidFill>
              <a:schemeClr val="tx1"/>
            </a:solidFill>
          </a:endParaRPr>
        </a:p>
      </dgm:t>
    </dgm:pt>
    <dgm:pt modelId="{7960A39C-CB3E-4A1D-B6D8-174DE50FDE73}">
      <dgm:prSet phldrT="[テキスト]" custT="1"/>
      <dgm:spPr>
        <a:solidFill>
          <a:srgbClr val="CCEFDC"/>
        </a:solidFill>
      </dgm:spPr>
      <dgm:t>
        <a:bodyPr/>
        <a:lstStyle/>
        <a:p>
          <a:r>
            <a:rPr kumimoji="1" lang="ja-JP" altLang="en-US" sz="1600" dirty="0">
              <a:solidFill>
                <a:schemeClr val="tx1"/>
              </a:solidFill>
              <a:latin typeface="HGPSoeiKakugothicUB"/>
              <a:ea typeface="HGPSoeiKakugothicUB"/>
            </a:rPr>
            <a:t>判別された言語に合わせて</a:t>
          </a:r>
          <a:r>
            <a:rPr kumimoji="1" lang="en-US" altLang="ja-JP" sz="1600" dirty="0">
              <a:solidFill>
                <a:schemeClr val="tx1"/>
              </a:solidFill>
              <a:latin typeface="HGPSoeiKakugothicUB"/>
              <a:ea typeface="ＭＳ Ｐ明朝"/>
            </a:rPr>
            <a:t>spacy</a:t>
          </a:r>
          <a:r>
            <a:rPr kumimoji="1" lang="ja-JP" altLang="en-US" sz="1600" dirty="0">
              <a:solidFill>
                <a:schemeClr val="tx1"/>
              </a:solidFill>
              <a:latin typeface="HGPSoeiKakugothicUB"/>
              <a:ea typeface="HGPSoeiKakugothicUB"/>
            </a:rPr>
            <a:t>のモデルを使用して分かち書き</a:t>
          </a:r>
        </a:p>
      </dgm:t>
    </dgm:pt>
    <dgm:pt modelId="{C774335A-D5AA-4DCC-AC87-C5C62C68119F}" type="parTrans" cxnId="{889183D8-3503-48B5-B6AC-ABD35B8AC92A}">
      <dgm:prSet/>
      <dgm:spPr/>
      <dgm:t>
        <a:bodyPr/>
        <a:lstStyle/>
        <a:p>
          <a:endParaRPr kumimoji="1" lang="ja-JP" altLang="en-US">
            <a:solidFill>
              <a:schemeClr val="tx1"/>
            </a:solidFill>
          </a:endParaRPr>
        </a:p>
      </dgm:t>
    </dgm:pt>
    <dgm:pt modelId="{18EE9437-45DD-45E6-8DF5-37CB06568CBE}" type="sibTrans" cxnId="{889183D8-3503-48B5-B6AC-ABD35B8AC92A}">
      <dgm:prSet/>
      <dgm:spPr/>
      <dgm:t>
        <a:bodyPr/>
        <a:lstStyle/>
        <a:p>
          <a:endParaRPr kumimoji="1" lang="ja-JP" altLang="en-US">
            <a:solidFill>
              <a:schemeClr val="tx1"/>
            </a:solidFill>
          </a:endParaRPr>
        </a:p>
      </dgm:t>
    </dgm:pt>
    <dgm:pt modelId="{3EB2592A-8525-4D09-96D7-5D0C3DD6F636}">
      <dgm:prSet phldrT="[テキスト]" custT="1"/>
      <dgm:spPr>
        <a:solidFill>
          <a:srgbClr val="CCEFDC"/>
        </a:solidFill>
      </dgm:spPr>
      <dgm:t>
        <a:bodyPr/>
        <a:lstStyle/>
        <a:p>
          <a:r>
            <a:rPr kumimoji="1" lang="ja-JP" altLang="en-US" sz="1600">
              <a:solidFill>
                <a:schemeClr val="tx1"/>
              </a:solidFill>
              <a:latin typeface="HGPSoeiKakugothicUB"/>
              <a:ea typeface="HGPSoeiKakugothicUB"/>
            </a:rPr>
            <a:t>分かち書きされたものから、事前に設定されている専門用語のリストを活用しつつ、単語を抽出</a:t>
          </a:r>
        </a:p>
      </dgm:t>
    </dgm:pt>
    <dgm:pt modelId="{65413BEB-CC3C-4C68-A7B6-6DD2E3BE7580}" type="parTrans" cxnId="{E6B5BC19-3921-4F0C-B801-CEFB4315BE95}">
      <dgm:prSet/>
      <dgm:spPr/>
      <dgm:t>
        <a:bodyPr/>
        <a:lstStyle/>
        <a:p>
          <a:endParaRPr kumimoji="1" lang="ja-JP" altLang="en-US">
            <a:solidFill>
              <a:schemeClr val="tx1"/>
            </a:solidFill>
          </a:endParaRPr>
        </a:p>
      </dgm:t>
    </dgm:pt>
    <dgm:pt modelId="{F760B72D-1893-4FBB-9379-8C370389209D}" type="sibTrans" cxnId="{E6B5BC19-3921-4F0C-B801-CEFB4315BE95}">
      <dgm:prSet/>
      <dgm:spPr/>
      <dgm:t>
        <a:bodyPr/>
        <a:lstStyle/>
        <a:p>
          <a:endParaRPr kumimoji="1" lang="ja-JP" altLang="en-US">
            <a:solidFill>
              <a:schemeClr val="tx1"/>
            </a:solidFill>
          </a:endParaRPr>
        </a:p>
      </dgm:t>
    </dgm:pt>
    <dgm:pt modelId="{BC4B5B84-6729-46E2-92A5-9D364B03DFAA}">
      <dgm:prSet phldrT="[テキスト]" custT="1"/>
      <dgm:spPr>
        <a:solidFill>
          <a:srgbClr val="CCEFDC"/>
        </a:solidFill>
      </dgm:spPr>
      <dgm:t>
        <a:bodyPr/>
        <a:lstStyle/>
        <a:p>
          <a:r>
            <a:rPr kumimoji="1" lang="ja-JP" altLang="en-US" sz="1600" dirty="0">
              <a:solidFill>
                <a:schemeClr val="tx1"/>
              </a:solidFill>
              <a:latin typeface="HGPSoeiKakugothicUB"/>
              <a:ea typeface="HGPSoeiKakugothicUB"/>
            </a:rPr>
            <a:t>抽出単語と抽出元の要約文との類似度を算出し、類似度の高い順番に並べ替え抽出単語のリストを取得</a:t>
          </a:r>
        </a:p>
      </dgm:t>
    </dgm:pt>
    <dgm:pt modelId="{F83606C2-5D60-417C-9E5C-442D55A592E2}" type="parTrans" cxnId="{CA44B0A5-0A23-4B28-9467-45FF4B5782D0}">
      <dgm:prSet/>
      <dgm:spPr/>
      <dgm:t>
        <a:bodyPr/>
        <a:lstStyle/>
        <a:p>
          <a:endParaRPr kumimoji="1" lang="ja-JP" altLang="en-US">
            <a:solidFill>
              <a:schemeClr val="tx1"/>
            </a:solidFill>
          </a:endParaRPr>
        </a:p>
      </dgm:t>
    </dgm:pt>
    <dgm:pt modelId="{192B1CD0-32F1-4A1F-AE2B-FE6DABF480D8}" type="sibTrans" cxnId="{CA44B0A5-0A23-4B28-9467-45FF4B5782D0}">
      <dgm:prSet/>
      <dgm:spPr/>
      <dgm:t>
        <a:bodyPr/>
        <a:lstStyle/>
        <a:p>
          <a:endParaRPr kumimoji="1" lang="ja-JP" altLang="en-US">
            <a:solidFill>
              <a:schemeClr val="tx1"/>
            </a:solidFill>
          </a:endParaRPr>
        </a:p>
      </dgm:t>
    </dgm:pt>
    <dgm:pt modelId="{66A4E16A-F68B-4421-8FDC-CA269A99FFCF}">
      <dgm:prSet phldrT="[テキスト]" custT="1"/>
      <dgm:spPr>
        <a:solidFill>
          <a:srgbClr val="CCEFDC"/>
        </a:solidFill>
      </dgm:spPr>
      <dgm:t>
        <a:bodyPr/>
        <a:lstStyle/>
        <a:p>
          <a:r>
            <a:rPr kumimoji="1" lang="ja-JP" altLang="en-US" sz="1600" b="1">
              <a:solidFill>
                <a:schemeClr val="tx1"/>
              </a:solidFill>
              <a:latin typeface="HGPSoeiKakugothicUB"/>
              <a:ea typeface="HGPSoeiKakugothicUB"/>
            </a:rPr>
            <a:t>＜対象設定＞</a:t>
          </a:r>
        </a:p>
      </dgm:t>
    </dgm:pt>
    <dgm:pt modelId="{7E553262-533B-4500-9D81-410DCCB7C18A}" type="parTrans" cxnId="{AD2BE4D4-553A-4E84-B956-340049C9A72F}">
      <dgm:prSet/>
      <dgm:spPr/>
      <dgm:t>
        <a:bodyPr/>
        <a:lstStyle/>
        <a:p>
          <a:endParaRPr kumimoji="1" lang="ja-JP" altLang="en-US">
            <a:solidFill>
              <a:schemeClr val="tx1"/>
            </a:solidFill>
          </a:endParaRPr>
        </a:p>
      </dgm:t>
    </dgm:pt>
    <dgm:pt modelId="{2DE4719A-5E8E-493C-9E85-34688FA11A1C}" type="sibTrans" cxnId="{AD2BE4D4-553A-4E84-B956-340049C9A72F}">
      <dgm:prSet/>
      <dgm:spPr/>
      <dgm:t>
        <a:bodyPr/>
        <a:lstStyle/>
        <a:p>
          <a:endParaRPr kumimoji="1" lang="ja-JP" altLang="en-US">
            <a:solidFill>
              <a:schemeClr val="tx1"/>
            </a:solidFill>
          </a:endParaRPr>
        </a:p>
      </dgm:t>
    </dgm:pt>
    <dgm:pt modelId="{43AF1042-EE52-4213-85F1-C272A3CEA157}">
      <dgm:prSet phldrT="[テキスト]" custT="1"/>
      <dgm:spPr>
        <a:solidFill>
          <a:srgbClr val="CCEFDC"/>
        </a:solidFill>
      </dgm:spPr>
      <dgm:t>
        <a:bodyPr/>
        <a:lstStyle/>
        <a:p>
          <a:r>
            <a:rPr kumimoji="1" lang="ja-JP" altLang="en-US" sz="1600" b="1">
              <a:solidFill>
                <a:schemeClr val="tx1"/>
              </a:solidFill>
              <a:latin typeface="HGPSoeiKakugothicUB"/>
              <a:ea typeface="HGPSoeiKakugothicUB"/>
            </a:rPr>
            <a:t>＜判別＞</a:t>
          </a:r>
        </a:p>
      </dgm:t>
    </dgm:pt>
    <dgm:pt modelId="{319F0FC7-22F1-444D-B5C7-6F87ECCEFF66}" type="parTrans" cxnId="{EEA42A85-78EF-48D8-B54B-F93C1C1600E3}">
      <dgm:prSet/>
      <dgm:spPr/>
      <dgm:t>
        <a:bodyPr/>
        <a:lstStyle/>
        <a:p>
          <a:endParaRPr kumimoji="1" lang="ja-JP" altLang="en-US">
            <a:solidFill>
              <a:schemeClr val="tx1"/>
            </a:solidFill>
          </a:endParaRPr>
        </a:p>
      </dgm:t>
    </dgm:pt>
    <dgm:pt modelId="{08D0E768-1AFD-499F-B036-BCAB91FC476B}" type="sibTrans" cxnId="{EEA42A85-78EF-48D8-B54B-F93C1C1600E3}">
      <dgm:prSet/>
      <dgm:spPr/>
      <dgm:t>
        <a:bodyPr/>
        <a:lstStyle/>
        <a:p>
          <a:endParaRPr kumimoji="1" lang="ja-JP" altLang="en-US">
            <a:solidFill>
              <a:schemeClr val="tx1"/>
            </a:solidFill>
          </a:endParaRPr>
        </a:p>
      </dgm:t>
    </dgm:pt>
    <dgm:pt modelId="{FDE8D4C5-FF6F-4232-9B52-E0297743CD3C}">
      <dgm:prSet phldrT="[テキスト]" custT="1"/>
      <dgm:spPr>
        <a:solidFill>
          <a:srgbClr val="CCEFDC"/>
        </a:solidFill>
      </dgm:spPr>
      <dgm:t>
        <a:bodyPr/>
        <a:lstStyle/>
        <a:p>
          <a:r>
            <a:rPr kumimoji="1" lang="ja-JP" altLang="en-US" sz="1600" b="1">
              <a:solidFill>
                <a:schemeClr val="tx1"/>
              </a:solidFill>
              <a:latin typeface="HGPSoeiKakugothicUB"/>
              <a:ea typeface="HGPSoeiKakugothicUB"/>
            </a:rPr>
            <a:t>＜分かち書き＞</a:t>
          </a:r>
        </a:p>
      </dgm:t>
    </dgm:pt>
    <dgm:pt modelId="{C32AB572-490B-4C47-9E65-6E230A6D3B4A}" type="parTrans" cxnId="{94A73229-3AF7-4360-8482-C71B0359AD6F}">
      <dgm:prSet/>
      <dgm:spPr/>
      <dgm:t>
        <a:bodyPr/>
        <a:lstStyle/>
        <a:p>
          <a:endParaRPr kumimoji="1" lang="ja-JP" altLang="en-US">
            <a:solidFill>
              <a:schemeClr val="tx1"/>
            </a:solidFill>
          </a:endParaRPr>
        </a:p>
      </dgm:t>
    </dgm:pt>
    <dgm:pt modelId="{F19EB028-E91B-4DE1-91DF-5FAAA2CB3824}" type="sibTrans" cxnId="{94A73229-3AF7-4360-8482-C71B0359AD6F}">
      <dgm:prSet/>
      <dgm:spPr/>
      <dgm:t>
        <a:bodyPr/>
        <a:lstStyle/>
        <a:p>
          <a:endParaRPr kumimoji="1" lang="ja-JP" altLang="en-US">
            <a:solidFill>
              <a:schemeClr val="tx1"/>
            </a:solidFill>
          </a:endParaRPr>
        </a:p>
      </dgm:t>
    </dgm:pt>
    <dgm:pt modelId="{F3370EB3-360A-4517-AD66-8B8134E877BA}">
      <dgm:prSet phldrT="[テキスト]" custT="1"/>
      <dgm:spPr>
        <a:solidFill>
          <a:srgbClr val="CCEFDC"/>
        </a:solidFill>
      </dgm:spPr>
      <dgm:t>
        <a:bodyPr/>
        <a:lstStyle/>
        <a:p>
          <a:r>
            <a:rPr kumimoji="1" lang="ja-JP" altLang="en-US" sz="1600" b="1">
              <a:solidFill>
                <a:schemeClr val="tx1"/>
              </a:solidFill>
              <a:latin typeface="HGPSoeiKakugothicUB"/>
              <a:ea typeface="HGPSoeiKakugothicUB"/>
            </a:rPr>
            <a:t>＜単語抽出＞</a:t>
          </a:r>
        </a:p>
      </dgm:t>
    </dgm:pt>
    <dgm:pt modelId="{77BF7C56-1744-473C-AAD1-F45380D0606E}" type="parTrans" cxnId="{298F7838-818E-414D-A79D-97BE76C65975}">
      <dgm:prSet/>
      <dgm:spPr/>
      <dgm:t>
        <a:bodyPr/>
        <a:lstStyle/>
        <a:p>
          <a:endParaRPr kumimoji="1" lang="ja-JP" altLang="en-US">
            <a:solidFill>
              <a:schemeClr val="tx1"/>
            </a:solidFill>
          </a:endParaRPr>
        </a:p>
      </dgm:t>
    </dgm:pt>
    <dgm:pt modelId="{445FBFB6-BEF2-4B68-9D75-82DBFA11462B}" type="sibTrans" cxnId="{298F7838-818E-414D-A79D-97BE76C65975}">
      <dgm:prSet/>
      <dgm:spPr/>
      <dgm:t>
        <a:bodyPr/>
        <a:lstStyle/>
        <a:p>
          <a:endParaRPr kumimoji="1" lang="ja-JP" altLang="en-US">
            <a:solidFill>
              <a:schemeClr val="tx1"/>
            </a:solidFill>
          </a:endParaRPr>
        </a:p>
      </dgm:t>
    </dgm:pt>
    <dgm:pt modelId="{B1056693-BCED-4437-BB8E-41A50CD86C3C}">
      <dgm:prSet phldrT="[テキスト]" custT="1"/>
      <dgm:spPr>
        <a:solidFill>
          <a:srgbClr val="CCEFDC"/>
        </a:solidFill>
      </dgm:spPr>
      <dgm:t>
        <a:bodyPr/>
        <a:lstStyle/>
        <a:p>
          <a:r>
            <a:rPr kumimoji="1" lang="ja-JP" altLang="en-US" sz="1600" b="1">
              <a:solidFill>
                <a:schemeClr val="tx1"/>
              </a:solidFill>
              <a:latin typeface="HGPSoeiKakugothicUB"/>
              <a:ea typeface="HGPSoeiKakugothicUB"/>
            </a:rPr>
            <a:t>＜類似度計算＞</a:t>
          </a:r>
        </a:p>
      </dgm:t>
    </dgm:pt>
    <dgm:pt modelId="{5E4B528E-407F-4F3B-A0F1-AF6211112B0E}" type="parTrans" cxnId="{F2A4315E-8B87-494F-A6A2-93E969EC077E}">
      <dgm:prSet/>
      <dgm:spPr/>
      <dgm:t>
        <a:bodyPr/>
        <a:lstStyle/>
        <a:p>
          <a:endParaRPr kumimoji="1" lang="ja-JP" altLang="en-US">
            <a:solidFill>
              <a:schemeClr val="tx1"/>
            </a:solidFill>
          </a:endParaRPr>
        </a:p>
      </dgm:t>
    </dgm:pt>
    <dgm:pt modelId="{65D26D04-0C48-4584-AEA5-3F3846BF613E}" type="sibTrans" cxnId="{F2A4315E-8B87-494F-A6A2-93E969EC077E}">
      <dgm:prSet/>
      <dgm:spPr/>
      <dgm:t>
        <a:bodyPr/>
        <a:lstStyle/>
        <a:p>
          <a:endParaRPr kumimoji="1" lang="ja-JP" altLang="en-US">
            <a:solidFill>
              <a:schemeClr val="tx1"/>
            </a:solidFill>
          </a:endParaRPr>
        </a:p>
      </dgm:t>
    </dgm:pt>
    <dgm:pt modelId="{52C8F5A3-363A-497B-89A8-0151383F9766}" type="pres">
      <dgm:prSet presAssocID="{43605E69-7396-48C1-A29E-56A5E26EB60B}" presName="linearFlow" presStyleCnt="0">
        <dgm:presLayoutVars>
          <dgm:resizeHandles val="exact"/>
        </dgm:presLayoutVars>
      </dgm:prSet>
      <dgm:spPr/>
    </dgm:pt>
    <dgm:pt modelId="{8B1CF129-2DFD-4A1F-984F-C0D428A71E47}" type="pres">
      <dgm:prSet presAssocID="{66A4E16A-F68B-4421-8FDC-CA269A99FFCF}" presName="node" presStyleLbl="node1" presStyleIdx="0" presStyleCnt="5" custScaleX="125378" custLinFactNeighborX="0">
        <dgm:presLayoutVars>
          <dgm:bulletEnabled val="1"/>
        </dgm:presLayoutVars>
      </dgm:prSet>
      <dgm:spPr/>
    </dgm:pt>
    <dgm:pt modelId="{9E7852EE-2E33-4B99-8127-A70C020D2A90}" type="pres">
      <dgm:prSet presAssocID="{2DE4719A-5E8E-493C-9E85-34688FA11A1C}" presName="sibTrans" presStyleLbl="sibTrans2D1" presStyleIdx="0" presStyleCnt="4"/>
      <dgm:spPr/>
    </dgm:pt>
    <dgm:pt modelId="{03404454-8E6A-4051-ACB2-9858ECBDCC8F}" type="pres">
      <dgm:prSet presAssocID="{2DE4719A-5E8E-493C-9E85-34688FA11A1C}" presName="connectorText" presStyleLbl="sibTrans2D1" presStyleIdx="0" presStyleCnt="4"/>
      <dgm:spPr/>
    </dgm:pt>
    <dgm:pt modelId="{F054B8D6-A5A6-4236-8E1A-9FBA0EA5A74D}" type="pres">
      <dgm:prSet presAssocID="{43AF1042-EE52-4213-85F1-C272A3CEA157}" presName="node" presStyleLbl="node1" presStyleIdx="1" presStyleCnt="5" custScaleX="171349">
        <dgm:presLayoutVars>
          <dgm:bulletEnabled val="1"/>
        </dgm:presLayoutVars>
      </dgm:prSet>
      <dgm:spPr/>
    </dgm:pt>
    <dgm:pt modelId="{DB16BB90-440F-49D2-ADC7-D5307F131BD0}" type="pres">
      <dgm:prSet presAssocID="{08D0E768-1AFD-499F-B036-BCAB91FC476B}" presName="sibTrans" presStyleLbl="sibTrans2D1" presStyleIdx="1" presStyleCnt="4"/>
      <dgm:spPr/>
    </dgm:pt>
    <dgm:pt modelId="{E6DF7BE4-634D-4D21-8060-5FB582C8490B}" type="pres">
      <dgm:prSet presAssocID="{08D0E768-1AFD-499F-B036-BCAB91FC476B}" presName="connectorText" presStyleLbl="sibTrans2D1" presStyleIdx="1" presStyleCnt="4"/>
      <dgm:spPr/>
    </dgm:pt>
    <dgm:pt modelId="{8A50B2FF-4A48-4383-9862-0E123039D262}" type="pres">
      <dgm:prSet presAssocID="{FDE8D4C5-FF6F-4232-9B52-E0297743CD3C}" presName="node" presStyleLbl="node1" presStyleIdx="2" presStyleCnt="5" custScaleX="217875">
        <dgm:presLayoutVars>
          <dgm:bulletEnabled val="1"/>
        </dgm:presLayoutVars>
      </dgm:prSet>
      <dgm:spPr/>
    </dgm:pt>
    <dgm:pt modelId="{CDA6CA46-88BF-490D-AF01-26D7A289ADC1}" type="pres">
      <dgm:prSet presAssocID="{F19EB028-E91B-4DE1-91DF-5FAAA2CB3824}" presName="sibTrans" presStyleLbl="sibTrans2D1" presStyleIdx="2" presStyleCnt="4"/>
      <dgm:spPr/>
    </dgm:pt>
    <dgm:pt modelId="{211CB42B-5228-4BFC-907B-B8799F3F881F}" type="pres">
      <dgm:prSet presAssocID="{F19EB028-E91B-4DE1-91DF-5FAAA2CB3824}" presName="connectorText" presStyleLbl="sibTrans2D1" presStyleIdx="2" presStyleCnt="4"/>
      <dgm:spPr/>
    </dgm:pt>
    <dgm:pt modelId="{B8B23D64-FEFD-4F35-803E-9667F1911BF0}" type="pres">
      <dgm:prSet presAssocID="{F3370EB3-360A-4517-AD66-8B8134E877BA}" presName="node" presStyleLbl="node1" presStyleIdx="3" presStyleCnt="5" custScaleX="291851">
        <dgm:presLayoutVars>
          <dgm:bulletEnabled val="1"/>
        </dgm:presLayoutVars>
      </dgm:prSet>
      <dgm:spPr/>
    </dgm:pt>
    <dgm:pt modelId="{4AD443FF-5DFF-43CA-9EDC-FF671E47439B}" type="pres">
      <dgm:prSet presAssocID="{445FBFB6-BEF2-4B68-9D75-82DBFA11462B}" presName="sibTrans" presStyleLbl="sibTrans2D1" presStyleIdx="3" presStyleCnt="4"/>
      <dgm:spPr/>
    </dgm:pt>
    <dgm:pt modelId="{A6D1556F-8F55-48C5-B980-EFD682C426A6}" type="pres">
      <dgm:prSet presAssocID="{445FBFB6-BEF2-4B68-9D75-82DBFA11462B}" presName="connectorText" presStyleLbl="sibTrans2D1" presStyleIdx="3" presStyleCnt="4"/>
      <dgm:spPr/>
    </dgm:pt>
    <dgm:pt modelId="{1B362B25-0312-4E24-8B54-419AF7DD977C}" type="pres">
      <dgm:prSet presAssocID="{B1056693-BCED-4437-BB8E-41A50CD86C3C}" presName="node" presStyleLbl="node1" presStyleIdx="4" presStyleCnt="5" custScaleX="336430" custScaleY="134781">
        <dgm:presLayoutVars>
          <dgm:bulletEnabled val="1"/>
        </dgm:presLayoutVars>
      </dgm:prSet>
      <dgm:spPr/>
    </dgm:pt>
  </dgm:ptLst>
  <dgm:cxnLst>
    <dgm:cxn modelId="{A08A8801-660A-4AF1-B270-0C3D1555AE60}" type="presOf" srcId="{B1056693-BCED-4437-BB8E-41A50CD86C3C}" destId="{1B362B25-0312-4E24-8B54-419AF7DD977C}" srcOrd="0" destOrd="0" presId="urn:microsoft.com/office/officeart/2005/8/layout/process2"/>
    <dgm:cxn modelId="{8F3B6809-7CF7-41CD-90E7-7EFFE6EB05DA}" type="presOf" srcId="{445FBFB6-BEF2-4B68-9D75-82DBFA11462B}" destId="{A6D1556F-8F55-48C5-B980-EFD682C426A6}" srcOrd="1" destOrd="0" presId="urn:microsoft.com/office/officeart/2005/8/layout/process2"/>
    <dgm:cxn modelId="{E6B5BC19-3921-4F0C-B801-CEFB4315BE95}" srcId="{F3370EB3-360A-4517-AD66-8B8134E877BA}" destId="{3EB2592A-8525-4D09-96D7-5D0C3DD6F636}" srcOrd="0" destOrd="0" parTransId="{65413BEB-CC3C-4C68-A7B6-6DD2E3BE7580}" sibTransId="{F760B72D-1893-4FBB-9379-8C370389209D}"/>
    <dgm:cxn modelId="{4073F027-F68E-4EDD-8121-048E3B5A2EBE}" type="presOf" srcId="{43AF1042-EE52-4213-85F1-C272A3CEA157}" destId="{F054B8D6-A5A6-4236-8E1A-9FBA0EA5A74D}" srcOrd="0" destOrd="0" presId="urn:microsoft.com/office/officeart/2005/8/layout/process2"/>
    <dgm:cxn modelId="{94A73229-3AF7-4360-8482-C71B0359AD6F}" srcId="{43605E69-7396-48C1-A29E-56A5E26EB60B}" destId="{FDE8D4C5-FF6F-4232-9B52-E0297743CD3C}" srcOrd="2" destOrd="0" parTransId="{C32AB572-490B-4C47-9E65-6E230A6D3B4A}" sibTransId="{F19EB028-E91B-4DE1-91DF-5FAAA2CB3824}"/>
    <dgm:cxn modelId="{C01F3D30-4FDE-4C87-9B76-63100D8EE7A0}" srcId="{66A4E16A-F68B-4421-8FDC-CA269A99FFCF}" destId="{CAA79B2A-A30E-4755-997C-007BE9E7D33C}" srcOrd="0" destOrd="0" parTransId="{8FA24F2D-9B54-412B-9577-D07E36727D99}" sibTransId="{B5944242-452F-4132-97CF-15D0EC742CD7}"/>
    <dgm:cxn modelId="{298F7838-818E-414D-A79D-97BE76C65975}" srcId="{43605E69-7396-48C1-A29E-56A5E26EB60B}" destId="{F3370EB3-360A-4517-AD66-8B8134E877BA}" srcOrd="3" destOrd="0" parTransId="{77BF7C56-1744-473C-AAD1-F45380D0606E}" sibTransId="{445FBFB6-BEF2-4B68-9D75-82DBFA11462B}"/>
    <dgm:cxn modelId="{34CB8D38-C65A-4BBC-A87F-7320AE32DD4B}" type="presOf" srcId="{F19EB028-E91B-4DE1-91DF-5FAAA2CB3824}" destId="{211CB42B-5228-4BFC-907B-B8799F3F881F}" srcOrd="1" destOrd="0" presId="urn:microsoft.com/office/officeart/2005/8/layout/process2"/>
    <dgm:cxn modelId="{85B5753A-0FFE-4E37-BC79-9F3655D853ED}" type="presOf" srcId="{2DE4719A-5E8E-493C-9E85-34688FA11A1C}" destId="{9E7852EE-2E33-4B99-8127-A70C020D2A90}" srcOrd="0" destOrd="0" presId="urn:microsoft.com/office/officeart/2005/8/layout/process2"/>
    <dgm:cxn modelId="{EA142A3C-3F68-4BB2-BE2B-A9177512201A}" type="presOf" srcId="{3EB2592A-8525-4D09-96D7-5D0C3DD6F636}" destId="{B8B23D64-FEFD-4F35-803E-9667F1911BF0}" srcOrd="0" destOrd="1" presId="urn:microsoft.com/office/officeart/2005/8/layout/process2"/>
    <dgm:cxn modelId="{429AD35D-C758-4F5C-A4E7-591FD51D6954}" type="presOf" srcId="{08D0E768-1AFD-499F-B036-BCAB91FC476B}" destId="{E6DF7BE4-634D-4D21-8060-5FB582C8490B}" srcOrd="1" destOrd="0" presId="urn:microsoft.com/office/officeart/2005/8/layout/process2"/>
    <dgm:cxn modelId="{F2A4315E-8B87-494F-A6A2-93E969EC077E}" srcId="{43605E69-7396-48C1-A29E-56A5E26EB60B}" destId="{B1056693-BCED-4437-BB8E-41A50CD86C3C}" srcOrd="4" destOrd="0" parTransId="{5E4B528E-407F-4F3B-A0F1-AF6211112B0E}" sibTransId="{65D26D04-0C48-4584-AEA5-3F3846BF613E}"/>
    <dgm:cxn modelId="{CFA72366-9D77-4597-B08A-5B5580B650E9}" type="presOf" srcId="{2DE4719A-5E8E-493C-9E85-34688FA11A1C}" destId="{03404454-8E6A-4051-ACB2-9858ECBDCC8F}" srcOrd="1" destOrd="0" presId="urn:microsoft.com/office/officeart/2005/8/layout/process2"/>
    <dgm:cxn modelId="{30224170-5BDE-469F-A40F-C9BD17DE297F}" type="presOf" srcId="{FDE8D4C5-FF6F-4232-9B52-E0297743CD3C}" destId="{8A50B2FF-4A48-4383-9862-0E123039D262}" srcOrd="0" destOrd="0" presId="urn:microsoft.com/office/officeart/2005/8/layout/process2"/>
    <dgm:cxn modelId="{CB426D50-A3EC-474C-A25F-AD2C7A505B30}" type="presOf" srcId="{66A4E16A-F68B-4421-8FDC-CA269A99FFCF}" destId="{8B1CF129-2DFD-4A1F-984F-C0D428A71E47}" srcOrd="0" destOrd="0" presId="urn:microsoft.com/office/officeart/2005/8/layout/process2"/>
    <dgm:cxn modelId="{E13F2774-FEC2-4FDA-9DF4-6012063642AA}" type="presOf" srcId="{CAA79B2A-A30E-4755-997C-007BE9E7D33C}" destId="{8B1CF129-2DFD-4A1F-984F-C0D428A71E47}" srcOrd="0" destOrd="1" presId="urn:microsoft.com/office/officeart/2005/8/layout/process2"/>
    <dgm:cxn modelId="{3E4A5075-6334-49A9-86CC-D832640C35CA}" type="presOf" srcId="{3F095AB7-4342-4FCF-9B53-E75BF73E8C08}" destId="{F054B8D6-A5A6-4236-8E1A-9FBA0EA5A74D}" srcOrd="0" destOrd="1" presId="urn:microsoft.com/office/officeart/2005/8/layout/process2"/>
    <dgm:cxn modelId="{EEA42A85-78EF-48D8-B54B-F93C1C1600E3}" srcId="{43605E69-7396-48C1-A29E-56A5E26EB60B}" destId="{43AF1042-EE52-4213-85F1-C272A3CEA157}" srcOrd="1" destOrd="0" parTransId="{319F0FC7-22F1-444D-B5C7-6F87ECCEFF66}" sibTransId="{08D0E768-1AFD-499F-B036-BCAB91FC476B}"/>
    <dgm:cxn modelId="{B179F797-4ED3-46F6-95CF-8A2B49ABFDA2}" type="presOf" srcId="{BC4B5B84-6729-46E2-92A5-9D364B03DFAA}" destId="{1B362B25-0312-4E24-8B54-419AF7DD977C}" srcOrd="0" destOrd="1" presId="urn:microsoft.com/office/officeart/2005/8/layout/process2"/>
    <dgm:cxn modelId="{AAC067A1-3091-4B9A-B4AB-C1CF5379B66A}" type="presOf" srcId="{F19EB028-E91B-4DE1-91DF-5FAAA2CB3824}" destId="{CDA6CA46-88BF-490D-AF01-26D7A289ADC1}" srcOrd="0" destOrd="0" presId="urn:microsoft.com/office/officeart/2005/8/layout/process2"/>
    <dgm:cxn modelId="{CA44B0A5-0A23-4B28-9467-45FF4B5782D0}" srcId="{B1056693-BCED-4437-BB8E-41A50CD86C3C}" destId="{BC4B5B84-6729-46E2-92A5-9D364B03DFAA}" srcOrd="0" destOrd="0" parTransId="{F83606C2-5D60-417C-9E5C-442D55A592E2}" sibTransId="{192B1CD0-32F1-4A1F-AE2B-FE6DABF480D8}"/>
    <dgm:cxn modelId="{F49352A7-202E-4A66-B412-4C755560FDCB}" type="presOf" srcId="{445FBFB6-BEF2-4B68-9D75-82DBFA11462B}" destId="{4AD443FF-5DFF-43CA-9EDC-FF671E47439B}" srcOrd="0" destOrd="0" presId="urn:microsoft.com/office/officeart/2005/8/layout/process2"/>
    <dgm:cxn modelId="{37E607AC-222D-4402-9AEC-74C6B882F1AC}" type="presOf" srcId="{08D0E768-1AFD-499F-B036-BCAB91FC476B}" destId="{DB16BB90-440F-49D2-ADC7-D5307F131BD0}" srcOrd="0" destOrd="0" presId="urn:microsoft.com/office/officeart/2005/8/layout/process2"/>
    <dgm:cxn modelId="{5400BCB1-B5C5-4317-A51D-BC7F49D1EB83}" type="presOf" srcId="{7960A39C-CB3E-4A1D-B6D8-174DE50FDE73}" destId="{8A50B2FF-4A48-4383-9862-0E123039D262}" srcOrd="0" destOrd="1" presId="urn:microsoft.com/office/officeart/2005/8/layout/process2"/>
    <dgm:cxn modelId="{AD2BE4D4-553A-4E84-B956-340049C9A72F}" srcId="{43605E69-7396-48C1-A29E-56A5E26EB60B}" destId="{66A4E16A-F68B-4421-8FDC-CA269A99FFCF}" srcOrd="0" destOrd="0" parTransId="{7E553262-533B-4500-9D81-410DCCB7C18A}" sibTransId="{2DE4719A-5E8E-493C-9E85-34688FA11A1C}"/>
    <dgm:cxn modelId="{889183D8-3503-48B5-B6AC-ABD35B8AC92A}" srcId="{FDE8D4C5-FF6F-4232-9B52-E0297743CD3C}" destId="{7960A39C-CB3E-4A1D-B6D8-174DE50FDE73}" srcOrd="0" destOrd="0" parTransId="{C774335A-D5AA-4DCC-AC87-C5C62C68119F}" sibTransId="{18EE9437-45DD-45E6-8DF5-37CB06568CBE}"/>
    <dgm:cxn modelId="{61E268E6-D94D-4109-ABB1-FE0305D335DF}" type="presOf" srcId="{F3370EB3-360A-4517-AD66-8B8134E877BA}" destId="{B8B23D64-FEFD-4F35-803E-9667F1911BF0}" srcOrd="0" destOrd="0" presId="urn:microsoft.com/office/officeart/2005/8/layout/process2"/>
    <dgm:cxn modelId="{21CDB4E9-FC5B-432F-B420-8FC167473BAC}" type="presOf" srcId="{43605E69-7396-48C1-A29E-56A5E26EB60B}" destId="{52C8F5A3-363A-497B-89A8-0151383F9766}" srcOrd="0" destOrd="0" presId="urn:microsoft.com/office/officeart/2005/8/layout/process2"/>
    <dgm:cxn modelId="{99D8E6F3-60E4-43C6-A84A-E9957BA25C6A}" srcId="{43AF1042-EE52-4213-85F1-C272A3CEA157}" destId="{3F095AB7-4342-4FCF-9B53-E75BF73E8C08}" srcOrd="0" destOrd="0" parTransId="{75ADB6F1-59E1-4699-BCFE-3E68B1023445}" sibTransId="{4B70FE35-A001-4AAA-B419-821437067401}"/>
    <dgm:cxn modelId="{FA8D25DD-DA07-4429-89D3-33E65321ADFC}" type="presParOf" srcId="{52C8F5A3-363A-497B-89A8-0151383F9766}" destId="{8B1CF129-2DFD-4A1F-984F-C0D428A71E47}" srcOrd="0" destOrd="0" presId="urn:microsoft.com/office/officeart/2005/8/layout/process2"/>
    <dgm:cxn modelId="{E04A1DA4-9291-4FC3-B539-298BDD66C2D5}" type="presParOf" srcId="{52C8F5A3-363A-497B-89A8-0151383F9766}" destId="{9E7852EE-2E33-4B99-8127-A70C020D2A90}" srcOrd="1" destOrd="0" presId="urn:microsoft.com/office/officeart/2005/8/layout/process2"/>
    <dgm:cxn modelId="{DD53F850-8039-4CA4-81E6-BD1794D7AD52}" type="presParOf" srcId="{9E7852EE-2E33-4B99-8127-A70C020D2A90}" destId="{03404454-8E6A-4051-ACB2-9858ECBDCC8F}" srcOrd="0" destOrd="0" presId="urn:microsoft.com/office/officeart/2005/8/layout/process2"/>
    <dgm:cxn modelId="{13A534FB-02E9-4F31-8BBA-8779ED0860C4}" type="presParOf" srcId="{52C8F5A3-363A-497B-89A8-0151383F9766}" destId="{F054B8D6-A5A6-4236-8E1A-9FBA0EA5A74D}" srcOrd="2" destOrd="0" presId="urn:microsoft.com/office/officeart/2005/8/layout/process2"/>
    <dgm:cxn modelId="{470E0F72-EC70-4BFB-8F0F-2CE827E7BEB0}" type="presParOf" srcId="{52C8F5A3-363A-497B-89A8-0151383F9766}" destId="{DB16BB90-440F-49D2-ADC7-D5307F131BD0}" srcOrd="3" destOrd="0" presId="urn:microsoft.com/office/officeart/2005/8/layout/process2"/>
    <dgm:cxn modelId="{5CDF47BF-545A-439B-9875-17601C893889}" type="presParOf" srcId="{DB16BB90-440F-49D2-ADC7-D5307F131BD0}" destId="{E6DF7BE4-634D-4D21-8060-5FB582C8490B}" srcOrd="0" destOrd="0" presId="urn:microsoft.com/office/officeart/2005/8/layout/process2"/>
    <dgm:cxn modelId="{1CCD8D9B-8220-4BB1-8059-20F6A9D1DCD5}" type="presParOf" srcId="{52C8F5A3-363A-497B-89A8-0151383F9766}" destId="{8A50B2FF-4A48-4383-9862-0E123039D262}" srcOrd="4" destOrd="0" presId="urn:microsoft.com/office/officeart/2005/8/layout/process2"/>
    <dgm:cxn modelId="{21728411-8447-4765-B51E-71DD88639AEB}" type="presParOf" srcId="{52C8F5A3-363A-497B-89A8-0151383F9766}" destId="{CDA6CA46-88BF-490D-AF01-26D7A289ADC1}" srcOrd="5" destOrd="0" presId="urn:microsoft.com/office/officeart/2005/8/layout/process2"/>
    <dgm:cxn modelId="{AB88B2D8-A9E8-40A2-9DB0-FF24B0FD32B1}" type="presParOf" srcId="{CDA6CA46-88BF-490D-AF01-26D7A289ADC1}" destId="{211CB42B-5228-4BFC-907B-B8799F3F881F}" srcOrd="0" destOrd="0" presId="urn:microsoft.com/office/officeart/2005/8/layout/process2"/>
    <dgm:cxn modelId="{9058DDA2-DC0E-44F8-A6E8-19063B7C8927}" type="presParOf" srcId="{52C8F5A3-363A-497B-89A8-0151383F9766}" destId="{B8B23D64-FEFD-4F35-803E-9667F1911BF0}" srcOrd="6" destOrd="0" presId="urn:microsoft.com/office/officeart/2005/8/layout/process2"/>
    <dgm:cxn modelId="{49380F91-DEB6-4D79-8D62-753099FC4279}" type="presParOf" srcId="{52C8F5A3-363A-497B-89A8-0151383F9766}" destId="{4AD443FF-5DFF-43CA-9EDC-FF671E47439B}" srcOrd="7" destOrd="0" presId="urn:microsoft.com/office/officeart/2005/8/layout/process2"/>
    <dgm:cxn modelId="{49457043-56B0-4BCC-8E2D-2B92DC5ED809}" type="presParOf" srcId="{4AD443FF-5DFF-43CA-9EDC-FF671E47439B}" destId="{A6D1556F-8F55-48C5-B980-EFD682C426A6}" srcOrd="0" destOrd="0" presId="urn:microsoft.com/office/officeart/2005/8/layout/process2"/>
    <dgm:cxn modelId="{2379A7CA-C32D-48AC-B24D-96683F421ADB}" type="presParOf" srcId="{52C8F5A3-363A-497B-89A8-0151383F9766}" destId="{1B362B25-0312-4E24-8B54-419AF7DD977C}" srcOrd="8"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1623E-3CBD-4801-9E8A-ABA58816E022}">
      <dsp:nvSpPr>
        <dsp:cNvPr id="0" name=""/>
        <dsp:cNvSpPr/>
      </dsp:nvSpPr>
      <dsp:spPr>
        <a:xfrm>
          <a:off x="0" y="3912"/>
          <a:ext cx="1910442" cy="771225"/>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baseline="0">
              <a:solidFill>
                <a:schemeClr val="tx1"/>
              </a:solidFill>
              <a:latin typeface="HGPSoeiKakugothicUB"/>
              <a:ea typeface="ＭＳ Ｐ明朝"/>
            </a:rPr>
            <a:t>Arxiv</a:t>
          </a:r>
          <a:r>
            <a:rPr kumimoji="1" lang="ja-JP" altLang="en-US" sz="1600" kern="1200" baseline="0">
              <a:solidFill>
                <a:schemeClr val="tx1"/>
              </a:solidFill>
              <a:latin typeface="HGPSoeiKakugothicUB"/>
              <a:ea typeface="HGPSoeiKakugothicUB"/>
            </a:rPr>
            <a:t>の</a:t>
          </a:r>
          <a:r>
            <a:rPr kumimoji="1" lang="en-US" altLang="ja-JP" sz="1600" kern="1200" baseline="0">
              <a:solidFill>
                <a:schemeClr val="tx1"/>
              </a:solidFill>
              <a:latin typeface="HGPSoeiKakugothicUB"/>
              <a:ea typeface="ＭＳ Ｐ明朝"/>
            </a:rPr>
            <a:t>API</a:t>
          </a:r>
          <a:r>
            <a:rPr kumimoji="1" lang="ja-JP" altLang="en-US" sz="1600" kern="1200" baseline="0">
              <a:solidFill>
                <a:schemeClr val="tx1"/>
              </a:solidFill>
              <a:latin typeface="HGPSoeiKakugothicUB"/>
              <a:ea typeface="HGPSoeiKakugothicUB"/>
            </a:rPr>
            <a:t>を利用して検索</a:t>
          </a:r>
        </a:p>
      </dsp:txBody>
      <dsp:txXfrm>
        <a:off x="22588" y="26500"/>
        <a:ext cx="1865266" cy="726049"/>
      </dsp:txXfrm>
    </dsp:sp>
    <dsp:sp modelId="{80632D2C-1226-46D7-BA15-2294EC085A1F}">
      <dsp:nvSpPr>
        <dsp:cNvPr id="0" name=""/>
        <dsp:cNvSpPr/>
      </dsp:nvSpPr>
      <dsp:spPr>
        <a:xfrm rot="5400000">
          <a:off x="810616" y="794418"/>
          <a:ext cx="289209" cy="347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solidFill>
              <a:schemeClr val="tx1"/>
            </a:solidFill>
          </a:endParaRPr>
        </a:p>
      </dsp:txBody>
      <dsp:txXfrm rot="-5400000">
        <a:off x="851106" y="823339"/>
        <a:ext cx="208231" cy="202446"/>
      </dsp:txXfrm>
    </dsp:sp>
    <dsp:sp modelId="{8DF31E43-0344-46DC-8F1B-86DBAA709E5C}">
      <dsp:nvSpPr>
        <dsp:cNvPr id="0" name=""/>
        <dsp:cNvSpPr/>
      </dsp:nvSpPr>
      <dsp:spPr>
        <a:xfrm>
          <a:off x="6803" y="1160750"/>
          <a:ext cx="1896835" cy="612306"/>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baseline="0" dirty="0">
              <a:solidFill>
                <a:schemeClr val="tx1"/>
              </a:solidFill>
              <a:latin typeface="HGPSoeiKakugothicUB"/>
              <a:ea typeface="ＭＳ Ｐ明朝"/>
            </a:rPr>
            <a:t>PubMed</a:t>
          </a:r>
          <a:r>
            <a:rPr kumimoji="1" lang="ja-JP" altLang="en-US" sz="1600" kern="1200" baseline="0" dirty="0">
              <a:solidFill>
                <a:schemeClr val="tx1"/>
              </a:solidFill>
              <a:latin typeface="HGPSoeiKakugothicUB"/>
              <a:ea typeface="HGPSoeiKakugothicUB"/>
            </a:rPr>
            <a:t>の</a:t>
          </a:r>
          <a:r>
            <a:rPr kumimoji="1" lang="en-US" altLang="ja-JP" sz="1600" kern="1200" baseline="0" dirty="0">
              <a:solidFill>
                <a:schemeClr val="tx1"/>
              </a:solidFill>
              <a:latin typeface="HGPSoeiKakugothicUB"/>
              <a:ea typeface="ＭＳ Ｐ明朝"/>
            </a:rPr>
            <a:t>API</a:t>
          </a:r>
          <a:r>
            <a:rPr kumimoji="1" lang="ja-JP" altLang="en-US" sz="1600" kern="1200" baseline="0" dirty="0">
              <a:solidFill>
                <a:schemeClr val="tx1"/>
              </a:solidFill>
              <a:latin typeface="HGPSoeiKakugothicUB"/>
              <a:ea typeface="HGPSoeiKakugothicUB"/>
            </a:rPr>
            <a:t>を使用して検索</a:t>
          </a:r>
        </a:p>
      </dsp:txBody>
      <dsp:txXfrm>
        <a:off x="24737" y="1178684"/>
        <a:ext cx="1860967" cy="576438"/>
      </dsp:txXfrm>
    </dsp:sp>
    <dsp:sp modelId="{F82D705D-C33E-4BEA-948E-D281D0C2CCAD}">
      <dsp:nvSpPr>
        <dsp:cNvPr id="0" name=""/>
        <dsp:cNvSpPr/>
      </dsp:nvSpPr>
      <dsp:spPr>
        <a:xfrm rot="5400000">
          <a:off x="810616" y="1792337"/>
          <a:ext cx="289209" cy="347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solidFill>
              <a:schemeClr val="tx1"/>
            </a:solidFill>
          </a:endParaRPr>
        </a:p>
      </dsp:txBody>
      <dsp:txXfrm rot="-5400000">
        <a:off x="851106" y="1821258"/>
        <a:ext cx="208231" cy="202446"/>
      </dsp:txXfrm>
    </dsp:sp>
    <dsp:sp modelId="{6A2BC4A5-834C-4543-800A-E10AAAB8EF24}">
      <dsp:nvSpPr>
        <dsp:cNvPr id="0" name=""/>
        <dsp:cNvSpPr/>
      </dsp:nvSpPr>
      <dsp:spPr>
        <a:xfrm>
          <a:off x="0" y="2158669"/>
          <a:ext cx="1910442" cy="776469"/>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baseline="0">
              <a:solidFill>
                <a:schemeClr val="tx1"/>
              </a:solidFill>
              <a:latin typeface="HGPSoeiKakugothicUB"/>
              <a:ea typeface="HGPSoeiKakugothicUB"/>
            </a:rPr>
            <a:t>閾値で類似度の低い論文を削除</a:t>
          </a:r>
        </a:p>
      </dsp:txBody>
      <dsp:txXfrm>
        <a:off x="22742" y="2181411"/>
        <a:ext cx="1864958" cy="730985"/>
      </dsp:txXfrm>
    </dsp:sp>
    <dsp:sp modelId="{3F8F0214-2A2C-4B0A-8DC8-BCB1BD79045A}">
      <dsp:nvSpPr>
        <dsp:cNvPr id="0" name=""/>
        <dsp:cNvSpPr/>
      </dsp:nvSpPr>
      <dsp:spPr>
        <a:xfrm rot="5400000">
          <a:off x="810616" y="2954420"/>
          <a:ext cx="289209" cy="3470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solidFill>
              <a:schemeClr val="tx1"/>
            </a:solidFill>
          </a:endParaRPr>
        </a:p>
      </dsp:txBody>
      <dsp:txXfrm rot="-5400000">
        <a:off x="851106" y="2983341"/>
        <a:ext cx="208231" cy="202446"/>
      </dsp:txXfrm>
    </dsp:sp>
    <dsp:sp modelId="{A69000CC-269F-4A1E-A714-288AC5FCC637}">
      <dsp:nvSpPr>
        <dsp:cNvPr id="0" name=""/>
        <dsp:cNvSpPr/>
      </dsp:nvSpPr>
      <dsp:spPr>
        <a:xfrm>
          <a:off x="18273" y="3320752"/>
          <a:ext cx="1873895" cy="771225"/>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baseline="0" dirty="0">
              <a:solidFill>
                <a:schemeClr val="tx1"/>
              </a:solidFill>
              <a:latin typeface="HGPSoeiKakugothicUB"/>
              <a:ea typeface="HGPSoeiKakugothicUB"/>
            </a:rPr>
            <a:t>論文の詳細情報を一括管理する</a:t>
          </a:r>
          <a:r>
            <a:rPr kumimoji="1" lang="en-US" altLang="ja-JP" sz="1600" kern="1200" baseline="0" dirty="0" err="1">
              <a:solidFill>
                <a:schemeClr val="tx1"/>
              </a:solidFill>
              <a:latin typeface="HGPSoeiKakugothicUB"/>
              <a:ea typeface="HGPSoeiKakugothicUB"/>
            </a:rPr>
            <a:t>Datafream</a:t>
          </a:r>
          <a:r>
            <a:rPr kumimoji="1" lang="ja-JP" altLang="en-US" sz="1600" kern="1200" baseline="0" dirty="0">
              <a:solidFill>
                <a:schemeClr val="tx1"/>
              </a:solidFill>
              <a:latin typeface="HGPSoeiKakugothicUB"/>
              <a:ea typeface="HGPSoeiKakugothicUB"/>
            </a:rPr>
            <a:t>型に保存</a:t>
          </a:r>
        </a:p>
      </dsp:txBody>
      <dsp:txXfrm>
        <a:off x="40861" y="3343340"/>
        <a:ext cx="1828719" cy="7260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C1E4C-B7CA-4E6D-8766-2ECD980655C1}">
      <dsp:nvSpPr>
        <dsp:cNvPr id="0" name=""/>
        <dsp:cNvSpPr/>
      </dsp:nvSpPr>
      <dsp:spPr>
        <a:xfrm>
          <a:off x="0" y="1670"/>
          <a:ext cx="1443222" cy="1709417"/>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kumimoji="1" lang="ja-JP" sz="1500" b="0" kern="1200" baseline="0" dirty="0">
              <a:solidFill>
                <a:schemeClr val="tx1"/>
              </a:solidFill>
              <a:latin typeface="HGPSoeiKakugothicUB"/>
              <a:ea typeface="HGPSoeiKakugothicUB"/>
            </a:rPr>
            <a:t>人間が</a:t>
          </a:r>
          <a:br>
            <a:rPr kumimoji="1" lang="en-US" sz="1500" b="0" kern="1200" baseline="0" dirty="0">
              <a:solidFill>
                <a:schemeClr val="tx1"/>
              </a:solidFill>
              <a:latin typeface="HGPSoeiKakugothicUB"/>
              <a:ea typeface="ＭＳ Ｐ明朝"/>
            </a:rPr>
          </a:br>
          <a:r>
            <a:rPr lang="en-US" sz="1500" b="0" kern="1200" baseline="0" dirty="0">
              <a:solidFill>
                <a:schemeClr val="tx1"/>
              </a:solidFill>
              <a:latin typeface="HGPSoeiKakugothicUB"/>
              <a:ea typeface="ＭＳ Ｐ明朝"/>
            </a:rPr>
            <a:t>keyword,  </a:t>
          </a:r>
          <a:r>
            <a:rPr kumimoji="1" lang="ja-JP" sz="1500" b="0" kern="1200" baseline="0" dirty="0">
              <a:solidFill>
                <a:schemeClr val="tx1"/>
              </a:solidFill>
              <a:latin typeface="HGPSoeiKakugothicUB"/>
              <a:ea typeface="HGPSoeiKakugothicUB"/>
            </a:rPr>
            <a:t>層数</a:t>
          </a:r>
          <a:r>
            <a:rPr lang="en-US" sz="1500" b="0" kern="1200" baseline="0" dirty="0">
              <a:solidFill>
                <a:schemeClr val="tx1"/>
              </a:solidFill>
              <a:latin typeface="HGPSoeiKakugothicUB"/>
              <a:ea typeface="ＭＳ Ｐ明朝"/>
            </a:rPr>
            <a:t>,  </a:t>
          </a:r>
          <a:r>
            <a:rPr kumimoji="1" lang="ja-JP" sz="1500" b="0" kern="1200" baseline="0" dirty="0">
              <a:solidFill>
                <a:schemeClr val="tx1"/>
              </a:solidFill>
              <a:latin typeface="HGPSoeiKakugothicUB"/>
              <a:ea typeface="HGPSoeiKakugothicUB"/>
            </a:rPr>
            <a:t>閾値</a:t>
          </a:r>
          <a:r>
            <a:rPr lang="en-US" sz="1500" b="0" kern="1200" baseline="0" dirty="0">
              <a:solidFill>
                <a:schemeClr val="tx1"/>
              </a:solidFill>
              <a:latin typeface="HGPSoeiKakugothicUB"/>
              <a:ea typeface="ＭＳ Ｐ明朝"/>
            </a:rPr>
            <a:t>, </a:t>
          </a:r>
          <a:r>
            <a:rPr kumimoji="1" lang="ja-JP" sz="1500" b="0" kern="1200" baseline="0" dirty="0">
              <a:solidFill>
                <a:schemeClr val="tx1"/>
              </a:solidFill>
              <a:latin typeface="HGPSoeiKakugothicUB"/>
              <a:ea typeface="HGPSoeiKakugothicUB"/>
            </a:rPr>
            <a:t>取得上限個数の設定</a:t>
          </a:r>
          <a:endParaRPr lang="ja-JP" sz="1500" b="0" kern="1200" baseline="0" dirty="0">
            <a:solidFill>
              <a:schemeClr val="tx1"/>
            </a:solidFill>
            <a:latin typeface="HGPSoeiKakugothicUB"/>
            <a:ea typeface="HGPSoeiKakugothicUB"/>
          </a:endParaRPr>
        </a:p>
      </dsp:txBody>
      <dsp:txXfrm>
        <a:off x="42271" y="43941"/>
        <a:ext cx="1358680" cy="1624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5EBFC-ED8B-4AC3-A931-AF8E65DC3639}">
      <dsp:nvSpPr>
        <dsp:cNvPr id="0" name=""/>
        <dsp:cNvSpPr/>
      </dsp:nvSpPr>
      <dsp:spPr>
        <a:xfrm>
          <a:off x="46868" y="3966"/>
          <a:ext cx="2547129" cy="641761"/>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baseline="0">
              <a:solidFill>
                <a:schemeClr val="tx1"/>
              </a:solidFill>
              <a:latin typeface="HGPSoeiKakugothicUB"/>
              <a:ea typeface="HGPSoeiKakugothicUB"/>
            </a:rPr>
            <a:t>未使用の論文の要約文から単語を抽出</a:t>
          </a:r>
        </a:p>
      </dsp:txBody>
      <dsp:txXfrm>
        <a:off x="65665" y="22763"/>
        <a:ext cx="2509535" cy="604167"/>
      </dsp:txXfrm>
    </dsp:sp>
    <dsp:sp modelId="{82672D04-0916-4464-B2A7-DCFB4D40FEEF}">
      <dsp:nvSpPr>
        <dsp:cNvPr id="0" name=""/>
        <dsp:cNvSpPr/>
      </dsp:nvSpPr>
      <dsp:spPr>
        <a:xfrm rot="5400000">
          <a:off x="1219779" y="659147"/>
          <a:ext cx="201306" cy="241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solidFill>
              <a:schemeClr val="tx1"/>
            </a:solidFill>
          </a:endParaRPr>
        </a:p>
      </dsp:txBody>
      <dsp:txXfrm rot="-5400000">
        <a:off x="1247962" y="679278"/>
        <a:ext cx="144940" cy="140914"/>
      </dsp:txXfrm>
    </dsp:sp>
    <dsp:sp modelId="{FA864E2F-47AA-4D91-88B2-77962A1BD955}">
      <dsp:nvSpPr>
        <dsp:cNvPr id="0" name=""/>
        <dsp:cNvSpPr/>
      </dsp:nvSpPr>
      <dsp:spPr>
        <a:xfrm>
          <a:off x="0" y="914136"/>
          <a:ext cx="2640866" cy="536818"/>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baseline="0" dirty="0">
              <a:solidFill>
                <a:schemeClr val="tx1"/>
              </a:solidFill>
              <a:latin typeface="HGPSoeiKakugothicUB"/>
              <a:ea typeface="HGPSoeiKakugothicUB"/>
            </a:rPr>
            <a:t>単語をキーワードに、</a:t>
          </a:r>
          <a:r>
            <a:rPr kumimoji="1" lang="en-US" altLang="ja-JP" sz="1600" kern="1200" baseline="0" dirty="0" err="1">
              <a:solidFill>
                <a:schemeClr val="tx1"/>
              </a:solidFill>
              <a:latin typeface="HGPSoeiKakugothicUB"/>
              <a:ea typeface="HGPSoeiKakugothicUB"/>
            </a:rPr>
            <a:t>A</a:t>
          </a:r>
          <a:r>
            <a:rPr kumimoji="1" lang="en-US" altLang="ja-JP" sz="1600" kern="1200" baseline="0" dirty="0" err="1">
              <a:solidFill>
                <a:schemeClr val="tx1"/>
              </a:solidFill>
              <a:latin typeface="HGPSoeiKakugothicUB"/>
              <a:ea typeface="ＭＳ Ｐ明朝"/>
            </a:rPr>
            <a:t>rxiv</a:t>
          </a:r>
          <a:r>
            <a:rPr kumimoji="1" lang="ja-JP" altLang="en-US" sz="1600" kern="1200" baseline="0" dirty="0">
              <a:solidFill>
                <a:schemeClr val="tx1"/>
              </a:solidFill>
              <a:latin typeface="HGPSoeiKakugothicUB"/>
              <a:ea typeface="HGPSoeiKakugothicUB"/>
            </a:rPr>
            <a:t>と</a:t>
          </a:r>
          <a:r>
            <a:rPr kumimoji="1" lang="en-US" altLang="ja-JP" sz="1600" kern="1200" baseline="0" dirty="0">
              <a:solidFill>
                <a:schemeClr val="tx1"/>
              </a:solidFill>
              <a:latin typeface="HGPSoeiKakugothicUB"/>
              <a:ea typeface="HGPSoeiKakugothicUB"/>
            </a:rPr>
            <a:t>P</a:t>
          </a:r>
          <a:r>
            <a:rPr kumimoji="1" lang="en-US" altLang="ja-JP" sz="1600" kern="1200" baseline="0" dirty="0">
              <a:solidFill>
                <a:schemeClr val="tx1"/>
              </a:solidFill>
              <a:latin typeface="HGPSoeiKakugothicUB"/>
              <a:ea typeface="ＭＳ Ｐ明朝"/>
            </a:rPr>
            <a:t>ubMed</a:t>
          </a:r>
          <a:r>
            <a:rPr kumimoji="1" lang="ja-JP" altLang="en-US" sz="1600" kern="1200" baseline="0" dirty="0">
              <a:solidFill>
                <a:schemeClr val="tx1"/>
              </a:solidFill>
              <a:latin typeface="HGPSoeiKakugothicUB"/>
              <a:ea typeface="HGPSoeiKakugothicUB"/>
            </a:rPr>
            <a:t>の</a:t>
          </a:r>
          <a:r>
            <a:rPr kumimoji="1" lang="en-US" altLang="ja-JP" sz="1600" kern="1200" baseline="0" dirty="0">
              <a:solidFill>
                <a:schemeClr val="tx1"/>
              </a:solidFill>
              <a:latin typeface="HGPSoeiKakugothicUB"/>
              <a:ea typeface="ＭＳ Ｐ明朝"/>
            </a:rPr>
            <a:t>API</a:t>
          </a:r>
          <a:r>
            <a:rPr kumimoji="1" lang="ja-JP" altLang="en-US" sz="1600" kern="1200" baseline="0" dirty="0">
              <a:solidFill>
                <a:schemeClr val="tx1"/>
              </a:solidFill>
              <a:latin typeface="HGPSoeiKakugothicUB"/>
              <a:ea typeface="HGPSoeiKakugothicUB"/>
            </a:rPr>
            <a:t>で検索</a:t>
          </a:r>
        </a:p>
      </dsp:txBody>
      <dsp:txXfrm>
        <a:off x="15723" y="929859"/>
        <a:ext cx="2609420" cy="505372"/>
      </dsp:txXfrm>
    </dsp:sp>
    <dsp:sp modelId="{F5D70661-0450-47FE-9749-EAC8892ABAE8}">
      <dsp:nvSpPr>
        <dsp:cNvPr id="0" name=""/>
        <dsp:cNvSpPr/>
      </dsp:nvSpPr>
      <dsp:spPr>
        <a:xfrm rot="5400000">
          <a:off x="1219779" y="1464375"/>
          <a:ext cx="201306" cy="241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solidFill>
              <a:schemeClr val="tx1"/>
            </a:solidFill>
          </a:endParaRPr>
        </a:p>
      </dsp:txBody>
      <dsp:txXfrm rot="-5400000">
        <a:off x="1247962" y="1484506"/>
        <a:ext cx="144940" cy="140914"/>
      </dsp:txXfrm>
    </dsp:sp>
    <dsp:sp modelId="{93EF5803-DDBF-4206-9AFC-7E0779AE2658}">
      <dsp:nvSpPr>
        <dsp:cNvPr id="0" name=""/>
        <dsp:cNvSpPr/>
      </dsp:nvSpPr>
      <dsp:spPr>
        <a:xfrm>
          <a:off x="0" y="1719364"/>
          <a:ext cx="2640866" cy="749624"/>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baseline="0">
              <a:solidFill>
                <a:schemeClr val="tx1"/>
              </a:solidFill>
              <a:latin typeface="HGPSoeiKakugothicUB"/>
              <a:ea typeface="HGPSoeiKakugothicUB"/>
            </a:rPr>
            <a:t>単語抽出元の要約文と新規取得の論文との類似度計算</a:t>
          </a:r>
        </a:p>
      </dsp:txBody>
      <dsp:txXfrm>
        <a:off x="21956" y="1741320"/>
        <a:ext cx="2596954" cy="705712"/>
      </dsp:txXfrm>
    </dsp:sp>
    <dsp:sp modelId="{C6A145DD-2225-4FEB-852F-19248E3E048B}">
      <dsp:nvSpPr>
        <dsp:cNvPr id="0" name=""/>
        <dsp:cNvSpPr/>
      </dsp:nvSpPr>
      <dsp:spPr>
        <a:xfrm rot="5400000">
          <a:off x="1219779" y="2482408"/>
          <a:ext cx="201306" cy="241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solidFill>
              <a:schemeClr val="tx1"/>
            </a:solidFill>
          </a:endParaRPr>
        </a:p>
      </dsp:txBody>
      <dsp:txXfrm rot="-5400000">
        <a:off x="1247962" y="2502539"/>
        <a:ext cx="144940" cy="140914"/>
      </dsp:txXfrm>
    </dsp:sp>
    <dsp:sp modelId="{F9D6E9CD-8C5E-4359-BC3A-B233FF75B05E}">
      <dsp:nvSpPr>
        <dsp:cNvPr id="0" name=""/>
        <dsp:cNvSpPr/>
      </dsp:nvSpPr>
      <dsp:spPr>
        <a:xfrm>
          <a:off x="-11721" y="2737397"/>
          <a:ext cx="2664309" cy="536818"/>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baseline="0">
              <a:solidFill>
                <a:schemeClr val="tx1"/>
              </a:solidFill>
              <a:latin typeface="HGPSoeiKakugothicUB"/>
              <a:ea typeface="HGPSoeiKakugothicUB"/>
            </a:rPr>
            <a:t>閾値で類似度の低い物を削除</a:t>
          </a:r>
        </a:p>
      </dsp:txBody>
      <dsp:txXfrm>
        <a:off x="4002" y="2753120"/>
        <a:ext cx="2632863" cy="505372"/>
      </dsp:txXfrm>
    </dsp:sp>
    <dsp:sp modelId="{31C8130C-B484-4B72-8E11-E503F82AFF3D}">
      <dsp:nvSpPr>
        <dsp:cNvPr id="0" name=""/>
        <dsp:cNvSpPr/>
      </dsp:nvSpPr>
      <dsp:spPr>
        <a:xfrm rot="5400000">
          <a:off x="1219779" y="3287636"/>
          <a:ext cx="201306" cy="2415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kumimoji="1" lang="ja-JP" altLang="en-US" sz="1000" kern="1200">
            <a:solidFill>
              <a:schemeClr val="tx1"/>
            </a:solidFill>
          </a:endParaRPr>
        </a:p>
      </dsp:txBody>
      <dsp:txXfrm rot="-5400000">
        <a:off x="1247962" y="3307767"/>
        <a:ext cx="144940" cy="140914"/>
      </dsp:txXfrm>
    </dsp:sp>
    <dsp:sp modelId="{A6ADEF67-B48F-462C-9AB1-35E84B51C42B}">
      <dsp:nvSpPr>
        <dsp:cNvPr id="0" name=""/>
        <dsp:cNvSpPr/>
      </dsp:nvSpPr>
      <dsp:spPr>
        <a:xfrm>
          <a:off x="0" y="3542625"/>
          <a:ext cx="2640866" cy="536818"/>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baseline="0">
              <a:solidFill>
                <a:schemeClr val="tx1"/>
              </a:solidFill>
              <a:latin typeface="HGPSoeiKakugothicUB"/>
              <a:ea typeface="HGPSoeiKakugothicUB"/>
            </a:rPr>
            <a:t>論文の詳細情報を一括管理する</a:t>
          </a:r>
          <a:r>
            <a:rPr kumimoji="1" lang="en-US" altLang="ja-JP" sz="1600" kern="1200" baseline="0" err="1">
              <a:solidFill>
                <a:schemeClr val="tx1"/>
              </a:solidFill>
              <a:latin typeface="HGPSoeiKakugothicUB"/>
              <a:ea typeface="HGPSoeiKakugothicUB"/>
            </a:rPr>
            <a:t>Datafream</a:t>
          </a:r>
          <a:r>
            <a:rPr kumimoji="1" lang="ja-JP" altLang="en-US" sz="1600" kern="1200" baseline="0">
              <a:solidFill>
                <a:schemeClr val="tx1"/>
              </a:solidFill>
              <a:latin typeface="HGPSoeiKakugothicUB"/>
              <a:ea typeface="HGPSoeiKakugothicUB"/>
            </a:rPr>
            <a:t>型に追加保存</a:t>
          </a:r>
        </a:p>
      </dsp:txBody>
      <dsp:txXfrm>
        <a:off x="15723" y="3558348"/>
        <a:ext cx="2609420" cy="5053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C1E4C-B7CA-4E6D-8766-2ECD980655C1}">
      <dsp:nvSpPr>
        <dsp:cNvPr id="0" name=""/>
        <dsp:cNvSpPr/>
      </dsp:nvSpPr>
      <dsp:spPr>
        <a:xfrm>
          <a:off x="60726" y="0"/>
          <a:ext cx="1401825" cy="778792"/>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baseline="0">
              <a:solidFill>
                <a:schemeClr val="tx1"/>
              </a:solidFill>
              <a:latin typeface="HGPSoeiKakugothicUB"/>
              <a:ea typeface="HGPSoeiKakugothicUB"/>
            </a:rPr>
            <a:t>エッジを時系列に基づいて接続するグラフ</a:t>
          </a:r>
          <a:endParaRPr lang="ja-JP" altLang="en-US" sz="1400" kern="1200" baseline="0">
            <a:solidFill>
              <a:schemeClr val="tx1"/>
            </a:solidFill>
            <a:latin typeface="HGPSoeiKakugothicUB"/>
            <a:ea typeface="HGPSoeiKakugothicUB"/>
          </a:endParaRPr>
        </a:p>
      </dsp:txBody>
      <dsp:txXfrm>
        <a:off x="83536" y="22810"/>
        <a:ext cx="1356205" cy="733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C1E4C-B7CA-4E6D-8766-2ECD980655C1}">
      <dsp:nvSpPr>
        <dsp:cNvPr id="0" name=""/>
        <dsp:cNvSpPr/>
      </dsp:nvSpPr>
      <dsp:spPr>
        <a:xfrm>
          <a:off x="399168" y="0"/>
          <a:ext cx="1490829" cy="778793"/>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baseline="0">
              <a:solidFill>
                <a:schemeClr val="tx1"/>
              </a:solidFill>
              <a:latin typeface="HGPSoeiKakugothicUB"/>
              <a:ea typeface="HGPSoeiKakugothicUB"/>
            </a:rPr>
            <a:t>クエリから派生するエッジのグラフ</a:t>
          </a:r>
          <a:endParaRPr lang="ja-JP" altLang="en-US" sz="1400" kern="1200" baseline="0">
            <a:solidFill>
              <a:schemeClr val="tx1"/>
            </a:solidFill>
            <a:latin typeface="HGPSoeiKakugothicUB"/>
            <a:ea typeface="HGPSoeiKakugothicUB"/>
          </a:endParaRPr>
        </a:p>
      </dsp:txBody>
      <dsp:txXfrm>
        <a:off x="421978" y="22810"/>
        <a:ext cx="1445209" cy="7331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CF129-2DFD-4A1F-984F-C0D428A71E47}">
      <dsp:nvSpPr>
        <dsp:cNvPr id="0" name=""/>
        <dsp:cNvSpPr/>
      </dsp:nvSpPr>
      <dsp:spPr>
        <a:xfrm>
          <a:off x="4060982" y="4364"/>
          <a:ext cx="3352279" cy="668434"/>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b="1" kern="1200">
              <a:solidFill>
                <a:schemeClr val="tx1"/>
              </a:solidFill>
              <a:latin typeface="HGPSoeiKakugothicUB"/>
              <a:ea typeface="HGPSoeiKakugothicUB"/>
            </a:rPr>
            <a:t>＜対象設定＞</a:t>
          </a:r>
        </a:p>
        <a:p>
          <a:pPr marL="171450" lvl="1" indent="-171450" algn="l" defTabSz="711200">
            <a:lnSpc>
              <a:spcPct val="90000"/>
            </a:lnSpc>
            <a:spcBef>
              <a:spcPct val="0"/>
            </a:spcBef>
            <a:spcAft>
              <a:spcPct val="15000"/>
            </a:spcAft>
            <a:buChar char="•"/>
          </a:pPr>
          <a:r>
            <a:rPr kumimoji="1" lang="ja-JP" altLang="en-US" sz="1600" kern="1200">
              <a:solidFill>
                <a:schemeClr val="tx1"/>
              </a:solidFill>
              <a:latin typeface="HGPSoeiKakugothicUB"/>
              <a:ea typeface="HGPSoeiKakugothicUB"/>
            </a:rPr>
            <a:t>論文の要約文を取得</a:t>
          </a:r>
        </a:p>
      </dsp:txBody>
      <dsp:txXfrm>
        <a:off x="4080560" y="23942"/>
        <a:ext cx="3313123" cy="629278"/>
      </dsp:txXfrm>
    </dsp:sp>
    <dsp:sp modelId="{9E7852EE-2E33-4B99-8127-A70C020D2A90}">
      <dsp:nvSpPr>
        <dsp:cNvPr id="0" name=""/>
        <dsp:cNvSpPr/>
      </dsp:nvSpPr>
      <dsp:spPr>
        <a:xfrm rot="5400000">
          <a:off x="5611791" y="689509"/>
          <a:ext cx="250662" cy="300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solidFill>
              <a:schemeClr val="tx1"/>
            </a:solidFill>
          </a:endParaRPr>
        </a:p>
      </dsp:txBody>
      <dsp:txXfrm rot="-5400000">
        <a:off x="5646884" y="714576"/>
        <a:ext cx="180477" cy="175463"/>
      </dsp:txXfrm>
    </dsp:sp>
    <dsp:sp modelId="{F054B8D6-A5A6-4236-8E1A-9FBA0EA5A74D}">
      <dsp:nvSpPr>
        <dsp:cNvPr id="0" name=""/>
        <dsp:cNvSpPr/>
      </dsp:nvSpPr>
      <dsp:spPr>
        <a:xfrm>
          <a:off x="3446410" y="1007016"/>
          <a:ext cx="4581423" cy="668434"/>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b="1" kern="1200">
              <a:solidFill>
                <a:schemeClr val="tx1"/>
              </a:solidFill>
              <a:latin typeface="HGPSoeiKakugothicUB"/>
              <a:ea typeface="HGPSoeiKakugothicUB"/>
            </a:rPr>
            <a:t>＜判別＞</a:t>
          </a:r>
        </a:p>
        <a:p>
          <a:pPr marL="171450" lvl="1" indent="-171450" algn="l" defTabSz="711200">
            <a:lnSpc>
              <a:spcPct val="90000"/>
            </a:lnSpc>
            <a:spcBef>
              <a:spcPct val="0"/>
            </a:spcBef>
            <a:spcAft>
              <a:spcPct val="15000"/>
            </a:spcAft>
            <a:buChar char="•"/>
          </a:pPr>
          <a:r>
            <a:rPr kumimoji="1" lang="ja-JP" altLang="en-US" sz="1600" kern="1200">
              <a:solidFill>
                <a:schemeClr val="tx1"/>
              </a:solidFill>
              <a:latin typeface="HGPSoeiKakugothicUB"/>
              <a:ea typeface="HGPSoeiKakugothicUB"/>
            </a:rPr>
            <a:t>要約文の言語を</a:t>
          </a:r>
          <a:r>
            <a:rPr kumimoji="1" lang="en-US" altLang="ja-JP" sz="1600" kern="1200">
              <a:solidFill>
                <a:schemeClr val="tx1"/>
              </a:solidFill>
              <a:latin typeface="HGPSoeiKakugothicUB"/>
              <a:ea typeface="ＭＳ Ｐ明朝"/>
            </a:rPr>
            <a:t>langdetect</a:t>
          </a:r>
          <a:r>
            <a:rPr kumimoji="1" lang="ja-JP" altLang="en-US" sz="1600" kern="1200">
              <a:solidFill>
                <a:schemeClr val="tx1"/>
              </a:solidFill>
              <a:latin typeface="HGPSoeiKakugothicUB"/>
              <a:ea typeface="HGPSoeiKakugothicUB"/>
            </a:rPr>
            <a:t>ライブラリを使用して判別</a:t>
          </a:r>
        </a:p>
      </dsp:txBody>
      <dsp:txXfrm>
        <a:off x="3465988" y="1026594"/>
        <a:ext cx="4542267" cy="629278"/>
      </dsp:txXfrm>
    </dsp:sp>
    <dsp:sp modelId="{DB16BB90-440F-49D2-ADC7-D5307F131BD0}">
      <dsp:nvSpPr>
        <dsp:cNvPr id="0" name=""/>
        <dsp:cNvSpPr/>
      </dsp:nvSpPr>
      <dsp:spPr>
        <a:xfrm rot="5400000">
          <a:off x="5611791" y="1692161"/>
          <a:ext cx="250662" cy="300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solidFill>
              <a:schemeClr val="tx1"/>
            </a:solidFill>
          </a:endParaRPr>
        </a:p>
      </dsp:txBody>
      <dsp:txXfrm rot="-5400000">
        <a:off x="5646884" y="1717228"/>
        <a:ext cx="180477" cy="175463"/>
      </dsp:txXfrm>
    </dsp:sp>
    <dsp:sp modelId="{8A50B2FF-4A48-4383-9862-0E123039D262}">
      <dsp:nvSpPr>
        <dsp:cNvPr id="0" name=""/>
        <dsp:cNvSpPr/>
      </dsp:nvSpPr>
      <dsp:spPr>
        <a:xfrm>
          <a:off x="2824418" y="2009668"/>
          <a:ext cx="5825407" cy="668434"/>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b="1" kern="1200">
              <a:solidFill>
                <a:schemeClr val="tx1"/>
              </a:solidFill>
              <a:latin typeface="HGPSoeiKakugothicUB"/>
              <a:ea typeface="HGPSoeiKakugothicUB"/>
            </a:rPr>
            <a:t>＜分かち書き＞</a:t>
          </a:r>
        </a:p>
        <a:p>
          <a:pPr marL="171450" lvl="1" indent="-171450" algn="l" defTabSz="711200">
            <a:lnSpc>
              <a:spcPct val="90000"/>
            </a:lnSpc>
            <a:spcBef>
              <a:spcPct val="0"/>
            </a:spcBef>
            <a:spcAft>
              <a:spcPct val="15000"/>
            </a:spcAft>
            <a:buChar char="•"/>
          </a:pPr>
          <a:r>
            <a:rPr kumimoji="1" lang="ja-JP" altLang="en-US" sz="1600" kern="1200" dirty="0">
              <a:solidFill>
                <a:schemeClr val="tx1"/>
              </a:solidFill>
              <a:latin typeface="HGPSoeiKakugothicUB"/>
              <a:ea typeface="HGPSoeiKakugothicUB"/>
            </a:rPr>
            <a:t>判別された言語に合わせて</a:t>
          </a:r>
          <a:r>
            <a:rPr kumimoji="1" lang="en-US" altLang="ja-JP" sz="1600" kern="1200" dirty="0">
              <a:solidFill>
                <a:schemeClr val="tx1"/>
              </a:solidFill>
              <a:latin typeface="HGPSoeiKakugothicUB"/>
              <a:ea typeface="ＭＳ Ｐ明朝"/>
            </a:rPr>
            <a:t>spacy</a:t>
          </a:r>
          <a:r>
            <a:rPr kumimoji="1" lang="ja-JP" altLang="en-US" sz="1600" kern="1200" dirty="0">
              <a:solidFill>
                <a:schemeClr val="tx1"/>
              </a:solidFill>
              <a:latin typeface="HGPSoeiKakugothicUB"/>
              <a:ea typeface="HGPSoeiKakugothicUB"/>
            </a:rPr>
            <a:t>のモデルを使用して分かち書き</a:t>
          </a:r>
        </a:p>
      </dsp:txBody>
      <dsp:txXfrm>
        <a:off x="2843996" y="2029246"/>
        <a:ext cx="5786251" cy="629278"/>
      </dsp:txXfrm>
    </dsp:sp>
    <dsp:sp modelId="{CDA6CA46-88BF-490D-AF01-26D7A289ADC1}">
      <dsp:nvSpPr>
        <dsp:cNvPr id="0" name=""/>
        <dsp:cNvSpPr/>
      </dsp:nvSpPr>
      <dsp:spPr>
        <a:xfrm rot="5400000">
          <a:off x="5611791" y="2694813"/>
          <a:ext cx="250662" cy="300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solidFill>
              <a:schemeClr val="tx1"/>
            </a:solidFill>
          </a:endParaRPr>
        </a:p>
      </dsp:txBody>
      <dsp:txXfrm rot="-5400000">
        <a:off x="5646884" y="2719880"/>
        <a:ext cx="180477" cy="175463"/>
      </dsp:txXfrm>
    </dsp:sp>
    <dsp:sp modelId="{B8B23D64-FEFD-4F35-803E-9667F1911BF0}">
      <dsp:nvSpPr>
        <dsp:cNvPr id="0" name=""/>
        <dsp:cNvSpPr/>
      </dsp:nvSpPr>
      <dsp:spPr>
        <a:xfrm>
          <a:off x="1835456" y="3012319"/>
          <a:ext cx="7803331" cy="668434"/>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b="1" kern="1200">
              <a:solidFill>
                <a:schemeClr val="tx1"/>
              </a:solidFill>
              <a:latin typeface="HGPSoeiKakugothicUB"/>
              <a:ea typeface="HGPSoeiKakugothicUB"/>
            </a:rPr>
            <a:t>＜単語抽出＞</a:t>
          </a:r>
        </a:p>
        <a:p>
          <a:pPr marL="171450" lvl="1" indent="-171450" algn="l" defTabSz="711200">
            <a:lnSpc>
              <a:spcPct val="90000"/>
            </a:lnSpc>
            <a:spcBef>
              <a:spcPct val="0"/>
            </a:spcBef>
            <a:spcAft>
              <a:spcPct val="15000"/>
            </a:spcAft>
            <a:buChar char="•"/>
          </a:pPr>
          <a:r>
            <a:rPr kumimoji="1" lang="ja-JP" altLang="en-US" sz="1600" kern="1200">
              <a:solidFill>
                <a:schemeClr val="tx1"/>
              </a:solidFill>
              <a:latin typeface="HGPSoeiKakugothicUB"/>
              <a:ea typeface="HGPSoeiKakugothicUB"/>
            </a:rPr>
            <a:t>分かち書きされたものから、事前に設定されている専門用語のリストを活用しつつ、単語を抽出</a:t>
          </a:r>
        </a:p>
      </dsp:txBody>
      <dsp:txXfrm>
        <a:off x="1855034" y="3031897"/>
        <a:ext cx="7764175" cy="629278"/>
      </dsp:txXfrm>
    </dsp:sp>
    <dsp:sp modelId="{4AD443FF-5DFF-43CA-9EDC-FF671E47439B}">
      <dsp:nvSpPr>
        <dsp:cNvPr id="0" name=""/>
        <dsp:cNvSpPr/>
      </dsp:nvSpPr>
      <dsp:spPr>
        <a:xfrm rot="5400000">
          <a:off x="5611791" y="3697465"/>
          <a:ext cx="250662" cy="3007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solidFill>
              <a:schemeClr val="tx1"/>
            </a:solidFill>
          </a:endParaRPr>
        </a:p>
      </dsp:txBody>
      <dsp:txXfrm rot="-5400000">
        <a:off x="5646884" y="3722532"/>
        <a:ext cx="180477" cy="175463"/>
      </dsp:txXfrm>
    </dsp:sp>
    <dsp:sp modelId="{1B362B25-0312-4E24-8B54-419AF7DD977C}">
      <dsp:nvSpPr>
        <dsp:cNvPr id="0" name=""/>
        <dsp:cNvSpPr/>
      </dsp:nvSpPr>
      <dsp:spPr>
        <a:xfrm>
          <a:off x="1239493" y="4014971"/>
          <a:ext cx="8995257" cy="900922"/>
        </a:xfrm>
        <a:prstGeom prst="roundRect">
          <a:avLst>
            <a:gd name="adj" fmla="val 10000"/>
          </a:avLst>
        </a:prstGeom>
        <a:solidFill>
          <a:srgbClr val="CCEFD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b="1" kern="1200">
              <a:solidFill>
                <a:schemeClr val="tx1"/>
              </a:solidFill>
              <a:latin typeface="HGPSoeiKakugothicUB"/>
              <a:ea typeface="HGPSoeiKakugothicUB"/>
            </a:rPr>
            <a:t>＜類似度計算＞</a:t>
          </a:r>
        </a:p>
        <a:p>
          <a:pPr marL="171450" lvl="1" indent="-171450" algn="l" defTabSz="711200">
            <a:lnSpc>
              <a:spcPct val="90000"/>
            </a:lnSpc>
            <a:spcBef>
              <a:spcPct val="0"/>
            </a:spcBef>
            <a:spcAft>
              <a:spcPct val="15000"/>
            </a:spcAft>
            <a:buChar char="•"/>
          </a:pPr>
          <a:r>
            <a:rPr kumimoji="1" lang="ja-JP" altLang="en-US" sz="1600" kern="1200" dirty="0">
              <a:solidFill>
                <a:schemeClr val="tx1"/>
              </a:solidFill>
              <a:latin typeface="HGPSoeiKakugothicUB"/>
              <a:ea typeface="HGPSoeiKakugothicUB"/>
            </a:rPr>
            <a:t>抽出単語と抽出元の要約文との類似度を算出し、類似度の高い順番に並べ替え抽出単語のリストを取得</a:t>
          </a:r>
        </a:p>
      </dsp:txBody>
      <dsp:txXfrm>
        <a:off x="1265880" y="4041358"/>
        <a:ext cx="8942483" cy="84814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572E3-1557-463A-B027-B5B8553AB608}" type="datetimeFigureOut">
              <a:rPr kumimoji="1" lang="ja-JP" altLang="en-US" smtClean="0"/>
              <a:t>2024/12/18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89F3B-F7A4-45B2-9FEF-28512B71A6F1}" type="slidenum">
              <a:rPr kumimoji="1" lang="ja-JP" altLang="en-US" smtClean="0"/>
              <a:t>‹#›</a:t>
            </a:fld>
            <a:endParaRPr kumimoji="1" lang="ja-JP" altLang="en-US"/>
          </a:p>
        </p:txBody>
      </p:sp>
    </p:spTree>
    <p:extLst>
      <p:ext uri="{BB962C8B-B14F-4D97-AF65-F5344CB8AC3E}">
        <p14:creationId xmlns:p14="http://schemas.microsoft.com/office/powerpoint/2010/main" val="14782614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HGPSoeiKakugothicUB"/>
                <a:ea typeface="HGPSoeiKakugothicUB"/>
              </a:rPr>
              <a:t>私たちの作成した「</a:t>
            </a:r>
            <a:r>
              <a:rPr lang="ja-JP" altLang="en-US" sz="1200">
                <a:latin typeface="HGPSoeiKakugothicUB"/>
                <a:ea typeface="HGPSoeiKakugothicUB"/>
              </a:rPr>
              <a:t>キーワード</a:t>
            </a:r>
            <a:r>
              <a:rPr lang="ja-JP" altLang="en-US" sz="1200" dirty="0">
                <a:latin typeface="HGPSoeiKakugothicUB"/>
                <a:ea typeface="HGPSoeiKakugothicUB"/>
              </a:rPr>
              <a:t>と</a:t>
            </a:r>
            <a:r>
              <a:rPr lang="ja-JP" altLang="en-US" sz="1200">
                <a:latin typeface="HGPSoeiKakugothicUB"/>
                <a:ea typeface="HGPSoeiKakugothicUB"/>
              </a:rPr>
              <a:t>論文名で</a:t>
            </a:r>
            <a:r>
              <a:rPr lang="ja-JP" altLang="en-US" sz="1200" dirty="0">
                <a:latin typeface="HGPSoeiKakugothicUB"/>
                <a:ea typeface="HGPSoeiKakugothicUB"/>
              </a:rPr>
              <a:t>関</a:t>
            </a:r>
            <a:r>
              <a:rPr lang="ja-JP" altLang="en-US" sz="1200">
                <a:latin typeface="HGPSoeiKakugothicUB"/>
                <a:ea typeface="HGPSoeiKakugothicUB"/>
              </a:rPr>
              <a:t>わりのあ</a:t>
            </a:r>
            <a:r>
              <a:rPr lang="ja-JP" altLang="en-US" sz="1200" dirty="0">
                <a:latin typeface="HGPSoeiKakugothicUB"/>
                <a:ea typeface="HGPSoeiKakugothicUB"/>
              </a:rPr>
              <a:t>る論文の取得と可視化」は、入力された語句がどのような分野の論文と関わりがあるのかや、どの年代に盛んに研究されたのかを可視化できるものです。</a:t>
            </a:r>
            <a:endParaRPr kumimoji="1" lang="ja-JP" altLang="en-US"/>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a:t>
            </a:fld>
            <a:endParaRPr kumimoji="1" lang="ja-JP" altLang="en-US"/>
          </a:p>
        </p:txBody>
      </p:sp>
    </p:spTree>
    <p:extLst>
      <p:ext uri="{BB962C8B-B14F-4D97-AF65-F5344CB8AC3E}">
        <p14:creationId xmlns:p14="http://schemas.microsoft.com/office/powerpoint/2010/main" val="33848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ea typeface="游ゴシック"/>
                <a:cs typeface="Calibri"/>
              </a:rPr>
              <a:t>続いてグラフについてです</a:t>
            </a:r>
            <a:r>
              <a:rPr lang="en-US" altLang="ja-JP" dirty="0">
                <a:ea typeface="游ゴシック"/>
                <a:cs typeface="Calibri"/>
              </a:rPr>
              <a:t>。</a:t>
            </a:r>
          </a:p>
          <a:p>
            <a:r>
              <a:rPr lang="en-US" altLang="ja-JP" dirty="0">
                <a:ea typeface="游ゴシック"/>
                <a:cs typeface="Calibri"/>
              </a:rPr>
              <a:t>今回作成したグラフはこの２つになります。</a:t>
            </a:r>
            <a:endParaRPr lang="en-US" dirty="0"/>
          </a:p>
          <a:p>
            <a:pPr marL="0" indent="0">
              <a:buNone/>
            </a:pPr>
            <a:r>
              <a:rPr lang="en-US" altLang="ja-JP" dirty="0">
                <a:ea typeface="游ゴシック"/>
                <a:cs typeface="Calibri"/>
              </a:rPr>
              <a:t>グラフ作成で工夫した点としては時系列順にエッジをつないだグラフとクエリから派生するグラフの２つを実装することでクエリと関連性の高い技術論文がどのように派生していくかを確認しつつ、その論文の技術ロードマップ</a:t>
            </a:r>
            <a:r>
              <a:rPr lang="ja-JP" altLang="en-US" dirty="0">
                <a:ea typeface="游ゴシック"/>
                <a:cs typeface="Calibri"/>
              </a:rPr>
              <a:t>のような使用用途にも対応できるようにしました。</a:t>
            </a:r>
            <a:endParaRPr lang="en-US" altLang="ja-JP" dirty="0">
              <a:ea typeface="游ゴシック"/>
              <a:cs typeface="Calibri"/>
            </a:endParaRPr>
          </a:p>
          <a:p>
            <a:r>
              <a:rPr lang="ja-JP" dirty="0">
                <a:ea typeface="游ゴシック"/>
              </a:rPr>
              <a:t>技術や研究内容の類似性を通じて、関連する論文同士の関係性や技術の発展の流れを視覚化することができます。ただし、引用関係に基</a:t>
            </a:r>
            <a:r>
              <a:rPr lang="ja-JP" altLang="en-US" dirty="0">
                <a:ea typeface="游ゴシック"/>
              </a:rPr>
              <a:t>づいたものではないため確実なものではありません。あくまで関連性の高い論文を辿ることがメインとなっています。</a:t>
            </a:r>
            <a:endParaRPr lang="ja-JP" altLang="en-US" dirty="0">
              <a:ea typeface="游ゴシック"/>
              <a:cs typeface="Calibri"/>
            </a:endParaRPr>
          </a:p>
          <a:p>
            <a:r>
              <a:rPr lang="ja-JP" altLang="en-US" dirty="0">
                <a:ea typeface="游ゴシック"/>
              </a:rPr>
              <a:t>↓は補足</a:t>
            </a:r>
          </a:p>
          <a:p>
            <a:endParaRPr lang="ja-JP" altLang="en-US" dirty="0">
              <a:ea typeface="游ゴシック"/>
            </a:endParaRPr>
          </a:p>
          <a:p>
            <a:endParaRPr lang="ja-JP" altLang="en-US" dirty="0">
              <a:ea typeface="游ゴシック"/>
              <a:cs typeface="Calibri"/>
            </a:endParaRPr>
          </a:p>
          <a:p>
            <a:r>
              <a:rPr lang="ja-JP" dirty="0"/>
              <a:t>クエリを元に取得した論文を発表年が古い順に並び替え、一番古い論文と他の論文をそれぞれ比較し、類似度が高い論文上位5個を取得する。類似度で閾値を設定し、これを超えたもののみ</a:t>
            </a:r>
            <a:r>
              <a:rPr lang="ja-JP" altLang="en-US" dirty="0"/>
              <a:t>古いもの</a:t>
            </a:r>
            <a:r>
              <a:rPr lang="ja-JP" dirty="0"/>
              <a:t>から</a:t>
            </a:r>
            <a:r>
              <a:rPr lang="ja-JP" altLang="en-US" dirty="0"/>
              <a:t>新しいもの</a:t>
            </a:r>
            <a:r>
              <a:rPr lang="ja-JP" dirty="0"/>
              <a:t>へエッジをつなげる。これを論文の数だけ繰り返す。</a:t>
            </a:r>
          </a:p>
          <a:p>
            <a:r>
              <a:rPr lang="ja-JP" dirty="0"/>
              <a:t>最初はクエリで検索、類似度が高い論文を抽出し、エッジをつなぐ。続いて検索結果の論文から類似度に基づいてキーワード抽出。これを元にして検索。検索元のキーワードと類似度が高い論文を抽出の繰り返し。</a:t>
            </a:r>
          </a:p>
          <a:p>
            <a:r>
              <a:rPr lang="ja-JP" dirty="0"/>
              <a:t>要するにメインでやっている処理をそのままグラフ化したもの。</a:t>
            </a:r>
          </a:p>
          <a:p>
            <a:r>
              <a:rPr lang="ja-JP" dirty="0"/>
              <a:t>これをクエリ→派生A、派生A→派生Bのように層ごとに元にするキーワードを変えてエッジを繋いでいく作業を繰り返す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10</a:t>
            </a:fld>
            <a:endParaRPr kumimoji="1" lang="ja-JP" altLang="en-US"/>
          </a:p>
        </p:txBody>
      </p:sp>
    </p:spTree>
    <p:extLst>
      <p:ext uri="{BB962C8B-B14F-4D97-AF65-F5344CB8AC3E}">
        <p14:creationId xmlns:p14="http://schemas.microsoft.com/office/powerpoint/2010/main" val="139118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つづいてグラフの概要説明です。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11</a:t>
            </a:fld>
            <a:endParaRPr kumimoji="1" lang="ja-JP" altLang="en-US"/>
          </a:p>
        </p:txBody>
      </p:sp>
    </p:spTree>
    <p:extLst>
      <p:ext uri="{BB962C8B-B14F-4D97-AF65-F5344CB8AC3E}">
        <p14:creationId xmlns:p14="http://schemas.microsoft.com/office/powerpoint/2010/main" val="2961750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dirty="0">
                <a:ea typeface="游ゴシック"/>
              </a:rPr>
              <a:t>左上が現在</a:t>
            </a:r>
            <a:r>
              <a:rPr lang="ja-JP" altLang="en-US" dirty="0">
                <a:ea typeface="游ゴシック"/>
              </a:rPr>
              <a:t>選択中</a:t>
            </a:r>
            <a:r>
              <a:rPr lang="ja-JP" dirty="0">
                <a:ea typeface="游ゴシック"/>
              </a:rPr>
              <a:t>のモード、</a:t>
            </a:r>
            <a:r>
              <a:rPr lang="ja-JP" altLang="en-US" dirty="0">
                <a:ea typeface="游ゴシック"/>
              </a:rPr>
              <a:t>その右がどのようなカテゴリ・年代・著者のノードをレジェンドに表示するか切り替えられるモードボタンで現在はカテゴリに関するノードのレジェンドが表示されるモードとなっています。そして、</a:t>
            </a:r>
            <a:r>
              <a:rPr lang="ja-JP" dirty="0">
                <a:ea typeface="游ゴシック"/>
              </a:rPr>
              <a:t>右上がplotlyの各種機能、その下が</a:t>
            </a:r>
            <a:r>
              <a:rPr lang="ja-JP" altLang="en-US" dirty="0">
                <a:ea typeface="游ゴシック"/>
              </a:rPr>
              <a:t>エッジの切り替え用レジェンド、そのさらに下がノードの切り替え用レジェンドです。</a:t>
            </a:r>
          </a:p>
          <a:p>
            <a:r>
              <a:rPr lang="ja-JP" altLang="en-US" dirty="0">
                <a:ea typeface="游ゴシック"/>
              </a:rPr>
              <a:t>また、ノードにカーソルをあわせるとそのノードが持っている論文情報がホバーテキストで表示されます。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12</a:t>
            </a:fld>
            <a:endParaRPr kumimoji="1" lang="ja-JP" altLang="en-US"/>
          </a:p>
        </p:txBody>
      </p:sp>
    </p:spTree>
    <p:extLst>
      <p:ext uri="{BB962C8B-B14F-4D97-AF65-F5344CB8AC3E}">
        <p14:creationId xmlns:p14="http://schemas.microsoft.com/office/powerpoint/2010/main" val="3005174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つづいてグラフ部分のコード詳細についてです。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13</a:t>
            </a:fld>
            <a:endParaRPr kumimoji="1" lang="ja-JP" altLang="en-US"/>
          </a:p>
        </p:txBody>
      </p:sp>
    </p:spTree>
    <p:extLst>
      <p:ext uri="{BB962C8B-B14F-4D97-AF65-F5344CB8AC3E}">
        <p14:creationId xmlns:p14="http://schemas.microsoft.com/office/powerpoint/2010/main" val="983942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ea typeface="游ゴシック"/>
              </a:rPr>
              <a:t>まず、各要素を持つ論文を対応させる辞書を作成します。</a:t>
            </a:r>
          </a:p>
          <a:p>
            <a:r>
              <a:rPr lang="ja-JP" altLang="en-US" b="1" dirty="0">
                <a:ea typeface="游ゴシック"/>
              </a:rPr>
              <a:t>続いてノードに関してはクエリとの類似度に基づいて大きさを調整し、各論文との関連度を視覚化します。</a:t>
            </a:r>
          </a:p>
          <a:p>
            <a:r>
              <a:rPr lang="ja-JP" altLang="en-US" b="1" dirty="0">
                <a:ea typeface="游ゴシック"/>
              </a:rPr>
              <a:t>ホバーテキストにより、論文名、著者、カテゴリ、出版年、親子関係にある論文名を表示。</a:t>
            </a:r>
          </a:p>
          <a:p>
            <a:r>
              <a:rPr lang="ja-JP" altLang="en-US" b="1" dirty="0">
                <a:ea typeface="游ゴシック"/>
              </a:rPr>
              <a:t>ノードの配置はy座標が出版年に基づいていること以外は自動配置になっています。</a:t>
            </a:r>
          </a:p>
          <a:p>
            <a:r>
              <a:rPr lang="ja-JP" altLang="en-US" b="1" dirty="0">
                <a:ea typeface="游ゴシック"/>
              </a:rPr>
              <a:t>カテゴリ・年代・著者でそれぞれ別ノードに情報を保存します。</a:t>
            </a:r>
          </a:p>
          <a:p>
            <a:r>
              <a:rPr lang="ja-JP" altLang="en-US" b="1" dirty="0">
                <a:ea typeface="游ゴシック"/>
              </a:rPr>
              <a:t>親子関係のdfに基づいて、年代別に並び替えた論文と他の論文を類似度が閾値を超えた場合、エッジを接続するようにします。これを論文データの数だけ繰り返します。</a:t>
            </a:r>
          </a:p>
          <a:p>
            <a:r>
              <a:rPr lang="ja-JP" altLang="en-US" b="1" dirty="0">
                <a:ea typeface="游ゴシック"/>
              </a:rPr>
              <a:t>エッジは古いものから新しいものへのみつなぐようにします。</a:t>
            </a:r>
          </a:p>
          <a:p>
            <a:endParaRPr lang="ja-JP" altLang="en-US" b="1" dirty="0">
              <a:ea typeface="游ゴシック"/>
            </a:endParaRPr>
          </a:p>
          <a:p>
            <a:r>
              <a:rPr lang="ja-JP" altLang="en-US" b="1" dirty="0">
                <a:ea typeface="游ゴシック"/>
              </a:rPr>
              <a:t>カテゴリ・出版年代・著者別の辞書をもとに表示する情報をフィルタリング可能なレジェンドを追加し、可視化する情報の切り替えを容易にしています。</a:t>
            </a:r>
          </a:p>
          <a:p>
            <a:r>
              <a:rPr lang="ja-JP" altLang="en-US" b="1" dirty="0">
                <a:ea typeface="游ゴシック"/>
              </a:rPr>
              <a:t>また、レジェンドに関してもメニューでカテゴリ・年代・著者ごとに表示するものを管理しています。</a:t>
            </a:r>
          </a:p>
          <a:p>
            <a:endParaRPr lang="ja-JP" altLang="en-US" b="1" dirty="0">
              <a:ea typeface="游ゴシック"/>
            </a:endParaRPr>
          </a:p>
          <a:p>
            <a:pPr>
              <a:lnSpc>
                <a:spcPct val="90000"/>
              </a:lnSpc>
              <a:spcBef>
                <a:spcPts val="1000"/>
              </a:spcBef>
            </a:pPr>
            <a:r>
              <a:rPr lang="ja-JP" altLang="en-US" b="1" dirty="0">
                <a:ea typeface="游ゴシック"/>
              </a:rPr>
              <a:t>まとめるとこちらのグラフは</a:t>
            </a:r>
            <a:r>
              <a:rPr lang="ja-JP" b="1" dirty="0">
                <a:ea typeface="游ゴシック"/>
              </a:rPr>
              <a:t>年代順にデータを並び変え、閾値を超える関連性の高い論文同士をエッジでつな</a:t>
            </a:r>
            <a:r>
              <a:rPr lang="ja-JP" altLang="en-US" b="1" dirty="0">
                <a:ea typeface="游ゴシック"/>
              </a:rPr>
              <a:t>ぎます</a:t>
            </a:r>
            <a:r>
              <a:rPr lang="ja-JP" b="1" dirty="0">
                <a:ea typeface="游ゴシック"/>
              </a:rPr>
              <a:t>。</a:t>
            </a:r>
            <a:endParaRPr lang="en-US" altLang="ja-JP" dirty="0">
              <a:ea typeface="游ゴシック"/>
            </a:endParaRPr>
          </a:p>
          <a:p>
            <a:pPr>
              <a:lnSpc>
                <a:spcPct val="90000"/>
              </a:lnSpc>
              <a:spcBef>
                <a:spcPts val="1000"/>
              </a:spcBef>
            </a:pPr>
            <a:r>
              <a:rPr lang="ja-JP" altLang="en-US" b="1" dirty="0">
                <a:ea typeface="游ゴシック"/>
              </a:rPr>
              <a:t>古いもの</a:t>
            </a:r>
            <a:r>
              <a:rPr lang="ja-JP" b="1" dirty="0">
                <a:ea typeface="游ゴシック"/>
              </a:rPr>
              <a:t>から</a:t>
            </a:r>
            <a:r>
              <a:rPr lang="ja-JP" altLang="en-US" b="1" dirty="0">
                <a:ea typeface="游ゴシック"/>
              </a:rPr>
              <a:t>新しいもの</a:t>
            </a:r>
            <a:r>
              <a:rPr lang="ja-JP" b="1" dirty="0">
                <a:ea typeface="游ゴシック"/>
              </a:rPr>
              <a:t>へのエッジのみ接続し、逆は削除</a:t>
            </a:r>
            <a:r>
              <a:rPr lang="ja-JP" altLang="en-US" b="1" dirty="0">
                <a:ea typeface="游ゴシック"/>
              </a:rPr>
              <a:t>します</a:t>
            </a:r>
            <a:r>
              <a:rPr lang="ja-JP" b="1" dirty="0">
                <a:ea typeface="游ゴシック"/>
              </a:rPr>
              <a:t>。</a:t>
            </a:r>
            <a:endParaRPr lang="en-US" altLang="ja-JP" dirty="0">
              <a:ea typeface="游ゴシック"/>
            </a:endParaRPr>
          </a:p>
          <a:p>
            <a:pPr>
              <a:lnSpc>
                <a:spcPct val="90000"/>
              </a:lnSpc>
              <a:spcBef>
                <a:spcPts val="1000"/>
              </a:spcBef>
            </a:pPr>
            <a:r>
              <a:rPr lang="ja-JP" b="1" dirty="0">
                <a:ea typeface="游ゴシック"/>
              </a:rPr>
              <a:t>こうすることで時系列に基づいて関連性が高い論文を辿ることが出来</a:t>
            </a:r>
            <a:r>
              <a:rPr lang="ja-JP" altLang="en-US" b="1" dirty="0">
                <a:ea typeface="游ゴシック"/>
              </a:rPr>
              <a:t>ます</a:t>
            </a:r>
            <a:r>
              <a:rPr lang="ja-JP" b="1" dirty="0">
                <a:ea typeface="游ゴシック"/>
              </a:rPr>
              <a:t>。</a:t>
            </a:r>
            <a:endParaRPr lang="en-US" altLang="ja-JP" dirty="0">
              <a:ea typeface="游ゴシック"/>
            </a:endParaRPr>
          </a:p>
          <a:p>
            <a:pPr>
              <a:lnSpc>
                <a:spcPct val="90000"/>
              </a:lnSpc>
              <a:spcBef>
                <a:spcPts val="1000"/>
              </a:spcBef>
            </a:pPr>
            <a:r>
              <a:rPr lang="ja-JP" b="1" dirty="0">
                <a:ea typeface="游ゴシック"/>
              </a:rPr>
              <a:t>ただし、arxiv・pubmedに引用・被引用データがなかったため、引用関係に基づいたものでは</a:t>
            </a:r>
            <a:r>
              <a:rPr lang="ja-JP" altLang="en-US" b="1" dirty="0">
                <a:ea typeface="游ゴシック"/>
              </a:rPr>
              <a:t>ありません</a:t>
            </a:r>
            <a:r>
              <a:rPr lang="ja-JP" b="1" dirty="0">
                <a:ea typeface="游ゴシック"/>
              </a:rPr>
              <a:t>。</a:t>
            </a:r>
            <a:endParaRPr lang="en-US" altLang="ja-JP"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r>
              <a:rPr lang="ja-JP" altLang="en-US" b="1" dirty="0">
                <a:ea typeface="游ゴシック"/>
              </a:rPr>
              <a:t>時系列データの方のグラフを使用する際はメインの設定で１層目で１００件ほど論文を取得し、２層目以降は取得しない形にする。</a:t>
            </a:r>
            <a:endParaRPr lang="ja-JP" dirty="0"/>
          </a:p>
          <a:p>
            <a:r>
              <a:rPr lang="ja-JP" altLang="en-US" b="1" dirty="0">
                <a:ea typeface="游ゴシック"/>
              </a:rPr>
              <a:t>こうすることでクエリと直接的に関連性の高い論文だけを抽出できる。</a:t>
            </a:r>
          </a:p>
          <a:p>
            <a:pPr marL="285750" indent="-285750">
              <a:buFont typeface="Arial"/>
              <a:buChar char="•"/>
            </a:pPr>
            <a:endParaRPr lang="ja-JP" altLang="en-US" b="1" dirty="0">
              <a:ea typeface="游ゴシック"/>
            </a:endParaRPr>
          </a:p>
          <a:p>
            <a:pPr marL="285750" indent="-285750">
              <a:buFont typeface="Arial"/>
              <a:buChar char="•"/>
            </a:pPr>
            <a:r>
              <a:rPr lang="ja-JP" altLang="en-US" b="1" dirty="0">
                <a:ea typeface="游ゴシック"/>
              </a:rPr>
              <a:t>辞書の初期化（</a:t>
            </a:r>
            <a:r>
              <a:rPr lang="en-US" altLang="ja-JP" b="1" dirty="0">
                <a:ea typeface="游ゴシック"/>
              </a:rPr>
              <a:t>Initialize Dictionaries</a:t>
            </a:r>
            <a:r>
              <a:rPr lang="ja-JP" altLang="en-US" b="1" dirty="0">
                <a:ea typeface="游ゴシック"/>
              </a:rPr>
              <a:t>）</a:t>
            </a:r>
            <a:endParaRPr lang="ja-JP" dirty="0">
              <a:ea typeface="游ゴシック"/>
            </a:endParaRPr>
          </a:p>
          <a:p>
            <a:pPr marL="285750" indent="-285750">
              <a:buFont typeface="Arial"/>
              <a:buChar char="•"/>
            </a:pPr>
            <a:r>
              <a:rPr lang="en-US" altLang="ja-JP" dirty="0" err="1">
                <a:ea typeface="游ゴシック"/>
              </a:rPr>
              <a:t>author_dict</a:t>
            </a:r>
            <a:r>
              <a:rPr lang="en-US" altLang="ja-JP" dirty="0">
                <a:ea typeface="游ゴシック"/>
              </a:rPr>
              <a:t>, </a:t>
            </a:r>
            <a:r>
              <a:rPr lang="en-US" altLang="ja-JP" dirty="0" err="1">
                <a:ea typeface="游ゴシック"/>
              </a:rPr>
              <a:t>year_dict</a:t>
            </a:r>
            <a:r>
              <a:rPr lang="en-US" altLang="ja-JP" dirty="0">
                <a:ea typeface="游ゴシック"/>
              </a:rPr>
              <a:t>, </a:t>
            </a:r>
            <a:r>
              <a:rPr lang="en-US" altLang="ja-JP" dirty="0" err="1">
                <a:ea typeface="游ゴシック"/>
              </a:rPr>
              <a:t>category_dict</a:t>
            </a:r>
            <a:r>
              <a:rPr lang="en-US" altLang="ja-JP" dirty="0">
                <a:ea typeface="游ゴシック"/>
              </a:rPr>
              <a:t> </a:t>
            </a:r>
            <a:r>
              <a:rPr lang="ja-JP" altLang="en-US" dirty="0">
                <a:ea typeface="游ゴシック"/>
              </a:rPr>
              <a:t>を空の辞書として定義。後のプロセスで著者、年代、カテゴリ情報を格納するための辞書。</a:t>
            </a:r>
            <a:endParaRPr lang="ja-JP" dirty="0">
              <a:ea typeface="游ゴシック"/>
            </a:endParaRPr>
          </a:p>
          <a:p>
            <a:pPr marL="285750" indent="-285750">
              <a:buFont typeface="Arial"/>
              <a:buChar char="•"/>
            </a:pPr>
            <a:r>
              <a:rPr lang="ja-JP" altLang="en-US" b="1" dirty="0">
                <a:ea typeface="游ゴシック"/>
              </a:rPr>
              <a:t>グラフ作成と描画関数の呼び出し（</a:t>
            </a:r>
            <a:r>
              <a:rPr lang="en-US" altLang="ja-JP" b="1" dirty="0">
                <a:ea typeface="游ゴシック"/>
              </a:rPr>
              <a:t>Create and Draw Graph Function Call</a:t>
            </a:r>
            <a:r>
              <a:rPr lang="ja-JP" altLang="en-US" b="1" dirty="0">
                <a:ea typeface="游ゴシック"/>
              </a:rPr>
              <a:t>）</a:t>
            </a:r>
            <a:endParaRPr lang="ja-JP" dirty="0">
              <a:ea typeface="游ゴシック"/>
            </a:endParaRPr>
          </a:p>
          <a:p>
            <a:pPr marL="285750" indent="-285750">
              <a:buFont typeface="Arial"/>
              <a:buChar char="•"/>
            </a:pPr>
            <a:r>
              <a:rPr lang="ja-JP" altLang="en-US" dirty="0">
                <a:ea typeface="游ゴシック"/>
              </a:rPr>
              <a:t>関数</a:t>
            </a:r>
            <a:r>
              <a:rPr lang="en-US" altLang="ja-JP" dirty="0">
                <a:ea typeface="游ゴシック"/>
              </a:rPr>
              <a:t> </a:t>
            </a:r>
            <a:r>
              <a:rPr lang="en-US" altLang="ja-JP" dirty="0" err="1">
                <a:ea typeface="游ゴシック"/>
              </a:rPr>
              <a:t>create_and_draw_graph</a:t>
            </a:r>
            <a:r>
              <a:rPr lang="en-US" altLang="ja-JP" dirty="0">
                <a:ea typeface="游ゴシック"/>
              </a:rPr>
              <a:t>(</a:t>
            </a:r>
            <a:r>
              <a:rPr lang="en-US" altLang="ja-JP" dirty="0" err="1">
                <a:ea typeface="游ゴシック"/>
              </a:rPr>
              <a:t>df</a:t>
            </a:r>
            <a:r>
              <a:rPr lang="en-US" altLang="ja-JP" dirty="0">
                <a:ea typeface="游ゴシック"/>
              </a:rPr>
              <a:t>, </a:t>
            </a:r>
            <a:r>
              <a:rPr lang="en-US" altLang="ja-JP" dirty="0" err="1">
                <a:ea typeface="游ゴシック"/>
              </a:rPr>
              <a:t>similar_node_dic</a:t>
            </a:r>
            <a:r>
              <a:rPr lang="en-US" altLang="ja-JP" dirty="0">
                <a:ea typeface="游ゴシック"/>
              </a:rPr>
              <a:t>, query) </a:t>
            </a:r>
            <a:r>
              <a:rPr lang="ja-JP" altLang="en-US" dirty="0">
                <a:ea typeface="游ゴシック"/>
              </a:rPr>
              <a:t>を呼び出し、引数としてデータフレーム</a:t>
            </a:r>
            <a:r>
              <a:rPr lang="en-US" altLang="ja-JP" dirty="0">
                <a:ea typeface="游ゴシック"/>
              </a:rPr>
              <a:t> </a:t>
            </a:r>
            <a:r>
              <a:rPr lang="en-US" altLang="ja-JP" dirty="0" err="1">
                <a:ea typeface="游ゴシック"/>
              </a:rPr>
              <a:t>df</a:t>
            </a:r>
            <a:r>
              <a:rPr lang="en-US" altLang="ja-JP" dirty="0">
                <a:ea typeface="游ゴシック"/>
              </a:rPr>
              <a:t>, </a:t>
            </a:r>
            <a:r>
              <a:rPr lang="en-US" altLang="ja-JP" dirty="0" err="1">
                <a:ea typeface="游ゴシック"/>
              </a:rPr>
              <a:t>similar_node_dic</a:t>
            </a:r>
            <a:r>
              <a:rPr lang="en-US" altLang="ja-JP" dirty="0">
                <a:ea typeface="游ゴシック"/>
              </a:rPr>
              <a:t>, </a:t>
            </a:r>
            <a:r>
              <a:rPr lang="ja-JP" altLang="en-US" dirty="0">
                <a:ea typeface="游ゴシック"/>
              </a:rPr>
              <a:t>および</a:t>
            </a:r>
            <a:r>
              <a:rPr lang="en-US" altLang="ja-JP" dirty="0">
                <a:ea typeface="游ゴシック"/>
              </a:rPr>
              <a:t> query </a:t>
            </a:r>
            <a:r>
              <a:rPr lang="ja-JP" altLang="en-US" dirty="0">
                <a:ea typeface="游ゴシック"/>
              </a:rPr>
              <a:t>を渡す。</a:t>
            </a:r>
            <a:endParaRPr lang="ja-JP" dirty="0">
              <a:ea typeface="游ゴシック"/>
            </a:endParaRPr>
          </a:p>
          <a:p>
            <a:pPr marL="285750" indent="-285750">
              <a:buFont typeface="Arial"/>
              <a:buChar char="•"/>
            </a:pPr>
            <a:r>
              <a:rPr lang="ja-JP" altLang="en-US" b="1" dirty="0">
                <a:ea typeface="游ゴシック"/>
              </a:rPr>
              <a:t>グラフ構築　</a:t>
            </a:r>
            <a:r>
              <a:rPr lang="en-US" altLang="ja-JP" b="1" dirty="0" err="1">
                <a:ea typeface="游ゴシック"/>
              </a:rPr>
              <a:t>create_and_draw_graph</a:t>
            </a:r>
            <a:endParaRPr lang="en-US" altLang="ja-JP" b="1" dirty="0">
              <a:ea typeface="游ゴシック"/>
            </a:endParaRPr>
          </a:p>
          <a:p>
            <a:pPr marL="285750" indent="-285750">
              <a:buFont typeface="Arial"/>
              <a:buChar char="•"/>
            </a:pPr>
            <a:r>
              <a:rPr lang="en-US" altLang="ja-JP" dirty="0">
                <a:ea typeface="游ゴシック"/>
              </a:rPr>
              <a:t>G </a:t>
            </a:r>
            <a:r>
              <a:rPr lang="ja-JP" altLang="en-US" dirty="0">
                <a:ea typeface="游ゴシック"/>
              </a:rPr>
              <a:t>として有向グラフ</a:t>
            </a:r>
            <a:r>
              <a:rPr lang="en-US" altLang="ja-JP" dirty="0">
                <a:ea typeface="游ゴシック"/>
              </a:rPr>
              <a:t> (</a:t>
            </a:r>
            <a:r>
              <a:rPr lang="en-US" altLang="ja-JP" dirty="0" err="1">
                <a:ea typeface="游ゴシック"/>
              </a:rPr>
              <a:t>nx.DiGraph</a:t>
            </a:r>
            <a:r>
              <a:rPr lang="en-US" altLang="ja-JP" dirty="0">
                <a:ea typeface="游ゴシック"/>
              </a:rPr>
              <a:t>) </a:t>
            </a:r>
            <a:r>
              <a:rPr lang="ja-JP" altLang="en-US" dirty="0">
                <a:ea typeface="游ゴシック"/>
              </a:rPr>
              <a:t>を初期化。</a:t>
            </a:r>
            <a:endParaRPr lang="ja-JP" dirty="0">
              <a:ea typeface="游ゴシック"/>
            </a:endParaRPr>
          </a:p>
          <a:p>
            <a:pPr marL="285750" indent="-285750">
              <a:buFont typeface="Arial"/>
              <a:buChar char="•"/>
            </a:pPr>
            <a:r>
              <a:rPr lang="en-US" altLang="ja-JP" dirty="0" err="1">
                <a:ea typeface="游ゴシック"/>
              </a:rPr>
              <a:t>similar_node_dic</a:t>
            </a:r>
            <a:r>
              <a:rPr lang="en-US" altLang="ja-JP" dirty="0">
                <a:ea typeface="游ゴシック"/>
              </a:rPr>
              <a:t> </a:t>
            </a:r>
            <a:r>
              <a:rPr lang="ja-JP" altLang="en-US" dirty="0">
                <a:ea typeface="游ゴシック"/>
              </a:rPr>
              <a:t>を反復してノードとエッジを追加：</a:t>
            </a:r>
            <a:endParaRPr lang="ja-JP" dirty="0">
              <a:ea typeface="游ゴシック"/>
            </a:endParaRPr>
          </a:p>
          <a:p>
            <a:pPr marL="285750" lvl="1" indent="-285750">
              <a:buFont typeface="Arial"/>
              <a:buChar char="•"/>
            </a:pPr>
            <a:r>
              <a:rPr lang="en-US" altLang="ja-JP" dirty="0" err="1">
                <a:ea typeface="游ゴシック"/>
              </a:rPr>
              <a:t>similar_parent</a:t>
            </a:r>
            <a:r>
              <a:rPr lang="en-US" altLang="ja-JP" dirty="0">
                <a:ea typeface="游ゴシック"/>
              </a:rPr>
              <a:t> </a:t>
            </a:r>
            <a:r>
              <a:rPr lang="ja-JP" altLang="en-US" dirty="0">
                <a:ea typeface="游ゴシック"/>
              </a:rPr>
              <a:t>および</a:t>
            </a:r>
            <a:r>
              <a:rPr lang="en-US" altLang="ja-JP" dirty="0">
                <a:ea typeface="游ゴシック"/>
              </a:rPr>
              <a:t> </a:t>
            </a:r>
            <a:r>
              <a:rPr lang="en-US" altLang="ja-JP" dirty="0" err="1">
                <a:ea typeface="游ゴシック"/>
              </a:rPr>
              <a:t>similar_child</a:t>
            </a:r>
            <a:r>
              <a:rPr lang="en-US" altLang="ja-JP" dirty="0">
                <a:ea typeface="游ゴシック"/>
              </a:rPr>
              <a:t> </a:t>
            </a:r>
            <a:r>
              <a:rPr lang="ja-JP" altLang="en-US" dirty="0">
                <a:ea typeface="游ゴシック"/>
              </a:rPr>
              <a:t>をノードとして追加。</a:t>
            </a:r>
            <a:endParaRPr lang="ja-JP" dirty="0">
              <a:ea typeface="游ゴシック"/>
            </a:endParaRPr>
          </a:p>
          <a:p>
            <a:pPr marL="285750" lvl="1" indent="-285750">
              <a:buFont typeface="Arial"/>
              <a:buChar char="•"/>
            </a:pPr>
            <a:r>
              <a:rPr lang="ja-JP" altLang="en-US" dirty="0">
                <a:ea typeface="游ゴシック"/>
              </a:rPr>
              <a:t>エッジを</a:t>
            </a:r>
            <a:r>
              <a:rPr lang="en-US" altLang="ja-JP" dirty="0">
                <a:ea typeface="游ゴシック"/>
              </a:rPr>
              <a:t> </a:t>
            </a:r>
            <a:r>
              <a:rPr lang="en-US" altLang="ja-JP" dirty="0" err="1">
                <a:ea typeface="游ゴシック"/>
              </a:rPr>
              <a:t>parent_node</a:t>
            </a:r>
            <a:r>
              <a:rPr lang="en-US" altLang="ja-JP" dirty="0">
                <a:ea typeface="游ゴシック"/>
              </a:rPr>
              <a:t> -&gt; </a:t>
            </a:r>
            <a:r>
              <a:rPr lang="en-US" altLang="ja-JP" dirty="0" err="1">
                <a:ea typeface="游ゴシック"/>
              </a:rPr>
              <a:t>child_node</a:t>
            </a:r>
            <a:r>
              <a:rPr lang="en-US" altLang="ja-JP" dirty="0">
                <a:ea typeface="游ゴシック"/>
              </a:rPr>
              <a:t> </a:t>
            </a:r>
            <a:r>
              <a:rPr lang="ja-JP" altLang="en-US" dirty="0">
                <a:ea typeface="游ゴシック"/>
              </a:rPr>
              <a:t>として追加。</a:t>
            </a:r>
            <a:endParaRPr lang="ja-JP" dirty="0">
              <a:ea typeface="游ゴシック"/>
            </a:endParaRPr>
          </a:p>
          <a:p>
            <a:pPr marL="285750" lvl="1" indent="-285750">
              <a:buFont typeface="Arial"/>
              <a:buChar char="•"/>
            </a:pPr>
            <a:r>
              <a:rPr lang="ja-JP" altLang="en-US" b="1" dirty="0">
                <a:ea typeface="游ゴシック"/>
              </a:rPr>
              <a:t>インタラクティブグラフ描画関数の呼び出し（</a:t>
            </a:r>
            <a:r>
              <a:rPr lang="en-US" altLang="ja-JP" b="1" dirty="0">
                <a:ea typeface="游ゴシック"/>
              </a:rPr>
              <a:t>Calling </a:t>
            </a:r>
            <a:r>
              <a:rPr lang="en-US" altLang="ja-JP" b="1" dirty="0" err="1">
                <a:ea typeface="游ゴシック"/>
              </a:rPr>
              <a:t>draw_interactive_graph</a:t>
            </a:r>
            <a:r>
              <a:rPr lang="en-US" altLang="ja-JP" b="1" dirty="0">
                <a:ea typeface="游ゴシック"/>
              </a:rPr>
              <a:t> Function</a:t>
            </a:r>
            <a:r>
              <a:rPr lang="ja-JP" altLang="en-US" b="1" dirty="0">
                <a:ea typeface="游ゴシック"/>
              </a:rPr>
              <a:t>）</a:t>
            </a:r>
            <a:endParaRPr lang="ja-JP" dirty="0">
              <a:ea typeface="游ゴシック"/>
            </a:endParaRPr>
          </a:p>
          <a:p>
            <a:pPr marL="285750" indent="-285750">
              <a:buFont typeface="Arial"/>
              <a:buChar char="•"/>
            </a:pPr>
            <a:r>
              <a:rPr lang="en-US" altLang="ja-JP" dirty="0" err="1">
                <a:ea typeface="游ゴシック"/>
              </a:rPr>
              <a:t>draw_interactive_graph</a:t>
            </a:r>
            <a:r>
              <a:rPr lang="en-US" altLang="ja-JP" dirty="0">
                <a:ea typeface="游ゴシック"/>
              </a:rPr>
              <a:t>(G, </a:t>
            </a:r>
            <a:r>
              <a:rPr lang="en-US" altLang="ja-JP" dirty="0" err="1">
                <a:ea typeface="游ゴシック"/>
              </a:rPr>
              <a:t>df</a:t>
            </a:r>
            <a:r>
              <a:rPr lang="en-US" altLang="ja-JP" dirty="0">
                <a:ea typeface="游ゴシック"/>
              </a:rPr>
              <a:t>, query) </a:t>
            </a:r>
            <a:r>
              <a:rPr lang="ja-JP" altLang="en-US" dirty="0">
                <a:ea typeface="游ゴシック"/>
              </a:rPr>
              <a:t>を呼び出し、作成したグラフ</a:t>
            </a:r>
            <a:r>
              <a:rPr lang="en-US" altLang="ja-JP" dirty="0">
                <a:ea typeface="游ゴシック"/>
              </a:rPr>
              <a:t> G </a:t>
            </a:r>
            <a:r>
              <a:rPr lang="ja-JP" altLang="en-US" dirty="0">
                <a:ea typeface="游ゴシック"/>
              </a:rPr>
              <a:t>と</a:t>
            </a:r>
            <a:r>
              <a:rPr lang="en-US" altLang="ja-JP" dirty="0">
                <a:ea typeface="游ゴシック"/>
              </a:rPr>
              <a:t> </a:t>
            </a:r>
            <a:r>
              <a:rPr lang="en-US" altLang="ja-JP" dirty="0" err="1">
                <a:ea typeface="游ゴシック"/>
              </a:rPr>
              <a:t>df</a:t>
            </a:r>
            <a:r>
              <a:rPr lang="en-US" altLang="ja-JP" dirty="0">
                <a:ea typeface="游ゴシック"/>
              </a:rPr>
              <a:t> </a:t>
            </a:r>
            <a:r>
              <a:rPr lang="ja-JP" altLang="en-US" dirty="0">
                <a:ea typeface="游ゴシック"/>
              </a:rPr>
              <a:t>を引数として渡す。</a:t>
            </a:r>
            <a:endParaRPr lang="ja-JP" dirty="0">
              <a:ea typeface="游ゴシック"/>
            </a:endParaRPr>
          </a:p>
          <a:p>
            <a:pPr marL="285750" indent="-285750">
              <a:buFont typeface="Arial"/>
              <a:buChar char="•"/>
            </a:pPr>
            <a:r>
              <a:rPr lang="ja-JP" altLang="en-US" b="1" dirty="0">
                <a:ea typeface="游ゴシック"/>
              </a:rPr>
              <a:t>年の正規化とノード位置の決定（</a:t>
            </a:r>
            <a:r>
              <a:rPr lang="en-US" altLang="ja-JP" b="1" dirty="0">
                <a:ea typeface="游ゴシック"/>
              </a:rPr>
              <a:t>Year Normalization and Node Positioning</a:t>
            </a:r>
            <a:r>
              <a:rPr lang="ja-JP" altLang="en-US" b="1" dirty="0">
                <a:ea typeface="游ゴシック"/>
              </a:rPr>
              <a:t>）</a:t>
            </a:r>
            <a:endParaRPr lang="ja-JP" dirty="0">
              <a:ea typeface="游ゴシック"/>
            </a:endParaRPr>
          </a:p>
          <a:p>
            <a:pPr marL="285750" indent="-285750">
              <a:buFont typeface="Arial"/>
              <a:buChar char="•"/>
            </a:pPr>
            <a:r>
              <a:rPr lang="en-US" altLang="ja-JP" dirty="0" err="1">
                <a:ea typeface="游ゴシック"/>
              </a:rPr>
              <a:t>published_day</a:t>
            </a:r>
            <a:r>
              <a:rPr lang="en-US" altLang="ja-JP" dirty="0">
                <a:ea typeface="游ゴシック"/>
              </a:rPr>
              <a:t> </a:t>
            </a:r>
            <a:r>
              <a:rPr lang="ja-JP" altLang="en-US" dirty="0">
                <a:ea typeface="游ゴシック"/>
              </a:rPr>
              <a:t>に基づき、最小・最大の年で正規化した値を</a:t>
            </a:r>
            <a:r>
              <a:rPr lang="en-US" altLang="ja-JP" dirty="0">
                <a:ea typeface="游ゴシック"/>
              </a:rPr>
              <a:t> </a:t>
            </a:r>
            <a:r>
              <a:rPr lang="en-US" altLang="ja-JP" dirty="0" err="1">
                <a:ea typeface="游ゴシック"/>
              </a:rPr>
              <a:t>year_normalized</a:t>
            </a:r>
            <a:r>
              <a:rPr lang="en-US" altLang="ja-JP" dirty="0">
                <a:ea typeface="游ゴシック"/>
              </a:rPr>
              <a:t> </a:t>
            </a:r>
            <a:r>
              <a:rPr lang="ja-JP" altLang="en-US" dirty="0">
                <a:ea typeface="游ゴシック"/>
              </a:rPr>
              <a:t>カラムとして追加。</a:t>
            </a:r>
            <a:endParaRPr lang="ja-JP" dirty="0">
              <a:ea typeface="游ゴシック"/>
            </a:endParaRPr>
          </a:p>
          <a:p>
            <a:pPr marL="285750" indent="-285750">
              <a:buFont typeface="Arial"/>
              <a:buChar char="•"/>
            </a:pPr>
            <a:r>
              <a:rPr lang="en-US" altLang="ja-JP" dirty="0">
                <a:ea typeface="游ゴシック"/>
              </a:rPr>
              <a:t>pos </a:t>
            </a:r>
            <a:r>
              <a:rPr lang="ja-JP" altLang="en-US" dirty="0">
                <a:ea typeface="游ゴシック"/>
              </a:rPr>
              <a:t>に基づいてノード位置を取得し、</a:t>
            </a:r>
            <a:r>
              <a:rPr lang="en-US" altLang="ja-JP" dirty="0" err="1">
                <a:ea typeface="游ゴシック"/>
              </a:rPr>
              <a:t>y_sorted_positions</a:t>
            </a:r>
            <a:r>
              <a:rPr lang="en-US" altLang="ja-JP" dirty="0">
                <a:ea typeface="游ゴシック"/>
              </a:rPr>
              <a:t> </a:t>
            </a:r>
            <a:r>
              <a:rPr lang="ja-JP" altLang="en-US" dirty="0">
                <a:ea typeface="游ゴシック"/>
              </a:rPr>
              <a:t>辞書にノードごとの位置情報を格納。</a:t>
            </a:r>
            <a:endParaRPr lang="ja-JP" dirty="0">
              <a:ea typeface="游ゴシック"/>
            </a:endParaRPr>
          </a:p>
          <a:p>
            <a:pPr marL="285750" indent="-285750">
              <a:buFont typeface="Arial"/>
              <a:buChar char="•"/>
            </a:pPr>
            <a:r>
              <a:rPr lang="ja-JP" altLang="en-US" b="1" dirty="0">
                <a:ea typeface="游ゴシック"/>
              </a:rPr>
              <a:t>エッジの追加（</a:t>
            </a:r>
            <a:r>
              <a:rPr lang="en-US" altLang="ja-JP" b="1" dirty="0">
                <a:ea typeface="游ゴシック"/>
              </a:rPr>
              <a:t>Adding Edges</a:t>
            </a:r>
            <a:r>
              <a:rPr lang="ja-JP" altLang="en-US" b="1" dirty="0">
                <a:ea typeface="游ゴシック"/>
              </a:rPr>
              <a:t>）</a:t>
            </a:r>
            <a:endParaRPr lang="ja-JP" dirty="0">
              <a:ea typeface="游ゴシック"/>
            </a:endParaRPr>
          </a:p>
          <a:p>
            <a:pPr marL="285750" indent="-285750">
              <a:buFont typeface="Arial"/>
              <a:buChar char="•"/>
            </a:pPr>
            <a:r>
              <a:rPr lang="en-US" altLang="ja-JP" dirty="0" err="1">
                <a:ea typeface="游ゴシック"/>
              </a:rPr>
              <a:t>similar_node_dic</a:t>
            </a:r>
            <a:r>
              <a:rPr lang="en-US" altLang="ja-JP" dirty="0">
                <a:ea typeface="游ゴシック"/>
              </a:rPr>
              <a:t> </a:t>
            </a:r>
            <a:r>
              <a:rPr lang="ja-JP" altLang="en-US" dirty="0">
                <a:ea typeface="游ゴシック"/>
              </a:rPr>
              <a:t>を再度反復し、各エッジの開始ノードと終了ノードの位置を取得。</a:t>
            </a:r>
            <a:endParaRPr lang="ja-JP" dirty="0">
              <a:ea typeface="游ゴシック"/>
            </a:endParaRPr>
          </a:p>
          <a:p>
            <a:pPr marL="285750" indent="-285750">
              <a:buFont typeface="Arial"/>
              <a:buChar char="•"/>
            </a:pPr>
            <a:r>
              <a:rPr lang="en-US" altLang="ja-JP" dirty="0">
                <a:ea typeface="游ゴシック"/>
              </a:rPr>
              <a:t>Edge </a:t>
            </a:r>
            <a:r>
              <a:rPr lang="ja-JP" altLang="en-US" dirty="0">
                <a:ea typeface="游ゴシック"/>
              </a:rPr>
              <a:t>として</a:t>
            </a:r>
            <a:r>
              <a:rPr lang="en-US" altLang="ja-JP" dirty="0">
                <a:ea typeface="游ゴシック"/>
              </a:rPr>
              <a:t> trace </a:t>
            </a:r>
            <a:r>
              <a:rPr lang="ja-JP" altLang="en-US" dirty="0">
                <a:ea typeface="游ゴシック"/>
              </a:rPr>
              <a:t>データを追加、矢印も含む。</a:t>
            </a:r>
            <a:endParaRPr lang="ja-JP" dirty="0">
              <a:ea typeface="游ゴシック"/>
            </a:endParaRPr>
          </a:p>
          <a:p>
            <a:pPr marL="285750" indent="-285750">
              <a:buFont typeface="Arial"/>
              <a:buChar char="•"/>
            </a:pPr>
            <a:r>
              <a:rPr lang="ja-JP" altLang="en-US" dirty="0">
                <a:ea typeface="游ゴシック"/>
              </a:rPr>
              <a:t>各エッジごとに</a:t>
            </a:r>
            <a:r>
              <a:rPr lang="en-US" altLang="ja-JP" dirty="0">
                <a:ea typeface="游ゴシック"/>
              </a:rPr>
              <a:t> fig </a:t>
            </a:r>
            <a:r>
              <a:rPr lang="ja-JP" altLang="en-US" dirty="0">
                <a:ea typeface="游ゴシック"/>
              </a:rPr>
              <a:t>にトレースデータを追加。</a:t>
            </a:r>
            <a:endParaRPr lang="ja-JP" dirty="0">
              <a:ea typeface="游ゴシック"/>
            </a:endParaRPr>
          </a:p>
          <a:p>
            <a:pPr marL="285750" indent="-285750">
              <a:buFont typeface="Arial"/>
              <a:buChar char="•"/>
            </a:pPr>
            <a:r>
              <a:rPr lang="ja-JP" altLang="en-US" b="1" dirty="0">
                <a:ea typeface="游ゴシック"/>
              </a:rPr>
              <a:t>著者・年代・カテゴリ情報の追加と辞書更新（</a:t>
            </a:r>
            <a:r>
              <a:rPr lang="en-US" altLang="ja-JP" b="1" dirty="0">
                <a:ea typeface="游ゴシック"/>
              </a:rPr>
              <a:t>Adding Author, Decade, and Category Information to Dictionaries</a:t>
            </a:r>
            <a:r>
              <a:rPr lang="ja-JP" altLang="en-US" b="1" dirty="0">
                <a:ea typeface="游ゴシック"/>
              </a:rPr>
              <a:t>）</a:t>
            </a:r>
            <a:endParaRPr lang="ja-JP" dirty="0">
              <a:ea typeface="游ゴシック"/>
            </a:endParaRPr>
          </a:p>
          <a:p>
            <a:pPr marL="285750" indent="-285750">
              <a:buFont typeface="Arial"/>
              <a:buChar char="•"/>
            </a:pPr>
            <a:r>
              <a:rPr lang="en-US" altLang="ja-JP" dirty="0" err="1">
                <a:ea typeface="游ゴシック"/>
              </a:rPr>
              <a:t>df</a:t>
            </a:r>
            <a:r>
              <a:rPr lang="en-US" altLang="ja-JP" dirty="0">
                <a:ea typeface="游ゴシック"/>
              </a:rPr>
              <a:t> </a:t>
            </a:r>
            <a:r>
              <a:rPr lang="ja-JP" altLang="en-US" dirty="0">
                <a:ea typeface="游ゴシック"/>
              </a:rPr>
              <a:t>の各行に対して：</a:t>
            </a:r>
            <a:endParaRPr lang="ja-JP" dirty="0">
              <a:ea typeface="游ゴシック"/>
            </a:endParaRPr>
          </a:p>
          <a:p>
            <a:pPr marL="285750" lvl="1" indent="-285750">
              <a:buFont typeface="Arial"/>
              <a:buChar char="•"/>
            </a:pPr>
            <a:r>
              <a:rPr lang="en-US" altLang="ja-JP" dirty="0">
                <a:ea typeface="游ゴシック"/>
              </a:rPr>
              <a:t>authors </a:t>
            </a:r>
            <a:r>
              <a:rPr lang="ja-JP" altLang="en-US" dirty="0">
                <a:ea typeface="游ゴシック"/>
              </a:rPr>
              <a:t>を分割し、</a:t>
            </a:r>
            <a:r>
              <a:rPr lang="en-US" altLang="ja-JP" dirty="0" err="1">
                <a:ea typeface="游ゴシック"/>
              </a:rPr>
              <a:t>author_dict</a:t>
            </a:r>
            <a:r>
              <a:rPr lang="en-US" altLang="ja-JP" dirty="0">
                <a:ea typeface="游ゴシック"/>
              </a:rPr>
              <a:t> </a:t>
            </a:r>
            <a:r>
              <a:rPr lang="ja-JP" altLang="en-US" dirty="0">
                <a:ea typeface="游ゴシック"/>
              </a:rPr>
              <a:t>に各著者と論文のタイトルを格納。</a:t>
            </a:r>
            <a:endParaRPr lang="ja-JP" dirty="0">
              <a:ea typeface="游ゴシック"/>
            </a:endParaRPr>
          </a:p>
          <a:p>
            <a:pPr marL="285750" lvl="1" indent="-285750">
              <a:buFont typeface="Arial"/>
              <a:buChar char="•"/>
            </a:pPr>
            <a:r>
              <a:rPr lang="en-US" altLang="ja-JP" dirty="0" err="1">
                <a:ea typeface="游ゴシック"/>
              </a:rPr>
              <a:t>published_day</a:t>
            </a:r>
            <a:r>
              <a:rPr lang="en-US" altLang="ja-JP" dirty="0">
                <a:ea typeface="游ゴシック"/>
              </a:rPr>
              <a:t> </a:t>
            </a:r>
            <a:r>
              <a:rPr lang="ja-JP" altLang="en-US" dirty="0">
                <a:ea typeface="游ゴシック"/>
              </a:rPr>
              <a:t>を取得して年代を計算し、</a:t>
            </a:r>
            <a:r>
              <a:rPr lang="en-US" altLang="ja-JP" dirty="0" err="1">
                <a:ea typeface="游ゴシック"/>
              </a:rPr>
              <a:t>year_dict</a:t>
            </a:r>
            <a:r>
              <a:rPr lang="en-US" altLang="ja-JP" dirty="0">
                <a:ea typeface="游ゴシック"/>
              </a:rPr>
              <a:t> </a:t>
            </a:r>
            <a:r>
              <a:rPr lang="ja-JP" altLang="en-US" dirty="0">
                <a:ea typeface="游ゴシック"/>
              </a:rPr>
              <a:t>に登録。</a:t>
            </a:r>
            <a:endParaRPr lang="ja-JP" dirty="0">
              <a:ea typeface="游ゴシック"/>
            </a:endParaRPr>
          </a:p>
          <a:p>
            <a:pPr marL="285750" lvl="1" indent="-285750">
              <a:buFont typeface="Arial"/>
              <a:buChar char="•"/>
            </a:pPr>
            <a:r>
              <a:rPr lang="en-US" altLang="ja-JP" dirty="0">
                <a:ea typeface="游ゴシック"/>
              </a:rPr>
              <a:t>category </a:t>
            </a:r>
            <a:r>
              <a:rPr lang="ja-JP" altLang="en-US" dirty="0">
                <a:ea typeface="游ゴシック"/>
              </a:rPr>
              <a:t>を取得し、</a:t>
            </a:r>
            <a:r>
              <a:rPr lang="en-US" altLang="ja-JP" dirty="0" err="1">
                <a:ea typeface="游ゴシック"/>
              </a:rPr>
              <a:t>category_dict</a:t>
            </a:r>
            <a:r>
              <a:rPr lang="en-US" altLang="ja-JP" dirty="0">
                <a:ea typeface="游ゴシック"/>
              </a:rPr>
              <a:t> </a:t>
            </a:r>
            <a:r>
              <a:rPr lang="ja-JP" altLang="en-US" dirty="0">
                <a:ea typeface="游ゴシック"/>
              </a:rPr>
              <a:t>にカテゴリごとの論文タイトルを格納。</a:t>
            </a:r>
            <a:endParaRPr lang="ja-JP" dirty="0">
              <a:ea typeface="游ゴシック"/>
            </a:endParaRPr>
          </a:p>
          <a:p>
            <a:pPr marL="285750" lvl="1" indent="-285750">
              <a:buFont typeface="Arial"/>
              <a:buChar char="•"/>
            </a:pPr>
            <a:r>
              <a:rPr lang="ja-JP" altLang="en-US" b="1" dirty="0">
                <a:ea typeface="游ゴシック"/>
              </a:rPr>
              <a:t>ノードの追加（</a:t>
            </a:r>
            <a:r>
              <a:rPr lang="en-US" altLang="ja-JP" b="1" dirty="0">
                <a:ea typeface="游ゴシック"/>
              </a:rPr>
              <a:t>Adding Nodes by Category, Decade, and Author</a:t>
            </a:r>
            <a:r>
              <a:rPr lang="ja-JP" altLang="en-US" b="1" dirty="0">
                <a:ea typeface="游ゴシック"/>
              </a:rPr>
              <a:t>）</a:t>
            </a:r>
            <a:endParaRPr lang="ja-JP" dirty="0">
              <a:ea typeface="游ゴシック"/>
            </a:endParaRPr>
          </a:p>
          <a:p>
            <a:pPr marL="285750" indent="-285750">
              <a:buFont typeface="Arial"/>
              <a:buChar char="•"/>
            </a:pPr>
            <a:r>
              <a:rPr lang="ja-JP" altLang="en-US" dirty="0">
                <a:ea typeface="游ゴシック"/>
              </a:rPr>
              <a:t>カテゴリ別、年代別、著者別にノードを追加し、各カテゴリごとに異なる色を設定。ノードサイズは</a:t>
            </a:r>
            <a:r>
              <a:rPr lang="en-US" altLang="ja-JP" dirty="0">
                <a:ea typeface="游ゴシック"/>
              </a:rPr>
              <a:t> </a:t>
            </a:r>
            <a:r>
              <a:rPr lang="en-US" altLang="ja-JP" dirty="0" err="1">
                <a:ea typeface="游ゴシック"/>
              </a:rPr>
              <a:t>query_similarity</a:t>
            </a:r>
            <a:r>
              <a:rPr lang="en-US" altLang="ja-JP" dirty="0">
                <a:ea typeface="游ゴシック"/>
              </a:rPr>
              <a:t> </a:t>
            </a:r>
            <a:r>
              <a:rPr lang="ja-JP" altLang="en-US" dirty="0">
                <a:ea typeface="游ゴシック"/>
              </a:rPr>
              <a:t>に基づいて調整。</a:t>
            </a:r>
            <a:endParaRPr lang="ja-JP" dirty="0">
              <a:ea typeface="游ゴシック"/>
            </a:endParaRPr>
          </a:p>
          <a:p>
            <a:pPr marL="285750" indent="-285750">
              <a:buFont typeface="Arial"/>
              <a:buChar char="•"/>
            </a:pPr>
            <a:r>
              <a:rPr lang="ja-JP" altLang="en-US" dirty="0">
                <a:ea typeface="游ゴシック"/>
              </a:rPr>
              <a:t>各ノードには接続情報（親ノード・子ノード）も追加し、ホバーテキストに表示。</a:t>
            </a:r>
            <a:endParaRPr lang="ja-JP" dirty="0">
              <a:ea typeface="游ゴシック"/>
            </a:endParaRPr>
          </a:p>
          <a:p>
            <a:pPr marL="285750" indent="-285750">
              <a:buFont typeface="Arial"/>
              <a:buChar char="•"/>
            </a:pPr>
            <a:r>
              <a:rPr lang="ja-JP" altLang="en-US" b="1" dirty="0">
                <a:ea typeface="游ゴシック"/>
              </a:rPr>
              <a:t>可視性リストとボタン作成（</a:t>
            </a:r>
            <a:r>
              <a:rPr lang="en-US" altLang="ja-JP" b="1" dirty="0">
                <a:ea typeface="游ゴシック"/>
              </a:rPr>
              <a:t>Creating Visibility Lists and Buttons</a:t>
            </a:r>
            <a:r>
              <a:rPr lang="ja-JP" altLang="en-US" b="1" dirty="0">
                <a:ea typeface="游ゴシック"/>
              </a:rPr>
              <a:t>）</a:t>
            </a:r>
            <a:endParaRPr lang="ja-JP" dirty="0">
              <a:ea typeface="游ゴシック"/>
            </a:endParaRPr>
          </a:p>
          <a:p>
            <a:pPr marL="285750" indent="-285750">
              <a:buFont typeface="Arial"/>
              <a:buChar char="•"/>
            </a:pPr>
            <a:r>
              <a:rPr lang="ja-JP" altLang="en-US" dirty="0">
                <a:ea typeface="游ゴシック"/>
              </a:rPr>
              <a:t>カテゴリ別、年代別、著者別の可視性リストを作成。</a:t>
            </a:r>
            <a:endParaRPr lang="ja-JP" dirty="0">
              <a:ea typeface="游ゴシック"/>
            </a:endParaRPr>
          </a:p>
          <a:p>
            <a:pPr marL="285750" indent="-285750">
              <a:buFont typeface="Arial"/>
              <a:buChar char="•"/>
            </a:pPr>
            <a:r>
              <a:rPr lang="ja-JP" altLang="en-US" dirty="0">
                <a:ea typeface="游ゴシック"/>
              </a:rPr>
              <a:t>可視性を切り替えるためのボタンリストを</a:t>
            </a:r>
            <a:r>
              <a:rPr lang="en-US" altLang="ja-JP" dirty="0">
                <a:ea typeface="游ゴシック"/>
              </a:rPr>
              <a:t> buttons </a:t>
            </a:r>
            <a:r>
              <a:rPr lang="ja-JP" altLang="en-US" dirty="0">
                <a:ea typeface="游ゴシック"/>
              </a:rPr>
              <a:t>に格納。</a:t>
            </a:r>
            <a:endParaRPr lang="ja-JP" dirty="0">
              <a:ea typeface="游ゴシック"/>
            </a:endParaRPr>
          </a:p>
          <a:p>
            <a:pPr marL="285750" indent="-285750">
              <a:buFont typeface="Arial"/>
              <a:buChar char="•"/>
            </a:pPr>
            <a:r>
              <a:rPr lang="ja-JP" altLang="en-US" b="1" dirty="0">
                <a:ea typeface="游ゴシック"/>
              </a:rPr>
              <a:t>レイアウトの更新（</a:t>
            </a:r>
            <a:r>
              <a:rPr lang="en-US" altLang="ja-JP" b="1" dirty="0">
                <a:ea typeface="游ゴシック"/>
              </a:rPr>
              <a:t>Updating Layout</a:t>
            </a:r>
            <a:r>
              <a:rPr lang="ja-JP" altLang="en-US" b="1" dirty="0">
                <a:ea typeface="游ゴシック"/>
              </a:rPr>
              <a:t>）</a:t>
            </a:r>
            <a:endParaRPr lang="ja-JP" dirty="0">
              <a:ea typeface="游ゴシック"/>
            </a:endParaRPr>
          </a:p>
          <a:p>
            <a:pPr marL="285750" indent="-285750">
              <a:buFont typeface="Arial"/>
              <a:buChar char="•"/>
            </a:pPr>
            <a:r>
              <a:rPr lang="en-US" altLang="ja-JP" dirty="0" err="1">
                <a:ea typeface="游ゴシック"/>
              </a:rPr>
              <a:t>fig.update_layout</a:t>
            </a:r>
            <a:r>
              <a:rPr lang="en-US" altLang="ja-JP" dirty="0">
                <a:ea typeface="游ゴシック"/>
              </a:rPr>
              <a:t> </a:t>
            </a:r>
            <a:r>
              <a:rPr lang="ja-JP" altLang="en-US" dirty="0">
                <a:ea typeface="游ゴシック"/>
              </a:rPr>
              <a:t>を使用して、カテゴリ・年代・著者別の表示切り替えが可能なメニューを追加。</a:t>
            </a:r>
            <a:endParaRPr lang="ja-JP" dirty="0">
              <a:ea typeface="游ゴシック"/>
            </a:endParaRPr>
          </a:p>
          <a:p>
            <a:pPr marL="285750" indent="-285750">
              <a:buFont typeface="Arial"/>
              <a:buChar char="•"/>
            </a:pPr>
            <a:r>
              <a:rPr lang="ja-JP" altLang="en-US" dirty="0">
                <a:ea typeface="游ゴシック"/>
              </a:rPr>
              <a:t>レジェンドやマージンなどのレイアウトも調整。</a:t>
            </a:r>
            <a:endParaRPr lang="ja-JP" dirty="0">
              <a:ea typeface="游ゴシック"/>
            </a:endParaRPr>
          </a:p>
          <a:p>
            <a:pPr marL="285750" indent="-285750">
              <a:buFont typeface="Arial"/>
              <a:buChar char="•"/>
            </a:pPr>
            <a:r>
              <a:rPr lang="ja-JP" altLang="en-US" b="1" dirty="0">
                <a:ea typeface="游ゴシック"/>
              </a:rPr>
              <a:t>グラフとノードデータの出力（</a:t>
            </a:r>
            <a:r>
              <a:rPr lang="en-US" altLang="ja-JP" b="1" dirty="0">
                <a:ea typeface="游ゴシック"/>
              </a:rPr>
              <a:t>Outputting Graph and Node Data</a:t>
            </a:r>
            <a:r>
              <a:rPr lang="ja-JP" altLang="en-US" b="1" dirty="0">
                <a:ea typeface="游ゴシック"/>
              </a:rPr>
              <a:t>）</a:t>
            </a:r>
            <a:endParaRPr lang="ja-JP" dirty="0">
              <a:ea typeface="游ゴシック"/>
            </a:endParaRPr>
          </a:p>
          <a:p>
            <a:pPr marL="285750" indent="-285750">
              <a:buFont typeface="Arial"/>
              <a:buChar char="•"/>
            </a:pPr>
            <a:r>
              <a:rPr lang="ja-JP" altLang="en-US" dirty="0">
                <a:ea typeface="游ゴシック"/>
              </a:rPr>
              <a:t>作成したグラフ</a:t>
            </a:r>
            <a:r>
              <a:rPr lang="en-US" altLang="ja-JP" dirty="0">
                <a:ea typeface="游ゴシック"/>
              </a:rPr>
              <a:t> fig </a:t>
            </a:r>
            <a:r>
              <a:rPr lang="ja-JP" altLang="en-US" dirty="0">
                <a:ea typeface="游ゴシック"/>
              </a:rPr>
              <a:t>とノードデータフレーム</a:t>
            </a:r>
            <a:r>
              <a:rPr lang="en-US" altLang="ja-JP" dirty="0">
                <a:ea typeface="游ゴシック"/>
              </a:rPr>
              <a:t> </a:t>
            </a:r>
            <a:r>
              <a:rPr lang="en-US" altLang="ja-JP" dirty="0" err="1">
                <a:ea typeface="游ゴシック"/>
              </a:rPr>
              <a:t>node_df</a:t>
            </a:r>
            <a:r>
              <a:rPr lang="en-US" altLang="ja-JP" dirty="0">
                <a:ea typeface="游ゴシック"/>
              </a:rPr>
              <a:t> </a:t>
            </a:r>
            <a:r>
              <a:rPr lang="ja-JP" altLang="en-US" dirty="0">
                <a:ea typeface="游ゴシック"/>
              </a:rPr>
              <a:t>を返す。</a:t>
            </a:r>
            <a:endParaRPr lang="ja-JP" dirty="0">
              <a:ea typeface="游ゴシック"/>
            </a:endParaRPr>
          </a:p>
          <a:p>
            <a:pPr marL="285750" indent="-285750">
              <a:buFont typeface="Arial"/>
              <a:buChar char="•"/>
            </a:pPr>
            <a:r>
              <a:rPr lang="ja-JP" altLang="en-US" b="1" dirty="0">
                <a:ea typeface="游ゴシック"/>
              </a:rPr>
              <a:t>結果の保存（</a:t>
            </a:r>
            <a:r>
              <a:rPr lang="en-US" altLang="ja-JP" b="1" dirty="0">
                <a:ea typeface="游ゴシック"/>
              </a:rPr>
              <a:t>Saving Results to CSV and HTML</a:t>
            </a:r>
            <a:r>
              <a:rPr lang="ja-JP" altLang="en-US" b="1" dirty="0">
                <a:ea typeface="游ゴシック"/>
              </a:rPr>
              <a:t>）</a:t>
            </a:r>
            <a:endParaRPr lang="ja-JP" dirty="0">
              <a:ea typeface="游ゴシック"/>
            </a:endParaRPr>
          </a:p>
          <a:p>
            <a:pPr marL="285750" indent="-285750">
              <a:buFont typeface="Arial"/>
              <a:buChar char="•"/>
            </a:pPr>
            <a:r>
              <a:rPr lang="en-US" altLang="ja-JP" dirty="0" err="1">
                <a:ea typeface="游ゴシック"/>
              </a:rPr>
              <a:t>df</a:t>
            </a:r>
            <a:r>
              <a:rPr lang="en-US" altLang="ja-JP" dirty="0">
                <a:ea typeface="游ゴシック"/>
              </a:rPr>
              <a:t> </a:t>
            </a:r>
            <a:r>
              <a:rPr lang="ja-JP" altLang="en-US" dirty="0">
                <a:ea typeface="游ゴシック"/>
              </a:rPr>
              <a:t>を</a:t>
            </a:r>
            <a:r>
              <a:rPr lang="en-US" altLang="ja-JP" dirty="0">
                <a:ea typeface="游ゴシック"/>
              </a:rPr>
              <a:t> </a:t>
            </a:r>
            <a:r>
              <a:rPr lang="ja-JP" altLang="en-US" dirty="0">
                <a:ea typeface="游ゴシック"/>
              </a:rPr>
              <a:t>論文詳細</a:t>
            </a:r>
            <a:r>
              <a:rPr lang="en-US" altLang="ja-JP" dirty="0">
                <a:ea typeface="游ゴシック"/>
              </a:rPr>
              <a:t>.csv </a:t>
            </a:r>
            <a:r>
              <a:rPr lang="ja-JP" altLang="en-US" dirty="0">
                <a:ea typeface="游ゴシック"/>
              </a:rPr>
              <a:t>として保存。</a:t>
            </a:r>
            <a:endParaRPr lang="ja-JP" dirty="0">
              <a:ea typeface="游ゴシック"/>
            </a:endParaRPr>
          </a:p>
          <a:p>
            <a:pPr marL="285750" indent="-285750">
              <a:buFont typeface="Arial"/>
              <a:buChar char="•"/>
            </a:pPr>
            <a:r>
              <a:rPr lang="en-US" altLang="ja-JP" dirty="0" err="1">
                <a:ea typeface="游ゴシック"/>
              </a:rPr>
              <a:t>similar_node_dic</a:t>
            </a:r>
            <a:r>
              <a:rPr lang="en-US" altLang="ja-JP" dirty="0">
                <a:ea typeface="游ゴシック"/>
              </a:rPr>
              <a:t> </a:t>
            </a:r>
            <a:r>
              <a:rPr lang="ja-JP" altLang="en-US" dirty="0">
                <a:ea typeface="游ゴシック"/>
              </a:rPr>
              <a:t>を</a:t>
            </a:r>
            <a:r>
              <a:rPr lang="en-US" altLang="ja-JP" dirty="0">
                <a:ea typeface="游ゴシック"/>
              </a:rPr>
              <a:t> family.csv </a:t>
            </a:r>
            <a:r>
              <a:rPr lang="ja-JP" altLang="en-US" dirty="0">
                <a:ea typeface="游ゴシック"/>
              </a:rPr>
              <a:t>として保存。</a:t>
            </a:r>
            <a:endParaRPr lang="ja-JP" dirty="0">
              <a:ea typeface="游ゴシック"/>
            </a:endParaRPr>
          </a:p>
          <a:p>
            <a:pPr marL="285750" indent="-285750">
              <a:buFont typeface="Arial"/>
              <a:buChar char="•"/>
            </a:pPr>
            <a:r>
              <a:rPr lang="ja-JP" altLang="en-US" dirty="0">
                <a:ea typeface="游ゴシック"/>
              </a:rPr>
              <a:t>インタラクティブなグラフを</a:t>
            </a:r>
            <a:r>
              <a:rPr lang="en-US" altLang="ja-JP" dirty="0">
                <a:ea typeface="游ゴシック"/>
              </a:rPr>
              <a:t> </a:t>
            </a:r>
            <a:r>
              <a:rPr lang="ja-JP" altLang="en-US" dirty="0">
                <a:ea typeface="游ゴシック"/>
              </a:rPr>
              <a:t>時系列グラフ</a:t>
            </a:r>
            <a:r>
              <a:rPr lang="en-US" altLang="ja-JP" dirty="0">
                <a:ea typeface="游ゴシック"/>
              </a:rPr>
              <a:t>.html </a:t>
            </a:r>
            <a:r>
              <a:rPr lang="ja-JP" altLang="en-US" dirty="0">
                <a:ea typeface="游ゴシック"/>
              </a:rPr>
              <a:t>として</a:t>
            </a:r>
            <a:r>
              <a:rPr lang="en-US" altLang="ja-JP" dirty="0">
                <a:ea typeface="游ゴシック"/>
              </a:rPr>
              <a:t> HTML </a:t>
            </a:r>
            <a:r>
              <a:rPr lang="ja-JP" altLang="en-US" dirty="0">
                <a:ea typeface="游ゴシック"/>
              </a:rPr>
              <a:t>ファイルに保存し、</a:t>
            </a:r>
            <a:r>
              <a:rPr lang="en-US" altLang="ja-JP" dirty="0">
                <a:ea typeface="游ゴシック"/>
              </a:rPr>
              <a:t>Web</a:t>
            </a:r>
            <a:r>
              <a:rPr lang="ja-JP" altLang="en-US" dirty="0">
                <a:ea typeface="游ゴシック"/>
              </a:rPr>
              <a:t>ブラウザで表示。</a:t>
            </a:r>
            <a:endParaRPr lang="ja-JP" dirty="0">
              <a:ea typeface="游ゴシック"/>
            </a:endParaRPr>
          </a:p>
          <a:p>
            <a:pPr marL="285750" indent="-285750">
              <a:buFont typeface="Arial"/>
              <a:buChar char="•"/>
            </a:pPr>
            <a:endParaRPr lang="ja-JP" dirty="0"/>
          </a:p>
          <a:p>
            <a:endParaRPr lang="en-US" altLang="ja-JP" dirty="0">
              <a:latin typeface="Calibri"/>
              <a:cs typeface="Calibri"/>
            </a:endParaRP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14</a:t>
            </a:fld>
            <a:endParaRPr kumimoji="1" lang="ja-JP" altLang="en-US"/>
          </a:p>
        </p:txBody>
      </p:sp>
    </p:spTree>
    <p:extLst>
      <p:ext uri="{BB962C8B-B14F-4D97-AF65-F5344CB8AC3E}">
        <p14:creationId xmlns:p14="http://schemas.microsoft.com/office/powerpoint/2010/main" val="24181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ea typeface="游ゴシック"/>
              </a:rPr>
              <a:t>スライド読み上げ</a:t>
            </a:r>
          </a:p>
          <a:p>
            <a:endParaRPr lang="ja-JP" altLang="en-US" b="1" dirty="0">
              <a:ea typeface="游ゴシック"/>
            </a:endParaRPr>
          </a:p>
          <a:p>
            <a:r>
              <a:rPr lang="ja-JP" altLang="en-US" b="1" dirty="0">
                <a:ea typeface="游ゴシック"/>
              </a:rPr>
              <a:t>デモ</a:t>
            </a: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r>
              <a:rPr lang="ja-JP" altLang="en-US" b="1" dirty="0">
                <a:ea typeface="游ゴシック"/>
              </a:rPr>
              <a:t>年代関係なく、キーワードの技術が関連論文からどのように派生していくかが読み取れる。</a:t>
            </a:r>
            <a:endParaRPr lang="ja-JP" dirty="0"/>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r>
              <a:rPr lang="ja-JP" altLang="en-US" b="1" dirty="0">
                <a:ea typeface="游ゴシック"/>
              </a:rPr>
              <a:t>　　　　　　　　　デモ</a:t>
            </a:r>
          </a:p>
          <a:p>
            <a:endParaRPr lang="ja-JP" altLang="en-US" b="1" dirty="0">
              <a:ea typeface="游ゴシック"/>
            </a:endParaRPr>
          </a:p>
          <a:p>
            <a:endParaRPr lang="ja-JP" altLang="en-US" b="1" dirty="0">
              <a:ea typeface="游ゴシック"/>
            </a:endParaRPr>
          </a:p>
          <a:p>
            <a:endParaRPr lang="ja-JP" altLang="en-US" b="1" dirty="0">
              <a:ea typeface="游ゴシック"/>
            </a:endParaRPr>
          </a:p>
          <a:p>
            <a:endParaRPr lang="ja-JP" altLang="en-US" b="1" dirty="0">
              <a:ea typeface="游ゴシック"/>
            </a:endParaRPr>
          </a:p>
          <a:p>
            <a:pPr marL="285750" indent="-285750">
              <a:buFont typeface="Arial"/>
              <a:buChar char="•"/>
            </a:pPr>
            <a:endParaRPr lang="ja-JP" altLang="en-US" b="1" dirty="0">
              <a:ea typeface="游ゴシック"/>
            </a:endParaRPr>
          </a:p>
          <a:p>
            <a:pPr marL="285750" indent="-285750">
              <a:buFont typeface="Arial"/>
              <a:buChar char="•"/>
            </a:pPr>
            <a:r>
              <a:rPr lang="ja-JP" altLang="en-US" b="1" dirty="0">
                <a:ea typeface="游ゴシック"/>
              </a:rPr>
              <a:t>エッジに深さ（</a:t>
            </a:r>
            <a:r>
              <a:rPr lang="en-US" altLang="ja-JP" b="1" dirty="0">
                <a:ea typeface="游ゴシック"/>
              </a:rPr>
              <a:t>depth</a:t>
            </a:r>
            <a:r>
              <a:rPr lang="ja-JP" altLang="en-US" b="1" dirty="0">
                <a:ea typeface="游ゴシック"/>
              </a:rPr>
              <a:t>）情報の追加</a:t>
            </a:r>
            <a:endParaRPr lang="ja-JP" dirty="0">
              <a:ea typeface="游ゴシック"/>
            </a:endParaRPr>
          </a:p>
          <a:p>
            <a:pPr marL="285750" indent="-285750">
              <a:buFont typeface="Arial"/>
              <a:buChar char="•"/>
            </a:pPr>
            <a:r>
              <a:rPr lang="ja-JP" altLang="en-US" dirty="0">
                <a:ea typeface="游ゴシック"/>
              </a:rPr>
              <a:t>今回のグラフでは、エッジに</a:t>
            </a:r>
            <a:r>
              <a:rPr lang="en-US" altLang="ja-JP" dirty="0">
                <a:ea typeface="游ゴシック"/>
              </a:rPr>
              <a:t> depth </a:t>
            </a:r>
            <a:r>
              <a:rPr lang="ja-JP" altLang="en-US" dirty="0">
                <a:ea typeface="游ゴシック"/>
              </a:rPr>
              <a:t>属性が追加され、異なる深さごとにエッジの色分けがされています。</a:t>
            </a:r>
            <a:endParaRPr lang="ja-JP" dirty="0">
              <a:ea typeface="游ゴシック"/>
            </a:endParaRPr>
          </a:p>
          <a:p>
            <a:pPr marL="285750" indent="-285750">
              <a:buFont typeface="Arial"/>
              <a:buChar char="•"/>
            </a:pPr>
            <a:r>
              <a:rPr lang="en-US" altLang="ja-JP" dirty="0" err="1">
                <a:ea typeface="游ゴシック"/>
              </a:rPr>
              <a:t>color_map</a:t>
            </a:r>
            <a:r>
              <a:rPr lang="en-US" altLang="ja-JP" dirty="0">
                <a:ea typeface="游ゴシック"/>
              </a:rPr>
              <a:t> </a:t>
            </a:r>
            <a:r>
              <a:rPr lang="ja-JP" altLang="en-US" dirty="0">
                <a:ea typeface="游ゴシック"/>
              </a:rPr>
              <a:t>を利用して、深さに応じたエッジの色を設定し、レジェンドで異なる層（</a:t>
            </a:r>
            <a:r>
              <a:rPr lang="en-US" altLang="ja-JP" dirty="0">
                <a:ea typeface="游ゴシック"/>
              </a:rPr>
              <a:t>Layer</a:t>
            </a:r>
            <a:r>
              <a:rPr lang="ja-JP" altLang="en-US" dirty="0">
                <a:ea typeface="游ゴシック"/>
              </a:rPr>
              <a:t>）として表示されます。</a:t>
            </a:r>
            <a:endParaRPr lang="ja-JP" dirty="0">
              <a:ea typeface="游ゴシック"/>
            </a:endParaRPr>
          </a:p>
          <a:p>
            <a:pPr marL="285750" indent="-285750">
              <a:buFont typeface="Arial"/>
              <a:buChar char="•"/>
            </a:pPr>
            <a:r>
              <a:rPr lang="en-US" altLang="ja-JP" b="1" dirty="0" err="1">
                <a:ea typeface="游ゴシック"/>
              </a:rPr>
              <a:t>node_dic</a:t>
            </a:r>
            <a:r>
              <a:rPr lang="en-US" altLang="ja-JP" b="1" dirty="0">
                <a:ea typeface="游ゴシック"/>
              </a:rPr>
              <a:t> </a:t>
            </a:r>
            <a:r>
              <a:rPr lang="ja-JP" altLang="en-US" b="1" dirty="0">
                <a:ea typeface="游ゴシック"/>
              </a:rPr>
              <a:t>に基づくグラフ構築</a:t>
            </a:r>
            <a:endParaRPr lang="ja-JP" dirty="0">
              <a:ea typeface="游ゴシック"/>
            </a:endParaRPr>
          </a:p>
          <a:p>
            <a:pPr marL="285750" indent="-285750">
              <a:buFont typeface="Arial"/>
              <a:buChar char="•"/>
            </a:pPr>
            <a:r>
              <a:rPr lang="en-US" altLang="ja-JP" dirty="0" err="1">
                <a:ea typeface="游ゴシック"/>
              </a:rPr>
              <a:t>node_dic</a:t>
            </a:r>
            <a:r>
              <a:rPr lang="en-US" altLang="ja-JP" dirty="0">
                <a:ea typeface="游ゴシック"/>
              </a:rPr>
              <a:t> </a:t>
            </a:r>
            <a:r>
              <a:rPr lang="ja-JP" altLang="en-US" dirty="0">
                <a:ea typeface="游ゴシック"/>
              </a:rPr>
              <a:t>から</a:t>
            </a:r>
            <a:r>
              <a:rPr lang="en-US" altLang="ja-JP" dirty="0">
                <a:ea typeface="游ゴシック"/>
              </a:rPr>
              <a:t> parent </a:t>
            </a:r>
            <a:r>
              <a:rPr lang="ja-JP" altLang="en-US" dirty="0">
                <a:ea typeface="游ゴシック"/>
              </a:rPr>
              <a:t>と</a:t>
            </a:r>
            <a:r>
              <a:rPr lang="en-US" altLang="ja-JP" dirty="0">
                <a:ea typeface="游ゴシック"/>
              </a:rPr>
              <a:t> child </a:t>
            </a:r>
            <a:r>
              <a:rPr lang="ja-JP" altLang="en-US" dirty="0">
                <a:ea typeface="游ゴシック"/>
              </a:rPr>
              <a:t>カラムを参照してノードとエッジを作成。</a:t>
            </a:r>
            <a:endParaRPr lang="ja-JP" dirty="0">
              <a:ea typeface="游ゴシック"/>
            </a:endParaRPr>
          </a:p>
          <a:p>
            <a:pPr marL="285750" indent="-285750">
              <a:buFont typeface="Arial"/>
              <a:buChar char="•"/>
            </a:pPr>
            <a:r>
              <a:rPr lang="ja-JP" altLang="en-US" dirty="0">
                <a:ea typeface="游ゴシック"/>
              </a:rPr>
              <a:t>各エッジには</a:t>
            </a:r>
            <a:r>
              <a:rPr lang="en-US" altLang="ja-JP" dirty="0">
                <a:ea typeface="游ゴシック"/>
              </a:rPr>
              <a:t> depth </a:t>
            </a:r>
            <a:r>
              <a:rPr lang="ja-JP" altLang="en-US" dirty="0">
                <a:ea typeface="游ゴシック"/>
              </a:rPr>
              <a:t>属性が含まれており、これを使用して層ごとにエッジを管理。</a:t>
            </a:r>
            <a:endParaRPr lang="ja-JP" dirty="0">
              <a:ea typeface="游ゴシック"/>
            </a:endParaRPr>
          </a:p>
          <a:p>
            <a:pPr marL="285750" indent="-285750">
              <a:buFont typeface="Arial"/>
              <a:buChar char="•"/>
            </a:pPr>
            <a:r>
              <a:rPr lang="ja-JP" altLang="en-US" b="1" dirty="0">
                <a:ea typeface="游ゴシック"/>
              </a:rPr>
              <a:t>深さレイヤーごとのエッジの追加</a:t>
            </a:r>
            <a:endParaRPr lang="ja-JP" dirty="0">
              <a:ea typeface="游ゴシック"/>
            </a:endParaRPr>
          </a:p>
          <a:p>
            <a:pPr marL="285750" indent="-285750">
              <a:buFont typeface="Arial"/>
              <a:buChar char="•"/>
            </a:pPr>
            <a:r>
              <a:rPr lang="ja-JP" altLang="en-US" dirty="0">
                <a:ea typeface="游ゴシック"/>
              </a:rPr>
              <a:t>各深さ（</a:t>
            </a:r>
            <a:r>
              <a:rPr lang="en-US" altLang="ja-JP" dirty="0">
                <a:ea typeface="游ゴシック"/>
              </a:rPr>
              <a:t>depth</a:t>
            </a:r>
            <a:r>
              <a:rPr lang="ja-JP" altLang="en-US" dirty="0">
                <a:ea typeface="游ゴシック"/>
              </a:rPr>
              <a:t>）に対応するエッジのレイヤー（</a:t>
            </a:r>
            <a:r>
              <a:rPr lang="en-US" altLang="ja-JP" dirty="0">
                <a:ea typeface="游ゴシック"/>
              </a:rPr>
              <a:t>Layer</a:t>
            </a:r>
            <a:r>
              <a:rPr lang="ja-JP" altLang="en-US" dirty="0">
                <a:ea typeface="游ゴシック"/>
              </a:rPr>
              <a:t>）を可視化するため、エッジのトレースが</a:t>
            </a:r>
            <a:r>
              <a:rPr lang="en-US" altLang="ja-JP" dirty="0">
                <a:ea typeface="游ゴシック"/>
              </a:rPr>
              <a:t> Layer {depth} </a:t>
            </a:r>
            <a:r>
              <a:rPr lang="ja-JP" altLang="en-US" dirty="0">
                <a:ea typeface="游ゴシック"/>
              </a:rPr>
              <a:t>として表示され、各レイヤーのエッジが一度だけレジェンドに表示されるように制御されています。</a:t>
            </a:r>
            <a:endParaRPr lang="ja-JP" dirty="0">
              <a:ea typeface="游ゴシック"/>
            </a:endParaRPr>
          </a:p>
          <a:p>
            <a:endParaRPr lang="en-US" altLang="ja-JP" dirty="0">
              <a:latin typeface="Calibri"/>
              <a:cs typeface="Calibri"/>
            </a:endParaRP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15</a:t>
            </a:fld>
            <a:endParaRPr kumimoji="1" lang="ja-JP" altLang="en-US"/>
          </a:p>
        </p:txBody>
      </p:sp>
    </p:spTree>
    <p:extLst>
      <p:ext uri="{BB962C8B-B14F-4D97-AF65-F5344CB8AC3E}">
        <p14:creationId xmlns:p14="http://schemas.microsoft.com/office/powerpoint/2010/main" val="3479227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16</a:t>
            </a:fld>
            <a:endParaRPr kumimoji="1" lang="ja-JP" altLang="en-US"/>
          </a:p>
        </p:txBody>
      </p:sp>
    </p:spTree>
    <p:extLst>
      <p:ext uri="{BB962C8B-B14F-4D97-AF65-F5344CB8AC3E}">
        <p14:creationId xmlns:p14="http://schemas.microsoft.com/office/powerpoint/2010/main" val="65168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17</a:t>
            </a:fld>
            <a:endParaRPr kumimoji="1" lang="ja-JP" altLang="en-US"/>
          </a:p>
        </p:txBody>
      </p:sp>
    </p:spTree>
    <p:extLst>
      <p:ext uri="{BB962C8B-B14F-4D97-AF65-F5344CB8AC3E}">
        <p14:creationId xmlns:p14="http://schemas.microsoft.com/office/powerpoint/2010/main" val="96711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目次は、このようになっていて</a:t>
            </a:r>
            <a:endParaRPr kumimoji="1" lang="en-US" altLang="ja-JP" dirty="0"/>
          </a:p>
          <a:p>
            <a:r>
              <a:rPr kumimoji="1" lang="ja-JP" altLang="en-US" dirty="0"/>
              <a:t>　使用ライブラリとモデル、フローチャート、グラフについて、今後の展望といった流れで進めていきます。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2</a:t>
            </a:fld>
            <a:endParaRPr kumimoji="1" lang="ja-JP" altLang="en-US"/>
          </a:p>
        </p:txBody>
      </p:sp>
    </p:spTree>
    <p:extLst>
      <p:ext uri="{BB962C8B-B14F-4D97-AF65-F5344CB8AC3E}">
        <p14:creationId xmlns:p14="http://schemas.microsoft.com/office/powerpoint/2010/main" val="168158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今回使用したライブラリがこのようになっています。</a:t>
            </a:r>
            <a:endParaRPr kumimoji="1" lang="en-US" altLang="ja-JP" dirty="0"/>
          </a:p>
          <a:p>
            <a:endParaRPr kumimoji="1" lang="en-US" altLang="ja-JP" dirty="0"/>
          </a:p>
          <a:p>
            <a:r>
              <a:rPr kumimoji="1" lang="ja-JP" altLang="en-US" dirty="0"/>
              <a:t>　データ処理と計算に、</a:t>
            </a:r>
            <a:r>
              <a:rPr kumimoji="1" lang="en-US" altLang="ja-JP" dirty="0" err="1"/>
              <a:t>numpy</a:t>
            </a:r>
            <a:r>
              <a:rPr kumimoji="1" lang="en-US" altLang="ja-JP" dirty="0"/>
              <a:t>, pandas, </a:t>
            </a:r>
            <a:r>
              <a:rPr kumimoji="1" lang="en-US" altLang="ja-JP" dirty="0" err="1"/>
              <a:t>sklearn</a:t>
            </a:r>
            <a:endParaRPr kumimoji="1" lang="en-US" altLang="ja-JP" dirty="0"/>
          </a:p>
          <a:p>
            <a:r>
              <a:rPr kumimoji="1" lang="ja-JP" altLang="en-US" dirty="0"/>
              <a:t>　自然言語処理には、</a:t>
            </a:r>
            <a:r>
              <a:rPr kumimoji="1" lang="en-US" altLang="ja-JP" dirty="0"/>
              <a:t>spacy, </a:t>
            </a:r>
            <a:r>
              <a:rPr kumimoji="1" lang="en-US" altLang="ja-JP" dirty="0" err="1"/>
              <a:t>langdelect</a:t>
            </a:r>
            <a:r>
              <a:rPr kumimoji="1" lang="en-US" altLang="ja-JP" dirty="0"/>
              <a:t>,</a:t>
            </a:r>
            <a:r>
              <a:rPr kumimoji="1" lang="ja-JP" altLang="en-US" dirty="0"/>
              <a:t> </a:t>
            </a:r>
            <a:r>
              <a:rPr kumimoji="1" lang="en-US" altLang="ja-JP" dirty="0"/>
              <a:t>Sentence Transformers</a:t>
            </a:r>
          </a:p>
          <a:p>
            <a:r>
              <a:rPr kumimoji="1" lang="ja-JP" altLang="en-US" dirty="0"/>
              <a:t>　</a:t>
            </a:r>
            <a:r>
              <a:rPr kumimoji="1" lang="en-US" altLang="ja-JP" dirty="0"/>
              <a:t>Web</a:t>
            </a:r>
            <a:r>
              <a:rPr kumimoji="1" lang="ja-JP" altLang="en-US" dirty="0"/>
              <a:t>リクエストには、</a:t>
            </a:r>
            <a:r>
              <a:rPr kumimoji="1" lang="en-US" altLang="ja-JP" dirty="0"/>
              <a:t>requests</a:t>
            </a:r>
          </a:p>
          <a:p>
            <a:r>
              <a:rPr kumimoji="1" lang="ja-JP" altLang="en-US" dirty="0"/>
              <a:t>　グラフには、</a:t>
            </a:r>
            <a:r>
              <a:rPr kumimoji="1" lang="en-US" altLang="ja-JP" dirty="0" err="1"/>
              <a:t>matplotlib,networdx</a:t>
            </a:r>
            <a:r>
              <a:rPr kumimoji="1" lang="en-US" altLang="ja-JP" dirty="0"/>
              <a:t>,</a:t>
            </a:r>
            <a:r>
              <a:rPr kumimoji="1" lang="ja-JP" altLang="en-US" dirty="0"/>
              <a:t> </a:t>
            </a:r>
            <a:r>
              <a:rPr kumimoji="1" lang="en-US" altLang="ja-JP" dirty="0" err="1"/>
              <a:t>plotly</a:t>
            </a:r>
            <a:r>
              <a:rPr kumimoji="1" lang="ja-JP" altLang="en-US" dirty="0"/>
              <a:t>を使用しました。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3</a:t>
            </a:fld>
            <a:endParaRPr kumimoji="1" lang="ja-JP" altLang="en-US"/>
          </a:p>
        </p:txBody>
      </p:sp>
    </p:spTree>
    <p:extLst>
      <p:ext uri="{BB962C8B-B14F-4D97-AF65-F5344CB8AC3E}">
        <p14:creationId xmlns:p14="http://schemas.microsoft.com/office/powerpoint/2010/main" val="298170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また、今回使用したライブラリのバージョン一覧となります。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4</a:t>
            </a:fld>
            <a:endParaRPr kumimoji="1" lang="ja-JP" altLang="en-US"/>
          </a:p>
        </p:txBody>
      </p:sp>
    </p:spTree>
    <p:extLst>
      <p:ext uri="{BB962C8B-B14F-4D97-AF65-F5344CB8AC3E}">
        <p14:creationId xmlns:p14="http://schemas.microsoft.com/office/powerpoint/2010/main" val="2983921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使用したモデルは、２種類あり、</a:t>
            </a:r>
            <a:endParaRPr kumimoji="1" lang="en-US" altLang="ja-JP" dirty="0"/>
          </a:p>
          <a:p>
            <a:r>
              <a:rPr kumimoji="1" lang="ja-JP" altLang="en-US" dirty="0"/>
              <a:t>　一つ目が、文章から単語を検出するために使用した</a:t>
            </a:r>
            <a:r>
              <a:rPr kumimoji="1" lang="en-US" altLang="ja-JP" dirty="0"/>
              <a:t>Spacy</a:t>
            </a:r>
            <a:r>
              <a:rPr kumimoji="1" lang="ja-JP" altLang="en-US" dirty="0"/>
              <a:t>の</a:t>
            </a:r>
            <a:r>
              <a:rPr kumimoji="1" lang="en-US" altLang="ja-JP" dirty="0"/>
              <a:t>NLP</a:t>
            </a:r>
            <a:r>
              <a:rPr kumimoji="1" lang="ja-JP" altLang="en-US" dirty="0"/>
              <a:t>モデルです。日本語モデルと英語モデルを使用し、現状はこの２言語に対応しています。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　２つ目が、文章をベクトル化するために使用したこの</a:t>
            </a:r>
            <a:r>
              <a:rPr kumimoji="1" lang="en-US" altLang="ja-JP" dirty="0"/>
              <a:t>Sentence Transformers</a:t>
            </a:r>
            <a:r>
              <a:rPr kumimoji="1" lang="ja-JP" altLang="en-US" dirty="0"/>
              <a:t>モデルで、このようなモデルを使用しました。また、この</a:t>
            </a:r>
            <a:r>
              <a:rPr kumimoji="1" lang="en-US" altLang="ja-JP" sz="1200" b="1" dirty="0"/>
              <a:t>Sentence Transformers</a:t>
            </a:r>
            <a:r>
              <a:rPr kumimoji="1" lang="ja-JP" altLang="en-US" sz="1200" b="1" dirty="0"/>
              <a:t>モデル</a:t>
            </a:r>
          </a:p>
          <a:p>
            <a:r>
              <a:rPr kumimoji="1" lang="ja-JP" altLang="en-US" dirty="0"/>
              <a:t>の中でも比較的軽いモデルを選択した理由としては、実行環境である</a:t>
            </a:r>
            <a:r>
              <a:rPr kumimoji="1" lang="en-US" altLang="ja-JP" dirty="0"/>
              <a:t>PC</a:t>
            </a:r>
            <a:r>
              <a:rPr kumimoji="1" lang="ja-JP" altLang="en-US" dirty="0"/>
              <a:t>のスペック上の問題でこれより大きいの次元数の学習済みモデルはメモリエラーが発生し使用できなかったためです。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5</a:t>
            </a:fld>
            <a:endParaRPr kumimoji="1" lang="ja-JP" altLang="en-US"/>
          </a:p>
        </p:txBody>
      </p:sp>
    </p:spTree>
    <p:extLst>
      <p:ext uri="{BB962C8B-B14F-4D97-AF65-F5344CB8AC3E}">
        <p14:creationId xmlns:p14="http://schemas.microsoft.com/office/powerpoint/2010/main" val="287037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ea typeface="游ゴシック"/>
              </a:rPr>
              <a:t>　プログラムのフローはこのようになっています。</a:t>
            </a:r>
            <a:endParaRPr kumimoji="1" lang="en-US" altLang="ja-JP" dirty="0">
              <a:ea typeface="游ゴシック"/>
            </a:endParaRPr>
          </a:p>
          <a:p>
            <a:endParaRPr kumimoji="1" lang="en-US" altLang="ja-JP" dirty="0"/>
          </a:p>
          <a:p>
            <a:r>
              <a:rPr kumimoji="1" lang="ja-JP" altLang="en-US" dirty="0">
                <a:ea typeface="游ゴシック"/>
              </a:rPr>
              <a:t>　最初に、</a:t>
            </a:r>
            <a:r>
              <a:rPr kumimoji="1" lang="en-US" altLang="ja-JP" dirty="0">
                <a:ea typeface="游ゴシック"/>
              </a:rPr>
              <a:t>user</a:t>
            </a:r>
            <a:r>
              <a:rPr kumimoji="1" lang="ja-JP" altLang="en-US" dirty="0">
                <a:ea typeface="游ゴシック"/>
              </a:rPr>
              <a:t>がパラメータを設定し、プログラムを実行します。</a:t>
            </a:r>
            <a:endParaRPr kumimoji="1" lang="en-US" altLang="ja-JP" dirty="0">
              <a:ea typeface="游ゴシック"/>
            </a:endParaRPr>
          </a:p>
          <a:p>
            <a:endParaRPr kumimoji="1" lang="en-US" altLang="ja-JP" dirty="0"/>
          </a:p>
          <a:p>
            <a:r>
              <a:rPr kumimoji="1" lang="ja-JP" altLang="en-US" dirty="0">
                <a:ea typeface="游ゴシック"/>
              </a:rPr>
              <a:t>　そうすると、</a:t>
            </a:r>
            <a:r>
              <a:rPr kumimoji="1" lang="en-US" altLang="ja-JP" dirty="0">
                <a:ea typeface="游ゴシック"/>
              </a:rPr>
              <a:t>user</a:t>
            </a:r>
            <a:r>
              <a:rPr kumimoji="1" lang="ja-JP" altLang="en-US" dirty="0">
                <a:ea typeface="游ゴシック"/>
              </a:rPr>
              <a:t>が設定したキーワードを論文検索サイトの</a:t>
            </a:r>
            <a:r>
              <a:rPr kumimoji="1" lang="en-US" altLang="ja-JP" dirty="0">
                <a:ea typeface="游ゴシック"/>
              </a:rPr>
              <a:t>API</a:t>
            </a:r>
            <a:r>
              <a:rPr kumimoji="1" lang="ja-JP" altLang="en-US" dirty="0">
                <a:ea typeface="游ゴシック"/>
              </a:rPr>
              <a:t>を使用して検索を行い、論文の詳細情報を取得します。取得した論文から</a:t>
            </a:r>
            <a:r>
              <a:rPr kumimoji="1" lang="en-US" altLang="ja-JP" dirty="0">
                <a:ea typeface="游ゴシック"/>
              </a:rPr>
              <a:t>user</a:t>
            </a:r>
            <a:r>
              <a:rPr kumimoji="1" lang="ja-JP" altLang="en-US" dirty="0">
                <a:ea typeface="游ゴシック"/>
              </a:rPr>
              <a:t>設定のキーワードとの類似性</a:t>
            </a:r>
            <a:r>
              <a:rPr lang="ja-JP" altLang="en-US" dirty="0">
                <a:ea typeface="游ゴシック"/>
              </a:rPr>
              <a:t>が</a:t>
            </a:r>
            <a:r>
              <a:rPr kumimoji="1" lang="ja-JP" altLang="en-US" dirty="0">
                <a:ea typeface="游ゴシック"/>
              </a:rPr>
              <a:t>低い論文を削除します。その後に、論文の詳細情報を管理するデータフレーム型に保存します。これを一層目と呼んでいます。</a:t>
            </a:r>
            <a:endParaRPr kumimoji="1" lang="en-US" altLang="ja-JP" dirty="0">
              <a:ea typeface="游ゴシック"/>
            </a:endParaRPr>
          </a:p>
          <a:p>
            <a:endParaRPr kumimoji="1" lang="en-US" altLang="ja-JP" dirty="0"/>
          </a:p>
          <a:p>
            <a:r>
              <a:rPr kumimoji="1" lang="ja-JP" altLang="en-US" dirty="0">
                <a:ea typeface="游ゴシック"/>
              </a:rPr>
              <a:t>　２～</a:t>
            </a:r>
            <a:r>
              <a:rPr kumimoji="1" lang="en-US" altLang="ja-JP" dirty="0">
                <a:ea typeface="游ゴシック"/>
              </a:rPr>
              <a:t>n</a:t>
            </a:r>
            <a:r>
              <a:rPr kumimoji="1" lang="ja-JP" altLang="en-US" dirty="0">
                <a:ea typeface="游ゴシック"/>
              </a:rPr>
              <a:t>層目は、前の層で取得した論文の要約文をから、適当な単語を抽出し、その単語を検索キーワードとして検索を行い再度論文を取得します。そして、単語抽出元の要約文と新規取得した論文の要約文との類似度を計算し、閾値以下のものを削除し、論文の詳細情報を管理するデータフレーム型に追加保存します。</a:t>
            </a:r>
            <a:r>
              <a:rPr lang="ja-JP" altLang="en-US" dirty="0">
                <a:ea typeface="游ゴシック"/>
              </a:rPr>
              <a:t>。</a:t>
            </a:r>
            <a:r>
              <a:rPr kumimoji="1" lang="ja-JP" altLang="en-US" dirty="0">
                <a:ea typeface="游ゴシック"/>
              </a:rPr>
              <a:t>そして、</a:t>
            </a:r>
            <a:r>
              <a:rPr kumimoji="1" lang="en-US" altLang="ja-JP" dirty="0">
                <a:ea typeface="游ゴシック"/>
              </a:rPr>
              <a:t>user</a:t>
            </a:r>
            <a:r>
              <a:rPr kumimoji="1" lang="ja-JP" altLang="en-US" dirty="0">
                <a:ea typeface="游ゴシック"/>
              </a:rPr>
              <a:t>が指定した層の数に達するまで繰り返します。このような手順にした理由としては、検索結果である論文同士の関連性を一定の類似性を担保しつつ、複数のキーワードを使用することでより幅広い分野から</a:t>
            </a:r>
            <a:r>
              <a:rPr kumimoji="1" lang="en-US" altLang="ja-JP" dirty="0">
                <a:ea typeface="游ゴシック"/>
              </a:rPr>
              <a:t>user</a:t>
            </a:r>
            <a:r>
              <a:rPr kumimoji="1" lang="ja-JP" altLang="en-US" dirty="0">
                <a:ea typeface="游ゴシック"/>
              </a:rPr>
              <a:t>が設定したキーワードに関する論文を取得できると考えたためです。</a:t>
            </a:r>
            <a:endParaRPr kumimoji="1" lang="en-US" altLang="ja-JP" dirty="0">
              <a:ea typeface="游ゴシック"/>
            </a:endParaRPr>
          </a:p>
          <a:p>
            <a:endParaRPr kumimoji="1" lang="en-US" altLang="ja-JP" dirty="0"/>
          </a:p>
          <a:p>
            <a:r>
              <a:rPr kumimoji="1" lang="ja-JP" altLang="en-US" dirty="0"/>
              <a:t>単語の抽出に関しては、</a:t>
            </a:r>
            <a:r>
              <a:rPr kumimoji="1" lang="ja-JP" altLang="en-US"/>
              <a:t>のちほど</a:t>
            </a:r>
            <a:r>
              <a:rPr kumimoji="1" lang="ja-JP" altLang="en-US" dirty="0"/>
              <a:t>解説します。</a:t>
            </a:r>
            <a:endParaRPr kumimoji="1" lang="en-US" altLang="ja-JP" dirty="0"/>
          </a:p>
          <a:p>
            <a:endParaRPr kumimoji="1" lang="en-US" altLang="ja-JP" dirty="0"/>
          </a:p>
          <a:p>
            <a:r>
              <a:rPr lang="ja-JP" altLang="en-US" dirty="0">
                <a:ea typeface="游ゴシック"/>
              </a:rPr>
              <a:t>論文データを出版年が古い順に並び替え、一番古い論文とその他の論文すべてを比較。類似度が高い論文上位5つを取得し、これを論文数だけ繰り返します。</a:t>
            </a:r>
          </a:p>
          <a:p>
            <a:r>
              <a:rPr lang="ja-JP" altLang="en-US" dirty="0">
                <a:ea typeface="游ゴシック"/>
              </a:rPr>
              <a:t>類似度で閾値を設定し、閾値以上の場合にのみ比較元を親とし比較先を子として、親子関係を記録したdfを作成。</a:t>
            </a:r>
          </a:p>
          <a:p>
            <a:r>
              <a:rPr lang="ja-JP" altLang="en-US" dirty="0">
                <a:ea typeface="游ゴシック"/>
              </a:rPr>
              <a:t>検索時にキーワードを抽出した論文を親とし、検索結果の論文を子と下で親子関係を記録したdfを作成</a:t>
            </a:r>
          </a:p>
          <a:p>
            <a:r>
              <a:rPr lang="ja-JP" dirty="0">
                <a:ea typeface="游ゴシック"/>
              </a:rPr>
              <a:t>時系列に基づいてどのように論文が進展していっているか、</a:t>
            </a:r>
            <a:r>
              <a:rPr kumimoji="1" lang="ja-JP" altLang="en-US" dirty="0">
                <a:ea typeface="游ゴシック"/>
              </a:rPr>
              <a:t>人間が設定した検索キーワード</a:t>
            </a:r>
            <a:r>
              <a:rPr lang="ja-JP" altLang="en-US" dirty="0">
                <a:ea typeface="游ゴシック"/>
              </a:rPr>
              <a:t>に基づいて関連する技術が派生していく過程の２つに</a:t>
            </a:r>
            <a:r>
              <a:rPr kumimoji="1" lang="ja-JP" altLang="en-US" dirty="0">
                <a:ea typeface="游ゴシック"/>
              </a:rPr>
              <a:t>注目し</a:t>
            </a:r>
            <a:r>
              <a:rPr lang="ja-JP" altLang="en-US" dirty="0">
                <a:ea typeface="游ゴシック"/>
              </a:rPr>
              <a:t>た</a:t>
            </a:r>
            <a:r>
              <a:rPr kumimoji="1" lang="ja-JP" altLang="en-US" dirty="0">
                <a:ea typeface="游ゴシック"/>
              </a:rPr>
              <a:t>グラフを</a:t>
            </a:r>
            <a:r>
              <a:rPr lang="ja-JP" altLang="en-US" dirty="0">
                <a:ea typeface="游ゴシック"/>
              </a:rPr>
              <a:t>それぞれ対応するｄｆをもとに</a:t>
            </a:r>
            <a:r>
              <a:rPr kumimoji="1" lang="ja-JP" altLang="en-US" dirty="0">
                <a:ea typeface="游ゴシック"/>
              </a:rPr>
              <a:t>作成します。</a:t>
            </a:r>
            <a:endParaRPr kumimoji="1" lang="en-US" altLang="ja-JP" dirty="0">
              <a:ea typeface="游ゴシック"/>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6</a:t>
            </a:fld>
            <a:endParaRPr kumimoji="1" lang="ja-JP" altLang="en-US"/>
          </a:p>
        </p:txBody>
      </p:sp>
    </p:spTree>
    <p:extLst>
      <p:ext uri="{BB962C8B-B14F-4D97-AF65-F5344CB8AC3E}">
        <p14:creationId xmlns:p14="http://schemas.microsoft.com/office/powerpoint/2010/main" val="2840049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このスライドの左側がプログラムユニットの表となっており、右側が変数はどのような情報をもっているのかを記述しています。</a:t>
            </a:r>
            <a:endParaRPr kumimoji="1" lang="en-US" altLang="ja-JP" dirty="0"/>
          </a:p>
          <a:p>
            <a:endParaRPr kumimoji="1" lang="en-US" altLang="ja-JP" dirty="0"/>
          </a:p>
          <a:p>
            <a:r>
              <a:rPr kumimoji="1" lang="en-US" altLang="ja-JP" dirty="0"/>
              <a:t>※</a:t>
            </a:r>
            <a:r>
              <a:rPr kumimoji="1" lang="ja-JP" altLang="en-US" dirty="0"/>
              <a:t>可能であれば、これを読み上げるだけという時間はなるべく取りたくない</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7</a:t>
            </a:fld>
            <a:endParaRPr kumimoji="1" lang="ja-JP" altLang="en-US"/>
          </a:p>
        </p:txBody>
      </p:sp>
    </p:spTree>
    <p:extLst>
      <p:ext uri="{BB962C8B-B14F-4D97-AF65-F5344CB8AC3E}">
        <p14:creationId xmlns:p14="http://schemas.microsoft.com/office/powerpoint/2010/main" val="302385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このスライドも同様です。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8</a:t>
            </a:fld>
            <a:endParaRPr kumimoji="1" lang="ja-JP" altLang="en-US"/>
          </a:p>
        </p:txBody>
      </p:sp>
    </p:spTree>
    <p:extLst>
      <p:ext uri="{BB962C8B-B14F-4D97-AF65-F5344CB8AC3E}">
        <p14:creationId xmlns:p14="http://schemas.microsoft.com/office/powerpoint/2010/main" val="182246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論文情報を取得する際に工夫した点としては、単語を抽出する工程です。</a:t>
            </a:r>
            <a:br>
              <a:rPr kumimoji="1" lang="en-US" altLang="ja-JP" dirty="0"/>
            </a:br>
            <a:r>
              <a:rPr kumimoji="1" lang="ja-JP" altLang="en-US" dirty="0"/>
              <a:t>単語の抽出のこのような手順になっており、</a:t>
            </a:r>
            <a:endParaRPr kumimoji="1" lang="en-US" altLang="ja-JP" dirty="0"/>
          </a:p>
          <a:p>
            <a:r>
              <a:rPr kumimoji="1" lang="ja-JP" altLang="en-US" dirty="0"/>
              <a:t>　要約文の言語を</a:t>
            </a:r>
            <a:r>
              <a:rPr kumimoji="1" lang="en-US" altLang="ja-JP" dirty="0" err="1"/>
              <a:t>langdetect</a:t>
            </a:r>
            <a:r>
              <a:rPr kumimoji="1" lang="ja-JP" altLang="en-US" dirty="0"/>
              <a:t>を使用して言語を判別し、判別された言語に対応した</a:t>
            </a:r>
            <a:r>
              <a:rPr kumimoji="1" lang="en-US" altLang="ja-JP" dirty="0"/>
              <a:t>spacy</a:t>
            </a:r>
            <a:r>
              <a:rPr kumimoji="1" lang="ja-JP" altLang="en-US" dirty="0"/>
              <a:t>モデルを使用して分かち書きを行います。現在は英語と日本語に対応しています。</a:t>
            </a:r>
            <a:endParaRPr kumimoji="1" lang="en-US" altLang="ja-JP" dirty="0"/>
          </a:p>
          <a:p>
            <a:r>
              <a:rPr kumimoji="1" lang="ja-JP" altLang="en-US" dirty="0"/>
              <a:t>　分かち書きされたものから、事前に設定されている専門用語リストを使用し、分かち書きの結果から文章に使用されている単語を抽出します。</a:t>
            </a:r>
            <a:endParaRPr kumimoji="1" lang="en-US" altLang="ja-JP" dirty="0"/>
          </a:p>
          <a:p>
            <a:r>
              <a:rPr kumimoji="1" lang="ja-JP" altLang="en-US" dirty="0"/>
              <a:t>　抽出した単語と抽出元との要約文との類似度を計算し、類似性の高い順に並べ替えて取得します</a:t>
            </a:r>
          </a:p>
        </p:txBody>
      </p:sp>
      <p:sp>
        <p:nvSpPr>
          <p:cNvPr id="4" name="スライド番号プレースホルダー 3"/>
          <p:cNvSpPr>
            <a:spLocks noGrp="1"/>
          </p:cNvSpPr>
          <p:nvPr>
            <p:ph type="sldNum" sz="quarter" idx="5"/>
          </p:nvPr>
        </p:nvSpPr>
        <p:spPr/>
        <p:txBody>
          <a:bodyPr/>
          <a:lstStyle/>
          <a:p>
            <a:fld id="{45289F3B-F7A4-45B2-9FEF-28512B71A6F1}" type="slidenum">
              <a:rPr kumimoji="1" lang="ja-JP" altLang="en-US" smtClean="0"/>
              <a:t>9</a:t>
            </a:fld>
            <a:endParaRPr kumimoji="1" lang="ja-JP" altLang="en-US"/>
          </a:p>
        </p:txBody>
      </p:sp>
    </p:spTree>
    <p:extLst>
      <p:ext uri="{BB962C8B-B14F-4D97-AF65-F5344CB8AC3E}">
        <p14:creationId xmlns:p14="http://schemas.microsoft.com/office/powerpoint/2010/main" val="2269226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7" name="日付プレースホルダー 6">
            <a:extLst>
              <a:ext uri="{FF2B5EF4-FFF2-40B4-BE49-F238E27FC236}">
                <a16:creationId xmlns:a16="http://schemas.microsoft.com/office/drawing/2014/main" id="{5D12047A-368C-809E-0177-53D767084E2F}"/>
              </a:ext>
            </a:extLst>
          </p:cNvPr>
          <p:cNvSpPr>
            <a:spLocks noGrp="1"/>
          </p:cNvSpPr>
          <p:nvPr>
            <p:ph type="dt" sz="half" idx="10"/>
          </p:nvPr>
        </p:nvSpPr>
        <p:spPr/>
        <p:txBody>
          <a:bodyPr/>
          <a:lstStyle/>
          <a:p>
            <a:fld id="{D2D3ABEB-AEB8-438A-85AE-F840EEDC757E}" type="datetime1">
              <a:rPr kumimoji="1" lang="ja-JP" altLang="en-US" smtClean="0"/>
              <a:t>2024/12/18</a:t>
            </a:fld>
            <a:endParaRPr kumimoji="1" lang="ja-JP" altLang="en-US"/>
          </a:p>
        </p:txBody>
      </p:sp>
      <p:sp>
        <p:nvSpPr>
          <p:cNvPr id="8" name="フッター プレースホルダー 7">
            <a:extLst>
              <a:ext uri="{FF2B5EF4-FFF2-40B4-BE49-F238E27FC236}">
                <a16:creationId xmlns:a16="http://schemas.microsoft.com/office/drawing/2014/main" id="{D0067D73-8880-6241-3D13-4B3C0B021B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320653E-6765-EA16-6699-B824A331C85D}"/>
              </a:ext>
            </a:extLst>
          </p:cNvPr>
          <p:cNvSpPr>
            <a:spLocks noGrp="1"/>
          </p:cNvSpPr>
          <p:nvPr>
            <p:ph type="sldNum" sz="quarter" idx="12"/>
          </p:nvPr>
        </p:nvSpPr>
        <p:spPr>
          <a:xfrm>
            <a:off x="9448800" y="6492875"/>
            <a:ext cx="2743200" cy="365125"/>
          </a:xfrm>
        </p:spPr>
        <p:txBody>
          <a:bodyPr/>
          <a:lstStyle/>
          <a:p>
            <a:fld id="{E6C8A360-EF94-4534-8EFD-4416038C5A76}" type="slidenum">
              <a:rPr kumimoji="1" lang="ja-JP" altLang="en-US" smtClean="0"/>
              <a:pPr/>
              <a:t>‹#›</a:t>
            </a:fld>
            <a:r>
              <a:rPr kumimoji="1" lang="en-US" altLang="ja-JP" dirty="0"/>
              <a:t>/16</a:t>
            </a:r>
            <a:endParaRPr kumimoji="1" lang="ja-JP" altLang="en-US" dirty="0"/>
          </a:p>
        </p:txBody>
      </p:sp>
    </p:spTree>
    <p:extLst>
      <p:ext uri="{BB962C8B-B14F-4D97-AF65-F5344CB8AC3E}">
        <p14:creationId xmlns:p14="http://schemas.microsoft.com/office/powerpoint/2010/main" val="30195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5E94CC4-A80C-4841-BC41-F7E24B8F50FB}" type="datetime1">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164522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2467A82-B252-43A3-8355-ED5287783604}" type="datetime1">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3723500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FB4F3D-194D-4900-9856-8448D29DD814}" type="datetime1">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235047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7" name="日付プレースホルダー 6">
            <a:extLst>
              <a:ext uri="{FF2B5EF4-FFF2-40B4-BE49-F238E27FC236}">
                <a16:creationId xmlns:a16="http://schemas.microsoft.com/office/drawing/2014/main" id="{5D12047A-368C-809E-0177-53D767084E2F}"/>
              </a:ext>
            </a:extLst>
          </p:cNvPr>
          <p:cNvSpPr>
            <a:spLocks noGrp="1"/>
          </p:cNvSpPr>
          <p:nvPr>
            <p:ph type="dt" sz="half" idx="10"/>
          </p:nvPr>
        </p:nvSpPr>
        <p:spPr/>
        <p:txBody>
          <a:bodyPr/>
          <a:lstStyle/>
          <a:p>
            <a:fld id="{D2D3ABEB-AEB8-438A-85AE-F840EEDC757E}" type="datetime1">
              <a:rPr kumimoji="1" lang="ja-JP" altLang="en-US" smtClean="0"/>
              <a:t>2024/12/18</a:t>
            </a:fld>
            <a:endParaRPr kumimoji="1" lang="ja-JP" altLang="en-US"/>
          </a:p>
        </p:txBody>
      </p:sp>
      <p:sp>
        <p:nvSpPr>
          <p:cNvPr id="8" name="フッター プレースホルダー 7">
            <a:extLst>
              <a:ext uri="{FF2B5EF4-FFF2-40B4-BE49-F238E27FC236}">
                <a16:creationId xmlns:a16="http://schemas.microsoft.com/office/drawing/2014/main" id="{D0067D73-8880-6241-3D13-4B3C0B021B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320653E-6765-EA16-6699-B824A331C85D}"/>
              </a:ext>
            </a:extLst>
          </p:cNvPr>
          <p:cNvSpPr>
            <a:spLocks noGrp="1"/>
          </p:cNvSpPr>
          <p:nvPr>
            <p:ph type="sldNum" sz="quarter" idx="12"/>
          </p:nvPr>
        </p:nvSpPr>
        <p:spPr>
          <a:xfrm>
            <a:off x="8610600" y="6356350"/>
            <a:ext cx="2743200" cy="365125"/>
          </a:xfrm>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141951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E807825-7F9C-45BB-946B-7EC73BA45E04}" type="datetime1">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173354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017DAD-CF1C-4479-AE9D-D36EF90344F0}" type="datetime1">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58281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E55E3AE8-F5D5-44D1-B883-788440AB347F}" type="datetime1">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177472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DDED8281-1281-417A-A4BD-397297F9F9C2}" type="datetime1">
              <a:rPr kumimoji="1" lang="ja-JP" altLang="en-US" smtClean="0"/>
              <a:t>2024/12/18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2351246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B028103-A934-4586-B23B-B149185E0D10}" type="datetime1">
              <a:rPr kumimoji="1" lang="ja-JP" altLang="en-US" smtClean="0"/>
              <a:t>2024/12/18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284008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794C3-4F4A-40F5-9F99-835662F2522E}" type="datetime1">
              <a:rPr kumimoji="1" lang="ja-JP" altLang="en-US" smtClean="0"/>
              <a:t>2024/12/18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138165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3649A64-ADFC-4BE6-8BA5-AF4BE97072AB}" type="datetime1">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6C8A360-EF94-4534-8EFD-4416038C5A76}" type="slidenum">
              <a:rPr kumimoji="1" lang="ja-JP" altLang="en-US" smtClean="0"/>
              <a:t>‹#›</a:t>
            </a:fld>
            <a:endParaRPr kumimoji="1" lang="ja-JP" altLang="en-US"/>
          </a:p>
        </p:txBody>
      </p:sp>
    </p:spTree>
    <p:extLst>
      <p:ext uri="{BB962C8B-B14F-4D97-AF65-F5344CB8AC3E}">
        <p14:creationId xmlns:p14="http://schemas.microsoft.com/office/powerpoint/2010/main" val="319951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B106A-693F-49B4-AD33-1A9DBEED1614}" type="datetime1">
              <a:rPr kumimoji="1" lang="ja-JP" altLang="en-US" smtClean="0"/>
              <a:t>2024/12/18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448800" y="648681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8A360-EF94-4534-8EFD-4416038C5A76}" type="slidenum">
              <a:rPr kumimoji="1" lang="ja-JP" altLang="en-US" smtClean="0"/>
              <a:pPr/>
              <a:t>‹#›</a:t>
            </a:fld>
            <a:r>
              <a:rPr kumimoji="1" lang="en-US" altLang="ja-JP" dirty="0"/>
              <a:t>/16</a:t>
            </a:r>
            <a:endParaRPr kumimoji="1" lang="ja-JP" altLang="en-US" dirty="0"/>
          </a:p>
        </p:txBody>
      </p:sp>
    </p:spTree>
    <p:extLst>
      <p:ext uri="{BB962C8B-B14F-4D97-AF65-F5344CB8AC3E}">
        <p14:creationId xmlns:p14="http://schemas.microsoft.com/office/powerpoint/2010/main" val="1411962014"/>
      </p:ext>
    </p:extLst>
  </p:cSld>
  <p:clrMap bg1="lt1" tx1="dk1" bg2="lt2" tx2="dk2" accent1="accent1" accent2="accent2" accent3="accent3" accent4="accent4" accent5="accent5" accent6="accent6" hlink="hlink" folHlink="folHlink"/>
  <p:sldLayoutIdLst>
    <p:sldLayoutId id="2147483763" r:id="rId1"/>
    <p:sldLayoutId id="2147483774"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1B68C20-A484-C922-155D-0FAE9486C12F}"/>
              </a:ext>
            </a:extLst>
          </p:cNvPr>
          <p:cNvSpPr>
            <a:spLocks noGrp="1"/>
          </p:cNvSpPr>
          <p:nvPr>
            <p:ph type="ctrTitle"/>
          </p:nvPr>
        </p:nvSpPr>
        <p:spPr>
          <a:xfrm>
            <a:off x="577597" y="1780070"/>
            <a:ext cx="11033758" cy="2238376"/>
          </a:xfrm>
        </p:spPr>
        <p:txBody>
          <a:bodyPr>
            <a:normAutofit fontScale="90000"/>
          </a:bodyPr>
          <a:lstStyle/>
          <a:p>
            <a:pPr algn="l"/>
            <a:r>
              <a:rPr lang="ja-JP" altLang="en-US" sz="8000" dirty="0">
                <a:latin typeface="HGPSoeiKakugothicUB"/>
                <a:ea typeface="HGPSoeiKakugothicUB"/>
              </a:rPr>
              <a:t>キーワードと論文名で関わりのある論文の取得と可視化</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1">
            <a:extLst>
              <a:ext uri="{FF2B5EF4-FFF2-40B4-BE49-F238E27FC236}">
                <a16:creationId xmlns:a16="http://schemas.microsoft.com/office/drawing/2014/main" id="{5563C8D8-C7E2-3D20-9CBC-A7BC730D05C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14" name="スライド番号プレースホルダー 13">
            <a:extLst>
              <a:ext uri="{FF2B5EF4-FFF2-40B4-BE49-F238E27FC236}">
                <a16:creationId xmlns:a16="http://schemas.microsoft.com/office/drawing/2014/main" id="{DD42AE51-209B-9E37-E26D-5D0A874D8AFA}"/>
              </a:ext>
            </a:extLst>
          </p:cNvPr>
          <p:cNvSpPr>
            <a:spLocks noGrp="1"/>
          </p:cNvSpPr>
          <p:nvPr>
            <p:ph type="sldNum" sz="quarter" idx="12"/>
          </p:nvPr>
        </p:nvSpPr>
        <p:spPr/>
        <p:txBody>
          <a:bodyPr/>
          <a:lstStyle/>
          <a:p>
            <a:fld id="{E6C8A360-EF94-4534-8EFD-4416038C5A76}" type="slidenum">
              <a:rPr kumimoji="1" lang="ja-JP" altLang="en-US" smtClean="0"/>
              <a:t>1</a:t>
            </a:fld>
            <a:endParaRPr kumimoji="1" lang="ja-JP" altLang="en-US"/>
          </a:p>
        </p:txBody>
      </p:sp>
      <p:sp>
        <p:nvSpPr>
          <p:cNvPr id="5" name="テキスト ボックス 4">
            <a:extLst>
              <a:ext uri="{FF2B5EF4-FFF2-40B4-BE49-F238E27FC236}">
                <a16:creationId xmlns:a16="http://schemas.microsoft.com/office/drawing/2014/main" id="{651C43EA-CE67-6C4C-A246-410A0A34DDBD}"/>
              </a:ext>
            </a:extLst>
          </p:cNvPr>
          <p:cNvSpPr txBox="1"/>
          <p:nvPr/>
        </p:nvSpPr>
        <p:spPr>
          <a:xfrm>
            <a:off x="6414844" y="6137198"/>
            <a:ext cx="5777156" cy="584775"/>
          </a:xfrm>
          <a:prstGeom prst="rect">
            <a:avLst/>
          </a:prstGeom>
          <a:noFill/>
        </p:spPr>
        <p:txBody>
          <a:bodyPr wrap="square" lIns="91440" tIns="45720" rIns="91440" bIns="45720" rtlCol="0" anchor="t">
            <a:spAutoFit/>
          </a:bodyPr>
          <a:lstStyle/>
          <a:p>
            <a:r>
              <a:rPr kumimoji="1" lang="ja-JP" altLang="en-US" sz="1600" dirty="0">
                <a:ea typeface="游ゴシック"/>
              </a:rPr>
              <a:t>大阪国際工科専門職大学</a:t>
            </a:r>
            <a:r>
              <a:rPr kumimoji="1" lang="en-US" altLang="ja-JP" sz="1600" dirty="0">
                <a:ea typeface="游ゴシック"/>
              </a:rPr>
              <a:t>AI</a:t>
            </a:r>
            <a:r>
              <a:rPr kumimoji="1" lang="ja-JP" altLang="en-US" sz="1600" dirty="0">
                <a:ea typeface="游ゴシック"/>
              </a:rPr>
              <a:t>戦略コース　３回生　</a:t>
            </a:r>
            <a:r>
              <a:rPr kumimoji="1" lang="en-US" altLang="ja-JP" sz="1600" dirty="0">
                <a:ea typeface="游ゴシック"/>
              </a:rPr>
              <a:t> </a:t>
            </a:r>
            <a:r>
              <a:rPr kumimoji="1" lang="ja-JP" altLang="en-US" sz="1600" dirty="0">
                <a:ea typeface="游ゴシック"/>
              </a:rPr>
              <a:t>畑中彩波</a:t>
            </a:r>
            <a:endParaRPr kumimoji="1" lang="en-US" altLang="ja-JP" sz="1600" dirty="0">
              <a:ea typeface="游ゴシック"/>
            </a:endParaRPr>
          </a:p>
          <a:p>
            <a:r>
              <a:rPr kumimoji="1" lang="ja-JP" altLang="en-US" sz="1600" dirty="0">
                <a:ea typeface="游ゴシック"/>
              </a:rPr>
              <a:t>大阪国際工科専門職大学</a:t>
            </a:r>
            <a:r>
              <a:rPr kumimoji="1" lang="en-US" altLang="ja-JP" sz="1600" dirty="0">
                <a:ea typeface="游ゴシック"/>
              </a:rPr>
              <a:t>AI</a:t>
            </a:r>
            <a:r>
              <a:rPr kumimoji="1" lang="ja-JP" altLang="en-US" sz="1600" dirty="0">
                <a:ea typeface="游ゴシック"/>
              </a:rPr>
              <a:t>戦略コース　３回生　</a:t>
            </a:r>
            <a:r>
              <a:rPr kumimoji="1" lang="en-US" altLang="ja-JP" sz="1600" dirty="0">
                <a:ea typeface="游ゴシック"/>
              </a:rPr>
              <a:t> </a:t>
            </a:r>
            <a:r>
              <a:rPr kumimoji="1" lang="en-US" altLang="ja-JP" sz="1600" dirty="0" err="1">
                <a:ea typeface="游ゴシック"/>
              </a:rPr>
              <a:t>南裕斗</a:t>
            </a:r>
            <a:endParaRPr kumimoji="1" lang="ja-JP" altLang="en-US" sz="1600" dirty="0"/>
          </a:p>
        </p:txBody>
      </p:sp>
      <p:sp useBgFill="1">
        <p:nvSpPr>
          <p:cNvPr id="7" name="Rectangle 7">
            <a:extLst>
              <a:ext uri="{FF2B5EF4-FFF2-40B4-BE49-F238E27FC236}">
                <a16:creationId xmlns:a16="http://schemas.microsoft.com/office/drawing/2014/main" id="{D1B1D99A-D023-7B12-2329-76A257CA9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2400" y="15240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タイトル 1">
            <a:extLst>
              <a:ext uri="{FF2B5EF4-FFF2-40B4-BE49-F238E27FC236}">
                <a16:creationId xmlns:a16="http://schemas.microsoft.com/office/drawing/2014/main" id="{85F42019-3AB0-712D-624E-6B347905A644}"/>
              </a:ext>
            </a:extLst>
          </p:cNvPr>
          <p:cNvSpPr txBox="1">
            <a:spLocks/>
          </p:cNvSpPr>
          <p:nvPr/>
        </p:nvSpPr>
        <p:spPr>
          <a:xfrm>
            <a:off x="729997" y="1932470"/>
            <a:ext cx="11033758" cy="2238376"/>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r>
              <a:rPr lang="ja-JP" altLang="en-US" sz="8000">
                <a:latin typeface="HGPSoeiKakugothicUB"/>
                <a:ea typeface="HGPSoeiKakugothicUB"/>
              </a:rPr>
              <a:t>キーワードと論文名で関わりのある論文の取得と可視化</a:t>
            </a:r>
            <a:endParaRPr lang="ja-JP" altLang="en-US" sz="8000" dirty="0">
              <a:latin typeface="HGPSoeiKakugothicUB"/>
              <a:ea typeface="HGPSoeiKakugothicUB"/>
            </a:endParaRPr>
          </a:p>
        </p:txBody>
      </p:sp>
      <p:sp>
        <p:nvSpPr>
          <p:cNvPr id="11" name="Rectangle 9">
            <a:extLst>
              <a:ext uri="{FF2B5EF4-FFF2-40B4-BE49-F238E27FC236}">
                <a16:creationId xmlns:a16="http://schemas.microsoft.com/office/drawing/2014/main" id="{018E69A2-E6C5-BFEB-F25C-450DDE27C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648" y="44835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1">
            <a:extLst>
              <a:ext uri="{FF2B5EF4-FFF2-40B4-BE49-F238E27FC236}">
                <a16:creationId xmlns:a16="http://schemas.microsoft.com/office/drawing/2014/main" id="{F97CB010-4524-9EA8-EC75-9C449AF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499282" y="25012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
            <a:extLst>
              <a:ext uri="{FF2B5EF4-FFF2-40B4-BE49-F238E27FC236}">
                <a16:creationId xmlns:a16="http://schemas.microsoft.com/office/drawing/2014/main" id="{3DA7854E-12CE-8E6E-6018-6D89027A72D0}"/>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16" name="スライド番号プレースホルダー 13">
            <a:extLst>
              <a:ext uri="{FF2B5EF4-FFF2-40B4-BE49-F238E27FC236}">
                <a16:creationId xmlns:a16="http://schemas.microsoft.com/office/drawing/2014/main" id="{A9E7882B-4CA5-11FD-2233-6B23822681A5}"/>
              </a:ext>
            </a:extLst>
          </p:cNvPr>
          <p:cNvSpPr txBox="1">
            <a:spLocks/>
          </p:cNvSpPr>
          <p:nvPr/>
        </p:nvSpPr>
        <p:spPr>
          <a:xfrm>
            <a:off x="9601200" y="6645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6C8A360-EF94-4534-8EFD-4416038C5A76}" type="slidenum">
              <a:rPr kumimoji="1" lang="ja-JP" altLang="en-US" smtClean="0"/>
              <a:pPr/>
              <a:t>1</a:t>
            </a:fld>
            <a:endParaRPr kumimoji="1" lang="ja-JP" altLang="en-US" dirty="0"/>
          </a:p>
        </p:txBody>
      </p:sp>
      <p:sp>
        <p:nvSpPr>
          <p:cNvPr id="17" name="テキスト ボックス 16">
            <a:extLst>
              <a:ext uri="{FF2B5EF4-FFF2-40B4-BE49-F238E27FC236}">
                <a16:creationId xmlns:a16="http://schemas.microsoft.com/office/drawing/2014/main" id="{AE392BDA-D575-889E-7350-33E76D3618BB}"/>
              </a:ext>
            </a:extLst>
          </p:cNvPr>
          <p:cNvSpPr txBox="1"/>
          <p:nvPr/>
        </p:nvSpPr>
        <p:spPr>
          <a:xfrm>
            <a:off x="6567244" y="6289598"/>
            <a:ext cx="5777156" cy="338554"/>
          </a:xfrm>
          <a:prstGeom prst="rect">
            <a:avLst/>
          </a:prstGeom>
          <a:noFill/>
        </p:spPr>
        <p:txBody>
          <a:bodyPr wrap="square" lIns="91440" tIns="45720" rIns="91440" bIns="45720" rtlCol="0" anchor="t">
            <a:spAutoFit/>
          </a:bodyPr>
          <a:lstStyle/>
          <a:p>
            <a:r>
              <a:rPr kumimoji="1" lang="ja-JP" altLang="en-US" sz="1600" dirty="0">
                <a:ea typeface="游ゴシック"/>
              </a:rPr>
              <a:t>大阪国際工科専門職大学</a:t>
            </a:r>
            <a:r>
              <a:rPr kumimoji="1" lang="en-US" altLang="ja-JP" sz="1600" dirty="0">
                <a:ea typeface="游ゴシック"/>
              </a:rPr>
              <a:t>AI</a:t>
            </a:r>
            <a:r>
              <a:rPr kumimoji="1" lang="ja-JP" altLang="en-US" sz="1600" dirty="0">
                <a:ea typeface="游ゴシック"/>
              </a:rPr>
              <a:t>戦略コース　３回生　</a:t>
            </a:r>
            <a:r>
              <a:rPr kumimoji="1" lang="en-US" altLang="ja-JP" sz="1600" dirty="0">
                <a:ea typeface="游ゴシック"/>
              </a:rPr>
              <a:t> </a:t>
            </a:r>
            <a:r>
              <a:rPr kumimoji="1" lang="en-US" altLang="ja-JP" sz="1600" dirty="0" err="1">
                <a:ea typeface="游ゴシック"/>
              </a:rPr>
              <a:t>南裕斗</a:t>
            </a:r>
            <a:endParaRPr kumimoji="1" lang="ja-JP" altLang="en-US" sz="1600" dirty="0"/>
          </a:p>
        </p:txBody>
      </p:sp>
    </p:spTree>
    <p:extLst>
      <p:ext uri="{BB962C8B-B14F-4D97-AF65-F5344CB8AC3E}">
        <p14:creationId xmlns:p14="http://schemas.microsoft.com/office/powerpoint/2010/main" val="3044730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B911-65D1-0191-4864-A8B5DD34054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C0E80B0-BD82-E566-B446-281C14727DFE}"/>
              </a:ext>
            </a:extLst>
          </p:cNvPr>
          <p:cNvSpPr>
            <a:spLocks noGrp="1"/>
          </p:cNvSpPr>
          <p:nvPr>
            <p:ph type="title"/>
          </p:nvPr>
        </p:nvSpPr>
        <p:spPr/>
        <p:txBody>
          <a:bodyPr>
            <a:normAutofit/>
          </a:bodyPr>
          <a:lstStyle/>
          <a:p>
            <a:r>
              <a:rPr kumimoji="1" lang="ja-JP" altLang="en-US" sz="3600" b="1">
                <a:latin typeface="HGP創英角ｺﾞｼｯｸUB" panose="020B0900000000000000" pitchFamily="50" charset="-128"/>
                <a:ea typeface="HGP創英角ｺﾞｼｯｸUB" panose="020B0900000000000000" pitchFamily="50" charset="-128"/>
              </a:rPr>
              <a:t>時系列とクエリからの派生の２つのグラフの実装</a:t>
            </a:r>
          </a:p>
        </p:txBody>
      </p:sp>
      <p:pic>
        <p:nvPicPr>
          <p:cNvPr id="8" name="図 7">
            <a:extLst>
              <a:ext uri="{FF2B5EF4-FFF2-40B4-BE49-F238E27FC236}">
                <a16:creationId xmlns:a16="http://schemas.microsoft.com/office/drawing/2014/main" id="{4E9BE941-7D95-1870-F50E-C5C9AAF32EBA}"/>
              </a:ext>
            </a:extLst>
          </p:cNvPr>
          <p:cNvPicPr>
            <a:picLocks noChangeAspect="1"/>
          </p:cNvPicPr>
          <p:nvPr/>
        </p:nvPicPr>
        <p:blipFill>
          <a:blip r:embed="rId3"/>
          <a:stretch>
            <a:fillRect/>
          </a:stretch>
        </p:blipFill>
        <p:spPr>
          <a:xfrm>
            <a:off x="838200" y="2485003"/>
            <a:ext cx="3655834" cy="3295153"/>
          </a:xfrm>
          <a:prstGeom prst="rect">
            <a:avLst/>
          </a:prstGeom>
        </p:spPr>
      </p:pic>
      <p:pic>
        <p:nvPicPr>
          <p:cNvPr id="10" name="図 9">
            <a:extLst>
              <a:ext uri="{FF2B5EF4-FFF2-40B4-BE49-F238E27FC236}">
                <a16:creationId xmlns:a16="http://schemas.microsoft.com/office/drawing/2014/main" id="{440965EA-2EAB-6CEC-B137-8FC0BAC42561}"/>
              </a:ext>
            </a:extLst>
          </p:cNvPr>
          <p:cNvPicPr>
            <a:picLocks noChangeAspect="1"/>
          </p:cNvPicPr>
          <p:nvPr/>
        </p:nvPicPr>
        <p:blipFill>
          <a:blip r:embed="rId4"/>
          <a:stretch>
            <a:fillRect/>
          </a:stretch>
        </p:blipFill>
        <p:spPr>
          <a:xfrm>
            <a:off x="5467927" y="2485003"/>
            <a:ext cx="6169558" cy="2650355"/>
          </a:xfrm>
          <a:prstGeom prst="rect">
            <a:avLst/>
          </a:prstGeom>
        </p:spPr>
      </p:pic>
      <p:sp>
        <p:nvSpPr>
          <p:cNvPr id="11" name="テキスト ボックス 10">
            <a:extLst>
              <a:ext uri="{FF2B5EF4-FFF2-40B4-BE49-F238E27FC236}">
                <a16:creationId xmlns:a16="http://schemas.microsoft.com/office/drawing/2014/main" id="{4256514F-3B2E-E3C0-0070-1FCDFD335389}"/>
              </a:ext>
            </a:extLst>
          </p:cNvPr>
          <p:cNvSpPr txBox="1"/>
          <p:nvPr/>
        </p:nvSpPr>
        <p:spPr>
          <a:xfrm>
            <a:off x="838200" y="1782618"/>
            <a:ext cx="3558309" cy="369332"/>
          </a:xfrm>
          <a:prstGeom prst="rect">
            <a:avLst/>
          </a:prstGeom>
          <a:noFill/>
        </p:spPr>
        <p:txBody>
          <a:bodyPr wrap="square" lIns="91440" tIns="45720" rIns="91440" bIns="45720" rtlCol="0" anchor="t">
            <a:spAutoFit/>
          </a:bodyPr>
          <a:lstStyle/>
          <a:p>
            <a:r>
              <a:rPr kumimoji="1" lang="ja-JP" altLang="en-US">
                <a:latin typeface="HGP創英角ｺﾞｼｯｸUB"/>
                <a:ea typeface="HGP創英角ｺﾞｼｯｸUB"/>
              </a:rPr>
              <a:t>１．時系列に基づいてエッジを接続</a:t>
            </a:r>
          </a:p>
        </p:txBody>
      </p:sp>
      <p:sp>
        <p:nvSpPr>
          <p:cNvPr id="12" name="テキスト ボックス 11">
            <a:extLst>
              <a:ext uri="{FF2B5EF4-FFF2-40B4-BE49-F238E27FC236}">
                <a16:creationId xmlns:a16="http://schemas.microsoft.com/office/drawing/2014/main" id="{9FCB27E3-EF5A-EEE5-B0E0-C15E063999F3}"/>
              </a:ext>
            </a:extLst>
          </p:cNvPr>
          <p:cNvSpPr txBox="1"/>
          <p:nvPr/>
        </p:nvSpPr>
        <p:spPr>
          <a:xfrm>
            <a:off x="6338454" y="1778188"/>
            <a:ext cx="4670958" cy="369332"/>
          </a:xfrm>
          <a:prstGeom prst="rect">
            <a:avLst/>
          </a:prstGeom>
          <a:noFill/>
        </p:spPr>
        <p:txBody>
          <a:bodyPr wrap="square" lIns="91440" tIns="45720" rIns="91440" bIns="45720" rtlCol="0" anchor="t">
            <a:spAutoFit/>
          </a:bodyPr>
          <a:lstStyle/>
          <a:p>
            <a:r>
              <a:rPr kumimoji="1" lang="ja-JP" altLang="en-US">
                <a:latin typeface="HGP創英角ｺﾞｼｯｸUB"/>
                <a:ea typeface="HGP創英角ｺﾞｼｯｸUB"/>
              </a:rPr>
              <a:t>２．クエリからの派生に基づいてエッジを接続</a:t>
            </a:r>
          </a:p>
        </p:txBody>
      </p:sp>
      <p:sp>
        <p:nvSpPr>
          <p:cNvPr id="3" name="テキスト ボックス 2">
            <a:extLst>
              <a:ext uri="{FF2B5EF4-FFF2-40B4-BE49-F238E27FC236}">
                <a16:creationId xmlns:a16="http://schemas.microsoft.com/office/drawing/2014/main" id="{E6C71A38-3D9A-5094-EE11-C1A7D519F4BD}"/>
              </a:ext>
            </a:extLst>
          </p:cNvPr>
          <p:cNvSpPr txBox="1"/>
          <p:nvPr/>
        </p:nvSpPr>
        <p:spPr>
          <a:xfrm>
            <a:off x="5996867" y="5536011"/>
            <a:ext cx="5471397" cy="923330"/>
          </a:xfrm>
          <a:prstGeom prst="rect">
            <a:avLst/>
          </a:prstGeom>
          <a:noFill/>
        </p:spPr>
        <p:txBody>
          <a:bodyPr wrap="square" lIns="91440" tIns="45720" rIns="91440" bIns="45720" rtlCol="0" anchor="t">
            <a:spAutoFit/>
          </a:bodyPr>
          <a:lstStyle/>
          <a:p>
            <a:r>
              <a:rPr lang="ja-JP" altLang="en-US">
                <a:latin typeface="HGP創英角ｺﾞｼｯｸUB"/>
                <a:ea typeface="HGP創英角ｺﾞｼｯｸUB"/>
              </a:rPr>
              <a:t>クエリから直接類似度に基づいて関連する技術を派生</a:t>
            </a:r>
            <a:endParaRPr lang="ja-JP" altLang="en-US">
              <a:latin typeface="HGP創英角ｺﾞｼｯｸUB"/>
              <a:ea typeface="HGP創英角ｺﾞｼｯｸUB"/>
              <a:cs typeface="Calibri" panose="020F0502020204030204"/>
            </a:endParaRPr>
          </a:p>
          <a:p>
            <a:endParaRPr lang="ja-JP" altLang="en-US">
              <a:latin typeface="HGP創英角ｺﾞｼｯｸUB"/>
              <a:ea typeface="HGP創英角ｺﾞｼｯｸUB"/>
            </a:endParaRPr>
          </a:p>
          <a:p>
            <a:r>
              <a:rPr lang="ja-JP" altLang="en-US">
                <a:latin typeface="HGP創英角ｺﾞｼｯｸUB"/>
                <a:ea typeface="HGP創英角ｺﾞｼｯｸUB"/>
              </a:rPr>
              <a:t>層に基づいてエッジの色を変更</a:t>
            </a:r>
            <a:endParaRPr lang="ja-JP">
              <a:ea typeface="游ゴシック"/>
              <a:cs typeface="Calibri"/>
            </a:endParaRPr>
          </a:p>
        </p:txBody>
      </p:sp>
      <p:sp>
        <p:nvSpPr>
          <p:cNvPr id="4" name="テキスト ボックス 3">
            <a:extLst>
              <a:ext uri="{FF2B5EF4-FFF2-40B4-BE49-F238E27FC236}">
                <a16:creationId xmlns:a16="http://schemas.microsoft.com/office/drawing/2014/main" id="{D73CFF22-3C90-8E0B-9E50-E7B3D3834065}"/>
              </a:ext>
            </a:extLst>
          </p:cNvPr>
          <p:cNvSpPr txBox="1"/>
          <p:nvPr/>
        </p:nvSpPr>
        <p:spPr>
          <a:xfrm>
            <a:off x="505211" y="6122462"/>
            <a:ext cx="4670958" cy="646331"/>
          </a:xfrm>
          <a:prstGeom prst="rect">
            <a:avLst/>
          </a:prstGeom>
          <a:noFill/>
        </p:spPr>
        <p:txBody>
          <a:bodyPr wrap="square" lIns="91440" tIns="45720" rIns="91440" bIns="45720" rtlCol="0" anchor="t">
            <a:spAutoFit/>
          </a:bodyPr>
          <a:lstStyle/>
          <a:p>
            <a:r>
              <a:rPr lang="ja-JP" altLang="en-US" dirty="0">
                <a:latin typeface="HGP創英角ｺﾞｼｯｸUB"/>
                <a:ea typeface="HGP創英角ｺﾞｼｯｸUB"/>
              </a:rPr>
              <a:t>古いものから新しいものへのみエッジが繋がるように</a:t>
            </a:r>
          </a:p>
        </p:txBody>
      </p:sp>
      <p:sp>
        <p:nvSpPr>
          <p:cNvPr id="9" name="スライド番号プレースホルダー 8">
            <a:extLst>
              <a:ext uri="{FF2B5EF4-FFF2-40B4-BE49-F238E27FC236}">
                <a16:creationId xmlns:a16="http://schemas.microsoft.com/office/drawing/2014/main" id="{5C8DD4F7-0157-24D0-2B02-126D6C08F5A9}"/>
              </a:ext>
            </a:extLst>
          </p:cNvPr>
          <p:cNvSpPr>
            <a:spLocks noGrp="1"/>
          </p:cNvSpPr>
          <p:nvPr>
            <p:ph type="sldNum" sz="quarter" idx="12"/>
          </p:nvPr>
        </p:nvSpPr>
        <p:spPr/>
        <p:txBody>
          <a:bodyPr/>
          <a:lstStyle/>
          <a:p>
            <a:fld id="{E6C8A360-EF94-4534-8EFD-4416038C5A76}" type="slidenum">
              <a:rPr kumimoji="1" lang="ja-JP" altLang="en-US" smtClean="0"/>
              <a:t>10</a:t>
            </a:fld>
            <a:endParaRPr kumimoji="1" lang="ja-JP" altLang="en-US"/>
          </a:p>
        </p:txBody>
      </p:sp>
    </p:spTree>
    <p:extLst>
      <p:ext uri="{BB962C8B-B14F-4D97-AF65-F5344CB8AC3E}">
        <p14:creationId xmlns:p14="http://schemas.microsoft.com/office/powerpoint/2010/main" val="381256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7DBD6-0C98-E7E1-6D93-92D7D0B8E9D3}"/>
            </a:ext>
          </a:extLst>
        </p:cNvPr>
        <p:cNvGrpSpPr/>
        <p:nvPr/>
      </p:nvGrpSpPr>
      <p:grpSpPr>
        <a:xfrm>
          <a:off x="0" y="0"/>
          <a:ext cx="0" cy="0"/>
          <a:chOff x="0" y="0"/>
          <a:chExt cx="0" cy="0"/>
        </a:xfrm>
      </p:grpSpPr>
      <p:sp>
        <p:nvSpPr>
          <p:cNvPr id="7" name="タイトル 6">
            <a:extLst>
              <a:ext uri="{FF2B5EF4-FFF2-40B4-BE49-F238E27FC236}">
                <a16:creationId xmlns:a16="http://schemas.microsoft.com/office/drawing/2014/main" id="{02047943-F844-54A3-24BB-F6CE6547F965}"/>
              </a:ext>
            </a:extLst>
          </p:cNvPr>
          <p:cNvSpPr>
            <a:spLocks noGrp="1"/>
          </p:cNvSpPr>
          <p:nvPr>
            <p:ph type="title"/>
          </p:nvPr>
        </p:nvSpPr>
        <p:spPr>
          <a:xfrm>
            <a:off x="4283565" y="2732718"/>
            <a:ext cx="3598134" cy="1211702"/>
          </a:xfrm>
        </p:spPr>
        <p:txBody>
          <a:bodyPr>
            <a:noAutofit/>
          </a:bodyPr>
          <a:lstStyle/>
          <a:p>
            <a:r>
              <a:rPr lang="ja-JP" altLang="en-US" sz="4000">
                <a:latin typeface="HGPSoeiKakugothicUB"/>
                <a:ea typeface="HGPSoeiKakugothicUB"/>
                <a:cs typeface="Calibri Light"/>
              </a:rPr>
              <a:t>グラフ概要説明</a:t>
            </a:r>
          </a:p>
        </p:txBody>
      </p:sp>
      <p:sp>
        <p:nvSpPr>
          <p:cNvPr id="8" name="スライド番号プレースホルダー 7">
            <a:extLst>
              <a:ext uri="{FF2B5EF4-FFF2-40B4-BE49-F238E27FC236}">
                <a16:creationId xmlns:a16="http://schemas.microsoft.com/office/drawing/2014/main" id="{F8E51B8A-F115-0C22-D778-9451E4A1E336}"/>
              </a:ext>
            </a:extLst>
          </p:cNvPr>
          <p:cNvSpPr>
            <a:spLocks noGrp="1"/>
          </p:cNvSpPr>
          <p:nvPr>
            <p:ph type="sldNum" sz="quarter" idx="12"/>
          </p:nvPr>
        </p:nvSpPr>
        <p:spPr/>
        <p:txBody>
          <a:bodyPr/>
          <a:lstStyle/>
          <a:p>
            <a:fld id="{E6C8A360-EF94-4534-8EFD-4416038C5A76}" type="slidenum">
              <a:rPr kumimoji="1" lang="ja-JP" altLang="en-US" smtClean="0"/>
              <a:t>11</a:t>
            </a:fld>
            <a:endParaRPr kumimoji="1" lang="ja-JP" altLang="en-US"/>
          </a:p>
        </p:txBody>
      </p:sp>
    </p:spTree>
    <p:extLst>
      <p:ext uri="{BB962C8B-B14F-4D97-AF65-F5344CB8AC3E}">
        <p14:creationId xmlns:p14="http://schemas.microsoft.com/office/powerpoint/2010/main" val="331883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2AC00-00A1-9148-7831-0A6654CC1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F71F00-D2DB-82B8-1B29-DCBC510A9489}"/>
              </a:ext>
            </a:extLst>
          </p:cNvPr>
          <p:cNvSpPr>
            <a:spLocks noGrp="1"/>
          </p:cNvSpPr>
          <p:nvPr>
            <p:ph type="title"/>
          </p:nvPr>
        </p:nvSpPr>
        <p:spPr>
          <a:xfrm>
            <a:off x="4061238" y="185876"/>
            <a:ext cx="3524766" cy="1021019"/>
          </a:xfrm>
        </p:spPr>
        <p:txBody>
          <a:bodyPr>
            <a:normAutofit fontScale="90000"/>
          </a:bodyPr>
          <a:lstStyle/>
          <a:p>
            <a:r>
              <a:rPr lang="ja-JP" altLang="en-US">
                <a:latin typeface="HGP創英角ｺﾞｼｯｸUB"/>
                <a:ea typeface="HGP創英角ｺﾞｼｯｸUB"/>
              </a:rPr>
              <a:t>グラフ概要説明</a:t>
            </a:r>
          </a:p>
        </p:txBody>
      </p:sp>
      <p:pic>
        <p:nvPicPr>
          <p:cNvPr id="8" name="図 7">
            <a:extLst>
              <a:ext uri="{FF2B5EF4-FFF2-40B4-BE49-F238E27FC236}">
                <a16:creationId xmlns:a16="http://schemas.microsoft.com/office/drawing/2014/main" id="{F77C593C-023C-5AC9-B2C3-630DEF2F49D3}"/>
              </a:ext>
            </a:extLst>
          </p:cNvPr>
          <p:cNvPicPr>
            <a:picLocks noChangeAspect="1"/>
          </p:cNvPicPr>
          <p:nvPr/>
        </p:nvPicPr>
        <p:blipFill>
          <a:blip r:embed="rId3"/>
          <a:stretch>
            <a:fillRect/>
          </a:stretch>
        </p:blipFill>
        <p:spPr>
          <a:xfrm>
            <a:off x="853134" y="1651775"/>
            <a:ext cx="9940975" cy="4547299"/>
          </a:xfrm>
          <a:prstGeom prst="rect">
            <a:avLst/>
          </a:prstGeom>
        </p:spPr>
      </p:pic>
      <p:sp>
        <p:nvSpPr>
          <p:cNvPr id="10" name="正方形/長方形 9">
            <a:extLst>
              <a:ext uri="{FF2B5EF4-FFF2-40B4-BE49-F238E27FC236}">
                <a16:creationId xmlns:a16="http://schemas.microsoft.com/office/drawing/2014/main" id="{840D8075-E4A8-E0DB-3E2A-8F1FE3B5A79B}"/>
              </a:ext>
            </a:extLst>
          </p:cNvPr>
          <p:cNvSpPr/>
          <p:nvPr/>
        </p:nvSpPr>
        <p:spPr>
          <a:xfrm>
            <a:off x="9312493" y="1651775"/>
            <a:ext cx="1481616" cy="17667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SoeiKakugothicUB"/>
              <a:ea typeface="HGPSoeiKakugothicUB"/>
            </a:endParaRPr>
          </a:p>
        </p:txBody>
      </p:sp>
      <p:sp>
        <p:nvSpPr>
          <p:cNvPr id="11" name="正方形/長方形 10">
            <a:extLst>
              <a:ext uri="{FF2B5EF4-FFF2-40B4-BE49-F238E27FC236}">
                <a16:creationId xmlns:a16="http://schemas.microsoft.com/office/drawing/2014/main" id="{16A85061-9A50-4D75-C1FF-154447027339}"/>
              </a:ext>
            </a:extLst>
          </p:cNvPr>
          <p:cNvSpPr/>
          <p:nvPr/>
        </p:nvSpPr>
        <p:spPr>
          <a:xfrm>
            <a:off x="8073838" y="1680611"/>
            <a:ext cx="729690" cy="62484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SoeiKakugothicUB"/>
              <a:ea typeface="HGPSoeiKakugothicUB"/>
            </a:endParaRPr>
          </a:p>
        </p:txBody>
      </p:sp>
      <p:sp>
        <p:nvSpPr>
          <p:cNvPr id="12" name="正方形/長方形 11">
            <a:extLst>
              <a:ext uri="{FF2B5EF4-FFF2-40B4-BE49-F238E27FC236}">
                <a16:creationId xmlns:a16="http://schemas.microsoft.com/office/drawing/2014/main" id="{AB9E5ACE-E6AC-32F9-2A48-8BF6C4FA7DC5}"/>
              </a:ext>
            </a:extLst>
          </p:cNvPr>
          <p:cNvSpPr/>
          <p:nvPr/>
        </p:nvSpPr>
        <p:spPr>
          <a:xfrm>
            <a:off x="7947377" y="2334291"/>
            <a:ext cx="2846731" cy="130385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SoeiKakugothicUB"/>
              <a:ea typeface="HGPSoeiKakugothicUB"/>
            </a:endParaRPr>
          </a:p>
        </p:txBody>
      </p:sp>
      <p:sp>
        <p:nvSpPr>
          <p:cNvPr id="13" name="正方形/長方形 12">
            <a:extLst>
              <a:ext uri="{FF2B5EF4-FFF2-40B4-BE49-F238E27FC236}">
                <a16:creationId xmlns:a16="http://schemas.microsoft.com/office/drawing/2014/main" id="{8C8BE55F-6C04-1F03-6C8B-02E903297A18}"/>
              </a:ext>
            </a:extLst>
          </p:cNvPr>
          <p:cNvSpPr/>
          <p:nvPr/>
        </p:nvSpPr>
        <p:spPr>
          <a:xfrm>
            <a:off x="7947377" y="3696519"/>
            <a:ext cx="1692730" cy="44746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SoeiKakugothicUB"/>
              <a:ea typeface="HGPSoeiKakugothicUB"/>
            </a:endParaRPr>
          </a:p>
        </p:txBody>
      </p:sp>
      <p:sp>
        <p:nvSpPr>
          <p:cNvPr id="14" name="正方形/長方形 13">
            <a:extLst>
              <a:ext uri="{FF2B5EF4-FFF2-40B4-BE49-F238E27FC236}">
                <a16:creationId xmlns:a16="http://schemas.microsoft.com/office/drawing/2014/main" id="{B4F3DB0A-69CA-4AE9-E6E1-45C573A0C371}"/>
              </a:ext>
            </a:extLst>
          </p:cNvPr>
          <p:cNvSpPr/>
          <p:nvPr/>
        </p:nvSpPr>
        <p:spPr>
          <a:xfrm>
            <a:off x="1079651" y="1818722"/>
            <a:ext cx="914516" cy="253267"/>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SoeiKakugothicUB"/>
              <a:ea typeface="HGPSoeiKakugothicUB"/>
            </a:endParaRPr>
          </a:p>
        </p:txBody>
      </p:sp>
      <p:cxnSp>
        <p:nvCxnSpPr>
          <p:cNvPr id="18" name="直線矢印コネクタ 17">
            <a:extLst>
              <a:ext uri="{FF2B5EF4-FFF2-40B4-BE49-F238E27FC236}">
                <a16:creationId xmlns:a16="http://schemas.microsoft.com/office/drawing/2014/main" id="{9C636FBB-216F-5673-AE79-D758D46E6E19}"/>
              </a:ext>
            </a:extLst>
          </p:cNvPr>
          <p:cNvCxnSpPr/>
          <p:nvPr/>
        </p:nvCxnSpPr>
        <p:spPr>
          <a:xfrm flipH="1" flipV="1">
            <a:off x="7509750" y="1420237"/>
            <a:ext cx="943583" cy="155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B567C7FF-74FF-6C8C-C548-61BF0579C445}"/>
              </a:ext>
            </a:extLst>
          </p:cNvPr>
          <p:cNvSpPr txBox="1"/>
          <p:nvPr/>
        </p:nvSpPr>
        <p:spPr>
          <a:xfrm>
            <a:off x="0" y="0"/>
            <a:ext cx="1352029" cy="369332"/>
          </a:xfrm>
          <a:prstGeom prst="rect">
            <a:avLst/>
          </a:prstGeom>
          <a:noFill/>
        </p:spPr>
        <p:txBody>
          <a:bodyPr wrap="square" rtlCol="0">
            <a:spAutoFit/>
          </a:bodyPr>
          <a:lstStyle/>
          <a:p>
            <a:r>
              <a:rPr kumimoji="1" lang="ja-JP" altLang="en-US">
                <a:latin typeface="HGP創英角ｺﾞｼｯｸUB" panose="020B0900000000000000" pitchFamily="50" charset="-128"/>
                <a:ea typeface="HGP創英角ｺﾞｼｯｸUB" panose="020B0900000000000000" pitchFamily="50" charset="-128"/>
              </a:rPr>
              <a:t>・全体概要</a:t>
            </a:r>
          </a:p>
        </p:txBody>
      </p:sp>
      <p:sp>
        <p:nvSpPr>
          <p:cNvPr id="21" name="テキスト ボックス 20">
            <a:extLst>
              <a:ext uri="{FF2B5EF4-FFF2-40B4-BE49-F238E27FC236}">
                <a16:creationId xmlns:a16="http://schemas.microsoft.com/office/drawing/2014/main" id="{D3051B55-A0D4-3D2F-136B-F812F218A0E0}"/>
              </a:ext>
            </a:extLst>
          </p:cNvPr>
          <p:cNvSpPr txBox="1"/>
          <p:nvPr/>
        </p:nvSpPr>
        <p:spPr>
          <a:xfrm>
            <a:off x="5359937" y="1235223"/>
            <a:ext cx="2052537" cy="369332"/>
          </a:xfrm>
          <a:prstGeom prst="rect">
            <a:avLst/>
          </a:prstGeom>
          <a:noFill/>
        </p:spPr>
        <p:txBody>
          <a:bodyPr wrap="square" rtlCol="0">
            <a:spAutoFit/>
          </a:bodyPr>
          <a:lstStyle/>
          <a:p>
            <a:r>
              <a:rPr kumimoji="1" lang="ja-JP" altLang="en-US">
                <a:latin typeface="HGPSoeiKakugothicUB"/>
                <a:ea typeface="HGPSoeiKakugothicUB"/>
              </a:rPr>
              <a:t>モード切替ボタン</a:t>
            </a:r>
          </a:p>
        </p:txBody>
      </p:sp>
      <p:sp>
        <p:nvSpPr>
          <p:cNvPr id="22" name="テキスト ボックス 21">
            <a:extLst>
              <a:ext uri="{FF2B5EF4-FFF2-40B4-BE49-F238E27FC236}">
                <a16:creationId xmlns:a16="http://schemas.microsoft.com/office/drawing/2014/main" id="{5011351F-EA58-7802-407F-95455C1AFB73}"/>
              </a:ext>
            </a:extLst>
          </p:cNvPr>
          <p:cNvSpPr txBox="1"/>
          <p:nvPr/>
        </p:nvSpPr>
        <p:spPr>
          <a:xfrm>
            <a:off x="9312493" y="1050557"/>
            <a:ext cx="1866205" cy="369332"/>
          </a:xfrm>
          <a:prstGeom prst="rect">
            <a:avLst/>
          </a:prstGeom>
          <a:noFill/>
        </p:spPr>
        <p:txBody>
          <a:bodyPr wrap="square" lIns="91440" tIns="45720" rIns="91440" bIns="45720" rtlCol="0" anchor="t">
            <a:spAutoFit/>
          </a:bodyPr>
          <a:lstStyle/>
          <a:p>
            <a:r>
              <a:rPr kumimoji="1" lang="en-US" altLang="ja-JP">
                <a:latin typeface="HGPSoeiKakugothicUB"/>
                <a:ea typeface="HGPSoeiKakugothicUB"/>
              </a:rPr>
              <a:t>Plotly</a:t>
            </a:r>
            <a:r>
              <a:rPr kumimoji="1" lang="ja-JP" altLang="en-US">
                <a:latin typeface="HGPSoeiKakugothicUB"/>
                <a:ea typeface="HGPSoeiKakugothicUB"/>
              </a:rPr>
              <a:t>の各種機能</a:t>
            </a:r>
          </a:p>
        </p:txBody>
      </p:sp>
      <p:cxnSp>
        <p:nvCxnSpPr>
          <p:cNvPr id="23" name="直線矢印コネクタ 22">
            <a:extLst>
              <a:ext uri="{FF2B5EF4-FFF2-40B4-BE49-F238E27FC236}">
                <a16:creationId xmlns:a16="http://schemas.microsoft.com/office/drawing/2014/main" id="{D5641024-F22A-14F1-CCEA-E92F1234C1A3}"/>
              </a:ext>
            </a:extLst>
          </p:cNvPr>
          <p:cNvCxnSpPr>
            <a:cxnSpLocks/>
            <a:endCxn id="22" idx="2"/>
          </p:cNvCxnSpPr>
          <p:nvPr/>
        </p:nvCxnSpPr>
        <p:spPr>
          <a:xfrm flipV="1">
            <a:off x="10179992" y="1419889"/>
            <a:ext cx="65604" cy="229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5A238D9-9EEC-98B9-442D-713CA53FEDD0}"/>
              </a:ext>
            </a:extLst>
          </p:cNvPr>
          <p:cNvCxnSpPr>
            <a:cxnSpLocks/>
          </p:cNvCxnSpPr>
          <p:nvPr/>
        </p:nvCxnSpPr>
        <p:spPr>
          <a:xfrm>
            <a:off x="10794108" y="3130380"/>
            <a:ext cx="287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7F965FD-69AF-87C6-07BB-E49BC37A310E}"/>
              </a:ext>
            </a:extLst>
          </p:cNvPr>
          <p:cNvSpPr txBox="1"/>
          <p:nvPr/>
        </p:nvSpPr>
        <p:spPr>
          <a:xfrm>
            <a:off x="11178698" y="2020324"/>
            <a:ext cx="280481" cy="4247317"/>
          </a:xfrm>
          <a:prstGeom prst="rect">
            <a:avLst/>
          </a:prstGeom>
          <a:noFill/>
        </p:spPr>
        <p:txBody>
          <a:bodyPr wrap="square" rtlCol="0">
            <a:spAutoFit/>
          </a:bodyPr>
          <a:lstStyle/>
          <a:p>
            <a:r>
              <a:rPr kumimoji="1" lang="ja-JP" altLang="en-US">
                <a:latin typeface="HGPSoeiKakugothicUB"/>
                <a:ea typeface="HGPSoeiKakugothicUB"/>
              </a:rPr>
              <a:t>各種</a:t>
            </a:r>
            <a:endParaRPr kumimoji="1" lang="en-US" altLang="ja-JP">
              <a:latin typeface="HGPSoeiKakugothicUB"/>
              <a:ea typeface="HGPSoeiKakugothicUB"/>
            </a:endParaRPr>
          </a:p>
          <a:p>
            <a:r>
              <a:rPr kumimoji="1" lang="ja-JP" altLang="en-US">
                <a:latin typeface="HGPSoeiKakugothicUB"/>
                <a:ea typeface="HGPSoeiKakugothicUB"/>
              </a:rPr>
              <a:t>エッジ切り替え用レジェンド</a:t>
            </a:r>
          </a:p>
        </p:txBody>
      </p:sp>
      <p:cxnSp>
        <p:nvCxnSpPr>
          <p:cNvPr id="29" name="直線矢印コネクタ 28">
            <a:extLst>
              <a:ext uri="{FF2B5EF4-FFF2-40B4-BE49-F238E27FC236}">
                <a16:creationId xmlns:a16="http://schemas.microsoft.com/office/drawing/2014/main" id="{8966892A-53D7-1E3B-84F8-C7244A6B480F}"/>
              </a:ext>
            </a:extLst>
          </p:cNvPr>
          <p:cNvCxnSpPr>
            <a:cxnSpLocks/>
          </p:cNvCxnSpPr>
          <p:nvPr/>
        </p:nvCxnSpPr>
        <p:spPr>
          <a:xfrm flipV="1">
            <a:off x="1877551" y="1534869"/>
            <a:ext cx="223620" cy="25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154EA697-499D-46E3-6CFD-E788ECCB8D8C}"/>
              </a:ext>
            </a:extLst>
          </p:cNvPr>
          <p:cNvSpPr txBox="1"/>
          <p:nvPr/>
        </p:nvSpPr>
        <p:spPr>
          <a:xfrm>
            <a:off x="2194277" y="1214365"/>
            <a:ext cx="1633553" cy="369332"/>
          </a:xfrm>
          <a:prstGeom prst="rect">
            <a:avLst/>
          </a:prstGeom>
          <a:noFill/>
        </p:spPr>
        <p:txBody>
          <a:bodyPr wrap="square" rtlCol="0">
            <a:spAutoFit/>
          </a:bodyPr>
          <a:lstStyle/>
          <a:p>
            <a:r>
              <a:rPr kumimoji="1" lang="ja-JP" altLang="en-US">
                <a:latin typeface="HGPSoeiKakugothicUB"/>
                <a:ea typeface="HGPSoeiKakugothicUB"/>
              </a:rPr>
              <a:t>選択中モード</a:t>
            </a:r>
          </a:p>
        </p:txBody>
      </p:sp>
      <p:cxnSp>
        <p:nvCxnSpPr>
          <p:cNvPr id="33" name="直線矢印コネクタ 32">
            <a:extLst>
              <a:ext uri="{FF2B5EF4-FFF2-40B4-BE49-F238E27FC236}">
                <a16:creationId xmlns:a16="http://schemas.microsoft.com/office/drawing/2014/main" id="{011D902B-8B51-C857-4A7A-282C7A467770}"/>
              </a:ext>
            </a:extLst>
          </p:cNvPr>
          <p:cNvCxnSpPr>
            <a:cxnSpLocks/>
            <a:endCxn id="35" idx="0"/>
          </p:cNvCxnSpPr>
          <p:nvPr/>
        </p:nvCxnSpPr>
        <p:spPr>
          <a:xfrm>
            <a:off x="8735492" y="4143982"/>
            <a:ext cx="441682" cy="27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72BE8925-3B50-01CA-F1EE-30AFDC090E2A}"/>
              </a:ext>
            </a:extLst>
          </p:cNvPr>
          <p:cNvSpPr txBox="1"/>
          <p:nvPr/>
        </p:nvSpPr>
        <p:spPr>
          <a:xfrm>
            <a:off x="7931512" y="4423117"/>
            <a:ext cx="2491323" cy="646331"/>
          </a:xfrm>
          <a:prstGeom prst="rect">
            <a:avLst/>
          </a:prstGeom>
          <a:noFill/>
        </p:spPr>
        <p:txBody>
          <a:bodyPr wrap="square" rtlCol="0">
            <a:spAutoFit/>
          </a:bodyPr>
          <a:lstStyle/>
          <a:p>
            <a:r>
              <a:rPr kumimoji="1" lang="ja-JP" altLang="en-US">
                <a:solidFill>
                  <a:schemeClr val="bg1"/>
                </a:solidFill>
                <a:latin typeface="HGPSoeiKakugothicUB"/>
                <a:ea typeface="HGPSoeiKakugothicUB"/>
              </a:rPr>
              <a:t>各種ノード切り替え用レジェンド</a:t>
            </a:r>
          </a:p>
        </p:txBody>
      </p:sp>
      <p:sp>
        <p:nvSpPr>
          <p:cNvPr id="39" name="正方形/長方形 38">
            <a:extLst>
              <a:ext uri="{FF2B5EF4-FFF2-40B4-BE49-F238E27FC236}">
                <a16:creationId xmlns:a16="http://schemas.microsoft.com/office/drawing/2014/main" id="{281030BF-3A88-8A80-8FF5-47D36C0FBCC9}"/>
              </a:ext>
            </a:extLst>
          </p:cNvPr>
          <p:cNvSpPr/>
          <p:nvPr/>
        </p:nvSpPr>
        <p:spPr>
          <a:xfrm>
            <a:off x="3997948" y="5724421"/>
            <a:ext cx="223853" cy="23863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latin typeface="HGPSoeiKakugothicUB"/>
              <a:ea typeface="HGPSoeiKakugothicUB"/>
            </a:endParaRPr>
          </a:p>
        </p:txBody>
      </p:sp>
      <p:cxnSp>
        <p:nvCxnSpPr>
          <p:cNvPr id="40" name="直線矢印コネクタ 39">
            <a:extLst>
              <a:ext uri="{FF2B5EF4-FFF2-40B4-BE49-F238E27FC236}">
                <a16:creationId xmlns:a16="http://schemas.microsoft.com/office/drawing/2014/main" id="{699A63D4-9197-A873-04FE-45C6A33884BB}"/>
              </a:ext>
            </a:extLst>
          </p:cNvPr>
          <p:cNvCxnSpPr>
            <a:cxnSpLocks/>
          </p:cNvCxnSpPr>
          <p:nvPr/>
        </p:nvCxnSpPr>
        <p:spPr>
          <a:xfrm>
            <a:off x="4312245" y="5843737"/>
            <a:ext cx="287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B72516AC-0438-FCB8-9642-AE47644A049B}"/>
              </a:ext>
            </a:extLst>
          </p:cNvPr>
          <p:cNvSpPr txBox="1"/>
          <p:nvPr/>
        </p:nvSpPr>
        <p:spPr>
          <a:xfrm>
            <a:off x="4797353" y="5539755"/>
            <a:ext cx="3383606" cy="646331"/>
          </a:xfrm>
          <a:prstGeom prst="rect">
            <a:avLst/>
          </a:prstGeom>
          <a:noFill/>
        </p:spPr>
        <p:txBody>
          <a:bodyPr wrap="square" rtlCol="0">
            <a:spAutoFit/>
          </a:bodyPr>
          <a:lstStyle/>
          <a:p>
            <a:r>
              <a:rPr kumimoji="1" lang="ja-JP" altLang="en-US">
                <a:solidFill>
                  <a:schemeClr val="bg1"/>
                </a:solidFill>
                <a:latin typeface="HGPSoeiKakugothicUB"/>
                <a:ea typeface="HGPSoeiKakugothicUB"/>
              </a:rPr>
              <a:t>ノードにカーソルを合わせると</a:t>
            </a:r>
            <a:endParaRPr kumimoji="1" lang="en-US" altLang="ja-JP">
              <a:solidFill>
                <a:schemeClr val="bg1"/>
              </a:solidFill>
              <a:latin typeface="HGPSoeiKakugothicUB"/>
              <a:ea typeface="HGPSoeiKakugothicUB"/>
            </a:endParaRPr>
          </a:p>
          <a:p>
            <a:r>
              <a:rPr kumimoji="1" lang="ja-JP" altLang="en-US">
                <a:solidFill>
                  <a:schemeClr val="bg1"/>
                </a:solidFill>
                <a:latin typeface="HGPSoeiKakugothicUB"/>
                <a:ea typeface="HGPSoeiKakugothicUB"/>
              </a:rPr>
              <a:t>ホバーテキストを表示</a:t>
            </a:r>
          </a:p>
        </p:txBody>
      </p:sp>
      <p:sp>
        <p:nvSpPr>
          <p:cNvPr id="9" name="スライド番号プレースホルダー 8">
            <a:extLst>
              <a:ext uri="{FF2B5EF4-FFF2-40B4-BE49-F238E27FC236}">
                <a16:creationId xmlns:a16="http://schemas.microsoft.com/office/drawing/2014/main" id="{8A28C7B8-8927-0F71-EF3A-97CF2A200221}"/>
              </a:ext>
            </a:extLst>
          </p:cNvPr>
          <p:cNvSpPr>
            <a:spLocks noGrp="1"/>
          </p:cNvSpPr>
          <p:nvPr>
            <p:ph type="sldNum" sz="quarter" idx="12"/>
          </p:nvPr>
        </p:nvSpPr>
        <p:spPr/>
        <p:txBody>
          <a:bodyPr/>
          <a:lstStyle/>
          <a:p>
            <a:fld id="{E6C8A360-EF94-4534-8EFD-4416038C5A76}" type="slidenum">
              <a:rPr kumimoji="1" lang="ja-JP" altLang="en-US" smtClean="0"/>
              <a:t>12</a:t>
            </a:fld>
            <a:endParaRPr kumimoji="1" lang="ja-JP" altLang="en-US"/>
          </a:p>
        </p:txBody>
      </p:sp>
    </p:spTree>
    <p:extLst>
      <p:ext uri="{BB962C8B-B14F-4D97-AF65-F5344CB8AC3E}">
        <p14:creationId xmlns:p14="http://schemas.microsoft.com/office/powerpoint/2010/main" val="422069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7DBD6-0C98-E7E1-6D93-92D7D0B8E9D3}"/>
            </a:ext>
          </a:extLst>
        </p:cNvPr>
        <p:cNvGrpSpPr/>
        <p:nvPr/>
      </p:nvGrpSpPr>
      <p:grpSpPr>
        <a:xfrm>
          <a:off x="0" y="0"/>
          <a:ext cx="0" cy="0"/>
          <a:chOff x="0" y="0"/>
          <a:chExt cx="0" cy="0"/>
        </a:xfrm>
      </p:grpSpPr>
      <p:sp>
        <p:nvSpPr>
          <p:cNvPr id="7" name="タイトル 6">
            <a:extLst>
              <a:ext uri="{FF2B5EF4-FFF2-40B4-BE49-F238E27FC236}">
                <a16:creationId xmlns:a16="http://schemas.microsoft.com/office/drawing/2014/main" id="{02047943-F844-54A3-24BB-F6CE6547F965}"/>
              </a:ext>
            </a:extLst>
          </p:cNvPr>
          <p:cNvSpPr>
            <a:spLocks noGrp="1"/>
          </p:cNvSpPr>
          <p:nvPr>
            <p:ph type="title"/>
          </p:nvPr>
        </p:nvSpPr>
        <p:spPr>
          <a:xfrm>
            <a:off x="2873428" y="2820304"/>
            <a:ext cx="6435926" cy="1211702"/>
          </a:xfrm>
        </p:spPr>
        <p:txBody>
          <a:bodyPr>
            <a:noAutofit/>
          </a:bodyPr>
          <a:lstStyle/>
          <a:p>
            <a:r>
              <a:rPr lang="ja-JP" altLang="en-US" sz="5400">
                <a:latin typeface="HGPSoeiKakugothicUB"/>
                <a:ea typeface="HGPSoeiKakugothicUB"/>
                <a:cs typeface="Calibri Light"/>
              </a:rPr>
              <a:t>グラフ部分コード詳細</a:t>
            </a:r>
          </a:p>
        </p:txBody>
      </p:sp>
      <p:sp>
        <p:nvSpPr>
          <p:cNvPr id="8" name="スライド番号プレースホルダー 7">
            <a:extLst>
              <a:ext uri="{FF2B5EF4-FFF2-40B4-BE49-F238E27FC236}">
                <a16:creationId xmlns:a16="http://schemas.microsoft.com/office/drawing/2014/main" id="{F8E51B8A-F115-0C22-D778-9451E4A1E336}"/>
              </a:ext>
            </a:extLst>
          </p:cNvPr>
          <p:cNvSpPr>
            <a:spLocks noGrp="1"/>
          </p:cNvSpPr>
          <p:nvPr>
            <p:ph type="sldNum" sz="quarter" idx="12"/>
          </p:nvPr>
        </p:nvSpPr>
        <p:spPr/>
        <p:txBody>
          <a:bodyPr/>
          <a:lstStyle/>
          <a:p>
            <a:fld id="{E6C8A360-EF94-4534-8EFD-4416038C5A76}" type="slidenum">
              <a:rPr kumimoji="1" lang="ja-JP" altLang="en-US" smtClean="0"/>
              <a:t>13</a:t>
            </a:fld>
            <a:endParaRPr kumimoji="1" lang="ja-JP" altLang="en-US"/>
          </a:p>
        </p:txBody>
      </p:sp>
    </p:spTree>
    <p:extLst>
      <p:ext uri="{BB962C8B-B14F-4D97-AF65-F5344CB8AC3E}">
        <p14:creationId xmlns:p14="http://schemas.microsoft.com/office/powerpoint/2010/main" val="35420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510F6-02C2-0A03-8DC7-8550DE6AA1CB}"/>
              </a:ext>
            </a:extLst>
          </p:cNvPr>
          <p:cNvSpPr>
            <a:spLocks noGrp="1"/>
          </p:cNvSpPr>
          <p:nvPr>
            <p:ph type="title"/>
          </p:nvPr>
        </p:nvSpPr>
        <p:spPr>
          <a:xfrm>
            <a:off x="838200" y="146159"/>
            <a:ext cx="10515600" cy="1325563"/>
          </a:xfrm>
        </p:spPr>
        <p:txBody>
          <a:bodyPr>
            <a:normAutofit/>
          </a:bodyPr>
          <a:lstStyle/>
          <a:p>
            <a:r>
              <a:rPr lang="ja-JP" altLang="en-US" sz="3200" b="1">
                <a:latin typeface="HGPSoeiKakugothicUB"/>
                <a:ea typeface="HGPSoeiKakugothicUB"/>
              </a:rPr>
              <a:t>エッジを時系列に基づいて接続するグラフ</a:t>
            </a:r>
          </a:p>
        </p:txBody>
      </p:sp>
      <p:sp>
        <p:nvSpPr>
          <p:cNvPr id="5" name="フローチャート: 代替処理 4">
            <a:extLst>
              <a:ext uri="{FF2B5EF4-FFF2-40B4-BE49-F238E27FC236}">
                <a16:creationId xmlns:a16="http://schemas.microsoft.com/office/drawing/2014/main" id="{C26C825E-7A13-222B-E690-C9877BDF8F76}"/>
              </a:ext>
            </a:extLst>
          </p:cNvPr>
          <p:cNvSpPr/>
          <p:nvPr/>
        </p:nvSpPr>
        <p:spPr>
          <a:xfrm>
            <a:off x="794061" y="1468972"/>
            <a:ext cx="4170483" cy="1010942"/>
          </a:xfrm>
          <a:prstGeom prst="flowChartAlternateProcess">
            <a:avLst/>
          </a:prstGeom>
          <a:solidFill>
            <a:srgbClr val="00B05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ja-JP" altLang="en-US" sz="1400" b="1">
                <a:solidFill>
                  <a:srgbClr val="000000"/>
                </a:solidFill>
                <a:latin typeface="HGPSoeiKakugothicUB"/>
                <a:ea typeface="HGPSoeiKakugothicUB"/>
                <a:cs typeface="Calibri"/>
              </a:rPr>
              <a:t>各要素を持つ論文を対応させる辞書を作成</a:t>
            </a:r>
            <a:r>
              <a:rPr lang="ja-JP" altLang="en-US" sz="1400" b="1">
                <a:solidFill>
                  <a:schemeClr val="tx1"/>
                </a:solidFill>
                <a:latin typeface="HGPSoeiKakugothicUB"/>
                <a:ea typeface="HGPSoeiKakugothicUB"/>
                <a:cs typeface="Calibri" panose="020F0502020204030204"/>
              </a:rPr>
              <a:t>：</a:t>
            </a:r>
            <a:r>
              <a:rPr lang="en-US" altLang="ja-JP" sz="1400" b="1">
                <a:solidFill>
                  <a:srgbClr val="000000"/>
                </a:solidFill>
                <a:latin typeface="HGPSoeiKakugothicUB"/>
                <a:ea typeface="HGPSoeiKakugothicUB"/>
                <a:cs typeface="Calibri"/>
              </a:rPr>
              <a:t>a</a:t>
            </a:r>
            <a:r>
              <a:rPr lang="ja-JP" sz="1400" b="1">
                <a:solidFill>
                  <a:srgbClr val="000000"/>
                </a:solidFill>
                <a:latin typeface="HGPSoeiKakugothicUB"/>
                <a:ea typeface="HGPSoeiKakugothicUB"/>
              </a:rPr>
              <a:t>u</a:t>
            </a:r>
            <a:r>
              <a:rPr lang="ja-JP" sz="1400" b="1">
                <a:solidFill>
                  <a:srgbClr val="000000"/>
                </a:solidFill>
                <a:latin typeface="HGPSoeiKakugothicUB"/>
                <a:ea typeface="HGPSoeiKakugothicUB"/>
                <a:cs typeface="Calibri"/>
              </a:rPr>
              <a:t>t</a:t>
            </a:r>
            <a:r>
              <a:rPr lang="en-US" altLang="ja-JP" sz="1400" b="1">
                <a:solidFill>
                  <a:srgbClr val="000000"/>
                </a:solidFill>
                <a:latin typeface="HGPSoeiKakugothicUB"/>
                <a:ea typeface="HGPSoeiKakugothicUB"/>
                <a:cs typeface="Calibri"/>
              </a:rPr>
              <a:t>ho</a:t>
            </a:r>
            <a:r>
              <a:rPr lang="ja-JP" sz="1400" b="1">
                <a:solidFill>
                  <a:srgbClr val="000000"/>
                </a:solidFill>
                <a:latin typeface="HGPSoeiKakugothicUB"/>
                <a:ea typeface="HGPSoeiKakugothicUB"/>
                <a:cs typeface="Calibri"/>
              </a:rPr>
              <a:t>r</a:t>
            </a:r>
            <a:r>
              <a:rPr lang="en-US" altLang="ja-JP" sz="1400" b="1">
                <a:solidFill>
                  <a:srgbClr val="000000"/>
                </a:solidFill>
                <a:latin typeface="HGPSoeiKakugothicUB"/>
                <a:ea typeface="HGPSoeiKakugothicUB"/>
                <a:cs typeface="Calibri"/>
              </a:rPr>
              <a:t>_dict</a:t>
            </a:r>
            <a:r>
              <a:rPr lang="ja-JP" altLang="en-US" sz="1400" b="1">
                <a:solidFill>
                  <a:srgbClr val="000000"/>
                </a:solidFill>
                <a:latin typeface="HGPSoeiKakugothicUB"/>
                <a:ea typeface="HGPSoeiKakugothicUB"/>
                <a:cs typeface="Calibri"/>
              </a:rPr>
              <a:t>、</a:t>
            </a:r>
            <a:r>
              <a:rPr lang="en-US" altLang="ja-JP" sz="1400" b="1">
                <a:solidFill>
                  <a:srgbClr val="000000"/>
                </a:solidFill>
                <a:latin typeface="HGPSoeiKakugothicUB"/>
                <a:ea typeface="HGPSoeiKakugothicUB"/>
                <a:cs typeface="Calibri"/>
              </a:rPr>
              <a:t>y</a:t>
            </a:r>
            <a:r>
              <a:rPr lang="ja-JP" sz="1400" b="1">
                <a:solidFill>
                  <a:srgbClr val="000000"/>
                </a:solidFill>
                <a:latin typeface="HGPSoeiKakugothicUB"/>
                <a:ea typeface="HGPSoeiKakugothicUB"/>
                <a:cs typeface="Calibri"/>
              </a:rPr>
              <a:t>e</a:t>
            </a:r>
            <a:r>
              <a:rPr lang="en-US" altLang="ja-JP" sz="1400" b="1">
                <a:solidFill>
                  <a:srgbClr val="000000"/>
                </a:solidFill>
                <a:latin typeface="HGPSoeiKakugothicUB"/>
                <a:ea typeface="HGPSoeiKakugothicUB"/>
                <a:cs typeface="Calibri"/>
              </a:rPr>
              <a:t>a</a:t>
            </a:r>
            <a:r>
              <a:rPr lang="ja-JP" sz="1400" b="1">
                <a:solidFill>
                  <a:srgbClr val="000000"/>
                </a:solidFill>
                <a:latin typeface="HGPSoeiKakugothicUB"/>
                <a:ea typeface="HGPSoeiKakugothicUB"/>
                <a:cs typeface="Calibri"/>
              </a:rPr>
              <a:t>r_dict、category_dict</a:t>
            </a:r>
          </a:p>
        </p:txBody>
      </p:sp>
      <p:sp>
        <p:nvSpPr>
          <p:cNvPr id="10" name="矢印: 下 9">
            <a:extLst>
              <a:ext uri="{FF2B5EF4-FFF2-40B4-BE49-F238E27FC236}">
                <a16:creationId xmlns:a16="http://schemas.microsoft.com/office/drawing/2014/main" id="{250F2CA9-9C54-C541-B096-8F8A96F215AB}"/>
              </a:ext>
            </a:extLst>
          </p:cNvPr>
          <p:cNvSpPr/>
          <p:nvPr/>
        </p:nvSpPr>
        <p:spPr>
          <a:xfrm>
            <a:off x="2592178" y="2697767"/>
            <a:ext cx="461360" cy="307573"/>
          </a:xfrm>
          <a:prstGeom prst="downArrow">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92D050"/>
              </a:solidFill>
              <a:latin typeface="HGPSoeiKakugothicUB"/>
              <a:ea typeface="HGPSoeiKakugothicUB"/>
            </a:endParaRPr>
          </a:p>
        </p:txBody>
      </p:sp>
      <p:sp>
        <p:nvSpPr>
          <p:cNvPr id="12" name="矢印: 下 11">
            <a:extLst>
              <a:ext uri="{FF2B5EF4-FFF2-40B4-BE49-F238E27FC236}">
                <a16:creationId xmlns:a16="http://schemas.microsoft.com/office/drawing/2014/main" id="{367E8D0A-1E17-0EEC-9F1C-9BF2A4DC3A2E}"/>
              </a:ext>
            </a:extLst>
          </p:cNvPr>
          <p:cNvSpPr/>
          <p:nvPr/>
        </p:nvSpPr>
        <p:spPr>
          <a:xfrm>
            <a:off x="8613334" y="2944145"/>
            <a:ext cx="461360" cy="307573"/>
          </a:xfrm>
          <a:prstGeom prst="downArrow">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92D050"/>
              </a:solidFill>
              <a:latin typeface="HGPSoeiKakugothicUB"/>
              <a:ea typeface="HGPSoeiKakugothicUB"/>
            </a:endParaRPr>
          </a:p>
        </p:txBody>
      </p:sp>
      <p:sp>
        <p:nvSpPr>
          <p:cNvPr id="3" name="フローチャート: 代替処理 2">
            <a:extLst>
              <a:ext uri="{FF2B5EF4-FFF2-40B4-BE49-F238E27FC236}">
                <a16:creationId xmlns:a16="http://schemas.microsoft.com/office/drawing/2014/main" id="{9E5D375E-4227-4DE5-4E6B-815256CD13C4}"/>
              </a:ext>
            </a:extLst>
          </p:cNvPr>
          <p:cNvSpPr/>
          <p:nvPr/>
        </p:nvSpPr>
        <p:spPr>
          <a:xfrm>
            <a:off x="6711296" y="1441408"/>
            <a:ext cx="4265436" cy="1325563"/>
          </a:xfrm>
          <a:prstGeom prst="flowChartAlternateProcess">
            <a:avLst/>
          </a:prstGeom>
          <a:solidFill>
            <a:srgbClr val="00B05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1400" b="1" dirty="0">
                <a:solidFill>
                  <a:schemeClr val="tx1"/>
                </a:solidFill>
                <a:latin typeface="HGPSoeiKakugothicUB"/>
                <a:ea typeface="HGPSoeiKakugothicUB"/>
              </a:rPr>
              <a:t>時系列に基づいた論文間の関係の可視化</a:t>
            </a:r>
            <a:endParaRPr lang="en-US" altLang="ja-JP" sz="1400" b="1" dirty="0">
              <a:solidFill>
                <a:schemeClr val="tx1"/>
              </a:solidFill>
              <a:latin typeface="HGPSoeiKakugothicUB"/>
              <a:ea typeface="HGPSoeiKakugothicUB"/>
            </a:endParaRPr>
          </a:p>
          <a:p>
            <a:r>
              <a:rPr lang="ja-JP" altLang="en-US" sz="1400" dirty="0">
                <a:solidFill>
                  <a:schemeClr val="tx1"/>
                </a:solidFill>
                <a:latin typeface="HGPSoeiKakugothicUB"/>
                <a:ea typeface="HGPSoeiKakugothicUB"/>
              </a:rPr>
              <a:t>親子関係のdfに基づいて、年代別に並び替えた論文データごとに類似度が閾値を超えた場合エッジを接続。</a:t>
            </a:r>
            <a:endParaRPr lang="ja-JP" altLang="en-US" sz="1400" dirty="0">
              <a:solidFill>
                <a:schemeClr val="tx1"/>
              </a:solidFill>
              <a:latin typeface="HGPSoeiKakugothicUB"/>
              <a:ea typeface="HGPSoeiKakugothicUB"/>
              <a:cs typeface="Calibri"/>
            </a:endParaRPr>
          </a:p>
          <a:p>
            <a:r>
              <a:rPr lang="ja-JP" altLang="en-US" sz="1400" dirty="0">
                <a:solidFill>
                  <a:schemeClr val="tx1"/>
                </a:solidFill>
                <a:latin typeface="HGPSoeiKakugothicUB"/>
                <a:ea typeface="HGPSoeiKakugothicUB"/>
              </a:rPr>
              <a:t>エッジは新しいものから古いものへの接続を避け、</a:t>
            </a:r>
            <a:endParaRPr lang="en-US" altLang="ja-JP" sz="1400" dirty="0">
              <a:solidFill>
                <a:schemeClr val="tx1"/>
              </a:solidFill>
              <a:latin typeface="HGPSoeiKakugothicUB"/>
              <a:ea typeface="HGPSoeiKakugothicUB"/>
            </a:endParaRPr>
          </a:p>
          <a:p>
            <a:r>
              <a:rPr lang="ja-JP" altLang="en-US" sz="1400" dirty="0">
                <a:solidFill>
                  <a:schemeClr val="tx1"/>
                </a:solidFill>
                <a:latin typeface="HGPSoeiKakugothicUB"/>
                <a:ea typeface="HGPSoeiKakugothicUB"/>
              </a:rPr>
              <a:t>出版年に基づいて過去から未来へ接続。</a:t>
            </a:r>
          </a:p>
        </p:txBody>
      </p:sp>
      <p:sp>
        <p:nvSpPr>
          <p:cNvPr id="4" name="フローチャート: 代替処理 3">
            <a:extLst>
              <a:ext uri="{FF2B5EF4-FFF2-40B4-BE49-F238E27FC236}">
                <a16:creationId xmlns:a16="http://schemas.microsoft.com/office/drawing/2014/main" id="{CC330730-BB4D-795A-4170-F045A5BCCFDE}"/>
              </a:ext>
            </a:extLst>
          </p:cNvPr>
          <p:cNvSpPr/>
          <p:nvPr/>
        </p:nvSpPr>
        <p:spPr>
          <a:xfrm>
            <a:off x="843205" y="3112323"/>
            <a:ext cx="4135449" cy="2019914"/>
          </a:xfrm>
          <a:prstGeom prst="flowChartAlternateProcess">
            <a:avLst/>
          </a:prstGeom>
          <a:solidFill>
            <a:srgbClr val="00B05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1400" b="1">
                <a:solidFill>
                  <a:schemeClr val="tx1"/>
                </a:solidFill>
                <a:latin typeface="HGPSoeiKakugothicUB"/>
                <a:ea typeface="HGPSoeiKakugothicUB"/>
              </a:rPr>
              <a:t>ノードの表示</a:t>
            </a:r>
            <a:endParaRPr lang="en-US" altLang="ja-JP" sz="1400" b="1">
              <a:solidFill>
                <a:schemeClr val="tx1"/>
              </a:solidFill>
              <a:latin typeface="HGPSoeiKakugothicUB"/>
              <a:ea typeface="HGPSoeiKakugothicUB"/>
            </a:endParaRPr>
          </a:p>
          <a:p>
            <a:r>
              <a:rPr lang="ja-JP" altLang="en-US" sz="1400">
                <a:solidFill>
                  <a:schemeClr val="tx1"/>
                </a:solidFill>
                <a:latin typeface="HGPSoeiKakugothicUB"/>
                <a:ea typeface="HGPSoeiKakugothicUB"/>
              </a:rPr>
              <a:t>クエリとの類似度に基づいてノードサイズを調整し、各論文とクエリの関連度を視覚化。</a:t>
            </a:r>
          </a:p>
          <a:p>
            <a:r>
              <a:rPr lang="ja-JP" altLang="en-US" sz="1400">
                <a:solidFill>
                  <a:schemeClr val="tx1"/>
                </a:solidFill>
                <a:latin typeface="HGPSoeiKakugothicUB"/>
                <a:ea typeface="HGPSoeiKakugothicUB"/>
              </a:rPr>
              <a:t>ホバーテキストにより</a:t>
            </a:r>
            <a:r>
              <a:rPr lang="ja-JP" sz="1400">
                <a:solidFill>
                  <a:schemeClr val="tx1"/>
                </a:solidFill>
                <a:latin typeface="HGPSoeiKakugothicUB"/>
                <a:ea typeface="HGPSoeiKakugothicUB"/>
              </a:rPr>
              <a:t>論文名、著者、カテゴリ、出版年、親子関係にある論文</a:t>
            </a:r>
            <a:r>
              <a:rPr lang="ja-JP" altLang="en-US" sz="1400">
                <a:solidFill>
                  <a:schemeClr val="tx1"/>
                </a:solidFill>
                <a:latin typeface="HGPSoeiKakugothicUB"/>
                <a:ea typeface="HGPSoeiKakugothicUB"/>
              </a:rPr>
              <a:t>の情報を表示。ノードの配置はy座標が時系列に基づいていること以外は自動配置</a:t>
            </a:r>
            <a:endParaRPr lang="en-US" altLang="ja-JP" sz="1400">
              <a:solidFill>
                <a:schemeClr val="tx1"/>
              </a:solidFill>
              <a:latin typeface="HGPSoeiKakugothicUB"/>
              <a:ea typeface="HGPSoeiKakugothicUB"/>
            </a:endParaRPr>
          </a:p>
          <a:p>
            <a:r>
              <a:rPr lang="ja-JP" altLang="en-US" sz="1400">
                <a:solidFill>
                  <a:schemeClr val="tx1"/>
                </a:solidFill>
                <a:latin typeface="HGPSoeiKakugothicUB"/>
                <a:ea typeface="HGPSoeiKakugothicUB"/>
              </a:rPr>
              <a:t>カテゴリ・年代・著者別に色分けし、それぞれ別ノードで保存</a:t>
            </a:r>
            <a:endParaRPr lang="en-US" altLang="ja-JP" sz="1400">
              <a:solidFill>
                <a:schemeClr val="tx1"/>
              </a:solidFill>
              <a:latin typeface="HGPSoeiKakugothicUB"/>
              <a:ea typeface="HGPSoeiKakugothicUB"/>
            </a:endParaRPr>
          </a:p>
        </p:txBody>
      </p:sp>
      <p:sp>
        <p:nvSpPr>
          <p:cNvPr id="7" name="フローチャート: 代替処理 6">
            <a:extLst>
              <a:ext uri="{FF2B5EF4-FFF2-40B4-BE49-F238E27FC236}">
                <a16:creationId xmlns:a16="http://schemas.microsoft.com/office/drawing/2014/main" id="{A793A9E7-FC38-E946-FDDC-A543E26F6B87}"/>
              </a:ext>
            </a:extLst>
          </p:cNvPr>
          <p:cNvSpPr/>
          <p:nvPr/>
        </p:nvSpPr>
        <p:spPr>
          <a:xfrm>
            <a:off x="6723740" y="3517285"/>
            <a:ext cx="4240551" cy="1438689"/>
          </a:xfrm>
          <a:prstGeom prst="flowChartAlternateProcess">
            <a:avLst/>
          </a:prstGeom>
          <a:solidFill>
            <a:srgbClr val="00B05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1400" b="1">
                <a:solidFill>
                  <a:schemeClr val="tx1"/>
                </a:solidFill>
                <a:latin typeface="HGPSoeiKakugothicUB"/>
                <a:ea typeface="HGPSoeiKakugothicUB"/>
              </a:rPr>
              <a:t>年代、カテゴリ、著者別の表示切替</a:t>
            </a:r>
            <a:endParaRPr lang="en-US" altLang="ja-JP" sz="1400" b="1">
              <a:solidFill>
                <a:schemeClr val="tx1"/>
              </a:solidFill>
              <a:latin typeface="HGPSoeiKakugothicUB"/>
              <a:ea typeface="HGPSoeiKakugothicUB"/>
            </a:endParaRPr>
          </a:p>
          <a:p>
            <a:r>
              <a:rPr lang="ja-JP" altLang="en-US" sz="1400">
                <a:solidFill>
                  <a:schemeClr val="tx1"/>
                </a:solidFill>
                <a:latin typeface="HGPSoeiKakugothicUB"/>
                <a:ea typeface="HGPSoeiKakugothicUB"/>
              </a:rPr>
              <a:t>カテゴリ、出版年代、著者別の辞書をもとに表示する情報をフィルタリング可能なレジェンドを追加し、可視化する情報の切り替えを容易にする。また、レジェンドに関しても</a:t>
            </a:r>
            <a:r>
              <a:rPr lang="ja-JP" sz="1400">
                <a:solidFill>
                  <a:schemeClr val="tx1"/>
                </a:solidFill>
                <a:latin typeface="HGPSoeiKakugothicUB"/>
                <a:ea typeface="HGPSoeiKakugothicUB"/>
              </a:rPr>
              <a:t>メニューで</a:t>
            </a:r>
            <a:r>
              <a:rPr lang="ja-JP" altLang="en-US" sz="1400">
                <a:solidFill>
                  <a:schemeClr val="tx1"/>
                </a:solidFill>
                <a:latin typeface="HGPSoeiKakugothicUB"/>
                <a:ea typeface="HGPSoeiKakugothicUB"/>
              </a:rPr>
              <a:t>カテゴリ・年代・著者ごとに表示するものを管理。</a:t>
            </a:r>
            <a:endParaRPr lang="ja-JP">
              <a:solidFill>
                <a:schemeClr val="tx1"/>
              </a:solidFill>
              <a:ea typeface="游ゴシック"/>
              <a:cs typeface="Calibri"/>
            </a:endParaRPr>
          </a:p>
        </p:txBody>
      </p:sp>
      <p:sp>
        <p:nvSpPr>
          <p:cNvPr id="15" name="矢印: 右 14">
            <a:extLst>
              <a:ext uri="{FF2B5EF4-FFF2-40B4-BE49-F238E27FC236}">
                <a16:creationId xmlns:a16="http://schemas.microsoft.com/office/drawing/2014/main" id="{DC4C83AB-4275-26CD-2846-C89D436F3C3F}"/>
              </a:ext>
            </a:extLst>
          </p:cNvPr>
          <p:cNvSpPr/>
          <p:nvPr/>
        </p:nvSpPr>
        <p:spPr>
          <a:xfrm rot="17987500">
            <a:off x="4661338" y="3193151"/>
            <a:ext cx="2426362" cy="237667"/>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latin typeface="HGPSoeiKakugothicUB"/>
              <a:ea typeface="HGPSoeiKakugothicUB"/>
            </a:endParaRPr>
          </a:p>
        </p:txBody>
      </p:sp>
      <p:sp>
        <p:nvSpPr>
          <p:cNvPr id="16" name="フローチャート: 代替処理 15">
            <a:extLst>
              <a:ext uri="{FF2B5EF4-FFF2-40B4-BE49-F238E27FC236}">
                <a16:creationId xmlns:a16="http://schemas.microsoft.com/office/drawing/2014/main" id="{506E29CA-C054-6456-0141-8FE6AA2F0BE1}"/>
              </a:ext>
            </a:extLst>
          </p:cNvPr>
          <p:cNvSpPr/>
          <p:nvPr/>
        </p:nvSpPr>
        <p:spPr>
          <a:xfrm>
            <a:off x="2224621" y="5266407"/>
            <a:ext cx="7856616" cy="1440114"/>
          </a:xfrm>
          <a:prstGeom prst="flowChartAlternateProcess">
            <a:avLst/>
          </a:prstGeom>
          <a:solidFill>
            <a:srgbClr val="00B05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ja-JP" altLang="en-US" sz="1400" b="1">
                <a:solidFill>
                  <a:srgbClr val="000000"/>
                </a:solidFill>
                <a:latin typeface="HGPSoeiKakugothicUB"/>
                <a:ea typeface="HGPSoeiKakugothicUB"/>
                <a:cs typeface="Calibri"/>
              </a:rPr>
              <a:t>年代順にデータを並び変え、閾値を超える関連性の高い論文同士をエッジでつなぐ。</a:t>
            </a:r>
            <a:endParaRPr lang="en-US" altLang="ja-JP" sz="1400" b="1">
              <a:solidFill>
                <a:srgbClr val="000000"/>
              </a:solidFill>
              <a:latin typeface="HGPSoeiKakugothicUB"/>
              <a:ea typeface="HGPSoeiKakugothicUB"/>
              <a:cs typeface="Calibri"/>
            </a:endParaRPr>
          </a:p>
          <a:p>
            <a:pPr>
              <a:lnSpc>
                <a:spcPct val="90000"/>
              </a:lnSpc>
              <a:spcBef>
                <a:spcPts val="1000"/>
              </a:spcBef>
            </a:pPr>
            <a:r>
              <a:rPr lang="ja-JP" altLang="en-US" sz="1400" b="1">
                <a:solidFill>
                  <a:srgbClr val="000000"/>
                </a:solidFill>
                <a:latin typeface="HGPSoeiKakugothicUB"/>
                <a:ea typeface="HGPSoeiKakugothicUB"/>
                <a:cs typeface="Calibri"/>
              </a:rPr>
              <a:t>過去から未来へのエッジのみ接続し、逆は削除する。</a:t>
            </a:r>
            <a:endParaRPr lang="en-US" altLang="ja-JP" sz="1400" b="1">
              <a:solidFill>
                <a:srgbClr val="000000"/>
              </a:solidFill>
              <a:latin typeface="HGPSoeiKakugothicUB"/>
              <a:ea typeface="HGPSoeiKakugothicUB"/>
              <a:cs typeface="Calibri"/>
            </a:endParaRPr>
          </a:p>
          <a:p>
            <a:pPr>
              <a:lnSpc>
                <a:spcPct val="90000"/>
              </a:lnSpc>
              <a:spcBef>
                <a:spcPts val="1000"/>
              </a:spcBef>
            </a:pPr>
            <a:r>
              <a:rPr lang="ja-JP" altLang="en-US" sz="1400" b="1">
                <a:solidFill>
                  <a:srgbClr val="000000"/>
                </a:solidFill>
                <a:latin typeface="HGPSoeiKakugothicUB"/>
                <a:ea typeface="HGPSoeiKakugothicUB"/>
                <a:cs typeface="Calibri"/>
              </a:rPr>
              <a:t>こうすることで時系列に基づいて関連性が高い論文を辿ることが出来る。</a:t>
            </a:r>
          </a:p>
          <a:p>
            <a:pPr>
              <a:lnSpc>
                <a:spcPct val="90000"/>
              </a:lnSpc>
              <a:spcBef>
                <a:spcPts val="1000"/>
              </a:spcBef>
            </a:pPr>
            <a:r>
              <a:rPr lang="ja-JP" altLang="en-US" sz="1400" b="1">
                <a:solidFill>
                  <a:srgbClr val="000000"/>
                </a:solidFill>
                <a:latin typeface="HGPSoeiKakugothicUB"/>
                <a:ea typeface="HGPSoeiKakugothicUB"/>
                <a:cs typeface="Calibri"/>
              </a:rPr>
              <a:t>ただし、arxiv・pubmedに引用・被引用データがなかったため、引用関係に基づいたものではない。</a:t>
            </a:r>
          </a:p>
        </p:txBody>
      </p:sp>
      <p:sp>
        <p:nvSpPr>
          <p:cNvPr id="14" name="スライド番号プレースホルダー 13">
            <a:extLst>
              <a:ext uri="{FF2B5EF4-FFF2-40B4-BE49-F238E27FC236}">
                <a16:creationId xmlns:a16="http://schemas.microsoft.com/office/drawing/2014/main" id="{F978170A-DC80-937A-B7EC-EA58183D0660}"/>
              </a:ext>
            </a:extLst>
          </p:cNvPr>
          <p:cNvSpPr>
            <a:spLocks noGrp="1"/>
          </p:cNvSpPr>
          <p:nvPr>
            <p:ph type="sldNum" sz="quarter" idx="12"/>
          </p:nvPr>
        </p:nvSpPr>
        <p:spPr/>
        <p:txBody>
          <a:bodyPr/>
          <a:lstStyle/>
          <a:p>
            <a:fld id="{E6C8A360-EF94-4534-8EFD-4416038C5A76}" type="slidenum">
              <a:rPr kumimoji="1" lang="ja-JP" altLang="en-US" smtClean="0"/>
              <a:t>14</a:t>
            </a:fld>
            <a:endParaRPr kumimoji="1" lang="ja-JP" altLang="en-US"/>
          </a:p>
        </p:txBody>
      </p:sp>
    </p:spTree>
    <p:extLst>
      <p:ext uri="{BB962C8B-B14F-4D97-AF65-F5344CB8AC3E}">
        <p14:creationId xmlns:p14="http://schemas.microsoft.com/office/powerpoint/2010/main" val="2673617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88846-D8DD-1343-1E4F-5DE8D9DBF6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81D975-522D-DB7C-65F5-1197F0A807CA}"/>
              </a:ext>
            </a:extLst>
          </p:cNvPr>
          <p:cNvSpPr>
            <a:spLocks noGrp="1"/>
          </p:cNvSpPr>
          <p:nvPr>
            <p:ph type="title"/>
          </p:nvPr>
        </p:nvSpPr>
        <p:spPr>
          <a:xfrm>
            <a:off x="2589923" y="392370"/>
            <a:ext cx="7012152" cy="1045288"/>
          </a:xfrm>
        </p:spPr>
        <p:txBody>
          <a:bodyPr>
            <a:normAutofit/>
          </a:bodyPr>
          <a:lstStyle/>
          <a:p>
            <a:pPr algn="ctr"/>
            <a:r>
              <a:rPr lang="ja-JP" altLang="en-US" sz="3200" b="1">
                <a:latin typeface="HGPSoeiKakugothicUB"/>
                <a:ea typeface="HGPSoeiKakugothicUB"/>
              </a:rPr>
              <a:t>クエリから派生するエッジのグラフ</a:t>
            </a:r>
          </a:p>
        </p:txBody>
      </p:sp>
      <p:sp>
        <p:nvSpPr>
          <p:cNvPr id="6" name="フローチャート: 代替処理 5">
            <a:extLst>
              <a:ext uri="{FF2B5EF4-FFF2-40B4-BE49-F238E27FC236}">
                <a16:creationId xmlns:a16="http://schemas.microsoft.com/office/drawing/2014/main" id="{2C416804-A0AA-F523-11FE-15E806EBECC3}"/>
              </a:ext>
            </a:extLst>
          </p:cNvPr>
          <p:cNvSpPr/>
          <p:nvPr/>
        </p:nvSpPr>
        <p:spPr>
          <a:xfrm>
            <a:off x="2890848" y="2316212"/>
            <a:ext cx="6410303" cy="2225575"/>
          </a:xfrm>
          <a:prstGeom prst="flowChartAlternateProcess">
            <a:avLst/>
          </a:prstGeom>
          <a:solidFill>
            <a:srgbClr val="00B05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ja-JP" altLang="en-US" sz="1400">
                <a:solidFill>
                  <a:srgbClr val="000000"/>
                </a:solidFill>
                <a:latin typeface="HGPSoeiKakugothicUB"/>
                <a:ea typeface="HGPSoeiKakugothicUB"/>
                <a:cs typeface="Calibri"/>
              </a:rPr>
              <a:t>エッジの接続方法以外は時系列グラフとほぼ同様。</a:t>
            </a:r>
            <a:endParaRPr lang="en-US" altLang="ja-JP" sz="1400">
              <a:solidFill>
                <a:srgbClr val="000000"/>
              </a:solidFill>
              <a:latin typeface="HGPSoeiKakugothicUB"/>
              <a:ea typeface="HGPSoeiKakugothicUB"/>
              <a:cs typeface="Calibri"/>
            </a:endParaRPr>
          </a:p>
          <a:p>
            <a:pPr>
              <a:lnSpc>
                <a:spcPct val="90000"/>
              </a:lnSpc>
              <a:spcBef>
                <a:spcPts val="1000"/>
              </a:spcBef>
            </a:pPr>
            <a:r>
              <a:rPr lang="ja-JP" sz="1400">
                <a:solidFill>
                  <a:srgbClr val="000000"/>
                </a:solidFill>
                <a:latin typeface="HGPSoeiKakugothicUB"/>
                <a:ea typeface="HGPSoeiKakugothicUB"/>
                <a:cs typeface="Calibri"/>
              </a:rPr>
              <a:t>検索時に</a:t>
            </a:r>
            <a:r>
              <a:rPr lang="ja-JP" altLang="en-US" sz="1400">
                <a:solidFill>
                  <a:srgbClr val="000000"/>
                </a:solidFill>
                <a:latin typeface="HGPSoeiKakugothicUB"/>
                <a:ea typeface="HGPSoeiKakugothicUB"/>
                <a:cs typeface="Calibri"/>
              </a:rPr>
              <a:t>キーワードを抽出</a:t>
            </a:r>
            <a:r>
              <a:rPr lang="ja-JP" sz="1400">
                <a:solidFill>
                  <a:srgbClr val="000000"/>
                </a:solidFill>
                <a:latin typeface="HGPSoeiKakugothicUB"/>
                <a:ea typeface="HGPSoeiKakugothicUB"/>
                <a:cs typeface="Calibri"/>
              </a:rPr>
              <a:t>した</a:t>
            </a:r>
            <a:r>
              <a:rPr lang="ja-JP" altLang="en-US" sz="1400">
                <a:solidFill>
                  <a:srgbClr val="000000"/>
                </a:solidFill>
                <a:latin typeface="HGPSoeiKakugothicUB"/>
                <a:ea typeface="HGPSoeiKakugothicUB"/>
                <a:cs typeface="Calibri"/>
              </a:rPr>
              <a:t>論文とその検索結果の論文で親子関係を取り、データフレーム化。それをもとにエッジを接続。</a:t>
            </a:r>
            <a:endParaRPr lang="ja-JP" sz="1400">
              <a:ea typeface="游ゴシック"/>
              <a:cs typeface="Calibri"/>
            </a:endParaRPr>
          </a:p>
          <a:p>
            <a:pPr>
              <a:lnSpc>
                <a:spcPct val="90000"/>
              </a:lnSpc>
              <a:spcBef>
                <a:spcPts val="1000"/>
              </a:spcBef>
            </a:pPr>
            <a:r>
              <a:rPr lang="ja-JP" altLang="en-US" sz="1400">
                <a:solidFill>
                  <a:srgbClr val="000000"/>
                </a:solidFill>
                <a:latin typeface="HGPSoeiKakugothicUB"/>
                <a:ea typeface="HGPSoeiKakugothicUB"/>
                <a:cs typeface="Calibri"/>
              </a:rPr>
              <a:t>クエリから派生する論文のネットワークを可視化することで</a:t>
            </a:r>
            <a:endParaRPr lang="en-US" altLang="ja-JP" sz="1400">
              <a:solidFill>
                <a:srgbClr val="000000"/>
              </a:solidFill>
              <a:latin typeface="HGPSoeiKakugothicUB"/>
              <a:ea typeface="HGPSoeiKakugothicUB"/>
              <a:cs typeface="Calibri"/>
            </a:endParaRPr>
          </a:p>
          <a:p>
            <a:pPr>
              <a:lnSpc>
                <a:spcPct val="90000"/>
              </a:lnSpc>
              <a:spcBef>
                <a:spcPts val="1000"/>
              </a:spcBef>
            </a:pPr>
            <a:r>
              <a:rPr lang="ja-JP" altLang="en-US" sz="1400">
                <a:solidFill>
                  <a:srgbClr val="000000"/>
                </a:solidFill>
                <a:latin typeface="HGPSoeiKakugothicUB"/>
                <a:ea typeface="HGPSoeiKakugothicUB"/>
                <a:cs typeface="Calibri"/>
              </a:rPr>
              <a:t>クエリから派生する技術の関連性を表現</a:t>
            </a:r>
            <a:endParaRPr lang="en-US" altLang="ja-JP" sz="1400">
              <a:solidFill>
                <a:srgbClr val="000000"/>
              </a:solidFill>
              <a:latin typeface="HGPSoeiKakugothicUB"/>
              <a:ea typeface="HGPSoeiKakugothicUB"/>
              <a:cs typeface="Calibri"/>
            </a:endParaRPr>
          </a:p>
        </p:txBody>
      </p:sp>
      <p:sp>
        <p:nvSpPr>
          <p:cNvPr id="9" name="スライド番号プレースホルダー 8">
            <a:extLst>
              <a:ext uri="{FF2B5EF4-FFF2-40B4-BE49-F238E27FC236}">
                <a16:creationId xmlns:a16="http://schemas.microsoft.com/office/drawing/2014/main" id="{D873874B-F2E9-D7BD-0AD9-84DC1256FC97}"/>
              </a:ext>
            </a:extLst>
          </p:cNvPr>
          <p:cNvSpPr>
            <a:spLocks noGrp="1"/>
          </p:cNvSpPr>
          <p:nvPr>
            <p:ph type="sldNum" sz="quarter" idx="12"/>
          </p:nvPr>
        </p:nvSpPr>
        <p:spPr/>
        <p:txBody>
          <a:bodyPr/>
          <a:lstStyle/>
          <a:p>
            <a:fld id="{E6C8A360-EF94-4534-8EFD-4416038C5A76}" type="slidenum">
              <a:rPr kumimoji="1" lang="ja-JP" altLang="en-US" smtClean="0"/>
              <a:t>15</a:t>
            </a:fld>
            <a:endParaRPr kumimoji="1" lang="ja-JP" altLang="en-US"/>
          </a:p>
        </p:txBody>
      </p:sp>
    </p:spTree>
    <p:extLst>
      <p:ext uri="{BB962C8B-B14F-4D97-AF65-F5344CB8AC3E}">
        <p14:creationId xmlns:p14="http://schemas.microsoft.com/office/powerpoint/2010/main" val="175657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00BB8-9433-DC37-F449-ABBDE71C98B4}"/>
              </a:ext>
            </a:extLst>
          </p:cNvPr>
          <p:cNvSpPr>
            <a:spLocks noGrp="1"/>
          </p:cNvSpPr>
          <p:nvPr>
            <p:ph type="title"/>
          </p:nvPr>
        </p:nvSpPr>
        <p:spPr/>
        <p:txBody>
          <a:bodyPr/>
          <a:lstStyle/>
          <a:p>
            <a:r>
              <a:rPr kumimoji="1" lang="ja-JP" altLang="en-US" b="1" dirty="0">
                <a:ea typeface="游ゴシック Light"/>
              </a:rPr>
              <a:t>今後の展望</a:t>
            </a:r>
            <a:r>
              <a:rPr lang="ja-JP" altLang="en-US" b="1" dirty="0">
                <a:ea typeface="游ゴシック Light"/>
              </a:rPr>
              <a:t>（検索部分</a:t>
            </a:r>
            <a:r>
              <a:rPr lang="ja-JP" altLang="en-US" dirty="0">
                <a:ea typeface="游ゴシック Light"/>
              </a:rPr>
              <a:t>）</a:t>
            </a:r>
            <a:endParaRPr kumimoji="1" lang="ja-JP" altLang="en-US" dirty="0"/>
          </a:p>
        </p:txBody>
      </p:sp>
      <p:sp>
        <p:nvSpPr>
          <p:cNvPr id="3" name="コンテンツ プレースホルダー 2">
            <a:extLst>
              <a:ext uri="{FF2B5EF4-FFF2-40B4-BE49-F238E27FC236}">
                <a16:creationId xmlns:a16="http://schemas.microsoft.com/office/drawing/2014/main" id="{74B7F7EE-8B10-5B5D-4482-FA50A2A53FEB}"/>
              </a:ext>
            </a:extLst>
          </p:cNvPr>
          <p:cNvSpPr>
            <a:spLocks noGrp="1"/>
          </p:cNvSpPr>
          <p:nvPr>
            <p:ph idx="1"/>
          </p:nvPr>
        </p:nvSpPr>
        <p:spPr/>
        <p:txBody>
          <a:bodyPr vert="horz" lIns="91440" tIns="45720" rIns="91440" bIns="45720" rtlCol="0" anchor="t">
            <a:normAutofit/>
          </a:bodyPr>
          <a:lstStyle/>
          <a:p>
            <a:r>
              <a:rPr kumimoji="1" lang="ja-JP" altLang="en-US" dirty="0"/>
              <a:t>現在のプログラムでは、類似度による閾値の問題で著者</a:t>
            </a:r>
            <a:r>
              <a:rPr lang="ja-JP" altLang="en-US" dirty="0"/>
              <a:t>名</a:t>
            </a:r>
            <a:r>
              <a:rPr kumimoji="1" lang="ja-JP" altLang="en-US" dirty="0"/>
              <a:t>を人間が検索キーワードに設定した場合の検索がうまくいかないため、</a:t>
            </a:r>
            <a:r>
              <a:rPr kumimoji="1" lang="ja-JP" altLang="en-US"/>
              <a:t>可能なのように</a:t>
            </a:r>
            <a:r>
              <a:rPr kumimoji="1" lang="ja-JP" altLang="en-US" dirty="0"/>
              <a:t>改善</a:t>
            </a:r>
            <a:r>
              <a:rPr kumimoji="1" lang="ja-JP" altLang="en-US"/>
              <a:t>を行う</a:t>
            </a:r>
            <a:endParaRPr kumimoji="1" lang="en-US" altLang="ja-JP"/>
          </a:p>
          <a:p>
            <a:endParaRPr lang="en-US" altLang="ja-JP"/>
          </a:p>
          <a:p>
            <a:r>
              <a:rPr lang="ja-JP" altLang="en-US"/>
              <a:t>大量の</a:t>
            </a:r>
            <a:r>
              <a:rPr lang="en-US" altLang="ja-JP"/>
              <a:t>API</a:t>
            </a:r>
            <a:r>
              <a:rPr lang="ja-JP" altLang="en-US"/>
              <a:t>リクエストでも問題なく動作するように改善を行う</a:t>
            </a:r>
            <a:endParaRPr kumimoji="1" lang="ja-JP" altLang="en-US"/>
          </a:p>
          <a:p>
            <a:endParaRPr lang="en-US" altLang="ja-JP"/>
          </a:p>
          <a:p>
            <a:r>
              <a:rPr kumimoji="1" lang="ja-JP" altLang="en-US"/>
              <a:t>複数のキーワードを使用して論文の詳細情報を取得するループのアルゴリズムを簡易化する</a:t>
            </a:r>
            <a:endParaRPr kumimoji="1" lang="en-US" altLang="ja-JP"/>
          </a:p>
          <a:p>
            <a:endParaRPr kumimoji="1" lang="en-US" altLang="ja-JP"/>
          </a:p>
        </p:txBody>
      </p:sp>
      <p:sp>
        <p:nvSpPr>
          <p:cNvPr id="9" name="スライド番号プレースホルダー 8">
            <a:extLst>
              <a:ext uri="{FF2B5EF4-FFF2-40B4-BE49-F238E27FC236}">
                <a16:creationId xmlns:a16="http://schemas.microsoft.com/office/drawing/2014/main" id="{3AAB09CB-82C6-2DB3-2587-4751FCD08503}"/>
              </a:ext>
            </a:extLst>
          </p:cNvPr>
          <p:cNvSpPr>
            <a:spLocks noGrp="1"/>
          </p:cNvSpPr>
          <p:nvPr>
            <p:ph type="sldNum" sz="quarter" idx="12"/>
          </p:nvPr>
        </p:nvSpPr>
        <p:spPr/>
        <p:txBody>
          <a:bodyPr/>
          <a:lstStyle/>
          <a:p>
            <a:fld id="{E6C8A360-EF94-4534-8EFD-4416038C5A76}" type="slidenum">
              <a:rPr kumimoji="1" lang="ja-JP" altLang="en-US" smtClean="0"/>
              <a:t>16</a:t>
            </a:fld>
            <a:endParaRPr kumimoji="1" lang="ja-JP" altLang="en-US"/>
          </a:p>
        </p:txBody>
      </p:sp>
    </p:spTree>
    <p:extLst>
      <p:ext uri="{BB962C8B-B14F-4D97-AF65-F5344CB8AC3E}">
        <p14:creationId xmlns:p14="http://schemas.microsoft.com/office/powerpoint/2010/main" val="270424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00BB8-9433-DC37-F449-ABBDE71C98B4}"/>
              </a:ext>
            </a:extLst>
          </p:cNvPr>
          <p:cNvSpPr>
            <a:spLocks noGrp="1"/>
          </p:cNvSpPr>
          <p:nvPr>
            <p:ph type="title"/>
          </p:nvPr>
        </p:nvSpPr>
        <p:spPr/>
        <p:txBody>
          <a:bodyPr/>
          <a:lstStyle/>
          <a:p>
            <a:r>
              <a:rPr kumimoji="1" lang="ja-JP" altLang="en-US">
                <a:latin typeface="HGP創英角ｺﾞｼｯｸUB"/>
                <a:ea typeface="HGP創英角ｺﾞｼｯｸUB"/>
              </a:rPr>
              <a:t>今後の展望</a:t>
            </a:r>
            <a:r>
              <a:rPr lang="ja-JP" altLang="en-US">
                <a:latin typeface="HGP創英角ｺﾞｼｯｸUB"/>
                <a:ea typeface="HGP創英角ｺﾞｼｯｸUB"/>
              </a:rPr>
              <a:t>（グラフ）</a:t>
            </a:r>
            <a:endParaRPr kumimoji="1" lang="ja-JP" altLang="en-US">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74B7F7EE-8B10-5B5D-4482-FA50A2A53FEB}"/>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ja-JP" altLang="en-US" sz="2400">
                <a:latin typeface="HGP創英角ｺﾞｼｯｸUB"/>
                <a:ea typeface="HGP創英角ｺﾞｼｯｸUB"/>
              </a:rPr>
              <a:t>・</a:t>
            </a:r>
            <a:r>
              <a:rPr lang="ja-JP" sz="2400">
                <a:latin typeface="HGP創英角ｺﾞｼｯｸUB"/>
                <a:ea typeface="HGP創英角ｺﾞｼｯｸUB"/>
              </a:rPr>
              <a:t>クラスタ</a:t>
            </a:r>
            <a:r>
              <a:rPr kumimoji="1" lang="ja-JP" sz="2400">
                <a:latin typeface="HGP創英角ｺﾞｼｯｸUB"/>
                <a:ea typeface="HGP創英角ｺﾞｼｯｸUB"/>
              </a:rPr>
              <a:t>リ</a:t>
            </a:r>
            <a:r>
              <a:rPr lang="ja-JP" sz="2400">
                <a:latin typeface="HGP創英角ｺﾞｼｯｸUB"/>
                <a:ea typeface="HGP創英角ｺﾞｼｯｸUB"/>
              </a:rPr>
              <a:t>ング</a:t>
            </a:r>
            <a:r>
              <a:rPr lang="ja-JP" altLang="en-US" sz="2400">
                <a:latin typeface="HGP創英角ｺﾞｼｯｸUB"/>
                <a:ea typeface="HGP創英角ｺﾞｼｯｸUB"/>
              </a:rPr>
              <a:t>の</a:t>
            </a:r>
            <a:r>
              <a:rPr kumimoji="1" lang="ja-JP" sz="2400">
                <a:latin typeface="HGP創英角ｺﾞｼｯｸUB"/>
                <a:ea typeface="HGP創英角ｺﾞｼｯｸUB"/>
              </a:rPr>
              <a:t>実</a:t>
            </a:r>
            <a:r>
              <a:rPr lang="ja-JP" sz="2400">
                <a:latin typeface="HGP創英角ｺﾞｼｯｸUB"/>
                <a:ea typeface="HGP創英角ｺﾞｼｯｸUB"/>
              </a:rPr>
              <a:t>装</a:t>
            </a:r>
            <a:endParaRPr lang="ja-JP">
              <a:ea typeface="游ゴシック"/>
              <a:cs typeface="Calibri"/>
            </a:endParaRPr>
          </a:p>
          <a:p>
            <a:pPr marL="0" indent="0">
              <a:buNone/>
            </a:pPr>
            <a:r>
              <a:rPr lang="ja-JP" altLang="en-US" sz="2400">
                <a:latin typeface="HGP創英角ｺﾞｼｯｸUB"/>
                <a:ea typeface="HGP創英角ｺﾞｼｯｸUB"/>
                <a:cs typeface="Calibri"/>
              </a:rPr>
              <a:t>→クラスタリングを用いて異なる角度から論文をグループ分けし、結果を可視化</a:t>
            </a:r>
            <a:endParaRPr lang="ja-JP" sz="2400">
              <a:latin typeface="HGP創英角ｺﾞｼｯｸUB"/>
              <a:ea typeface="HGP創英角ｺﾞｼｯｸUB"/>
              <a:cs typeface="Calibri"/>
            </a:endParaRPr>
          </a:p>
          <a:p>
            <a:pPr marL="0" indent="0">
              <a:buNone/>
            </a:pPr>
            <a:endParaRPr lang="ja-JP" altLang="en-US" sz="2400">
              <a:latin typeface="HGP創英角ｺﾞｼｯｸUB"/>
              <a:ea typeface="HGP創英角ｺﾞｼｯｸUB"/>
              <a:cs typeface="Calibri"/>
            </a:endParaRPr>
          </a:p>
          <a:p>
            <a:pPr marL="0" indent="0">
              <a:buNone/>
            </a:pPr>
            <a:r>
              <a:rPr lang="ja-JP" altLang="en-US" sz="2400">
                <a:latin typeface="HGP創英角ｺﾞｼｯｸUB"/>
                <a:ea typeface="HGP創英角ｺﾞｼｯｸUB"/>
                <a:cs typeface="Calibri"/>
              </a:rPr>
              <a:t>・</a:t>
            </a:r>
            <a:r>
              <a:rPr lang="ja-JP" altLang="en-US" sz="2400">
                <a:solidFill>
                  <a:srgbClr val="FF0000"/>
                </a:solidFill>
                <a:latin typeface="HGP創英角ｺﾞｼｯｸUB"/>
                <a:ea typeface="HGP創英角ｺﾞｼｯｸUB"/>
                <a:cs typeface="Calibri"/>
              </a:rPr>
              <a:t>著者</a:t>
            </a:r>
            <a:r>
              <a:rPr lang="ja-JP" altLang="en-US" sz="2400">
                <a:latin typeface="HGP創英角ｺﾞｼｯｸUB"/>
                <a:ea typeface="HGP創英角ｺﾞｼｯｸUB"/>
                <a:cs typeface="Calibri"/>
              </a:rPr>
              <a:t>検索で時系列に基づいたグラフの作成</a:t>
            </a:r>
          </a:p>
          <a:p>
            <a:pPr marL="0" indent="0">
              <a:buNone/>
            </a:pPr>
            <a:r>
              <a:rPr lang="ja-JP" altLang="en-US" sz="2400">
                <a:latin typeface="HGP創英角ｺﾞｼｯｸUB"/>
                <a:ea typeface="HGP創英角ｺﾞｼｯｸUB"/>
                <a:cs typeface="Calibri"/>
              </a:rPr>
              <a:t>→著者の論文情報を取得する段階までしか実装できなかったため、</a:t>
            </a:r>
          </a:p>
          <a:p>
            <a:pPr marL="0" indent="0">
              <a:buNone/>
            </a:pPr>
            <a:r>
              <a:rPr lang="ja-JP" altLang="en-US" sz="2400">
                <a:latin typeface="HGP創英角ｺﾞｼｯｸUB"/>
                <a:ea typeface="HGP創英角ｺﾞｼｯｸUB"/>
                <a:cs typeface="Calibri"/>
              </a:rPr>
              <a:t>時系列に基づいてグラフをプロットすることでロードマップとして使えるように</a:t>
            </a:r>
          </a:p>
          <a:p>
            <a:pPr marL="0" indent="0">
              <a:buNone/>
            </a:pPr>
            <a:r>
              <a:rPr lang="ja-JP" altLang="en-US" sz="2400">
                <a:latin typeface="HGP創英角ｺﾞｼｯｸUB"/>
                <a:ea typeface="HGP創英角ｺﾞｼｯｸUB"/>
                <a:cs typeface="Calibri"/>
              </a:rPr>
              <a:t>・ノード配置の最適化</a:t>
            </a:r>
          </a:p>
          <a:p>
            <a:r>
              <a:rPr lang="ja-JP" altLang="en-US" sz="2400">
                <a:latin typeface="HGP創英角ｺﾞｼｯｸUB"/>
                <a:ea typeface="HGP創英角ｺﾞｼｯｸUB"/>
                <a:cs typeface="Calibri"/>
              </a:rPr>
              <a:t>論文データの詳細情報をノードをクリックした際に開くGUIを実装し、そこで管理できるように</a:t>
            </a:r>
            <a:br>
              <a:rPr lang="ja-JP" altLang="en-US" sz="2400" dirty="0">
                <a:latin typeface="HGP創英角ｺﾞｼｯｸUB" panose="020B0900000000000000" pitchFamily="50" charset="-128"/>
                <a:ea typeface="HGP創英角ｺﾞｼｯｸUB" panose="020B0900000000000000" pitchFamily="50" charset="-128"/>
                <a:cs typeface="Calibri"/>
              </a:rPr>
            </a:br>
            <a:r>
              <a:rPr lang="ja-JP" altLang="en-US" sz="2400">
                <a:latin typeface="HGP創英角ｺﾞｼｯｸUB"/>
                <a:ea typeface="HGP創英角ｺﾞｼｯｸUB"/>
                <a:cs typeface="Calibri"/>
              </a:rPr>
              <a:t>→URLなどの情報・関連記事などの情報も添付し、該当サイトにすぐに飛べるように</a:t>
            </a:r>
          </a:p>
          <a:p>
            <a:r>
              <a:rPr lang="ja-JP" altLang="en-US" sz="2400">
                <a:latin typeface="HGP創英角ｺﾞｼｯｸUB"/>
                <a:ea typeface="HGP創英角ｺﾞｼｯｸUB"/>
                <a:cs typeface="Calibri"/>
              </a:rPr>
              <a:t>検索APIに引用・被引用論文データを取得できるものを採用し、技術ロードマップとして確実なものに。</a:t>
            </a:r>
          </a:p>
          <a:p>
            <a:r>
              <a:rPr lang="ja-JP" altLang="en-US" sz="2400">
                <a:latin typeface="HGP創英角ｺﾞｼｯｸUB"/>
                <a:ea typeface="HGP創英角ｺﾞｼｯｸUB"/>
                <a:cs typeface="Calibri"/>
              </a:rPr>
              <a:t>矢印付きのエッジがplotlyでは手動で配置かレジェンドで消せないものかの２択しか選べなかったため、これを別のライブラリを用いてON・OFFの切り替えが出来るものを実装</a:t>
            </a:r>
          </a:p>
        </p:txBody>
      </p:sp>
      <p:sp>
        <p:nvSpPr>
          <p:cNvPr id="8" name="スライド番号プレースホルダー 7">
            <a:extLst>
              <a:ext uri="{FF2B5EF4-FFF2-40B4-BE49-F238E27FC236}">
                <a16:creationId xmlns:a16="http://schemas.microsoft.com/office/drawing/2014/main" id="{C9EC97BE-221D-010A-A3CD-F1CFCDEBF54B}"/>
              </a:ext>
            </a:extLst>
          </p:cNvPr>
          <p:cNvSpPr>
            <a:spLocks noGrp="1"/>
          </p:cNvSpPr>
          <p:nvPr>
            <p:ph type="sldNum" sz="quarter" idx="12"/>
          </p:nvPr>
        </p:nvSpPr>
        <p:spPr/>
        <p:txBody>
          <a:bodyPr/>
          <a:lstStyle/>
          <a:p>
            <a:fld id="{E6C8A360-EF94-4534-8EFD-4416038C5A76}" type="slidenum">
              <a:rPr kumimoji="1" lang="ja-JP" altLang="en-US" smtClean="0"/>
              <a:t>17</a:t>
            </a:fld>
            <a:endParaRPr kumimoji="1" lang="ja-JP" altLang="en-US"/>
          </a:p>
        </p:txBody>
      </p:sp>
    </p:spTree>
    <p:extLst>
      <p:ext uri="{BB962C8B-B14F-4D97-AF65-F5344CB8AC3E}">
        <p14:creationId xmlns:p14="http://schemas.microsoft.com/office/powerpoint/2010/main" val="140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DA9B581A-874B-4BD8-3758-BEB128BD0A9A}"/>
              </a:ext>
            </a:extLst>
          </p:cNvPr>
          <p:cNvSpPr>
            <a:spLocks noGrp="1"/>
          </p:cNvSpPr>
          <p:nvPr>
            <p:ph type="title"/>
          </p:nvPr>
        </p:nvSpPr>
        <p:spPr>
          <a:xfrm>
            <a:off x="1115568" y="548640"/>
            <a:ext cx="10168128" cy="1179576"/>
          </a:xfrm>
        </p:spPr>
        <p:txBody>
          <a:bodyPr>
            <a:normAutofit/>
          </a:bodyPr>
          <a:lstStyle/>
          <a:p>
            <a:r>
              <a:rPr kumimoji="1" lang="ja-JP" altLang="en-US" sz="4000">
                <a:latin typeface="HGPSoeiKakugothicUB"/>
                <a:ea typeface="HGPSoeiKakugothicUB"/>
              </a:rPr>
              <a:t>目次</a:t>
            </a:r>
            <a:endParaRPr lang="ja-JP" altLang="en-US" sz="4000">
              <a:latin typeface="HGPSoeiKakugothicUB"/>
              <a:ea typeface="HGPSoeiKakugothicUB"/>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コンテンツ プレースホルダー 2">
            <a:extLst>
              <a:ext uri="{FF2B5EF4-FFF2-40B4-BE49-F238E27FC236}">
                <a16:creationId xmlns:a16="http://schemas.microsoft.com/office/drawing/2014/main" id="{B6BAFDEB-D509-2E3B-5E34-A83DCD141831}"/>
              </a:ext>
            </a:extLst>
          </p:cNvPr>
          <p:cNvSpPr>
            <a:spLocks noGrp="1"/>
          </p:cNvSpPr>
          <p:nvPr>
            <p:ph idx="1"/>
          </p:nvPr>
        </p:nvSpPr>
        <p:spPr>
          <a:xfrm>
            <a:off x="1115568" y="2481943"/>
            <a:ext cx="10168128" cy="3695020"/>
          </a:xfrm>
        </p:spPr>
        <p:txBody>
          <a:bodyPr vert="horz" lIns="91440" tIns="45720" rIns="91440" bIns="45720" rtlCol="0" anchor="t">
            <a:normAutofit/>
          </a:bodyPr>
          <a:lstStyle/>
          <a:p>
            <a:r>
              <a:rPr lang="ja-JP" altLang="en-US" sz="2200" dirty="0">
                <a:latin typeface="HGPSoeiKakugothicUB"/>
                <a:ea typeface="HGPSoeiKakugothicUB"/>
              </a:rPr>
              <a:t>使用したライブラリとモデル</a:t>
            </a:r>
            <a:endParaRPr lang="en-US" altLang="ja-JP" sz="2200" dirty="0">
              <a:latin typeface="HGPSoeiKakugothicUB"/>
              <a:ea typeface="HGPSoeiKakugothicUB"/>
            </a:endParaRPr>
          </a:p>
          <a:p>
            <a:r>
              <a:rPr lang="ja-JP" altLang="en-US" sz="2200" dirty="0">
                <a:latin typeface="HGPSoeiKakugothicUB"/>
                <a:ea typeface="HGPSoeiKakugothicUB"/>
              </a:rPr>
              <a:t>フローチャート</a:t>
            </a:r>
            <a:endParaRPr lang="en-US" altLang="ja-JP" sz="2200" dirty="0">
              <a:latin typeface="HGPSoeiKakugothicUB"/>
              <a:ea typeface="HGPSoeiKakugothicUB"/>
            </a:endParaRPr>
          </a:p>
          <a:p>
            <a:r>
              <a:rPr lang="ja-JP" altLang="en-US" sz="2200" dirty="0">
                <a:latin typeface="HGPSoeiKakugothicUB"/>
                <a:ea typeface="HGPSoeiKakugothicUB"/>
              </a:rPr>
              <a:t>グラフについて</a:t>
            </a:r>
            <a:endParaRPr lang="en-US" altLang="ja-JP" sz="2200" dirty="0">
              <a:latin typeface="HGPSoeiKakugothicUB"/>
              <a:ea typeface="HGPSoeiKakugothicUB"/>
            </a:endParaRPr>
          </a:p>
          <a:p>
            <a:r>
              <a:rPr kumimoji="1" lang="ja-JP" altLang="en-US" sz="2200" dirty="0">
                <a:latin typeface="HGPSoeiKakugothicUB"/>
                <a:ea typeface="HGPSoeiKakugothicUB"/>
              </a:rPr>
              <a:t>今後の展望</a:t>
            </a:r>
            <a:endParaRPr lang="ja-JP" altLang="en-US" sz="2200" dirty="0">
              <a:latin typeface="HGPSoeiKakugothicUB"/>
              <a:ea typeface="HGPSoeiKakugothicUB"/>
            </a:endParaRPr>
          </a:p>
        </p:txBody>
      </p:sp>
      <p:sp>
        <p:nvSpPr>
          <p:cNvPr id="13" name="スライド番号プレースホルダー 12">
            <a:extLst>
              <a:ext uri="{FF2B5EF4-FFF2-40B4-BE49-F238E27FC236}">
                <a16:creationId xmlns:a16="http://schemas.microsoft.com/office/drawing/2014/main" id="{14B74451-3931-EF58-E227-FC939C724E7B}"/>
              </a:ext>
            </a:extLst>
          </p:cNvPr>
          <p:cNvSpPr>
            <a:spLocks noGrp="1"/>
          </p:cNvSpPr>
          <p:nvPr>
            <p:ph type="sldNum" sz="quarter" idx="12"/>
          </p:nvPr>
        </p:nvSpPr>
        <p:spPr/>
        <p:txBody>
          <a:bodyPr/>
          <a:lstStyle/>
          <a:p>
            <a:fld id="{E6C8A360-EF94-4534-8EFD-4416038C5A76}" type="slidenum">
              <a:rPr kumimoji="1" lang="ja-JP" altLang="en-US" smtClean="0"/>
              <a:t>2</a:t>
            </a:fld>
            <a:endParaRPr kumimoji="1" lang="ja-JP" altLang="en-US"/>
          </a:p>
        </p:txBody>
      </p:sp>
    </p:spTree>
    <p:extLst>
      <p:ext uri="{BB962C8B-B14F-4D97-AF65-F5344CB8AC3E}">
        <p14:creationId xmlns:p14="http://schemas.microsoft.com/office/powerpoint/2010/main" val="207041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85FFE7A-964E-0E89-A040-027901E404C3}"/>
              </a:ext>
            </a:extLst>
          </p:cNvPr>
          <p:cNvSpPr>
            <a:spLocks noGrp="1"/>
          </p:cNvSpPr>
          <p:nvPr>
            <p:ph type="title"/>
          </p:nvPr>
        </p:nvSpPr>
        <p:spPr>
          <a:xfrm>
            <a:off x="841248" y="256032"/>
            <a:ext cx="10506456" cy="1014984"/>
          </a:xfrm>
        </p:spPr>
        <p:txBody>
          <a:bodyPr anchor="b">
            <a:normAutofit/>
          </a:bodyPr>
          <a:lstStyle/>
          <a:p>
            <a:r>
              <a:rPr lang="ja-JP" altLang="en-US" b="0" i="0">
                <a:effectLst/>
                <a:latin typeface="HGPSoeiKakugothicUB"/>
                <a:ea typeface="HGPSoeiKakugothicUB"/>
              </a:rPr>
              <a:t>使用ライブラリ</a:t>
            </a:r>
            <a:endParaRPr lang="ja-JP" altLang="en-US">
              <a:latin typeface="HGPSoeiKakugothicUB"/>
              <a:ea typeface="HGPSoeiKakugothicUB"/>
            </a:endParaRPr>
          </a:p>
        </p:txBody>
      </p:sp>
      <p:sp>
        <p:nvSpPr>
          <p:cNvPr id="36" name="Rectangle 3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3" name="グループ化 22">
            <a:extLst>
              <a:ext uri="{FF2B5EF4-FFF2-40B4-BE49-F238E27FC236}">
                <a16:creationId xmlns:a16="http://schemas.microsoft.com/office/drawing/2014/main" id="{77D424B0-706A-DB25-ED20-59FA4158FF63}"/>
              </a:ext>
            </a:extLst>
          </p:cNvPr>
          <p:cNvGrpSpPr/>
          <p:nvPr/>
        </p:nvGrpSpPr>
        <p:grpSpPr>
          <a:xfrm>
            <a:off x="838200" y="1969046"/>
            <a:ext cx="10515599" cy="4271963"/>
            <a:chOff x="477188" y="1833495"/>
            <a:chExt cx="11491291" cy="4668337"/>
          </a:xfrm>
        </p:grpSpPr>
        <p:sp>
          <p:nvSpPr>
            <p:cNvPr id="24" name="フリーフォーム: 図形 23">
              <a:extLst>
                <a:ext uri="{FF2B5EF4-FFF2-40B4-BE49-F238E27FC236}">
                  <a16:creationId xmlns:a16="http://schemas.microsoft.com/office/drawing/2014/main" id="{C6D34E39-083F-F46E-CAF0-314C5F672979}"/>
                </a:ext>
              </a:extLst>
            </p:cNvPr>
            <p:cNvSpPr/>
            <p:nvPr/>
          </p:nvSpPr>
          <p:spPr>
            <a:xfrm>
              <a:off x="477188" y="1833495"/>
              <a:ext cx="3595543" cy="2154617"/>
            </a:xfrm>
            <a:custGeom>
              <a:avLst/>
              <a:gdLst>
                <a:gd name="connsiteX0" fmla="*/ 0 w 3591028"/>
                <a:gd name="connsiteY0" fmla="*/ 0 h 2154617"/>
                <a:gd name="connsiteX1" fmla="*/ 3591028 w 3591028"/>
                <a:gd name="connsiteY1" fmla="*/ 0 h 2154617"/>
                <a:gd name="connsiteX2" fmla="*/ 3591028 w 3591028"/>
                <a:gd name="connsiteY2" fmla="*/ 2154617 h 2154617"/>
                <a:gd name="connsiteX3" fmla="*/ 0 w 3591028"/>
                <a:gd name="connsiteY3" fmla="*/ 2154617 h 2154617"/>
                <a:gd name="connsiteX4" fmla="*/ 0 w 3591028"/>
                <a:gd name="connsiteY4" fmla="*/ 0 h 2154617"/>
                <a:gd name="connsiteX0" fmla="*/ 0 w 3595543"/>
                <a:gd name="connsiteY0" fmla="*/ 0 h 2154617"/>
                <a:gd name="connsiteX1" fmla="*/ 3591028 w 3595543"/>
                <a:gd name="connsiteY1" fmla="*/ 0 h 2154617"/>
                <a:gd name="connsiteX2" fmla="*/ 3591028 w 3595543"/>
                <a:gd name="connsiteY2" fmla="*/ 2154617 h 2154617"/>
                <a:gd name="connsiteX3" fmla="*/ 0 w 3595543"/>
                <a:gd name="connsiteY3" fmla="*/ 2154617 h 2154617"/>
                <a:gd name="connsiteX4" fmla="*/ 0 w 3595543"/>
                <a:gd name="connsiteY4" fmla="*/ 0 h 2154617"/>
                <a:gd name="connsiteX0" fmla="*/ 0 w 3595543"/>
                <a:gd name="connsiteY0" fmla="*/ 0 h 2154617"/>
                <a:gd name="connsiteX1" fmla="*/ 3591028 w 3595543"/>
                <a:gd name="connsiteY1" fmla="*/ 0 h 2154617"/>
                <a:gd name="connsiteX2" fmla="*/ 3591028 w 3595543"/>
                <a:gd name="connsiteY2" fmla="*/ 2154617 h 2154617"/>
                <a:gd name="connsiteX3" fmla="*/ 0 w 3595543"/>
                <a:gd name="connsiteY3" fmla="*/ 2154617 h 2154617"/>
                <a:gd name="connsiteX4" fmla="*/ 0 w 3595543"/>
                <a:gd name="connsiteY4" fmla="*/ 0 h 215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543" h="2154617">
                  <a:moveTo>
                    <a:pt x="0" y="0"/>
                  </a:moveTo>
                  <a:lnTo>
                    <a:pt x="3591028" y="0"/>
                  </a:lnTo>
                  <a:cubicBezTo>
                    <a:pt x="3601188" y="250846"/>
                    <a:pt x="3591028" y="1436411"/>
                    <a:pt x="3591028" y="2154617"/>
                  </a:cubicBezTo>
                  <a:lnTo>
                    <a:pt x="0" y="2154617"/>
                  </a:lnTo>
                  <a:lnTo>
                    <a:pt x="0" y="0"/>
                  </a:lnTo>
                  <a:close/>
                </a:path>
              </a:pathLst>
            </a:cu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t" anchorCtr="0">
              <a:noAutofit/>
            </a:bodyPr>
            <a:lstStyle/>
            <a:p>
              <a:pPr defTabSz="566293">
                <a:lnSpc>
                  <a:spcPct val="90000"/>
                </a:lnSpc>
                <a:spcBef>
                  <a:spcPct val="0"/>
                </a:spcBef>
                <a:spcAft>
                  <a:spcPct val="35000"/>
                </a:spcAft>
              </a:pPr>
              <a:r>
                <a:rPr kumimoji="1" lang="ja-JP" altLang="en-US" sz="1250" b="1" kern="1200">
                  <a:solidFill>
                    <a:schemeClr val="tx1"/>
                  </a:solidFill>
                  <a:latin typeface="HGPSoeiKakugothicUB"/>
                  <a:ea typeface="HGPSoeiKakugothicUB"/>
                </a:rPr>
                <a:t>＜標準＞</a:t>
              </a:r>
              <a:endParaRPr lang="ja-JP" altLang="en-US" sz="1250" b="1" kern="1200">
                <a:solidFill>
                  <a:schemeClr val="tx1"/>
                </a:solidFill>
                <a:latin typeface="HGPSoeiKakugothicUB"/>
                <a:ea typeface="HGPSoeiKakugothicUB"/>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csv</a:t>
              </a:r>
              <a:endParaRPr lang="ja-JP" altLang="en-US"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err="1">
                  <a:solidFill>
                    <a:schemeClr val="tx1"/>
                  </a:solidFill>
                  <a:latin typeface="HGPSoeiKakugothicUB"/>
                  <a:ea typeface="游ゴシック"/>
                </a:rPr>
                <a:t>hashlib</a:t>
              </a:r>
              <a:endParaRPr lang="ja-JP" altLang="en-US"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err="1">
                  <a:solidFill>
                    <a:schemeClr val="tx1"/>
                  </a:solidFill>
                  <a:latin typeface="HGPSoeiKakugothicUB"/>
                  <a:ea typeface="游ゴシック"/>
                </a:rPr>
                <a:t>os</a:t>
              </a:r>
              <a:endParaRPr lang="en-US" altLang="ja-JP"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random</a:t>
              </a:r>
              <a:endParaRPr lang="en-US" altLang="ja-JP"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re</a:t>
              </a:r>
              <a:endParaRPr lang="en-US" altLang="ja-JP"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time</a:t>
              </a:r>
              <a:endParaRPr lang="en-US" altLang="ja-JP"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err="1">
                  <a:solidFill>
                    <a:schemeClr val="tx1"/>
                  </a:solidFill>
                  <a:latin typeface="HGPSoeiKakugothicUB"/>
                  <a:ea typeface="游ゴシック"/>
                </a:rPr>
                <a:t>xml.etree.ElementTree</a:t>
              </a:r>
              <a:r>
                <a:rPr kumimoji="1" lang="en-US" altLang="ja-JP" sz="1000" kern="1200">
                  <a:solidFill>
                    <a:schemeClr val="tx1"/>
                  </a:solidFill>
                  <a:latin typeface="HGPSoeiKakugothicUB"/>
                  <a:ea typeface="游ゴシック"/>
                </a:rPr>
                <a:t> </a:t>
              </a:r>
              <a:endParaRPr lang="en-US" altLang="ja-JP"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from collections import Counter</a:t>
              </a:r>
              <a:endParaRPr lang="en-US" altLang="ja-JP"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from </a:t>
              </a:r>
              <a:r>
                <a:rPr kumimoji="1" lang="en-US" altLang="ja-JP" sz="1000" kern="1200" err="1">
                  <a:solidFill>
                    <a:schemeClr val="tx1"/>
                  </a:solidFill>
                  <a:latin typeface="HGPSoeiKakugothicUB"/>
                  <a:ea typeface="游ゴシック"/>
                </a:rPr>
                <a:t>concurrent.futures</a:t>
              </a:r>
              <a:r>
                <a:rPr kumimoji="1" lang="en-US" altLang="ja-JP" sz="1000" kern="1200">
                  <a:solidFill>
                    <a:schemeClr val="tx1"/>
                  </a:solidFill>
                  <a:latin typeface="HGPSoeiKakugothicUB"/>
                  <a:ea typeface="游ゴシック"/>
                </a:rPr>
                <a:t> import </a:t>
              </a:r>
              <a:r>
                <a:rPr kumimoji="1" lang="en-US" altLang="ja-JP" sz="1000" kern="1200" err="1">
                  <a:solidFill>
                    <a:schemeClr val="tx1"/>
                  </a:solidFill>
                  <a:latin typeface="HGPSoeiKakugothicUB"/>
                  <a:ea typeface="游ゴシック"/>
                </a:rPr>
                <a:t>ThreadPoolExecutor</a:t>
              </a:r>
              <a:r>
                <a:rPr kumimoji="1" lang="en-US" altLang="ja-JP" sz="1000" kern="1200">
                  <a:solidFill>
                    <a:schemeClr val="tx1"/>
                  </a:solidFill>
                  <a:latin typeface="HGPSoeiKakugothicUB"/>
                  <a:ea typeface="游ゴシック"/>
                </a:rPr>
                <a:t>, </a:t>
              </a:r>
              <a:r>
                <a:rPr kumimoji="1" lang="en-US" altLang="ja-JP" sz="1000" kern="1200" err="1">
                  <a:solidFill>
                    <a:schemeClr val="tx1"/>
                  </a:solidFill>
                  <a:latin typeface="HGPSoeiKakugothicUB"/>
                  <a:ea typeface="游ゴシック"/>
                </a:rPr>
                <a:t>as_completed</a:t>
              </a:r>
              <a:endParaRPr lang="en-US" altLang="ja-JP" sz="1000" kern="1200">
                <a:solidFill>
                  <a:schemeClr val="tx1"/>
                </a:solidFill>
                <a:latin typeface="HGPSoeiKakugothicUB"/>
                <a:ea typeface="游ゴシック"/>
              </a:endParaRPr>
            </a:p>
          </p:txBody>
        </p:sp>
        <p:sp>
          <p:nvSpPr>
            <p:cNvPr id="25" name="フリーフォーム: 図形 24">
              <a:extLst>
                <a:ext uri="{FF2B5EF4-FFF2-40B4-BE49-F238E27FC236}">
                  <a16:creationId xmlns:a16="http://schemas.microsoft.com/office/drawing/2014/main" id="{5B9B0397-ABBF-29C7-EB6D-01C06DC2A461}"/>
                </a:ext>
              </a:extLst>
            </p:cNvPr>
            <p:cNvSpPr/>
            <p:nvPr/>
          </p:nvSpPr>
          <p:spPr>
            <a:xfrm>
              <a:off x="4427319" y="1833495"/>
              <a:ext cx="3591028" cy="2154617"/>
            </a:xfrm>
            <a:custGeom>
              <a:avLst/>
              <a:gdLst>
                <a:gd name="connsiteX0" fmla="*/ 0 w 3591028"/>
                <a:gd name="connsiteY0" fmla="*/ 0 h 2154617"/>
                <a:gd name="connsiteX1" fmla="*/ 3591028 w 3591028"/>
                <a:gd name="connsiteY1" fmla="*/ 0 h 2154617"/>
                <a:gd name="connsiteX2" fmla="*/ 3591028 w 3591028"/>
                <a:gd name="connsiteY2" fmla="*/ 2154617 h 2154617"/>
                <a:gd name="connsiteX3" fmla="*/ 0 w 3591028"/>
                <a:gd name="connsiteY3" fmla="*/ 2154617 h 2154617"/>
                <a:gd name="connsiteX4" fmla="*/ 0 w 3591028"/>
                <a:gd name="connsiteY4" fmla="*/ 0 h 215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028" h="2154617">
                  <a:moveTo>
                    <a:pt x="0" y="0"/>
                  </a:moveTo>
                  <a:lnTo>
                    <a:pt x="3591028" y="0"/>
                  </a:lnTo>
                  <a:lnTo>
                    <a:pt x="3591028" y="2154617"/>
                  </a:lnTo>
                  <a:lnTo>
                    <a:pt x="0" y="2154617"/>
                  </a:lnTo>
                  <a:lnTo>
                    <a:pt x="0" y="0"/>
                  </a:lnTo>
                  <a:close/>
                </a:path>
              </a:pathLst>
            </a:cu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t" anchorCtr="0">
              <a:noAutofit/>
            </a:bodyPr>
            <a:lstStyle/>
            <a:p>
              <a:pPr defTabSz="566293">
                <a:lnSpc>
                  <a:spcPct val="90000"/>
                </a:lnSpc>
                <a:spcBef>
                  <a:spcPct val="0"/>
                </a:spcBef>
                <a:spcAft>
                  <a:spcPct val="35000"/>
                </a:spcAft>
              </a:pPr>
              <a:r>
                <a:rPr kumimoji="1" lang="ja-JP" altLang="en-US" sz="1250" b="1" kern="1200" dirty="0">
                  <a:solidFill>
                    <a:schemeClr val="tx1"/>
                  </a:solidFill>
                  <a:latin typeface="HGPSoeiKakugothicUB"/>
                  <a:ea typeface="HGPSoeiKakugothicUB"/>
                </a:rPr>
                <a:t>＜データ処理＆計算＞</a:t>
              </a:r>
              <a:endParaRPr lang="ja-JP" altLang="en-US" sz="1250" b="1" kern="1200" dirty="0">
                <a:solidFill>
                  <a:schemeClr val="tx1"/>
                </a:solidFill>
                <a:latin typeface="HGPSoeiKakugothicUB"/>
                <a:ea typeface="HGPSoeiKakugothicUB"/>
              </a:endParaRPr>
            </a:p>
            <a:p>
              <a:pPr marL="51435" lvl="1" indent="-51435" defTabSz="444945">
                <a:lnSpc>
                  <a:spcPct val="90000"/>
                </a:lnSpc>
                <a:spcBef>
                  <a:spcPct val="0"/>
                </a:spcBef>
                <a:spcAft>
                  <a:spcPct val="15000"/>
                </a:spcAft>
                <a:buChar char="•"/>
              </a:pPr>
              <a:r>
                <a:rPr kumimoji="1" lang="en-US" altLang="ja-JP" sz="1000" kern="1200" dirty="0" err="1">
                  <a:solidFill>
                    <a:schemeClr val="tx1"/>
                  </a:solidFill>
                  <a:latin typeface="HGPSoeiKakugothicUB"/>
                  <a:ea typeface="游ゴシック"/>
                </a:rPr>
                <a:t>numpy</a:t>
              </a:r>
              <a:endParaRPr lang="ja-JP" altLang="en-US"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a:solidFill>
                    <a:schemeClr val="tx1"/>
                  </a:solidFill>
                  <a:latin typeface="HGPSoeiKakugothicUB"/>
                  <a:ea typeface="游ゴシック"/>
                </a:rPr>
                <a:t>pandas</a:t>
              </a:r>
              <a:endParaRPr lang="en-US" altLang="ja-JP" sz="10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a:solidFill>
                    <a:schemeClr val="tx1"/>
                  </a:solidFill>
                  <a:latin typeface="HGPSoeiKakugothicUB"/>
                  <a:ea typeface="游ゴシック"/>
                </a:rPr>
                <a:t>from </a:t>
              </a:r>
              <a:r>
                <a:rPr kumimoji="1" lang="en-US" altLang="ja-JP" sz="1000" kern="1200" dirty="0" err="1">
                  <a:solidFill>
                    <a:schemeClr val="tx1"/>
                  </a:solidFill>
                  <a:latin typeface="HGPSoeiKakugothicUB"/>
                  <a:ea typeface="游ゴシック"/>
                </a:rPr>
                <a:t>sklearn.feature_extraction.text</a:t>
              </a:r>
              <a:r>
                <a:rPr kumimoji="1" lang="en-US" altLang="ja-JP" sz="1000" kern="1200" dirty="0">
                  <a:solidFill>
                    <a:schemeClr val="tx1"/>
                  </a:solidFill>
                  <a:latin typeface="HGPSoeiKakugothicUB"/>
                  <a:ea typeface="游ゴシック"/>
                </a:rPr>
                <a:t> import </a:t>
              </a:r>
              <a:r>
                <a:rPr kumimoji="1" lang="en-US" altLang="ja-JP" sz="1000" kern="1200" dirty="0" err="1">
                  <a:solidFill>
                    <a:schemeClr val="tx1"/>
                  </a:solidFill>
                  <a:latin typeface="HGPSoeiKakugothicUB"/>
                  <a:ea typeface="游ゴシック"/>
                </a:rPr>
                <a:t>TfidfVectorizer</a:t>
              </a:r>
              <a:endParaRPr lang="en-US" altLang="ja-JP"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a:solidFill>
                    <a:schemeClr val="tx1"/>
                  </a:solidFill>
                  <a:latin typeface="HGPSoeiKakugothicUB"/>
                  <a:ea typeface="游ゴシック"/>
                </a:rPr>
                <a:t>from </a:t>
              </a:r>
              <a:r>
                <a:rPr kumimoji="1" lang="en-US" altLang="ja-JP" sz="1000" kern="1200" dirty="0" err="1">
                  <a:solidFill>
                    <a:schemeClr val="tx1"/>
                  </a:solidFill>
                  <a:latin typeface="HGPSoeiKakugothicUB"/>
                  <a:ea typeface="游ゴシック"/>
                </a:rPr>
                <a:t>sklearn.metrics.pairwise</a:t>
              </a:r>
              <a:r>
                <a:rPr kumimoji="1" lang="en-US" altLang="ja-JP" sz="1000" kern="1200" dirty="0">
                  <a:solidFill>
                    <a:schemeClr val="tx1"/>
                  </a:solidFill>
                  <a:latin typeface="HGPSoeiKakugothicUB"/>
                  <a:ea typeface="游ゴシック"/>
                </a:rPr>
                <a:t> import </a:t>
              </a:r>
              <a:r>
                <a:rPr kumimoji="1" lang="en-US" altLang="ja-JP" sz="1000" kern="1200" dirty="0" err="1">
                  <a:solidFill>
                    <a:schemeClr val="tx1"/>
                  </a:solidFill>
                  <a:latin typeface="HGPSoeiKakugothicUB"/>
                  <a:ea typeface="游ゴシック"/>
                </a:rPr>
                <a:t>cosine_similarity</a:t>
              </a:r>
              <a:endParaRPr lang="en-US" altLang="ja-JP" sz="1000" kern="1200" dirty="0">
                <a:solidFill>
                  <a:schemeClr val="tx1"/>
                </a:solidFill>
                <a:latin typeface="HGPSoeiKakugothicUB"/>
                <a:ea typeface="游ゴシック"/>
              </a:endParaRPr>
            </a:p>
          </p:txBody>
        </p:sp>
        <p:sp>
          <p:nvSpPr>
            <p:cNvPr id="26" name="フリーフォーム: 図形 25">
              <a:extLst>
                <a:ext uri="{FF2B5EF4-FFF2-40B4-BE49-F238E27FC236}">
                  <a16:creationId xmlns:a16="http://schemas.microsoft.com/office/drawing/2014/main" id="{3BFAB156-C22E-E7C5-6488-59DFE65DB092}"/>
                </a:ext>
              </a:extLst>
            </p:cNvPr>
            <p:cNvSpPr/>
            <p:nvPr/>
          </p:nvSpPr>
          <p:spPr>
            <a:xfrm>
              <a:off x="8377451" y="1833495"/>
              <a:ext cx="3591028" cy="2154617"/>
            </a:xfrm>
            <a:custGeom>
              <a:avLst/>
              <a:gdLst>
                <a:gd name="connsiteX0" fmla="*/ 0 w 3591028"/>
                <a:gd name="connsiteY0" fmla="*/ 0 h 2154617"/>
                <a:gd name="connsiteX1" fmla="*/ 3591028 w 3591028"/>
                <a:gd name="connsiteY1" fmla="*/ 0 h 2154617"/>
                <a:gd name="connsiteX2" fmla="*/ 3591028 w 3591028"/>
                <a:gd name="connsiteY2" fmla="*/ 2154617 h 2154617"/>
                <a:gd name="connsiteX3" fmla="*/ 0 w 3591028"/>
                <a:gd name="connsiteY3" fmla="*/ 2154617 h 2154617"/>
                <a:gd name="connsiteX4" fmla="*/ 0 w 3591028"/>
                <a:gd name="connsiteY4" fmla="*/ 0 h 215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028" h="2154617">
                  <a:moveTo>
                    <a:pt x="0" y="0"/>
                  </a:moveTo>
                  <a:lnTo>
                    <a:pt x="3591028" y="0"/>
                  </a:lnTo>
                  <a:lnTo>
                    <a:pt x="3591028" y="2154617"/>
                  </a:lnTo>
                  <a:lnTo>
                    <a:pt x="0" y="2154617"/>
                  </a:lnTo>
                  <a:lnTo>
                    <a:pt x="0" y="0"/>
                  </a:lnTo>
                  <a:close/>
                </a:path>
              </a:pathLst>
            </a:cu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t" anchorCtr="0">
              <a:noAutofit/>
            </a:bodyPr>
            <a:lstStyle/>
            <a:p>
              <a:pPr defTabSz="566293">
                <a:lnSpc>
                  <a:spcPct val="90000"/>
                </a:lnSpc>
                <a:spcBef>
                  <a:spcPct val="0"/>
                </a:spcBef>
                <a:spcAft>
                  <a:spcPct val="35000"/>
                </a:spcAft>
              </a:pPr>
              <a:r>
                <a:rPr kumimoji="1" lang="ja-JP" altLang="en-US" sz="1250" b="1" kern="1200">
                  <a:solidFill>
                    <a:schemeClr val="tx1"/>
                  </a:solidFill>
                  <a:latin typeface="HGPSoeiKakugothicUB"/>
                  <a:ea typeface="HGPSoeiKakugothicUB"/>
                </a:rPr>
                <a:t>＜自然言語処理＞</a:t>
              </a:r>
              <a:endParaRPr lang="ja-JP" altLang="en-US" sz="1250" b="1" kern="1200">
                <a:solidFill>
                  <a:schemeClr val="tx1"/>
                </a:solidFill>
                <a:latin typeface="HGPSoeiKakugothicUB"/>
                <a:ea typeface="HGPSoeiKakugothicUB"/>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spacy</a:t>
              </a:r>
              <a:endParaRPr lang="ja-JP" altLang="en-US"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from </a:t>
              </a:r>
              <a:r>
                <a:rPr kumimoji="1" lang="en-US" altLang="ja-JP" sz="1000" kern="1200" err="1">
                  <a:solidFill>
                    <a:schemeClr val="tx1"/>
                  </a:solidFill>
                  <a:latin typeface="HGPSoeiKakugothicUB"/>
                  <a:ea typeface="游ゴシック"/>
                </a:rPr>
                <a:t>langdetect</a:t>
              </a:r>
              <a:r>
                <a:rPr kumimoji="1" lang="en-US" altLang="ja-JP" sz="1000" kern="1200">
                  <a:solidFill>
                    <a:schemeClr val="tx1"/>
                  </a:solidFill>
                  <a:latin typeface="HGPSoeiKakugothicUB"/>
                  <a:ea typeface="游ゴシック"/>
                </a:rPr>
                <a:t> import detect</a:t>
              </a:r>
              <a:endParaRPr lang="en-US" altLang="ja-JP" sz="1000" kern="120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a:solidFill>
                    <a:schemeClr val="tx1"/>
                  </a:solidFill>
                  <a:latin typeface="HGPSoeiKakugothicUB"/>
                  <a:ea typeface="游ゴシック"/>
                </a:rPr>
                <a:t>from </a:t>
              </a:r>
              <a:r>
                <a:rPr kumimoji="1" lang="en-US" altLang="ja-JP" sz="1000" kern="1200" err="1">
                  <a:solidFill>
                    <a:schemeClr val="tx1"/>
                  </a:solidFill>
                  <a:latin typeface="HGPSoeiKakugothicUB"/>
                  <a:ea typeface="游ゴシック"/>
                </a:rPr>
                <a:t>sentence_transformers</a:t>
              </a:r>
              <a:r>
                <a:rPr kumimoji="1" lang="en-US" altLang="ja-JP" sz="1000" kern="1200">
                  <a:solidFill>
                    <a:schemeClr val="tx1"/>
                  </a:solidFill>
                  <a:latin typeface="HGPSoeiKakugothicUB"/>
                  <a:ea typeface="游ゴシック"/>
                </a:rPr>
                <a:t> import </a:t>
              </a:r>
              <a:r>
                <a:rPr kumimoji="1" lang="en-US" altLang="ja-JP" sz="1000" kern="1200" err="1">
                  <a:solidFill>
                    <a:schemeClr val="tx1"/>
                  </a:solidFill>
                  <a:latin typeface="HGPSoeiKakugothicUB"/>
                  <a:ea typeface="游ゴシック"/>
                </a:rPr>
                <a:t>SentenceTransformer</a:t>
              </a:r>
              <a:r>
                <a:rPr kumimoji="1" lang="en-US" altLang="ja-JP" sz="1000" kern="1200">
                  <a:solidFill>
                    <a:schemeClr val="tx1"/>
                  </a:solidFill>
                  <a:latin typeface="HGPSoeiKakugothicUB"/>
                  <a:ea typeface="游ゴシック"/>
                </a:rPr>
                <a:t>, util</a:t>
              </a:r>
              <a:endParaRPr lang="en-US" altLang="ja-JP" sz="1000" kern="1200">
                <a:solidFill>
                  <a:schemeClr val="tx1"/>
                </a:solidFill>
                <a:latin typeface="HGPSoeiKakugothicUB"/>
                <a:ea typeface="游ゴシック"/>
              </a:endParaRPr>
            </a:p>
          </p:txBody>
        </p:sp>
        <p:sp>
          <p:nvSpPr>
            <p:cNvPr id="27" name="フリーフォーム: 図形 26">
              <a:extLst>
                <a:ext uri="{FF2B5EF4-FFF2-40B4-BE49-F238E27FC236}">
                  <a16:creationId xmlns:a16="http://schemas.microsoft.com/office/drawing/2014/main" id="{F06142EF-DB98-5C62-94C7-964C97421265}"/>
                </a:ext>
              </a:extLst>
            </p:cNvPr>
            <p:cNvSpPr/>
            <p:nvPr/>
          </p:nvSpPr>
          <p:spPr>
            <a:xfrm>
              <a:off x="477188" y="4347215"/>
              <a:ext cx="3591028" cy="2154617"/>
            </a:xfrm>
            <a:custGeom>
              <a:avLst/>
              <a:gdLst>
                <a:gd name="connsiteX0" fmla="*/ 0 w 3591028"/>
                <a:gd name="connsiteY0" fmla="*/ 0 h 2154617"/>
                <a:gd name="connsiteX1" fmla="*/ 3591028 w 3591028"/>
                <a:gd name="connsiteY1" fmla="*/ 0 h 2154617"/>
                <a:gd name="connsiteX2" fmla="*/ 3591028 w 3591028"/>
                <a:gd name="connsiteY2" fmla="*/ 2154617 h 2154617"/>
                <a:gd name="connsiteX3" fmla="*/ 0 w 3591028"/>
                <a:gd name="connsiteY3" fmla="*/ 2154617 h 2154617"/>
                <a:gd name="connsiteX4" fmla="*/ 0 w 3591028"/>
                <a:gd name="connsiteY4" fmla="*/ 0 h 215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028" h="2154617">
                  <a:moveTo>
                    <a:pt x="0" y="0"/>
                  </a:moveTo>
                  <a:lnTo>
                    <a:pt x="3591028" y="0"/>
                  </a:lnTo>
                  <a:lnTo>
                    <a:pt x="3591028" y="2154617"/>
                  </a:lnTo>
                  <a:lnTo>
                    <a:pt x="0" y="2154617"/>
                  </a:lnTo>
                  <a:lnTo>
                    <a:pt x="0" y="0"/>
                  </a:lnTo>
                  <a:close/>
                </a:path>
              </a:pathLst>
            </a:cu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t" anchorCtr="0">
              <a:noAutofit/>
            </a:bodyPr>
            <a:lstStyle/>
            <a:p>
              <a:pPr defTabSz="566293">
                <a:lnSpc>
                  <a:spcPct val="90000"/>
                </a:lnSpc>
                <a:spcBef>
                  <a:spcPct val="0"/>
                </a:spcBef>
                <a:spcAft>
                  <a:spcPct val="35000"/>
                </a:spcAft>
              </a:pPr>
              <a:r>
                <a:rPr kumimoji="1" lang="ja-JP" altLang="en-US" sz="1250" b="1" kern="1200" dirty="0">
                  <a:solidFill>
                    <a:schemeClr val="tx1"/>
                  </a:solidFill>
                  <a:latin typeface="HGPSoeiKakugothicUB"/>
                  <a:ea typeface="HGPSoeiKakugothicUB"/>
                </a:rPr>
                <a:t>＜</a:t>
              </a:r>
              <a:r>
                <a:rPr kumimoji="1" lang="en-US" altLang="ja-JP" sz="1250" b="1" kern="1200" dirty="0">
                  <a:solidFill>
                    <a:schemeClr val="tx1"/>
                  </a:solidFill>
                  <a:latin typeface="HGPSoeiKakugothicUB"/>
                  <a:ea typeface="游ゴシック"/>
                </a:rPr>
                <a:t>Web</a:t>
              </a:r>
              <a:r>
                <a:rPr kumimoji="1" lang="ja-JP" altLang="en-US" sz="1250" b="1" kern="1200" dirty="0">
                  <a:solidFill>
                    <a:schemeClr val="tx1"/>
                  </a:solidFill>
                  <a:latin typeface="HGPSoeiKakugothicUB"/>
                  <a:ea typeface="HGPSoeiKakugothicUB"/>
                </a:rPr>
                <a:t>リクエスト＞</a:t>
              </a:r>
              <a:endParaRPr lang="en-US" altLang="ja-JP" sz="1250" b="1" kern="1200" dirty="0">
                <a:solidFill>
                  <a:schemeClr val="tx1"/>
                </a:solidFill>
                <a:latin typeface="HGPSoeiKakugothicUB"/>
                <a:ea typeface="HGPSoeiKakugothicUB"/>
              </a:endParaRPr>
            </a:p>
            <a:p>
              <a:pPr marL="51435" lvl="1" indent="-51435" defTabSz="444945">
                <a:lnSpc>
                  <a:spcPct val="90000"/>
                </a:lnSpc>
                <a:spcBef>
                  <a:spcPct val="0"/>
                </a:spcBef>
                <a:spcAft>
                  <a:spcPct val="15000"/>
                </a:spcAft>
                <a:buChar char="•"/>
              </a:pPr>
              <a:r>
                <a:rPr kumimoji="1" lang="en-US" altLang="ja-JP" sz="1000" kern="1200" dirty="0">
                  <a:solidFill>
                    <a:schemeClr val="tx1"/>
                  </a:solidFill>
                  <a:latin typeface="HGPSoeiKakugothicUB"/>
                  <a:ea typeface="游ゴシック"/>
                </a:rPr>
                <a:t>requests</a:t>
              </a:r>
              <a:endParaRPr lang="en-US" altLang="ja-JP"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a:solidFill>
                    <a:schemeClr val="tx1"/>
                  </a:solidFill>
                  <a:latin typeface="HGPSoeiKakugothicUB"/>
                  <a:ea typeface="游ゴシック"/>
                </a:rPr>
                <a:t>from </a:t>
              </a:r>
              <a:r>
                <a:rPr kumimoji="1" lang="en-US" altLang="ja-JP" sz="1000" kern="1200" dirty="0" err="1">
                  <a:solidFill>
                    <a:schemeClr val="tx1"/>
                  </a:solidFill>
                  <a:latin typeface="HGPSoeiKakugothicUB"/>
                  <a:ea typeface="游ゴシック"/>
                </a:rPr>
                <a:t>requests.exceptions</a:t>
              </a:r>
              <a:r>
                <a:rPr kumimoji="1" lang="en-US" altLang="ja-JP" sz="1000" kern="1200" dirty="0">
                  <a:solidFill>
                    <a:schemeClr val="tx1"/>
                  </a:solidFill>
                  <a:latin typeface="HGPSoeiKakugothicUB"/>
                  <a:ea typeface="游ゴシック"/>
                </a:rPr>
                <a:t> import </a:t>
              </a:r>
              <a:r>
                <a:rPr kumimoji="1" lang="en-US" altLang="ja-JP" sz="1000" kern="1200" dirty="0" err="1">
                  <a:solidFill>
                    <a:schemeClr val="tx1"/>
                  </a:solidFill>
                  <a:latin typeface="HGPSoeiKakugothicUB"/>
                  <a:ea typeface="游ゴシック"/>
                </a:rPr>
                <a:t>ConnectionError</a:t>
              </a:r>
              <a:r>
                <a:rPr kumimoji="1" lang="en-US" altLang="ja-JP" sz="1000" kern="1200" dirty="0">
                  <a:solidFill>
                    <a:schemeClr val="tx1"/>
                  </a:solidFill>
                  <a:latin typeface="HGPSoeiKakugothicUB"/>
                  <a:ea typeface="游ゴシック"/>
                </a:rPr>
                <a:t>, </a:t>
              </a:r>
              <a:r>
                <a:rPr kumimoji="1" lang="en-US" altLang="ja-JP" sz="1000" kern="1200" dirty="0" err="1">
                  <a:solidFill>
                    <a:schemeClr val="tx1"/>
                  </a:solidFill>
                  <a:latin typeface="HGPSoeiKakugothicUB"/>
                  <a:ea typeface="游ゴシック"/>
                </a:rPr>
                <a:t>RequestException</a:t>
              </a:r>
              <a:endParaRPr lang="en-US" altLang="ja-JP" sz="1000" kern="1200" dirty="0">
                <a:solidFill>
                  <a:schemeClr val="tx1"/>
                </a:solidFill>
                <a:latin typeface="HGPSoeiKakugothicUB"/>
                <a:ea typeface="游ゴシック"/>
              </a:endParaRPr>
            </a:p>
          </p:txBody>
        </p:sp>
        <p:sp>
          <p:nvSpPr>
            <p:cNvPr id="28" name="フリーフォーム: 図形 27">
              <a:extLst>
                <a:ext uri="{FF2B5EF4-FFF2-40B4-BE49-F238E27FC236}">
                  <a16:creationId xmlns:a16="http://schemas.microsoft.com/office/drawing/2014/main" id="{53CBC17F-5BB0-2C75-D876-BC1BFD988D1E}"/>
                </a:ext>
              </a:extLst>
            </p:cNvPr>
            <p:cNvSpPr/>
            <p:nvPr/>
          </p:nvSpPr>
          <p:spPr>
            <a:xfrm>
              <a:off x="4427319" y="4347215"/>
              <a:ext cx="3591028" cy="2154617"/>
            </a:xfrm>
            <a:custGeom>
              <a:avLst/>
              <a:gdLst>
                <a:gd name="connsiteX0" fmla="*/ 0 w 3591028"/>
                <a:gd name="connsiteY0" fmla="*/ 0 h 2154617"/>
                <a:gd name="connsiteX1" fmla="*/ 3591028 w 3591028"/>
                <a:gd name="connsiteY1" fmla="*/ 0 h 2154617"/>
                <a:gd name="connsiteX2" fmla="*/ 3591028 w 3591028"/>
                <a:gd name="connsiteY2" fmla="*/ 2154617 h 2154617"/>
                <a:gd name="connsiteX3" fmla="*/ 0 w 3591028"/>
                <a:gd name="connsiteY3" fmla="*/ 2154617 h 2154617"/>
                <a:gd name="connsiteX4" fmla="*/ 0 w 3591028"/>
                <a:gd name="connsiteY4" fmla="*/ 0 h 215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028" h="2154617">
                  <a:moveTo>
                    <a:pt x="0" y="0"/>
                  </a:moveTo>
                  <a:lnTo>
                    <a:pt x="3591028" y="0"/>
                  </a:lnTo>
                  <a:lnTo>
                    <a:pt x="3591028" y="2154617"/>
                  </a:lnTo>
                  <a:lnTo>
                    <a:pt x="0" y="2154617"/>
                  </a:lnTo>
                  <a:lnTo>
                    <a:pt x="0" y="0"/>
                  </a:lnTo>
                  <a:close/>
                </a:path>
              </a:pathLst>
            </a:cu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t" anchorCtr="0">
              <a:noAutofit/>
            </a:bodyPr>
            <a:lstStyle/>
            <a:p>
              <a:pPr defTabSz="566293">
                <a:lnSpc>
                  <a:spcPct val="90000"/>
                </a:lnSpc>
                <a:spcBef>
                  <a:spcPct val="0"/>
                </a:spcBef>
                <a:spcAft>
                  <a:spcPct val="35000"/>
                </a:spcAft>
              </a:pPr>
              <a:r>
                <a:rPr kumimoji="1" lang="ja-JP" altLang="en-US" sz="1250" b="1" kern="1200" dirty="0">
                  <a:solidFill>
                    <a:schemeClr val="tx1"/>
                  </a:solidFill>
                  <a:latin typeface="HGPSoeiKakugothicUB"/>
                  <a:ea typeface="HGPSoeiKakugothicUB"/>
                </a:rPr>
                <a:t>＜</a:t>
              </a:r>
              <a:r>
                <a:rPr kumimoji="1" lang="ja-JP" altLang="en-US" sz="1250" b="1" dirty="0">
                  <a:solidFill>
                    <a:schemeClr val="tx1"/>
                  </a:solidFill>
                  <a:latin typeface="HGPSoeiKakugothicUB"/>
                  <a:ea typeface="HGPSoeiKakugothicUB"/>
                </a:rPr>
                <a:t>グラフ</a:t>
              </a:r>
              <a:r>
                <a:rPr kumimoji="1" lang="ja-JP" altLang="en-US" sz="1250" b="1" kern="1200" dirty="0">
                  <a:solidFill>
                    <a:schemeClr val="tx1"/>
                  </a:solidFill>
                  <a:latin typeface="HGPSoeiKakugothicUB"/>
                  <a:ea typeface="HGPSoeiKakugothicUB"/>
                </a:rPr>
                <a:t>＞</a:t>
              </a:r>
              <a:endParaRPr lang="en-US" altLang="ja-JP" sz="1250" b="1" kern="1200" dirty="0">
                <a:solidFill>
                  <a:schemeClr val="tx1"/>
                </a:solidFill>
                <a:latin typeface="HGPSoeiKakugothicUB"/>
                <a:ea typeface="HGPSoeiKakugothicUB"/>
              </a:endParaRPr>
            </a:p>
            <a:p>
              <a:pPr marL="51435" lvl="1" indent="-51435" defTabSz="444945">
                <a:lnSpc>
                  <a:spcPct val="90000"/>
                </a:lnSpc>
                <a:spcBef>
                  <a:spcPct val="0"/>
                </a:spcBef>
                <a:spcAft>
                  <a:spcPct val="15000"/>
                </a:spcAft>
                <a:buChar char="•"/>
              </a:pPr>
              <a:r>
                <a:rPr kumimoji="1" lang="en-US" altLang="ja-JP" sz="1000" kern="1200" dirty="0" err="1">
                  <a:solidFill>
                    <a:schemeClr val="tx1"/>
                  </a:solidFill>
                  <a:latin typeface="HGPSoeiKakugothicUB"/>
                  <a:ea typeface="游ゴシック"/>
                </a:rPr>
                <a:t>matplotlib.pyplot</a:t>
              </a:r>
              <a:endParaRPr lang="en-US" altLang="ja-JP"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err="1">
                  <a:solidFill>
                    <a:schemeClr val="tx1"/>
                  </a:solidFill>
                  <a:latin typeface="HGPSoeiKakugothicUB"/>
                  <a:ea typeface="游ゴシック"/>
                </a:rPr>
                <a:t>networkx</a:t>
              </a:r>
              <a:endParaRPr lang="en-US" altLang="ja-JP"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err="1">
                  <a:solidFill>
                    <a:schemeClr val="tx1"/>
                  </a:solidFill>
                  <a:latin typeface="HGPSoeiKakugothicUB"/>
                  <a:ea typeface="游ゴシック"/>
                </a:rPr>
                <a:t>plotly.graph_objects</a:t>
              </a:r>
              <a:endParaRPr lang="en-US" altLang="ja-JP" sz="1000" kern="1200" dirty="0">
                <a:solidFill>
                  <a:schemeClr val="tx1"/>
                </a:solidFill>
                <a:latin typeface="HGPSoeiKakugothicUB"/>
                <a:ea typeface="游ゴシック"/>
              </a:endParaRPr>
            </a:p>
          </p:txBody>
        </p:sp>
        <p:sp>
          <p:nvSpPr>
            <p:cNvPr id="29" name="フリーフォーム: 図形 28">
              <a:extLst>
                <a:ext uri="{FF2B5EF4-FFF2-40B4-BE49-F238E27FC236}">
                  <a16:creationId xmlns:a16="http://schemas.microsoft.com/office/drawing/2014/main" id="{F0CC594D-95CE-E7FF-AAC5-C99388B245B8}"/>
                </a:ext>
              </a:extLst>
            </p:cNvPr>
            <p:cNvSpPr/>
            <p:nvPr/>
          </p:nvSpPr>
          <p:spPr>
            <a:xfrm>
              <a:off x="8377451" y="4347215"/>
              <a:ext cx="3591028" cy="2154617"/>
            </a:xfrm>
            <a:custGeom>
              <a:avLst/>
              <a:gdLst>
                <a:gd name="connsiteX0" fmla="*/ 0 w 3591028"/>
                <a:gd name="connsiteY0" fmla="*/ 0 h 2154617"/>
                <a:gd name="connsiteX1" fmla="*/ 3591028 w 3591028"/>
                <a:gd name="connsiteY1" fmla="*/ 0 h 2154617"/>
                <a:gd name="connsiteX2" fmla="*/ 3591028 w 3591028"/>
                <a:gd name="connsiteY2" fmla="*/ 2154617 h 2154617"/>
                <a:gd name="connsiteX3" fmla="*/ 0 w 3591028"/>
                <a:gd name="connsiteY3" fmla="*/ 2154617 h 2154617"/>
                <a:gd name="connsiteX4" fmla="*/ 0 w 3591028"/>
                <a:gd name="connsiteY4" fmla="*/ 0 h 215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1028" h="2154617">
                  <a:moveTo>
                    <a:pt x="0" y="0"/>
                  </a:moveTo>
                  <a:lnTo>
                    <a:pt x="3591028" y="0"/>
                  </a:lnTo>
                  <a:lnTo>
                    <a:pt x="3591028" y="2154617"/>
                  </a:lnTo>
                  <a:lnTo>
                    <a:pt x="0" y="2154617"/>
                  </a:lnTo>
                  <a:lnTo>
                    <a:pt x="0" y="0"/>
                  </a:lnTo>
                  <a:close/>
                </a:path>
              </a:pathLst>
            </a:cu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t" anchorCtr="0">
              <a:noAutofit/>
            </a:bodyPr>
            <a:lstStyle/>
            <a:p>
              <a:pPr defTabSz="566293">
                <a:lnSpc>
                  <a:spcPct val="90000"/>
                </a:lnSpc>
                <a:spcBef>
                  <a:spcPct val="0"/>
                </a:spcBef>
                <a:spcAft>
                  <a:spcPct val="35000"/>
                </a:spcAft>
              </a:pPr>
              <a:r>
                <a:rPr kumimoji="1" lang="ja-JP" altLang="en-US" sz="1250" b="1" kern="1200" dirty="0">
                  <a:solidFill>
                    <a:schemeClr val="tx1"/>
                  </a:solidFill>
                  <a:latin typeface="HGPSoeiKakugothicUB"/>
                  <a:ea typeface="HGPSoeiKakugothicUB"/>
                </a:rPr>
                <a:t>＜その他＞</a:t>
              </a:r>
              <a:endParaRPr lang="en-US" altLang="ja-JP" sz="1250" b="1" kern="1200" dirty="0">
                <a:solidFill>
                  <a:schemeClr val="tx1"/>
                </a:solidFill>
                <a:latin typeface="HGPSoeiKakugothicUB"/>
                <a:ea typeface="HGPSoeiKakugothicUB"/>
              </a:endParaRPr>
            </a:p>
            <a:p>
              <a:pPr marL="51435" lvl="1" indent="-51435" defTabSz="444945">
                <a:lnSpc>
                  <a:spcPct val="90000"/>
                </a:lnSpc>
                <a:spcBef>
                  <a:spcPct val="0"/>
                </a:spcBef>
                <a:spcAft>
                  <a:spcPct val="15000"/>
                </a:spcAft>
                <a:buChar char="•"/>
              </a:pPr>
              <a:r>
                <a:rPr kumimoji="1" lang="en-US" altLang="ja-JP" sz="1000" kern="1200" dirty="0" err="1">
                  <a:solidFill>
                    <a:schemeClr val="tx1"/>
                  </a:solidFill>
                  <a:latin typeface="HGPSoeiKakugothicUB"/>
                  <a:ea typeface="游ゴシック"/>
                </a:rPr>
                <a:t>diskcache</a:t>
              </a:r>
              <a:endParaRPr lang="en-US" altLang="ja-JP"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a:solidFill>
                    <a:schemeClr val="tx1"/>
                  </a:solidFill>
                  <a:latin typeface="HGPSoeiKakugothicUB"/>
                  <a:ea typeface="游ゴシック"/>
                </a:rPr>
                <a:t>torch</a:t>
              </a:r>
              <a:endParaRPr lang="en-US" altLang="ja-JP"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err="1">
                  <a:solidFill>
                    <a:schemeClr val="tx1"/>
                  </a:solidFill>
                  <a:latin typeface="HGPSoeiKakugothicUB"/>
                  <a:ea typeface="游ゴシック"/>
                </a:rPr>
                <a:t>webbrowser</a:t>
              </a:r>
              <a:endParaRPr lang="en-US" altLang="ja-JP" sz="1000" kern="1200" dirty="0">
                <a:solidFill>
                  <a:schemeClr val="tx1"/>
                </a:solidFill>
                <a:latin typeface="HGPSoeiKakugothicUB"/>
                <a:ea typeface="游ゴシック"/>
              </a:endParaRPr>
            </a:p>
            <a:p>
              <a:pPr marL="51435" lvl="1" indent="-51435" defTabSz="444945">
                <a:lnSpc>
                  <a:spcPct val="90000"/>
                </a:lnSpc>
                <a:spcBef>
                  <a:spcPct val="0"/>
                </a:spcBef>
                <a:spcAft>
                  <a:spcPct val="15000"/>
                </a:spcAft>
                <a:buChar char="•"/>
              </a:pPr>
              <a:r>
                <a:rPr kumimoji="1" lang="en-US" altLang="ja-JP" sz="1000" kern="1200" dirty="0">
                  <a:solidFill>
                    <a:schemeClr val="tx1"/>
                  </a:solidFill>
                  <a:latin typeface="HGPSoeiKakugothicUB"/>
                  <a:ea typeface="游ゴシック"/>
                </a:rPr>
                <a:t>from </a:t>
              </a:r>
              <a:r>
                <a:rPr kumimoji="1" lang="en-US" altLang="ja-JP" sz="1000" kern="1200" dirty="0" err="1">
                  <a:solidFill>
                    <a:schemeClr val="tx1"/>
                  </a:solidFill>
                  <a:latin typeface="HGPSoeiKakugothicUB"/>
                  <a:ea typeface="游ゴシック"/>
                </a:rPr>
                <a:t>diskcache</a:t>
              </a:r>
              <a:r>
                <a:rPr kumimoji="1" lang="en-US" altLang="ja-JP" sz="1000" kern="1200" dirty="0">
                  <a:solidFill>
                    <a:schemeClr val="tx1"/>
                  </a:solidFill>
                  <a:latin typeface="HGPSoeiKakugothicUB"/>
                  <a:ea typeface="游ゴシック"/>
                </a:rPr>
                <a:t> import Cache</a:t>
              </a:r>
              <a:endParaRPr lang="ja-JP" altLang="en-US" sz="1000" kern="1200" dirty="0">
                <a:solidFill>
                  <a:schemeClr val="tx1"/>
                </a:solidFill>
                <a:latin typeface="HGPSoeiKakugothicUB"/>
                <a:ea typeface="游ゴシック"/>
              </a:endParaRPr>
            </a:p>
          </p:txBody>
        </p:sp>
      </p:grpSp>
      <p:sp>
        <p:nvSpPr>
          <p:cNvPr id="8" name="スライド番号プレースホルダー 7">
            <a:extLst>
              <a:ext uri="{FF2B5EF4-FFF2-40B4-BE49-F238E27FC236}">
                <a16:creationId xmlns:a16="http://schemas.microsoft.com/office/drawing/2014/main" id="{635DFEB2-C985-DD64-7806-8858CF3A51AD}"/>
              </a:ext>
            </a:extLst>
          </p:cNvPr>
          <p:cNvSpPr>
            <a:spLocks noGrp="1"/>
          </p:cNvSpPr>
          <p:nvPr>
            <p:ph type="sldNum" sz="quarter" idx="12"/>
          </p:nvPr>
        </p:nvSpPr>
        <p:spPr/>
        <p:txBody>
          <a:bodyPr/>
          <a:lstStyle/>
          <a:p>
            <a:fld id="{E6C8A360-EF94-4534-8EFD-4416038C5A76}" type="slidenum">
              <a:rPr kumimoji="1" lang="ja-JP" altLang="en-US" smtClean="0"/>
              <a:t>3</a:t>
            </a:fld>
            <a:endParaRPr kumimoji="1" lang="ja-JP" altLang="en-US"/>
          </a:p>
        </p:txBody>
      </p:sp>
    </p:spTree>
    <p:extLst>
      <p:ext uri="{BB962C8B-B14F-4D97-AF65-F5344CB8AC3E}">
        <p14:creationId xmlns:p14="http://schemas.microsoft.com/office/powerpoint/2010/main" val="419506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1D791F0B-E0FF-ED9D-9357-31F67CB196DE}"/>
              </a:ext>
            </a:extLst>
          </p:cNvPr>
          <p:cNvSpPr>
            <a:spLocks noGrp="1"/>
          </p:cNvSpPr>
          <p:nvPr>
            <p:ph type="title"/>
          </p:nvPr>
        </p:nvSpPr>
        <p:spPr>
          <a:xfrm>
            <a:off x="1115568" y="548640"/>
            <a:ext cx="10168128" cy="1179576"/>
          </a:xfrm>
        </p:spPr>
        <p:txBody>
          <a:bodyPr>
            <a:normAutofit/>
          </a:bodyPr>
          <a:lstStyle/>
          <a:p>
            <a:r>
              <a:rPr lang="en-US" altLang="ja-JP" sz="4000">
                <a:latin typeface="HGPSoeiKakugothicUB"/>
                <a:ea typeface="游ゴシック Light"/>
              </a:rPr>
              <a:t>Version</a:t>
            </a:r>
            <a:endParaRPr lang="ja-JP" altLang="en-US" sz="4000">
              <a:latin typeface="HGPSoeiKakugothicUB"/>
              <a:ea typeface="游ゴシック Light"/>
            </a:endParaRP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8">
            <a:extLst>
              <a:ext uri="{FF2B5EF4-FFF2-40B4-BE49-F238E27FC236}">
                <a16:creationId xmlns:a16="http://schemas.microsoft.com/office/drawing/2014/main" id="{56D55040-4482-187B-C214-3E9F89A902CE}"/>
              </a:ext>
            </a:extLst>
          </p:cNvPr>
          <p:cNvSpPr>
            <a:spLocks noGrp="1"/>
          </p:cNvSpPr>
          <p:nvPr>
            <p:ph idx="1"/>
          </p:nvPr>
        </p:nvSpPr>
        <p:spPr>
          <a:xfrm>
            <a:off x="1057868" y="2137697"/>
            <a:ext cx="10168128" cy="4376057"/>
          </a:xfrm>
        </p:spPr>
        <p:txBody>
          <a:bodyPr vert="horz" lIns="91440" tIns="45720" rIns="91440" bIns="45720" rtlCol="0" anchor="t">
            <a:normAutofit fontScale="92500" lnSpcReduction="10000"/>
          </a:bodyPr>
          <a:lstStyle/>
          <a:p>
            <a:r>
              <a:rPr kumimoji="1" lang="en-US" altLang="ja-JP" sz="1800" dirty="0" err="1">
                <a:latin typeface="HGPSoeiKakugothicUB"/>
                <a:ea typeface="游ゴシック"/>
              </a:rPr>
              <a:t>numpy</a:t>
            </a:r>
            <a:r>
              <a:rPr kumimoji="1" lang="en-US" altLang="ja-JP" sz="1800" dirty="0">
                <a:latin typeface="HGPSoeiKakugothicUB"/>
                <a:ea typeface="游ゴシック"/>
              </a:rPr>
              <a:t>==1.26.4</a:t>
            </a:r>
            <a:endParaRPr lang="en-US" altLang="ja-JP" sz="1800" dirty="0">
              <a:latin typeface="HGPSoeiKakugothicUB"/>
              <a:ea typeface="游ゴシック"/>
            </a:endParaRPr>
          </a:p>
          <a:p>
            <a:r>
              <a:rPr kumimoji="1" lang="en-US" altLang="ja-JP" sz="1800" dirty="0">
                <a:latin typeface="HGPSoeiKakugothicUB"/>
                <a:ea typeface="游ゴシック"/>
              </a:rPr>
              <a:t>pandas==2.1.1</a:t>
            </a:r>
            <a:endParaRPr lang="en-US" altLang="ja-JP" sz="1800" dirty="0">
              <a:latin typeface="HGPSoeiKakugothicUB"/>
              <a:ea typeface="游ゴシック"/>
            </a:endParaRPr>
          </a:p>
          <a:p>
            <a:r>
              <a:rPr kumimoji="1" lang="en-US" altLang="ja-JP" sz="1800" dirty="0">
                <a:latin typeface="HGPSoeiKakugothicUB"/>
                <a:ea typeface="游ゴシック"/>
              </a:rPr>
              <a:t>scikit-learn==1.3.0</a:t>
            </a:r>
            <a:endParaRPr lang="en-US" altLang="ja-JP" sz="1800" dirty="0">
              <a:latin typeface="HGPSoeiKakugothicUB"/>
              <a:ea typeface="游ゴシック"/>
            </a:endParaRPr>
          </a:p>
          <a:p>
            <a:r>
              <a:rPr kumimoji="1" lang="en-US" altLang="ja-JP" sz="1800" dirty="0">
                <a:latin typeface="HGPSoeiKakugothicUB"/>
                <a:ea typeface="游ゴシック"/>
              </a:rPr>
              <a:t>spacy==3.4.4</a:t>
            </a:r>
            <a:endParaRPr lang="en-US" altLang="ja-JP" sz="1800" dirty="0">
              <a:latin typeface="HGPSoeiKakugothicUB"/>
              <a:ea typeface="游ゴシック"/>
            </a:endParaRPr>
          </a:p>
          <a:p>
            <a:r>
              <a:rPr kumimoji="1" lang="en-US" altLang="ja-JP" sz="1800" dirty="0" err="1">
                <a:latin typeface="HGPSoeiKakugothicUB"/>
                <a:ea typeface="游ゴシック"/>
              </a:rPr>
              <a:t>langdetect</a:t>
            </a:r>
            <a:r>
              <a:rPr kumimoji="1" lang="en-US" altLang="ja-JP" sz="1800" dirty="0">
                <a:latin typeface="HGPSoeiKakugothicUB"/>
                <a:ea typeface="游ゴシック"/>
              </a:rPr>
              <a:t>==1.0.9</a:t>
            </a:r>
            <a:endParaRPr lang="en-US" altLang="ja-JP" sz="1800" dirty="0">
              <a:latin typeface="HGPSoeiKakugothicUB"/>
              <a:ea typeface="游ゴシック"/>
            </a:endParaRPr>
          </a:p>
          <a:p>
            <a:r>
              <a:rPr kumimoji="1" lang="en-US" altLang="ja-JP" sz="1800" dirty="0">
                <a:latin typeface="HGPSoeiKakugothicUB"/>
                <a:ea typeface="游ゴシック"/>
              </a:rPr>
              <a:t>sentence-transformers==3.1.1</a:t>
            </a:r>
            <a:endParaRPr lang="en-US" altLang="ja-JP" sz="1800" dirty="0">
              <a:latin typeface="HGPSoeiKakugothicUB"/>
              <a:ea typeface="游ゴシック"/>
            </a:endParaRPr>
          </a:p>
          <a:p>
            <a:r>
              <a:rPr kumimoji="1" lang="en-US" altLang="ja-JP" sz="1800" dirty="0">
                <a:latin typeface="HGPSoeiKakugothicUB"/>
                <a:ea typeface="游ゴシック"/>
              </a:rPr>
              <a:t>requests==2.32.3</a:t>
            </a:r>
            <a:endParaRPr lang="en-US" altLang="ja-JP" sz="1800" dirty="0">
              <a:latin typeface="HGPSoeiKakugothicUB"/>
              <a:ea typeface="游ゴシック"/>
            </a:endParaRPr>
          </a:p>
          <a:p>
            <a:r>
              <a:rPr kumimoji="1" lang="en-US" altLang="ja-JP" sz="1800" dirty="0">
                <a:latin typeface="HGPSoeiKakugothicUB"/>
                <a:ea typeface="游ゴシック"/>
              </a:rPr>
              <a:t>matplotlib==3.8.0</a:t>
            </a:r>
            <a:endParaRPr lang="en-US" altLang="ja-JP" sz="1800" dirty="0">
              <a:latin typeface="HGPSoeiKakugothicUB"/>
              <a:ea typeface="游ゴシック"/>
            </a:endParaRPr>
          </a:p>
          <a:p>
            <a:r>
              <a:rPr kumimoji="1" lang="en-US" altLang="ja-JP" sz="1800" dirty="0" err="1">
                <a:latin typeface="HGPSoeiKakugothicUB"/>
                <a:ea typeface="游ゴシック"/>
              </a:rPr>
              <a:t>networkx</a:t>
            </a:r>
            <a:r>
              <a:rPr kumimoji="1" lang="en-US" altLang="ja-JP" sz="1800" dirty="0">
                <a:latin typeface="HGPSoeiKakugothicUB"/>
                <a:ea typeface="游ゴシック"/>
              </a:rPr>
              <a:t>==2.8.4</a:t>
            </a:r>
            <a:endParaRPr lang="en-US" altLang="ja-JP" sz="1800" dirty="0">
              <a:latin typeface="HGPSoeiKakugothicUB"/>
              <a:ea typeface="游ゴシック"/>
            </a:endParaRPr>
          </a:p>
          <a:p>
            <a:r>
              <a:rPr kumimoji="1" lang="en-US" altLang="ja-JP" sz="1800" dirty="0" err="1">
                <a:latin typeface="HGPSoeiKakugothicUB"/>
                <a:ea typeface="游ゴシック"/>
              </a:rPr>
              <a:t>plotly</a:t>
            </a:r>
            <a:r>
              <a:rPr kumimoji="1" lang="en-US" altLang="ja-JP" sz="1800" dirty="0">
                <a:latin typeface="HGPSoeiKakugothicUB"/>
                <a:ea typeface="游ゴシック"/>
              </a:rPr>
              <a:t>==5.24.1</a:t>
            </a:r>
            <a:endParaRPr lang="en-US" altLang="ja-JP" sz="1800" dirty="0">
              <a:latin typeface="HGPSoeiKakugothicUB"/>
              <a:ea typeface="游ゴシック"/>
            </a:endParaRPr>
          </a:p>
          <a:p>
            <a:r>
              <a:rPr kumimoji="1" lang="en-US" altLang="ja-JP" sz="1800" dirty="0" err="1">
                <a:latin typeface="HGPSoeiKakugothicUB"/>
                <a:ea typeface="游ゴシック"/>
              </a:rPr>
              <a:t>diskcache</a:t>
            </a:r>
            <a:r>
              <a:rPr kumimoji="1" lang="en-US" altLang="ja-JP" sz="1800" dirty="0">
                <a:latin typeface="HGPSoeiKakugothicUB"/>
                <a:ea typeface="游ゴシック"/>
              </a:rPr>
              <a:t>==5.6.3</a:t>
            </a:r>
            <a:endParaRPr lang="en-US" altLang="ja-JP" sz="1800" dirty="0">
              <a:latin typeface="HGPSoeiKakugothicUB"/>
              <a:ea typeface="游ゴシック"/>
            </a:endParaRPr>
          </a:p>
          <a:p>
            <a:r>
              <a:rPr kumimoji="1" lang="en-US" altLang="ja-JP" sz="1800" dirty="0">
                <a:latin typeface="HGPSoeiKakugothicUB"/>
                <a:ea typeface="游ゴシック"/>
              </a:rPr>
              <a:t>torch==2.0.1</a:t>
            </a:r>
            <a:endParaRPr lang="en-US" altLang="ja-JP" sz="1800" dirty="0">
              <a:latin typeface="HGPSoeiKakugothicUB"/>
              <a:ea typeface="游ゴシック"/>
            </a:endParaRPr>
          </a:p>
          <a:p>
            <a:pPr marL="0" indent="0">
              <a:buNone/>
            </a:pPr>
            <a:r>
              <a:rPr lang="en-US" altLang="ja-JP" sz="1800" dirty="0">
                <a:latin typeface="HGPSoeiKakugothicUB"/>
                <a:ea typeface="游ゴシック"/>
              </a:rPr>
              <a:t>※</a:t>
            </a:r>
            <a:r>
              <a:rPr lang="ja-JP" altLang="en-US" sz="1800" dirty="0">
                <a:latin typeface="HGPSoeiKakugothicUB"/>
                <a:ea typeface="HGPSoeiKakugothicUB"/>
              </a:rPr>
              <a:t>標準ライブラリと</a:t>
            </a:r>
            <a:r>
              <a:rPr lang="en-US" altLang="ja-JP" sz="1800" dirty="0" err="1">
                <a:latin typeface="HGPSoeiKakugothicUB"/>
                <a:ea typeface="游ゴシック"/>
              </a:rPr>
              <a:t>webbrower</a:t>
            </a:r>
            <a:r>
              <a:rPr lang="ja-JP" altLang="en-US" sz="1800" dirty="0">
                <a:latin typeface="HGPSoeiKakugothicUB"/>
                <a:ea typeface="HGPSoeiKakugothicUB"/>
              </a:rPr>
              <a:t>はバージョン自体が無いため除く</a:t>
            </a:r>
            <a:endParaRPr lang="en-US" altLang="ja-JP" sz="1800" dirty="0">
              <a:latin typeface="HGPSoeiKakugothicUB"/>
              <a:ea typeface="HGPSoeiKakugothicUB"/>
            </a:endParaRPr>
          </a:p>
        </p:txBody>
      </p:sp>
      <p:sp>
        <p:nvSpPr>
          <p:cNvPr id="8" name="スライド番号プレースホルダー 7">
            <a:extLst>
              <a:ext uri="{FF2B5EF4-FFF2-40B4-BE49-F238E27FC236}">
                <a16:creationId xmlns:a16="http://schemas.microsoft.com/office/drawing/2014/main" id="{94D8FC67-CE1A-A7D3-8A3C-E7F34FFAB982}"/>
              </a:ext>
            </a:extLst>
          </p:cNvPr>
          <p:cNvSpPr>
            <a:spLocks noGrp="1"/>
          </p:cNvSpPr>
          <p:nvPr>
            <p:ph type="sldNum" sz="quarter" idx="12"/>
          </p:nvPr>
        </p:nvSpPr>
        <p:spPr/>
        <p:txBody>
          <a:bodyPr/>
          <a:lstStyle/>
          <a:p>
            <a:fld id="{E6C8A360-EF94-4534-8EFD-4416038C5A76}" type="slidenum">
              <a:rPr kumimoji="1" lang="ja-JP" altLang="en-US" smtClean="0"/>
              <a:t>4</a:t>
            </a:fld>
            <a:endParaRPr kumimoji="1" lang="ja-JP" altLang="en-US"/>
          </a:p>
        </p:txBody>
      </p:sp>
    </p:spTree>
    <p:extLst>
      <p:ext uri="{BB962C8B-B14F-4D97-AF65-F5344CB8AC3E}">
        <p14:creationId xmlns:p14="http://schemas.microsoft.com/office/powerpoint/2010/main" val="211893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0022C63-1569-FD16-0EAB-3FD7AD879C5B}"/>
              </a:ext>
            </a:extLst>
          </p:cNvPr>
          <p:cNvSpPr>
            <a:spLocks noGrp="1"/>
          </p:cNvSpPr>
          <p:nvPr>
            <p:ph type="title"/>
          </p:nvPr>
        </p:nvSpPr>
        <p:spPr>
          <a:xfrm>
            <a:off x="841248" y="256032"/>
            <a:ext cx="10506456" cy="1014984"/>
          </a:xfrm>
        </p:spPr>
        <p:txBody>
          <a:bodyPr anchor="b">
            <a:normAutofit/>
          </a:bodyPr>
          <a:lstStyle/>
          <a:p>
            <a:r>
              <a:rPr lang="ja-JP" altLang="en-US">
                <a:latin typeface="HGPSoeiKakugothicUB"/>
                <a:ea typeface="HGPSoeiKakugothicUB"/>
              </a:rPr>
              <a:t>使用Model</a:t>
            </a:r>
          </a:p>
        </p:txBody>
      </p:sp>
      <p:sp>
        <p:nvSpPr>
          <p:cNvPr id="26"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四角形: 角を丸くする 3">
            <a:extLst>
              <a:ext uri="{FF2B5EF4-FFF2-40B4-BE49-F238E27FC236}">
                <a16:creationId xmlns:a16="http://schemas.microsoft.com/office/drawing/2014/main" id="{6ED82E69-569C-FF82-EB6A-058CBB67882C}"/>
              </a:ext>
            </a:extLst>
          </p:cNvPr>
          <p:cNvSpPr/>
          <p:nvPr/>
        </p:nvSpPr>
        <p:spPr>
          <a:xfrm>
            <a:off x="7636457" y="1831283"/>
            <a:ext cx="4330808" cy="4848224"/>
          </a:xfrm>
          <a:prstGeom prst="roundRect">
            <a:avLst>
              <a:gd name="adj" fmla="val 10000"/>
            </a:avLst>
          </a:prstGeom>
          <a:solidFill>
            <a:schemeClr val="bg1">
              <a:lumMod val="95000"/>
            </a:schemeClr>
          </a:solidFill>
          <a:ln>
            <a:solidFill>
              <a:srgbClr val="15608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5" name="テキスト ボックス 4">
            <a:extLst>
              <a:ext uri="{FF2B5EF4-FFF2-40B4-BE49-F238E27FC236}">
                <a16:creationId xmlns:a16="http://schemas.microsoft.com/office/drawing/2014/main" id="{B4D29446-AFC4-2E5D-1363-DA90C7AE6D22}"/>
              </a:ext>
            </a:extLst>
          </p:cNvPr>
          <p:cNvSpPr txBox="1"/>
          <p:nvPr/>
        </p:nvSpPr>
        <p:spPr>
          <a:xfrm>
            <a:off x="7781236" y="2159603"/>
            <a:ext cx="4062714" cy="461665"/>
          </a:xfrm>
          <a:prstGeom prst="rect">
            <a:avLst/>
          </a:prstGeom>
          <a:noFill/>
        </p:spPr>
        <p:txBody>
          <a:bodyPr wrap="square" rtlCol="0">
            <a:spAutoFit/>
          </a:bodyPr>
          <a:lstStyle/>
          <a:p>
            <a:r>
              <a:rPr kumimoji="1" lang="en-US" altLang="ja-JP" sz="2400" b="1" dirty="0"/>
              <a:t>Sentence Transformers</a:t>
            </a:r>
            <a:r>
              <a:rPr kumimoji="1" lang="ja-JP" altLang="en-US" sz="2400" b="1" dirty="0"/>
              <a:t>モデル</a:t>
            </a:r>
          </a:p>
        </p:txBody>
      </p:sp>
      <p:grpSp>
        <p:nvGrpSpPr>
          <p:cNvPr id="9" name="グループ化 8">
            <a:extLst>
              <a:ext uri="{FF2B5EF4-FFF2-40B4-BE49-F238E27FC236}">
                <a16:creationId xmlns:a16="http://schemas.microsoft.com/office/drawing/2014/main" id="{81B86DDC-BC15-458E-4920-3930C46EEB33}"/>
              </a:ext>
            </a:extLst>
          </p:cNvPr>
          <p:cNvGrpSpPr/>
          <p:nvPr/>
        </p:nvGrpSpPr>
        <p:grpSpPr>
          <a:xfrm>
            <a:off x="7764700" y="2811798"/>
            <a:ext cx="4062714" cy="3668953"/>
            <a:chOff x="7770504" y="2968084"/>
            <a:chExt cx="4062714" cy="3668953"/>
          </a:xfrm>
        </p:grpSpPr>
        <p:sp>
          <p:nvSpPr>
            <p:cNvPr id="10" name="フリーフォーム: 図形 9">
              <a:extLst>
                <a:ext uri="{FF2B5EF4-FFF2-40B4-BE49-F238E27FC236}">
                  <a16:creationId xmlns:a16="http://schemas.microsoft.com/office/drawing/2014/main" id="{671D261D-FC8C-B5D7-91ED-9627C2BF7CAD}"/>
                </a:ext>
              </a:extLst>
            </p:cNvPr>
            <p:cNvSpPr/>
            <p:nvPr/>
          </p:nvSpPr>
          <p:spPr>
            <a:xfrm>
              <a:off x="7770504" y="2968084"/>
              <a:ext cx="4062714" cy="679264"/>
            </a:xfrm>
            <a:custGeom>
              <a:avLst/>
              <a:gdLst>
                <a:gd name="connsiteX0" fmla="*/ 0 w 4062714"/>
                <a:gd name="connsiteY0" fmla="*/ 0 h 1353600"/>
                <a:gd name="connsiteX1" fmla="*/ 4062714 w 4062714"/>
                <a:gd name="connsiteY1" fmla="*/ 0 h 1353600"/>
                <a:gd name="connsiteX2" fmla="*/ 4062714 w 4062714"/>
                <a:gd name="connsiteY2" fmla="*/ 1353600 h 1353600"/>
                <a:gd name="connsiteX3" fmla="*/ 0 w 4062714"/>
                <a:gd name="connsiteY3" fmla="*/ 1353600 h 1353600"/>
                <a:gd name="connsiteX4" fmla="*/ 0 w 4062714"/>
                <a:gd name="connsiteY4" fmla="*/ 0 h 135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2714" h="1353600">
                  <a:moveTo>
                    <a:pt x="0" y="0"/>
                  </a:moveTo>
                  <a:lnTo>
                    <a:pt x="4062714" y="0"/>
                  </a:lnTo>
                  <a:lnTo>
                    <a:pt x="4062714" y="1353600"/>
                  </a:lnTo>
                  <a:lnTo>
                    <a:pt x="0" y="1353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All-MiniLM-L12-v2</a:t>
              </a:r>
              <a:endParaRPr kumimoji="1" lang="ja-JP" altLang="en-US" sz="2800" kern="1200" dirty="0"/>
            </a:p>
          </p:txBody>
        </p:sp>
        <p:sp>
          <p:nvSpPr>
            <p:cNvPr id="11" name="フリーフォーム: 図形 10">
              <a:extLst>
                <a:ext uri="{FF2B5EF4-FFF2-40B4-BE49-F238E27FC236}">
                  <a16:creationId xmlns:a16="http://schemas.microsoft.com/office/drawing/2014/main" id="{BFA951BD-9D8D-25EA-1894-782769262395}"/>
                </a:ext>
              </a:extLst>
            </p:cNvPr>
            <p:cNvSpPr/>
            <p:nvPr/>
          </p:nvSpPr>
          <p:spPr>
            <a:xfrm>
              <a:off x="7787040" y="3647347"/>
              <a:ext cx="4046178" cy="2989690"/>
            </a:xfrm>
            <a:custGeom>
              <a:avLst/>
              <a:gdLst>
                <a:gd name="connsiteX0" fmla="*/ 0 w 4062714"/>
                <a:gd name="connsiteY0" fmla="*/ 0 h 2064240"/>
                <a:gd name="connsiteX1" fmla="*/ 4062714 w 4062714"/>
                <a:gd name="connsiteY1" fmla="*/ 0 h 2064240"/>
                <a:gd name="connsiteX2" fmla="*/ 4062714 w 4062714"/>
                <a:gd name="connsiteY2" fmla="*/ 2064240 h 2064240"/>
                <a:gd name="connsiteX3" fmla="*/ 0 w 4062714"/>
                <a:gd name="connsiteY3" fmla="*/ 2064240 h 2064240"/>
                <a:gd name="connsiteX4" fmla="*/ 0 w 4062714"/>
                <a:gd name="connsiteY4" fmla="*/ 0 h 206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2714" h="2064240">
                  <a:moveTo>
                    <a:pt x="0" y="0"/>
                  </a:moveTo>
                  <a:lnTo>
                    <a:pt x="4062714" y="0"/>
                  </a:lnTo>
                  <a:lnTo>
                    <a:pt x="4062714" y="2064240"/>
                  </a:lnTo>
                  <a:lnTo>
                    <a:pt x="0" y="2064240"/>
                  </a:lnTo>
                  <a:lnTo>
                    <a:pt x="0" y="0"/>
                  </a:lnTo>
                  <a:close/>
                </a:path>
              </a:pathLst>
            </a:custGeom>
            <a:solidFill>
              <a:srgbClr val="CCEFDC">
                <a:alpha val="90000"/>
              </a:srgb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ja-JP" altLang="en-US" sz="2400" kern="1200" dirty="0"/>
                <a:t>モデルサイズ：</a:t>
              </a:r>
              <a:r>
                <a:rPr lang="ja-JP" altLang="en-US" sz="2400" dirty="0"/>
                <a:t>約</a:t>
              </a:r>
              <a:r>
                <a:rPr lang="en-US" altLang="ja-JP" sz="2400" dirty="0"/>
                <a:t>82 MB</a:t>
              </a:r>
              <a:endParaRPr kumimoji="1" lang="en-US" altLang="ja-JP" sz="2400" kern="1200" dirty="0"/>
            </a:p>
            <a:p>
              <a:pPr marL="228600" lvl="1" indent="-228600" algn="l" defTabSz="1066800">
                <a:lnSpc>
                  <a:spcPct val="90000"/>
                </a:lnSpc>
                <a:spcBef>
                  <a:spcPct val="0"/>
                </a:spcBef>
                <a:spcAft>
                  <a:spcPct val="15000"/>
                </a:spcAft>
                <a:buChar char="•"/>
              </a:pPr>
              <a:r>
                <a:rPr kumimoji="1" lang="ja-JP" altLang="en-US" sz="2400" kern="1200" dirty="0"/>
                <a:t>次元数：</a:t>
              </a:r>
              <a:r>
                <a:rPr lang="en-US" altLang="ja-JP" sz="2400" b="0" i="0" dirty="0">
                  <a:solidFill>
                    <a:srgbClr val="4B5563"/>
                  </a:solidFill>
                  <a:effectLst/>
                  <a:latin typeface="Source Sans Pro" panose="020F0502020204030204" pitchFamily="34" charset="0"/>
                </a:rPr>
                <a:t>384</a:t>
              </a:r>
              <a:r>
                <a:rPr lang="ja-JP" altLang="en-US" sz="2400" b="0" i="0" dirty="0">
                  <a:solidFill>
                    <a:srgbClr val="4B5563"/>
                  </a:solidFill>
                  <a:effectLst/>
                  <a:latin typeface="Source Sans Pro" panose="020F0502020204030204" pitchFamily="34" charset="0"/>
                </a:rPr>
                <a:t>次元</a:t>
              </a:r>
              <a:endParaRPr kumimoji="1" lang="ja-JP" altLang="en-US" sz="2400" kern="1200" dirty="0"/>
            </a:p>
            <a:p>
              <a:pPr marL="228600" lvl="1" indent="-228600" algn="l" defTabSz="1066800">
                <a:lnSpc>
                  <a:spcPct val="90000"/>
                </a:lnSpc>
                <a:spcBef>
                  <a:spcPct val="0"/>
                </a:spcBef>
                <a:spcAft>
                  <a:spcPct val="15000"/>
                </a:spcAft>
                <a:buChar char="•"/>
              </a:pPr>
              <a:r>
                <a:rPr kumimoji="1" lang="ja-JP" altLang="en-US" sz="2400" kern="1200" dirty="0"/>
                <a:t>文章のベクトル化に使用</a:t>
              </a:r>
            </a:p>
          </p:txBody>
        </p:sp>
      </p:grpSp>
      <p:sp>
        <p:nvSpPr>
          <p:cNvPr id="18" name="スライド番号プレースホルダー 17">
            <a:extLst>
              <a:ext uri="{FF2B5EF4-FFF2-40B4-BE49-F238E27FC236}">
                <a16:creationId xmlns:a16="http://schemas.microsoft.com/office/drawing/2014/main" id="{20CB1557-E917-8D1E-19F7-035437C63DCA}"/>
              </a:ext>
            </a:extLst>
          </p:cNvPr>
          <p:cNvSpPr>
            <a:spLocks noGrp="1"/>
          </p:cNvSpPr>
          <p:nvPr>
            <p:ph type="sldNum" sz="quarter" idx="12"/>
          </p:nvPr>
        </p:nvSpPr>
        <p:spPr/>
        <p:txBody>
          <a:bodyPr/>
          <a:lstStyle/>
          <a:p>
            <a:fld id="{E6C8A360-EF94-4534-8EFD-4416038C5A76}" type="slidenum">
              <a:rPr kumimoji="1" lang="ja-JP" altLang="en-US" smtClean="0"/>
              <a:t>5</a:t>
            </a:fld>
            <a:endParaRPr kumimoji="1" lang="ja-JP" altLang="en-US"/>
          </a:p>
        </p:txBody>
      </p:sp>
      <p:sp>
        <p:nvSpPr>
          <p:cNvPr id="19" name="四角形: 角を丸くする 18">
            <a:extLst>
              <a:ext uri="{FF2B5EF4-FFF2-40B4-BE49-F238E27FC236}">
                <a16:creationId xmlns:a16="http://schemas.microsoft.com/office/drawing/2014/main" id="{3FDA7E30-1815-48DF-4FA3-F4FB62E26B5E}"/>
              </a:ext>
            </a:extLst>
          </p:cNvPr>
          <p:cNvSpPr/>
          <p:nvPr/>
        </p:nvSpPr>
        <p:spPr>
          <a:xfrm>
            <a:off x="348050" y="1915150"/>
            <a:ext cx="6940357" cy="4848224"/>
          </a:xfrm>
          <a:prstGeom prst="roundRect">
            <a:avLst>
              <a:gd name="adj" fmla="val 10000"/>
            </a:avLst>
          </a:prstGeom>
          <a:solidFill>
            <a:schemeClr val="bg1">
              <a:lumMod val="95000"/>
            </a:schemeClr>
          </a:solidFill>
          <a:ln>
            <a:solidFill>
              <a:srgbClr val="15608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20" name="テキスト ボックス 19">
            <a:extLst>
              <a:ext uri="{FF2B5EF4-FFF2-40B4-BE49-F238E27FC236}">
                <a16:creationId xmlns:a16="http://schemas.microsoft.com/office/drawing/2014/main" id="{60391C59-F8B3-1AF4-7BBC-5965765C316E}"/>
              </a:ext>
            </a:extLst>
          </p:cNvPr>
          <p:cNvSpPr txBox="1"/>
          <p:nvPr/>
        </p:nvSpPr>
        <p:spPr>
          <a:xfrm>
            <a:off x="1777976" y="2190071"/>
            <a:ext cx="4062714" cy="461665"/>
          </a:xfrm>
          <a:prstGeom prst="rect">
            <a:avLst/>
          </a:prstGeom>
          <a:noFill/>
        </p:spPr>
        <p:txBody>
          <a:bodyPr wrap="square" rtlCol="0">
            <a:spAutoFit/>
          </a:bodyPr>
          <a:lstStyle/>
          <a:p>
            <a:pPr algn="ctr"/>
            <a:r>
              <a:rPr kumimoji="1" lang="en-US" altLang="ja-JP" sz="2400" b="1" dirty="0"/>
              <a:t>NLP</a:t>
            </a:r>
            <a:r>
              <a:rPr kumimoji="1" lang="ja-JP" altLang="en-US" sz="2400" b="1" dirty="0"/>
              <a:t>モデル</a:t>
            </a:r>
          </a:p>
        </p:txBody>
      </p:sp>
      <p:grpSp>
        <p:nvGrpSpPr>
          <p:cNvPr id="28" name="グループ化 27">
            <a:extLst>
              <a:ext uri="{FF2B5EF4-FFF2-40B4-BE49-F238E27FC236}">
                <a16:creationId xmlns:a16="http://schemas.microsoft.com/office/drawing/2014/main" id="{A518E6E4-90B3-2F8D-0007-95995A44B866}"/>
              </a:ext>
            </a:extLst>
          </p:cNvPr>
          <p:cNvGrpSpPr/>
          <p:nvPr/>
        </p:nvGrpSpPr>
        <p:grpSpPr>
          <a:xfrm>
            <a:off x="500377" y="2799861"/>
            <a:ext cx="6635700" cy="3787560"/>
            <a:chOff x="500377" y="2799861"/>
            <a:chExt cx="6635700" cy="3787560"/>
          </a:xfrm>
        </p:grpSpPr>
        <p:sp>
          <p:nvSpPr>
            <p:cNvPr id="29" name="フリーフォーム: 図形 28">
              <a:extLst>
                <a:ext uri="{FF2B5EF4-FFF2-40B4-BE49-F238E27FC236}">
                  <a16:creationId xmlns:a16="http://schemas.microsoft.com/office/drawing/2014/main" id="{78E941F9-A129-9976-6805-24CC216DB737}"/>
                </a:ext>
              </a:extLst>
            </p:cNvPr>
            <p:cNvSpPr/>
            <p:nvPr/>
          </p:nvSpPr>
          <p:spPr>
            <a:xfrm>
              <a:off x="500377" y="2799861"/>
              <a:ext cx="3100794" cy="691200"/>
            </a:xfrm>
            <a:custGeom>
              <a:avLst/>
              <a:gdLst>
                <a:gd name="connsiteX0" fmla="*/ 0 w 3100794"/>
                <a:gd name="connsiteY0" fmla="*/ 0 h 691200"/>
                <a:gd name="connsiteX1" fmla="*/ 3100794 w 3100794"/>
                <a:gd name="connsiteY1" fmla="*/ 0 h 691200"/>
                <a:gd name="connsiteX2" fmla="*/ 3100794 w 3100794"/>
                <a:gd name="connsiteY2" fmla="*/ 691200 h 691200"/>
                <a:gd name="connsiteX3" fmla="*/ 0 w 3100794"/>
                <a:gd name="connsiteY3" fmla="*/ 691200 h 691200"/>
                <a:gd name="connsiteX4" fmla="*/ 0 w 3100794"/>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794" h="691200">
                  <a:moveTo>
                    <a:pt x="0" y="0"/>
                  </a:moveTo>
                  <a:lnTo>
                    <a:pt x="3100794" y="0"/>
                  </a:lnTo>
                  <a:lnTo>
                    <a:pt x="3100794" y="691200"/>
                  </a:lnTo>
                  <a:lnTo>
                    <a:pt x="0" y="691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err="1"/>
                <a:t>ja_core_news_lg</a:t>
              </a:r>
              <a:endParaRPr kumimoji="1" lang="ja-JP" altLang="en-US" sz="2400" kern="1200"/>
            </a:p>
          </p:txBody>
        </p:sp>
        <p:sp>
          <p:nvSpPr>
            <p:cNvPr id="30" name="フリーフォーム: 図形 29">
              <a:extLst>
                <a:ext uri="{FF2B5EF4-FFF2-40B4-BE49-F238E27FC236}">
                  <a16:creationId xmlns:a16="http://schemas.microsoft.com/office/drawing/2014/main" id="{2BF95052-AFC1-676C-C1AC-4B4B44BB9431}"/>
                </a:ext>
              </a:extLst>
            </p:cNvPr>
            <p:cNvSpPr/>
            <p:nvPr/>
          </p:nvSpPr>
          <p:spPr>
            <a:xfrm>
              <a:off x="500377" y="3491061"/>
              <a:ext cx="3100794" cy="3096360"/>
            </a:xfrm>
            <a:custGeom>
              <a:avLst/>
              <a:gdLst>
                <a:gd name="connsiteX0" fmla="*/ 0 w 3100794"/>
                <a:gd name="connsiteY0" fmla="*/ 0 h 3096360"/>
                <a:gd name="connsiteX1" fmla="*/ 3100794 w 3100794"/>
                <a:gd name="connsiteY1" fmla="*/ 0 h 3096360"/>
                <a:gd name="connsiteX2" fmla="*/ 3100794 w 3100794"/>
                <a:gd name="connsiteY2" fmla="*/ 3096360 h 3096360"/>
                <a:gd name="connsiteX3" fmla="*/ 0 w 3100794"/>
                <a:gd name="connsiteY3" fmla="*/ 3096360 h 3096360"/>
                <a:gd name="connsiteX4" fmla="*/ 0 w 3100794"/>
                <a:gd name="connsiteY4" fmla="*/ 0 h 309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794" h="3096360">
                  <a:moveTo>
                    <a:pt x="0" y="0"/>
                  </a:moveTo>
                  <a:lnTo>
                    <a:pt x="3100794" y="0"/>
                  </a:lnTo>
                  <a:lnTo>
                    <a:pt x="3100794" y="3096360"/>
                  </a:lnTo>
                  <a:lnTo>
                    <a:pt x="0" y="3096360"/>
                  </a:lnTo>
                  <a:lnTo>
                    <a:pt x="0" y="0"/>
                  </a:lnTo>
                  <a:close/>
                </a:path>
              </a:pathLst>
            </a:custGeom>
            <a:solidFill>
              <a:srgbClr val="CCEFDC">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ja-JP" altLang="en-US" sz="2400" kern="1200"/>
                <a:t>モデルサイズ：約</a:t>
              </a:r>
              <a:r>
                <a:rPr kumimoji="1" lang="en-US" altLang="ja-JP" sz="2400" kern="1200"/>
                <a:t>516MG</a:t>
              </a:r>
              <a:endParaRPr kumimoji="1" lang="ja-JP" altLang="en-US" sz="2400" kern="1200"/>
            </a:p>
            <a:p>
              <a:pPr marL="228600" lvl="1" indent="-228600" algn="l" defTabSz="1066800">
                <a:lnSpc>
                  <a:spcPct val="90000"/>
                </a:lnSpc>
                <a:spcBef>
                  <a:spcPct val="0"/>
                </a:spcBef>
                <a:spcAft>
                  <a:spcPct val="15000"/>
                </a:spcAft>
                <a:buChar char="•"/>
              </a:pPr>
              <a:r>
                <a:rPr kumimoji="1" lang="ja-JP" altLang="en-US" sz="2400" kern="1200"/>
                <a:t>次元数：</a:t>
              </a:r>
              <a:r>
                <a:rPr kumimoji="1" lang="en-US" altLang="ja-JP" sz="2400" kern="1200"/>
                <a:t>300</a:t>
              </a:r>
              <a:r>
                <a:rPr kumimoji="1" lang="ja-JP" altLang="en-US" sz="2400" kern="1200"/>
                <a:t>次元</a:t>
              </a:r>
            </a:p>
            <a:p>
              <a:pPr marL="228600" lvl="1" indent="-228600" algn="l" defTabSz="1066800">
                <a:lnSpc>
                  <a:spcPct val="90000"/>
                </a:lnSpc>
                <a:spcBef>
                  <a:spcPct val="0"/>
                </a:spcBef>
                <a:spcAft>
                  <a:spcPct val="15000"/>
                </a:spcAft>
                <a:buChar char="•"/>
              </a:pPr>
              <a:r>
                <a:rPr kumimoji="1" lang="ja-JP" altLang="en-US" sz="2400" kern="1200"/>
                <a:t>日本語の文章から単語を抽出するのに使用</a:t>
              </a:r>
            </a:p>
          </p:txBody>
        </p:sp>
        <p:sp>
          <p:nvSpPr>
            <p:cNvPr id="31" name="フリーフォーム: 図形 30">
              <a:extLst>
                <a:ext uri="{FF2B5EF4-FFF2-40B4-BE49-F238E27FC236}">
                  <a16:creationId xmlns:a16="http://schemas.microsoft.com/office/drawing/2014/main" id="{7173DE39-8C20-8D9E-5810-EBFDCFD997EE}"/>
                </a:ext>
              </a:extLst>
            </p:cNvPr>
            <p:cNvSpPr/>
            <p:nvPr/>
          </p:nvSpPr>
          <p:spPr>
            <a:xfrm>
              <a:off x="4035283" y="2799861"/>
              <a:ext cx="3100794" cy="691200"/>
            </a:xfrm>
            <a:custGeom>
              <a:avLst/>
              <a:gdLst>
                <a:gd name="connsiteX0" fmla="*/ 0 w 3100794"/>
                <a:gd name="connsiteY0" fmla="*/ 0 h 691200"/>
                <a:gd name="connsiteX1" fmla="*/ 3100794 w 3100794"/>
                <a:gd name="connsiteY1" fmla="*/ 0 h 691200"/>
                <a:gd name="connsiteX2" fmla="*/ 3100794 w 3100794"/>
                <a:gd name="connsiteY2" fmla="*/ 691200 h 691200"/>
                <a:gd name="connsiteX3" fmla="*/ 0 w 3100794"/>
                <a:gd name="connsiteY3" fmla="*/ 691200 h 691200"/>
                <a:gd name="connsiteX4" fmla="*/ 0 w 3100794"/>
                <a:gd name="connsiteY4" fmla="*/ 0 h 69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794" h="691200">
                  <a:moveTo>
                    <a:pt x="0" y="0"/>
                  </a:moveTo>
                  <a:lnTo>
                    <a:pt x="3100794" y="0"/>
                  </a:lnTo>
                  <a:lnTo>
                    <a:pt x="3100794" y="691200"/>
                  </a:lnTo>
                  <a:lnTo>
                    <a:pt x="0" y="6912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err="1"/>
                <a:t>en_core_news_lg</a:t>
              </a:r>
              <a:endParaRPr kumimoji="1" lang="ja-JP" altLang="en-US" sz="2400" kern="1200"/>
            </a:p>
          </p:txBody>
        </p:sp>
        <p:sp>
          <p:nvSpPr>
            <p:cNvPr id="32" name="フリーフォーム: 図形 31">
              <a:extLst>
                <a:ext uri="{FF2B5EF4-FFF2-40B4-BE49-F238E27FC236}">
                  <a16:creationId xmlns:a16="http://schemas.microsoft.com/office/drawing/2014/main" id="{C4B9B2D7-5F87-7C35-614A-7C43F961176D}"/>
                </a:ext>
              </a:extLst>
            </p:cNvPr>
            <p:cNvSpPr/>
            <p:nvPr/>
          </p:nvSpPr>
          <p:spPr>
            <a:xfrm>
              <a:off x="4035283" y="3491061"/>
              <a:ext cx="3100794" cy="3096360"/>
            </a:xfrm>
            <a:custGeom>
              <a:avLst/>
              <a:gdLst>
                <a:gd name="connsiteX0" fmla="*/ 0 w 3100794"/>
                <a:gd name="connsiteY0" fmla="*/ 0 h 3096360"/>
                <a:gd name="connsiteX1" fmla="*/ 3100794 w 3100794"/>
                <a:gd name="connsiteY1" fmla="*/ 0 h 3096360"/>
                <a:gd name="connsiteX2" fmla="*/ 3100794 w 3100794"/>
                <a:gd name="connsiteY2" fmla="*/ 3096360 h 3096360"/>
                <a:gd name="connsiteX3" fmla="*/ 0 w 3100794"/>
                <a:gd name="connsiteY3" fmla="*/ 3096360 h 3096360"/>
                <a:gd name="connsiteX4" fmla="*/ 0 w 3100794"/>
                <a:gd name="connsiteY4" fmla="*/ 0 h 3096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0794" h="3096360">
                  <a:moveTo>
                    <a:pt x="0" y="0"/>
                  </a:moveTo>
                  <a:lnTo>
                    <a:pt x="3100794" y="0"/>
                  </a:lnTo>
                  <a:lnTo>
                    <a:pt x="3100794" y="3096360"/>
                  </a:lnTo>
                  <a:lnTo>
                    <a:pt x="0" y="3096360"/>
                  </a:lnTo>
                  <a:lnTo>
                    <a:pt x="0" y="0"/>
                  </a:lnTo>
                  <a:close/>
                </a:path>
              </a:pathLst>
            </a:custGeom>
            <a:solidFill>
              <a:srgbClr val="CCEFDC">
                <a:alpha val="90000"/>
              </a:srgb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ja-JP" altLang="en-US" sz="2400" kern="1200"/>
                <a:t>モデルサイズ：約</a:t>
              </a:r>
              <a:r>
                <a:rPr kumimoji="1" lang="en-US" altLang="ja-JP" sz="2400" kern="1200"/>
                <a:t>714MG</a:t>
              </a:r>
              <a:endParaRPr kumimoji="1" lang="ja-JP" altLang="en-US" sz="2400" kern="1200"/>
            </a:p>
            <a:p>
              <a:pPr marL="228600" lvl="1" indent="-228600" algn="l" defTabSz="1066800">
                <a:lnSpc>
                  <a:spcPct val="90000"/>
                </a:lnSpc>
                <a:spcBef>
                  <a:spcPct val="0"/>
                </a:spcBef>
                <a:spcAft>
                  <a:spcPct val="15000"/>
                </a:spcAft>
                <a:buChar char="•"/>
              </a:pPr>
              <a:r>
                <a:rPr kumimoji="1" lang="ja-JP" altLang="en-US" sz="2400" kern="1200"/>
                <a:t>次元数：</a:t>
              </a:r>
              <a:r>
                <a:rPr kumimoji="1" lang="en-US" altLang="ja-JP" sz="2400" kern="1200"/>
                <a:t>300</a:t>
              </a:r>
              <a:r>
                <a:rPr kumimoji="1" lang="ja-JP" altLang="en-US" sz="2400" kern="1200"/>
                <a:t>次元</a:t>
              </a:r>
            </a:p>
            <a:p>
              <a:pPr marL="228600" lvl="1" indent="-228600" algn="l" defTabSz="1066800">
                <a:lnSpc>
                  <a:spcPct val="90000"/>
                </a:lnSpc>
                <a:spcBef>
                  <a:spcPct val="0"/>
                </a:spcBef>
                <a:spcAft>
                  <a:spcPct val="15000"/>
                </a:spcAft>
                <a:buChar char="•"/>
              </a:pPr>
              <a:r>
                <a:rPr kumimoji="1" lang="ja-JP" altLang="en-US" sz="2400" kern="1200"/>
                <a:t>英語の文章から単語を抽出するのに使用</a:t>
              </a:r>
            </a:p>
          </p:txBody>
        </p:sp>
      </p:grpSp>
    </p:spTree>
    <p:extLst>
      <p:ext uri="{BB962C8B-B14F-4D97-AF65-F5344CB8AC3E}">
        <p14:creationId xmlns:p14="http://schemas.microsoft.com/office/powerpoint/2010/main" val="189610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4E0415-4076-9186-456F-6CB96727F569}"/>
            </a:ext>
          </a:extLst>
        </p:cNvPr>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D0B19C53-5F70-F425-4BF2-ED6F1AC0B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5CD8AF4-CDEE-836B-5FA9-8AF7312982A9}"/>
              </a:ext>
            </a:extLst>
          </p:cNvPr>
          <p:cNvSpPr>
            <a:spLocks noGrp="1"/>
          </p:cNvSpPr>
          <p:nvPr>
            <p:ph type="title"/>
          </p:nvPr>
        </p:nvSpPr>
        <p:spPr>
          <a:xfrm>
            <a:off x="401594" y="214788"/>
            <a:ext cx="10506456" cy="1014984"/>
          </a:xfrm>
        </p:spPr>
        <p:txBody>
          <a:bodyPr anchor="b">
            <a:normAutofit/>
          </a:bodyPr>
          <a:lstStyle/>
          <a:p>
            <a:r>
              <a:rPr kumimoji="1" lang="ja-JP" altLang="en-US">
                <a:latin typeface="HGPSoeiKakugothicUB"/>
                <a:ea typeface="HGPSoeiKakugothicUB"/>
              </a:rPr>
              <a:t>フローチャート</a:t>
            </a:r>
            <a:endParaRPr lang="ja-JP" altLang="en-US">
              <a:latin typeface="HGPSoeiKakugothicUB"/>
              <a:ea typeface="HGPSoeiKakugothicUB"/>
            </a:endParaRPr>
          </a:p>
        </p:txBody>
      </p:sp>
      <p:sp>
        <p:nvSpPr>
          <p:cNvPr id="26" name="Rectangle 20">
            <a:extLst>
              <a:ext uri="{FF2B5EF4-FFF2-40B4-BE49-F238E27FC236}">
                <a16:creationId xmlns:a16="http://schemas.microsoft.com/office/drawing/2014/main" id="{79E774FF-D186-B7BF-42C9-59CC3BBAF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C93697B0-2238-3F16-12E3-8CCEB5FB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テキスト ボックス 27">
            <a:extLst>
              <a:ext uri="{FF2B5EF4-FFF2-40B4-BE49-F238E27FC236}">
                <a16:creationId xmlns:a16="http://schemas.microsoft.com/office/drawing/2014/main" id="{E9F6BFB1-F282-E3F9-113D-7E8D17EB0BFF}"/>
              </a:ext>
            </a:extLst>
          </p:cNvPr>
          <p:cNvSpPr txBox="1"/>
          <p:nvPr/>
        </p:nvSpPr>
        <p:spPr>
          <a:xfrm>
            <a:off x="5039053" y="1767769"/>
            <a:ext cx="2105392" cy="707886"/>
          </a:xfrm>
          <a:prstGeom prst="rect">
            <a:avLst/>
          </a:prstGeom>
          <a:noFill/>
        </p:spPr>
        <p:txBody>
          <a:bodyPr wrap="square" rtlCol="0">
            <a:spAutoFit/>
          </a:bodyPr>
          <a:lstStyle/>
          <a:p>
            <a:r>
              <a:rPr kumimoji="1" lang="ja-JP" altLang="en-US" sz="2400" b="1" dirty="0"/>
              <a:t>２～ｎ層目</a:t>
            </a:r>
            <a:br>
              <a:rPr kumimoji="1" lang="en-US" altLang="ja-JP" dirty="0"/>
            </a:br>
            <a:r>
              <a:rPr kumimoji="1" lang="en-US" altLang="ja-JP" sz="1600" b="1" dirty="0"/>
              <a:t>(</a:t>
            </a:r>
            <a:r>
              <a:rPr kumimoji="1" lang="ja-JP" altLang="en-US" sz="1600" b="1" dirty="0"/>
              <a:t>層ごとに繰り返し</a:t>
            </a:r>
            <a:r>
              <a:rPr kumimoji="1" lang="en-US" altLang="ja-JP" sz="1600" b="1" dirty="0"/>
              <a:t>)</a:t>
            </a:r>
            <a:endParaRPr kumimoji="1" lang="ja-JP" altLang="en-US" b="1" dirty="0"/>
          </a:p>
        </p:txBody>
      </p:sp>
      <p:sp>
        <p:nvSpPr>
          <p:cNvPr id="9" name="四角形: 角を丸くする 8">
            <a:extLst>
              <a:ext uri="{FF2B5EF4-FFF2-40B4-BE49-F238E27FC236}">
                <a16:creationId xmlns:a16="http://schemas.microsoft.com/office/drawing/2014/main" id="{7BA46BB5-99FB-DE3C-15E3-D9755F69D186}"/>
              </a:ext>
            </a:extLst>
          </p:cNvPr>
          <p:cNvSpPr/>
          <p:nvPr/>
        </p:nvSpPr>
        <p:spPr>
          <a:xfrm>
            <a:off x="106429" y="2484517"/>
            <a:ext cx="1625099" cy="4213999"/>
          </a:xfrm>
          <a:prstGeom prst="roundRect">
            <a:avLst>
              <a:gd name="adj" fmla="val 10000"/>
            </a:avLst>
          </a:prstGeom>
          <a:solidFill>
            <a:schemeClr val="bg1">
              <a:lumMod val="95000"/>
            </a:schemeClr>
          </a:solidFill>
          <a:ln>
            <a:solidFill>
              <a:srgbClr val="15608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0" name="四角形: 角を丸くする 9">
            <a:extLst>
              <a:ext uri="{FF2B5EF4-FFF2-40B4-BE49-F238E27FC236}">
                <a16:creationId xmlns:a16="http://schemas.microsoft.com/office/drawing/2014/main" id="{F02D00F6-4F60-2716-2CBB-2BD3462626A0}"/>
              </a:ext>
            </a:extLst>
          </p:cNvPr>
          <p:cNvSpPr/>
          <p:nvPr/>
        </p:nvSpPr>
        <p:spPr>
          <a:xfrm>
            <a:off x="2151703" y="2477067"/>
            <a:ext cx="2018851" cy="4261378"/>
          </a:xfrm>
          <a:prstGeom prst="roundRect">
            <a:avLst>
              <a:gd name="adj" fmla="val 10000"/>
            </a:avLst>
          </a:prstGeom>
          <a:solidFill>
            <a:schemeClr val="bg1">
              <a:lumMod val="95000"/>
            </a:schemeClr>
          </a:solidFill>
          <a:ln>
            <a:solidFill>
              <a:srgbClr val="15608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graphicFrame>
        <p:nvGraphicFramePr>
          <p:cNvPr id="11" name="コンテンツ プレースホルダー 6">
            <a:extLst>
              <a:ext uri="{FF2B5EF4-FFF2-40B4-BE49-F238E27FC236}">
                <a16:creationId xmlns:a16="http://schemas.microsoft.com/office/drawing/2014/main" id="{EFD4E969-46DC-BCC3-6F9A-DB573909AB32}"/>
              </a:ext>
            </a:extLst>
          </p:cNvPr>
          <p:cNvGraphicFramePr>
            <a:graphicFrameLocks/>
          </p:cNvGraphicFramePr>
          <p:nvPr>
            <p:extLst>
              <p:ext uri="{D42A27DB-BD31-4B8C-83A1-F6EECF244321}">
                <p14:modId xmlns:p14="http://schemas.microsoft.com/office/powerpoint/2010/main" val="1143559710"/>
              </p:ext>
            </p:extLst>
          </p:nvPr>
        </p:nvGraphicFramePr>
        <p:xfrm>
          <a:off x="2195369" y="2602626"/>
          <a:ext cx="1910442" cy="4095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図表 14">
            <a:extLst>
              <a:ext uri="{FF2B5EF4-FFF2-40B4-BE49-F238E27FC236}">
                <a16:creationId xmlns:a16="http://schemas.microsoft.com/office/drawing/2014/main" id="{27A7FDFF-FF53-DA60-BDBD-D96A7C2EBA0C}"/>
              </a:ext>
            </a:extLst>
          </p:cNvPr>
          <p:cNvGraphicFramePr/>
          <p:nvPr>
            <p:extLst>
              <p:ext uri="{D42A27DB-BD31-4B8C-83A1-F6EECF244321}">
                <p14:modId xmlns:p14="http://schemas.microsoft.com/office/powerpoint/2010/main" val="2897335121"/>
              </p:ext>
            </p:extLst>
          </p:nvPr>
        </p:nvGraphicFramePr>
        <p:xfrm>
          <a:off x="180795" y="2730590"/>
          <a:ext cx="1443223" cy="17110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17" name="グループ化 16">
            <a:extLst>
              <a:ext uri="{FF2B5EF4-FFF2-40B4-BE49-F238E27FC236}">
                <a16:creationId xmlns:a16="http://schemas.microsoft.com/office/drawing/2014/main" id="{48972CAE-990C-9A48-C00B-D7015718FF00}"/>
              </a:ext>
            </a:extLst>
          </p:cNvPr>
          <p:cNvGrpSpPr/>
          <p:nvPr/>
        </p:nvGrpSpPr>
        <p:grpSpPr>
          <a:xfrm rot="16200000">
            <a:off x="1779225" y="3174054"/>
            <a:ext cx="396142" cy="322820"/>
            <a:chOff x="1320773" y="1162815"/>
            <a:chExt cx="492486" cy="410405"/>
          </a:xfrm>
        </p:grpSpPr>
        <p:sp>
          <p:nvSpPr>
            <p:cNvPr id="19" name="矢印: 右 18">
              <a:extLst>
                <a:ext uri="{FF2B5EF4-FFF2-40B4-BE49-F238E27FC236}">
                  <a16:creationId xmlns:a16="http://schemas.microsoft.com/office/drawing/2014/main" id="{8EDA9060-EC0D-EE42-64FC-E5E4E283CFE6}"/>
                </a:ext>
              </a:extLst>
            </p:cNvPr>
            <p:cNvSpPr/>
            <p:nvPr/>
          </p:nvSpPr>
          <p:spPr>
            <a:xfrm rot="5400000">
              <a:off x="1361813" y="1121775"/>
              <a:ext cx="410405" cy="49248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ja-JP" altLang="en-US"/>
            </a:p>
          </p:txBody>
        </p:sp>
        <p:sp>
          <p:nvSpPr>
            <p:cNvPr id="30" name="矢印: 右 4">
              <a:extLst>
                <a:ext uri="{FF2B5EF4-FFF2-40B4-BE49-F238E27FC236}">
                  <a16:creationId xmlns:a16="http://schemas.microsoft.com/office/drawing/2014/main" id="{31C1F852-74D8-C42A-913E-7D2F80B3E107}"/>
                </a:ext>
              </a:extLst>
            </p:cNvPr>
            <p:cNvSpPr txBox="1"/>
            <p:nvPr/>
          </p:nvSpPr>
          <p:spPr>
            <a:xfrm>
              <a:off x="1419270" y="1162816"/>
              <a:ext cx="295492" cy="287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p:txBody>
        </p:sp>
      </p:grpSp>
      <p:grpSp>
        <p:nvGrpSpPr>
          <p:cNvPr id="31" name="グループ化 30">
            <a:extLst>
              <a:ext uri="{FF2B5EF4-FFF2-40B4-BE49-F238E27FC236}">
                <a16:creationId xmlns:a16="http://schemas.microsoft.com/office/drawing/2014/main" id="{11B9D7CB-6B1D-0EB2-8C95-D3232D120706}"/>
              </a:ext>
            </a:extLst>
          </p:cNvPr>
          <p:cNvGrpSpPr/>
          <p:nvPr/>
        </p:nvGrpSpPr>
        <p:grpSpPr>
          <a:xfrm rot="16200000">
            <a:off x="4153267" y="3179935"/>
            <a:ext cx="539872" cy="454787"/>
            <a:chOff x="1320773" y="1162815"/>
            <a:chExt cx="492486" cy="410405"/>
          </a:xfrm>
        </p:grpSpPr>
        <p:sp>
          <p:nvSpPr>
            <p:cNvPr id="32" name="矢印: 右 31">
              <a:extLst>
                <a:ext uri="{FF2B5EF4-FFF2-40B4-BE49-F238E27FC236}">
                  <a16:creationId xmlns:a16="http://schemas.microsoft.com/office/drawing/2014/main" id="{6333E66B-646B-649C-8FC4-D1FE68968E58}"/>
                </a:ext>
              </a:extLst>
            </p:cNvPr>
            <p:cNvSpPr/>
            <p:nvPr/>
          </p:nvSpPr>
          <p:spPr>
            <a:xfrm rot="5400000">
              <a:off x="1361813" y="1121775"/>
              <a:ext cx="410405" cy="49248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ja-JP" altLang="en-US"/>
            </a:p>
          </p:txBody>
        </p:sp>
        <p:sp>
          <p:nvSpPr>
            <p:cNvPr id="33" name="矢印: 右 4">
              <a:extLst>
                <a:ext uri="{FF2B5EF4-FFF2-40B4-BE49-F238E27FC236}">
                  <a16:creationId xmlns:a16="http://schemas.microsoft.com/office/drawing/2014/main" id="{3A9674D2-6680-E9E4-AC34-3322861FC357}"/>
                </a:ext>
              </a:extLst>
            </p:cNvPr>
            <p:cNvSpPr txBox="1"/>
            <p:nvPr/>
          </p:nvSpPr>
          <p:spPr>
            <a:xfrm>
              <a:off x="1419270" y="1162816"/>
              <a:ext cx="295492" cy="28728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p:txBody>
        </p:sp>
      </p:grpSp>
      <p:sp>
        <p:nvSpPr>
          <p:cNvPr id="37" name="四角形: 角を丸くする 36">
            <a:extLst>
              <a:ext uri="{FF2B5EF4-FFF2-40B4-BE49-F238E27FC236}">
                <a16:creationId xmlns:a16="http://schemas.microsoft.com/office/drawing/2014/main" id="{03C5D8DE-6D11-BD42-3F4C-78C40B85F34C}"/>
              </a:ext>
            </a:extLst>
          </p:cNvPr>
          <p:cNvSpPr/>
          <p:nvPr/>
        </p:nvSpPr>
        <p:spPr>
          <a:xfrm>
            <a:off x="4691259" y="2473418"/>
            <a:ext cx="2845498" cy="4265027"/>
          </a:xfrm>
          <a:prstGeom prst="roundRect">
            <a:avLst>
              <a:gd name="adj" fmla="val 10000"/>
            </a:avLst>
          </a:prstGeom>
          <a:solidFill>
            <a:schemeClr val="bg1">
              <a:lumMod val="95000"/>
            </a:schemeClr>
          </a:solidFill>
          <a:ln>
            <a:solidFill>
              <a:srgbClr val="15608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38" name="テキスト ボックス 37">
            <a:extLst>
              <a:ext uri="{FF2B5EF4-FFF2-40B4-BE49-F238E27FC236}">
                <a16:creationId xmlns:a16="http://schemas.microsoft.com/office/drawing/2014/main" id="{98960379-2E9B-BC2D-C69B-23459C807205}"/>
              </a:ext>
            </a:extLst>
          </p:cNvPr>
          <p:cNvSpPr txBox="1"/>
          <p:nvPr/>
        </p:nvSpPr>
        <p:spPr>
          <a:xfrm>
            <a:off x="515488" y="1894063"/>
            <a:ext cx="880693" cy="461665"/>
          </a:xfrm>
          <a:prstGeom prst="rect">
            <a:avLst/>
          </a:prstGeom>
          <a:noFill/>
        </p:spPr>
        <p:txBody>
          <a:bodyPr wrap="square" rtlCol="0">
            <a:spAutoFit/>
          </a:bodyPr>
          <a:lstStyle/>
          <a:p>
            <a:r>
              <a:rPr lang="ja-JP" altLang="en-US" sz="2400" b="1"/>
              <a:t>設定</a:t>
            </a:r>
            <a:endParaRPr kumimoji="1" lang="ja-JP" altLang="en-US" sz="2400" b="1"/>
          </a:p>
        </p:txBody>
      </p:sp>
      <p:sp>
        <p:nvSpPr>
          <p:cNvPr id="39" name="テキスト ボックス 38">
            <a:extLst>
              <a:ext uri="{FF2B5EF4-FFF2-40B4-BE49-F238E27FC236}">
                <a16:creationId xmlns:a16="http://schemas.microsoft.com/office/drawing/2014/main" id="{4768D53D-CA60-5EAE-52B2-C5F666593B87}"/>
              </a:ext>
            </a:extLst>
          </p:cNvPr>
          <p:cNvSpPr txBox="1"/>
          <p:nvPr/>
        </p:nvSpPr>
        <p:spPr>
          <a:xfrm>
            <a:off x="2594428" y="1906753"/>
            <a:ext cx="1112324" cy="461665"/>
          </a:xfrm>
          <a:prstGeom prst="rect">
            <a:avLst/>
          </a:prstGeom>
          <a:noFill/>
        </p:spPr>
        <p:txBody>
          <a:bodyPr wrap="square" rtlCol="0">
            <a:spAutoFit/>
          </a:bodyPr>
          <a:lstStyle/>
          <a:p>
            <a:r>
              <a:rPr kumimoji="1" lang="ja-JP" altLang="en-US" sz="2400" b="1"/>
              <a:t>一層目</a:t>
            </a:r>
          </a:p>
        </p:txBody>
      </p:sp>
      <p:sp>
        <p:nvSpPr>
          <p:cNvPr id="40" name="四角形: 角を丸くする 39">
            <a:extLst>
              <a:ext uri="{FF2B5EF4-FFF2-40B4-BE49-F238E27FC236}">
                <a16:creationId xmlns:a16="http://schemas.microsoft.com/office/drawing/2014/main" id="{4B349EB7-DF1B-F4F0-E1B9-9E0D63DEEFB5}"/>
              </a:ext>
            </a:extLst>
          </p:cNvPr>
          <p:cNvSpPr/>
          <p:nvPr/>
        </p:nvSpPr>
        <p:spPr>
          <a:xfrm>
            <a:off x="8129901" y="2537603"/>
            <a:ext cx="3900643" cy="4105609"/>
          </a:xfrm>
          <a:prstGeom prst="roundRect">
            <a:avLst>
              <a:gd name="adj" fmla="val 10000"/>
            </a:avLst>
          </a:prstGeom>
          <a:solidFill>
            <a:schemeClr val="bg1">
              <a:lumMod val="95000"/>
            </a:schemeClr>
          </a:solidFill>
          <a:ln>
            <a:solidFill>
              <a:srgbClr val="15608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graphicFrame>
        <p:nvGraphicFramePr>
          <p:cNvPr id="41" name="コンテンツ プレースホルダー 6">
            <a:extLst>
              <a:ext uri="{FF2B5EF4-FFF2-40B4-BE49-F238E27FC236}">
                <a16:creationId xmlns:a16="http://schemas.microsoft.com/office/drawing/2014/main" id="{5FA16775-DB5D-67F9-8FE5-AEC3C75D8871}"/>
              </a:ext>
            </a:extLst>
          </p:cNvPr>
          <p:cNvGraphicFramePr>
            <a:graphicFrameLocks/>
          </p:cNvGraphicFramePr>
          <p:nvPr>
            <p:extLst>
              <p:ext uri="{D42A27DB-BD31-4B8C-83A1-F6EECF244321}">
                <p14:modId xmlns:p14="http://schemas.microsoft.com/office/powerpoint/2010/main" val="959758756"/>
              </p:ext>
            </p:extLst>
          </p:nvPr>
        </p:nvGraphicFramePr>
        <p:xfrm>
          <a:off x="4747922" y="2615106"/>
          <a:ext cx="2640866" cy="408341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2" name="テキスト ボックス 41">
            <a:extLst>
              <a:ext uri="{FF2B5EF4-FFF2-40B4-BE49-F238E27FC236}">
                <a16:creationId xmlns:a16="http://schemas.microsoft.com/office/drawing/2014/main" id="{BC6F4723-28B6-2A77-8A21-2FE855079667}"/>
              </a:ext>
            </a:extLst>
          </p:cNvPr>
          <p:cNvSpPr txBox="1"/>
          <p:nvPr/>
        </p:nvSpPr>
        <p:spPr>
          <a:xfrm>
            <a:off x="9102885" y="1894063"/>
            <a:ext cx="1504643" cy="461665"/>
          </a:xfrm>
          <a:prstGeom prst="rect">
            <a:avLst/>
          </a:prstGeom>
          <a:noFill/>
        </p:spPr>
        <p:txBody>
          <a:bodyPr wrap="square" rtlCol="0">
            <a:spAutoFit/>
          </a:bodyPr>
          <a:lstStyle/>
          <a:p>
            <a:r>
              <a:rPr kumimoji="1" lang="ja-JP" altLang="en-US" sz="2400" b="1"/>
              <a:t>グラフ化</a:t>
            </a:r>
          </a:p>
        </p:txBody>
      </p:sp>
      <p:grpSp>
        <p:nvGrpSpPr>
          <p:cNvPr id="43" name="グループ化 42">
            <a:extLst>
              <a:ext uri="{FF2B5EF4-FFF2-40B4-BE49-F238E27FC236}">
                <a16:creationId xmlns:a16="http://schemas.microsoft.com/office/drawing/2014/main" id="{4DBFB6E6-169B-E146-22FF-823FA7D93E82}"/>
              </a:ext>
            </a:extLst>
          </p:cNvPr>
          <p:cNvGrpSpPr/>
          <p:nvPr/>
        </p:nvGrpSpPr>
        <p:grpSpPr>
          <a:xfrm rot="16200000">
            <a:off x="7575695" y="3139067"/>
            <a:ext cx="492486" cy="401647"/>
            <a:chOff x="1320773" y="1162815"/>
            <a:chExt cx="492486" cy="410405"/>
          </a:xfrm>
          <a:solidFill>
            <a:srgbClr val="B0BCDE"/>
          </a:solidFill>
        </p:grpSpPr>
        <p:sp>
          <p:nvSpPr>
            <p:cNvPr id="44" name="矢印: 右 43">
              <a:extLst>
                <a:ext uri="{FF2B5EF4-FFF2-40B4-BE49-F238E27FC236}">
                  <a16:creationId xmlns:a16="http://schemas.microsoft.com/office/drawing/2014/main" id="{49DC5DEA-6B67-3861-9F9F-B65F5D07EBEC}"/>
                </a:ext>
              </a:extLst>
            </p:cNvPr>
            <p:cNvSpPr/>
            <p:nvPr/>
          </p:nvSpPr>
          <p:spPr>
            <a:xfrm rot="5400000">
              <a:off x="1361813" y="1121775"/>
              <a:ext cx="410405" cy="492486"/>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ja-JP" altLang="en-US"/>
            </a:p>
          </p:txBody>
        </p:sp>
        <p:sp>
          <p:nvSpPr>
            <p:cNvPr id="45" name="矢印: 右 4">
              <a:extLst>
                <a:ext uri="{FF2B5EF4-FFF2-40B4-BE49-F238E27FC236}">
                  <a16:creationId xmlns:a16="http://schemas.microsoft.com/office/drawing/2014/main" id="{6C697ACD-28B1-AB35-FAD6-8BA5A8ED893D}"/>
                </a:ext>
              </a:extLst>
            </p:cNvPr>
            <p:cNvSpPr txBox="1"/>
            <p:nvPr/>
          </p:nvSpPr>
          <p:spPr>
            <a:xfrm>
              <a:off x="1419270" y="1162816"/>
              <a:ext cx="295492" cy="2872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p:txBody>
        </p:sp>
      </p:grpSp>
      <p:graphicFrame>
        <p:nvGraphicFramePr>
          <p:cNvPr id="49" name="図表 48">
            <a:extLst>
              <a:ext uri="{FF2B5EF4-FFF2-40B4-BE49-F238E27FC236}">
                <a16:creationId xmlns:a16="http://schemas.microsoft.com/office/drawing/2014/main" id="{D7BC8EB4-EA33-0BE2-B3FF-894BD85E406E}"/>
              </a:ext>
            </a:extLst>
          </p:cNvPr>
          <p:cNvGraphicFramePr/>
          <p:nvPr>
            <p:extLst>
              <p:ext uri="{D42A27DB-BD31-4B8C-83A1-F6EECF244321}">
                <p14:modId xmlns:p14="http://schemas.microsoft.com/office/powerpoint/2010/main" val="772541318"/>
              </p:ext>
            </p:extLst>
          </p:nvPr>
        </p:nvGraphicFramePr>
        <p:xfrm>
          <a:off x="8497663" y="5694061"/>
          <a:ext cx="1578146" cy="77879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50" name="図表 49">
            <a:extLst>
              <a:ext uri="{FF2B5EF4-FFF2-40B4-BE49-F238E27FC236}">
                <a16:creationId xmlns:a16="http://schemas.microsoft.com/office/drawing/2014/main" id="{10A20A84-893C-FB8F-FEA5-C238A052CFEC}"/>
              </a:ext>
            </a:extLst>
          </p:cNvPr>
          <p:cNvGraphicFramePr/>
          <p:nvPr>
            <p:extLst>
              <p:ext uri="{D42A27DB-BD31-4B8C-83A1-F6EECF244321}">
                <p14:modId xmlns:p14="http://schemas.microsoft.com/office/powerpoint/2010/main" val="3203501076"/>
              </p:ext>
            </p:extLst>
          </p:nvPr>
        </p:nvGraphicFramePr>
        <p:xfrm>
          <a:off x="9855207" y="5690563"/>
          <a:ext cx="2094089" cy="778793"/>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173" name="フローチャート: 代替処理 172">
            <a:extLst>
              <a:ext uri="{FF2B5EF4-FFF2-40B4-BE49-F238E27FC236}">
                <a16:creationId xmlns:a16="http://schemas.microsoft.com/office/drawing/2014/main" id="{5820F3CD-6E30-8FF7-10B4-32C1842BC4E2}"/>
              </a:ext>
            </a:extLst>
          </p:cNvPr>
          <p:cNvSpPr/>
          <p:nvPr/>
        </p:nvSpPr>
        <p:spPr>
          <a:xfrm>
            <a:off x="8339660" y="2766753"/>
            <a:ext cx="1634451" cy="2106316"/>
          </a:xfrm>
          <a:prstGeom prst="flowChartAlternateProcess">
            <a:avLst/>
          </a:prstGeom>
          <a:solidFill>
            <a:srgbClr val="CCEFDC"/>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dirty="0">
                <a:solidFill>
                  <a:schemeClr val="tx1"/>
                </a:solidFill>
                <a:latin typeface="HGPSoeiKakugothicUB"/>
                <a:ea typeface="HGPSoeiKakugothicUB"/>
                <a:cs typeface="Calibri"/>
              </a:rPr>
              <a:t>論文ごとの上位類似</a:t>
            </a:r>
            <a:r>
              <a:rPr lang="ja-JP" altLang="en-US" dirty="0">
                <a:solidFill>
                  <a:schemeClr val="tx1"/>
                </a:solidFill>
                <a:latin typeface="HGPSoeiKakugothicUB"/>
                <a:ea typeface="HGPSoeiKakugothicUB"/>
                <a:cs typeface="Calibri"/>
              </a:rPr>
              <a:t>度</a:t>
            </a:r>
            <a:r>
              <a:rPr lang="ja-JP" dirty="0">
                <a:solidFill>
                  <a:schemeClr val="tx1"/>
                </a:solidFill>
                <a:latin typeface="HGPSoeiKakugothicUB"/>
                <a:ea typeface="HGPSoeiKakugothicUB"/>
                <a:cs typeface="Calibri"/>
              </a:rPr>
              <a:t>作成・時系列順に並び</a:t>
            </a:r>
            <a:r>
              <a:rPr lang="ja-JP" altLang="en-US" dirty="0">
                <a:solidFill>
                  <a:schemeClr val="tx1"/>
                </a:solidFill>
                <a:latin typeface="HGPSoeiKakugothicUB"/>
                <a:ea typeface="HGPSoeiKakugothicUB"/>
                <a:cs typeface="Calibri"/>
              </a:rPr>
              <a:t>替え</a:t>
            </a:r>
            <a:endParaRPr lang="ja-JP" dirty="0">
              <a:solidFill>
                <a:schemeClr val="tx1"/>
              </a:solidFill>
              <a:latin typeface="HGPSoeiKakugothicUB"/>
              <a:ea typeface="HGPSoeiKakugothicUB"/>
            </a:endParaRPr>
          </a:p>
        </p:txBody>
      </p:sp>
      <p:sp>
        <p:nvSpPr>
          <p:cNvPr id="196" name="フローチャート: 代替処理 195">
            <a:extLst>
              <a:ext uri="{FF2B5EF4-FFF2-40B4-BE49-F238E27FC236}">
                <a16:creationId xmlns:a16="http://schemas.microsoft.com/office/drawing/2014/main" id="{DAC57D08-75F3-A7F2-4EC2-AD134BF386EA}"/>
              </a:ext>
            </a:extLst>
          </p:cNvPr>
          <p:cNvSpPr/>
          <p:nvPr/>
        </p:nvSpPr>
        <p:spPr>
          <a:xfrm>
            <a:off x="10087496" y="2769133"/>
            <a:ext cx="1874957" cy="2020592"/>
          </a:xfrm>
          <a:prstGeom prst="flowChartAlternateProcess">
            <a:avLst/>
          </a:prstGeom>
          <a:solidFill>
            <a:srgbClr val="CCEFDC"/>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1600">
                <a:solidFill>
                  <a:schemeClr val="tx1"/>
                </a:solidFill>
                <a:latin typeface="HGPSoeiKakugothicUB"/>
                <a:ea typeface="HGPSoeiKakugothicUB"/>
                <a:cs typeface="+mn-lt"/>
              </a:rPr>
              <a:t>検索時にキーワードを抽出した</a:t>
            </a:r>
            <a:r>
              <a:rPr lang="ja-JP" sz="1600">
                <a:solidFill>
                  <a:schemeClr val="tx1"/>
                </a:solidFill>
                <a:latin typeface="HGPSoeiKakugothicUB"/>
                <a:ea typeface="HGPSoeiKakugothicUB"/>
                <a:cs typeface="+mn-lt"/>
              </a:rPr>
              <a:t>論文と</a:t>
            </a:r>
            <a:r>
              <a:rPr lang="ja-JP" altLang="en-US" sz="1600">
                <a:solidFill>
                  <a:schemeClr val="tx1"/>
                </a:solidFill>
                <a:latin typeface="HGPSoeiKakugothicUB"/>
                <a:ea typeface="HGPSoeiKakugothicUB"/>
                <a:cs typeface="+mn-lt"/>
              </a:rPr>
              <a:t>検索結果</a:t>
            </a:r>
            <a:r>
              <a:rPr lang="ja-JP" sz="1600">
                <a:solidFill>
                  <a:schemeClr val="tx1"/>
                </a:solidFill>
                <a:latin typeface="HGPSoeiKakugothicUB"/>
                <a:ea typeface="HGPSoeiKakugothicUB"/>
                <a:cs typeface="+mn-lt"/>
              </a:rPr>
              <a:t>の</a:t>
            </a:r>
            <a:r>
              <a:rPr lang="ja-JP" altLang="en-US" sz="1600">
                <a:solidFill>
                  <a:schemeClr val="tx1"/>
                </a:solidFill>
                <a:latin typeface="HGPSoeiKakugothicUB"/>
                <a:ea typeface="HGPSoeiKakugothicUB"/>
                <a:cs typeface="+mn-lt"/>
              </a:rPr>
              <a:t>論文でエッジの接続元・先の情報を取得</a:t>
            </a:r>
            <a:endParaRPr lang="ja-JP" altLang="en-US" sz="1600">
              <a:solidFill>
                <a:schemeClr val="tx1"/>
              </a:solidFill>
              <a:latin typeface="HGPSoeiKakugothicUB"/>
              <a:ea typeface="HGPSoeiKakugothicUB"/>
              <a:cs typeface="Calibri"/>
            </a:endParaRPr>
          </a:p>
        </p:txBody>
      </p:sp>
      <p:sp>
        <p:nvSpPr>
          <p:cNvPr id="12" name="スライド番号プレースホルダー 11">
            <a:extLst>
              <a:ext uri="{FF2B5EF4-FFF2-40B4-BE49-F238E27FC236}">
                <a16:creationId xmlns:a16="http://schemas.microsoft.com/office/drawing/2014/main" id="{249758D7-9124-C701-B04A-7FE60C2B3477}"/>
              </a:ext>
            </a:extLst>
          </p:cNvPr>
          <p:cNvSpPr>
            <a:spLocks noGrp="1"/>
          </p:cNvSpPr>
          <p:nvPr>
            <p:ph type="sldNum" sz="quarter" idx="12"/>
          </p:nvPr>
        </p:nvSpPr>
        <p:spPr>
          <a:xfrm>
            <a:off x="9326773" y="6486813"/>
            <a:ext cx="2743200" cy="365125"/>
          </a:xfrm>
        </p:spPr>
        <p:txBody>
          <a:bodyPr/>
          <a:lstStyle/>
          <a:p>
            <a:fld id="{E6C8A360-EF94-4534-8EFD-4416038C5A76}" type="slidenum">
              <a:rPr kumimoji="1" lang="ja-JP" altLang="en-US" smtClean="0"/>
              <a:t>6</a:t>
            </a:fld>
            <a:endParaRPr kumimoji="1" lang="ja-JP" altLang="en-US"/>
          </a:p>
        </p:txBody>
      </p:sp>
      <p:grpSp>
        <p:nvGrpSpPr>
          <p:cNvPr id="36" name="グループ化 35">
            <a:extLst>
              <a:ext uri="{FF2B5EF4-FFF2-40B4-BE49-F238E27FC236}">
                <a16:creationId xmlns:a16="http://schemas.microsoft.com/office/drawing/2014/main" id="{E82FCF31-36D2-C6E9-FCE5-960B327F8793}"/>
              </a:ext>
            </a:extLst>
          </p:cNvPr>
          <p:cNvGrpSpPr/>
          <p:nvPr/>
        </p:nvGrpSpPr>
        <p:grpSpPr>
          <a:xfrm>
            <a:off x="9028917" y="5127841"/>
            <a:ext cx="515637" cy="417584"/>
            <a:chOff x="781695" y="1821258"/>
            <a:chExt cx="347051" cy="289209"/>
          </a:xfrm>
        </p:grpSpPr>
        <p:sp>
          <p:nvSpPr>
            <p:cNvPr id="46" name="矢印: 右 45">
              <a:extLst>
                <a:ext uri="{FF2B5EF4-FFF2-40B4-BE49-F238E27FC236}">
                  <a16:creationId xmlns:a16="http://schemas.microsoft.com/office/drawing/2014/main" id="{717F0603-E27B-4C23-0923-21EABE1653C2}"/>
                </a:ext>
              </a:extLst>
            </p:cNvPr>
            <p:cNvSpPr/>
            <p:nvPr/>
          </p:nvSpPr>
          <p:spPr>
            <a:xfrm rot="5400000">
              <a:off x="810616" y="1792337"/>
              <a:ext cx="289209" cy="34705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ja-JP" altLang="en-US"/>
            </a:p>
          </p:txBody>
        </p:sp>
        <p:sp>
          <p:nvSpPr>
            <p:cNvPr id="51" name="矢印: 右 4">
              <a:extLst>
                <a:ext uri="{FF2B5EF4-FFF2-40B4-BE49-F238E27FC236}">
                  <a16:creationId xmlns:a16="http://schemas.microsoft.com/office/drawing/2014/main" id="{A758310D-AE4A-DAA0-5851-7F8452CE33BC}"/>
                </a:ext>
              </a:extLst>
            </p:cNvPr>
            <p:cNvSpPr txBox="1"/>
            <p:nvPr/>
          </p:nvSpPr>
          <p:spPr>
            <a:xfrm>
              <a:off x="851106" y="1821258"/>
              <a:ext cx="208231" cy="202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dirty="0">
                <a:solidFill>
                  <a:schemeClr val="tx1"/>
                </a:solidFill>
              </a:endParaRPr>
            </a:p>
          </p:txBody>
        </p:sp>
      </p:grpSp>
      <p:grpSp>
        <p:nvGrpSpPr>
          <p:cNvPr id="52" name="グループ化 51">
            <a:extLst>
              <a:ext uri="{FF2B5EF4-FFF2-40B4-BE49-F238E27FC236}">
                <a16:creationId xmlns:a16="http://schemas.microsoft.com/office/drawing/2014/main" id="{274C4258-8720-0F61-C32E-5A2C9F0A011C}"/>
              </a:ext>
            </a:extLst>
          </p:cNvPr>
          <p:cNvGrpSpPr/>
          <p:nvPr/>
        </p:nvGrpSpPr>
        <p:grpSpPr>
          <a:xfrm>
            <a:off x="10801908" y="5124262"/>
            <a:ext cx="515637" cy="417584"/>
            <a:chOff x="781695" y="1821258"/>
            <a:chExt cx="347051" cy="289209"/>
          </a:xfrm>
        </p:grpSpPr>
        <p:sp>
          <p:nvSpPr>
            <p:cNvPr id="53" name="矢印: 右 52">
              <a:extLst>
                <a:ext uri="{FF2B5EF4-FFF2-40B4-BE49-F238E27FC236}">
                  <a16:creationId xmlns:a16="http://schemas.microsoft.com/office/drawing/2014/main" id="{DF89E85D-0E61-BFC7-1EBD-C02813F75421}"/>
                </a:ext>
              </a:extLst>
            </p:cNvPr>
            <p:cNvSpPr/>
            <p:nvPr/>
          </p:nvSpPr>
          <p:spPr>
            <a:xfrm rot="5400000">
              <a:off x="810616" y="1792337"/>
              <a:ext cx="289209" cy="34705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ja-JP" altLang="en-US"/>
            </a:p>
          </p:txBody>
        </p:sp>
        <p:sp>
          <p:nvSpPr>
            <p:cNvPr id="54" name="矢印: 右 4">
              <a:extLst>
                <a:ext uri="{FF2B5EF4-FFF2-40B4-BE49-F238E27FC236}">
                  <a16:creationId xmlns:a16="http://schemas.microsoft.com/office/drawing/2014/main" id="{0631274C-DCDC-ACD1-4726-47915F1759FB}"/>
                </a:ext>
              </a:extLst>
            </p:cNvPr>
            <p:cNvSpPr txBox="1"/>
            <p:nvPr/>
          </p:nvSpPr>
          <p:spPr>
            <a:xfrm>
              <a:off x="851106" y="1821258"/>
              <a:ext cx="208231" cy="202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dirty="0">
                <a:solidFill>
                  <a:schemeClr val="tx1"/>
                </a:solidFill>
              </a:endParaRPr>
            </a:p>
          </p:txBody>
        </p:sp>
      </p:grpSp>
    </p:spTree>
    <p:extLst>
      <p:ext uri="{BB962C8B-B14F-4D97-AF65-F5344CB8AC3E}">
        <p14:creationId xmlns:p14="http://schemas.microsoft.com/office/powerpoint/2010/main" val="276789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5B8B81-1E72-9A89-F918-86E335B71039}"/>
            </a:ext>
          </a:extLst>
        </p:cNvPr>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A01D9DFD-A259-9C44-33B9-E240C241B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0F7C8C6C-A70A-E3AE-CC36-B2BC81C0CB25}"/>
              </a:ext>
            </a:extLst>
          </p:cNvPr>
          <p:cNvSpPr>
            <a:spLocks noGrp="1"/>
          </p:cNvSpPr>
          <p:nvPr>
            <p:ph type="title"/>
          </p:nvPr>
        </p:nvSpPr>
        <p:spPr>
          <a:xfrm>
            <a:off x="841248" y="256032"/>
            <a:ext cx="10506456" cy="1014984"/>
          </a:xfrm>
        </p:spPr>
        <p:txBody>
          <a:bodyPr anchor="b">
            <a:normAutofit/>
          </a:bodyPr>
          <a:lstStyle/>
          <a:p>
            <a:r>
              <a:rPr lang="ja-JP" altLang="en-US" sz="4400">
                <a:latin typeface="HGPSoeiKakugothicUB"/>
                <a:ea typeface="HGPSoeiKakugothicUB"/>
              </a:rPr>
              <a:t>プログラムユニット図　（</a:t>
            </a:r>
            <a:r>
              <a:rPr lang="en-US" altLang="ja-JP" sz="4400">
                <a:latin typeface="HGPSoeiKakugothicUB"/>
                <a:ea typeface="游ゴシック Light"/>
              </a:rPr>
              <a:t>1/2</a:t>
            </a:r>
            <a:r>
              <a:rPr lang="ja-JP" altLang="en-US" sz="4400">
                <a:latin typeface="HGPSoeiKakugothicUB"/>
                <a:ea typeface="HGPSoeiKakugothicUB"/>
              </a:rPr>
              <a:t>）</a:t>
            </a:r>
            <a:endParaRPr lang="ja-JP" altLang="en-US">
              <a:latin typeface="HGPSoeiKakugothicUB"/>
              <a:ea typeface="HGPSoeiKakugothicUB"/>
            </a:endParaRPr>
          </a:p>
        </p:txBody>
      </p:sp>
      <p:sp>
        <p:nvSpPr>
          <p:cNvPr id="26" name="Rectangle 20">
            <a:extLst>
              <a:ext uri="{FF2B5EF4-FFF2-40B4-BE49-F238E27FC236}">
                <a16:creationId xmlns:a16="http://schemas.microsoft.com/office/drawing/2014/main" id="{0D5490F7-3D5C-D028-4C12-C47C4322E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6A42D660-4473-D583-4D5C-FBA35BE79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0" name="図表 49">
            <a:extLst>
              <a:ext uri="{FF2B5EF4-FFF2-40B4-BE49-F238E27FC236}">
                <a16:creationId xmlns:a16="http://schemas.microsoft.com/office/drawing/2014/main" id="{D927F8C4-ECDB-551D-F90B-70018A59C6CE}"/>
              </a:ext>
            </a:extLst>
          </p:cNvPr>
          <p:cNvGraphicFramePr/>
          <p:nvPr>
            <p:extLst>
              <p:ext uri="{D42A27DB-BD31-4B8C-83A1-F6EECF244321}">
                <p14:modId xmlns:p14="http://schemas.microsoft.com/office/powerpoint/2010/main" val="240710671"/>
              </p:ext>
            </p:extLst>
          </p:nvPr>
        </p:nvGraphicFramePr>
        <p:xfrm>
          <a:off x="9977234" y="5690563"/>
          <a:ext cx="2094089" cy="778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図 2">
            <a:extLst>
              <a:ext uri="{FF2B5EF4-FFF2-40B4-BE49-F238E27FC236}">
                <a16:creationId xmlns:a16="http://schemas.microsoft.com/office/drawing/2014/main" id="{AA971ACB-3FF1-2E85-CD38-E3D547C4D2B4}"/>
              </a:ext>
            </a:extLst>
          </p:cNvPr>
          <p:cNvPicPr>
            <a:picLocks noChangeAspect="1"/>
          </p:cNvPicPr>
          <p:nvPr/>
        </p:nvPicPr>
        <p:blipFill>
          <a:blip r:embed="rId8"/>
          <a:stretch>
            <a:fillRect/>
          </a:stretch>
        </p:blipFill>
        <p:spPr>
          <a:xfrm>
            <a:off x="745589" y="1744316"/>
            <a:ext cx="7538584" cy="4974544"/>
          </a:xfrm>
          <a:prstGeom prst="rect">
            <a:avLst/>
          </a:prstGeom>
        </p:spPr>
      </p:pic>
      <p:sp>
        <p:nvSpPr>
          <p:cNvPr id="5" name="正方形/長方形 4">
            <a:extLst>
              <a:ext uri="{FF2B5EF4-FFF2-40B4-BE49-F238E27FC236}">
                <a16:creationId xmlns:a16="http://schemas.microsoft.com/office/drawing/2014/main" id="{00FE4FA4-273B-4517-CEB0-370FBBE4B34F}"/>
              </a:ext>
            </a:extLst>
          </p:cNvPr>
          <p:cNvSpPr/>
          <p:nvPr/>
        </p:nvSpPr>
        <p:spPr>
          <a:xfrm>
            <a:off x="8438783" y="1680910"/>
            <a:ext cx="3598607" cy="5103938"/>
          </a:xfrm>
          <a:prstGeom prst="rect">
            <a:avLst/>
          </a:pr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rtlCol="0" anchor="t" anchorCtr="0">
            <a:noAutofit/>
          </a:bodyPr>
          <a:lstStyle/>
          <a:p>
            <a:pPr marL="0" indent="0" algn="l" defTabSz="622300">
              <a:lnSpc>
                <a:spcPct val="90000"/>
              </a:lnSpc>
              <a:spcBef>
                <a:spcPct val="0"/>
              </a:spcBef>
              <a:spcAft>
                <a:spcPct val="35000"/>
              </a:spcAft>
              <a:buNone/>
            </a:pPr>
            <a:r>
              <a:rPr kumimoji="1" lang="en-US" altLang="ja-JP" sz="1400" b="1" dirty="0">
                <a:solidFill>
                  <a:schemeClr val="tx1"/>
                </a:solidFill>
              </a:rPr>
              <a:t>q</a:t>
            </a:r>
            <a:r>
              <a:rPr kumimoji="1" lang="en-US" altLang="ja-JP" sz="1400" b="1" kern="1200" dirty="0">
                <a:solidFill>
                  <a:schemeClr val="tx1"/>
                </a:solidFill>
              </a:rPr>
              <a:t>uery :</a:t>
            </a:r>
            <a:r>
              <a:rPr kumimoji="1" lang="ja-JP" altLang="en-US" sz="1400" dirty="0">
                <a:solidFill>
                  <a:schemeClr val="tx1"/>
                </a:solidFill>
              </a:rPr>
              <a:t>人間が設定した検索</a:t>
            </a:r>
            <a:r>
              <a:rPr kumimoji="1" lang="ja-JP" altLang="en-US" sz="1400" kern="1200" dirty="0">
                <a:solidFill>
                  <a:schemeClr val="tx1"/>
                </a:solidFill>
              </a:rPr>
              <a:t>のキーワード</a:t>
            </a:r>
            <a:endParaRPr kumimoji="1" lang="en-US" altLang="ja-JP" sz="1400" kern="1200" dirty="0">
              <a:solidFill>
                <a:schemeClr val="tx1"/>
              </a:solidFill>
            </a:endParaRPr>
          </a:p>
          <a:p>
            <a:pPr marL="0" indent="0" algn="l" defTabSz="622300">
              <a:lnSpc>
                <a:spcPct val="90000"/>
              </a:lnSpc>
              <a:spcBef>
                <a:spcPct val="0"/>
              </a:spcBef>
              <a:spcAft>
                <a:spcPct val="35000"/>
              </a:spcAft>
              <a:buNone/>
            </a:pPr>
            <a:r>
              <a:rPr kumimoji="1" lang="en-US" altLang="ja-JP" sz="1400" b="1" dirty="0">
                <a:solidFill>
                  <a:schemeClr val="tx1"/>
                </a:solidFill>
              </a:rPr>
              <a:t>Start : </a:t>
            </a:r>
            <a:r>
              <a:rPr kumimoji="1" lang="ja-JP" altLang="en-US" sz="1400" dirty="0">
                <a:solidFill>
                  <a:schemeClr val="tx1"/>
                </a:solidFill>
              </a:rPr>
              <a:t>リクエストの開始位置</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kern="1200" dirty="0" err="1">
                <a:solidFill>
                  <a:schemeClr val="tx1"/>
                </a:solidFill>
              </a:rPr>
              <a:t>Max_results</a:t>
            </a:r>
            <a:r>
              <a:rPr kumimoji="1" lang="ja-JP" altLang="en-US" sz="1400" b="1" dirty="0">
                <a:solidFill>
                  <a:schemeClr val="tx1"/>
                </a:solidFill>
              </a:rPr>
              <a:t> </a:t>
            </a:r>
            <a:r>
              <a:rPr kumimoji="1" lang="en-US" altLang="ja-JP" sz="1400" b="1" kern="1200" dirty="0">
                <a:solidFill>
                  <a:schemeClr val="tx1"/>
                </a:solidFill>
              </a:rPr>
              <a:t>: </a:t>
            </a:r>
            <a:r>
              <a:rPr kumimoji="1" lang="ja-JP" altLang="en-US" sz="1400" kern="1200" dirty="0">
                <a:solidFill>
                  <a:schemeClr val="tx1"/>
                </a:solidFill>
              </a:rPr>
              <a:t>リクエスト</a:t>
            </a:r>
            <a:r>
              <a:rPr kumimoji="1" lang="ja-JP" altLang="en-US" sz="1400" dirty="0">
                <a:solidFill>
                  <a:schemeClr val="tx1"/>
                </a:solidFill>
              </a:rPr>
              <a:t>の最大件数</a:t>
            </a:r>
            <a:r>
              <a:rPr kumimoji="1" lang="ja-JP" altLang="en-US" sz="1400" kern="1200" dirty="0">
                <a:solidFill>
                  <a:schemeClr val="tx1"/>
                </a:solidFill>
              </a:rPr>
              <a:t>件数</a:t>
            </a:r>
            <a:endParaRPr kumimoji="1" lang="en-US" altLang="ja-JP" sz="1400" kern="1200" dirty="0">
              <a:solidFill>
                <a:schemeClr val="tx1"/>
              </a:solidFill>
            </a:endParaRPr>
          </a:p>
          <a:p>
            <a:pPr marL="0" indent="0" algn="l" defTabSz="622300">
              <a:lnSpc>
                <a:spcPct val="90000"/>
              </a:lnSpc>
              <a:spcBef>
                <a:spcPct val="0"/>
              </a:spcBef>
              <a:spcAft>
                <a:spcPct val="35000"/>
              </a:spcAft>
              <a:buNone/>
            </a:pPr>
            <a:r>
              <a:rPr kumimoji="1" lang="en-US" altLang="ja-JP" sz="1400" b="1" kern="1200" dirty="0" err="1">
                <a:solidFill>
                  <a:schemeClr val="tx1"/>
                </a:solidFill>
              </a:rPr>
              <a:t>Uid</a:t>
            </a:r>
            <a:r>
              <a:rPr kumimoji="1" lang="en-US" altLang="ja-JP" sz="1400" kern="1200" dirty="0">
                <a:solidFill>
                  <a:schemeClr val="tx1"/>
                </a:solidFill>
              </a:rPr>
              <a:t> : PubMed</a:t>
            </a:r>
            <a:r>
              <a:rPr kumimoji="1" lang="ja-JP" altLang="en-US" sz="1400" kern="1200" dirty="0">
                <a:solidFill>
                  <a:schemeClr val="tx1"/>
                </a:solidFill>
              </a:rPr>
              <a:t>の論文の</a:t>
            </a:r>
            <a:r>
              <a:rPr kumimoji="1" lang="en-US" altLang="ja-JP" sz="1400" kern="1200" dirty="0">
                <a:solidFill>
                  <a:schemeClr val="tx1"/>
                </a:solidFill>
              </a:rPr>
              <a:t>ID</a:t>
            </a:r>
          </a:p>
          <a:p>
            <a:pPr marL="0" indent="0" algn="l" defTabSz="622300">
              <a:lnSpc>
                <a:spcPct val="90000"/>
              </a:lnSpc>
              <a:spcBef>
                <a:spcPct val="0"/>
              </a:spcBef>
              <a:spcAft>
                <a:spcPct val="35000"/>
              </a:spcAft>
              <a:buNone/>
            </a:pPr>
            <a:r>
              <a:rPr kumimoji="1" lang="en-US" altLang="ja-JP" sz="1400" b="1" kern="1200" dirty="0">
                <a:solidFill>
                  <a:schemeClr val="tx1"/>
                </a:solidFill>
              </a:rPr>
              <a:t> </a:t>
            </a:r>
            <a:r>
              <a:rPr kumimoji="1" lang="en-US" altLang="ja-JP" sz="1400" b="1" kern="1200" dirty="0" err="1">
                <a:solidFill>
                  <a:schemeClr val="tx1"/>
                </a:solidFill>
              </a:rPr>
              <a:t>xml_data</a:t>
            </a:r>
            <a:r>
              <a:rPr kumimoji="1" lang="en-US" altLang="ja-JP" sz="1400" b="1" kern="1200" dirty="0">
                <a:solidFill>
                  <a:schemeClr val="tx1"/>
                </a:solidFill>
              </a:rPr>
              <a:t> </a:t>
            </a:r>
            <a:r>
              <a:rPr kumimoji="1" lang="en-US" altLang="ja-JP" sz="1400" kern="1200" dirty="0">
                <a:solidFill>
                  <a:schemeClr val="tx1"/>
                </a:solidFill>
              </a:rPr>
              <a:t>: </a:t>
            </a:r>
            <a:r>
              <a:rPr kumimoji="1" lang="ja-JP" altLang="en-US" sz="1400" kern="1200" dirty="0">
                <a:solidFill>
                  <a:schemeClr val="tx1"/>
                </a:solidFill>
              </a:rPr>
              <a:t>論文の詳細情報</a:t>
            </a:r>
            <a:endParaRPr kumimoji="1" lang="en-US" altLang="ja-JP" sz="1400" kern="1200" dirty="0">
              <a:solidFill>
                <a:schemeClr val="tx1"/>
              </a:solidFill>
            </a:endParaRPr>
          </a:p>
          <a:p>
            <a:pPr marL="0" indent="0" algn="l" defTabSz="622300">
              <a:lnSpc>
                <a:spcPct val="90000"/>
              </a:lnSpc>
              <a:spcBef>
                <a:spcPct val="0"/>
              </a:spcBef>
              <a:spcAft>
                <a:spcPct val="35000"/>
              </a:spcAft>
              <a:buNone/>
            </a:pPr>
            <a:r>
              <a:rPr kumimoji="1" lang="en-US" altLang="ja-JP" sz="1400" b="1" dirty="0">
                <a:solidFill>
                  <a:schemeClr val="tx1"/>
                </a:solidFill>
              </a:rPr>
              <a:t>Keyword : </a:t>
            </a:r>
            <a:r>
              <a:rPr kumimoji="1" lang="ja-JP" altLang="en-US" sz="1400" dirty="0">
                <a:solidFill>
                  <a:schemeClr val="tx1"/>
                </a:solidFill>
              </a:rPr>
              <a:t>検索のキーワード</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kern="1200" dirty="0">
                <a:solidFill>
                  <a:schemeClr val="tx1"/>
                </a:solidFill>
              </a:rPr>
              <a:t>Count : </a:t>
            </a:r>
            <a:r>
              <a:rPr kumimoji="1" lang="ja-JP" altLang="en-US" sz="1400" dirty="0">
                <a:solidFill>
                  <a:schemeClr val="tx1"/>
                </a:solidFill>
              </a:rPr>
              <a:t>キーワードを</a:t>
            </a:r>
            <a:r>
              <a:rPr kumimoji="1" lang="ja-JP" altLang="en-US" sz="1400" kern="1200" dirty="0">
                <a:solidFill>
                  <a:schemeClr val="tx1"/>
                </a:solidFill>
              </a:rPr>
              <a:t>検索した回数</a:t>
            </a:r>
            <a:endParaRPr kumimoji="1" lang="en-US" altLang="ja-JP" sz="1400" kern="1200" dirty="0">
              <a:solidFill>
                <a:schemeClr val="tx1"/>
              </a:solidFill>
            </a:endParaRPr>
          </a:p>
          <a:p>
            <a:pPr marL="0" indent="0" algn="l" defTabSz="622300">
              <a:lnSpc>
                <a:spcPct val="90000"/>
              </a:lnSpc>
              <a:spcBef>
                <a:spcPct val="0"/>
              </a:spcBef>
              <a:spcAft>
                <a:spcPct val="35000"/>
              </a:spcAft>
              <a:buNone/>
            </a:pPr>
            <a:r>
              <a:rPr kumimoji="1" lang="en-US" altLang="ja-JP" sz="1400" b="1" dirty="0" err="1">
                <a:solidFill>
                  <a:schemeClr val="tx1"/>
                </a:solidFill>
              </a:rPr>
              <a:t>Retmax</a:t>
            </a:r>
            <a:r>
              <a:rPr kumimoji="1" lang="en-US" altLang="ja-JP" sz="1400" b="1" dirty="0">
                <a:solidFill>
                  <a:schemeClr val="tx1"/>
                </a:solidFill>
              </a:rPr>
              <a:t> : </a:t>
            </a:r>
            <a:r>
              <a:rPr kumimoji="1" lang="ja-JP" altLang="en-US" sz="1400" dirty="0">
                <a:solidFill>
                  <a:schemeClr val="tx1"/>
                </a:solidFill>
              </a:rPr>
              <a:t>リスエストの最大件数</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kern="1200" dirty="0" err="1">
                <a:solidFill>
                  <a:schemeClr val="tx1"/>
                </a:solidFill>
              </a:rPr>
              <a:t>Query_count</a:t>
            </a:r>
            <a:r>
              <a:rPr kumimoji="1" lang="en-US" altLang="ja-JP" sz="1400" b="1" kern="1200" dirty="0">
                <a:solidFill>
                  <a:schemeClr val="tx1"/>
                </a:solidFill>
              </a:rPr>
              <a:t> : </a:t>
            </a:r>
            <a:r>
              <a:rPr kumimoji="1" lang="ja-JP" altLang="en-US" sz="1400" kern="1200" dirty="0">
                <a:solidFill>
                  <a:schemeClr val="tx1"/>
                </a:solidFill>
              </a:rPr>
              <a:t>キーワードの使用した回数のリスト</a:t>
            </a:r>
            <a:endParaRPr kumimoji="1" lang="en-US" altLang="ja-JP" sz="1400" kern="1200" dirty="0">
              <a:solidFill>
                <a:schemeClr val="tx1"/>
              </a:solidFill>
            </a:endParaRPr>
          </a:p>
          <a:p>
            <a:pPr marL="0" indent="0" algn="l" defTabSz="622300">
              <a:lnSpc>
                <a:spcPct val="90000"/>
              </a:lnSpc>
              <a:spcBef>
                <a:spcPct val="0"/>
              </a:spcBef>
              <a:spcAft>
                <a:spcPct val="35000"/>
              </a:spcAft>
              <a:buNone/>
            </a:pPr>
            <a:r>
              <a:rPr kumimoji="1" lang="en-US" altLang="ja-JP" sz="1400" b="1" dirty="0">
                <a:solidFill>
                  <a:schemeClr val="tx1"/>
                </a:solidFill>
              </a:rPr>
              <a:t>Words : </a:t>
            </a:r>
            <a:r>
              <a:rPr kumimoji="1" lang="ja-JP" altLang="en-US" sz="1400" dirty="0">
                <a:solidFill>
                  <a:schemeClr val="tx1"/>
                </a:solidFill>
              </a:rPr>
              <a:t>検索に使用する単語のリスト</a:t>
            </a:r>
            <a:endParaRPr kumimoji="1" lang="en-US" altLang="ja-JP" sz="1400" kern="1200" dirty="0">
              <a:solidFill>
                <a:schemeClr val="tx1"/>
              </a:solidFill>
            </a:endParaRPr>
          </a:p>
          <a:p>
            <a:pPr marL="0" indent="0" algn="l" defTabSz="622300">
              <a:lnSpc>
                <a:spcPct val="90000"/>
              </a:lnSpc>
              <a:spcBef>
                <a:spcPct val="0"/>
              </a:spcBef>
              <a:spcAft>
                <a:spcPct val="35000"/>
              </a:spcAft>
              <a:buNone/>
            </a:pPr>
            <a:r>
              <a:rPr kumimoji="1" lang="en-US" altLang="ja-JP" sz="1400" b="1" dirty="0" err="1">
                <a:solidFill>
                  <a:schemeClr val="tx1"/>
                </a:solidFill>
              </a:rPr>
              <a:t>Nlp</a:t>
            </a:r>
            <a:r>
              <a:rPr kumimoji="1" lang="en-US" altLang="ja-JP" sz="1400" b="1" dirty="0">
                <a:solidFill>
                  <a:schemeClr val="tx1"/>
                </a:solidFill>
              </a:rPr>
              <a:t>:</a:t>
            </a:r>
            <a:r>
              <a:rPr kumimoji="1" lang="ja-JP" altLang="en-US" sz="1400" dirty="0">
                <a:solidFill>
                  <a:schemeClr val="tx1"/>
                </a:solidFill>
              </a:rPr>
              <a:t>自然言語モデル</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kern="1200" dirty="0" err="1">
                <a:solidFill>
                  <a:schemeClr val="tx1"/>
                </a:solidFill>
              </a:rPr>
              <a:t>Techinical_term</a:t>
            </a:r>
            <a:r>
              <a:rPr kumimoji="1" lang="en-US" altLang="ja-JP" sz="1400" b="1" kern="1200" dirty="0">
                <a:solidFill>
                  <a:schemeClr val="tx1"/>
                </a:solidFill>
              </a:rPr>
              <a:t> : </a:t>
            </a:r>
            <a:r>
              <a:rPr kumimoji="1" lang="ja-JP" altLang="en-US" sz="1400" kern="1200" dirty="0">
                <a:solidFill>
                  <a:schemeClr val="tx1"/>
                </a:solidFill>
              </a:rPr>
              <a:t>専門用語のリスト</a:t>
            </a:r>
            <a:endParaRPr kumimoji="1" lang="en-US" altLang="ja-JP" sz="1400" kern="1200" dirty="0">
              <a:solidFill>
                <a:schemeClr val="tx1"/>
              </a:solidFill>
            </a:endParaRPr>
          </a:p>
          <a:p>
            <a:pPr marL="0" indent="0" algn="l" defTabSz="622300">
              <a:lnSpc>
                <a:spcPct val="90000"/>
              </a:lnSpc>
              <a:spcBef>
                <a:spcPct val="0"/>
              </a:spcBef>
              <a:spcAft>
                <a:spcPct val="35000"/>
              </a:spcAft>
              <a:buNone/>
            </a:pPr>
            <a:r>
              <a:rPr kumimoji="1" lang="en-US" altLang="ja-JP" sz="1400" b="1" dirty="0">
                <a:solidFill>
                  <a:schemeClr val="tx1"/>
                </a:solidFill>
              </a:rPr>
              <a:t>Sentence</a:t>
            </a:r>
            <a:r>
              <a:rPr kumimoji="1" lang="ja-JP" altLang="en-US" sz="1400" b="1" dirty="0">
                <a:solidFill>
                  <a:schemeClr val="tx1"/>
                </a:solidFill>
              </a:rPr>
              <a:t> </a:t>
            </a:r>
            <a:r>
              <a:rPr kumimoji="1" lang="en-US" altLang="ja-JP" sz="1400" b="1" dirty="0">
                <a:solidFill>
                  <a:schemeClr val="tx1"/>
                </a:solidFill>
              </a:rPr>
              <a:t>:</a:t>
            </a:r>
            <a:r>
              <a:rPr kumimoji="1" lang="ja-JP" altLang="en-US" sz="1400" b="1" dirty="0">
                <a:solidFill>
                  <a:schemeClr val="tx1"/>
                </a:solidFill>
              </a:rPr>
              <a:t> </a:t>
            </a:r>
            <a:r>
              <a:rPr kumimoji="1" lang="ja-JP" altLang="en-US" sz="1400" dirty="0">
                <a:solidFill>
                  <a:schemeClr val="tx1"/>
                </a:solidFill>
              </a:rPr>
              <a:t>モデル</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dirty="0" err="1">
                <a:solidFill>
                  <a:schemeClr val="tx1"/>
                </a:solidFill>
              </a:rPr>
              <a:t>Nlp_ja</a:t>
            </a:r>
            <a:r>
              <a:rPr kumimoji="1" lang="en-US" altLang="ja-JP" sz="1400" b="1" dirty="0">
                <a:solidFill>
                  <a:schemeClr val="tx1"/>
                </a:solidFill>
              </a:rPr>
              <a:t>:</a:t>
            </a:r>
            <a:r>
              <a:rPr kumimoji="1" lang="ja-JP" altLang="en-US" sz="1400" dirty="0">
                <a:solidFill>
                  <a:schemeClr val="tx1"/>
                </a:solidFill>
              </a:rPr>
              <a:t>日本語の</a:t>
            </a:r>
            <a:r>
              <a:rPr kumimoji="1" lang="en-US" altLang="ja-JP" sz="1400" dirty="0">
                <a:solidFill>
                  <a:schemeClr val="tx1"/>
                </a:solidFill>
              </a:rPr>
              <a:t>spacy</a:t>
            </a:r>
            <a:r>
              <a:rPr kumimoji="1" lang="ja-JP" altLang="en-US" sz="1400" dirty="0">
                <a:solidFill>
                  <a:schemeClr val="tx1"/>
                </a:solidFill>
              </a:rPr>
              <a:t>の自然言語モデル</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dirty="0" err="1">
                <a:solidFill>
                  <a:schemeClr val="tx1"/>
                </a:solidFill>
              </a:rPr>
              <a:t>Nlp_en</a:t>
            </a:r>
            <a:r>
              <a:rPr kumimoji="1" lang="en-US" altLang="ja-JP" sz="1400" b="1" dirty="0">
                <a:solidFill>
                  <a:schemeClr val="tx1"/>
                </a:solidFill>
              </a:rPr>
              <a:t>:</a:t>
            </a:r>
            <a:r>
              <a:rPr kumimoji="1" lang="ja-JP" altLang="en-US" sz="1400" dirty="0">
                <a:solidFill>
                  <a:schemeClr val="tx1"/>
                </a:solidFill>
              </a:rPr>
              <a:t>英語の</a:t>
            </a:r>
            <a:r>
              <a:rPr kumimoji="1" lang="en-US" altLang="ja-JP" sz="1400" dirty="0">
                <a:solidFill>
                  <a:schemeClr val="tx1"/>
                </a:solidFill>
              </a:rPr>
              <a:t>spacy</a:t>
            </a:r>
            <a:r>
              <a:rPr kumimoji="1" lang="ja-JP" altLang="en-US" sz="1400" dirty="0">
                <a:solidFill>
                  <a:schemeClr val="tx1"/>
                </a:solidFill>
              </a:rPr>
              <a:t>の自然言語モデル</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dirty="0" err="1">
                <a:solidFill>
                  <a:schemeClr val="tx1"/>
                </a:solidFill>
              </a:rPr>
              <a:t>New_df</a:t>
            </a:r>
            <a:r>
              <a:rPr kumimoji="1" lang="en-US" altLang="ja-JP" sz="1400" b="1" dirty="0">
                <a:solidFill>
                  <a:schemeClr val="tx1"/>
                </a:solidFill>
              </a:rPr>
              <a:t>:</a:t>
            </a:r>
            <a:r>
              <a:rPr kumimoji="1" lang="ja-JP" altLang="en-US" sz="1400" dirty="0">
                <a:solidFill>
                  <a:schemeClr val="tx1"/>
                </a:solidFill>
              </a:rPr>
              <a:t>新規取得の論文詳細情報</a:t>
            </a:r>
            <a:r>
              <a:rPr kumimoji="1" lang="en-US" altLang="ja-JP" sz="1400" dirty="0" err="1">
                <a:solidFill>
                  <a:schemeClr val="tx1"/>
                </a:solidFill>
              </a:rPr>
              <a:t>Datafream</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dirty="0" err="1">
                <a:solidFill>
                  <a:schemeClr val="tx1"/>
                </a:solidFill>
              </a:rPr>
              <a:t>Df</a:t>
            </a:r>
            <a:r>
              <a:rPr kumimoji="1" lang="en-US" altLang="ja-JP" sz="1400" b="1" dirty="0">
                <a:solidFill>
                  <a:schemeClr val="tx1"/>
                </a:solidFill>
              </a:rPr>
              <a:t>:</a:t>
            </a:r>
            <a:r>
              <a:rPr kumimoji="1" lang="ja-JP" altLang="en-US" sz="1400" dirty="0">
                <a:solidFill>
                  <a:schemeClr val="tx1"/>
                </a:solidFill>
              </a:rPr>
              <a:t>これまでの論文詳細情報の</a:t>
            </a:r>
            <a:r>
              <a:rPr kumimoji="1" lang="en-US" altLang="ja-JP" sz="1400" dirty="0" err="1">
                <a:solidFill>
                  <a:schemeClr val="tx1"/>
                </a:solidFill>
              </a:rPr>
              <a:t>Datafream</a:t>
            </a:r>
            <a:endParaRPr kumimoji="1" lang="en-US" altLang="ja-JP" sz="1400" dirty="0">
              <a:solidFill>
                <a:schemeClr val="tx1"/>
              </a:solidFill>
            </a:endParaRPr>
          </a:p>
          <a:p>
            <a:pPr marL="0" indent="0" algn="l" defTabSz="622300">
              <a:lnSpc>
                <a:spcPct val="90000"/>
              </a:lnSpc>
              <a:spcBef>
                <a:spcPct val="0"/>
              </a:spcBef>
              <a:spcAft>
                <a:spcPct val="35000"/>
              </a:spcAft>
              <a:buNone/>
            </a:pPr>
            <a:r>
              <a:rPr kumimoji="1" lang="en-US" altLang="ja-JP" sz="1400" b="1" dirty="0">
                <a:solidFill>
                  <a:schemeClr val="tx1"/>
                </a:solidFill>
              </a:rPr>
              <a:t>Num : </a:t>
            </a:r>
            <a:r>
              <a:rPr kumimoji="1" lang="en-US" altLang="ja-JP" sz="1400" dirty="0" err="1">
                <a:solidFill>
                  <a:schemeClr val="tx1"/>
                </a:solidFill>
              </a:rPr>
              <a:t>df</a:t>
            </a:r>
            <a:r>
              <a:rPr kumimoji="1" lang="ja-JP" altLang="en-US" sz="1400" dirty="0">
                <a:solidFill>
                  <a:schemeClr val="tx1"/>
                </a:solidFill>
              </a:rPr>
              <a:t>の行番号を指定用の数値</a:t>
            </a:r>
            <a:endParaRPr kumimoji="1" lang="en-US" altLang="ja-JP" sz="1400" dirty="0">
              <a:solidFill>
                <a:schemeClr val="tx1"/>
              </a:solidFill>
            </a:endParaRPr>
          </a:p>
          <a:p>
            <a:pPr marL="0" indent="0" algn="l" defTabSz="622300">
              <a:lnSpc>
                <a:spcPct val="90000"/>
              </a:lnSpc>
              <a:spcBef>
                <a:spcPct val="0"/>
              </a:spcBef>
              <a:spcAft>
                <a:spcPct val="35000"/>
              </a:spcAft>
              <a:buNone/>
            </a:pPr>
            <a:endParaRPr kumimoji="1" lang="en-US" altLang="ja-JP" sz="1400" dirty="0">
              <a:solidFill>
                <a:schemeClr val="tx1"/>
              </a:solidFill>
            </a:endParaRPr>
          </a:p>
        </p:txBody>
      </p:sp>
      <p:sp>
        <p:nvSpPr>
          <p:cNvPr id="12" name="スライド番号プレースホルダー 11">
            <a:extLst>
              <a:ext uri="{FF2B5EF4-FFF2-40B4-BE49-F238E27FC236}">
                <a16:creationId xmlns:a16="http://schemas.microsoft.com/office/drawing/2014/main" id="{BDBD8BA3-BC50-34DA-8280-DB7B5E9EDD25}"/>
              </a:ext>
            </a:extLst>
          </p:cNvPr>
          <p:cNvSpPr>
            <a:spLocks noGrp="1"/>
          </p:cNvSpPr>
          <p:nvPr>
            <p:ph type="sldNum" sz="quarter" idx="12"/>
          </p:nvPr>
        </p:nvSpPr>
        <p:spPr/>
        <p:txBody>
          <a:bodyPr/>
          <a:lstStyle/>
          <a:p>
            <a:fld id="{E6C8A360-EF94-4534-8EFD-4416038C5A76}" type="slidenum">
              <a:rPr kumimoji="1" lang="ja-JP" altLang="en-US" smtClean="0"/>
              <a:t>7</a:t>
            </a:fld>
            <a:endParaRPr kumimoji="1" lang="ja-JP" altLang="en-US"/>
          </a:p>
        </p:txBody>
      </p:sp>
    </p:spTree>
    <p:extLst>
      <p:ext uri="{BB962C8B-B14F-4D97-AF65-F5344CB8AC3E}">
        <p14:creationId xmlns:p14="http://schemas.microsoft.com/office/powerpoint/2010/main" val="10512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E314AC-7F4C-0BBD-3F69-E123F910519D}"/>
            </a:ext>
          </a:extLst>
        </p:cNvPr>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5C21F818-8973-525B-3644-74C72B771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1AEB9F-F1A1-12B4-7BDF-8A9CE629B412}"/>
              </a:ext>
            </a:extLst>
          </p:cNvPr>
          <p:cNvSpPr>
            <a:spLocks noGrp="1"/>
          </p:cNvSpPr>
          <p:nvPr>
            <p:ph type="title"/>
          </p:nvPr>
        </p:nvSpPr>
        <p:spPr>
          <a:xfrm>
            <a:off x="841248" y="256032"/>
            <a:ext cx="10506456" cy="1014984"/>
          </a:xfrm>
        </p:spPr>
        <p:txBody>
          <a:bodyPr anchor="b">
            <a:normAutofit/>
          </a:bodyPr>
          <a:lstStyle/>
          <a:p>
            <a:r>
              <a:rPr lang="ja-JP" altLang="en-US" sz="4400">
                <a:latin typeface="HGPSoeiKakugothicUB"/>
                <a:ea typeface="HGPSoeiKakugothicUB"/>
              </a:rPr>
              <a:t>プログラムユニット図　（</a:t>
            </a:r>
            <a:r>
              <a:rPr lang="en-US" altLang="ja-JP" sz="4400">
                <a:latin typeface="HGPSoeiKakugothicUB"/>
                <a:ea typeface="游ゴシック Light"/>
              </a:rPr>
              <a:t>2/2</a:t>
            </a:r>
            <a:r>
              <a:rPr lang="ja-JP" altLang="en-US" sz="4400">
                <a:latin typeface="HGPSoeiKakugothicUB"/>
                <a:ea typeface="HGPSoeiKakugothicUB"/>
              </a:rPr>
              <a:t>）</a:t>
            </a:r>
            <a:endParaRPr lang="ja-JP" altLang="en-US">
              <a:latin typeface="HGPSoeiKakugothicUB"/>
              <a:ea typeface="HGPSoeiKakugothicUB"/>
            </a:endParaRPr>
          </a:p>
        </p:txBody>
      </p:sp>
      <p:sp>
        <p:nvSpPr>
          <p:cNvPr id="26" name="Rectangle 20">
            <a:extLst>
              <a:ext uri="{FF2B5EF4-FFF2-40B4-BE49-F238E27FC236}">
                <a16:creationId xmlns:a16="http://schemas.microsoft.com/office/drawing/2014/main" id="{B495C5C1-5EFC-B510-4113-508C64C3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B39DF7AF-9E62-4DF4-76EF-2ABD030BF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0" name="図表 49">
            <a:extLst>
              <a:ext uri="{FF2B5EF4-FFF2-40B4-BE49-F238E27FC236}">
                <a16:creationId xmlns:a16="http://schemas.microsoft.com/office/drawing/2014/main" id="{23D1CE8E-8A2C-C5FF-5DBB-82E580FD41DC}"/>
              </a:ext>
            </a:extLst>
          </p:cNvPr>
          <p:cNvGraphicFramePr/>
          <p:nvPr/>
        </p:nvGraphicFramePr>
        <p:xfrm>
          <a:off x="9977234" y="5690563"/>
          <a:ext cx="2094089" cy="778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図 2">
            <a:extLst>
              <a:ext uri="{FF2B5EF4-FFF2-40B4-BE49-F238E27FC236}">
                <a16:creationId xmlns:a16="http://schemas.microsoft.com/office/drawing/2014/main" id="{A1C2A0E9-3FEF-F8FF-EB89-3BF82F6ED0BF}"/>
              </a:ext>
            </a:extLst>
          </p:cNvPr>
          <p:cNvPicPr>
            <a:picLocks noChangeAspect="1"/>
          </p:cNvPicPr>
          <p:nvPr/>
        </p:nvPicPr>
        <p:blipFill>
          <a:blip r:embed="rId8"/>
          <a:stretch>
            <a:fillRect/>
          </a:stretch>
        </p:blipFill>
        <p:spPr>
          <a:xfrm>
            <a:off x="224709" y="1714607"/>
            <a:ext cx="8072976" cy="4633174"/>
          </a:xfrm>
          <a:prstGeom prst="rect">
            <a:avLst/>
          </a:prstGeom>
        </p:spPr>
      </p:pic>
      <p:sp>
        <p:nvSpPr>
          <p:cNvPr id="6" name="正方形/長方形 5">
            <a:extLst>
              <a:ext uri="{FF2B5EF4-FFF2-40B4-BE49-F238E27FC236}">
                <a16:creationId xmlns:a16="http://schemas.microsoft.com/office/drawing/2014/main" id="{FE7C5587-87D5-F16D-4D39-48A13BFFBCCE}"/>
              </a:ext>
            </a:extLst>
          </p:cNvPr>
          <p:cNvSpPr/>
          <p:nvPr/>
        </p:nvSpPr>
        <p:spPr>
          <a:xfrm>
            <a:off x="8400705" y="1649163"/>
            <a:ext cx="3146322" cy="4850731"/>
          </a:xfrm>
          <a:prstGeom prst="rect">
            <a:avLst/>
          </a:prstGeom>
          <a:solidFill>
            <a:srgbClr val="CCEFD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rtlCol="0" anchor="t" anchorCtr="0">
            <a:noAutofit/>
          </a:bodyPr>
          <a:lstStyle/>
          <a:p>
            <a:pPr marL="0" indent="0" algn="l" defTabSz="622300">
              <a:lnSpc>
                <a:spcPct val="90000"/>
              </a:lnSpc>
              <a:spcBef>
                <a:spcPct val="0"/>
              </a:spcBef>
              <a:spcAft>
                <a:spcPct val="35000"/>
              </a:spcAft>
              <a:buNone/>
            </a:pPr>
            <a:endParaRPr lang="en-US" altLang="ja-JP" sz="1400" b="1" kern="1200" dirty="0">
              <a:solidFill>
                <a:schemeClr val="tx1"/>
              </a:solidFill>
              <a:ea typeface="游ゴシック"/>
              <a:cs typeface="Calibri"/>
            </a:endParaRPr>
          </a:p>
          <a:p>
            <a:pPr marL="0" indent="0" algn="l" defTabSz="622300">
              <a:lnSpc>
                <a:spcPct val="90000"/>
              </a:lnSpc>
              <a:spcBef>
                <a:spcPct val="0"/>
              </a:spcBef>
              <a:spcAft>
                <a:spcPct val="35000"/>
              </a:spcAft>
              <a:buNone/>
            </a:pPr>
            <a:r>
              <a:rPr kumimoji="1" lang="en-US" altLang="ja-JP" sz="1400" b="1" kern="1200" dirty="0">
                <a:solidFill>
                  <a:schemeClr val="tx1"/>
                </a:solidFill>
                <a:ea typeface="游ゴシック"/>
              </a:rPr>
              <a:t> </a:t>
            </a:r>
            <a:r>
              <a:rPr kumimoji="1" lang="en-US" altLang="ja-JP" sz="1400" b="1" dirty="0" err="1">
                <a:solidFill>
                  <a:schemeClr val="tx1"/>
                </a:solidFill>
                <a:ea typeface="游ゴシック"/>
              </a:rPr>
              <a:t>W:類似度計算の際に基準として使われるテキスト</a:t>
            </a:r>
            <a:endParaRPr lang="en-US" altLang="ja-JP" sz="1400" b="1" dirty="0" err="1">
              <a:solidFill>
                <a:schemeClr val="tx1"/>
              </a:solidFill>
              <a:ea typeface="游ゴシック"/>
              <a:cs typeface="Calibri"/>
            </a:endParaRPr>
          </a:p>
          <a:p>
            <a:pPr defTabSz="622300">
              <a:lnSpc>
                <a:spcPct val="90000"/>
              </a:lnSpc>
              <a:spcBef>
                <a:spcPct val="0"/>
              </a:spcBef>
              <a:spcAft>
                <a:spcPct val="35000"/>
              </a:spcAft>
            </a:pPr>
            <a:r>
              <a:rPr lang="en-US" altLang="ja-JP" sz="1400" b="1" dirty="0">
                <a:solidFill>
                  <a:schemeClr val="tx1"/>
                </a:solidFill>
                <a:ea typeface="游ゴシック"/>
                <a:cs typeface="Calibri"/>
              </a:rPr>
              <a:t>G:ノードとエッジの情報を保持しているオブジェクト</a:t>
            </a:r>
          </a:p>
          <a:p>
            <a:pPr defTabSz="622300">
              <a:lnSpc>
                <a:spcPct val="90000"/>
              </a:lnSpc>
              <a:spcBef>
                <a:spcPct val="0"/>
              </a:spcBef>
              <a:spcAft>
                <a:spcPct val="35000"/>
              </a:spcAft>
            </a:pPr>
            <a:r>
              <a:rPr lang="en-US" altLang="ja-JP" sz="1400" b="1" dirty="0" err="1">
                <a:solidFill>
                  <a:schemeClr val="tx1"/>
                </a:solidFill>
                <a:ea typeface="游ゴシック"/>
                <a:cs typeface="Calibri"/>
              </a:rPr>
              <a:t>Node_dic：親子関係と層の深さが記録されたデータフレーム</a:t>
            </a:r>
            <a:endParaRPr lang="en-US" altLang="ja-JP" sz="1400" b="1" dirty="0">
              <a:solidFill>
                <a:schemeClr val="tx1"/>
              </a:solidFill>
              <a:ea typeface="游ゴシック"/>
              <a:cs typeface="Calibri"/>
            </a:endParaRPr>
          </a:p>
          <a:p>
            <a:pPr defTabSz="622300">
              <a:lnSpc>
                <a:spcPct val="90000"/>
              </a:lnSpc>
              <a:spcBef>
                <a:spcPct val="0"/>
              </a:spcBef>
              <a:spcAft>
                <a:spcPct val="35000"/>
              </a:spcAft>
            </a:pPr>
            <a:r>
              <a:rPr lang="en-US" altLang="ja-JP" sz="1400" b="1" dirty="0" err="1">
                <a:solidFill>
                  <a:schemeClr val="tx1"/>
                </a:solidFill>
                <a:ea typeface="游ゴシック"/>
                <a:cs typeface="Calibri"/>
              </a:rPr>
              <a:t>Value:published_day列の値</a:t>
            </a:r>
            <a:endParaRPr lang="en-US" altLang="ja-JP" sz="1400" b="1" dirty="0">
              <a:solidFill>
                <a:schemeClr val="tx1"/>
              </a:solidFill>
              <a:ea typeface="游ゴシック"/>
              <a:cs typeface="Calibri"/>
            </a:endParaRPr>
          </a:p>
          <a:p>
            <a:pPr defTabSz="622300">
              <a:lnSpc>
                <a:spcPct val="90000"/>
              </a:lnSpc>
              <a:spcBef>
                <a:spcPct val="0"/>
              </a:spcBef>
              <a:spcAft>
                <a:spcPct val="35000"/>
              </a:spcAft>
            </a:pPr>
            <a:r>
              <a:rPr lang="en-US" sz="1400" dirty="0" err="1">
                <a:solidFill>
                  <a:schemeClr val="tx1"/>
                </a:solidFill>
                <a:latin typeface="HGPSoeiKakugothicUB"/>
                <a:ea typeface="+mn-lt"/>
                <a:cs typeface="+mn-lt"/>
              </a:rPr>
              <a:t>Filename:CSVファイルのファイル名を指定</a:t>
            </a:r>
            <a:endParaRPr lang="en-US" dirty="0">
              <a:solidFill>
                <a:schemeClr val="tx1"/>
              </a:solidFill>
              <a:latin typeface="HGPSoeiKakugothicUB"/>
              <a:ea typeface="HGPSoeiKakugothicUB"/>
            </a:endParaRPr>
          </a:p>
          <a:p>
            <a:pPr defTabSz="622300">
              <a:lnSpc>
                <a:spcPct val="90000"/>
              </a:lnSpc>
              <a:spcBef>
                <a:spcPct val="0"/>
              </a:spcBef>
              <a:spcAft>
                <a:spcPct val="35000"/>
              </a:spcAft>
            </a:pPr>
            <a:r>
              <a:rPr lang="en-US" sz="1400" dirty="0">
                <a:solidFill>
                  <a:schemeClr val="tx1"/>
                </a:solidFill>
                <a:latin typeface="HGPSoeiKakugothicUB"/>
                <a:ea typeface="+mn-lt"/>
                <a:cs typeface="+mn-lt"/>
              </a:rPr>
              <a:t>Terms:</a:t>
            </a:r>
            <a:r>
              <a:rPr lang="ja-JP" altLang="en-US" sz="1400" dirty="0">
                <a:solidFill>
                  <a:schemeClr val="tx1"/>
                </a:solidFill>
                <a:latin typeface="HGPSoeiKakugothicUB"/>
                <a:ea typeface="+mn-lt"/>
                <a:cs typeface="+mn-lt"/>
              </a:rPr>
              <a:t>保存対象の専門用語が格納されたリストを指定</a:t>
            </a:r>
            <a:endParaRPr lang="en-US" dirty="0">
              <a:solidFill>
                <a:schemeClr val="tx1"/>
              </a:solidFill>
              <a:latin typeface="HGPSoeiKakugothicUB"/>
              <a:ea typeface="HGPSoeiKakugothicUB"/>
            </a:endParaRPr>
          </a:p>
          <a:p>
            <a:pPr defTabSz="622300">
              <a:lnSpc>
                <a:spcPct val="90000"/>
              </a:lnSpc>
              <a:spcBef>
                <a:spcPct val="0"/>
              </a:spcBef>
              <a:spcAft>
                <a:spcPct val="35000"/>
              </a:spcAft>
            </a:pPr>
            <a:endParaRPr lang="en-US" altLang="ja-JP" sz="1400" b="1" dirty="0">
              <a:solidFill>
                <a:schemeClr val="tx1"/>
              </a:solidFill>
              <a:latin typeface="HGPSoeiKakugothicUB"/>
              <a:ea typeface="游ゴシック"/>
              <a:cs typeface="Calibri"/>
            </a:endParaRPr>
          </a:p>
          <a:p>
            <a:pPr defTabSz="622300">
              <a:lnSpc>
                <a:spcPct val="90000"/>
              </a:lnSpc>
              <a:spcBef>
                <a:spcPct val="0"/>
              </a:spcBef>
              <a:spcAft>
                <a:spcPct val="35000"/>
              </a:spcAft>
            </a:pPr>
            <a:endParaRPr lang="en-US" altLang="ja-JP" sz="1400" b="1" dirty="0">
              <a:solidFill>
                <a:schemeClr val="tx1"/>
              </a:solidFill>
              <a:ea typeface="游ゴシック"/>
              <a:cs typeface="Calibri"/>
            </a:endParaRPr>
          </a:p>
        </p:txBody>
      </p:sp>
      <p:sp>
        <p:nvSpPr>
          <p:cNvPr id="11" name="スライド番号プレースホルダー 10">
            <a:extLst>
              <a:ext uri="{FF2B5EF4-FFF2-40B4-BE49-F238E27FC236}">
                <a16:creationId xmlns:a16="http://schemas.microsoft.com/office/drawing/2014/main" id="{E2CE0EA1-10F6-EB87-8830-C9DA8CCFABE2}"/>
              </a:ext>
            </a:extLst>
          </p:cNvPr>
          <p:cNvSpPr>
            <a:spLocks noGrp="1"/>
          </p:cNvSpPr>
          <p:nvPr>
            <p:ph type="sldNum" sz="quarter" idx="12"/>
          </p:nvPr>
        </p:nvSpPr>
        <p:spPr/>
        <p:txBody>
          <a:bodyPr/>
          <a:lstStyle/>
          <a:p>
            <a:fld id="{E6C8A360-EF94-4534-8EFD-4416038C5A76}" type="slidenum">
              <a:rPr kumimoji="1" lang="ja-JP" altLang="en-US" smtClean="0"/>
              <a:t>8</a:t>
            </a:fld>
            <a:endParaRPr kumimoji="1" lang="ja-JP" altLang="en-US"/>
          </a:p>
        </p:txBody>
      </p:sp>
    </p:spTree>
    <p:extLst>
      <p:ext uri="{BB962C8B-B14F-4D97-AF65-F5344CB8AC3E}">
        <p14:creationId xmlns:p14="http://schemas.microsoft.com/office/powerpoint/2010/main" val="421710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2B0B0D-6006-50A2-8398-7821A4A11FEE}"/>
            </a:ext>
          </a:extLst>
        </p:cNvPr>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85E1D4BB-ABEF-3338-1394-B4F55225C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6323F0F-31FC-E89A-CA26-721388C07A75}"/>
              </a:ext>
            </a:extLst>
          </p:cNvPr>
          <p:cNvSpPr>
            <a:spLocks noGrp="1"/>
          </p:cNvSpPr>
          <p:nvPr>
            <p:ph type="title"/>
          </p:nvPr>
        </p:nvSpPr>
        <p:spPr>
          <a:xfrm>
            <a:off x="841248" y="256032"/>
            <a:ext cx="10506456" cy="1014984"/>
          </a:xfrm>
        </p:spPr>
        <p:txBody>
          <a:bodyPr anchor="b">
            <a:normAutofit/>
          </a:bodyPr>
          <a:lstStyle/>
          <a:p>
            <a:r>
              <a:rPr kumimoji="1" lang="ja-JP" altLang="en-US">
                <a:latin typeface="HGPSoeiKakugothicUB"/>
                <a:ea typeface="HGPSoeiKakugothicUB"/>
              </a:rPr>
              <a:t>単語を抽出する工程</a:t>
            </a:r>
            <a:endParaRPr lang="ja-JP" altLang="en-US">
              <a:latin typeface="HGPSoeiKakugothicUB"/>
              <a:ea typeface="HGPSoeiKakugothicUB"/>
            </a:endParaRPr>
          </a:p>
        </p:txBody>
      </p:sp>
      <p:sp>
        <p:nvSpPr>
          <p:cNvPr id="26" name="Rectangle 20">
            <a:extLst>
              <a:ext uri="{FF2B5EF4-FFF2-40B4-BE49-F238E27FC236}">
                <a16:creationId xmlns:a16="http://schemas.microsoft.com/office/drawing/2014/main" id="{26CE4B99-E3AC-D6BD-004F-C8BA0FC1B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2">
            <a:extLst>
              <a:ext uri="{FF2B5EF4-FFF2-40B4-BE49-F238E27FC236}">
                <a16:creationId xmlns:a16="http://schemas.microsoft.com/office/drawing/2014/main" id="{B25BD622-CAAD-3B08-E786-DD3C45EF1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0" name="図表 49">
            <a:extLst>
              <a:ext uri="{FF2B5EF4-FFF2-40B4-BE49-F238E27FC236}">
                <a16:creationId xmlns:a16="http://schemas.microsoft.com/office/drawing/2014/main" id="{7F89291A-C602-02C4-DA09-EF357798EA55}"/>
              </a:ext>
            </a:extLst>
          </p:cNvPr>
          <p:cNvGraphicFramePr/>
          <p:nvPr/>
        </p:nvGraphicFramePr>
        <p:xfrm>
          <a:off x="9977234" y="5690563"/>
          <a:ext cx="2094089" cy="7787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図表 2">
            <a:extLst>
              <a:ext uri="{FF2B5EF4-FFF2-40B4-BE49-F238E27FC236}">
                <a16:creationId xmlns:a16="http://schemas.microsoft.com/office/drawing/2014/main" id="{BED42296-B394-BF3D-B297-1D01EB25E3A3}"/>
              </a:ext>
            </a:extLst>
          </p:cNvPr>
          <p:cNvGraphicFramePr/>
          <p:nvPr>
            <p:extLst>
              <p:ext uri="{D42A27DB-BD31-4B8C-83A1-F6EECF244321}">
                <p14:modId xmlns:p14="http://schemas.microsoft.com/office/powerpoint/2010/main" val="115842046"/>
              </p:ext>
            </p:extLst>
          </p:nvPr>
        </p:nvGraphicFramePr>
        <p:xfrm>
          <a:off x="491612" y="1814838"/>
          <a:ext cx="11474245" cy="49202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スライド番号プレースホルダー 8">
            <a:extLst>
              <a:ext uri="{FF2B5EF4-FFF2-40B4-BE49-F238E27FC236}">
                <a16:creationId xmlns:a16="http://schemas.microsoft.com/office/drawing/2014/main" id="{0071AFF2-473A-8F7B-1A4D-0E0651D06BD7}"/>
              </a:ext>
            </a:extLst>
          </p:cNvPr>
          <p:cNvSpPr>
            <a:spLocks noGrp="1"/>
          </p:cNvSpPr>
          <p:nvPr>
            <p:ph type="sldNum" sz="quarter" idx="12"/>
          </p:nvPr>
        </p:nvSpPr>
        <p:spPr/>
        <p:txBody>
          <a:bodyPr/>
          <a:lstStyle/>
          <a:p>
            <a:fld id="{E6C8A360-EF94-4534-8EFD-4416038C5A76}" type="slidenum">
              <a:rPr kumimoji="1" lang="ja-JP" altLang="en-US" smtClean="0"/>
              <a:t>9</a:t>
            </a:fld>
            <a:endParaRPr kumimoji="1" lang="ja-JP" altLang="en-US"/>
          </a:p>
        </p:txBody>
      </p:sp>
    </p:spTree>
    <p:extLst>
      <p:ext uri="{BB962C8B-B14F-4D97-AF65-F5344CB8AC3E}">
        <p14:creationId xmlns:p14="http://schemas.microsoft.com/office/powerpoint/2010/main" val="2567032053"/>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CEFDC"/>
        </a:solidFill>
      </a:spPr>
      <a:bodyPr spcFirstLastPara="0" vert="horz" wrap="square" lIns="53340" tIns="53340" rIns="53340" bIns="53340" numCol="1" spcCol="1270" anchor="t" anchorCtr="0">
        <a:noAutofit/>
      </a:bodyPr>
      <a:lstStyle>
        <a:defPPr marL="0" indent="0" algn="l" defTabSz="622300">
          <a:lnSpc>
            <a:spcPct val="90000"/>
          </a:lnSpc>
          <a:spcBef>
            <a:spcPct val="0"/>
          </a:spcBef>
          <a:spcAft>
            <a:spcPct val="35000"/>
          </a:spcAft>
          <a:buNone/>
          <a:defRPr kumimoji="1" sz="1400" b="1" kern="1200" dirty="0" smtClean="0">
            <a:solidFill>
              <a:schemeClr val="tx1"/>
            </a:solidFill>
          </a:defRPr>
        </a:defPPr>
      </a:lstStyle>
      <a: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a:style>
    </a:sp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51DAE55-2476-4591-B553-2E875702FA2A}">
  <we:reference id="wa200005566" version="3.0.0.2" store="ja-JP"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553</TotalTime>
  <Words>3906</Words>
  <Application>Microsoft Office PowerPoint</Application>
  <PresentationFormat>ワイド画面</PresentationFormat>
  <Paragraphs>375</Paragraphs>
  <Slides>17</Slides>
  <Notes>17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HGP創英角ｺﾞｼｯｸUB</vt:lpstr>
      <vt:lpstr>HGP創英角ｺﾞｼｯｸUB</vt:lpstr>
      <vt:lpstr>游ゴシック</vt:lpstr>
      <vt:lpstr>游ゴシック Light</vt:lpstr>
      <vt:lpstr>Arial</vt:lpstr>
      <vt:lpstr>Calibri</vt:lpstr>
      <vt:lpstr>Calibri Light</vt:lpstr>
      <vt:lpstr>Source Sans Pro</vt:lpstr>
      <vt:lpstr>Office 2013 - 2022 テーマ</vt:lpstr>
      <vt:lpstr>キーワードと論文名で関わりのある論文の取得と可視化</vt:lpstr>
      <vt:lpstr>目次</vt:lpstr>
      <vt:lpstr>使用ライブラリ</vt:lpstr>
      <vt:lpstr>Version</vt:lpstr>
      <vt:lpstr>使用Model</vt:lpstr>
      <vt:lpstr>フローチャート</vt:lpstr>
      <vt:lpstr>プログラムユニット図　（1/2）</vt:lpstr>
      <vt:lpstr>プログラムユニット図　（2/2）</vt:lpstr>
      <vt:lpstr>単語を抽出する工程</vt:lpstr>
      <vt:lpstr>時系列とクエリからの派生の２つのグラフの実装</vt:lpstr>
      <vt:lpstr>グラフ概要説明</vt:lpstr>
      <vt:lpstr>グラフ概要説明</vt:lpstr>
      <vt:lpstr>グラフ部分コード詳細</vt:lpstr>
      <vt:lpstr>エッジを時系列に基づいて接続するグラフ</vt:lpstr>
      <vt:lpstr>クエリから派生するエッジのグラフ</vt:lpstr>
      <vt:lpstr>今後の展望（検索部分）</vt:lpstr>
      <vt:lpstr>今後の展望（グラフ）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OKS22 畑中彩波</dc:creator>
  <cp:lastModifiedBy>OKS22 南裕斗</cp:lastModifiedBy>
  <cp:revision>130</cp:revision>
  <dcterms:created xsi:type="dcterms:W3CDTF">2024-11-05T00:40:22Z</dcterms:created>
  <dcterms:modified xsi:type="dcterms:W3CDTF">2024-12-18T11:37:40Z</dcterms:modified>
</cp:coreProperties>
</file>