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7aaac64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7aaac64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7aaac646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7aaac64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7aaac646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7aaac646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7aaac646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7aaac646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www.kaggle.com/datasets/joebeachcapital/diamonds" TargetMode="External"/><Relationship Id="rId4" Type="http://schemas.openxmlformats.org/officeDocument/2006/relationships/hyperlink" Target="https://github.com/Yutong89/INFSCI_2415_Fin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Final Presentation (INFSCI 2415)</a:t>
            </a:r>
            <a:endParaRPr/>
          </a:p>
          <a:p>
            <a:pPr indent="0" lvl="0" marL="0" rtl="0" algn="l">
              <a:spcBef>
                <a:spcPts val="0"/>
              </a:spcBef>
              <a:spcAft>
                <a:spcPts val="0"/>
              </a:spcAft>
              <a:buNone/>
            </a:pPr>
            <a:r>
              <a:rPr lang="en-GB" sz="3000"/>
              <a:t>Diamonds Plots</a:t>
            </a:r>
            <a:endParaRPr sz="30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Yutong Tang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47400" y="339275"/>
            <a:ext cx="3071400" cy="1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Histogram and KDE for Diamond Price</a:t>
            </a:r>
            <a:endParaRPr sz="2000"/>
          </a:p>
        </p:txBody>
      </p:sp>
      <p:sp>
        <p:nvSpPr>
          <p:cNvPr id="71" name="Google Shape;71;p14"/>
          <p:cNvSpPr txBox="1"/>
          <p:nvPr>
            <p:ph idx="1" type="body"/>
          </p:nvPr>
        </p:nvSpPr>
        <p:spPr>
          <a:xfrm>
            <a:off x="0" y="1235425"/>
            <a:ext cx="3766200" cy="373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Times New Roman"/>
              <a:buChar char="●"/>
            </a:pPr>
            <a:r>
              <a:rPr b="1" lang="en-GB" sz="1400">
                <a:solidFill>
                  <a:schemeClr val="lt1"/>
                </a:solidFill>
                <a:latin typeface="Times New Roman"/>
                <a:ea typeface="Times New Roman"/>
                <a:cs typeface="Times New Roman"/>
                <a:sym typeface="Times New Roman"/>
              </a:rPr>
              <a:t>Most Common Price Range</a:t>
            </a:r>
            <a:r>
              <a:rPr lang="en-GB" sz="1400">
                <a:solidFill>
                  <a:schemeClr val="lt1"/>
                </a:solidFill>
                <a:latin typeface="Times New Roman"/>
                <a:ea typeface="Times New Roman"/>
                <a:cs typeface="Times New Roman"/>
                <a:sym typeface="Times New Roman"/>
              </a:rPr>
              <a:t>: The tallest bar indicates the most common price range, which appears to be between $0 to $1000, suggesting that most of the diamonds in this dataset are at the lower end of the price spectrum.</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sz="1400">
                <a:solidFill>
                  <a:schemeClr val="lt1"/>
                </a:solidFill>
                <a:latin typeface="Times New Roman"/>
                <a:ea typeface="Times New Roman"/>
                <a:cs typeface="Times New Roman"/>
                <a:sym typeface="Times New Roman"/>
              </a:rPr>
              <a:t>High-Price Rarity</a:t>
            </a:r>
            <a:r>
              <a:rPr lang="en-GB" sz="1400">
                <a:solidFill>
                  <a:schemeClr val="lt1"/>
                </a:solidFill>
                <a:latin typeface="Times New Roman"/>
                <a:ea typeface="Times New Roman"/>
                <a:cs typeface="Times New Roman"/>
                <a:sym typeface="Times New Roman"/>
              </a:rPr>
              <a:t>: The decreasing height of bars as the price increases indicates that higher-priced diamonds are less common.</a:t>
            </a:r>
            <a:endParaRPr sz="14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b="1" lang="en-GB" sz="1400">
                <a:solidFill>
                  <a:schemeClr val="lt1"/>
                </a:solidFill>
                <a:latin typeface="Times New Roman"/>
                <a:ea typeface="Times New Roman"/>
                <a:cs typeface="Times New Roman"/>
                <a:sym typeface="Times New Roman"/>
              </a:rPr>
              <a:t>Smoothness of KDE</a:t>
            </a:r>
            <a:r>
              <a:rPr lang="en-GB" sz="1400">
                <a:solidFill>
                  <a:schemeClr val="lt1"/>
                </a:solidFill>
                <a:latin typeface="Times New Roman"/>
                <a:ea typeface="Times New Roman"/>
                <a:cs typeface="Times New Roman"/>
                <a:sym typeface="Times New Roman"/>
              </a:rPr>
              <a:t>: The KDE (</a:t>
            </a:r>
            <a:r>
              <a:rPr i="1" lang="en-GB" sz="1150">
                <a:solidFill>
                  <a:schemeClr val="lt1"/>
                </a:solidFill>
                <a:latin typeface="Times New Roman"/>
                <a:ea typeface="Times New Roman"/>
                <a:cs typeface="Times New Roman"/>
                <a:sym typeface="Times New Roman"/>
              </a:rPr>
              <a:t>Kernel Density Estimate</a:t>
            </a:r>
            <a:r>
              <a:rPr lang="en-GB" sz="1150">
                <a:solidFill>
                  <a:schemeClr val="lt1"/>
                </a:solidFill>
                <a:latin typeface="Times New Roman"/>
                <a:ea typeface="Times New Roman"/>
                <a:cs typeface="Times New Roman"/>
                <a:sym typeface="Times New Roman"/>
              </a:rPr>
              <a:t>,</a:t>
            </a:r>
            <a:r>
              <a:rPr lang="en-GB" sz="1400">
                <a:solidFill>
                  <a:schemeClr val="lt1"/>
                </a:solidFill>
                <a:latin typeface="Times New Roman"/>
                <a:ea typeface="Times New Roman"/>
                <a:cs typeface="Times New Roman"/>
                <a:sym typeface="Times New Roman"/>
              </a:rPr>
              <a:t>) line provides a smooth approximation of the histogram, helping to visualize the probability density of diamonds across different prices.</a:t>
            </a:r>
            <a:endParaRPr sz="1400">
              <a:solidFill>
                <a:schemeClr val="lt1"/>
              </a:solidFill>
            </a:endParaRPr>
          </a:p>
        </p:txBody>
      </p:sp>
      <p:pic>
        <p:nvPicPr>
          <p:cNvPr id="72" name="Google Shape;72;p14"/>
          <p:cNvPicPr preferRelativeResize="0"/>
          <p:nvPr/>
        </p:nvPicPr>
        <p:blipFill>
          <a:blip r:embed="rId3">
            <a:alphaModFix/>
          </a:blip>
          <a:stretch>
            <a:fillRect/>
          </a:stretch>
        </p:blipFill>
        <p:spPr>
          <a:xfrm>
            <a:off x="3766200" y="752775"/>
            <a:ext cx="5225400" cy="3732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47400" y="339275"/>
            <a:ext cx="3071400" cy="1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Heatmap of average price of cut &amp; color combination</a:t>
            </a:r>
            <a:endParaRPr sz="2000"/>
          </a:p>
        </p:txBody>
      </p:sp>
      <p:sp>
        <p:nvSpPr>
          <p:cNvPr id="78" name="Google Shape;78;p15"/>
          <p:cNvSpPr txBox="1"/>
          <p:nvPr>
            <p:ph idx="1" type="body"/>
          </p:nvPr>
        </p:nvSpPr>
        <p:spPr>
          <a:xfrm>
            <a:off x="0" y="1014400"/>
            <a:ext cx="3766200" cy="3732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lt1"/>
              </a:buClr>
              <a:buSzPts val="1400"/>
              <a:buFont typeface="Times New Roman"/>
              <a:buChar char="●"/>
            </a:pPr>
            <a:r>
              <a:rPr b="1" lang="en-GB" sz="1200">
                <a:solidFill>
                  <a:schemeClr val="lt1"/>
                </a:solidFill>
                <a:latin typeface="Times New Roman"/>
                <a:ea typeface="Times New Roman"/>
                <a:cs typeface="Times New Roman"/>
                <a:sym typeface="Times New Roman"/>
              </a:rPr>
              <a:t>Color Gradient</a:t>
            </a:r>
            <a:r>
              <a:rPr lang="en-GB" sz="1200">
                <a:solidFill>
                  <a:schemeClr val="lt1"/>
                </a:solidFill>
                <a:latin typeface="Times New Roman"/>
                <a:ea typeface="Times New Roman"/>
                <a:cs typeface="Times New Roman"/>
                <a:sym typeface="Times New Roman"/>
              </a:rPr>
              <a:t>: The colors range from light green (</a:t>
            </a:r>
            <a:r>
              <a:rPr i="1" lang="en-GB" sz="1200">
                <a:solidFill>
                  <a:schemeClr val="lt1"/>
                </a:solidFill>
                <a:latin typeface="Times New Roman"/>
                <a:ea typeface="Times New Roman"/>
                <a:cs typeface="Times New Roman"/>
                <a:sym typeface="Times New Roman"/>
              </a:rPr>
              <a:t>lower prices</a:t>
            </a:r>
            <a:r>
              <a:rPr lang="en-GB" sz="1200">
                <a:solidFill>
                  <a:schemeClr val="lt1"/>
                </a:solidFill>
                <a:latin typeface="Times New Roman"/>
                <a:ea typeface="Times New Roman"/>
                <a:cs typeface="Times New Roman"/>
                <a:sym typeface="Times New Roman"/>
              </a:rPr>
              <a:t>) to dark blue (</a:t>
            </a:r>
            <a:r>
              <a:rPr i="1" lang="en-GB" sz="1200">
                <a:solidFill>
                  <a:schemeClr val="lt1"/>
                </a:solidFill>
                <a:latin typeface="Times New Roman"/>
                <a:ea typeface="Times New Roman"/>
                <a:cs typeface="Times New Roman"/>
                <a:sym typeface="Times New Roman"/>
              </a:rPr>
              <a:t>higher prices</a:t>
            </a:r>
            <a:r>
              <a:rPr lang="en-GB" sz="1200">
                <a:solidFill>
                  <a:schemeClr val="lt1"/>
                </a:solidFill>
                <a:latin typeface="Times New Roman"/>
                <a:ea typeface="Times New Roman"/>
                <a:cs typeface="Times New Roman"/>
                <a:sym typeface="Times New Roman"/>
              </a:rPr>
              <a:t>), representing the average price for each combination of cut and color.</a:t>
            </a:r>
            <a:endParaRPr sz="1200">
              <a:solidFill>
                <a:schemeClr val="lt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Times New Roman"/>
              <a:buChar char="●"/>
            </a:pPr>
            <a:r>
              <a:rPr b="1" lang="en-GB" sz="1200">
                <a:solidFill>
                  <a:schemeClr val="lt1"/>
                </a:solidFill>
                <a:latin typeface="Times New Roman"/>
                <a:ea typeface="Times New Roman"/>
                <a:cs typeface="Times New Roman"/>
                <a:sym typeface="Times New Roman"/>
              </a:rPr>
              <a:t>Cut Quality</a:t>
            </a:r>
            <a:r>
              <a:rPr lang="en-GB" sz="1200">
                <a:solidFill>
                  <a:schemeClr val="lt1"/>
                </a:solidFill>
                <a:latin typeface="Times New Roman"/>
                <a:ea typeface="Times New Roman"/>
                <a:cs typeface="Times New Roman"/>
                <a:sym typeface="Times New Roman"/>
              </a:rPr>
              <a:t>: The 'Ideal' cut typically has lower average prices across all colors, which might seem counterintuitive as 'Ideal' cut is generally considered to be of higher quality. This could be due to other factors such as carat weight, clarity, or market availability affecting the average price.</a:t>
            </a:r>
            <a:endParaRPr sz="1200">
              <a:solidFill>
                <a:schemeClr val="lt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Times New Roman"/>
              <a:buChar char="●"/>
            </a:pPr>
            <a:r>
              <a:rPr b="1" lang="en-GB" sz="1200">
                <a:solidFill>
                  <a:schemeClr val="lt1"/>
                </a:solidFill>
                <a:latin typeface="Times New Roman"/>
                <a:ea typeface="Times New Roman"/>
                <a:cs typeface="Times New Roman"/>
                <a:sym typeface="Times New Roman"/>
              </a:rPr>
              <a:t>Price Range</a:t>
            </a:r>
            <a:r>
              <a:rPr lang="en-GB" sz="1200">
                <a:solidFill>
                  <a:schemeClr val="lt1"/>
                </a:solidFill>
                <a:latin typeface="Times New Roman"/>
                <a:ea typeface="Times New Roman"/>
                <a:cs typeface="Times New Roman"/>
                <a:sym typeface="Times New Roman"/>
              </a:rPr>
              <a:t>: The premium cut diamonds, particularly in the higher color grades (G through I), show the highest average prices on this heatmap.</a:t>
            </a:r>
            <a:endParaRPr sz="1200">
              <a:solidFill>
                <a:schemeClr val="lt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Times New Roman"/>
              <a:buChar char="●"/>
            </a:pPr>
            <a:r>
              <a:rPr b="1" lang="en-GB" sz="1200">
                <a:solidFill>
                  <a:schemeClr val="lt1"/>
                </a:solidFill>
                <a:latin typeface="Times New Roman"/>
                <a:ea typeface="Times New Roman"/>
                <a:cs typeface="Times New Roman"/>
                <a:sym typeface="Times New Roman"/>
              </a:rPr>
              <a:t>Color Impact</a:t>
            </a:r>
            <a:r>
              <a:rPr lang="en-GB" sz="1200">
                <a:solidFill>
                  <a:schemeClr val="lt1"/>
                </a:solidFill>
                <a:latin typeface="Times New Roman"/>
                <a:ea typeface="Times New Roman"/>
                <a:cs typeface="Times New Roman"/>
                <a:sym typeface="Times New Roman"/>
              </a:rPr>
              <a:t>: The variation in color from D to J shows a fluctuating pattern of prices with certain color grades like H and I consistently commanding higher average prices across various cuts.</a:t>
            </a:r>
            <a:endParaRPr sz="1200">
              <a:solidFill>
                <a:schemeClr val="lt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Times New Roman"/>
              <a:buChar char="●"/>
            </a:pPr>
            <a:r>
              <a:rPr b="1" lang="en-GB" sz="1200">
                <a:solidFill>
                  <a:schemeClr val="lt1"/>
                </a:solidFill>
                <a:latin typeface="Times New Roman"/>
                <a:ea typeface="Times New Roman"/>
                <a:cs typeface="Times New Roman"/>
                <a:sym typeface="Times New Roman"/>
              </a:rPr>
              <a:t>Inconsistencies</a:t>
            </a:r>
            <a:r>
              <a:rPr lang="en-GB" sz="1200">
                <a:solidFill>
                  <a:schemeClr val="lt1"/>
                </a:solidFill>
                <a:latin typeface="Times New Roman"/>
                <a:ea typeface="Times New Roman"/>
                <a:cs typeface="Times New Roman"/>
                <a:sym typeface="Times New Roman"/>
              </a:rPr>
              <a:t>: While one might expect a gradual change in prices from fair to ideal cuts, the heatmap shows inconsistencies.</a:t>
            </a:r>
            <a:endParaRPr b="1" sz="1500">
              <a:solidFill>
                <a:schemeClr val="lt1"/>
              </a:solidFill>
              <a:latin typeface="Times New Roman"/>
              <a:ea typeface="Times New Roman"/>
              <a:cs typeface="Times New Roman"/>
              <a:sym typeface="Times New Roman"/>
            </a:endParaRPr>
          </a:p>
        </p:txBody>
      </p:sp>
      <p:pic>
        <p:nvPicPr>
          <p:cNvPr id="79" name="Google Shape;79;p15"/>
          <p:cNvPicPr preferRelativeResize="0"/>
          <p:nvPr/>
        </p:nvPicPr>
        <p:blipFill>
          <a:blip r:embed="rId3">
            <a:alphaModFix/>
          </a:blip>
          <a:stretch>
            <a:fillRect/>
          </a:stretch>
        </p:blipFill>
        <p:spPr>
          <a:xfrm>
            <a:off x="3766200" y="513750"/>
            <a:ext cx="5377800" cy="43022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47400" y="339275"/>
            <a:ext cx="3358800" cy="101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latin typeface="Times New Roman"/>
                <a:ea typeface="Times New Roman"/>
                <a:cs typeface="Times New Roman"/>
                <a:sym typeface="Times New Roman"/>
              </a:rPr>
              <a:t>Stem plot of Average Carat/Cut/ Clarity/Depth by Price Range</a:t>
            </a:r>
            <a:endParaRPr sz="2000"/>
          </a:p>
        </p:txBody>
      </p:sp>
      <p:sp>
        <p:nvSpPr>
          <p:cNvPr id="85" name="Google Shape;85;p16"/>
          <p:cNvSpPr txBox="1"/>
          <p:nvPr>
            <p:ph idx="1" type="body"/>
          </p:nvPr>
        </p:nvSpPr>
        <p:spPr>
          <a:xfrm>
            <a:off x="0" y="1350875"/>
            <a:ext cx="3766200" cy="33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Times New Roman"/>
              <a:buChar char="●"/>
            </a:pPr>
            <a:r>
              <a:rPr b="1" lang="en-GB" sz="1400">
                <a:solidFill>
                  <a:schemeClr val="lt1"/>
                </a:solidFill>
                <a:latin typeface="Times New Roman"/>
                <a:ea typeface="Times New Roman"/>
                <a:cs typeface="Times New Roman"/>
                <a:sym typeface="Times New Roman"/>
              </a:rPr>
              <a:t>Carat Size:</a:t>
            </a:r>
            <a:r>
              <a:rPr lang="en-GB" sz="1400">
                <a:solidFill>
                  <a:schemeClr val="lt1"/>
                </a:solidFill>
                <a:latin typeface="Times New Roman"/>
                <a:ea typeface="Times New Roman"/>
                <a:cs typeface="Times New Roman"/>
                <a:sym typeface="Times New Roman"/>
              </a:rPr>
              <a:t> Carat size increases with price. The largest average carat size is in the highest price range.</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sz="1400">
                <a:solidFill>
                  <a:schemeClr val="lt1"/>
                </a:solidFill>
                <a:latin typeface="Times New Roman"/>
                <a:ea typeface="Times New Roman"/>
                <a:cs typeface="Times New Roman"/>
                <a:sym typeface="Times New Roman"/>
              </a:rPr>
              <a:t>Depth:</a:t>
            </a:r>
            <a:r>
              <a:rPr lang="en-GB" sz="1400">
                <a:solidFill>
                  <a:schemeClr val="lt1"/>
                </a:solidFill>
                <a:latin typeface="Times New Roman"/>
                <a:ea typeface="Times New Roman"/>
                <a:cs typeface="Times New Roman"/>
                <a:sym typeface="Times New Roman"/>
              </a:rPr>
              <a:t> Depth varies less across price ranges and remains relatively stable.</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sz="1400">
                <a:solidFill>
                  <a:schemeClr val="lt1"/>
                </a:solidFill>
                <a:latin typeface="Times New Roman"/>
                <a:ea typeface="Times New Roman"/>
                <a:cs typeface="Times New Roman"/>
                <a:sym typeface="Times New Roman"/>
              </a:rPr>
              <a:t>Cut Quality:</a:t>
            </a:r>
            <a:r>
              <a:rPr lang="en-GB" sz="1400">
                <a:solidFill>
                  <a:schemeClr val="lt1"/>
                </a:solidFill>
                <a:latin typeface="Times New Roman"/>
                <a:ea typeface="Times New Roman"/>
                <a:cs typeface="Times New Roman"/>
                <a:sym typeface="Times New Roman"/>
              </a:rPr>
              <a:t> Cut quality, on average, does not show a clear trend with price range, suggesting that cut may be less of a price determinant within this dataset.</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sz="1400">
                <a:solidFill>
                  <a:schemeClr val="lt1"/>
                </a:solidFill>
                <a:latin typeface="Times New Roman"/>
                <a:ea typeface="Times New Roman"/>
                <a:cs typeface="Times New Roman"/>
                <a:sym typeface="Times New Roman"/>
              </a:rPr>
              <a:t>Clarity:</a:t>
            </a:r>
            <a:r>
              <a:rPr lang="en-GB" sz="1400">
                <a:solidFill>
                  <a:schemeClr val="lt1"/>
                </a:solidFill>
                <a:latin typeface="Times New Roman"/>
                <a:ea typeface="Times New Roman"/>
                <a:cs typeface="Times New Roman"/>
                <a:sym typeface="Times New Roman"/>
              </a:rPr>
              <a:t> Clarity shows a slight increase with price but is not as pronounced as carat size.</a:t>
            </a:r>
            <a:endParaRPr b="1" sz="1600">
              <a:solidFill>
                <a:schemeClr val="lt1"/>
              </a:solidFill>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3849325" y="912875"/>
            <a:ext cx="5294676" cy="3529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996100" y="1629150"/>
            <a:ext cx="3151800" cy="94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4000"/>
              <a:t>Thank you!</a:t>
            </a:r>
            <a:endParaRPr sz="4000"/>
          </a:p>
        </p:txBody>
      </p:sp>
      <p:sp>
        <p:nvSpPr>
          <p:cNvPr id="92" name="Google Shape;92;p17"/>
          <p:cNvSpPr txBox="1"/>
          <p:nvPr>
            <p:ph idx="1" type="body"/>
          </p:nvPr>
        </p:nvSpPr>
        <p:spPr>
          <a:xfrm>
            <a:off x="1777800" y="3437600"/>
            <a:ext cx="5588400" cy="1365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lang="en-GB" sz="1507"/>
              <a:t>Yutong Tang</a:t>
            </a:r>
            <a:endParaRPr sz="1507"/>
          </a:p>
          <a:p>
            <a:pPr indent="0" lvl="0" marL="0" rtl="0" algn="ctr">
              <a:lnSpc>
                <a:spcPct val="95000"/>
              </a:lnSpc>
              <a:spcBef>
                <a:spcPts val="1200"/>
              </a:spcBef>
              <a:spcAft>
                <a:spcPts val="0"/>
              </a:spcAft>
              <a:buSzPts val="852"/>
              <a:buNone/>
            </a:pPr>
            <a:r>
              <a:rPr lang="en-GB" sz="1507"/>
              <a:t>Data From: </a:t>
            </a:r>
            <a:r>
              <a:rPr lang="en-GB" sz="1430" u="sng">
                <a:solidFill>
                  <a:srgbClr val="0563C1"/>
                </a:solidFill>
                <a:latin typeface="Times New Roman"/>
                <a:ea typeface="Times New Roman"/>
                <a:cs typeface="Times New Roman"/>
                <a:sym typeface="Times New Roman"/>
                <a:hlinkClick r:id="rId3">
                  <a:extLst>
                    <a:ext uri="{A12FA001-AC4F-418D-AE19-62706E023703}">
                      <ahyp:hlinkClr val="tx"/>
                    </a:ext>
                  </a:extLst>
                </a:hlinkClick>
              </a:rPr>
              <a:t>https://www.kaggle.com/datasets/joebeachcapital/diamonds</a:t>
            </a:r>
            <a:endParaRPr sz="1430" u="sng">
              <a:solidFill>
                <a:srgbClr val="0563C1"/>
              </a:solidFill>
              <a:latin typeface="Times New Roman"/>
              <a:ea typeface="Times New Roman"/>
              <a:cs typeface="Times New Roman"/>
              <a:sym typeface="Times New Roman"/>
            </a:endParaRPr>
          </a:p>
          <a:p>
            <a:pPr indent="0" lvl="0" marL="0" rtl="0" algn="ctr">
              <a:lnSpc>
                <a:spcPct val="95000"/>
              </a:lnSpc>
              <a:spcBef>
                <a:spcPts val="1200"/>
              </a:spcBef>
              <a:spcAft>
                <a:spcPts val="1200"/>
              </a:spcAft>
              <a:buSzPts val="852"/>
              <a:buNone/>
            </a:pPr>
            <a:r>
              <a:rPr lang="en-GB" sz="1507"/>
              <a:t>Source Code: </a:t>
            </a:r>
            <a:r>
              <a:rPr lang="en-GB" sz="1313" u="sng">
                <a:solidFill>
                  <a:srgbClr val="0563C1"/>
                </a:solidFill>
                <a:latin typeface="Times New Roman"/>
                <a:ea typeface="Times New Roman"/>
                <a:cs typeface="Times New Roman"/>
                <a:sym typeface="Times New Roman"/>
                <a:hlinkClick r:id="rId4">
                  <a:extLst>
                    <a:ext uri="{A12FA001-AC4F-418D-AE19-62706E023703}">
                      <ahyp:hlinkClr val="tx"/>
                    </a:ext>
                  </a:extLst>
                </a:hlinkClick>
              </a:rPr>
              <a:t>https://github.com/Yutong89/INFSCI_2415_Final</a:t>
            </a:r>
            <a:endParaRPr sz="1507"/>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