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44"/>
  </p:notesMasterIdLst>
  <p:handoutMasterIdLst>
    <p:handoutMasterId r:id="rId45"/>
  </p:handoutMasterIdLst>
  <p:sldIdLst>
    <p:sldId id="265" r:id="rId2"/>
    <p:sldId id="1746" r:id="rId3"/>
    <p:sldId id="1743" r:id="rId4"/>
    <p:sldId id="1744" r:id="rId5"/>
    <p:sldId id="1745" r:id="rId6"/>
    <p:sldId id="1650" r:id="rId7"/>
    <p:sldId id="379" r:id="rId8"/>
    <p:sldId id="1742" r:id="rId9"/>
    <p:sldId id="372" r:id="rId10"/>
    <p:sldId id="377" r:id="rId11"/>
    <p:sldId id="332" r:id="rId12"/>
    <p:sldId id="274" r:id="rId13"/>
    <p:sldId id="279" r:id="rId14"/>
    <p:sldId id="280" r:id="rId15"/>
    <p:sldId id="281" r:id="rId16"/>
    <p:sldId id="277" r:id="rId17"/>
    <p:sldId id="1639" r:id="rId18"/>
    <p:sldId id="1747" r:id="rId19"/>
    <p:sldId id="1748" r:id="rId20"/>
    <p:sldId id="1752" r:id="rId21"/>
    <p:sldId id="1750" r:id="rId22"/>
    <p:sldId id="1753" r:id="rId23"/>
    <p:sldId id="1755" r:id="rId24"/>
    <p:sldId id="1782" r:id="rId25"/>
    <p:sldId id="1760" r:id="rId26"/>
    <p:sldId id="1759" r:id="rId27"/>
    <p:sldId id="1765" r:id="rId28"/>
    <p:sldId id="1766" r:id="rId29"/>
    <p:sldId id="1767" r:id="rId30"/>
    <p:sldId id="1780" r:id="rId31"/>
    <p:sldId id="1768" r:id="rId32"/>
    <p:sldId id="1769" r:id="rId33"/>
    <p:sldId id="1770" r:id="rId34"/>
    <p:sldId id="1762" r:id="rId35"/>
    <p:sldId id="1764" r:id="rId36"/>
    <p:sldId id="1771" r:id="rId37"/>
    <p:sldId id="1754" r:id="rId38"/>
    <p:sldId id="1772" r:id="rId39"/>
    <p:sldId id="1778" r:id="rId40"/>
    <p:sldId id="1776" r:id="rId41"/>
    <p:sldId id="1777" r:id="rId42"/>
    <p:sldId id="1773"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AD33"/>
    <a:srgbClr val="FFFF00"/>
    <a:srgbClr val="2D637F"/>
    <a:srgbClr val="ED4E33"/>
    <a:srgbClr val="C28220"/>
    <a:srgbClr val="53626F"/>
    <a:srgbClr val="003262"/>
    <a:srgbClr val="E09E19"/>
    <a:srgbClr val="6C3302"/>
    <a:srgbClr val="584F2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25" autoAdjust="0"/>
    <p:restoredTop sz="85754" autoAdjust="0"/>
  </p:normalViewPr>
  <p:slideViewPr>
    <p:cSldViewPr snapToGrid="0" snapToObjects="1">
      <p:cViewPr>
        <p:scale>
          <a:sx n="134" d="100"/>
          <a:sy n="134" d="100"/>
        </p:scale>
        <p:origin x="144" y="-1168"/>
      </p:cViewPr>
      <p:guideLst>
        <p:guide orient="horz" pos="360"/>
        <p:guide pos="575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CB1905-1EEB-6545-B5E2-B70E8868255E}" type="datetimeFigureOut">
              <a:rPr lang="en-US" smtClean="0"/>
              <a:t>3/19/23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61A396-5F67-764F-9A9A-305152EBE086}" type="slidenum">
              <a:rPr lang="en-US" smtClean="0"/>
              <a:t>‹#›</a:t>
            </a:fld>
            <a:endParaRPr lang="en-US"/>
          </a:p>
        </p:txBody>
      </p:sp>
    </p:spTree>
    <p:extLst>
      <p:ext uri="{BB962C8B-B14F-4D97-AF65-F5344CB8AC3E}">
        <p14:creationId xmlns:p14="http://schemas.microsoft.com/office/powerpoint/2010/main" val="342798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53F6BF-7462-9046-A2B6-90C29244BD27}" type="datetimeFigureOut">
              <a:rPr lang="en-US" smtClean="0"/>
              <a:t>3/19/23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7DBC5-2A13-CA47-B9EE-6017A92B6B18}" type="slidenum">
              <a:rPr lang="en-US" smtClean="0"/>
              <a:t>‹#›</a:t>
            </a:fld>
            <a:endParaRPr lang="en-US"/>
          </a:p>
        </p:txBody>
      </p:sp>
    </p:spTree>
    <p:extLst>
      <p:ext uri="{BB962C8B-B14F-4D97-AF65-F5344CB8AC3E}">
        <p14:creationId xmlns:p14="http://schemas.microsoft.com/office/powerpoint/2010/main" val="3734368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1</a:t>
            </a:fld>
            <a:endParaRPr lang="en-US"/>
          </a:p>
        </p:txBody>
      </p:sp>
    </p:spTree>
    <p:extLst>
      <p:ext uri="{BB962C8B-B14F-4D97-AF65-F5344CB8AC3E}">
        <p14:creationId xmlns:p14="http://schemas.microsoft.com/office/powerpoint/2010/main" val="2348619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t>Alleviates concerns over selecting the one “right” algorithm while benefiting from considering a diverse set making collabs satisfied</a:t>
                </a:r>
              </a:p>
              <a:p>
                <a:endParaRPr lang="en-US" sz="1200" dirty="0"/>
              </a:p>
              <a:p>
                <a:r>
                  <a:rPr lang="en-US" sz="1200" dirty="0"/>
                  <a:t>Grounded in optimality theory that guarantees for large sample sizes the SL will perform as well as possible, given the algorithms in the library</a:t>
                </a:r>
              </a:p>
              <a:p>
                <a:endParaRPr lang="en-US" sz="1200" dirty="0"/>
              </a:p>
              <a:p>
                <a:r>
                  <a:rPr lang="en-US" sz="1200" dirty="0"/>
                  <a:t>Pre-specified and flexible</a:t>
                </a:r>
              </a:p>
              <a:p>
                <a:endParaRPr lang="en-US" sz="1200" dirty="0"/>
              </a:p>
              <a:p>
                <a:r>
                  <a:rPr lang="en-US" sz="1200" dirty="0"/>
                  <a:t>Conveying knowledge about DGP through the library can mitigate statistical model misspecification</a:t>
                </a:r>
              </a:p>
              <a:p>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Asymptotic linearity of estimators that rely on fast convergence of nuisance parameters </a:t>
                </a:r>
                <a:endParaRPr lang="en-US" dirty="0"/>
              </a:p>
              <a:p>
                <a:endParaRPr lang="en-US" dirty="0"/>
              </a:p>
              <a:p>
                <a:endParaRPr lang="en-US" dirty="0"/>
              </a:p>
            </p:txBody>
          </p:sp>
        </mc:Choice>
        <mc:Fallback xmlns="">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practice it is difficult to choose a single algorithm (or “learner”). There are many options, and no one is expert in all of them. Moreover, it is impossible to know in advance which learner is most suitable for the particular dataset and prediction task at hand. The super learner (SL) solves the issue of algorithm selection by considering a large set of user-specified algorithms, from parametric regressions to nonparametric machine learning algorithms (e.g., neural nets, support vector machines, and decision and regression trees). It alleviates concerns over selecting the one “right” algorithm while benefiting from considering a diverse set, including those recommended by collaborators, used in related research, or specified by subject-matter experts. The SL is grounded in optimality theory that guarantees for large sample sizes the SL will perform as well as possible, given the specified algorithms considered </a:t>
                </a:r>
                <a:r>
                  <a:rPr lang="en-US" sz="1200" kern="1200" baseline="30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The robustness of this entirely pre-specified and data-adaptive approach is supported by numerous practical applications </a:t>
                </a:r>
                <a:r>
                  <a:rPr lang="en-US" sz="1200" kern="1200" baseline="30000" dirty="0">
                    <a:solidFill>
                      <a:schemeClr val="tx1"/>
                    </a:solidFill>
                    <a:effectLst/>
                    <a:latin typeface="+mn-lt"/>
                    <a:ea typeface="+mn-ea"/>
                    <a:cs typeface="+mn-cs"/>
                  </a:rPr>
                  <a:t>1, 3–10</a:t>
                </a:r>
                <a:r>
                  <a:rPr lang="en-US" sz="1200" kern="1200" dirty="0">
                    <a:solidFill>
                      <a:schemeClr val="tx1"/>
                    </a:solidFill>
                    <a:effectLst/>
                    <a:latin typeface="+mn-lt"/>
                    <a:ea typeface="+mn-ea"/>
                    <a:cs typeface="+mn-cs"/>
                  </a:rPr>
                  <a:t>. </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the DGP does not reside in the statistical model space then the statistical model is </a:t>
                </a:r>
                <a:r>
                  <a:rPr lang="en-US" sz="1200" kern="1200" dirty="0" err="1">
                    <a:solidFill>
                      <a:schemeClr val="tx1"/>
                    </a:solidFill>
                    <a:effectLst/>
                    <a:latin typeface="+mn-lt"/>
                    <a:ea typeface="+mn-ea"/>
                    <a:cs typeface="+mn-cs"/>
                  </a:rPr>
                  <a:t>misspecified</a:t>
                </a:r>
                <a:r>
                  <a:rPr lang="en-US" sz="1200" kern="1200" dirty="0">
                    <a:solidFill>
                      <a:schemeClr val="tx1"/>
                    </a:solidFill>
                    <a:effectLst/>
                    <a:latin typeface="+mn-lt"/>
                    <a:ea typeface="+mn-ea"/>
                    <a:cs typeface="+mn-cs"/>
                  </a:rPr>
                  <a:t>, and this can lead to mild or severe bias in estimates and misleading results. Conveying knowledge about the DGP through the library can mitigate statistical model misspecification with the SL. For example, if it’s known that there are interactions among covariates then the analyst can include learners in the library that pick up on that explicitly (e.g., by including in the library a parametric regression learner with interactions specified in a formula) or implicitly (e.g., by including in the library tree-based algorithms that learn interactions empirically). When little is known about the DGP, the library should be as rich and diverse as possible, with respect to </a:t>
                </a:r>
                <a:r>
                  <a:rPr lang="en-US" sz="1200" i="0" kern="1200">
                    <a:solidFill>
                      <a:schemeClr val="tx1"/>
                    </a:solidFill>
                    <a:effectLst/>
                    <a:latin typeface="+mn-lt"/>
                    <a:ea typeface="+mn-ea"/>
                    <a:cs typeface="+mn-cs"/>
                  </a:rPr>
                  <a:t>𝑛_𝑒𝑓𝑓</a:t>
                </a:r>
                <a:r>
                  <a:rPr lang="en-US" sz="1200" kern="1200" dirty="0">
                    <a:solidFill>
                      <a:schemeClr val="tx1"/>
                    </a:solidFill>
                    <a:effectLst/>
                    <a:latin typeface="+mn-lt"/>
                    <a:ea typeface="+mn-ea"/>
                    <a:cs typeface="+mn-cs"/>
                  </a:rPr>
                  <a:t> and computational feasibility, to accommodate a range of possible underlying functional forms for the true prediction function. </a:t>
                </a:r>
              </a:p>
              <a:p>
                <a:endParaRPr lang="en-US" dirty="0"/>
              </a:p>
            </p:txBody>
          </p:sp>
        </mc:Fallback>
      </mc:AlternateContent>
      <p:sp>
        <p:nvSpPr>
          <p:cNvPr id="4" name="Slide Number Placeholder 3"/>
          <p:cNvSpPr>
            <a:spLocks noGrp="1"/>
          </p:cNvSpPr>
          <p:nvPr>
            <p:ph type="sldNum" sz="quarter" idx="5"/>
          </p:nvPr>
        </p:nvSpPr>
        <p:spPr/>
        <p:txBody>
          <a:bodyPr/>
          <a:lstStyle/>
          <a:p>
            <a:fld id="{84B7DBC5-2A13-CA47-B9EE-6017A92B6B18}" type="slidenum">
              <a:rPr lang="en-US" smtClean="0"/>
              <a:t>11</a:t>
            </a:fld>
            <a:endParaRPr lang="en-US"/>
          </a:p>
        </p:txBody>
      </p:sp>
    </p:spTree>
    <p:extLst>
      <p:ext uri="{BB962C8B-B14F-4D97-AF65-F5344CB8AC3E}">
        <p14:creationId xmlns:p14="http://schemas.microsoft.com/office/powerpoint/2010/main" val="724090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12</a:t>
            </a:fld>
            <a:endParaRPr lang="en-US"/>
          </a:p>
        </p:txBody>
      </p:sp>
    </p:spTree>
    <p:extLst>
      <p:ext uri="{BB962C8B-B14F-4D97-AF65-F5344CB8AC3E}">
        <p14:creationId xmlns:p14="http://schemas.microsoft.com/office/powerpoint/2010/main" val="2016073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13</a:t>
            </a:fld>
            <a:endParaRPr lang="en-US"/>
          </a:p>
        </p:txBody>
      </p:sp>
    </p:spTree>
    <p:extLst>
      <p:ext uri="{BB962C8B-B14F-4D97-AF65-F5344CB8AC3E}">
        <p14:creationId xmlns:p14="http://schemas.microsoft.com/office/powerpoint/2010/main" val="2763389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14</a:t>
            </a:fld>
            <a:endParaRPr lang="en-US"/>
          </a:p>
        </p:txBody>
      </p:sp>
    </p:spTree>
    <p:extLst>
      <p:ext uri="{BB962C8B-B14F-4D97-AF65-F5344CB8AC3E}">
        <p14:creationId xmlns:p14="http://schemas.microsoft.com/office/powerpoint/2010/main" val="1410054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15</a:t>
            </a:fld>
            <a:endParaRPr lang="en-US"/>
          </a:p>
        </p:txBody>
      </p:sp>
    </p:spTree>
    <p:extLst>
      <p:ext uri="{BB962C8B-B14F-4D97-AF65-F5344CB8AC3E}">
        <p14:creationId xmlns:p14="http://schemas.microsoft.com/office/powerpoint/2010/main" val="616541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dirty="0">
              <a:ea typeface="Cambria Math" panose="02040503050406030204" pitchFamily="18" charset="0"/>
            </a:endParaRPr>
          </a:p>
        </p:txBody>
      </p:sp>
      <p:sp>
        <p:nvSpPr>
          <p:cNvPr id="4" name="Slide Number Placeholder 3"/>
          <p:cNvSpPr>
            <a:spLocks noGrp="1"/>
          </p:cNvSpPr>
          <p:nvPr>
            <p:ph type="sldNum" sz="quarter" idx="10"/>
          </p:nvPr>
        </p:nvSpPr>
        <p:spPr/>
        <p:txBody>
          <a:bodyPr/>
          <a:lstStyle/>
          <a:p>
            <a:fld id="{6C56305A-B3BC-304E-9260-7FFF0B3EBE27}" type="slidenum">
              <a:rPr lang="en-US" smtClean="0"/>
              <a:t>16</a:t>
            </a:fld>
            <a:endParaRPr lang="en-US"/>
          </a:p>
        </p:txBody>
      </p:sp>
    </p:spTree>
    <p:extLst>
      <p:ext uri="{BB962C8B-B14F-4D97-AF65-F5344CB8AC3E}">
        <p14:creationId xmlns:p14="http://schemas.microsoft.com/office/powerpoint/2010/main" val="2954584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300"/>
              </a:spcBef>
              <a:spcAft>
                <a:spcPts val="600"/>
              </a:spcAft>
              <a:buNone/>
            </a:pPr>
            <a:r>
              <a:rPr lang="en-US" sz="1400" dirty="0">
                <a:cs typeface="Calibri" charset="0"/>
              </a:rPr>
              <a:t>Advantages</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400" dirty="0">
                <a:latin typeface="Myriad Pro Light" panose="020B0403030403020204" pitchFamily="34" charset="0"/>
                <a:cs typeface="Calibri" charset="0"/>
              </a:rPr>
              <a:t>R</a:t>
            </a:r>
            <a:r>
              <a:rPr lang="en-US" sz="1200" dirty="0">
                <a:latin typeface="Myriad Pro Light" panose="020B0403030403020204" pitchFamily="34" charset="0"/>
                <a:cs typeface="Calibri" charset="0"/>
              </a:rPr>
              <a:t>ich search over solution space </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200" dirty="0">
                <a:latin typeface="Myriad Pro Light" panose="020B0403030403020204" pitchFamily="34" charset="0"/>
                <a:cs typeface="Calibri" charset="0"/>
              </a:rPr>
              <a:t>Lessen reliance on model assumptions mitigates model misspecification bias</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Aggregate weak learners = strong learner</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Cross validation has optimality properties</a:t>
            </a:r>
          </a:p>
          <a:p>
            <a:endParaRPr lang="en-US" dirty="0"/>
          </a:p>
        </p:txBody>
      </p:sp>
      <p:sp>
        <p:nvSpPr>
          <p:cNvPr id="4" name="Slide Number Placeholder 3"/>
          <p:cNvSpPr>
            <a:spLocks noGrp="1"/>
          </p:cNvSpPr>
          <p:nvPr>
            <p:ph type="sldNum" sz="quarter" idx="5"/>
          </p:nvPr>
        </p:nvSpPr>
        <p:spPr/>
        <p:txBody>
          <a:bodyPr/>
          <a:lstStyle/>
          <a:p>
            <a:fld id="{9616A540-6B22-4A46-A16A-C494BE91D2E3}" type="slidenum">
              <a:rPr lang="en-US" smtClean="0"/>
              <a:t>3</a:t>
            </a:fld>
            <a:endParaRPr lang="en-US" dirty="0"/>
          </a:p>
        </p:txBody>
      </p:sp>
    </p:spTree>
    <p:extLst>
      <p:ext uri="{BB962C8B-B14F-4D97-AF65-F5344CB8AC3E}">
        <p14:creationId xmlns:p14="http://schemas.microsoft.com/office/powerpoint/2010/main" val="1409872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300"/>
              </a:spcBef>
              <a:spcAft>
                <a:spcPts val="600"/>
              </a:spcAft>
              <a:buNone/>
            </a:pPr>
            <a:r>
              <a:rPr lang="en-US" sz="1400" dirty="0">
                <a:cs typeface="Calibri" charset="0"/>
              </a:rPr>
              <a:t>Advantages</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400" dirty="0">
                <a:latin typeface="Myriad Pro Light" panose="020B0403030403020204" pitchFamily="34" charset="0"/>
                <a:cs typeface="Calibri" charset="0"/>
              </a:rPr>
              <a:t>R</a:t>
            </a:r>
            <a:r>
              <a:rPr lang="en-US" sz="1200" dirty="0">
                <a:latin typeface="Myriad Pro Light" panose="020B0403030403020204" pitchFamily="34" charset="0"/>
                <a:cs typeface="Calibri" charset="0"/>
              </a:rPr>
              <a:t>ich search over solution space </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200" dirty="0">
                <a:latin typeface="Myriad Pro Light" panose="020B0403030403020204" pitchFamily="34" charset="0"/>
                <a:cs typeface="Calibri" charset="0"/>
              </a:rPr>
              <a:t>Lessen reliance on model assumptions mitigates model misspecification bias</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Aggregate weak learners = strong learner</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Cross validation has optimality properties</a:t>
            </a:r>
          </a:p>
          <a:p>
            <a:endParaRPr lang="en-US" dirty="0"/>
          </a:p>
        </p:txBody>
      </p:sp>
      <p:sp>
        <p:nvSpPr>
          <p:cNvPr id="4" name="Slide Number Placeholder 3"/>
          <p:cNvSpPr>
            <a:spLocks noGrp="1"/>
          </p:cNvSpPr>
          <p:nvPr>
            <p:ph type="sldNum" sz="quarter" idx="5"/>
          </p:nvPr>
        </p:nvSpPr>
        <p:spPr/>
        <p:txBody>
          <a:bodyPr/>
          <a:lstStyle/>
          <a:p>
            <a:fld id="{9616A540-6B22-4A46-A16A-C494BE91D2E3}" type="slidenum">
              <a:rPr lang="en-US" smtClean="0"/>
              <a:t>4</a:t>
            </a:fld>
            <a:endParaRPr lang="en-US" dirty="0"/>
          </a:p>
        </p:txBody>
      </p:sp>
    </p:spTree>
    <p:extLst>
      <p:ext uri="{BB962C8B-B14F-4D97-AF65-F5344CB8AC3E}">
        <p14:creationId xmlns:p14="http://schemas.microsoft.com/office/powerpoint/2010/main" val="3749309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300"/>
              </a:spcBef>
              <a:spcAft>
                <a:spcPts val="600"/>
              </a:spcAft>
              <a:buNone/>
            </a:pPr>
            <a:r>
              <a:rPr lang="en-US" sz="1400" dirty="0">
                <a:cs typeface="Calibri" charset="0"/>
              </a:rPr>
              <a:t>Advantages</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400" dirty="0">
                <a:latin typeface="Myriad Pro Light" panose="020B0403030403020204" pitchFamily="34" charset="0"/>
                <a:cs typeface="Calibri" charset="0"/>
              </a:rPr>
              <a:t>R</a:t>
            </a:r>
            <a:r>
              <a:rPr lang="en-US" sz="1200" dirty="0">
                <a:latin typeface="Myriad Pro Light" panose="020B0403030403020204" pitchFamily="34" charset="0"/>
                <a:cs typeface="Calibri" charset="0"/>
              </a:rPr>
              <a:t>ich search over solution space </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200" dirty="0">
                <a:latin typeface="Myriad Pro Light" panose="020B0403030403020204" pitchFamily="34" charset="0"/>
                <a:cs typeface="Calibri" charset="0"/>
              </a:rPr>
              <a:t>Lessen reliance on model assumptions mitigates model misspecification bias</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Aggregate weak learners = strong learner</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Cross validation has optimality properties</a:t>
            </a:r>
          </a:p>
          <a:p>
            <a:endParaRPr lang="en-US" dirty="0"/>
          </a:p>
        </p:txBody>
      </p:sp>
      <p:sp>
        <p:nvSpPr>
          <p:cNvPr id="4" name="Slide Number Placeholder 3"/>
          <p:cNvSpPr>
            <a:spLocks noGrp="1"/>
          </p:cNvSpPr>
          <p:nvPr>
            <p:ph type="sldNum" sz="quarter" idx="5"/>
          </p:nvPr>
        </p:nvSpPr>
        <p:spPr/>
        <p:txBody>
          <a:bodyPr/>
          <a:lstStyle/>
          <a:p>
            <a:fld id="{9616A540-6B22-4A46-A16A-C494BE91D2E3}" type="slidenum">
              <a:rPr lang="en-US" smtClean="0"/>
              <a:t>5</a:t>
            </a:fld>
            <a:endParaRPr lang="en-US" dirty="0"/>
          </a:p>
        </p:txBody>
      </p:sp>
    </p:spTree>
    <p:extLst>
      <p:ext uri="{BB962C8B-B14F-4D97-AF65-F5344CB8AC3E}">
        <p14:creationId xmlns:p14="http://schemas.microsoft.com/office/powerpoint/2010/main" val="132433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300"/>
              </a:spcBef>
              <a:spcAft>
                <a:spcPts val="600"/>
              </a:spcAft>
              <a:buNone/>
            </a:pPr>
            <a:r>
              <a:rPr lang="en-US" sz="1400" dirty="0">
                <a:cs typeface="Calibri" charset="0"/>
              </a:rPr>
              <a:t>Advantages</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400" dirty="0">
                <a:latin typeface="Myriad Pro Light" panose="020B0403030403020204" pitchFamily="34" charset="0"/>
                <a:cs typeface="Calibri" charset="0"/>
              </a:rPr>
              <a:t>R</a:t>
            </a:r>
            <a:r>
              <a:rPr lang="en-US" sz="1200" dirty="0">
                <a:latin typeface="Myriad Pro Light" panose="020B0403030403020204" pitchFamily="34" charset="0"/>
                <a:cs typeface="Calibri" charset="0"/>
              </a:rPr>
              <a:t>ich search over solution space </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200" dirty="0">
                <a:latin typeface="Myriad Pro Light" panose="020B0403030403020204" pitchFamily="34" charset="0"/>
                <a:cs typeface="Calibri" charset="0"/>
              </a:rPr>
              <a:t>Lessen reliance on model assumptions mitigates model misspecification bias</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Aggregate weak learners = strong learner</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Cross validation has optimality properties</a:t>
            </a:r>
          </a:p>
          <a:p>
            <a:endParaRPr lang="en-US" dirty="0"/>
          </a:p>
        </p:txBody>
      </p:sp>
      <p:sp>
        <p:nvSpPr>
          <p:cNvPr id="4" name="Slide Number Placeholder 3"/>
          <p:cNvSpPr>
            <a:spLocks noGrp="1"/>
          </p:cNvSpPr>
          <p:nvPr>
            <p:ph type="sldNum" sz="quarter" idx="5"/>
          </p:nvPr>
        </p:nvSpPr>
        <p:spPr/>
        <p:txBody>
          <a:bodyPr/>
          <a:lstStyle/>
          <a:p>
            <a:fld id="{9616A540-6B22-4A46-A16A-C494BE91D2E3}" type="slidenum">
              <a:rPr lang="en-US" smtClean="0"/>
              <a:t>6</a:t>
            </a:fld>
            <a:endParaRPr lang="en-US" dirty="0"/>
          </a:p>
        </p:txBody>
      </p:sp>
    </p:spTree>
    <p:extLst>
      <p:ext uri="{BB962C8B-B14F-4D97-AF65-F5344CB8AC3E}">
        <p14:creationId xmlns:p14="http://schemas.microsoft.com/office/powerpoint/2010/main" val="3415340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Our method for estimation should reflect the choice of the statistical target parameter.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to learn about the conditional mean of disease incidence, we could estimate the joint conditional distribution of regional characteristics and disease incidence, which would imply an estimate of the conditional mean. However, such a procedure is not targeted towards the goal of estimating the conditional mean.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To ensure parsimony between our estimation procedure and our target parameter, we introduce the notion of a loss function. </a:t>
            </a:r>
            <a:endParaRPr lang="en-US" b="1" dirty="0"/>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7</a:t>
            </a:fld>
            <a:endParaRPr lang="en-US"/>
          </a:p>
        </p:txBody>
      </p:sp>
    </p:spTree>
    <p:extLst>
      <p:ext uri="{BB962C8B-B14F-4D97-AF65-F5344CB8AC3E}">
        <p14:creationId xmlns:p14="http://schemas.microsoft.com/office/powerpoint/2010/main" val="2769257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Our method for estimation should reflect the choice of the statistical target parameter.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to learn about the conditional mean of disease incidence, we could estimate the joint conditional distribution of regional characteristics and disease incidence, which would imply an estimate of the conditional mean. However, such a procedure is not targeted towards the goal of estimating the conditional mean.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To ensure parsimony between our estimation procedure and our target parameter, we introduce the notion of a loss function. </a:t>
            </a:r>
            <a:endParaRPr lang="en-US" b="1" dirty="0"/>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8</a:t>
            </a:fld>
            <a:endParaRPr lang="en-US"/>
          </a:p>
        </p:txBody>
      </p:sp>
    </p:spTree>
    <p:extLst>
      <p:ext uri="{BB962C8B-B14F-4D97-AF65-F5344CB8AC3E}">
        <p14:creationId xmlns:p14="http://schemas.microsoft.com/office/powerpoint/2010/main" val="333578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method for estimation should reflect the choice of the statistical target parameter. For example, to learn about the conditional mean of disease incidence, we could estimate the joint conditional distribution of regional characteristics and disease incidence, which would imply an estimate of the conditional mean. However, such a procedure is not targeted towards the goal of estimating the conditional mean. To ensure parsimony between our estimation procedure and our target parameter, we introduce the notion of a loss function.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9</a:t>
            </a:fld>
            <a:endParaRPr lang="en-US"/>
          </a:p>
        </p:txBody>
      </p:sp>
    </p:spTree>
    <p:extLst>
      <p:ext uri="{BB962C8B-B14F-4D97-AF65-F5344CB8AC3E}">
        <p14:creationId xmlns:p14="http://schemas.microsoft.com/office/powerpoint/2010/main" val="1764615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method for estimation should reflect the choice of the statistical target parameter. For example, to learn about the conditional mean of disease incidence, we could estimate the joint conditional distribution of regional characteristics and disease incidence, which would imply an estimate of the conditional mean. However, such a procedure is not targeted towards the goal of estimating the conditional mean. To ensure parsimony between our estimation procedure and our target parameter, we introduce the notion of a loss function. </a:t>
            </a:r>
            <a:endParaRPr lang="en-US" dirty="0"/>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10</a:t>
            </a:fld>
            <a:endParaRPr lang="en-US"/>
          </a:p>
        </p:txBody>
      </p:sp>
    </p:spTree>
    <p:extLst>
      <p:ext uri="{BB962C8B-B14F-4D97-AF65-F5344CB8AC3E}">
        <p14:creationId xmlns:p14="http://schemas.microsoft.com/office/powerpoint/2010/main" val="2722296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24333"/>
            <a:ext cx="6813884" cy="1639468"/>
          </a:xfrm>
          <a:prstGeom prst="rect">
            <a:avLst/>
          </a:prstGeom>
        </p:spPr>
        <p:txBody>
          <a:bodyPr>
            <a:noAutofit/>
          </a:bodyPr>
          <a:lstStyle>
            <a:lvl1pPr algn="l">
              <a:defRPr sz="5000">
                <a:solidFill>
                  <a:srgbClr val="C28220"/>
                </a:solidFill>
              </a:defRPr>
            </a:lvl1pPr>
          </a:lstStyle>
          <a:p>
            <a:r>
              <a:rPr lang="en-US" dirty="0"/>
              <a:t>Click to edit Master title style</a:t>
            </a:r>
          </a:p>
        </p:txBody>
      </p:sp>
      <p:sp>
        <p:nvSpPr>
          <p:cNvPr id="3" name="Subtitle 2"/>
          <p:cNvSpPr>
            <a:spLocks noGrp="1"/>
          </p:cNvSpPr>
          <p:nvPr>
            <p:ph type="subTitle" idx="1"/>
          </p:nvPr>
        </p:nvSpPr>
        <p:spPr>
          <a:xfrm>
            <a:off x="685800" y="2575258"/>
            <a:ext cx="6400800" cy="1113590"/>
          </a:xfrm>
          <a:prstGeom prst="rect">
            <a:avLst/>
          </a:prstGeom>
        </p:spPr>
        <p:txBody>
          <a:bodyPr/>
          <a:lstStyle>
            <a:lvl1pPr marL="0" indent="0" algn="l">
              <a:buNone/>
              <a:defRPr>
                <a:solidFill>
                  <a:srgbClr val="2D63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9053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50032"/>
            <a:ext cx="7766050" cy="1150353"/>
          </a:xfrm>
          <a:prstGeom prst="rect">
            <a:avLst/>
          </a:prstGeom>
        </p:spPr>
        <p:txBody>
          <a:bodyPr>
            <a:normAutofit/>
          </a:bodyPr>
          <a:lstStyle>
            <a:lvl1pPr>
              <a:defRPr sz="4200"/>
            </a:lvl1pPr>
          </a:lstStyle>
          <a:p>
            <a:r>
              <a:rPr lang="en-US" dirty="0"/>
              <a:t>Click to edit Master title style</a:t>
            </a:r>
          </a:p>
        </p:txBody>
      </p:sp>
      <p:sp>
        <p:nvSpPr>
          <p:cNvPr id="3" name="Content Placeholder 2"/>
          <p:cNvSpPr>
            <a:spLocks noGrp="1"/>
          </p:cNvSpPr>
          <p:nvPr>
            <p:ph idx="1"/>
          </p:nvPr>
        </p:nvSpPr>
        <p:spPr>
          <a:xfrm>
            <a:off x="482600" y="2518947"/>
            <a:ext cx="7740650" cy="2064669"/>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130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8325" y="2017295"/>
            <a:ext cx="7772400" cy="1996573"/>
          </a:xfrm>
          <a:prstGeom prst="rect">
            <a:avLst/>
          </a:prstGeom>
        </p:spPr>
        <p:txBody>
          <a:bodyPr anchor="t">
            <a:noAutofit/>
          </a:bodyPr>
          <a:lstStyle>
            <a:lvl1pPr algn="l">
              <a:defRPr sz="4200" b="0" cap="none"/>
            </a:lvl1pPr>
          </a:lstStyle>
          <a:p>
            <a:r>
              <a:rPr lang="en-US" dirty="0"/>
              <a:t>Click to edit master title style</a:t>
            </a:r>
          </a:p>
        </p:txBody>
      </p:sp>
      <p:sp>
        <p:nvSpPr>
          <p:cNvPr id="3" name="Text Placeholder 2"/>
          <p:cNvSpPr>
            <a:spLocks noGrp="1"/>
          </p:cNvSpPr>
          <p:nvPr>
            <p:ph type="body" idx="1"/>
          </p:nvPr>
        </p:nvSpPr>
        <p:spPr>
          <a:xfrm>
            <a:off x="568325" y="1019341"/>
            <a:ext cx="7772400" cy="895685"/>
          </a:xfrm>
          <a:prstGeom prst="rect">
            <a:avLst/>
          </a:prstGeom>
        </p:spPr>
        <p:txBody>
          <a:bodyPr anchor="b">
            <a:normAutofit/>
          </a:bodyPr>
          <a:lstStyle>
            <a:lvl1pPr marL="0" indent="0">
              <a:buNone/>
              <a:defRPr sz="2200">
                <a:solidFill>
                  <a:srgbClr val="2D637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753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72051"/>
            <a:ext cx="7464425" cy="1143000"/>
          </a:xfrm>
          <a:prstGeom prst="rect">
            <a:avLst/>
          </a:prstGeom>
        </p:spPr>
        <p:txBody>
          <a:bodyPr>
            <a:normAutofit/>
          </a:bodyPr>
          <a:lstStyle>
            <a:lvl1pPr>
              <a:defRPr sz="4200"/>
            </a:lvl1pPr>
          </a:lstStyle>
          <a:p>
            <a:r>
              <a:rPr lang="en-US" dirty="0"/>
              <a:t>Click to edit Master</a:t>
            </a:r>
          </a:p>
        </p:txBody>
      </p:sp>
      <p:sp>
        <p:nvSpPr>
          <p:cNvPr id="3" name="Content Placeholder 2"/>
          <p:cNvSpPr>
            <a:spLocks noGrp="1"/>
          </p:cNvSpPr>
          <p:nvPr>
            <p:ph sz="half" idx="1"/>
          </p:nvPr>
        </p:nvSpPr>
        <p:spPr>
          <a:xfrm>
            <a:off x="457200" y="2097755"/>
            <a:ext cx="3717925" cy="2823496"/>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half" idx="10"/>
          </p:nvPr>
        </p:nvSpPr>
        <p:spPr>
          <a:xfrm>
            <a:off x="4175125" y="2097754"/>
            <a:ext cx="3746500" cy="2823497"/>
          </a:xfrm>
          <a:prstGeom prst="rect">
            <a:avLst/>
          </a:prstGeom>
        </p:spPr>
        <p:txBody>
          <a:bodyPr/>
          <a:lstStyle>
            <a:lvl1pPr>
              <a:defRPr sz="2200">
                <a:solidFill>
                  <a:srgbClr val="2D637F"/>
                </a:solidFill>
              </a:defRPr>
            </a:lvl1pPr>
            <a:lvl2pPr>
              <a:defRPr sz="2000">
                <a:solidFill>
                  <a:srgbClr val="2D637F"/>
                </a:solidFill>
              </a:defRPr>
            </a:lvl2pPr>
            <a:lvl3pPr>
              <a:defRPr sz="1800">
                <a:solidFill>
                  <a:srgbClr val="2D637F"/>
                </a:solidFill>
              </a:defRPr>
            </a:lvl3pPr>
            <a:lvl4pPr>
              <a:defRPr sz="1600">
                <a:solidFill>
                  <a:srgbClr val="2D637F"/>
                </a:solidFill>
              </a:defRPr>
            </a:lvl4pPr>
            <a:lvl5pPr>
              <a:defRPr sz="1400">
                <a:solidFill>
                  <a:srgbClr val="2D637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313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3729789"/>
            <a:ext cx="5486400" cy="566738"/>
          </a:xfrm>
          <a:prstGeom prst="rect">
            <a:avLst/>
          </a:prstGeo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381000" y="358775"/>
            <a:ext cx="5486400" cy="33710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381000" y="4296527"/>
            <a:ext cx="5486400" cy="47729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62645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041995"/>
            <a:ext cx="3008313" cy="404988"/>
          </a:xfrm>
        </p:spPr>
        <p:txBody>
          <a:bodyPr anchor="b"/>
          <a:lstStyle>
            <a:lvl1pPr algn="l">
              <a:defRPr sz="2000" b="1"/>
            </a:lvl1pPr>
          </a:lstStyle>
          <a:p>
            <a:r>
              <a:rPr lang="en-US" dirty="0" err="1"/>
              <a:t>Lorem</a:t>
            </a:r>
            <a:r>
              <a:rPr lang="en-US" dirty="0"/>
              <a:t> </a:t>
            </a:r>
            <a:r>
              <a:rPr lang="en-US" dirty="0" err="1"/>
              <a:t>ipsum</a:t>
            </a:r>
            <a:endParaRPr lang="en-US" dirty="0"/>
          </a:p>
        </p:txBody>
      </p:sp>
      <p:sp>
        <p:nvSpPr>
          <p:cNvPr id="8" name="Content Placeholder 2"/>
          <p:cNvSpPr>
            <a:spLocks noGrp="1"/>
          </p:cNvSpPr>
          <p:nvPr>
            <p:ph idx="1"/>
          </p:nvPr>
        </p:nvSpPr>
        <p:spPr>
          <a:xfrm>
            <a:off x="3575050" y="1041995"/>
            <a:ext cx="4537075" cy="3657005"/>
          </a:xfrm>
        </p:spPr>
        <p:txBody>
          <a:bodyPr/>
          <a:lstStyle>
            <a:lvl1pPr>
              <a:defRPr sz="20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half" idx="2" hasCustomPrompt="1"/>
          </p:nvPr>
        </p:nvSpPr>
        <p:spPr>
          <a:xfrm>
            <a:off x="457200" y="1531651"/>
            <a:ext cx="3008313" cy="31673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Lorem</a:t>
            </a:r>
            <a:r>
              <a:rPr lang="en-US" dirty="0"/>
              <a:t> </a:t>
            </a:r>
            <a:r>
              <a:rPr lang="en-US" dirty="0" err="1"/>
              <a:t>ipsum</a:t>
            </a:r>
            <a:endParaRPr lang="en-US" dirty="0"/>
          </a:p>
        </p:txBody>
      </p:sp>
    </p:spTree>
    <p:extLst>
      <p:ext uri="{BB962C8B-B14F-4D97-AF65-F5344CB8AC3E}">
        <p14:creationId xmlns:p14="http://schemas.microsoft.com/office/powerpoint/2010/main" val="233369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267368" y="5307263"/>
            <a:ext cx="184666" cy="369332"/>
          </a:xfrm>
          <a:prstGeom prst="rect">
            <a:avLst/>
          </a:prstGeom>
          <a:noFill/>
        </p:spPr>
        <p:txBody>
          <a:bodyPr wrap="none" rtlCol="0">
            <a:spAutoFit/>
          </a:bodyPr>
          <a:lstStyle/>
          <a:p>
            <a:endParaRPr lang="en-US" dirty="0"/>
          </a:p>
        </p:txBody>
      </p:sp>
      <p:sp>
        <p:nvSpPr>
          <p:cNvPr id="8" name="Title Placeholder 1"/>
          <p:cNvSpPr>
            <a:spLocks noGrp="1"/>
          </p:cNvSpPr>
          <p:nvPr>
            <p:ph type="title"/>
          </p:nvPr>
        </p:nvSpPr>
        <p:spPr>
          <a:xfrm>
            <a:off x="457200" y="525956"/>
            <a:ext cx="8229600" cy="1143000"/>
          </a:xfrm>
          <a:prstGeom prst="rect">
            <a:avLst/>
          </a:prstGeom>
        </p:spPr>
        <p:txBody>
          <a:bodyPr vert="horz" lIns="91440" tIns="45720" rIns="91440" bIns="45720" rtlCol="0" anchor="ctr">
            <a:normAutofit/>
          </a:bodyPr>
          <a:lstStyle/>
          <a:p>
            <a:r>
              <a:rPr lang="en-US" dirty="0"/>
              <a:t>Project Title</a:t>
            </a:r>
          </a:p>
        </p:txBody>
      </p:sp>
      <p:sp>
        <p:nvSpPr>
          <p:cNvPr id="9" name="Text Placeholder 2"/>
          <p:cNvSpPr>
            <a:spLocks noGrp="1"/>
          </p:cNvSpPr>
          <p:nvPr>
            <p:ph type="body" idx="1"/>
          </p:nvPr>
        </p:nvSpPr>
        <p:spPr>
          <a:xfrm>
            <a:off x="457200" y="1808079"/>
            <a:ext cx="8229600" cy="2526418"/>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8"/>
          <a:stretch>
            <a:fillRect/>
          </a:stretch>
        </p:blipFill>
        <p:spPr>
          <a:xfrm>
            <a:off x="6274508" y="0"/>
            <a:ext cx="2869492" cy="2379579"/>
          </a:xfrm>
          <a:prstGeom prst="rect">
            <a:avLst/>
          </a:prstGeom>
        </p:spPr>
      </p:pic>
      <p:pic>
        <p:nvPicPr>
          <p:cNvPr id="10" name="Picture 9"/>
          <p:cNvPicPr>
            <a:picLocks noChangeAspect="1"/>
          </p:cNvPicPr>
          <p:nvPr userDrawn="1"/>
        </p:nvPicPr>
        <p:blipFill>
          <a:blip r:embed="rId9"/>
          <a:stretch>
            <a:fillRect/>
          </a:stretch>
        </p:blipFill>
        <p:spPr>
          <a:xfrm>
            <a:off x="0" y="5598553"/>
            <a:ext cx="9170736" cy="1330073"/>
          </a:xfrm>
          <a:prstGeom prst="rect">
            <a:avLst/>
          </a:prstGeom>
        </p:spPr>
      </p:pic>
      <p:pic>
        <p:nvPicPr>
          <p:cNvPr id="11" name="Picture 10"/>
          <p:cNvPicPr>
            <a:picLocks noChangeAspect="1"/>
          </p:cNvPicPr>
          <p:nvPr userDrawn="1"/>
        </p:nvPicPr>
        <p:blipFill>
          <a:blip r:embed="rId10"/>
          <a:stretch>
            <a:fillRect/>
          </a:stretch>
        </p:blipFill>
        <p:spPr>
          <a:xfrm>
            <a:off x="369048" y="6019295"/>
            <a:ext cx="1745673" cy="533400"/>
          </a:xfrm>
          <a:prstGeom prst="rect">
            <a:avLst/>
          </a:prstGeom>
        </p:spPr>
      </p:pic>
    </p:spTree>
    <p:extLst>
      <p:ext uri="{BB962C8B-B14F-4D97-AF65-F5344CB8AC3E}">
        <p14:creationId xmlns:p14="http://schemas.microsoft.com/office/powerpoint/2010/main" val="36045686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1" r:id="rId5"/>
    <p:sldLayoutId id="2147483649" r:id="rId6"/>
  </p:sldLayoutIdLst>
  <p:hf hdr="0" ftr="0" dt="0"/>
  <p:txStyles>
    <p:titleStyle>
      <a:lvl1pPr algn="l" defTabSz="457200" rtl="0" eaLnBrk="1" latinLnBrk="0" hangingPunct="1">
        <a:spcBef>
          <a:spcPct val="0"/>
        </a:spcBef>
        <a:buNone/>
        <a:defRPr sz="5000" kern="1200">
          <a:solidFill>
            <a:srgbClr val="C28220"/>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chaelvphillips@berkeley.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hyperlink" Target="https://doi.org/10.1093/ije/dyad02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tlverse.org/sl3/reference/sl3_Task.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tlverse.org/sl3/reference/index.html#sl-learner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tlverse.org/tlverse-handbook/references.html#ref-luby2018effec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tlverse.org/enar2023-workshop/sl3.html" TargetMode="External"/><Relationship Id="rId2" Type="http://schemas.openxmlformats.org/officeDocument/2006/relationships/hyperlink" Target="https://tlverse.org/tlverse-handbook/sl3.htm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7502" y="1584503"/>
            <a:ext cx="8268560" cy="3688994"/>
          </a:xfrm>
        </p:spPr>
        <p:txBody>
          <a:bodyPr>
            <a:normAutofit fontScale="90000"/>
          </a:bodyPr>
          <a:lstStyle/>
          <a:p>
            <a:r>
              <a:rPr lang="en-US" dirty="0"/>
              <a:t>Super Learning (SL) and </a:t>
            </a:r>
            <a:r>
              <a:rPr lang="en-US" dirty="0">
                <a:latin typeface="Source Code Pro" panose="020B0509030403020204" pitchFamily="49" charset="77"/>
              </a:rPr>
              <a:t>sl3</a:t>
            </a:r>
            <a:br>
              <a:rPr lang="en-US" dirty="0"/>
            </a:br>
            <a:br>
              <a:rPr lang="en-US" dirty="0"/>
            </a:br>
            <a:br>
              <a:rPr lang="en-US" dirty="0"/>
            </a:br>
            <a:br>
              <a:rPr lang="en-US" dirty="0"/>
            </a:br>
            <a:endParaRPr lang="en-US" sz="2475" baseline="30000" dirty="0"/>
          </a:p>
        </p:txBody>
      </p:sp>
      <p:sp>
        <p:nvSpPr>
          <p:cNvPr id="3" name="Subtitle 2"/>
          <p:cNvSpPr>
            <a:spLocks noGrp="1"/>
          </p:cNvSpPr>
          <p:nvPr>
            <p:ph type="subTitle" idx="1"/>
          </p:nvPr>
        </p:nvSpPr>
        <p:spPr>
          <a:xfrm>
            <a:off x="317501" y="2979371"/>
            <a:ext cx="8660244" cy="2127250"/>
          </a:xfrm>
        </p:spPr>
        <p:txBody>
          <a:bodyPr>
            <a:noAutofit/>
          </a:bodyPr>
          <a:lstStyle/>
          <a:p>
            <a:r>
              <a:rPr lang="en-US" sz="2400" dirty="0"/>
              <a:t>Rachael Phillips</a:t>
            </a:r>
          </a:p>
          <a:p>
            <a:r>
              <a:rPr lang="en-US" sz="2400" dirty="0">
                <a:hlinkClick r:id="rId3"/>
              </a:rPr>
              <a:t>rachaelvphillips@berkeley.edu</a:t>
            </a:r>
            <a:endParaRPr lang="en-US" sz="2400" dirty="0"/>
          </a:p>
          <a:p>
            <a:endParaRPr lang="en-US" sz="2400" dirty="0"/>
          </a:p>
          <a:p>
            <a:r>
              <a:rPr lang="en-US" sz="2400" dirty="0"/>
              <a:t>ENAR 2023</a:t>
            </a:r>
          </a:p>
        </p:txBody>
      </p:sp>
    </p:spTree>
    <p:extLst>
      <p:ext uri="{BB962C8B-B14F-4D97-AF65-F5344CB8AC3E}">
        <p14:creationId xmlns:p14="http://schemas.microsoft.com/office/powerpoint/2010/main" val="1106208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7FB9AC-4D75-6910-1F1D-9269952FBD58}"/>
              </a:ext>
            </a:extLst>
          </p:cNvPr>
          <p:cNvSpPr txBox="1">
            <a:spLocks/>
          </p:cNvSpPr>
          <p:nvPr/>
        </p:nvSpPr>
        <p:spPr>
          <a:xfrm>
            <a:off x="457200" y="451795"/>
            <a:ext cx="8445500" cy="1150353"/>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200" kern="1200">
                <a:solidFill>
                  <a:srgbClr val="C28220"/>
                </a:solidFill>
                <a:latin typeface="Georgia"/>
                <a:ea typeface="+mj-ea"/>
                <a:cs typeface="Georgia"/>
              </a:defRPr>
            </a:lvl1pPr>
          </a:lstStyle>
          <a:p>
            <a:r>
              <a:rPr lang="en-US" dirty="0"/>
              <a:t>Defining prediction problem for estimation</a:t>
            </a:r>
          </a:p>
        </p:txBody>
      </p:sp>
      <p:sp>
        <p:nvSpPr>
          <p:cNvPr id="7" name="Rectangle 6">
            <a:extLst>
              <a:ext uri="{FF2B5EF4-FFF2-40B4-BE49-F238E27FC236}">
                <a16:creationId xmlns:a16="http://schemas.microsoft.com/office/drawing/2014/main" id="{2F90A460-DF39-A6B3-C34B-981FC5C0321F}"/>
              </a:ext>
            </a:extLst>
          </p:cNvPr>
          <p:cNvSpPr/>
          <p:nvPr/>
        </p:nvSpPr>
        <p:spPr>
          <a:xfrm>
            <a:off x="349250" y="1602149"/>
            <a:ext cx="8445500" cy="3884252"/>
          </a:xfrm>
          <a:prstGeom prst="rect">
            <a:avLst/>
          </a:prstGeom>
          <a:solidFill>
            <a:srgbClr val="003262"/>
          </a:solidFill>
          <a:ln w="38100">
            <a:solidFill>
              <a:srgbClr val="E09E19"/>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latin typeface="Lucida Grande" panose="020B0600040502020204" pitchFamily="34" charset="0"/>
                <a:cs typeface="Lucida Grande" panose="020B0600040502020204" pitchFamily="34" charset="0"/>
              </a:rPr>
              <a:t>A performance metric quantifies the success of an estimated prediction function (i.e., a trained algorithm) </a:t>
            </a:r>
          </a:p>
          <a:p>
            <a:pPr marL="342900" indent="-342900">
              <a:buFont typeface="Arial" panose="020B0604020202020204" pitchFamily="34" charset="0"/>
              <a:buChar char="•"/>
            </a:pPr>
            <a:endParaRPr lang="en-US" sz="2000" dirty="0">
              <a:latin typeface="Lucida Grande" panose="020B0600040502020204" pitchFamily="34" charset="0"/>
              <a:cs typeface="Lucida Grande" panose="020B0600040502020204" pitchFamily="34" charset="0"/>
            </a:endParaRPr>
          </a:p>
          <a:p>
            <a:pPr marL="342900" indent="-342900">
              <a:buFont typeface="Arial" panose="020B0604020202020204" pitchFamily="34" charset="0"/>
              <a:buChar char="•"/>
            </a:pPr>
            <a:r>
              <a:rPr lang="en-US" sz="2000" dirty="0">
                <a:latin typeface="Lucida Grande" panose="020B0600040502020204" pitchFamily="34" charset="0"/>
                <a:cs typeface="Lucida Grande" panose="020B0600040502020204" pitchFamily="34" charset="0"/>
              </a:rPr>
              <a:t>The chosen metric needs to be optimized (minimized or maximized) by the true prediction function</a:t>
            </a:r>
          </a:p>
          <a:p>
            <a:pPr marL="800100" lvl="1" indent="-342900">
              <a:buFont typeface="Arial" panose="020B0604020202020204" pitchFamily="34" charset="0"/>
              <a:buChar char="•"/>
            </a:pPr>
            <a:r>
              <a:rPr lang="en-US" sz="2000" b="1" dirty="0">
                <a:latin typeface="Lucida Grande" panose="020B0600040502020204" pitchFamily="34" charset="0"/>
                <a:cs typeface="Lucida Grande" panose="020B0600040502020204" pitchFamily="34" charset="0"/>
              </a:rPr>
              <a:t>This guarantees that the evaluation corresponds to the trained algorithm's success in approximating the true prediction function</a:t>
            </a:r>
          </a:p>
          <a:p>
            <a:pPr marL="342900" indent="-342900">
              <a:buFont typeface="Arial" panose="020B0604020202020204" pitchFamily="34" charset="0"/>
              <a:buChar char="•"/>
            </a:pPr>
            <a:endParaRPr lang="en-US" sz="2000" dirty="0">
              <a:latin typeface="Lucida Grande" panose="020B0600040502020204" pitchFamily="34" charset="0"/>
              <a:cs typeface="Lucida Grande" panose="020B0600040502020204" pitchFamily="34" charset="0"/>
            </a:endParaRPr>
          </a:p>
          <a:p>
            <a:pPr marL="342900" indent="-342900">
              <a:buFont typeface="Arial" panose="020B0604020202020204" pitchFamily="34" charset="0"/>
              <a:buChar char="•"/>
            </a:pPr>
            <a:r>
              <a:rPr lang="en-US" sz="2000" dirty="0">
                <a:latin typeface="Lucida Grande" panose="020B0600040502020204" pitchFamily="34" charset="0"/>
                <a:cs typeface="Lucida Grande" panose="020B0600040502020204" pitchFamily="34" charset="0"/>
              </a:rPr>
              <a:t>The chosen metric should align with the intended real-world use of the predictions</a:t>
            </a:r>
            <a:endParaRPr lang="en-US" sz="2000" dirty="0">
              <a:solidFill>
                <a:schemeClr val="bg1"/>
              </a:solidFill>
              <a:latin typeface="Lucida Grande" panose="020B0600040502020204" pitchFamily="34" charset="0"/>
              <a:cs typeface="Lucida Grande" panose="020B0600040502020204" pitchFamily="34" charset="0"/>
            </a:endParaRPr>
          </a:p>
        </p:txBody>
      </p:sp>
    </p:spTree>
    <p:extLst>
      <p:ext uri="{BB962C8B-B14F-4D97-AF65-F5344CB8AC3E}">
        <p14:creationId xmlns:p14="http://schemas.microsoft.com/office/powerpoint/2010/main" val="2595473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9162-9A69-C603-F8C8-058AE0F9038D}"/>
              </a:ext>
            </a:extLst>
          </p:cNvPr>
          <p:cNvSpPr>
            <a:spLocks noGrp="1"/>
          </p:cNvSpPr>
          <p:nvPr>
            <p:ph type="title"/>
          </p:nvPr>
        </p:nvSpPr>
        <p:spPr>
          <a:xfrm>
            <a:off x="469900" y="335632"/>
            <a:ext cx="7766050" cy="1150353"/>
          </a:xfrm>
        </p:spPr>
        <p:txBody>
          <a:bodyPr/>
          <a:lstStyle/>
          <a:p>
            <a:r>
              <a:rPr lang="en-US" dirty="0"/>
              <a:t>Why super learner (SL)?</a:t>
            </a:r>
          </a:p>
        </p:txBody>
      </p:sp>
      <p:sp>
        <p:nvSpPr>
          <p:cNvPr id="3" name="Content Placeholder 2">
            <a:extLst>
              <a:ext uri="{FF2B5EF4-FFF2-40B4-BE49-F238E27FC236}">
                <a16:creationId xmlns:a16="http://schemas.microsoft.com/office/drawing/2014/main" id="{EB9FAB4F-7A63-7244-70BE-8D41F0BE6441}"/>
              </a:ext>
            </a:extLst>
          </p:cNvPr>
          <p:cNvSpPr>
            <a:spLocks noGrp="1"/>
          </p:cNvSpPr>
          <p:nvPr>
            <p:ph idx="1"/>
          </p:nvPr>
        </p:nvSpPr>
        <p:spPr>
          <a:xfrm>
            <a:off x="482600" y="1485985"/>
            <a:ext cx="8191500" cy="4127415"/>
          </a:xfrm>
        </p:spPr>
        <p:txBody>
          <a:bodyPr>
            <a:normAutofit/>
          </a:bodyPr>
          <a:lstStyle/>
          <a:p>
            <a:r>
              <a:rPr lang="en-US" sz="2400" dirty="0"/>
              <a:t>No need to select the one “right” strategy </a:t>
            </a:r>
          </a:p>
          <a:p>
            <a:r>
              <a:rPr lang="en-US" sz="2400" dirty="0"/>
              <a:t>Can consider diverse set</a:t>
            </a:r>
          </a:p>
          <a:p>
            <a:r>
              <a:rPr lang="en-US" sz="2400" dirty="0"/>
              <a:t>Grounded in statistical optimality theory </a:t>
            </a:r>
          </a:p>
          <a:p>
            <a:r>
              <a:rPr lang="en-US" sz="2400" dirty="0"/>
              <a:t>Pre-specified also flexible</a:t>
            </a:r>
          </a:p>
          <a:p>
            <a:r>
              <a:rPr lang="en-US" sz="2400" dirty="0"/>
              <a:t>Mitigate statistical </a:t>
            </a:r>
            <a:r>
              <a:rPr lang="en-US" sz="2400"/>
              <a:t>model misspecification</a:t>
            </a:r>
            <a:endParaRPr lang="en-US" sz="2400" dirty="0"/>
          </a:p>
        </p:txBody>
      </p:sp>
    </p:spTree>
    <p:extLst>
      <p:ext uri="{BB962C8B-B14F-4D97-AF65-F5344CB8AC3E}">
        <p14:creationId xmlns:p14="http://schemas.microsoft.com/office/powerpoint/2010/main" val="54404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does user specify for SL?</a:t>
            </a:r>
          </a:p>
        </p:txBody>
      </p:sp>
      <p:sp>
        <p:nvSpPr>
          <p:cNvPr id="3" name="Content Placeholder 2"/>
          <p:cNvSpPr>
            <a:spLocks noGrp="1"/>
          </p:cNvSpPr>
          <p:nvPr>
            <p:ph idx="1"/>
          </p:nvPr>
        </p:nvSpPr>
        <p:spPr/>
        <p:txBody>
          <a:bodyPr>
            <a:normAutofit/>
          </a:bodyPr>
          <a:lstStyle/>
          <a:p>
            <a:pPr marL="728663" lvl="1" indent="-385763">
              <a:buFont typeface="+mj-lt"/>
              <a:buAutoNum type="alphaLcParenR"/>
            </a:pPr>
            <a:r>
              <a:rPr lang="en-US" dirty="0"/>
              <a:t>Measure of performance</a:t>
            </a:r>
          </a:p>
          <a:p>
            <a:pPr marL="728663" lvl="1" indent="-385763">
              <a:buFont typeface="+mj-lt"/>
              <a:buAutoNum type="alphaLcParenR"/>
            </a:pPr>
            <a:r>
              <a:rPr lang="en-US" dirty="0"/>
              <a:t>Cross-validation scheme</a:t>
            </a:r>
          </a:p>
          <a:p>
            <a:pPr marL="728663" lvl="1" indent="-385763">
              <a:buFont typeface="+mj-lt"/>
              <a:buAutoNum type="alphaLcParenR"/>
            </a:pPr>
            <a:r>
              <a:rPr lang="en-US" dirty="0"/>
              <a:t>Diverse library of candidate learners</a:t>
            </a:r>
          </a:p>
        </p:txBody>
      </p:sp>
    </p:spTree>
    <p:extLst>
      <p:ext uri="{BB962C8B-B14F-4D97-AF65-F5344CB8AC3E}">
        <p14:creationId xmlns:p14="http://schemas.microsoft.com/office/powerpoint/2010/main" val="1335119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learner</a:t>
            </a:r>
          </a:p>
        </p:txBody>
      </p:sp>
      <p:sp>
        <p:nvSpPr>
          <p:cNvPr id="3" name="Content Placeholder 2"/>
          <p:cNvSpPr>
            <a:spLocks noGrp="1"/>
          </p:cNvSpPr>
          <p:nvPr>
            <p:ph idx="1"/>
          </p:nvPr>
        </p:nvSpPr>
        <p:spPr/>
        <p:txBody>
          <a:bodyPr>
            <a:normAutofit/>
          </a:bodyPr>
          <a:lstStyle/>
          <a:p>
            <a:pPr marL="385763" indent="-385763">
              <a:buFont typeface="+mj-lt"/>
              <a:buAutoNum type="arabicPeriod"/>
            </a:pPr>
            <a:r>
              <a:rPr lang="en-US" dirty="0"/>
              <a:t>Specify </a:t>
            </a:r>
          </a:p>
          <a:p>
            <a:pPr marL="728663" lvl="1" indent="-385763">
              <a:buFont typeface="+mj-lt"/>
              <a:buAutoNum type="alphaLcParenR"/>
            </a:pPr>
            <a:r>
              <a:rPr lang="en-US" dirty="0"/>
              <a:t>Measure of performance</a:t>
            </a:r>
          </a:p>
          <a:p>
            <a:pPr marL="728663" lvl="1" indent="-385763">
              <a:buFont typeface="+mj-lt"/>
              <a:buAutoNum type="alphaLcParenR"/>
            </a:pPr>
            <a:r>
              <a:rPr lang="en-US" dirty="0"/>
              <a:t>Cross-validation scheme</a:t>
            </a:r>
          </a:p>
          <a:p>
            <a:pPr marL="728663" lvl="1" indent="-385763">
              <a:buFont typeface="+mj-lt"/>
              <a:buAutoNum type="alphaLcParenR"/>
            </a:pPr>
            <a:r>
              <a:rPr lang="en-US" dirty="0"/>
              <a:t>Diverse library of candidate learners</a:t>
            </a:r>
          </a:p>
        </p:txBody>
      </p:sp>
      <p:sp>
        <p:nvSpPr>
          <p:cNvPr id="4" name="Rounded Rectangular Callout 3">
            <a:extLst>
              <a:ext uri="{FF2B5EF4-FFF2-40B4-BE49-F238E27FC236}">
                <a16:creationId xmlns:a16="http://schemas.microsoft.com/office/drawing/2014/main" id="{A7B4BD56-2943-C648-BD07-748EE1500079}"/>
              </a:ext>
            </a:extLst>
          </p:cNvPr>
          <p:cNvSpPr/>
          <p:nvPr/>
        </p:nvSpPr>
        <p:spPr>
          <a:xfrm>
            <a:off x="5200649" y="234882"/>
            <a:ext cx="3486151" cy="2765493"/>
          </a:xfrm>
          <a:prstGeom prst="wedgeRoundRectCallout">
            <a:avLst>
              <a:gd name="adj1" fmla="val -75705"/>
              <a:gd name="adj2" fmla="val 500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a typeface="Cambria Math" panose="02040503050406030204" pitchFamily="18" charset="0"/>
              </a:rPr>
              <a:t>What are you learning from the data? What do you want to optimize for?</a:t>
            </a:r>
            <a:br>
              <a:rPr lang="en-US" sz="2000" dirty="0">
                <a:ea typeface="Cambria Math" panose="02040503050406030204" pitchFamily="18" charset="0"/>
              </a:rPr>
            </a:br>
            <a:endParaRPr lang="en-US" sz="2000" dirty="0">
              <a:ea typeface="Cambria Math" panose="02040503050406030204" pitchFamily="18" charset="0"/>
            </a:endParaRPr>
          </a:p>
          <a:p>
            <a:pPr algn="ctr"/>
            <a:r>
              <a:rPr lang="en-US" sz="2000" dirty="0">
                <a:ea typeface="Cambria Math" panose="02040503050406030204" pitchFamily="18" charset="0"/>
              </a:rPr>
              <a:t>Performance measure should be valid (i.e., optimized by underlying target), bounded, corresponds to desired goal</a:t>
            </a:r>
          </a:p>
        </p:txBody>
      </p:sp>
    </p:spTree>
    <p:extLst>
      <p:ext uri="{BB962C8B-B14F-4D97-AF65-F5344CB8AC3E}">
        <p14:creationId xmlns:p14="http://schemas.microsoft.com/office/powerpoint/2010/main" val="39173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learner</a:t>
            </a:r>
          </a:p>
        </p:txBody>
      </p:sp>
      <p:sp>
        <p:nvSpPr>
          <p:cNvPr id="3" name="Content Placeholder 2"/>
          <p:cNvSpPr>
            <a:spLocks noGrp="1"/>
          </p:cNvSpPr>
          <p:nvPr>
            <p:ph idx="1"/>
          </p:nvPr>
        </p:nvSpPr>
        <p:spPr/>
        <p:txBody>
          <a:bodyPr>
            <a:normAutofit/>
          </a:bodyPr>
          <a:lstStyle/>
          <a:p>
            <a:pPr marL="385763" indent="-385763">
              <a:buFont typeface="+mj-lt"/>
              <a:buAutoNum type="arabicPeriod"/>
            </a:pPr>
            <a:r>
              <a:rPr lang="en-US" dirty="0"/>
              <a:t>Specify </a:t>
            </a:r>
          </a:p>
          <a:p>
            <a:pPr marL="728663" lvl="1" indent="-385763">
              <a:buFont typeface="+mj-lt"/>
              <a:buAutoNum type="alphaLcParenR"/>
            </a:pPr>
            <a:r>
              <a:rPr lang="en-US" dirty="0"/>
              <a:t>Measure of performance</a:t>
            </a:r>
          </a:p>
          <a:p>
            <a:pPr marL="728663" lvl="1" indent="-385763">
              <a:buFont typeface="+mj-lt"/>
              <a:buAutoNum type="alphaLcParenR"/>
            </a:pPr>
            <a:r>
              <a:rPr lang="en-US" dirty="0"/>
              <a:t>Cross-validation scheme</a:t>
            </a:r>
          </a:p>
          <a:p>
            <a:pPr marL="728663" lvl="1" indent="-385763">
              <a:buFont typeface="+mj-lt"/>
              <a:buAutoNum type="alphaLcParenR"/>
            </a:pPr>
            <a:r>
              <a:rPr lang="en-US" dirty="0"/>
              <a:t>Diverse library of candidate learners</a:t>
            </a:r>
          </a:p>
        </p:txBody>
      </p:sp>
      <p:sp>
        <p:nvSpPr>
          <p:cNvPr id="4" name="Rounded Rectangular Callout 3">
            <a:extLst>
              <a:ext uri="{FF2B5EF4-FFF2-40B4-BE49-F238E27FC236}">
                <a16:creationId xmlns:a16="http://schemas.microsoft.com/office/drawing/2014/main" id="{A7B4BD56-2943-C648-BD07-748EE1500079}"/>
              </a:ext>
            </a:extLst>
          </p:cNvPr>
          <p:cNvSpPr/>
          <p:nvPr/>
        </p:nvSpPr>
        <p:spPr>
          <a:xfrm>
            <a:off x="4824279" y="220067"/>
            <a:ext cx="4127501" cy="2880122"/>
          </a:xfrm>
          <a:prstGeom prst="wedgeRoundRectCallout">
            <a:avLst>
              <a:gd name="adj1" fmla="val -59314"/>
              <a:gd name="adj2" fmla="val 656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ea typeface="Cambria Math" panose="02040503050406030204" pitchFamily="18" charset="0"/>
            </a:endParaRPr>
          </a:p>
        </p:txBody>
      </p:sp>
      <p:pic>
        <p:nvPicPr>
          <p:cNvPr id="3074" name="Picture 2">
            <a:extLst>
              <a:ext uri="{FF2B5EF4-FFF2-40B4-BE49-F238E27FC236}">
                <a16:creationId xmlns:a16="http://schemas.microsoft.com/office/drawing/2014/main" id="{022BC4DE-4D3F-A848-8CF7-C98D3BF38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659" y="713958"/>
            <a:ext cx="3546740" cy="2222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754F32-0495-E647-EA6C-7443CDF90D08}"/>
              </a:ext>
            </a:extLst>
          </p:cNvPr>
          <p:cNvSpPr txBox="1"/>
          <p:nvPr/>
        </p:nvSpPr>
        <p:spPr>
          <a:xfrm>
            <a:off x="5574640" y="285345"/>
            <a:ext cx="2648610" cy="369332"/>
          </a:xfrm>
          <a:prstGeom prst="rect">
            <a:avLst/>
          </a:prstGeom>
          <a:noFill/>
        </p:spPr>
        <p:txBody>
          <a:bodyPr wrap="none" rtlCol="0">
            <a:spAutoFit/>
          </a:bodyPr>
          <a:lstStyle/>
          <a:p>
            <a:r>
              <a:rPr lang="en-US" dirty="0">
                <a:solidFill>
                  <a:schemeClr val="bg1"/>
                </a:solidFill>
              </a:rPr>
              <a:t>e.g. V-fold cross-validation</a:t>
            </a:r>
          </a:p>
        </p:txBody>
      </p:sp>
    </p:spTree>
    <p:extLst>
      <p:ext uri="{BB962C8B-B14F-4D97-AF65-F5344CB8AC3E}">
        <p14:creationId xmlns:p14="http://schemas.microsoft.com/office/powerpoint/2010/main" val="364747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learner</a:t>
            </a:r>
          </a:p>
        </p:txBody>
      </p:sp>
      <p:sp>
        <p:nvSpPr>
          <p:cNvPr id="3" name="Content Placeholder 2"/>
          <p:cNvSpPr>
            <a:spLocks noGrp="1"/>
          </p:cNvSpPr>
          <p:nvPr>
            <p:ph idx="1"/>
          </p:nvPr>
        </p:nvSpPr>
        <p:spPr/>
        <p:txBody>
          <a:bodyPr>
            <a:normAutofit/>
          </a:bodyPr>
          <a:lstStyle/>
          <a:p>
            <a:pPr marL="385763" indent="-385763">
              <a:buFont typeface="+mj-lt"/>
              <a:buAutoNum type="arabicPeriod"/>
            </a:pPr>
            <a:r>
              <a:rPr lang="en-US" dirty="0"/>
              <a:t>Specify </a:t>
            </a:r>
          </a:p>
          <a:p>
            <a:pPr marL="728663" lvl="1" indent="-385763">
              <a:buFont typeface="+mj-lt"/>
              <a:buAutoNum type="alphaLcParenR"/>
            </a:pPr>
            <a:r>
              <a:rPr lang="en-US" dirty="0"/>
              <a:t>Measure of performance</a:t>
            </a:r>
          </a:p>
          <a:p>
            <a:pPr marL="728663" lvl="1" indent="-385763">
              <a:buFont typeface="+mj-lt"/>
              <a:buAutoNum type="alphaLcParenR"/>
            </a:pPr>
            <a:r>
              <a:rPr lang="en-US" dirty="0"/>
              <a:t>Cross-validation scheme</a:t>
            </a:r>
          </a:p>
          <a:p>
            <a:pPr marL="728663" lvl="1" indent="-385763">
              <a:buFont typeface="+mj-lt"/>
              <a:buAutoNum type="alphaLcParenR"/>
            </a:pPr>
            <a:r>
              <a:rPr lang="en-US" dirty="0"/>
              <a:t>Diverse library of candidate learners</a:t>
            </a:r>
          </a:p>
        </p:txBody>
      </p:sp>
      <p:sp>
        <p:nvSpPr>
          <p:cNvPr id="4" name="Rounded Rectangular Callout 3">
            <a:extLst>
              <a:ext uri="{FF2B5EF4-FFF2-40B4-BE49-F238E27FC236}">
                <a16:creationId xmlns:a16="http://schemas.microsoft.com/office/drawing/2014/main" id="{A7B4BD56-2943-C648-BD07-748EE1500079}"/>
              </a:ext>
            </a:extLst>
          </p:cNvPr>
          <p:cNvSpPr/>
          <p:nvPr/>
        </p:nvSpPr>
        <p:spPr>
          <a:xfrm>
            <a:off x="4571999" y="74989"/>
            <a:ext cx="4505326" cy="3442911"/>
          </a:xfrm>
          <a:prstGeom prst="wedgeRoundRectCallout">
            <a:avLst>
              <a:gd name="adj1" fmla="val -62671"/>
              <a:gd name="adj2" fmla="val 472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ea typeface="Cambria Math" panose="02040503050406030204" pitchFamily="18" charset="0"/>
            </a:endParaRPr>
          </a:p>
        </p:txBody>
      </p:sp>
      <p:pic>
        <p:nvPicPr>
          <p:cNvPr id="6" name="Picture 5">
            <a:extLst>
              <a:ext uri="{FF2B5EF4-FFF2-40B4-BE49-F238E27FC236}">
                <a16:creationId xmlns:a16="http://schemas.microsoft.com/office/drawing/2014/main" id="{EB5B0A56-D3AA-4E4E-B2A4-B25DDF582993}"/>
              </a:ext>
            </a:extLst>
          </p:cNvPr>
          <p:cNvPicPr>
            <a:picLocks noChangeAspect="1"/>
          </p:cNvPicPr>
          <p:nvPr/>
        </p:nvPicPr>
        <p:blipFill rotWithShape="1">
          <a:blip r:embed="rId3"/>
          <a:srcRect b="11743"/>
          <a:stretch/>
        </p:blipFill>
        <p:spPr>
          <a:xfrm>
            <a:off x="4652778" y="781511"/>
            <a:ext cx="4358735" cy="2769770"/>
          </a:xfrm>
          <a:prstGeom prst="rect">
            <a:avLst/>
          </a:prstGeom>
        </p:spPr>
      </p:pic>
      <p:sp>
        <p:nvSpPr>
          <p:cNvPr id="5" name="TextBox 4">
            <a:extLst>
              <a:ext uri="{FF2B5EF4-FFF2-40B4-BE49-F238E27FC236}">
                <a16:creationId xmlns:a16="http://schemas.microsoft.com/office/drawing/2014/main" id="{AD1F9EE2-0653-F7A3-8ED2-40396FE07A88}"/>
              </a:ext>
            </a:extLst>
          </p:cNvPr>
          <p:cNvSpPr txBox="1"/>
          <p:nvPr/>
        </p:nvSpPr>
        <p:spPr>
          <a:xfrm>
            <a:off x="5003086" y="135180"/>
            <a:ext cx="3658117" cy="646331"/>
          </a:xfrm>
          <a:prstGeom prst="rect">
            <a:avLst/>
          </a:prstGeom>
          <a:noFill/>
        </p:spPr>
        <p:txBody>
          <a:bodyPr wrap="none" rtlCol="0">
            <a:spAutoFit/>
          </a:bodyPr>
          <a:lstStyle/>
          <a:p>
            <a:pPr algn="ctr"/>
            <a:r>
              <a:rPr lang="en-US" dirty="0">
                <a:solidFill>
                  <a:schemeClr val="bg1"/>
                </a:solidFill>
              </a:rPr>
              <a:t>e.g. rolling origin cross-validation</a:t>
            </a:r>
          </a:p>
          <a:p>
            <a:pPr algn="ctr"/>
            <a:r>
              <a:rPr lang="en-US" dirty="0">
                <a:solidFill>
                  <a:schemeClr val="bg1"/>
                </a:solidFill>
              </a:rPr>
              <a:t>(cross-validation for time series data)</a:t>
            </a:r>
          </a:p>
        </p:txBody>
      </p:sp>
    </p:spTree>
    <p:extLst>
      <p:ext uri="{BB962C8B-B14F-4D97-AF65-F5344CB8AC3E}">
        <p14:creationId xmlns:p14="http://schemas.microsoft.com/office/powerpoint/2010/main" val="2963264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962194"/>
            <a:ext cx="7766050" cy="1150353"/>
          </a:xfrm>
        </p:spPr>
        <p:txBody>
          <a:bodyPr/>
          <a:lstStyle/>
          <a:p>
            <a:r>
              <a:rPr lang="en-US" dirty="0"/>
              <a:t>Overview of the algorithm</a:t>
            </a:r>
          </a:p>
        </p:txBody>
      </p:sp>
      <p:sp>
        <p:nvSpPr>
          <p:cNvPr id="3" name="Content Placeholder 2"/>
          <p:cNvSpPr>
            <a:spLocks noGrp="1"/>
          </p:cNvSpPr>
          <p:nvPr>
            <p:ph idx="1"/>
          </p:nvPr>
        </p:nvSpPr>
        <p:spPr>
          <a:xfrm>
            <a:off x="457200" y="2112547"/>
            <a:ext cx="7740650" cy="3089021"/>
          </a:xfrm>
        </p:spPr>
        <p:txBody>
          <a:bodyPr>
            <a:normAutofit/>
          </a:bodyPr>
          <a:lstStyle/>
          <a:p>
            <a:pPr marL="385763" indent="-385763">
              <a:lnSpc>
                <a:spcPct val="120000"/>
              </a:lnSpc>
              <a:buFont typeface="+mj-lt"/>
              <a:buAutoNum type="arabicPeriod"/>
            </a:pPr>
            <a:r>
              <a:rPr lang="en-US" dirty="0"/>
              <a:t>Make metalevel dataset with cross-validated candidate predictions and validation set outcomes</a:t>
            </a:r>
          </a:p>
          <a:p>
            <a:pPr marL="385763" indent="-385763">
              <a:lnSpc>
                <a:spcPct val="120000"/>
              </a:lnSpc>
              <a:buFont typeface="+mj-lt"/>
              <a:buAutoNum type="arabicPeriod"/>
            </a:pPr>
            <a:r>
              <a:rPr lang="en-US" dirty="0"/>
              <a:t>Fit meta-learner to the metalevel dataset</a:t>
            </a:r>
          </a:p>
          <a:p>
            <a:pPr marL="385763" indent="-385763">
              <a:lnSpc>
                <a:spcPct val="120000"/>
              </a:lnSpc>
              <a:buFont typeface="+mj-lt"/>
              <a:buAutoNum type="arabicPeriod"/>
            </a:pPr>
            <a:r>
              <a:rPr lang="en-US" dirty="0"/>
              <a:t>Full-fit candidates</a:t>
            </a:r>
          </a:p>
          <a:p>
            <a:pPr marL="385763" indent="-385763">
              <a:lnSpc>
                <a:spcPct val="120000"/>
              </a:lnSpc>
              <a:buFont typeface="+mj-lt"/>
              <a:buAutoNum type="arabicPeriod"/>
            </a:pPr>
            <a:r>
              <a:rPr lang="en-US" dirty="0"/>
              <a:t>Define the SL</a:t>
            </a:r>
          </a:p>
        </p:txBody>
      </p:sp>
    </p:spTree>
    <p:extLst>
      <p:ext uri="{BB962C8B-B14F-4D97-AF65-F5344CB8AC3E}">
        <p14:creationId xmlns:p14="http://schemas.microsoft.com/office/powerpoint/2010/main" val="1143842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4E58-5887-7870-EA66-28EEFDAF7B9F}"/>
              </a:ext>
            </a:extLst>
          </p:cNvPr>
          <p:cNvSpPr>
            <a:spLocks noGrp="1"/>
          </p:cNvSpPr>
          <p:nvPr>
            <p:ph type="title"/>
          </p:nvPr>
        </p:nvSpPr>
        <p:spPr>
          <a:xfrm>
            <a:off x="173422" y="1250032"/>
            <a:ext cx="3200400" cy="2178968"/>
          </a:xfrm>
        </p:spPr>
        <p:txBody>
          <a:bodyPr>
            <a:noAutofit/>
          </a:bodyPr>
          <a:lstStyle/>
          <a:p>
            <a:r>
              <a:rPr lang="en-US" sz="3200" dirty="0"/>
              <a:t>Practical considerations for specifying SL</a:t>
            </a:r>
          </a:p>
        </p:txBody>
      </p:sp>
      <p:sp>
        <p:nvSpPr>
          <p:cNvPr id="5" name="TextBox 4">
            <a:extLst>
              <a:ext uri="{FF2B5EF4-FFF2-40B4-BE49-F238E27FC236}">
                <a16:creationId xmlns:a16="http://schemas.microsoft.com/office/drawing/2014/main" id="{D05B7210-48EE-67E4-D1F4-34524A6B4F16}"/>
              </a:ext>
            </a:extLst>
          </p:cNvPr>
          <p:cNvSpPr txBox="1"/>
          <p:nvPr/>
        </p:nvSpPr>
        <p:spPr>
          <a:xfrm>
            <a:off x="173422" y="3538585"/>
            <a:ext cx="2963916" cy="1600438"/>
          </a:xfrm>
          <a:prstGeom prst="rect">
            <a:avLst/>
          </a:prstGeom>
          <a:noFill/>
        </p:spPr>
        <p:txBody>
          <a:bodyPr wrap="square" rtlCol="0">
            <a:spAutoFit/>
          </a:bodyPr>
          <a:lstStyle/>
          <a:p>
            <a:r>
              <a:rPr lang="en-US" sz="1400" b="0" i="0" u="none" strike="noStrike" dirty="0">
                <a:solidFill>
                  <a:srgbClr val="2A2A2A"/>
                </a:solidFill>
                <a:effectLst/>
                <a:latin typeface="Source Sans Pro" panose="020B0503030403020204" pitchFamily="34" charset="0"/>
              </a:rPr>
              <a:t>Rachael V Phillips, Mark J van der </a:t>
            </a:r>
            <a:r>
              <a:rPr lang="en-US" sz="1400" b="0" i="0" u="none" strike="noStrike" dirty="0" err="1">
                <a:solidFill>
                  <a:srgbClr val="2A2A2A"/>
                </a:solidFill>
                <a:effectLst/>
                <a:latin typeface="Source Sans Pro" panose="020B0503030403020204" pitchFamily="34" charset="0"/>
              </a:rPr>
              <a:t>Laan</a:t>
            </a:r>
            <a:r>
              <a:rPr lang="en-US" sz="1400" b="0" i="0" u="none" strike="noStrike" dirty="0">
                <a:solidFill>
                  <a:srgbClr val="2A2A2A"/>
                </a:solidFill>
                <a:effectLst/>
                <a:latin typeface="Source Sans Pro" panose="020B0503030403020204" pitchFamily="34" charset="0"/>
              </a:rPr>
              <a:t>, Hana Lee, Susan Gruber, Practical considerations for specifying a super learner, </a:t>
            </a:r>
            <a:r>
              <a:rPr lang="en-US" sz="1400" b="0" i="1" u="none" strike="noStrike" dirty="0">
                <a:solidFill>
                  <a:srgbClr val="2A2A2A"/>
                </a:solidFill>
                <a:effectLst/>
                <a:latin typeface="Source Sans Pro" panose="020B0503030403020204" pitchFamily="34" charset="0"/>
              </a:rPr>
              <a:t>International Journal of Epidemiology</a:t>
            </a:r>
            <a:r>
              <a:rPr lang="en-US" sz="1400" b="0" i="0" u="none" strike="noStrike" dirty="0">
                <a:solidFill>
                  <a:srgbClr val="2A2A2A"/>
                </a:solidFill>
                <a:effectLst/>
                <a:latin typeface="Source Sans Pro" panose="020B0503030403020204" pitchFamily="34" charset="0"/>
              </a:rPr>
              <a:t>, 2023.  </a:t>
            </a:r>
          </a:p>
          <a:p>
            <a:r>
              <a:rPr lang="en-US" sz="1400" b="0" i="0" u="none" strike="noStrike" dirty="0">
                <a:solidFill>
                  <a:srgbClr val="006FB7"/>
                </a:solidFill>
                <a:effectLst/>
                <a:latin typeface="Source Sans Pro" panose="020B0503030403020204" pitchFamily="34" charset="0"/>
                <a:hlinkClick r:id="rId2"/>
              </a:rPr>
              <a:t>https://doi.org/10.1093/ije/dyad023</a:t>
            </a:r>
            <a:endParaRPr lang="en-US" sz="1400" dirty="0"/>
          </a:p>
        </p:txBody>
      </p:sp>
      <p:pic>
        <p:nvPicPr>
          <p:cNvPr id="13" name="Content Placeholder 12">
            <a:extLst>
              <a:ext uri="{FF2B5EF4-FFF2-40B4-BE49-F238E27FC236}">
                <a16:creationId xmlns:a16="http://schemas.microsoft.com/office/drawing/2014/main" id="{F3B815BF-9835-04F3-A1BF-0085872766FD}"/>
              </a:ext>
            </a:extLst>
          </p:cNvPr>
          <p:cNvPicPr>
            <a:picLocks noGrp="1" noChangeAspect="1"/>
          </p:cNvPicPr>
          <p:nvPr>
            <p:ph idx="1"/>
          </p:nvPr>
        </p:nvPicPr>
        <p:blipFill>
          <a:blip r:embed="rId3"/>
          <a:stretch>
            <a:fillRect/>
          </a:stretch>
        </p:blipFill>
        <p:spPr>
          <a:xfrm>
            <a:off x="3509319" y="0"/>
            <a:ext cx="5634681" cy="6979324"/>
          </a:xfrm>
        </p:spPr>
      </p:pic>
    </p:spTree>
    <p:extLst>
      <p:ext uri="{BB962C8B-B14F-4D97-AF65-F5344CB8AC3E}">
        <p14:creationId xmlns:p14="http://schemas.microsoft.com/office/powerpoint/2010/main" val="1692720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A75B-567F-2939-1581-F14C521FC2F4}"/>
              </a:ext>
            </a:extLst>
          </p:cNvPr>
          <p:cNvSpPr>
            <a:spLocks noGrp="1"/>
          </p:cNvSpPr>
          <p:nvPr>
            <p:ph type="title"/>
          </p:nvPr>
        </p:nvSpPr>
        <p:spPr>
          <a:xfrm>
            <a:off x="298939" y="2430713"/>
            <a:ext cx="8546122" cy="1996573"/>
          </a:xfrm>
        </p:spPr>
        <p:txBody>
          <a:bodyPr/>
          <a:lstStyle/>
          <a:p>
            <a:r>
              <a:rPr lang="en-US" sz="6000" dirty="0">
                <a:latin typeface="Source Code Pro" panose="020B0509030403020204" pitchFamily="49" charset="77"/>
              </a:rPr>
              <a:t>sl3</a:t>
            </a:r>
            <a:br>
              <a:rPr lang="en-US" sz="4400" dirty="0">
                <a:latin typeface="Source Code Pro" panose="020B0509030403020204" pitchFamily="49" charset="77"/>
              </a:rPr>
            </a:br>
            <a:r>
              <a:rPr lang="en-US" sz="4400" dirty="0"/>
              <a:t>SL software package in </a:t>
            </a:r>
            <a:r>
              <a:rPr lang="en-US" sz="4400" dirty="0" err="1">
                <a:latin typeface="Source Code Pro" panose="020B0509030403020204" pitchFamily="49" charset="77"/>
              </a:rPr>
              <a:t>tlverse</a:t>
            </a:r>
            <a:endParaRPr lang="en-US" sz="4400" dirty="0">
              <a:latin typeface="Source Code Pro" panose="020B0509030403020204" pitchFamily="49" charset="77"/>
            </a:endParaRPr>
          </a:p>
        </p:txBody>
      </p:sp>
    </p:spTree>
    <p:extLst>
      <p:ext uri="{BB962C8B-B14F-4D97-AF65-F5344CB8AC3E}">
        <p14:creationId xmlns:p14="http://schemas.microsoft.com/office/powerpoint/2010/main" val="2697058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fontScale="90000"/>
          </a:bodyPr>
          <a:lstStyle/>
          <a:p>
            <a:r>
              <a:rPr lang="en-US" sz="4800" dirty="0"/>
              <a:t>Introductory overview of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2615761"/>
          </a:xfrm>
        </p:spPr>
        <p:txBody>
          <a:bodyPr>
            <a:normAutofit/>
          </a:bodyPr>
          <a:lstStyle/>
          <a:p>
            <a:r>
              <a:rPr lang="en-US" sz="4000" dirty="0"/>
              <a:t>Task</a:t>
            </a:r>
          </a:p>
          <a:p>
            <a:r>
              <a:rPr lang="en-US" sz="4000" dirty="0"/>
              <a:t>Learners</a:t>
            </a:r>
          </a:p>
          <a:p>
            <a:r>
              <a:rPr lang="en-US" sz="4000" dirty="0"/>
              <a:t>Functions</a:t>
            </a:r>
          </a:p>
        </p:txBody>
      </p:sp>
    </p:spTree>
    <p:extLst>
      <p:ext uri="{BB962C8B-B14F-4D97-AF65-F5344CB8AC3E}">
        <p14:creationId xmlns:p14="http://schemas.microsoft.com/office/powerpoint/2010/main" val="3492854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A75B-567F-2939-1581-F14C521FC2F4}"/>
              </a:ext>
            </a:extLst>
          </p:cNvPr>
          <p:cNvSpPr>
            <a:spLocks noGrp="1"/>
          </p:cNvSpPr>
          <p:nvPr>
            <p:ph type="title"/>
          </p:nvPr>
        </p:nvSpPr>
        <p:spPr/>
        <p:txBody>
          <a:bodyPr/>
          <a:lstStyle/>
          <a:p>
            <a:r>
              <a:rPr lang="en-US" dirty="0"/>
              <a:t>Overview of Super Learner</a:t>
            </a:r>
          </a:p>
        </p:txBody>
      </p:sp>
      <p:sp>
        <p:nvSpPr>
          <p:cNvPr id="3" name="Text Placeholder 2">
            <a:extLst>
              <a:ext uri="{FF2B5EF4-FFF2-40B4-BE49-F238E27FC236}">
                <a16:creationId xmlns:a16="http://schemas.microsoft.com/office/drawing/2014/main" id="{9EC5FBA1-CD17-EA44-B6C7-365BBD8C9E4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63179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fontScale="90000"/>
          </a:bodyPr>
          <a:lstStyle/>
          <a:p>
            <a:r>
              <a:rPr lang="en-US" sz="4800" dirty="0"/>
              <a:t>Introductory overview of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2615761"/>
          </a:xfrm>
        </p:spPr>
        <p:txBody>
          <a:bodyPr>
            <a:normAutofit/>
          </a:bodyPr>
          <a:lstStyle/>
          <a:p>
            <a:r>
              <a:rPr lang="en-US" sz="4000" b="1" dirty="0"/>
              <a:t>Task</a:t>
            </a:r>
          </a:p>
          <a:p>
            <a:r>
              <a:rPr lang="en-US" sz="4000" dirty="0"/>
              <a:t>Learners</a:t>
            </a:r>
          </a:p>
          <a:p>
            <a:r>
              <a:rPr lang="en-US" sz="4000" dirty="0"/>
              <a:t>Functions</a:t>
            </a:r>
          </a:p>
        </p:txBody>
      </p:sp>
    </p:spTree>
    <p:extLst>
      <p:ext uri="{BB962C8B-B14F-4D97-AF65-F5344CB8AC3E}">
        <p14:creationId xmlns:p14="http://schemas.microsoft.com/office/powerpoint/2010/main" val="2272801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a:bodyPr>
          <a:lstStyle/>
          <a:p>
            <a:r>
              <a:rPr lang="en-US" sz="4800" dirty="0"/>
              <a:t>Tasks in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3894908"/>
          </a:xfrm>
        </p:spPr>
        <p:txBody>
          <a:bodyPr>
            <a:normAutofit/>
          </a:bodyPr>
          <a:lstStyle/>
          <a:p>
            <a:pPr marL="0" indent="0">
              <a:buNone/>
            </a:pPr>
            <a:r>
              <a:rPr lang="en-US" sz="4000" b="1" i="1" dirty="0"/>
              <a:t>What is the prediction task?</a:t>
            </a:r>
          </a:p>
          <a:p>
            <a:pPr marL="0" indent="0">
              <a:buNone/>
            </a:pPr>
            <a:r>
              <a:rPr lang="en-US" sz="4000" dirty="0"/>
              <a:t>data, covariates, outcome,</a:t>
            </a:r>
          </a:p>
          <a:p>
            <a:pPr marL="0" indent="0">
              <a:buNone/>
            </a:pPr>
            <a:r>
              <a:rPr lang="en-US" sz="3200" dirty="0"/>
              <a:t>weights, id, </a:t>
            </a:r>
            <a:r>
              <a:rPr lang="en-US" sz="3200" dirty="0" err="1"/>
              <a:t>outcome_type,offset</a:t>
            </a:r>
            <a:r>
              <a:rPr lang="en-US" sz="3200" dirty="0"/>
              <a:t>, </a:t>
            </a:r>
            <a:r>
              <a:rPr lang="en-US" sz="3200" dirty="0" err="1"/>
              <a:t>drop_missing_outcome</a:t>
            </a:r>
            <a:r>
              <a:rPr lang="en-US" sz="3200" dirty="0"/>
              <a:t>, folds</a:t>
            </a:r>
          </a:p>
          <a:p>
            <a:pPr marL="0" indent="0">
              <a:buNone/>
            </a:pPr>
            <a:endParaRPr lang="en-US" sz="3200" dirty="0"/>
          </a:p>
          <a:p>
            <a:pPr marL="0" indent="0">
              <a:buNone/>
            </a:pPr>
            <a:r>
              <a:rPr lang="en-US" sz="2400" dirty="0">
                <a:hlinkClick r:id="rId2"/>
              </a:rPr>
              <a:t>https://</a:t>
            </a:r>
            <a:r>
              <a:rPr lang="en-US" sz="2400" dirty="0" err="1">
                <a:hlinkClick r:id="rId2"/>
              </a:rPr>
              <a:t>tlverse.org</a:t>
            </a:r>
            <a:r>
              <a:rPr lang="en-US" sz="2400" dirty="0">
                <a:hlinkClick r:id="rId2"/>
              </a:rPr>
              <a:t>/sl3/reference/sl3_Task.html</a:t>
            </a:r>
            <a:endParaRPr lang="en-US" sz="2400" dirty="0"/>
          </a:p>
        </p:txBody>
      </p:sp>
    </p:spTree>
    <p:extLst>
      <p:ext uri="{BB962C8B-B14F-4D97-AF65-F5344CB8AC3E}">
        <p14:creationId xmlns:p14="http://schemas.microsoft.com/office/powerpoint/2010/main" val="1469741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fontScale="90000"/>
          </a:bodyPr>
          <a:lstStyle/>
          <a:p>
            <a:r>
              <a:rPr lang="en-US" sz="4800" dirty="0"/>
              <a:t>Introductory overview of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2615761"/>
          </a:xfrm>
        </p:spPr>
        <p:txBody>
          <a:bodyPr>
            <a:normAutofit/>
          </a:bodyPr>
          <a:lstStyle/>
          <a:p>
            <a:r>
              <a:rPr lang="en-US" sz="4000" dirty="0"/>
              <a:t>Task</a:t>
            </a:r>
          </a:p>
          <a:p>
            <a:r>
              <a:rPr lang="en-US" sz="4000" b="1" dirty="0"/>
              <a:t>Learners</a:t>
            </a:r>
          </a:p>
          <a:p>
            <a:r>
              <a:rPr lang="en-US" sz="4000" dirty="0"/>
              <a:t>Functions</a:t>
            </a:r>
          </a:p>
        </p:txBody>
      </p:sp>
    </p:spTree>
    <p:extLst>
      <p:ext uri="{BB962C8B-B14F-4D97-AF65-F5344CB8AC3E}">
        <p14:creationId xmlns:p14="http://schemas.microsoft.com/office/powerpoint/2010/main" val="3382865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2">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Tree>
    <p:extLst>
      <p:ext uri="{BB962C8B-B14F-4D97-AF65-F5344CB8AC3E}">
        <p14:creationId xmlns:p14="http://schemas.microsoft.com/office/powerpoint/2010/main" val="573086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B171-048E-4A4D-7C39-4E1A34E443C9}"/>
              </a:ext>
            </a:extLst>
          </p:cNvPr>
          <p:cNvSpPr>
            <a:spLocks noGrp="1"/>
          </p:cNvSpPr>
          <p:nvPr>
            <p:ph type="title"/>
          </p:nvPr>
        </p:nvSpPr>
        <p:spPr>
          <a:xfrm>
            <a:off x="457200" y="1250032"/>
            <a:ext cx="7895492" cy="1150353"/>
          </a:xfrm>
        </p:spPr>
        <p:txBody>
          <a:bodyPr>
            <a:normAutofit fontScale="90000"/>
          </a:bodyPr>
          <a:lstStyle/>
          <a:p>
            <a:r>
              <a:rPr lang="en-US" dirty="0"/>
              <a:t>Exercise: Training learner with </a:t>
            </a:r>
            <a:r>
              <a:rPr lang="en-US" dirty="0">
                <a:latin typeface="Source Code Pro" panose="020B0509030403020204" pitchFamily="49" charset="77"/>
              </a:rPr>
              <a:t>sl3</a:t>
            </a:r>
            <a:r>
              <a:rPr lang="en-US" dirty="0"/>
              <a:t> wrapper versus package’s function </a:t>
            </a:r>
          </a:p>
        </p:txBody>
      </p:sp>
      <p:sp>
        <p:nvSpPr>
          <p:cNvPr id="3" name="Content Placeholder 2">
            <a:extLst>
              <a:ext uri="{FF2B5EF4-FFF2-40B4-BE49-F238E27FC236}">
                <a16:creationId xmlns:a16="http://schemas.microsoft.com/office/drawing/2014/main" id="{7AD5B00B-1F2C-0BFF-3AE2-483DBF254E7E}"/>
              </a:ext>
            </a:extLst>
          </p:cNvPr>
          <p:cNvSpPr>
            <a:spLocks noGrp="1"/>
          </p:cNvSpPr>
          <p:nvPr>
            <p:ph idx="1"/>
          </p:nvPr>
        </p:nvSpPr>
        <p:spPr>
          <a:xfrm>
            <a:off x="482600" y="2518947"/>
            <a:ext cx="7740650" cy="3089021"/>
          </a:xfrm>
        </p:spPr>
        <p:txBody>
          <a:bodyPr>
            <a:normAutofit fontScale="77500" lnSpcReduction="20000"/>
          </a:bodyPr>
          <a:lstStyle/>
          <a:p>
            <a:r>
              <a:rPr lang="en-US" sz="2400" dirty="0"/>
              <a:t>Prediction tasks in </a:t>
            </a:r>
            <a:r>
              <a:rPr lang="en-US" sz="2400" dirty="0">
                <a:latin typeface="Source Code Pro" panose="020B0509030403020204" pitchFamily="49" charset="77"/>
              </a:rPr>
              <a:t>sl3 </a:t>
            </a:r>
          </a:p>
          <a:p>
            <a:r>
              <a:rPr lang="en-US" sz="2400" dirty="0"/>
              <a:t>Comparison of R6 methods and S3 methods</a:t>
            </a:r>
          </a:p>
          <a:p>
            <a:pPr lvl="1"/>
            <a:r>
              <a:rPr lang="en-US" sz="2400" dirty="0">
                <a:latin typeface="Source Code Pro" panose="020B0509030403020204" pitchFamily="49" charset="77"/>
              </a:rPr>
              <a:t>sl3</a:t>
            </a:r>
            <a:r>
              <a:rPr lang="en-US" sz="2400" dirty="0"/>
              <a:t> R package function, </a:t>
            </a:r>
            <a:r>
              <a:rPr lang="en-US" sz="2400" dirty="0" err="1">
                <a:latin typeface="Source Code Pro" panose="020B0509030403020204" pitchFamily="49" charset="77"/>
              </a:rPr>
              <a:t>Lrnr_earth</a:t>
            </a:r>
            <a:r>
              <a:rPr lang="en-US" sz="2400" dirty="0"/>
              <a:t> </a:t>
            </a:r>
          </a:p>
          <a:p>
            <a:pPr lvl="1"/>
            <a:r>
              <a:rPr lang="en-US" sz="2400" dirty="0">
                <a:latin typeface="Source Code Pro" panose="020B0509030403020204" pitchFamily="49" charset="77"/>
              </a:rPr>
              <a:t>earth</a:t>
            </a:r>
            <a:r>
              <a:rPr lang="en-US" sz="2400" dirty="0"/>
              <a:t> R package function, </a:t>
            </a:r>
            <a:r>
              <a:rPr lang="en-US" sz="2400" dirty="0">
                <a:latin typeface="Source Code Pro" panose="020B0509030403020204" pitchFamily="49" charset="77"/>
              </a:rPr>
              <a:t>earth</a:t>
            </a:r>
          </a:p>
          <a:p>
            <a:r>
              <a:rPr lang="en-US" sz="2400" dirty="0"/>
              <a:t>Looking up learners, the </a:t>
            </a:r>
            <a:r>
              <a:rPr lang="en-US" sz="2400" dirty="0">
                <a:latin typeface="Source Code Pro" panose="020B0509030403020204" pitchFamily="49" charset="77"/>
              </a:rPr>
              <a:t>sl3</a:t>
            </a:r>
            <a:r>
              <a:rPr lang="en-US" sz="2400" dirty="0"/>
              <a:t> wrapper, and arguments </a:t>
            </a:r>
          </a:p>
          <a:p>
            <a:r>
              <a:rPr lang="en-US" sz="2400" dirty="0"/>
              <a:t>Modifying learner parameters</a:t>
            </a:r>
          </a:p>
          <a:p>
            <a:endParaRPr lang="en-US" sz="2400" dirty="0"/>
          </a:p>
          <a:p>
            <a:r>
              <a:rPr lang="en-US" sz="2400" b="1" dirty="0"/>
              <a:t>Data example</a:t>
            </a:r>
            <a:r>
              <a:rPr lang="en-US" sz="2400" dirty="0"/>
              <a:t>: Collaborative Perinatal Project (CPP) was a multisite prospective cohort study designed to identify the effects of complications during either pregnancy or the perinatal period on birth and child outcomes.</a:t>
            </a:r>
          </a:p>
        </p:txBody>
      </p:sp>
    </p:spTree>
    <p:extLst>
      <p:ext uri="{BB962C8B-B14F-4D97-AF65-F5344CB8AC3E}">
        <p14:creationId xmlns:p14="http://schemas.microsoft.com/office/powerpoint/2010/main" val="181935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Tree>
    <p:extLst>
      <p:ext uri="{BB962C8B-B14F-4D97-AF65-F5344CB8AC3E}">
        <p14:creationId xmlns:p14="http://schemas.microsoft.com/office/powerpoint/2010/main" val="3793019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5791200" y="4627419"/>
            <a:ext cx="9144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6801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0752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990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8E2568-9674-D3A4-300F-C657933672BF}"/>
              </a:ext>
            </a:extLst>
          </p:cNvPr>
          <p:cNvSpPr/>
          <p:nvPr/>
        </p:nvSpPr>
        <p:spPr>
          <a:xfrm>
            <a:off x="4258642" y="4058306"/>
            <a:ext cx="1574122"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209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3"/>
          <p:cNvSpPr>
            <a:spLocks noGrp="1"/>
          </p:cNvSpPr>
          <p:nvPr>
            <p:ph type="sldNum" sz="quarter" idx="4294967295"/>
          </p:nvPr>
        </p:nvSpPr>
        <p:spPr>
          <a:xfrm>
            <a:off x="8610600" y="6356350"/>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7B26E3-CF27-EE44-9594-0515DC5E5B16}" type="slidenum">
              <a:rPr lang="en-US" smtClean="0"/>
              <a:pPr/>
              <a:t>3</a:t>
            </a:fld>
            <a:endParaRPr lang="en-US" sz="1050" dirty="0">
              <a:solidFill>
                <a:schemeClr val="bg2"/>
              </a:solidFill>
              <a:latin typeface="Arial" charset="0"/>
            </a:endParaRPr>
          </a:p>
        </p:txBody>
      </p:sp>
      <p:sp>
        <p:nvSpPr>
          <p:cNvPr id="9" name="Title 1">
            <a:extLst>
              <a:ext uri="{FF2B5EF4-FFF2-40B4-BE49-F238E27FC236}">
                <a16:creationId xmlns:a16="http://schemas.microsoft.com/office/drawing/2014/main" id="{06388172-36CD-7744-A598-E4DB32397F0C}"/>
              </a:ext>
            </a:extLst>
          </p:cNvPr>
          <p:cNvSpPr>
            <a:spLocks noGrp="1"/>
          </p:cNvSpPr>
          <p:nvPr>
            <p:ph type="title"/>
          </p:nvPr>
        </p:nvSpPr>
        <p:spPr>
          <a:xfrm>
            <a:off x="252412" y="212358"/>
            <a:ext cx="7886700" cy="994172"/>
          </a:xfrm>
        </p:spPr>
        <p:txBody>
          <a:bodyPr>
            <a:normAutofit/>
          </a:bodyPr>
          <a:lstStyle/>
          <a:p>
            <a:r>
              <a:rPr lang="en-US" sz="4400" dirty="0"/>
              <a:t>Super Learner (SL)</a:t>
            </a:r>
          </a:p>
        </p:txBody>
      </p:sp>
      <p:pic>
        <p:nvPicPr>
          <p:cNvPr id="7" name="Picture 6" descr="Diagram&#10;&#10;Description automatically generated">
            <a:extLst>
              <a:ext uri="{FF2B5EF4-FFF2-40B4-BE49-F238E27FC236}">
                <a16:creationId xmlns:a16="http://schemas.microsoft.com/office/drawing/2014/main" id="{085A979A-37A4-244D-679A-A003DD53CA67}"/>
              </a:ext>
            </a:extLst>
          </p:cNvPr>
          <p:cNvPicPr>
            <a:picLocks noChangeAspect="1"/>
          </p:cNvPicPr>
          <p:nvPr/>
        </p:nvPicPr>
        <p:blipFill rotWithShape="1">
          <a:blip r:embed="rId3"/>
          <a:srcRect l="4279"/>
          <a:stretch/>
        </p:blipFill>
        <p:spPr>
          <a:xfrm>
            <a:off x="0" y="1206530"/>
            <a:ext cx="9144000" cy="5777048"/>
          </a:xfrm>
          <a:prstGeom prst="rect">
            <a:avLst/>
          </a:prstGeom>
        </p:spPr>
      </p:pic>
      <p:sp>
        <p:nvSpPr>
          <p:cNvPr id="5" name="Rectangle 4">
            <a:extLst>
              <a:ext uri="{FF2B5EF4-FFF2-40B4-BE49-F238E27FC236}">
                <a16:creationId xmlns:a16="http://schemas.microsoft.com/office/drawing/2014/main" id="{70D80F9C-8E3F-0BAE-4B0C-458744E6E371}"/>
              </a:ext>
            </a:extLst>
          </p:cNvPr>
          <p:cNvSpPr/>
          <p:nvPr/>
        </p:nvSpPr>
        <p:spPr>
          <a:xfrm>
            <a:off x="2778369" y="1206530"/>
            <a:ext cx="7174523" cy="57770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5637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8E2568-9674-D3A4-300F-C657933672BF}"/>
              </a:ext>
            </a:extLst>
          </p:cNvPr>
          <p:cNvSpPr/>
          <p:nvPr/>
        </p:nvSpPr>
        <p:spPr>
          <a:xfrm>
            <a:off x="4258642" y="4058306"/>
            <a:ext cx="1574122"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6550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F9B074-8915-7746-7A8E-7650110F0371}"/>
              </a:ext>
            </a:extLst>
          </p:cNvPr>
          <p:cNvSpPr/>
          <p:nvPr/>
        </p:nvSpPr>
        <p:spPr>
          <a:xfrm>
            <a:off x="2978726" y="2106006"/>
            <a:ext cx="1330038"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8E2568-9674-D3A4-300F-C657933672BF}"/>
              </a:ext>
            </a:extLst>
          </p:cNvPr>
          <p:cNvSpPr/>
          <p:nvPr/>
        </p:nvSpPr>
        <p:spPr>
          <a:xfrm>
            <a:off x="4258642" y="4058306"/>
            <a:ext cx="1574122"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6377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4" name="Rounded Rectangle 3">
            <a:extLst>
              <a:ext uri="{FF2B5EF4-FFF2-40B4-BE49-F238E27FC236}">
                <a16:creationId xmlns:a16="http://schemas.microsoft.com/office/drawing/2014/main" id="{567CE972-3278-92B3-0FA5-C04D83714D21}"/>
              </a:ext>
            </a:extLst>
          </p:cNvPr>
          <p:cNvSpPr/>
          <p:nvPr/>
        </p:nvSpPr>
        <p:spPr>
          <a:xfrm>
            <a:off x="4461164" y="5148949"/>
            <a:ext cx="775854" cy="464124"/>
          </a:xfrm>
          <a:prstGeom prst="roundRect">
            <a:avLst/>
          </a:prstGeom>
          <a:noFill/>
          <a:ln w="571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5461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F9B074-8915-7746-7A8E-7650110F0371}"/>
              </a:ext>
            </a:extLst>
          </p:cNvPr>
          <p:cNvSpPr/>
          <p:nvPr/>
        </p:nvSpPr>
        <p:spPr>
          <a:xfrm>
            <a:off x="2978726" y="2106006"/>
            <a:ext cx="1330038"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8E2568-9674-D3A4-300F-C657933672BF}"/>
              </a:ext>
            </a:extLst>
          </p:cNvPr>
          <p:cNvSpPr/>
          <p:nvPr/>
        </p:nvSpPr>
        <p:spPr>
          <a:xfrm>
            <a:off x="4308764" y="4058306"/>
            <a:ext cx="1524000"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567CE972-3278-92B3-0FA5-C04D83714D21}"/>
              </a:ext>
            </a:extLst>
          </p:cNvPr>
          <p:cNvSpPr/>
          <p:nvPr/>
        </p:nvSpPr>
        <p:spPr>
          <a:xfrm>
            <a:off x="4461164" y="5148949"/>
            <a:ext cx="775854" cy="464124"/>
          </a:xfrm>
          <a:prstGeom prst="roundRect">
            <a:avLst/>
          </a:prstGeom>
          <a:noFill/>
          <a:ln w="571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069D875-F2D6-7561-453D-AF0544951FF8}"/>
              </a:ext>
            </a:extLst>
          </p:cNvPr>
          <p:cNvCxnSpPr>
            <a:stCxn id="11" idx="4"/>
          </p:cNvCxnSpPr>
          <p:nvPr/>
        </p:nvCxnSpPr>
        <p:spPr>
          <a:xfrm>
            <a:off x="3643745" y="2570130"/>
            <a:ext cx="817419" cy="2578819"/>
          </a:xfrm>
          <a:prstGeom prst="straightConnector1">
            <a:avLst/>
          </a:prstGeom>
          <a:ln>
            <a:solidFill>
              <a:srgbClr val="FF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4562332B-CB3E-87E3-180E-DB93D42147DA}"/>
              </a:ext>
            </a:extLst>
          </p:cNvPr>
          <p:cNvCxnSpPr>
            <a:cxnSpLocks/>
          </p:cNvCxnSpPr>
          <p:nvPr/>
        </p:nvCxnSpPr>
        <p:spPr>
          <a:xfrm>
            <a:off x="4017818" y="3117273"/>
            <a:ext cx="677550" cy="2015993"/>
          </a:xfrm>
          <a:prstGeom prst="straightConnector1">
            <a:avLst/>
          </a:prstGeom>
          <a:ln>
            <a:solidFill>
              <a:srgbClr val="FF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4BE04F3-80F5-D539-C846-CDC8646A14AF}"/>
              </a:ext>
            </a:extLst>
          </p:cNvPr>
          <p:cNvCxnSpPr>
            <a:cxnSpLocks/>
            <a:endCxn id="4" idx="0"/>
          </p:cNvCxnSpPr>
          <p:nvPr/>
        </p:nvCxnSpPr>
        <p:spPr>
          <a:xfrm flipH="1">
            <a:off x="4849091" y="4569740"/>
            <a:ext cx="196612" cy="579209"/>
          </a:xfrm>
          <a:prstGeom prst="straightConnector1">
            <a:avLst/>
          </a:prstGeom>
          <a:ln>
            <a:solidFill>
              <a:srgbClr val="FF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49770E91-4BAD-9FA7-051E-214BF34FDCB7}"/>
              </a:ext>
            </a:extLst>
          </p:cNvPr>
          <p:cNvCxnSpPr>
            <a:cxnSpLocks/>
          </p:cNvCxnSpPr>
          <p:nvPr/>
        </p:nvCxnSpPr>
        <p:spPr>
          <a:xfrm flipH="1">
            <a:off x="5279907" y="3117273"/>
            <a:ext cx="1356420" cy="2139104"/>
          </a:xfrm>
          <a:prstGeom prst="straightConnector1">
            <a:avLst/>
          </a:prstGeom>
          <a:ln>
            <a:solidFill>
              <a:srgbClr val="FF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7567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4" name="Freeform 3">
            <a:extLst>
              <a:ext uri="{FF2B5EF4-FFF2-40B4-BE49-F238E27FC236}">
                <a16:creationId xmlns:a16="http://schemas.microsoft.com/office/drawing/2014/main" id="{F2F13343-5CDF-367C-D62B-F463AEBE4C2F}"/>
              </a:ext>
            </a:extLst>
          </p:cNvPr>
          <p:cNvSpPr/>
          <p:nvPr/>
        </p:nvSpPr>
        <p:spPr>
          <a:xfrm>
            <a:off x="-108084" y="4363589"/>
            <a:ext cx="6620269" cy="611195"/>
          </a:xfrm>
          <a:custGeom>
            <a:avLst/>
            <a:gdLst>
              <a:gd name="connsiteX0" fmla="*/ 1701357 w 6620269"/>
              <a:gd name="connsiteY0" fmla="*/ 69866 h 611195"/>
              <a:gd name="connsiteX1" fmla="*/ 3696411 w 6620269"/>
              <a:gd name="connsiteY1" fmla="*/ 28302 h 611195"/>
              <a:gd name="connsiteX2" fmla="*/ 6370339 w 6620269"/>
              <a:gd name="connsiteY2" fmla="*/ 42156 h 611195"/>
              <a:gd name="connsiteX3" fmla="*/ 5802302 w 6620269"/>
              <a:gd name="connsiteY3" fmla="*/ 527066 h 611195"/>
              <a:gd name="connsiteX4" fmla="*/ 163502 w 6620269"/>
              <a:gd name="connsiteY4" fmla="*/ 568629 h 611195"/>
              <a:gd name="connsiteX5" fmla="*/ 1701357 w 6620269"/>
              <a:gd name="connsiteY5" fmla="*/ 69866 h 61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20269" h="611195">
                <a:moveTo>
                  <a:pt x="1701357" y="69866"/>
                </a:moveTo>
                <a:cubicBezTo>
                  <a:pt x="2290175" y="-20188"/>
                  <a:pt x="3696411" y="28302"/>
                  <a:pt x="3696411" y="28302"/>
                </a:cubicBezTo>
                <a:cubicBezTo>
                  <a:pt x="4474575" y="23684"/>
                  <a:pt x="6019357" y="-40971"/>
                  <a:pt x="6370339" y="42156"/>
                </a:cubicBezTo>
                <a:cubicBezTo>
                  <a:pt x="6721321" y="125283"/>
                  <a:pt x="6836775" y="439321"/>
                  <a:pt x="5802302" y="527066"/>
                </a:cubicBezTo>
                <a:cubicBezTo>
                  <a:pt x="4767829" y="614812"/>
                  <a:pt x="844684" y="642520"/>
                  <a:pt x="163502" y="568629"/>
                </a:cubicBezTo>
                <a:cubicBezTo>
                  <a:pt x="-517680" y="494738"/>
                  <a:pt x="1112539" y="159920"/>
                  <a:pt x="1701357" y="69866"/>
                </a:cubicBezTo>
                <a:close/>
              </a:path>
            </a:pathLst>
          </a:cu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179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10" name="Rounded Rectangle 9">
            <a:extLst>
              <a:ext uri="{FF2B5EF4-FFF2-40B4-BE49-F238E27FC236}">
                <a16:creationId xmlns:a16="http://schemas.microsoft.com/office/drawing/2014/main" id="{68C27E40-F8AE-03CD-6456-9B9041DD777B}"/>
              </a:ext>
            </a:extLst>
          </p:cNvPr>
          <p:cNvSpPr/>
          <p:nvPr/>
        </p:nvSpPr>
        <p:spPr>
          <a:xfrm>
            <a:off x="3352800" y="5122301"/>
            <a:ext cx="1066800" cy="464124"/>
          </a:xfrm>
          <a:prstGeom prst="roundRect">
            <a:avLst/>
          </a:prstGeom>
          <a:noFill/>
          <a:ln w="571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0762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7" y="1855096"/>
            <a:ext cx="9140755" cy="3648456"/>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10" name="Rounded Rectangle 9">
            <a:extLst>
              <a:ext uri="{FF2B5EF4-FFF2-40B4-BE49-F238E27FC236}">
                <a16:creationId xmlns:a16="http://schemas.microsoft.com/office/drawing/2014/main" id="{68C27E40-F8AE-03CD-6456-9B9041DD777B}"/>
              </a:ext>
            </a:extLst>
          </p:cNvPr>
          <p:cNvSpPr/>
          <p:nvPr/>
        </p:nvSpPr>
        <p:spPr>
          <a:xfrm>
            <a:off x="3352800" y="5122301"/>
            <a:ext cx="1066800" cy="464124"/>
          </a:xfrm>
          <a:prstGeom prst="roundRect">
            <a:avLst/>
          </a:prstGeom>
          <a:noFill/>
          <a:ln w="571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B2B6E5D-A27E-0674-3616-7A3BDAED71F2}"/>
              </a:ext>
            </a:extLst>
          </p:cNvPr>
          <p:cNvSpPr/>
          <p:nvPr/>
        </p:nvSpPr>
        <p:spPr>
          <a:xfrm>
            <a:off x="3955471" y="4289523"/>
            <a:ext cx="257001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737E7D8-58A0-2C76-B6DA-F054BE8E2A58}"/>
              </a:ext>
            </a:extLst>
          </p:cNvPr>
          <p:cNvSpPr/>
          <p:nvPr/>
        </p:nvSpPr>
        <p:spPr>
          <a:xfrm>
            <a:off x="3955471" y="2883361"/>
            <a:ext cx="1295403"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756ED5F6-44FD-5984-73AF-5DB2FEE9080C}"/>
              </a:ext>
            </a:extLst>
          </p:cNvPr>
          <p:cNvCxnSpPr>
            <a:cxnSpLocks/>
          </p:cNvCxnSpPr>
          <p:nvPr/>
        </p:nvCxnSpPr>
        <p:spPr>
          <a:xfrm flipH="1" flipV="1">
            <a:off x="4605769" y="3374420"/>
            <a:ext cx="445077" cy="900040"/>
          </a:xfrm>
          <a:prstGeom prst="straightConnector1">
            <a:avLst/>
          </a:prstGeom>
          <a:ln>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898A791-66E5-F57C-3570-FD4CFF7A0A2A}"/>
              </a:ext>
            </a:extLst>
          </p:cNvPr>
          <p:cNvSpPr txBox="1"/>
          <p:nvPr/>
        </p:nvSpPr>
        <p:spPr>
          <a:xfrm>
            <a:off x="5207668" y="3884629"/>
            <a:ext cx="301686" cy="369332"/>
          </a:xfrm>
          <a:prstGeom prst="rect">
            <a:avLst/>
          </a:prstGeom>
          <a:solidFill>
            <a:schemeClr val="bg1"/>
          </a:solidFill>
          <a:ln w="38100">
            <a:solidFill>
              <a:srgbClr val="FF0000"/>
            </a:solidFill>
          </a:ln>
        </p:spPr>
        <p:txBody>
          <a:bodyPr wrap="none" rtlCol="0">
            <a:spAutoFit/>
          </a:bodyPr>
          <a:lstStyle/>
          <a:p>
            <a:r>
              <a:rPr lang="en-US" dirty="0"/>
              <a:t>1</a:t>
            </a:r>
          </a:p>
        </p:txBody>
      </p:sp>
      <p:sp>
        <p:nvSpPr>
          <p:cNvPr id="14" name="TextBox 13">
            <a:extLst>
              <a:ext uri="{FF2B5EF4-FFF2-40B4-BE49-F238E27FC236}">
                <a16:creationId xmlns:a16="http://schemas.microsoft.com/office/drawing/2014/main" id="{F1B803DE-5875-5B88-8759-4273D6D16F41}"/>
              </a:ext>
            </a:extLst>
          </p:cNvPr>
          <p:cNvSpPr txBox="1"/>
          <p:nvPr/>
        </p:nvSpPr>
        <p:spPr>
          <a:xfrm>
            <a:off x="4268757" y="3413896"/>
            <a:ext cx="301686" cy="369332"/>
          </a:xfrm>
          <a:prstGeom prst="rect">
            <a:avLst/>
          </a:prstGeom>
          <a:solidFill>
            <a:schemeClr val="bg1"/>
          </a:solidFill>
          <a:ln w="38100">
            <a:solidFill>
              <a:srgbClr val="FF0000"/>
            </a:solidFill>
          </a:ln>
        </p:spPr>
        <p:txBody>
          <a:bodyPr wrap="none" rtlCol="0">
            <a:spAutoFit/>
          </a:bodyPr>
          <a:lstStyle/>
          <a:p>
            <a:r>
              <a:rPr lang="en-US" dirty="0"/>
              <a:t>2</a:t>
            </a:r>
          </a:p>
        </p:txBody>
      </p:sp>
    </p:spTree>
    <p:extLst>
      <p:ext uri="{BB962C8B-B14F-4D97-AF65-F5344CB8AC3E}">
        <p14:creationId xmlns:p14="http://schemas.microsoft.com/office/powerpoint/2010/main" val="2931727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fontScale="90000"/>
          </a:bodyPr>
          <a:lstStyle/>
          <a:p>
            <a:r>
              <a:rPr lang="en-US" sz="4800" dirty="0"/>
              <a:t>Introductory overview of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2615761"/>
          </a:xfrm>
        </p:spPr>
        <p:txBody>
          <a:bodyPr>
            <a:normAutofit/>
          </a:bodyPr>
          <a:lstStyle/>
          <a:p>
            <a:r>
              <a:rPr lang="en-US" sz="4000" dirty="0"/>
              <a:t>Task</a:t>
            </a:r>
          </a:p>
          <a:p>
            <a:r>
              <a:rPr lang="en-US" sz="4000" dirty="0"/>
              <a:t>Learners</a:t>
            </a:r>
          </a:p>
          <a:p>
            <a:r>
              <a:rPr lang="en-US" sz="4000" b="1" dirty="0"/>
              <a:t>Other functions</a:t>
            </a:r>
          </a:p>
        </p:txBody>
      </p:sp>
    </p:spTree>
    <p:extLst>
      <p:ext uri="{BB962C8B-B14F-4D97-AF65-F5344CB8AC3E}">
        <p14:creationId xmlns:p14="http://schemas.microsoft.com/office/powerpoint/2010/main" val="853801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8D2B-4044-33A1-90BF-18E2FB3E9131}"/>
              </a:ext>
            </a:extLst>
          </p:cNvPr>
          <p:cNvSpPr>
            <a:spLocks noGrp="1"/>
          </p:cNvSpPr>
          <p:nvPr>
            <p:ph type="title"/>
          </p:nvPr>
        </p:nvSpPr>
        <p:spPr/>
        <p:txBody>
          <a:bodyPr/>
          <a:lstStyle/>
          <a:p>
            <a:r>
              <a:rPr lang="en-US" dirty="0"/>
              <a:t>Other sl3 Functions</a:t>
            </a:r>
          </a:p>
        </p:txBody>
      </p:sp>
      <p:sp>
        <p:nvSpPr>
          <p:cNvPr id="3" name="Content Placeholder 2">
            <a:extLst>
              <a:ext uri="{FF2B5EF4-FFF2-40B4-BE49-F238E27FC236}">
                <a16:creationId xmlns:a16="http://schemas.microsoft.com/office/drawing/2014/main" id="{39CD6925-4A3A-3A24-BB9A-BE2BD29255B5}"/>
              </a:ext>
            </a:extLst>
          </p:cNvPr>
          <p:cNvSpPr>
            <a:spLocks noGrp="1"/>
          </p:cNvSpPr>
          <p:nvPr>
            <p:ph idx="1"/>
          </p:nvPr>
        </p:nvSpPr>
        <p:spPr>
          <a:xfrm>
            <a:off x="457200" y="2283419"/>
            <a:ext cx="7740650" cy="3189126"/>
          </a:xfrm>
        </p:spPr>
        <p:txBody>
          <a:bodyPr>
            <a:normAutofit fontScale="92500"/>
          </a:bodyPr>
          <a:lstStyle/>
          <a:p>
            <a:r>
              <a:rPr lang="en-US" dirty="0"/>
              <a:t>Performance measures: </a:t>
            </a:r>
          </a:p>
          <a:p>
            <a:pPr lvl="1"/>
            <a:r>
              <a:rPr lang="en-US" dirty="0"/>
              <a:t>loss functions (e.g., squared error, negative log-likelihood, multinomial log-likelihood ) </a:t>
            </a:r>
          </a:p>
          <a:p>
            <a:pPr lvl="1"/>
            <a:r>
              <a:rPr lang="en-US" dirty="0"/>
              <a:t>metrics based on </a:t>
            </a:r>
            <a:r>
              <a:rPr lang="en-US" dirty="0">
                <a:latin typeface="Source Code Pro" panose="020B0509030403020204" pitchFamily="49" charset="77"/>
              </a:rPr>
              <a:t>ROCR</a:t>
            </a:r>
            <a:r>
              <a:rPr lang="en-US" dirty="0"/>
              <a:t> software package, like AUC, AUCPR, accuracy, sensitivity, with </a:t>
            </a:r>
            <a:r>
              <a:rPr lang="en-US" dirty="0" err="1">
                <a:latin typeface="Source Code Pro" panose="020B0509030403020204" pitchFamily="49" charset="77"/>
              </a:rPr>
              <a:t>custom_ROCR_risk</a:t>
            </a:r>
            <a:r>
              <a:rPr lang="en-US" dirty="0">
                <a:latin typeface="Source Code Pro" panose="020B0509030403020204" pitchFamily="49" charset="77"/>
              </a:rPr>
              <a:t>()</a:t>
            </a:r>
          </a:p>
          <a:p>
            <a:r>
              <a:rPr lang="en-US" dirty="0"/>
              <a:t>Variable importance with </a:t>
            </a:r>
            <a:r>
              <a:rPr lang="en-US" dirty="0">
                <a:latin typeface="Source Code Pro" panose="020B0509030403020204" pitchFamily="49" charset="77"/>
              </a:rPr>
              <a:t>importance</a:t>
            </a:r>
          </a:p>
          <a:p>
            <a:r>
              <a:rPr lang="en-US" dirty="0"/>
              <a:t>Table with each candidate learner’s cross-validated predictive performance with </a:t>
            </a:r>
            <a:r>
              <a:rPr lang="en-US" dirty="0" err="1">
                <a:latin typeface="Source Code Pro" panose="020B0509030403020204" pitchFamily="49" charset="77"/>
              </a:rPr>
              <a:t>cv_risk</a:t>
            </a:r>
            <a:endParaRPr lang="en-US" dirty="0">
              <a:latin typeface="Source Code Pro" panose="020B0509030403020204" pitchFamily="49" charset="77"/>
            </a:endParaRPr>
          </a:p>
          <a:p>
            <a:r>
              <a:rPr lang="en-US" dirty="0">
                <a:latin typeface="Lucida Grande" panose="020B0600040502020204" pitchFamily="34" charset="0"/>
                <a:cs typeface="Lucida Grande" panose="020B0600040502020204" pitchFamily="34" charset="0"/>
              </a:rPr>
              <a:t>Cross-validated SL with </a:t>
            </a:r>
            <a:r>
              <a:rPr lang="en-US" dirty="0" err="1">
                <a:latin typeface="Source Code Pro" panose="020B0509030403020204" pitchFamily="49" charset="77"/>
              </a:rPr>
              <a:t>cv_sl</a:t>
            </a:r>
            <a:endParaRPr lang="en-US" dirty="0">
              <a:latin typeface="Source Code Pro" panose="020B0509030403020204" pitchFamily="49" charset="77"/>
            </a:endParaRPr>
          </a:p>
          <a:p>
            <a:endParaRPr lang="en-US" dirty="0"/>
          </a:p>
        </p:txBody>
      </p:sp>
    </p:spTree>
    <p:extLst>
      <p:ext uri="{BB962C8B-B14F-4D97-AF65-F5344CB8AC3E}">
        <p14:creationId xmlns:p14="http://schemas.microsoft.com/office/powerpoint/2010/main" val="254186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51CA-13A7-9D85-C601-2C75CAA76EC2}"/>
              </a:ext>
            </a:extLst>
          </p:cNvPr>
          <p:cNvSpPr>
            <a:spLocks noGrp="1"/>
          </p:cNvSpPr>
          <p:nvPr>
            <p:ph type="title"/>
          </p:nvPr>
        </p:nvSpPr>
        <p:spPr/>
        <p:txBody>
          <a:bodyPr/>
          <a:lstStyle/>
          <a:p>
            <a:r>
              <a:rPr lang="en-US" dirty="0"/>
              <a:t>Live coding exercise with sl3 using WASH Benefits data</a:t>
            </a:r>
          </a:p>
        </p:txBody>
      </p:sp>
    </p:spTree>
    <p:extLst>
      <p:ext uri="{BB962C8B-B14F-4D97-AF65-F5344CB8AC3E}">
        <p14:creationId xmlns:p14="http://schemas.microsoft.com/office/powerpoint/2010/main" val="312535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3"/>
          <p:cNvSpPr>
            <a:spLocks noGrp="1"/>
          </p:cNvSpPr>
          <p:nvPr>
            <p:ph type="sldNum" sz="quarter" idx="4294967295"/>
          </p:nvPr>
        </p:nvSpPr>
        <p:spPr>
          <a:xfrm>
            <a:off x="8610600" y="6356350"/>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7B26E3-CF27-EE44-9594-0515DC5E5B16}" type="slidenum">
              <a:rPr lang="en-US" smtClean="0"/>
              <a:pPr/>
              <a:t>4</a:t>
            </a:fld>
            <a:endParaRPr lang="en-US" sz="1050" dirty="0">
              <a:solidFill>
                <a:schemeClr val="bg2"/>
              </a:solidFill>
              <a:latin typeface="Arial" charset="0"/>
            </a:endParaRPr>
          </a:p>
        </p:txBody>
      </p:sp>
      <p:sp>
        <p:nvSpPr>
          <p:cNvPr id="9" name="Title 1">
            <a:extLst>
              <a:ext uri="{FF2B5EF4-FFF2-40B4-BE49-F238E27FC236}">
                <a16:creationId xmlns:a16="http://schemas.microsoft.com/office/drawing/2014/main" id="{06388172-36CD-7744-A598-E4DB32397F0C}"/>
              </a:ext>
            </a:extLst>
          </p:cNvPr>
          <p:cNvSpPr>
            <a:spLocks noGrp="1"/>
          </p:cNvSpPr>
          <p:nvPr>
            <p:ph type="title"/>
          </p:nvPr>
        </p:nvSpPr>
        <p:spPr>
          <a:xfrm>
            <a:off x="252412" y="212358"/>
            <a:ext cx="7886700" cy="994172"/>
          </a:xfrm>
        </p:spPr>
        <p:txBody>
          <a:bodyPr>
            <a:normAutofit/>
          </a:bodyPr>
          <a:lstStyle/>
          <a:p>
            <a:r>
              <a:rPr lang="en-US" sz="4400" dirty="0"/>
              <a:t>Super Learner (SL)</a:t>
            </a:r>
          </a:p>
        </p:txBody>
      </p:sp>
      <p:pic>
        <p:nvPicPr>
          <p:cNvPr id="7" name="Picture 6" descr="Diagram&#10;&#10;Description automatically generated">
            <a:extLst>
              <a:ext uri="{FF2B5EF4-FFF2-40B4-BE49-F238E27FC236}">
                <a16:creationId xmlns:a16="http://schemas.microsoft.com/office/drawing/2014/main" id="{085A979A-37A4-244D-679A-A003DD53CA67}"/>
              </a:ext>
            </a:extLst>
          </p:cNvPr>
          <p:cNvPicPr>
            <a:picLocks noChangeAspect="1"/>
          </p:cNvPicPr>
          <p:nvPr/>
        </p:nvPicPr>
        <p:blipFill rotWithShape="1">
          <a:blip r:embed="rId3"/>
          <a:srcRect l="4279"/>
          <a:stretch/>
        </p:blipFill>
        <p:spPr>
          <a:xfrm>
            <a:off x="0" y="1206530"/>
            <a:ext cx="9144000" cy="5777048"/>
          </a:xfrm>
          <a:prstGeom prst="rect">
            <a:avLst/>
          </a:prstGeom>
        </p:spPr>
      </p:pic>
      <p:sp>
        <p:nvSpPr>
          <p:cNvPr id="5" name="Rectangle 4">
            <a:extLst>
              <a:ext uri="{FF2B5EF4-FFF2-40B4-BE49-F238E27FC236}">
                <a16:creationId xmlns:a16="http://schemas.microsoft.com/office/drawing/2014/main" id="{82DD8C6E-FB65-63B9-F31B-946BFA6A1BFC}"/>
              </a:ext>
            </a:extLst>
          </p:cNvPr>
          <p:cNvSpPr/>
          <p:nvPr/>
        </p:nvSpPr>
        <p:spPr>
          <a:xfrm>
            <a:off x="6541477" y="1206530"/>
            <a:ext cx="3411415" cy="57770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663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AF3E-0F46-BBC6-2C67-F00B94DD9D1C}"/>
              </a:ext>
            </a:extLst>
          </p:cNvPr>
          <p:cNvSpPr>
            <a:spLocks noGrp="1"/>
          </p:cNvSpPr>
          <p:nvPr>
            <p:ph type="title"/>
          </p:nvPr>
        </p:nvSpPr>
        <p:spPr>
          <a:xfrm>
            <a:off x="431800" y="235879"/>
            <a:ext cx="7766050" cy="1150353"/>
          </a:xfrm>
        </p:spPr>
        <p:txBody>
          <a:bodyPr>
            <a:normAutofit fontScale="90000"/>
          </a:bodyPr>
          <a:lstStyle/>
          <a:p>
            <a:r>
              <a:rPr lang="en-US" dirty="0"/>
              <a:t>WASH Benefits Bangladesh Example Dataset</a:t>
            </a:r>
          </a:p>
        </p:txBody>
      </p:sp>
      <p:sp>
        <p:nvSpPr>
          <p:cNvPr id="3" name="Content Placeholder 2">
            <a:extLst>
              <a:ext uri="{FF2B5EF4-FFF2-40B4-BE49-F238E27FC236}">
                <a16:creationId xmlns:a16="http://schemas.microsoft.com/office/drawing/2014/main" id="{A1530CB0-0854-7228-8CD2-12EB5FBB3DDA}"/>
              </a:ext>
            </a:extLst>
          </p:cNvPr>
          <p:cNvSpPr>
            <a:spLocks noGrp="1"/>
          </p:cNvSpPr>
          <p:nvPr>
            <p:ph idx="1"/>
          </p:nvPr>
        </p:nvSpPr>
        <p:spPr>
          <a:xfrm>
            <a:off x="457200" y="1462044"/>
            <a:ext cx="7740650" cy="3933912"/>
          </a:xfrm>
        </p:spPr>
        <p:txBody>
          <a:bodyPr>
            <a:normAutofit lnSpcReduction="10000"/>
          </a:bodyPr>
          <a:lstStyle/>
          <a:p>
            <a:r>
              <a:rPr lang="en-US" sz="2400" dirty="0"/>
              <a:t>Study aiming to understand the effect of water quality, sanitation, hand washing, and nutritional interventions on child development in rural Bangladesh (WASH Benefits Bangladesh): a cluster randomized controlled trial (</a:t>
            </a:r>
            <a:r>
              <a:rPr lang="en-US" sz="2400" dirty="0" err="1"/>
              <a:t>Tofail</a:t>
            </a:r>
            <a:r>
              <a:rPr lang="en-US" sz="2400" dirty="0"/>
              <a:t> et al. </a:t>
            </a:r>
            <a:r>
              <a:rPr lang="en-US" sz="2400" dirty="0">
                <a:hlinkClick r:id="rId2"/>
              </a:rPr>
              <a:t>2018</a:t>
            </a:r>
            <a:r>
              <a:rPr lang="en-US" sz="2400" dirty="0"/>
              <a:t>). </a:t>
            </a:r>
          </a:p>
          <a:p>
            <a:r>
              <a:rPr lang="en-US" sz="2400" dirty="0"/>
              <a:t>Enrolled pregnant women in their first or second trimester from the rural villages of Gazipur, Kishoreganj, Mymensingh, and Tangail districts of central Bangladesh, with an average of 8 women per cluster. </a:t>
            </a:r>
          </a:p>
        </p:txBody>
      </p:sp>
    </p:spTree>
    <p:extLst>
      <p:ext uri="{BB962C8B-B14F-4D97-AF65-F5344CB8AC3E}">
        <p14:creationId xmlns:p14="http://schemas.microsoft.com/office/powerpoint/2010/main" val="113941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AF3E-0F46-BBC6-2C67-F00B94DD9D1C}"/>
              </a:ext>
            </a:extLst>
          </p:cNvPr>
          <p:cNvSpPr>
            <a:spLocks noGrp="1"/>
          </p:cNvSpPr>
          <p:nvPr>
            <p:ph type="title"/>
          </p:nvPr>
        </p:nvSpPr>
        <p:spPr>
          <a:xfrm>
            <a:off x="431800" y="235879"/>
            <a:ext cx="7766050" cy="1150353"/>
          </a:xfrm>
        </p:spPr>
        <p:txBody>
          <a:bodyPr>
            <a:normAutofit fontScale="90000"/>
          </a:bodyPr>
          <a:lstStyle/>
          <a:p>
            <a:r>
              <a:rPr lang="en-US" dirty="0"/>
              <a:t>WASH Benefits Bangladesh Example Dataset</a:t>
            </a:r>
          </a:p>
        </p:txBody>
      </p:sp>
      <p:sp>
        <p:nvSpPr>
          <p:cNvPr id="3" name="Content Placeholder 2">
            <a:extLst>
              <a:ext uri="{FF2B5EF4-FFF2-40B4-BE49-F238E27FC236}">
                <a16:creationId xmlns:a16="http://schemas.microsoft.com/office/drawing/2014/main" id="{A1530CB0-0854-7228-8CD2-12EB5FBB3DDA}"/>
              </a:ext>
            </a:extLst>
          </p:cNvPr>
          <p:cNvSpPr>
            <a:spLocks noGrp="1"/>
          </p:cNvSpPr>
          <p:nvPr>
            <p:ph idx="1"/>
          </p:nvPr>
        </p:nvSpPr>
        <p:spPr>
          <a:xfrm>
            <a:off x="457200" y="1644924"/>
            <a:ext cx="7740650" cy="3933912"/>
          </a:xfrm>
        </p:spPr>
        <p:txBody>
          <a:bodyPr>
            <a:normAutofit fontScale="92500" lnSpcReduction="20000"/>
          </a:bodyPr>
          <a:lstStyle/>
          <a:p>
            <a:r>
              <a:rPr lang="en-US" sz="2400" dirty="0"/>
              <a:t>Six intervention groups:</a:t>
            </a:r>
          </a:p>
          <a:p>
            <a:pPr lvl="1"/>
            <a:r>
              <a:rPr lang="en-US" sz="2400" dirty="0"/>
              <a:t>chlorinated drinking water; </a:t>
            </a:r>
          </a:p>
          <a:p>
            <a:pPr lvl="1"/>
            <a:r>
              <a:rPr lang="en-US" sz="2400" dirty="0"/>
              <a:t>improved sanitation; </a:t>
            </a:r>
          </a:p>
          <a:p>
            <a:pPr lvl="1"/>
            <a:r>
              <a:rPr lang="en-US" sz="2400" dirty="0"/>
              <a:t>hand-washing with soap; </a:t>
            </a:r>
          </a:p>
          <a:p>
            <a:pPr lvl="1"/>
            <a:r>
              <a:rPr lang="en-US" sz="2400" dirty="0"/>
              <a:t>combined water, sanitation, and hand washing; </a:t>
            </a:r>
          </a:p>
          <a:p>
            <a:pPr lvl="1"/>
            <a:r>
              <a:rPr lang="en-US" sz="2400" dirty="0"/>
              <a:t>improved nutrition through counseling and provision of lipid-based nutrient supplements; and </a:t>
            </a:r>
          </a:p>
          <a:p>
            <a:pPr lvl="1"/>
            <a:r>
              <a:rPr lang="en-US" sz="2400" dirty="0"/>
              <a:t>combined water, sanitation, handwashing, and nutrition.</a:t>
            </a:r>
          </a:p>
          <a:p>
            <a:r>
              <a:rPr lang="en-US" sz="2400" dirty="0"/>
              <a:t>We concentrate on child growth (size for age) as the outcome of interest. </a:t>
            </a:r>
          </a:p>
        </p:txBody>
      </p:sp>
    </p:spTree>
    <p:extLst>
      <p:ext uri="{BB962C8B-B14F-4D97-AF65-F5344CB8AC3E}">
        <p14:creationId xmlns:p14="http://schemas.microsoft.com/office/powerpoint/2010/main" val="166546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4A0B-E595-1197-23F4-0B626B9AFEF5}"/>
              </a:ext>
            </a:extLst>
          </p:cNvPr>
          <p:cNvSpPr>
            <a:spLocks noGrp="1"/>
          </p:cNvSpPr>
          <p:nvPr>
            <p:ph type="title"/>
          </p:nvPr>
        </p:nvSpPr>
        <p:spPr>
          <a:xfrm>
            <a:off x="568325" y="1442709"/>
            <a:ext cx="7772400" cy="1675474"/>
          </a:xfrm>
        </p:spPr>
        <p:txBody>
          <a:bodyPr/>
          <a:lstStyle/>
          <a:p>
            <a:r>
              <a:rPr lang="en-US" dirty="0"/>
              <a:t>Exercise: Training a super learner with </a:t>
            </a:r>
            <a:r>
              <a:rPr lang="en-US" sz="4400" dirty="0">
                <a:latin typeface="Source Code Pro" panose="020B0509030403020204" pitchFamily="49" charset="77"/>
              </a:rPr>
              <a:t>sl3</a:t>
            </a:r>
            <a:endParaRPr lang="en-US" dirty="0"/>
          </a:p>
        </p:txBody>
      </p:sp>
      <p:sp>
        <p:nvSpPr>
          <p:cNvPr id="4" name="Text Placeholder 2">
            <a:extLst>
              <a:ext uri="{FF2B5EF4-FFF2-40B4-BE49-F238E27FC236}">
                <a16:creationId xmlns:a16="http://schemas.microsoft.com/office/drawing/2014/main" id="{E1AD0B2E-A623-2464-FE46-879DCA1DB8DA}"/>
              </a:ext>
            </a:extLst>
          </p:cNvPr>
          <p:cNvSpPr txBox="1">
            <a:spLocks/>
          </p:cNvSpPr>
          <p:nvPr/>
        </p:nvSpPr>
        <p:spPr>
          <a:xfrm>
            <a:off x="568325" y="3118183"/>
            <a:ext cx="7772400" cy="895685"/>
          </a:xfrm>
          <a:prstGeom prst="rect">
            <a:avLst/>
          </a:prstGeom>
        </p:spPr>
        <p:txBody>
          <a:bodyPr vert="horz" lIns="91440" tIns="45720" rIns="91440" bIns="45720" rtlCol="0" anchor="b">
            <a:normAutofit fontScale="92500" lnSpcReduction="10000"/>
          </a:bodyPr>
          <a:lstStyle>
            <a:lvl1pPr marL="0" indent="0" algn="l" defTabSz="457200" rtl="0" eaLnBrk="1" latinLnBrk="0" hangingPunct="1">
              <a:spcBef>
                <a:spcPct val="20000"/>
              </a:spcBef>
              <a:buFont typeface="Arial"/>
              <a:buNone/>
              <a:defRPr sz="22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800" kern="1200">
                <a:solidFill>
                  <a:schemeClr val="tx1">
                    <a:tint val="75000"/>
                  </a:schemeClr>
                </a:solidFill>
                <a:latin typeface="Lucida Grande"/>
                <a:ea typeface="+mn-ea"/>
                <a:cs typeface="Lucida Grande"/>
              </a:defRPr>
            </a:lvl2pPr>
            <a:lvl3pPr marL="914400" indent="0" algn="l" defTabSz="457200" rtl="0" eaLnBrk="1" latinLnBrk="0" hangingPunct="1">
              <a:spcBef>
                <a:spcPct val="20000"/>
              </a:spcBef>
              <a:buFont typeface="Arial"/>
              <a:buNone/>
              <a:defRPr sz="1600" kern="1200">
                <a:solidFill>
                  <a:schemeClr val="tx1">
                    <a:tint val="75000"/>
                  </a:schemeClr>
                </a:solidFill>
                <a:latin typeface="Lucida Grande"/>
                <a:ea typeface="+mn-ea"/>
                <a:cs typeface="Lucida Grande"/>
              </a:defRPr>
            </a:lvl3pPr>
            <a:lvl4pPr marL="1371600" indent="0" algn="l" defTabSz="457200" rtl="0" eaLnBrk="1" latinLnBrk="0" hangingPunct="1">
              <a:spcBef>
                <a:spcPct val="20000"/>
              </a:spcBef>
              <a:buFont typeface="Arial"/>
              <a:buNone/>
              <a:defRPr sz="1400" kern="1200">
                <a:solidFill>
                  <a:schemeClr val="tx1">
                    <a:tint val="75000"/>
                  </a:schemeClr>
                </a:solidFill>
                <a:latin typeface="Lucida Grande"/>
                <a:ea typeface="+mn-ea"/>
                <a:cs typeface="Lucida Grande"/>
              </a:defRPr>
            </a:lvl4pPr>
            <a:lvl5pPr marL="1828800" indent="0" algn="l" defTabSz="457200" rtl="0" eaLnBrk="1" latinLnBrk="0" hangingPunct="1">
              <a:spcBef>
                <a:spcPct val="20000"/>
              </a:spcBef>
              <a:buFont typeface="Arial"/>
              <a:buNone/>
              <a:defRPr sz="1400" kern="1200">
                <a:solidFill>
                  <a:schemeClr val="tx1">
                    <a:tint val="75000"/>
                  </a:schemeClr>
                </a:solidFill>
                <a:latin typeface="Lucida Grande"/>
                <a:ea typeface="+mn-ea"/>
                <a:cs typeface="Lucida Grand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dirty="0">
                <a:hlinkClick r:id="rId2"/>
              </a:rPr>
              <a:t>https://tlverse.org/tlverse-handbook/sl3.html</a:t>
            </a:r>
            <a:endParaRPr lang="en-US" sz="1800" dirty="0"/>
          </a:p>
          <a:p>
            <a:endParaRPr lang="en-US" sz="1800" dirty="0"/>
          </a:p>
          <a:p>
            <a:r>
              <a:rPr lang="en-US" sz="1800" dirty="0">
                <a:hlinkClick r:id="rId3"/>
              </a:rPr>
              <a:t>http://</a:t>
            </a:r>
            <a:r>
              <a:rPr lang="en-US" sz="1800" dirty="0" err="1">
                <a:hlinkClick r:id="rId3"/>
              </a:rPr>
              <a:t>tlverse.org</a:t>
            </a:r>
            <a:r>
              <a:rPr lang="en-US" sz="1800" dirty="0">
                <a:hlinkClick r:id="rId3"/>
              </a:rPr>
              <a:t>/enar2023-workshop/sl3.html</a:t>
            </a:r>
            <a:endParaRPr lang="en-US" sz="1800" dirty="0"/>
          </a:p>
        </p:txBody>
      </p:sp>
    </p:spTree>
    <p:extLst>
      <p:ext uri="{BB962C8B-B14F-4D97-AF65-F5344CB8AC3E}">
        <p14:creationId xmlns:p14="http://schemas.microsoft.com/office/powerpoint/2010/main" val="1560662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3"/>
          <p:cNvSpPr>
            <a:spLocks noGrp="1"/>
          </p:cNvSpPr>
          <p:nvPr>
            <p:ph type="sldNum" sz="quarter" idx="4294967295"/>
          </p:nvPr>
        </p:nvSpPr>
        <p:spPr>
          <a:xfrm>
            <a:off x="8610600" y="6356350"/>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7B26E3-CF27-EE44-9594-0515DC5E5B16}" type="slidenum">
              <a:rPr lang="en-US" smtClean="0"/>
              <a:pPr/>
              <a:t>5</a:t>
            </a:fld>
            <a:endParaRPr lang="en-US" sz="1050" dirty="0">
              <a:solidFill>
                <a:schemeClr val="bg2"/>
              </a:solidFill>
              <a:latin typeface="Arial" charset="0"/>
            </a:endParaRPr>
          </a:p>
        </p:txBody>
      </p:sp>
      <p:sp>
        <p:nvSpPr>
          <p:cNvPr id="9" name="Title 1">
            <a:extLst>
              <a:ext uri="{FF2B5EF4-FFF2-40B4-BE49-F238E27FC236}">
                <a16:creationId xmlns:a16="http://schemas.microsoft.com/office/drawing/2014/main" id="{06388172-36CD-7744-A598-E4DB32397F0C}"/>
              </a:ext>
            </a:extLst>
          </p:cNvPr>
          <p:cNvSpPr>
            <a:spLocks noGrp="1"/>
          </p:cNvSpPr>
          <p:nvPr>
            <p:ph type="title"/>
          </p:nvPr>
        </p:nvSpPr>
        <p:spPr>
          <a:xfrm>
            <a:off x="252412" y="212358"/>
            <a:ext cx="7886700" cy="994172"/>
          </a:xfrm>
        </p:spPr>
        <p:txBody>
          <a:bodyPr>
            <a:normAutofit/>
          </a:bodyPr>
          <a:lstStyle/>
          <a:p>
            <a:r>
              <a:rPr lang="en-US" sz="4400" dirty="0"/>
              <a:t>Super Learner (SL)</a:t>
            </a:r>
          </a:p>
        </p:txBody>
      </p:sp>
      <p:pic>
        <p:nvPicPr>
          <p:cNvPr id="7" name="Picture 6" descr="Diagram&#10;&#10;Description automatically generated">
            <a:extLst>
              <a:ext uri="{FF2B5EF4-FFF2-40B4-BE49-F238E27FC236}">
                <a16:creationId xmlns:a16="http://schemas.microsoft.com/office/drawing/2014/main" id="{085A979A-37A4-244D-679A-A003DD53CA67}"/>
              </a:ext>
            </a:extLst>
          </p:cNvPr>
          <p:cNvPicPr>
            <a:picLocks noChangeAspect="1"/>
          </p:cNvPicPr>
          <p:nvPr/>
        </p:nvPicPr>
        <p:blipFill rotWithShape="1">
          <a:blip r:embed="rId3"/>
          <a:srcRect l="4279"/>
          <a:stretch/>
        </p:blipFill>
        <p:spPr>
          <a:xfrm>
            <a:off x="0" y="1206530"/>
            <a:ext cx="9144000" cy="5777048"/>
          </a:xfrm>
          <a:prstGeom prst="rect">
            <a:avLst/>
          </a:prstGeom>
        </p:spPr>
      </p:pic>
    </p:spTree>
    <p:extLst>
      <p:ext uri="{BB962C8B-B14F-4D97-AF65-F5344CB8AC3E}">
        <p14:creationId xmlns:p14="http://schemas.microsoft.com/office/powerpoint/2010/main" val="40429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9938" name="Content Placeholder 2"/>
              <p:cNvSpPr>
                <a:spLocks noGrp="1"/>
              </p:cNvSpPr>
              <p:nvPr>
                <p:ph idx="1"/>
              </p:nvPr>
            </p:nvSpPr>
            <p:spPr>
              <a:xfrm>
                <a:off x="252412" y="1383094"/>
                <a:ext cx="8639175" cy="4290924"/>
              </a:xfrm>
            </p:spPr>
            <p:txBody>
              <a:bodyPr>
                <a:normAutofit/>
              </a:bodyPr>
              <a:lstStyle/>
              <a:p>
                <a:pPr>
                  <a:spcBef>
                    <a:spcPts val="900"/>
                  </a:spcBef>
                  <a:buSzPct val="90000"/>
                </a:pPr>
                <a:r>
                  <a:rPr lang="en-US" sz="2000" dirty="0">
                    <a:ea typeface="Arial Hebrew" charset="-79"/>
                    <a:cs typeface="Arial Hebrew" charset="-79"/>
                  </a:rPr>
                  <a:t>Uses a library of algorithms for estimating a prediction function</a:t>
                </a:r>
              </a:p>
              <a:p>
                <a:pPr lvl="1">
                  <a:spcBef>
                    <a:spcPts val="900"/>
                  </a:spcBef>
                  <a:buSzPct val="90000"/>
                </a:pPr>
                <a:r>
                  <a:rPr lang="en-US" sz="1800" dirty="0">
                    <a:latin typeface="Myriad Pro Light" panose="020B0403030403020204" pitchFamily="34" charset="0"/>
                    <a:ea typeface="Arial Hebrew" charset="-79"/>
                    <a:cs typeface="Arial Hebrew" charset="-79"/>
                  </a:rPr>
                  <a:t>Analyst specifies Alg</a:t>
                </a:r>
                <a:r>
                  <a:rPr lang="en-US" sz="1800" baseline="-25000" dirty="0">
                    <a:latin typeface="Myriad Pro Light" panose="020B0403030403020204" pitchFamily="34" charset="0"/>
                    <a:ea typeface="Arial Hebrew" charset="-79"/>
                    <a:cs typeface="Arial Hebrew" charset="-79"/>
                  </a:rPr>
                  <a:t>1</a:t>
                </a:r>
                <a:r>
                  <a:rPr lang="en-US" sz="1800" dirty="0">
                    <a:latin typeface="Myriad Pro Light" panose="020B0403030403020204" pitchFamily="34" charset="0"/>
                    <a:ea typeface="Arial Hebrew" charset="-79"/>
                    <a:cs typeface="Arial Hebrew" charset="-79"/>
                  </a:rPr>
                  <a:t>, ... Alg</a:t>
                </a:r>
                <a:r>
                  <a:rPr lang="en-US" sz="1800" baseline="-25000" dirty="0">
                    <a:latin typeface="Myriad Pro Light" panose="020B0403030403020204" pitchFamily="34" charset="0"/>
                    <a:ea typeface="Arial Hebrew" charset="-79"/>
                    <a:cs typeface="Arial Hebrew" charset="-79"/>
                  </a:rPr>
                  <a:t>K</a:t>
                </a:r>
              </a:p>
              <a:p>
                <a:pPr lvl="1">
                  <a:spcBef>
                    <a:spcPts val="900"/>
                  </a:spcBef>
                  <a:buSzPct val="90000"/>
                </a:pPr>
                <a:r>
                  <a:rPr lang="en-US" sz="1800" dirty="0">
                    <a:latin typeface="Myriad Pro Light" panose="020B0403030403020204" pitchFamily="34" charset="0"/>
                    <a:ea typeface="Arial Hebrew" charset="-79"/>
                    <a:cs typeface="Arial Hebrew" charset="-79"/>
                  </a:rPr>
                  <a:t>Create an optimal combination</a:t>
                </a:r>
              </a:p>
              <a:p>
                <a:pPr lvl="2">
                  <a:spcBef>
                    <a:spcPts val="900"/>
                  </a:spcBef>
                  <a:buSzPct val="90000"/>
                </a:pPr>
                <a:r>
                  <a:rPr lang="en-US" dirty="0">
                    <a:latin typeface="Myriad Pro Light" panose="020B0403030403020204" pitchFamily="34" charset="0"/>
                    <a:ea typeface="Arial Hebrew" charset="-79"/>
                    <a:cs typeface="Arial Hebrew" charset="-79"/>
                  </a:rPr>
                  <a:t>Optimal with respect to V-fold cross-validated (CV) risk</a:t>
                </a:r>
              </a:p>
              <a:p>
                <a:pPr lvl="2">
                  <a:spcBef>
                    <a:spcPts val="900"/>
                  </a:spcBef>
                  <a:buSzPct val="90000"/>
                </a:pPr>
                <a:r>
                  <a:rPr lang="en-US" dirty="0">
                    <a:latin typeface="Myriad Pro Light" panose="020B0403030403020204" pitchFamily="34" charset="0"/>
                    <a:ea typeface="Arial Hebrew" charset="-79"/>
                    <a:cs typeface="Arial Hebrew" charset="-79"/>
                  </a:rPr>
                  <a:t>Example risk functions: Negative log likelihood, mean squared error, 1-AUC</a:t>
                </a:r>
              </a:p>
              <a:p>
                <a:pPr>
                  <a:spcBef>
                    <a:spcPts val="900"/>
                  </a:spcBef>
                  <a:buSzPct val="90000"/>
                </a:pPr>
                <a:r>
                  <a:rPr lang="en-US" sz="2000" dirty="0">
                    <a:ea typeface="Arial Hebrew" charset="-79"/>
                    <a:cs typeface="Arial Hebrew" charset="-79"/>
                  </a:rPr>
                  <a:t>SL predicted values</a:t>
                </a:r>
                <a:r>
                  <a:rPr lang="en-US" sz="2000" dirty="0">
                    <a:cs typeface="Calibri" charset="0"/>
                  </a:rPr>
                  <a:t>,</a:t>
                </a:r>
                <a:r>
                  <a:rPr lang="en-US" sz="2000" dirty="0">
                    <a:solidFill>
                      <a:srgbClr val="000090"/>
                    </a:solidFill>
                    <a:cs typeface="Calibri" charset="0"/>
                  </a:rPr>
                  <a:t> </a:t>
                </a:r>
                <a14:m>
                  <m:oMath xmlns:m="http://schemas.openxmlformats.org/officeDocument/2006/math">
                    <m:sSub>
                      <m:sSubPr>
                        <m:ctrlPr>
                          <a:rPr lang="en-US" sz="2000" i="1">
                            <a:solidFill>
                              <a:srgbClr val="265B99"/>
                            </a:solidFill>
                            <a:latin typeface="Cambria Math" panose="02040503050406030204" pitchFamily="18" charset="0"/>
                            <a:cs typeface="Calibri" charset="0"/>
                          </a:rPr>
                        </m:ctrlPr>
                      </m:sSubPr>
                      <m:e>
                        <m:acc>
                          <m:accPr>
                            <m:chr m:val="̂"/>
                            <m:ctrlPr>
                              <a:rPr lang="en-US" sz="2000" i="1">
                                <a:solidFill>
                                  <a:srgbClr val="265B99"/>
                                </a:solidFill>
                                <a:latin typeface="Cambria Math" panose="02040503050406030204" pitchFamily="18" charset="0"/>
                                <a:cs typeface="Calibri" charset="0"/>
                              </a:rPr>
                            </m:ctrlPr>
                          </m:accPr>
                          <m:e>
                            <m:r>
                              <a:rPr lang="en-US" sz="2000" i="1">
                                <a:solidFill>
                                  <a:srgbClr val="265B99"/>
                                </a:solidFill>
                                <a:latin typeface="Cambria Math" panose="02040503050406030204" pitchFamily="18" charset="0"/>
                                <a:cs typeface="Calibri" charset="0"/>
                              </a:rPr>
                              <m:t>𝑌</m:t>
                            </m:r>
                          </m:e>
                        </m:acc>
                      </m:e>
                      <m:sub>
                        <m:r>
                          <a:rPr lang="en-US" sz="2000" i="1">
                            <a:solidFill>
                              <a:srgbClr val="265B99"/>
                            </a:solidFill>
                            <a:latin typeface="Cambria Math" panose="02040503050406030204" pitchFamily="18" charset="0"/>
                            <a:cs typeface="Calibri" charset="0"/>
                          </a:rPr>
                          <m:t>𝑆𝐿</m:t>
                        </m:r>
                      </m:sub>
                    </m:sSub>
                    <m:r>
                      <a:rPr lang="en-US" sz="2000" i="1">
                        <a:solidFill>
                          <a:srgbClr val="000090"/>
                        </a:solidFill>
                        <a:latin typeface="Cambria Math" panose="02040503050406030204" pitchFamily="18" charset="0"/>
                        <a:cs typeface="Calibri" charset="0"/>
                      </a:rPr>
                      <m:t>,</m:t>
                    </m:r>
                  </m:oMath>
                </a14:m>
                <a:r>
                  <a:rPr lang="en-US" sz="2000" dirty="0">
                    <a:latin typeface="Myriad Pro Light" panose="020B0403030403020204" pitchFamily="34" charset="0"/>
                    <a:cs typeface="Calibri" charset="0"/>
                  </a:rPr>
                  <a:t> </a:t>
                </a:r>
                <a:r>
                  <a:rPr lang="en-US" sz="2000" dirty="0">
                    <a:cs typeface="Calibri" charset="0"/>
                  </a:rPr>
                  <a:t>are a combination of</a:t>
                </a:r>
                <a:r>
                  <a:rPr lang="en-US" sz="2000" dirty="0">
                    <a:solidFill>
                      <a:srgbClr val="000090"/>
                    </a:solidFill>
                    <a:latin typeface="Myriad Pro Light" panose="020B0403030403020204" pitchFamily="34" charset="0"/>
                    <a:cs typeface="Calibri" charset="0"/>
                  </a:rPr>
                  <a:t> </a:t>
                </a:r>
                <a14:m>
                  <m:oMath xmlns:m="http://schemas.openxmlformats.org/officeDocument/2006/math">
                    <m:sSub>
                      <m:sSubPr>
                        <m:ctrlPr>
                          <a:rPr lang="en-US" sz="2000" i="1">
                            <a:solidFill>
                              <a:srgbClr val="265B99"/>
                            </a:solidFill>
                            <a:latin typeface="Cambria Math" panose="02040503050406030204" pitchFamily="18" charset="0"/>
                            <a:cs typeface="Calibri" charset="0"/>
                          </a:rPr>
                        </m:ctrlPr>
                      </m:sSubPr>
                      <m:e>
                        <m:acc>
                          <m:accPr>
                            <m:chr m:val="̂"/>
                            <m:ctrlPr>
                              <a:rPr lang="en-US" sz="2000" i="1">
                                <a:solidFill>
                                  <a:srgbClr val="265B99"/>
                                </a:solidFill>
                                <a:latin typeface="Cambria Math" panose="02040503050406030204" pitchFamily="18" charset="0"/>
                                <a:cs typeface="Calibri" charset="0"/>
                              </a:rPr>
                            </m:ctrlPr>
                          </m:accPr>
                          <m:e>
                            <m:r>
                              <a:rPr lang="en-US" sz="2000" i="1">
                                <a:solidFill>
                                  <a:srgbClr val="265B99"/>
                                </a:solidFill>
                                <a:latin typeface="Cambria Math" panose="02040503050406030204" pitchFamily="18" charset="0"/>
                                <a:cs typeface="Calibri" charset="0"/>
                              </a:rPr>
                              <m:t>𝑌</m:t>
                            </m:r>
                          </m:e>
                        </m:acc>
                      </m:e>
                      <m:sub>
                        <m:sSub>
                          <m:sSubPr>
                            <m:ctrlPr>
                              <a:rPr lang="en-US" sz="2000" i="1">
                                <a:solidFill>
                                  <a:srgbClr val="265B99"/>
                                </a:solidFill>
                                <a:latin typeface="Cambria Math" panose="02040503050406030204" pitchFamily="18" charset="0"/>
                                <a:cs typeface="Calibri" charset="0"/>
                              </a:rPr>
                            </m:ctrlPr>
                          </m:sSubPr>
                          <m:e>
                            <m:r>
                              <a:rPr lang="en-US" sz="2000" i="1">
                                <a:solidFill>
                                  <a:srgbClr val="265B99"/>
                                </a:solidFill>
                                <a:latin typeface="Cambria Math" panose="02040503050406030204" pitchFamily="18" charset="0"/>
                                <a:cs typeface="Calibri" charset="0"/>
                              </a:rPr>
                              <m:t>𝐴𝑙𝑔</m:t>
                            </m:r>
                          </m:e>
                          <m:sub>
                            <m:r>
                              <a:rPr lang="en-US" sz="2000" i="1">
                                <a:solidFill>
                                  <a:srgbClr val="265B99"/>
                                </a:solidFill>
                                <a:latin typeface="Cambria Math" panose="02040503050406030204" pitchFamily="18" charset="0"/>
                                <a:cs typeface="Calibri" charset="0"/>
                              </a:rPr>
                              <m:t>1</m:t>
                            </m:r>
                          </m:sub>
                        </m:sSub>
                      </m:sub>
                    </m:sSub>
                    <m:r>
                      <a:rPr lang="en-US" sz="2000" i="1">
                        <a:solidFill>
                          <a:srgbClr val="265B99"/>
                        </a:solidFill>
                        <a:latin typeface="Cambria Math" panose="02040503050406030204" pitchFamily="18" charset="0"/>
                        <a:cs typeface="Calibri" charset="0"/>
                      </a:rPr>
                      <m:t>,</m:t>
                    </m:r>
                  </m:oMath>
                </a14:m>
                <a:r>
                  <a:rPr lang="en-US" sz="2000" dirty="0">
                    <a:solidFill>
                      <a:srgbClr val="265B99"/>
                    </a:solidFill>
                    <a:latin typeface="Myriad Pro Light" panose="020B0403030403020204" pitchFamily="34" charset="0"/>
                    <a:cs typeface="Calibri" charset="0"/>
                  </a:rPr>
                  <a:t> ..., </a:t>
                </a:r>
                <a14:m>
                  <m:oMath xmlns:m="http://schemas.openxmlformats.org/officeDocument/2006/math">
                    <m:sSub>
                      <m:sSubPr>
                        <m:ctrlPr>
                          <a:rPr lang="en-US" sz="2000" i="1">
                            <a:solidFill>
                              <a:srgbClr val="265B99"/>
                            </a:solidFill>
                            <a:latin typeface="Cambria Math" panose="02040503050406030204" pitchFamily="18" charset="0"/>
                            <a:cs typeface="Calibri" charset="0"/>
                          </a:rPr>
                        </m:ctrlPr>
                      </m:sSubPr>
                      <m:e>
                        <m:acc>
                          <m:accPr>
                            <m:chr m:val="̂"/>
                            <m:ctrlPr>
                              <a:rPr lang="en-US" sz="2000" i="1">
                                <a:solidFill>
                                  <a:srgbClr val="265B99"/>
                                </a:solidFill>
                                <a:latin typeface="Cambria Math" panose="02040503050406030204" pitchFamily="18" charset="0"/>
                                <a:cs typeface="Calibri" charset="0"/>
                              </a:rPr>
                            </m:ctrlPr>
                          </m:accPr>
                          <m:e>
                            <m:r>
                              <a:rPr lang="en-US" sz="2000" i="1">
                                <a:solidFill>
                                  <a:srgbClr val="265B99"/>
                                </a:solidFill>
                                <a:latin typeface="Cambria Math" panose="02040503050406030204" pitchFamily="18" charset="0"/>
                                <a:cs typeface="Calibri" charset="0"/>
                              </a:rPr>
                              <m:t>𝑌</m:t>
                            </m:r>
                          </m:e>
                        </m:acc>
                      </m:e>
                      <m:sub>
                        <m:sSub>
                          <m:sSubPr>
                            <m:ctrlPr>
                              <a:rPr lang="en-US" sz="2000" i="1">
                                <a:solidFill>
                                  <a:srgbClr val="265B99"/>
                                </a:solidFill>
                                <a:latin typeface="Cambria Math" panose="02040503050406030204" pitchFamily="18" charset="0"/>
                                <a:cs typeface="Calibri" charset="0"/>
                              </a:rPr>
                            </m:ctrlPr>
                          </m:sSubPr>
                          <m:e>
                            <m:r>
                              <a:rPr lang="en-US" sz="2000" i="1">
                                <a:solidFill>
                                  <a:srgbClr val="265B99"/>
                                </a:solidFill>
                                <a:latin typeface="Cambria Math" panose="02040503050406030204" pitchFamily="18" charset="0"/>
                                <a:cs typeface="Calibri" charset="0"/>
                              </a:rPr>
                              <m:t>𝐴𝑙𝑔</m:t>
                            </m:r>
                          </m:e>
                          <m:sub>
                            <m:r>
                              <a:rPr lang="en-US" sz="2000" i="1">
                                <a:solidFill>
                                  <a:srgbClr val="265B99"/>
                                </a:solidFill>
                                <a:latin typeface="Cambria Math" panose="02040503050406030204" pitchFamily="18" charset="0"/>
                                <a:cs typeface="Calibri" charset="0"/>
                              </a:rPr>
                              <m:t>𝐾</m:t>
                            </m:r>
                          </m:sub>
                        </m:sSub>
                      </m:sub>
                    </m:sSub>
                  </m:oMath>
                </a14:m>
                <a:r>
                  <a:rPr lang="en-US" sz="2000" dirty="0">
                    <a:solidFill>
                      <a:srgbClr val="265B99"/>
                    </a:solidFill>
                    <a:latin typeface="Myriad Pro Light" panose="020B0403030403020204" pitchFamily="34" charset="0"/>
                    <a:cs typeface="Calibri" charset="0"/>
                  </a:rPr>
                  <a:t> </a:t>
                </a:r>
              </a:p>
              <a:p>
                <a:pPr lvl="1">
                  <a:spcBef>
                    <a:spcPts val="900"/>
                  </a:spcBef>
                  <a:buSzPct val="90000"/>
                </a:pPr>
                <a:r>
                  <a:rPr lang="en-US" sz="1800" dirty="0">
                    <a:latin typeface="Myriad Pro Light" panose="020B0403030403020204" pitchFamily="34" charset="0"/>
                    <a:cs typeface="Calibri" charset="0"/>
                  </a:rPr>
                  <a:t>Discrete SL:  “winner-take-all”, predictions from algorithm with best CV risk</a:t>
                </a:r>
                <a:endParaRPr lang="en-US" sz="1800" dirty="0">
                  <a:latin typeface="Myriad Pro Light" panose="020B0403030403020204" pitchFamily="34" charset="0"/>
                  <a:ea typeface="Arial Hebrew" charset="-79"/>
                  <a:cs typeface="Arial Hebrew" charset="-79"/>
                </a:endParaRPr>
              </a:p>
              <a:p>
                <a:pPr lvl="1">
                  <a:spcBef>
                    <a:spcPts val="900"/>
                  </a:spcBef>
                  <a:buSzPct val="90000"/>
                </a:pPr>
                <a:r>
                  <a:rPr lang="en-US" sz="1800" dirty="0">
                    <a:latin typeface="Myriad Pro Light" panose="020B0403030403020204" pitchFamily="34" charset="0"/>
                    <a:ea typeface="Arial Hebrew" charset="-79"/>
                    <a:cs typeface="Arial Hebrew" charset="-79"/>
                  </a:rPr>
                  <a:t>Ensemble SL: predictions from multiple algorithms are combined</a:t>
                </a:r>
              </a:p>
              <a:p>
                <a:pPr lvl="2">
                  <a:spcBef>
                    <a:spcPts val="675"/>
                  </a:spcBef>
                  <a:buSzPct val="90000"/>
                </a:pPr>
                <a:r>
                  <a:rPr lang="en-US" sz="1600" dirty="0">
                    <a:latin typeface="Myriad Pro Light" panose="020B0403030403020204" pitchFamily="34" charset="0"/>
                    <a:ea typeface="Arial Hebrew" charset="-79"/>
                    <a:cs typeface="Arial Hebrew" charset="-79"/>
                  </a:rPr>
                  <a:t>weighted combination</a:t>
                </a:r>
              </a:p>
              <a:p>
                <a:pPr lvl="2">
                  <a:spcBef>
                    <a:spcPts val="675"/>
                  </a:spcBef>
                  <a:buSzPct val="90000"/>
                </a:pPr>
                <a:r>
                  <a:rPr lang="en-US" sz="1600" dirty="0">
                    <a:latin typeface="Myriad Pro Light" panose="020B0403030403020204" pitchFamily="34" charset="0"/>
                    <a:ea typeface="Arial Hebrew" charset="-79"/>
                    <a:cs typeface="Arial Hebrew" charset="-79"/>
                  </a:rPr>
                  <a:t>some other, possibly complex function of the algorithms’ predictions</a:t>
                </a:r>
              </a:p>
              <a:p>
                <a:pPr algn="ctr">
                  <a:lnSpc>
                    <a:spcPct val="130000"/>
                  </a:lnSpc>
                  <a:buFontTx/>
                  <a:buNone/>
                </a:pPr>
                <a:endParaRPr lang="en-US" sz="2400" dirty="0">
                  <a:solidFill>
                    <a:srgbClr val="0033CC"/>
                  </a:solidFill>
                  <a:cs typeface="Calibri" charset="0"/>
                </a:endParaRPr>
              </a:p>
              <a:p>
                <a:endParaRPr lang="en-US" sz="1800" dirty="0">
                  <a:latin typeface="Calibri" charset="0"/>
                  <a:cs typeface="Calibri" charset="0"/>
                </a:endParaRPr>
              </a:p>
            </p:txBody>
          </p:sp>
        </mc:Choice>
        <mc:Fallback xmlns="">
          <p:sp>
            <p:nvSpPr>
              <p:cNvPr id="39938" name="Content Placeholder 2"/>
              <p:cNvSpPr>
                <a:spLocks noGrp="1" noRot="1" noChangeAspect="1" noMove="1" noResize="1" noEditPoints="1" noAdjustHandles="1" noChangeArrowheads="1" noChangeShapeType="1" noTextEdit="1"/>
              </p:cNvSpPr>
              <p:nvPr>
                <p:ph idx="1"/>
              </p:nvPr>
            </p:nvSpPr>
            <p:spPr>
              <a:xfrm>
                <a:off x="252412" y="1383094"/>
                <a:ext cx="8639175" cy="4290924"/>
              </a:xfrm>
              <a:blipFill>
                <a:blip r:embed="rId3"/>
                <a:stretch>
                  <a:fillRect l="-440" t="-590"/>
                </a:stretch>
              </a:blipFill>
            </p:spPr>
            <p:txBody>
              <a:bodyPr/>
              <a:lstStyle/>
              <a:p>
                <a:r>
                  <a:rPr lang="en-US">
                    <a:noFill/>
                  </a:rPr>
                  <a:t> </a:t>
                </a:r>
              </a:p>
            </p:txBody>
          </p:sp>
        </mc:Fallback>
      </mc:AlternateContent>
      <p:sp>
        <p:nvSpPr>
          <p:cNvPr id="39939" name="Slide Number Placeholder 3"/>
          <p:cNvSpPr>
            <a:spLocks noGrp="1"/>
          </p:cNvSpPr>
          <p:nvPr>
            <p:ph type="sldNum" sz="quarter" idx="4294967295"/>
          </p:nvPr>
        </p:nvSpPr>
        <p:spPr>
          <a:xfrm>
            <a:off x="8610600" y="6356350"/>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7B26E3-CF27-EE44-9594-0515DC5E5B16}" type="slidenum">
              <a:rPr lang="en-US" smtClean="0"/>
              <a:pPr/>
              <a:t>6</a:t>
            </a:fld>
            <a:endParaRPr lang="en-US" sz="1050" dirty="0">
              <a:solidFill>
                <a:schemeClr val="bg2"/>
              </a:solidFill>
              <a:latin typeface="Arial" charset="0"/>
            </a:endParaRPr>
          </a:p>
        </p:txBody>
      </p:sp>
      <p:sp>
        <p:nvSpPr>
          <p:cNvPr id="9" name="Title 1">
            <a:extLst>
              <a:ext uri="{FF2B5EF4-FFF2-40B4-BE49-F238E27FC236}">
                <a16:creationId xmlns:a16="http://schemas.microsoft.com/office/drawing/2014/main" id="{06388172-36CD-7744-A598-E4DB32397F0C}"/>
              </a:ext>
            </a:extLst>
          </p:cNvPr>
          <p:cNvSpPr>
            <a:spLocks noGrp="1"/>
          </p:cNvSpPr>
          <p:nvPr>
            <p:ph type="title"/>
          </p:nvPr>
        </p:nvSpPr>
        <p:spPr>
          <a:xfrm>
            <a:off x="252412" y="388922"/>
            <a:ext cx="7886700" cy="994172"/>
          </a:xfrm>
        </p:spPr>
        <p:txBody>
          <a:bodyPr>
            <a:normAutofit/>
          </a:bodyPr>
          <a:lstStyle/>
          <a:p>
            <a:r>
              <a:rPr lang="en-US" sz="4000" dirty="0"/>
              <a:t>Super Learner (SL)</a:t>
            </a:r>
          </a:p>
        </p:txBody>
      </p:sp>
    </p:spTree>
    <p:extLst>
      <p:ext uri="{BB962C8B-B14F-4D97-AF65-F5344CB8AC3E}">
        <p14:creationId xmlns:p14="http://schemas.microsoft.com/office/powerpoint/2010/main" val="308677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7FB9AC-4D75-6910-1F1D-9269952FBD58}"/>
              </a:ext>
            </a:extLst>
          </p:cNvPr>
          <p:cNvSpPr txBox="1">
            <a:spLocks/>
          </p:cNvSpPr>
          <p:nvPr/>
        </p:nvSpPr>
        <p:spPr>
          <a:xfrm>
            <a:off x="457200" y="451795"/>
            <a:ext cx="8445500" cy="1150353"/>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200" kern="1200">
                <a:solidFill>
                  <a:srgbClr val="C28220"/>
                </a:solidFill>
                <a:latin typeface="Georgia"/>
                <a:ea typeface="+mj-ea"/>
                <a:cs typeface="Georgia"/>
              </a:defRPr>
            </a:lvl1pPr>
          </a:lstStyle>
          <a:p>
            <a:r>
              <a:rPr lang="en-US" dirty="0"/>
              <a:t>Defining prediction problem for estimation</a:t>
            </a:r>
          </a:p>
        </p:txBody>
      </p:sp>
    </p:spTree>
    <p:extLst>
      <p:ext uri="{BB962C8B-B14F-4D97-AF65-F5344CB8AC3E}">
        <p14:creationId xmlns:p14="http://schemas.microsoft.com/office/powerpoint/2010/main" val="111915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7FB9AC-4D75-6910-1F1D-9269952FBD58}"/>
              </a:ext>
            </a:extLst>
          </p:cNvPr>
          <p:cNvSpPr txBox="1">
            <a:spLocks/>
          </p:cNvSpPr>
          <p:nvPr/>
        </p:nvSpPr>
        <p:spPr>
          <a:xfrm>
            <a:off x="457200" y="451795"/>
            <a:ext cx="8445500" cy="1150353"/>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200" kern="1200">
                <a:solidFill>
                  <a:srgbClr val="C28220"/>
                </a:solidFill>
                <a:latin typeface="Georgia"/>
                <a:ea typeface="+mj-ea"/>
                <a:cs typeface="Georgia"/>
              </a:defRPr>
            </a:lvl1pPr>
          </a:lstStyle>
          <a:p>
            <a:r>
              <a:rPr lang="en-US" dirty="0"/>
              <a:t>Defining prediction problem for estimation</a:t>
            </a:r>
          </a:p>
        </p:txBody>
      </p:sp>
      <p:sp>
        <p:nvSpPr>
          <p:cNvPr id="7" name="Rectangle 6">
            <a:extLst>
              <a:ext uri="{FF2B5EF4-FFF2-40B4-BE49-F238E27FC236}">
                <a16:creationId xmlns:a16="http://schemas.microsoft.com/office/drawing/2014/main" id="{2F90A460-DF39-A6B3-C34B-981FC5C0321F}"/>
              </a:ext>
            </a:extLst>
          </p:cNvPr>
          <p:cNvSpPr/>
          <p:nvPr/>
        </p:nvSpPr>
        <p:spPr>
          <a:xfrm>
            <a:off x="762000" y="1965912"/>
            <a:ext cx="7620000" cy="2926175"/>
          </a:xfrm>
          <a:prstGeom prst="rect">
            <a:avLst/>
          </a:prstGeom>
          <a:solidFill>
            <a:srgbClr val="003262"/>
          </a:solidFill>
          <a:ln w="38100">
            <a:solidFill>
              <a:srgbClr val="E09E19"/>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A performance metric quantifies the success of an estimated prediction function (i.e., a trained algorithm) </a:t>
            </a:r>
          </a:p>
          <a:p>
            <a:pPr marL="800100" lvl="1" indent="-342900">
              <a:buFont typeface="Arial" panose="020B0604020202020204" pitchFamily="34" charset="0"/>
              <a:buChar char="•"/>
            </a:pPr>
            <a:endParaRPr lang="en-US" sz="2400" dirty="0">
              <a:latin typeface="Lucida Grande" panose="020B0600040502020204" pitchFamily="34" charset="0"/>
              <a:cs typeface="Lucida Grande" panose="020B0600040502020204" pitchFamily="34" charset="0"/>
            </a:endParaRPr>
          </a:p>
          <a:p>
            <a:pPr marL="800100" lvl="1"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Expectation of the squared error loss / MSE</a:t>
            </a:r>
          </a:p>
          <a:p>
            <a:pPr marL="800100" lvl="1"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The area under the ROC curve, AUC</a:t>
            </a:r>
          </a:p>
        </p:txBody>
      </p:sp>
    </p:spTree>
    <p:extLst>
      <p:ext uri="{BB962C8B-B14F-4D97-AF65-F5344CB8AC3E}">
        <p14:creationId xmlns:p14="http://schemas.microsoft.com/office/powerpoint/2010/main" val="201416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7FB9AC-4D75-6910-1F1D-9269952FBD58}"/>
              </a:ext>
            </a:extLst>
          </p:cNvPr>
          <p:cNvSpPr txBox="1">
            <a:spLocks/>
          </p:cNvSpPr>
          <p:nvPr/>
        </p:nvSpPr>
        <p:spPr>
          <a:xfrm>
            <a:off x="457200" y="295708"/>
            <a:ext cx="8445500" cy="1150353"/>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200" kern="1200">
                <a:solidFill>
                  <a:srgbClr val="C28220"/>
                </a:solidFill>
                <a:latin typeface="Georgia"/>
                <a:ea typeface="+mj-ea"/>
                <a:cs typeface="Georgia"/>
              </a:defRPr>
            </a:lvl1pPr>
          </a:lstStyle>
          <a:p>
            <a:r>
              <a:rPr lang="en-US" dirty="0"/>
              <a:t>Defining prediction problem for estimation</a:t>
            </a:r>
          </a:p>
        </p:txBody>
      </p:sp>
      <p:sp>
        <p:nvSpPr>
          <p:cNvPr id="7" name="Rectangle 6">
            <a:extLst>
              <a:ext uri="{FF2B5EF4-FFF2-40B4-BE49-F238E27FC236}">
                <a16:creationId xmlns:a16="http://schemas.microsoft.com/office/drawing/2014/main" id="{2F90A460-DF39-A6B3-C34B-981FC5C0321F}"/>
              </a:ext>
            </a:extLst>
          </p:cNvPr>
          <p:cNvSpPr/>
          <p:nvPr/>
        </p:nvSpPr>
        <p:spPr>
          <a:xfrm>
            <a:off x="295274" y="1446061"/>
            <a:ext cx="8391526" cy="4094316"/>
          </a:xfrm>
          <a:prstGeom prst="rect">
            <a:avLst/>
          </a:prstGeom>
          <a:solidFill>
            <a:srgbClr val="003262"/>
          </a:solidFill>
          <a:ln w="38100">
            <a:solidFill>
              <a:srgbClr val="E09E19"/>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A performance metric quantifies the success of an estimated prediction function (i.e., a trained algorithm) </a:t>
            </a:r>
          </a:p>
          <a:p>
            <a:pPr marL="342900" indent="-342900">
              <a:buFont typeface="Arial" panose="020B0604020202020204" pitchFamily="34" charset="0"/>
              <a:buChar char="•"/>
            </a:pPr>
            <a:endParaRPr lang="en-US" sz="2400" dirty="0">
              <a:latin typeface="Lucida Grande" panose="020B0600040502020204" pitchFamily="34" charset="0"/>
              <a:cs typeface="Lucida Grande" panose="020B0600040502020204" pitchFamily="34" charset="0"/>
            </a:endParaRPr>
          </a:p>
          <a:p>
            <a:pPr marL="342900"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The chosen metric needs to be optimized (minimized or maximized) by the true prediction function</a:t>
            </a:r>
          </a:p>
          <a:p>
            <a:pPr marL="800100" lvl="1" indent="-342900">
              <a:buFont typeface="Arial" panose="020B0604020202020204" pitchFamily="34" charset="0"/>
              <a:buChar char="•"/>
            </a:pPr>
            <a:r>
              <a:rPr lang="en-US" sz="2400" b="1" dirty="0">
                <a:latin typeface="Lucida Grande" panose="020B0600040502020204" pitchFamily="34" charset="0"/>
                <a:cs typeface="Lucida Grande" panose="020B0600040502020204" pitchFamily="34" charset="0"/>
              </a:rPr>
              <a:t>This guarantees that the evaluation corresponds to the trained algorithm's success in approximating the true prediction function</a:t>
            </a:r>
          </a:p>
        </p:txBody>
      </p:sp>
    </p:spTree>
    <p:extLst>
      <p:ext uri="{BB962C8B-B14F-4D97-AF65-F5344CB8AC3E}">
        <p14:creationId xmlns:p14="http://schemas.microsoft.com/office/powerpoint/2010/main" val="289563118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19910</TotalTime>
  <Words>1818</Words>
  <Application>Microsoft Macintosh PowerPoint</Application>
  <PresentationFormat>On-screen Show (4:3)</PresentationFormat>
  <Paragraphs>233</Paragraphs>
  <Slides>42</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Cambria Math</vt:lpstr>
      <vt:lpstr>Georgia</vt:lpstr>
      <vt:lpstr>Lucida Grande</vt:lpstr>
      <vt:lpstr>Myriad Pro Light</vt:lpstr>
      <vt:lpstr>Source Code Pro</vt:lpstr>
      <vt:lpstr>Source Sans Pro</vt:lpstr>
      <vt:lpstr>Custom Design</vt:lpstr>
      <vt:lpstr>Super Learning (SL) and sl3    </vt:lpstr>
      <vt:lpstr>Overview of Super Learner</vt:lpstr>
      <vt:lpstr>Super Learner (SL)</vt:lpstr>
      <vt:lpstr>Super Learner (SL)</vt:lpstr>
      <vt:lpstr>Super Learner (SL)</vt:lpstr>
      <vt:lpstr>Super Learner (SL)</vt:lpstr>
      <vt:lpstr>PowerPoint Presentation</vt:lpstr>
      <vt:lpstr>PowerPoint Presentation</vt:lpstr>
      <vt:lpstr>PowerPoint Presentation</vt:lpstr>
      <vt:lpstr>PowerPoint Presentation</vt:lpstr>
      <vt:lpstr>Why super learner (SL)?</vt:lpstr>
      <vt:lpstr>What does user specify for SL?</vt:lpstr>
      <vt:lpstr>Super learner</vt:lpstr>
      <vt:lpstr>Super learner</vt:lpstr>
      <vt:lpstr>Super learner</vt:lpstr>
      <vt:lpstr>Overview of the algorithm</vt:lpstr>
      <vt:lpstr>Practical considerations for specifying SL</vt:lpstr>
      <vt:lpstr>sl3 SL software package in tlverse</vt:lpstr>
      <vt:lpstr>Introductory overview of sl3</vt:lpstr>
      <vt:lpstr>Introductory overview of sl3</vt:lpstr>
      <vt:lpstr>Tasks in sl3</vt:lpstr>
      <vt:lpstr>Introductory overview of sl3</vt:lpstr>
      <vt:lpstr>Learners in sl3</vt:lpstr>
      <vt:lpstr>Exercise: Training learner with sl3 wrapper versus package’s function </vt:lpstr>
      <vt:lpstr>Learners in sl3</vt:lpstr>
      <vt:lpstr>Learners in sl3</vt:lpstr>
      <vt:lpstr>Learners in sl3</vt:lpstr>
      <vt:lpstr>Learners in sl3</vt:lpstr>
      <vt:lpstr>Learners in sl3</vt:lpstr>
      <vt:lpstr>Learners in sl3</vt:lpstr>
      <vt:lpstr>Learners in sl3</vt:lpstr>
      <vt:lpstr>Learners in sl3</vt:lpstr>
      <vt:lpstr>Learners in sl3</vt:lpstr>
      <vt:lpstr>Learners in sl3</vt:lpstr>
      <vt:lpstr>Learners in sl3</vt:lpstr>
      <vt:lpstr>Learners in sl3</vt:lpstr>
      <vt:lpstr>Introductory overview of sl3</vt:lpstr>
      <vt:lpstr>Other sl3 Functions</vt:lpstr>
      <vt:lpstr>Live coding exercise with sl3 using WASH Benefits data</vt:lpstr>
      <vt:lpstr>WASH Benefits Bangladesh Example Dataset</vt:lpstr>
      <vt:lpstr>WASH Benefits Bangladesh Example Dataset</vt:lpstr>
      <vt:lpstr>Exercise: Training a super learner with sl3</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Laurie Frasier</dc:creator>
  <cp:lastModifiedBy>Rachael Phillips</cp:lastModifiedBy>
  <cp:revision>99</cp:revision>
  <dcterms:created xsi:type="dcterms:W3CDTF">2013-01-15T19:08:57Z</dcterms:created>
  <dcterms:modified xsi:type="dcterms:W3CDTF">2023-03-19T15:31:21Z</dcterms:modified>
</cp:coreProperties>
</file>