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5"/>
  </p:notesMasterIdLst>
  <p:handoutMasterIdLst>
    <p:handoutMasterId r:id="rId46"/>
  </p:handoutMasterIdLst>
  <p:sldIdLst>
    <p:sldId id="265" r:id="rId2"/>
    <p:sldId id="1746" r:id="rId3"/>
    <p:sldId id="1743" r:id="rId4"/>
    <p:sldId id="1744" r:id="rId5"/>
    <p:sldId id="1745" r:id="rId6"/>
    <p:sldId id="1650" r:id="rId7"/>
    <p:sldId id="379" r:id="rId8"/>
    <p:sldId id="1742" r:id="rId9"/>
    <p:sldId id="372" r:id="rId10"/>
    <p:sldId id="377" r:id="rId11"/>
    <p:sldId id="332" r:id="rId12"/>
    <p:sldId id="274" r:id="rId13"/>
    <p:sldId id="279" r:id="rId14"/>
    <p:sldId id="280" r:id="rId15"/>
    <p:sldId id="281" r:id="rId16"/>
    <p:sldId id="277" r:id="rId17"/>
    <p:sldId id="1639" r:id="rId18"/>
    <p:sldId id="1747" r:id="rId19"/>
    <p:sldId id="1748" r:id="rId20"/>
    <p:sldId id="1752" r:id="rId21"/>
    <p:sldId id="1750" r:id="rId22"/>
    <p:sldId id="1753" r:id="rId23"/>
    <p:sldId id="1755" r:id="rId24"/>
    <p:sldId id="1782" r:id="rId25"/>
    <p:sldId id="1760" r:id="rId26"/>
    <p:sldId id="1759" r:id="rId27"/>
    <p:sldId id="1765" r:id="rId28"/>
    <p:sldId id="1766" r:id="rId29"/>
    <p:sldId id="1767" r:id="rId30"/>
    <p:sldId id="1780" r:id="rId31"/>
    <p:sldId id="1768" r:id="rId32"/>
    <p:sldId id="1769" r:id="rId33"/>
    <p:sldId id="1770" r:id="rId34"/>
    <p:sldId id="1762" r:id="rId35"/>
    <p:sldId id="1764" r:id="rId36"/>
    <p:sldId id="1771" r:id="rId37"/>
    <p:sldId id="1754" r:id="rId38"/>
    <p:sldId id="1772" r:id="rId39"/>
    <p:sldId id="1778" r:id="rId40"/>
    <p:sldId id="1776" r:id="rId41"/>
    <p:sldId id="1775" r:id="rId42"/>
    <p:sldId id="1777" r:id="rId43"/>
    <p:sldId id="177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D33"/>
    <a:srgbClr val="FFFF00"/>
    <a:srgbClr val="2D637F"/>
    <a:srgbClr val="ED4E33"/>
    <a:srgbClr val="C28220"/>
    <a:srgbClr val="53626F"/>
    <a:srgbClr val="003262"/>
    <a:srgbClr val="E09E19"/>
    <a:srgbClr val="6C3302"/>
    <a:srgbClr val="584F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5" autoAdjust="0"/>
    <p:restoredTop sz="85754" autoAdjust="0"/>
  </p:normalViewPr>
  <p:slideViewPr>
    <p:cSldViewPr snapToGrid="0" snapToObjects="1">
      <p:cViewPr>
        <p:scale>
          <a:sx n="134" d="100"/>
          <a:sy n="134" d="100"/>
        </p:scale>
        <p:origin x="144" y="-1144"/>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3/19/23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3/19/23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234861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Alleviates concerns over selecting the one “right” algorithm while benefiting from considering a diverse set making collabs satisfied</a:t>
                </a:r>
              </a:p>
              <a:p>
                <a:endParaRPr lang="en-US" sz="1200" dirty="0"/>
              </a:p>
              <a:p>
                <a:r>
                  <a:rPr lang="en-US" sz="1200" dirty="0"/>
                  <a:t>Grounded in optimality theory that guarantees for large sample sizes the SL will perform as well as possible, given the algorithms in the library</a:t>
                </a:r>
              </a:p>
              <a:p>
                <a:endParaRPr lang="en-US" sz="1200" dirty="0"/>
              </a:p>
              <a:p>
                <a:r>
                  <a:rPr lang="en-US" sz="1200" dirty="0"/>
                  <a:t>Pre-specified and flexible</a:t>
                </a:r>
              </a:p>
              <a:p>
                <a:endParaRPr lang="en-US" sz="1200" dirty="0"/>
              </a:p>
              <a:p>
                <a:r>
                  <a:rPr lang="en-US" sz="1200" dirty="0"/>
                  <a:t>Conveying knowledge about DGP through the library can mitigate statistical model misspecification</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Asymptotic linearity of estimators that rely on fast convergence of nuisance parameters </a:t>
                </a:r>
                <a:endParaRPr lang="en-US" dirty="0"/>
              </a:p>
              <a:p>
                <a:endParaRPr lang="en-US" dirty="0"/>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r>
                  <a:rPr lang="en-US" sz="1200" i="0" kern="1200">
                    <a:solidFill>
                      <a:schemeClr val="tx1"/>
                    </a:solidFill>
                    <a:effectLst/>
                    <a:latin typeface="+mn-lt"/>
                    <a:ea typeface="+mn-ea"/>
                    <a:cs typeface="+mn-cs"/>
                  </a:rPr>
                  <a:t>𝑛_𝑒𝑓𝑓</a:t>
                </a:r>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Fallback>
      </mc:AlternateContent>
      <p:sp>
        <p:nvSpPr>
          <p:cNvPr id="4" name="Slide Number Placeholder 3"/>
          <p:cNvSpPr>
            <a:spLocks noGrp="1"/>
          </p:cNvSpPr>
          <p:nvPr>
            <p:ph type="sldNum" sz="quarter" idx="5"/>
          </p:nvPr>
        </p:nvSpPr>
        <p:spPr/>
        <p:txBody>
          <a:bodyPr/>
          <a:lstStyle/>
          <a:p>
            <a:fld id="{84B7DBC5-2A13-CA47-B9EE-6017A92B6B18}" type="slidenum">
              <a:rPr lang="en-US" smtClean="0"/>
              <a:t>11</a:t>
            </a:fld>
            <a:endParaRPr lang="en-US"/>
          </a:p>
        </p:txBody>
      </p:sp>
    </p:spTree>
    <p:extLst>
      <p:ext uri="{BB962C8B-B14F-4D97-AF65-F5344CB8AC3E}">
        <p14:creationId xmlns:p14="http://schemas.microsoft.com/office/powerpoint/2010/main" val="72409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12</a:t>
            </a:fld>
            <a:endParaRPr lang="en-US"/>
          </a:p>
        </p:txBody>
      </p:sp>
    </p:spTree>
    <p:extLst>
      <p:ext uri="{BB962C8B-B14F-4D97-AF65-F5344CB8AC3E}">
        <p14:creationId xmlns:p14="http://schemas.microsoft.com/office/powerpoint/2010/main" val="2016073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13</a:t>
            </a:fld>
            <a:endParaRPr lang="en-US"/>
          </a:p>
        </p:txBody>
      </p:sp>
    </p:spTree>
    <p:extLst>
      <p:ext uri="{BB962C8B-B14F-4D97-AF65-F5344CB8AC3E}">
        <p14:creationId xmlns:p14="http://schemas.microsoft.com/office/powerpoint/2010/main" val="276338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14</a:t>
            </a:fld>
            <a:endParaRPr lang="en-US"/>
          </a:p>
        </p:txBody>
      </p:sp>
    </p:spTree>
    <p:extLst>
      <p:ext uri="{BB962C8B-B14F-4D97-AF65-F5344CB8AC3E}">
        <p14:creationId xmlns:p14="http://schemas.microsoft.com/office/powerpoint/2010/main" val="141005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15</a:t>
            </a:fld>
            <a:endParaRPr lang="en-US"/>
          </a:p>
        </p:txBody>
      </p:sp>
    </p:spTree>
    <p:extLst>
      <p:ext uri="{BB962C8B-B14F-4D97-AF65-F5344CB8AC3E}">
        <p14:creationId xmlns:p14="http://schemas.microsoft.com/office/powerpoint/2010/main" val="61654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6C56305A-B3BC-304E-9260-7FFF0B3EBE27}" type="slidenum">
              <a:rPr lang="en-US" smtClean="0"/>
              <a:t>16</a:t>
            </a:fld>
            <a:endParaRPr lang="en-US"/>
          </a:p>
        </p:txBody>
      </p:sp>
    </p:spTree>
    <p:extLst>
      <p:ext uri="{BB962C8B-B14F-4D97-AF65-F5344CB8AC3E}">
        <p14:creationId xmlns:p14="http://schemas.microsoft.com/office/powerpoint/2010/main" val="295458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3</a:t>
            </a:fld>
            <a:endParaRPr lang="en-US" dirty="0"/>
          </a:p>
        </p:txBody>
      </p:sp>
    </p:spTree>
    <p:extLst>
      <p:ext uri="{BB962C8B-B14F-4D97-AF65-F5344CB8AC3E}">
        <p14:creationId xmlns:p14="http://schemas.microsoft.com/office/powerpoint/2010/main" val="14098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4</a:t>
            </a:fld>
            <a:endParaRPr lang="en-US" dirty="0"/>
          </a:p>
        </p:txBody>
      </p:sp>
    </p:spTree>
    <p:extLst>
      <p:ext uri="{BB962C8B-B14F-4D97-AF65-F5344CB8AC3E}">
        <p14:creationId xmlns:p14="http://schemas.microsoft.com/office/powerpoint/2010/main" val="374930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5</a:t>
            </a:fld>
            <a:endParaRPr lang="en-US" dirty="0"/>
          </a:p>
        </p:txBody>
      </p:sp>
    </p:spTree>
    <p:extLst>
      <p:ext uri="{BB962C8B-B14F-4D97-AF65-F5344CB8AC3E}">
        <p14:creationId xmlns:p14="http://schemas.microsoft.com/office/powerpoint/2010/main" val="132433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6</a:t>
            </a:fld>
            <a:endParaRPr lang="en-US" dirty="0"/>
          </a:p>
        </p:txBody>
      </p:sp>
    </p:spTree>
    <p:extLst>
      <p:ext uri="{BB962C8B-B14F-4D97-AF65-F5344CB8AC3E}">
        <p14:creationId xmlns:p14="http://schemas.microsoft.com/office/powerpoint/2010/main" val="3415340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27692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33357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76461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10</a:t>
            </a:fld>
            <a:endParaRPr lang="en-US"/>
          </a:p>
        </p:txBody>
      </p:sp>
    </p:spTree>
    <p:extLst>
      <p:ext uri="{BB962C8B-B14F-4D97-AF65-F5344CB8AC3E}">
        <p14:creationId xmlns:p14="http://schemas.microsoft.com/office/powerpoint/2010/main" val="272229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chaelvphillips@berkeley.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oi.org/10.1093/ije/dyad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lverse.org/sl3/reference/sl3_Tas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lverse.org/sl3/reference/index.html#sl-learn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tlverse.org/enar2023-workshop/sl3.html" TargetMode="External"/><Relationship Id="rId2" Type="http://schemas.openxmlformats.org/officeDocument/2006/relationships/hyperlink" Target="https://tlverse.org/tlverse-handbook/sl3.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2" y="1584503"/>
            <a:ext cx="8268560" cy="3688994"/>
          </a:xfrm>
        </p:spPr>
        <p:txBody>
          <a:bodyPr>
            <a:normAutofit fontScale="90000"/>
          </a:bodyPr>
          <a:lstStyle/>
          <a:p>
            <a:r>
              <a:rPr lang="en-US" dirty="0"/>
              <a:t>Super Learning (SL) and </a:t>
            </a:r>
            <a:r>
              <a:rPr lang="en-US" dirty="0">
                <a:latin typeface="Source Code Pro" panose="020B0509030403020204" pitchFamily="49" charset="77"/>
              </a:rPr>
              <a:t>sl3</a:t>
            </a:r>
            <a:br>
              <a:rPr lang="en-US" dirty="0"/>
            </a:br>
            <a:br>
              <a:rPr lang="en-US" dirty="0"/>
            </a:br>
            <a:br>
              <a:rPr lang="en-US" dirty="0"/>
            </a:br>
            <a:br>
              <a:rPr lang="en-US" dirty="0"/>
            </a:br>
            <a:endParaRPr lang="en-US" sz="2475" baseline="30000" dirty="0"/>
          </a:p>
        </p:txBody>
      </p:sp>
      <p:sp>
        <p:nvSpPr>
          <p:cNvPr id="3" name="Subtitle 2"/>
          <p:cNvSpPr>
            <a:spLocks noGrp="1"/>
          </p:cNvSpPr>
          <p:nvPr>
            <p:ph type="subTitle" idx="1"/>
          </p:nvPr>
        </p:nvSpPr>
        <p:spPr>
          <a:xfrm>
            <a:off x="317501" y="2979371"/>
            <a:ext cx="8660244" cy="2127250"/>
          </a:xfrm>
        </p:spPr>
        <p:txBody>
          <a:bodyPr>
            <a:noAutofit/>
          </a:bodyPr>
          <a:lstStyle/>
          <a:p>
            <a:r>
              <a:rPr lang="en-US" sz="2400" dirty="0"/>
              <a:t>Rachael Phillips</a:t>
            </a:r>
          </a:p>
          <a:p>
            <a:r>
              <a:rPr lang="en-US" sz="2400" dirty="0">
                <a:hlinkClick r:id="rId3"/>
              </a:rPr>
              <a:t>rachaelvphillips@berkeley.edu</a:t>
            </a:r>
            <a:endParaRPr lang="en-US" sz="2400" dirty="0"/>
          </a:p>
          <a:p>
            <a:endParaRPr lang="en-US" sz="2400" dirty="0"/>
          </a:p>
          <a:p>
            <a:r>
              <a:rPr lang="en-US" sz="2400" dirty="0"/>
              <a:t>ENAR 2023</a:t>
            </a:r>
          </a:p>
        </p:txBody>
      </p:sp>
    </p:spTree>
    <p:extLst>
      <p:ext uri="{BB962C8B-B14F-4D97-AF65-F5344CB8AC3E}">
        <p14:creationId xmlns:p14="http://schemas.microsoft.com/office/powerpoint/2010/main" val="1106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349250" y="1602149"/>
            <a:ext cx="8445500" cy="3884252"/>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0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should align with the intended real-world use of the predictions</a:t>
            </a:r>
            <a:endParaRPr lang="en-US" sz="2000" dirty="0">
              <a:solidFill>
                <a:schemeClr val="bg1"/>
              </a:solidFill>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5954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162-9A69-C603-F8C8-058AE0F9038D}"/>
              </a:ext>
            </a:extLst>
          </p:cNvPr>
          <p:cNvSpPr>
            <a:spLocks noGrp="1"/>
          </p:cNvSpPr>
          <p:nvPr>
            <p:ph type="title"/>
          </p:nvPr>
        </p:nvSpPr>
        <p:spPr>
          <a:xfrm>
            <a:off x="469900" y="335632"/>
            <a:ext cx="7766050" cy="1150353"/>
          </a:xfrm>
        </p:spPr>
        <p:txBody>
          <a:bodyPr/>
          <a:lstStyle/>
          <a:p>
            <a:r>
              <a:rPr lang="en-US" dirty="0"/>
              <a:t>Why super learner (SL)?</a:t>
            </a:r>
          </a:p>
        </p:txBody>
      </p:sp>
      <p:sp>
        <p:nvSpPr>
          <p:cNvPr id="3" name="Content Placeholder 2">
            <a:extLst>
              <a:ext uri="{FF2B5EF4-FFF2-40B4-BE49-F238E27FC236}">
                <a16:creationId xmlns:a16="http://schemas.microsoft.com/office/drawing/2014/main" id="{EB9FAB4F-7A63-7244-70BE-8D41F0BE6441}"/>
              </a:ext>
            </a:extLst>
          </p:cNvPr>
          <p:cNvSpPr>
            <a:spLocks noGrp="1"/>
          </p:cNvSpPr>
          <p:nvPr>
            <p:ph idx="1"/>
          </p:nvPr>
        </p:nvSpPr>
        <p:spPr>
          <a:xfrm>
            <a:off x="482600" y="1485985"/>
            <a:ext cx="8191500" cy="4127415"/>
          </a:xfrm>
        </p:spPr>
        <p:txBody>
          <a:bodyPr>
            <a:normAutofit/>
          </a:bodyPr>
          <a:lstStyle/>
          <a:p>
            <a:r>
              <a:rPr lang="en-US" sz="2400" dirty="0"/>
              <a:t>No need to select the one “right” strategy </a:t>
            </a:r>
          </a:p>
          <a:p>
            <a:r>
              <a:rPr lang="en-US" sz="2400" dirty="0"/>
              <a:t>Can consider diverse set</a:t>
            </a:r>
          </a:p>
          <a:p>
            <a:r>
              <a:rPr lang="en-US" sz="2400" dirty="0"/>
              <a:t>Grounded in statistical optimality theory </a:t>
            </a:r>
          </a:p>
          <a:p>
            <a:r>
              <a:rPr lang="en-US" sz="2400" dirty="0"/>
              <a:t>Pre-specified also flexible</a:t>
            </a:r>
          </a:p>
          <a:p>
            <a:r>
              <a:rPr lang="en-US" sz="2400" dirty="0"/>
              <a:t>Mitigate statistical model misspecification</a:t>
            </a:r>
          </a:p>
          <a:p>
            <a:r>
              <a:rPr lang="en-US" sz="2400" dirty="0"/>
              <a:t>Asymptotic linearity of an accompanying estimator</a:t>
            </a:r>
          </a:p>
        </p:txBody>
      </p:sp>
    </p:spTree>
    <p:extLst>
      <p:ext uri="{BB962C8B-B14F-4D97-AF65-F5344CB8AC3E}">
        <p14:creationId xmlns:p14="http://schemas.microsoft.com/office/powerpoint/2010/main" val="5440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user specify for SL?</a:t>
            </a:r>
          </a:p>
        </p:txBody>
      </p:sp>
      <p:sp>
        <p:nvSpPr>
          <p:cNvPr id="3" name="Content Placeholder 2"/>
          <p:cNvSpPr>
            <a:spLocks noGrp="1"/>
          </p:cNvSpPr>
          <p:nvPr>
            <p:ph idx="1"/>
          </p:nvPr>
        </p:nvSpPr>
        <p:spPr/>
        <p:txBody>
          <a:bodyPr>
            <a:normAutofit/>
          </a:bodyPr>
          <a:lstStyle/>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Tree>
    <p:extLst>
      <p:ext uri="{BB962C8B-B14F-4D97-AF65-F5344CB8AC3E}">
        <p14:creationId xmlns:p14="http://schemas.microsoft.com/office/powerpoint/2010/main" val="133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5200649" y="234882"/>
            <a:ext cx="3486151" cy="2765493"/>
          </a:xfrm>
          <a:prstGeom prst="wedgeRoundRectCallout">
            <a:avLst>
              <a:gd name="adj1" fmla="val -75705"/>
              <a:gd name="adj2" fmla="val 500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a typeface="Cambria Math" panose="02040503050406030204" pitchFamily="18" charset="0"/>
              </a:rPr>
              <a:t>What are you learning from the data? What do you want to optimize for?</a:t>
            </a:r>
            <a:br>
              <a:rPr lang="en-US" sz="2000" dirty="0">
                <a:ea typeface="Cambria Math" panose="02040503050406030204" pitchFamily="18" charset="0"/>
              </a:rPr>
            </a:br>
            <a:endParaRPr lang="en-US" sz="2000" dirty="0">
              <a:ea typeface="Cambria Math" panose="02040503050406030204" pitchFamily="18" charset="0"/>
            </a:endParaRPr>
          </a:p>
          <a:p>
            <a:pPr algn="ctr"/>
            <a:r>
              <a:rPr lang="en-US" sz="2000" dirty="0">
                <a:ea typeface="Cambria Math" panose="02040503050406030204" pitchFamily="18" charset="0"/>
              </a:rPr>
              <a:t>Performance measure should be valid (i.e., optimized by underlying target), bounded, corresponds to desired goal</a:t>
            </a:r>
          </a:p>
        </p:txBody>
      </p:sp>
    </p:spTree>
    <p:extLst>
      <p:ext uri="{BB962C8B-B14F-4D97-AF65-F5344CB8AC3E}">
        <p14:creationId xmlns:p14="http://schemas.microsoft.com/office/powerpoint/2010/main" val="3917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824279" y="220067"/>
            <a:ext cx="4127501" cy="2880122"/>
          </a:xfrm>
          <a:prstGeom prst="wedgeRoundRectCallout">
            <a:avLst>
              <a:gd name="adj1" fmla="val -59314"/>
              <a:gd name="adj2" fmla="val 65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3074" name="Picture 2">
            <a:extLst>
              <a:ext uri="{FF2B5EF4-FFF2-40B4-BE49-F238E27FC236}">
                <a16:creationId xmlns:a16="http://schemas.microsoft.com/office/drawing/2014/main" id="{022BC4DE-4D3F-A848-8CF7-C98D3BF3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59" y="713958"/>
            <a:ext cx="3546740"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54F32-0495-E647-EA6C-7443CDF90D08}"/>
              </a:ext>
            </a:extLst>
          </p:cNvPr>
          <p:cNvSpPr txBox="1"/>
          <p:nvPr/>
        </p:nvSpPr>
        <p:spPr>
          <a:xfrm>
            <a:off x="5574640" y="285345"/>
            <a:ext cx="2648610" cy="369332"/>
          </a:xfrm>
          <a:prstGeom prst="rect">
            <a:avLst/>
          </a:prstGeom>
          <a:noFill/>
        </p:spPr>
        <p:txBody>
          <a:bodyPr wrap="none" rtlCol="0">
            <a:spAutoFit/>
          </a:bodyPr>
          <a:lstStyle/>
          <a:p>
            <a:r>
              <a:rPr lang="en-US" dirty="0">
                <a:solidFill>
                  <a:schemeClr val="bg1"/>
                </a:solidFill>
              </a:rPr>
              <a:t>e.g. V-fold cross-validation</a:t>
            </a:r>
          </a:p>
        </p:txBody>
      </p:sp>
    </p:spTree>
    <p:extLst>
      <p:ext uri="{BB962C8B-B14F-4D97-AF65-F5344CB8AC3E}">
        <p14:creationId xmlns:p14="http://schemas.microsoft.com/office/powerpoint/2010/main" val="3647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571999" y="74989"/>
            <a:ext cx="4505326" cy="3442911"/>
          </a:xfrm>
          <a:prstGeom prst="wedgeRoundRectCallout">
            <a:avLst>
              <a:gd name="adj1" fmla="val -62671"/>
              <a:gd name="adj2" fmla="val 47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6" name="Picture 5">
            <a:extLst>
              <a:ext uri="{FF2B5EF4-FFF2-40B4-BE49-F238E27FC236}">
                <a16:creationId xmlns:a16="http://schemas.microsoft.com/office/drawing/2014/main" id="{EB5B0A56-D3AA-4E4E-B2A4-B25DDF582993}"/>
              </a:ext>
            </a:extLst>
          </p:cNvPr>
          <p:cNvPicPr>
            <a:picLocks noChangeAspect="1"/>
          </p:cNvPicPr>
          <p:nvPr/>
        </p:nvPicPr>
        <p:blipFill rotWithShape="1">
          <a:blip r:embed="rId3"/>
          <a:srcRect b="11743"/>
          <a:stretch/>
        </p:blipFill>
        <p:spPr>
          <a:xfrm>
            <a:off x="4652778" y="781511"/>
            <a:ext cx="4358735" cy="2769770"/>
          </a:xfrm>
          <a:prstGeom prst="rect">
            <a:avLst/>
          </a:prstGeom>
        </p:spPr>
      </p:pic>
      <p:sp>
        <p:nvSpPr>
          <p:cNvPr id="5" name="TextBox 4">
            <a:extLst>
              <a:ext uri="{FF2B5EF4-FFF2-40B4-BE49-F238E27FC236}">
                <a16:creationId xmlns:a16="http://schemas.microsoft.com/office/drawing/2014/main" id="{AD1F9EE2-0653-F7A3-8ED2-40396FE07A88}"/>
              </a:ext>
            </a:extLst>
          </p:cNvPr>
          <p:cNvSpPr txBox="1"/>
          <p:nvPr/>
        </p:nvSpPr>
        <p:spPr>
          <a:xfrm>
            <a:off x="5003086" y="135180"/>
            <a:ext cx="3658117" cy="646331"/>
          </a:xfrm>
          <a:prstGeom prst="rect">
            <a:avLst/>
          </a:prstGeom>
          <a:noFill/>
        </p:spPr>
        <p:txBody>
          <a:bodyPr wrap="none" rtlCol="0">
            <a:spAutoFit/>
          </a:bodyPr>
          <a:lstStyle/>
          <a:p>
            <a:pPr algn="ctr"/>
            <a:r>
              <a:rPr lang="en-US" dirty="0">
                <a:solidFill>
                  <a:schemeClr val="bg1"/>
                </a:solidFill>
              </a:rPr>
              <a:t>e.g. rolling origin cross-validation</a:t>
            </a:r>
          </a:p>
          <a:p>
            <a:pPr algn="ctr"/>
            <a:r>
              <a:rPr lang="en-US" dirty="0">
                <a:solidFill>
                  <a:schemeClr val="bg1"/>
                </a:solidFill>
              </a:rPr>
              <a:t>(cross-validation for time series data)</a:t>
            </a:r>
          </a:p>
        </p:txBody>
      </p:sp>
    </p:spTree>
    <p:extLst>
      <p:ext uri="{BB962C8B-B14F-4D97-AF65-F5344CB8AC3E}">
        <p14:creationId xmlns:p14="http://schemas.microsoft.com/office/powerpoint/2010/main" val="29632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Overview of the algorithm</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Make metalevel dataset with cross-validated candidate predictions and validation set outcomes</a:t>
            </a:r>
          </a:p>
          <a:p>
            <a:pPr marL="385763" indent="-385763">
              <a:lnSpc>
                <a:spcPct val="120000"/>
              </a:lnSpc>
              <a:buFont typeface="+mj-lt"/>
              <a:buAutoNum type="arabicPeriod"/>
            </a:pPr>
            <a:r>
              <a:rPr lang="en-US" dirty="0"/>
              <a:t>Fit meta-learner to the metalevel dataset</a:t>
            </a:r>
          </a:p>
          <a:p>
            <a:pPr marL="385763" indent="-385763">
              <a:lnSpc>
                <a:spcPct val="120000"/>
              </a:lnSpc>
              <a:buFont typeface="+mj-lt"/>
              <a:buAutoNum type="arabicPeriod"/>
            </a:pPr>
            <a:r>
              <a:rPr lang="en-US" dirty="0"/>
              <a:t>Full-fit candidates</a:t>
            </a:r>
          </a:p>
          <a:p>
            <a:pPr marL="385763" indent="-385763">
              <a:lnSpc>
                <a:spcPct val="120000"/>
              </a:lnSpc>
              <a:buFont typeface="+mj-lt"/>
              <a:buAutoNum type="arabicPeriod"/>
            </a:pPr>
            <a:r>
              <a:rPr lang="en-US" dirty="0"/>
              <a:t>Define the SL</a:t>
            </a:r>
          </a:p>
        </p:txBody>
      </p:sp>
    </p:spTree>
    <p:extLst>
      <p:ext uri="{BB962C8B-B14F-4D97-AF65-F5344CB8AC3E}">
        <p14:creationId xmlns:p14="http://schemas.microsoft.com/office/powerpoint/2010/main" val="11438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4E58-5887-7870-EA66-28EEFDAF7B9F}"/>
              </a:ext>
            </a:extLst>
          </p:cNvPr>
          <p:cNvSpPr>
            <a:spLocks noGrp="1"/>
          </p:cNvSpPr>
          <p:nvPr>
            <p:ph type="title"/>
          </p:nvPr>
        </p:nvSpPr>
        <p:spPr>
          <a:xfrm>
            <a:off x="173422" y="1250032"/>
            <a:ext cx="3200400" cy="2178968"/>
          </a:xfrm>
        </p:spPr>
        <p:txBody>
          <a:bodyPr>
            <a:noAutofit/>
          </a:bodyPr>
          <a:lstStyle/>
          <a:p>
            <a:r>
              <a:rPr lang="en-US" sz="3200" dirty="0"/>
              <a:t>Practical considerations for specifying SL</a:t>
            </a:r>
          </a:p>
        </p:txBody>
      </p:sp>
      <p:sp>
        <p:nvSpPr>
          <p:cNvPr id="5" name="TextBox 4">
            <a:extLst>
              <a:ext uri="{FF2B5EF4-FFF2-40B4-BE49-F238E27FC236}">
                <a16:creationId xmlns:a16="http://schemas.microsoft.com/office/drawing/2014/main" id="{D05B7210-48EE-67E4-D1F4-34524A6B4F16}"/>
              </a:ext>
            </a:extLst>
          </p:cNvPr>
          <p:cNvSpPr txBox="1"/>
          <p:nvPr/>
        </p:nvSpPr>
        <p:spPr>
          <a:xfrm>
            <a:off x="173422" y="3538585"/>
            <a:ext cx="2963916" cy="1600438"/>
          </a:xfrm>
          <a:prstGeom prst="rect">
            <a:avLst/>
          </a:prstGeom>
          <a:noFill/>
        </p:spPr>
        <p:txBody>
          <a:bodyPr wrap="square" rtlCol="0">
            <a:spAutoFit/>
          </a:bodyPr>
          <a:lstStyle/>
          <a:p>
            <a:r>
              <a:rPr lang="en-US" sz="1400" b="0" i="0" u="none" strike="noStrike" dirty="0">
                <a:solidFill>
                  <a:srgbClr val="2A2A2A"/>
                </a:solidFill>
                <a:effectLst/>
                <a:latin typeface="Source Sans Pro" panose="020B0503030403020204" pitchFamily="34" charset="0"/>
              </a:rPr>
              <a:t>Rachael V Phillips, Mark J van der </a:t>
            </a:r>
            <a:r>
              <a:rPr lang="en-US" sz="1400" b="0" i="0" u="none" strike="noStrike" dirty="0" err="1">
                <a:solidFill>
                  <a:srgbClr val="2A2A2A"/>
                </a:solidFill>
                <a:effectLst/>
                <a:latin typeface="Source Sans Pro" panose="020B0503030403020204" pitchFamily="34" charset="0"/>
              </a:rPr>
              <a:t>Laan</a:t>
            </a:r>
            <a:r>
              <a:rPr lang="en-US" sz="1400" b="0" i="0" u="none" strike="noStrike" dirty="0">
                <a:solidFill>
                  <a:srgbClr val="2A2A2A"/>
                </a:solidFill>
                <a:effectLst/>
                <a:latin typeface="Source Sans Pro" panose="020B0503030403020204" pitchFamily="34" charset="0"/>
              </a:rPr>
              <a:t>, Hana Lee, Susan Gruber, Practical considerations for specifying a super learner, </a:t>
            </a:r>
            <a:r>
              <a:rPr lang="en-US" sz="1400" b="0" i="1" u="none" strike="noStrike" dirty="0">
                <a:solidFill>
                  <a:srgbClr val="2A2A2A"/>
                </a:solidFill>
                <a:effectLst/>
                <a:latin typeface="Source Sans Pro" panose="020B0503030403020204" pitchFamily="34" charset="0"/>
              </a:rPr>
              <a:t>International Journal of Epidemiology</a:t>
            </a:r>
            <a:r>
              <a:rPr lang="en-US" sz="1400" b="0" i="0" u="none" strike="noStrike" dirty="0">
                <a:solidFill>
                  <a:srgbClr val="2A2A2A"/>
                </a:solidFill>
                <a:effectLst/>
                <a:latin typeface="Source Sans Pro" panose="020B0503030403020204" pitchFamily="34" charset="0"/>
              </a:rPr>
              <a:t>, 2023.  </a:t>
            </a:r>
          </a:p>
          <a:p>
            <a:r>
              <a:rPr lang="en-US" sz="1400" b="0" i="0" u="none" strike="noStrike" dirty="0">
                <a:solidFill>
                  <a:srgbClr val="006FB7"/>
                </a:solidFill>
                <a:effectLst/>
                <a:latin typeface="Source Sans Pro" panose="020B0503030403020204" pitchFamily="34" charset="0"/>
                <a:hlinkClick r:id="rId2"/>
              </a:rPr>
              <a:t>https://doi.org/10.1093/ije/dyad023</a:t>
            </a:r>
            <a:endParaRPr lang="en-US" sz="1400" dirty="0"/>
          </a:p>
        </p:txBody>
      </p:sp>
      <p:pic>
        <p:nvPicPr>
          <p:cNvPr id="13" name="Content Placeholder 12">
            <a:extLst>
              <a:ext uri="{FF2B5EF4-FFF2-40B4-BE49-F238E27FC236}">
                <a16:creationId xmlns:a16="http://schemas.microsoft.com/office/drawing/2014/main" id="{F3B815BF-9835-04F3-A1BF-0085872766FD}"/>
              </a:ext>
            </a:extLst>
          </p:cNvPr>
          <p:cNvPicPr>
            <a:picLocks noGrp="1" noChangeAspect="1"/>
          </p:cNvPicPr>
          <p:nvPr>
            <p:ph idx="1"/>
          </p:nvPr>
        </p:nvPicPr>
        <p:blipFill>
          <a:blip r:embed="rId3"/>
          <a:stretch>
            <a:fillRect/>
          </a:stretch>
        </p:blipFill>
        <p:spPr>
          <a:xfrm>
            <a:off x="3509319" y="0"/>
            <a:ext cx="5634681" cy="6979324"/>
          </a:xfrm>
        </p:spPr>
      </p:pic>
    </p:spTree>
    <p:extLst>
      <p:ext uri="{BB962C8B-B14F-4D97-AF65-F5344CB8AC3E}">
        <p14:creationId xmlns:p14="http://schemas.microsoft.com/office/powerpoint/2010/main" val="16927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a:xfrm>
            <a:off x="298939" y="2430713"/>
            <a:ext cx="8546122" cy="1996573"/>
          </a:xfrm>
        </p:spPr>
        <p:txBody>
          <a:bodyPr/>
          <a:lstStyle/>
          <a:p>
            <a:r>
              <a:rPr lang="en-US" sz="6000" dirty="0">
                <a:latin typeface="Source Code Pro" panose="020B0509030403020204" pitchFamily="49" charset="77"/>
              </a:rPr>
              <a:t>sl3</a:t>
            </a:r>
            <a:br>
              <a:rPr lang="en-US" sz="4400" dirty="0">
                <a:latin typeface="Source Code Pro" panose="020B0509030403020204" pitchFamily="49" charset="77"/>
              </a:rPr>
            </a:br>
            <a:r>
              <a:rPr lang="en-US" sz="4400" dirty="0"/>
              <a:t>SL software package in </a:t>
            </a:r>
            <a:r>
              <a:rPr lang="en-US" sz="4400" dirty="0" err="1">
                <a:latin typeface="Source Code Pro" panose="020B0509030403020204" pitchFamily="49" charset="77"/>
              </a:rPr>
              <a:t>tlverse</a:t>
            </a:r>
            <a:endParaRPr lang="en-US" sz="4400" dirty="0">
              <a:latin typeface="Source Code Pro" panose="020B0509030403020204" pitchFamily="49" charset="77"/>
            </a:endParaRPr>
          </a:p>
        </p:txBody>
      </p:sp>
    </p:spTree>
    <p:extLst>
      <p:ext uri="{BB962C8B-B14F-4D97-AF65-F5344CB8AC3E}">
        <p14:creationId xmlns:p14="http://schemas.microsoft.com/office/powerpoint/2010/main" val="26970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dirty="0"/>
              <a:t>Functions</a:t>
            </a:r>
          </a:p>
        </p:txBody>
      </p:sp>
    </p:spTree>
    <p:extLst>
      <p:ext uri="{BB962C8B-B14F-4D97-AF65-F5344CB8AC3E}">
        <p14:creationId xmlns:p14="http://schemas.microsoft.com/office/powerpoint/2010/main" val="349285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p:txBody>
          <a:bodyPr/>
          <a:lstStyle/>
          <a:p>
            <a:r>
              <a:rPr lang="en-US" dirty="0"/>
              <a:t>Overview of Super Learner</a:t>
            </a:r>
          </a:p>
        </p:txBody>
      </p:sp>
      <p:sp>
        <p:nvSpPr>
          <p:cNvPr id="3" name="Text Placeholder 2">
            <a:extLst>
              <a:ext uri="{FF2B5EF4-FFF2-40B4-BE49-F238E27FC236}">
                <a16:creationId xmlns:a16="http://schemas.microsoft.com/office/drawing/2014/main" id="{9EC5FBA1-CD17-EA44-B6C7-365BBD8C9E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17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b="1" dirty="0"/>
              <a:t>Task</a:t>
            </a:r>
          </a:p>
          <a:p>
            <a:r>
              <a:rPr lang="en-US" sz="4000" dirty="0"/>
              <a:t>Learners</a:t>
            </a:r>
          </a:p>
          <a:p>
            <a:r>
              <a:rPr lang="en-US" sz="4000" dirty="0"/>
              <a:t>Functions</a:t>
            </a:r>
          </a:p>
        </p:txBody>
      </p:sp>
    </p:spTree>
    <p:extLst>
      <p:ext uri="{BB962C8B-B14F-4D97-AF65-F5344CB8AC3E}">
        <p14:creationId xmlns:p14="http://schemas.microsoft.com/office/powerpoint/2010/main" val="227280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a:bodyPr>
          <a:lstStyle/>
          <a:p>
            <a:r>
              <a:rPr lang="en-US" sz="4800" dirty="0"/>
              <a:t>Tasks in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3894908"/>
          </a:xfrm>
        </p:spPr>
        <p:txBody>
          <a:bodyPr>
            <a:normAutofit/>
          </a:bodyPr>
          <a:lstStyle/>
          <a:p>
            <a:pPr marL="0" indent="0">
              <a:buNone/>
            </a:pPr>
            <a:r>
              <a:rPr lang="en-US" sz="4000" b="1" i="1" dirty="0"/>
              <a:t>What is the prediction task?</a:t>
            </a:r>
          </a:p>
          <a:p>
            <a:pPr marL="0" indent="0">
              <a:buNone/>
            </a:pPr>
            <a:r>
              <a:rPr lang="en-US" sz="4000" dirty="0"/>
              <a:t>data, covariates, outcome,</a:t>
            </a:r>
          </a:p>
          <a:p>
            <a:pPr marL="0" indent="0">
              <a:buNone/>
            </a:pPr>
            <a:r>
              <a:rPr lang="en-US" sz="3200" dirty="0"/>
              <a:t>weights, id, </a:t>
            </a:r>
            <a:r>
              <a:rPr lang="en-US" sz="3200" dirty="0" err="1"/>
              <a:t>outcome_type,offset</a:t>
            </a:r>
            <a:r>
              <a:rPr lang="en-US" sz="3200" dirty="0"/>
              <a:t>, </a:t>
            </a:r>
            <a:r>
              <a:rPr lang="en-US" sz="3200" dirty="0" err="1"/>
              <a:t>drop_missing_outcome</a:t>
            </a:r>
            <a:r>
              <a:rPr lang="en-US" sz="3200" dirty="0"/>
              <a:t>, folds</a:t>
            </a:r>
          </a:p>
          <a:p>
            <a:pPr marL="0" indent="0">
              <a:buNone/>
            </a:pPr>
            <a:endParaRPr lang="en-US" sz="3200" dirty="0"/>
          </a:p>
          <a:p>
            <a:pPr marL="0" indent="0">
              <a:buNone/>
            </a:pPr>
            <a:r>
              <a:rPr lang="en-US" sz="2400" dirty="0">
                <a:hlinkClick r:id="rId2"/>
              </a:rPr>
              <a:t>https://</a:t>
            </a:r>
            <a:r>
              <a:rPr lang="en-US" sz="2400" dirty="0" err="1">
                <a:hlinkClick r:id="rId2"/>
              </a:rPr>
              <a:t>tlverse.org</a:t>
            </a:r>
            <a:r>
              <a:rPr lang="en-US" sz="2400" dirty="0">
                <a:hlinkClick r:id="rId2"/>
              </a:rPr>
              <a:t>/sl3/reference/sl3_Task.html</a:t>
            </a:r>
            <a:endParaRPr lang="en-US" sz="2400" dirty="0"/>
          </a:p>
        </p:txBody>
      </p:sp>
    </p:spTree>
    <p:extLst>
      <p:ext uri="{BB962C8B-B14F-4D97-AF65-F5344CB8AC3E}">
        <p14:creationId xmlns:p14="http://schemas.microsoft.com/office/powerpoint/2010/main" val="14697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b="1" dirty="0"/>
              <a:t>Learners</a:t>
            </a:r>
          </a:p>
          <a:p>
            <a:r>
              <a:rPr lang="en-US" sz="4000" dirty="0"/>
              <a:t>Functions</a:t>
            </a:r>
          </a:p>
        </p:txBody>
      </p:sp>
    </p:spTree>
    <p:extLst>
      <p:ext uri="{BB962C8B-B14F-4D97-AF65-F5344CB8AC3E}">
        <p14:creationId xmlns:p14="http://schemas.microsoft.com/office/powerpoint/2010/main" val="338286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57308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171-048E-4A4D-7C39-4E1A34E443C9}"/>
              </a:ext>
            </a:extLst>
          </p:cNvPr>
          <p:cNvSpPr>
            <a:spLocks noGrp="1"/>
          </p:cNvSpPr>
          <p:nvPr>
            <p:ph type="title"/>
          </p:nvPr>
        </p:nvSpPr>
        <p:spPr>
          <a:xfrm>
            <a:off x="457200" y="1250032"/>
            <a:ext cx="7895492" cy="1150353"/>
          </a:xfrm>
        </p:spPr>
        <p:txBody>
          <a:bodyPr>
            <a:normAutofit fontScale="90000"/>
          </a:bodyPr>
          <a:lstStyle/>
          <a:p>
            <a:r>
              <a:rPr lang="en-US" dirty="0"/>
              <a:t>Exercise: Training learner with </a:t>
            </a:r>
            <a:r>
              <a:rPr lang="en-US" dirty="0">
                <a:latin typeface="Source Code Pro" panose="020B0509030403020204" pitchFamily="49" charset="77"/>
              </a:rPr>
              <a:t>sl3</a:t>
            </a:r>
            <a:r>
              <a:rPr lang="en-US" dirty="0"/>
              <a:t> wrapper versus package’s function </a:t>
            </a:r>
          </a:p>
        </p:txBody>
      </p:sp>
      <p:sp>
        <p:nvSpPr>
          <p:cNvPr id="3" name="Content Placeholder 2">
            <a:extLst>
              <a:ext uri="{FF2B5EF4-FFF2-40B4-BE49-F238E27FC236}">
                <a16:creationId xmlns:a16="http://schemas.microsoft.com/office/drawing/2014/main" id="{7AD5B00B-1F2C-0BFF-3AE2-483DBF254E7E}"/>
              </a:ext>
            </a:extLst>
          </p:cNvPr>
          <p:cNvSpPr>
            <a:spLocks noGrp="1"/>
          </p:cNvSpPr>
          <p:nvPr>
            <p:ph idx="1"/>
          </p:nvPr>
        </p:nvSpPr>
        <p:spPr>
          <a:xfrm>
            <a:off x="482600" y="2518947"/>
            <a:ext cx="7740650" cy="3089021"/>
          </a:xfrm>
        </p:spPr>
        <p:txBody>
          <a:bodyPr>
            <a:normAutofit fontScale="77500" lnSpcReduction="20000"/>
          </a:bodyPr>
          <a:lstStyle/>
          <a:p>
            <a:r>
              <a:rPr lang="en-US" sz="2400" dirty="0"/>
              <a:t>Prediction tasks in </a:t>
            </a:r>
            <a:r>
              <a:rPr lang="en-US" sz="2400" dirty="0">
                <a:latin typeface="Source Code Pro" panose="020B0509030403020204" pitchFamily="49" charset="77"/>
              </a:rPr>
              <a:t>sl3 </a:t>
            </a:r>
          </a:p>
          <a:p>
            <a:r>
              <a:rPr lang="en-US" sz="2400" dirty="0"/>
              <a:t>Comparison of R6 methods and S3 methods</a:t>
            </a:r>
          </a:p>
          <a:p>
            <a:pPr lvl="1"/>
            <a:r>
              <a:rPr lang="en-US" sz="2400" dirty="0">
                <a:latin typeface="Source Code Pro" panose="020B0509030403020204" pitchFamily="49" charset="77"/>
              </a:rPr>
              <a:t>sl3</a:t>
            </a:r>
            <a:r>
              <a:rPr lang="en-US" sz="2400" dirty="0"/>
              <a:t> R package function, </a:t>
            </a:r>
            <a:r>
              <a:rPr lang="en-US" sz="2400" dirty="0" err="1">
                <a:latin typeface="Source Code Pro" panose="020B0509030403020204" pitchFamily="49" charset="77"/>
              </a:rPr>
              <a:t>Lrnr_earth</a:t>
            </a:r>
            <a:r>
              <a:rPr lang="en-US" sz="2400" dirty="0"/>
              <a:t> </a:t>
            </a:r>
          </a:p>
          <a:p>
            <a:pPr lvl="1"/>
            <a:r>
              <a:rPr lang="en-US" sz="2400" dirty="0">
                <a:latin typeface="Source Code Pro" panose="020B0509030403020204" pitchFamily="49" charset="77"/>
              </a:rPr>
              <a:t>earth</a:t>
            </a:r>
            <a:r>
              <a:rPr lang="en-US" sz="2400" dirty="0"/>
              <a:t> R package function, </a:t>
            </a:r>
            <a:r>
              <a:rPr lang="en-US" sz="2400" dirty="0">
                <a:latin typeface="Source Code Pro" panose="020B0509030403020204" pitchFamily="49" charset="77"/>
              </a:rPr>
              <a:t>earth</a:t>
            </a:r>
          </a:p>
          <a:p>
            <a:r>
              <a:rPr lang="en-US" sz="2400" dirty="0"/>
              <a:t>Looking up learners, the </a:t>
            </a:r>
            <a:r>
              <a:rPr lang="en-US" sz="2400" dirty="0">
                <a:latin typeface="Source Code Pro" panose="020B0509030403020204" pitchFamily="49" charset="77"/>
              </a:rPr>
              <a:t>sl3</a:t>
            </a:r>
            <a:r>
              <a:rPr lang="en-US" sz="2400" dirty="0"/>
              <a:t> wrapper, and arguments </a:t>
            </a:r>
          </a:p>
          <a:p>
            <a:r>
              <a:rPr lang="en-US" sz="2400" dirty="0"/>
              <a:t>Modifying learner parameters</a:t>
            </a:r>
          </a:p>
          <a:p>
            <a:endParaRPr lang="en-US" sz="2400" dirty="0"/>
          </a:p>
          <a:p>
            <a:r>
              <a:rPr lang="en-US" sz="2400" b="1" dirty="0"/>
              <a:t>Data example</a:t>
            </a:r>
            <a:r>
              <a:rPr lang="en-US" sz="2400" dirty="0"/>
              <a:t>: Collaborative Perinatal Project (CPP) was a multisite prospective cohort study designed to identify the effects of complications during either pregnancy or the perinatal period on birth and child outcomes.</a:t>
            </a:r>
          </a:p>
        </p:txBody>
      </p:sp>
    </p:spTree>
    <p:extLst>
      <p:ext uri="{BB962C8B-B14F-4D97-AF65-F5344CB8AC3E}">
        <p14:creationId xmlns:p14="http://schemas.microsoft.com/office/powerpoint/2010/main" val="18193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3793019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5791200" y="4627419"/>
            <a:ext cx="9144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0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75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9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9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3</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70D80F9C-8E3F-0BAE-4B0C-458744E6E371}"/>
              </a:ext>
            </a:extLst>
          </p:cNvPr>
          <p:cNvSpPr/>
          <p:nvPr/>
        </p:nvSpPr>
        <p:spPr>
          <a:xfrm>
            <a:off x="2778369" y="1206530"/>
            <a:ext cx="7174523"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550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377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46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308764" y="4058306"/>
            <a:ext cx="1524000"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69D875-F2D6-7561-453D-AF0544951FF8}"/>
              </a:ext>
            </a:extLst>
          </p:cNvPr>
          <p:cNvCxnSpPr>
            <a:stCxn id="11" idx="4"/>
          </p:cNvCxnSpPr>
          <p:nvPr/>
        </p:nvCxnSpPr>
        <p:spPr>
          <a:xfrm>
            <a:off x="3643745" y="2570130"/>
            <a:ext cx="817419" cy="257881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62332B-CB3E-87E3-180E-DB93D42147DA}"/>
              </a:ext>
            </a:extLst>
          </p:cNvPr>
          <p:cNvCxnSpPr>
            <a:cxnSpLocks/>
          </p:cNvCxnSpPr>
          <p:nvPr/>
        </p:nvCxnSpPr>
        <p:spPr>
          <a:xfrm>
            <a:off x="4017818" y="3117273"/>
            <a:ext cx="677550" cy="2015993"/>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4BE04F3-80F5-D539-C846-CDC8646A14AF}"/>
              </a:ext>
            </a:extLst>
          </p:cNvPr>
          <p:cNvCxnSpPr>
            <a:cxnSpLocks/>
            <a:endCxn id="4" idx="0"/>
          </p:cNvCxnSpPr>
          <p:nvPr/>
        </p:nvCxnSpPr>
        <p:spPr>
          <a:xfrm flipH="1">
            <a:off x="4849091" y="4569740"/>
            <a:ext cx="196612" cy="57920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770E91-4BAD-9FA7-051E-214BF34FDCB7}"/>
              </a:ext>
            </a:extLst>
          </p:cNvPr>
          <p:cNvCxnSpPr>
            <a:cxnSpLocks/>
          </p:cNvCxnSpPr>
          <p:nvPr/>
        </p:nvCxnSpPr>
        <p:spPr>
          <a:xfrm flipH="1">
            <a:off x="5279907" y="3117273"/>
            <a:ext cx="1356420" cy="2139104"/>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567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Freeform 3">
            <a:extLst>
              <a:ext uri="{FF2B5EF4-FFF2-40B4-BE49-F238E27FC236}">
                <a16:creationId xmlns:a16="http://schemas.microsoft.com/office/drawing/2014/main" id="{F2F13343-5CDF-367C-D62B-F463AEBE4C2F}"/>
              </a:ext>
            </a:extLst>
          </p:cNvPr>
          <p:cNvSpPr/>
          <p:nvPr/>
        </p:nvSpPr>
        <p:spPr>
          <a:xfrm>
            <a:off x="-108084" y="4363589"/>
            <a:ext cx="6620269" cy="611195"/>
          </a:xfrm>
          <a:custGeom>
            <a:avLst/>
            <a:gdLst>
              <a:gd name="connsiteX0" fmla="*/ 1701357 w 6620269"/>
              <a:gd name="connsiteY0" fmla="*/ 69866 h 611195"/>
              <a:gd name="connsiteX1" fmla="*/ 3696411 w 6620269"/>
              <a:gd name="connsiteY1" fmla="*/ 28302 h 611195"/>
              <a:gd name="connsiteX2" fmla="*/ 6370339 w 6620269"/>
              <a:gd name="connsiteY2" fmla="*/ 42156 h 611195"/>
              <a:gd name="connsiteX3" fmla="*/ 5802302 w 6620269"/>
              <a:gd name="connsiteY3" fmla="*/ 527066 h 611195"/>
              <a:gd name="connsiteX4" fmla="*/ 163502 w 6620269"/>
              <a:gd name="connsiteY4" fmla="*/ 568629 h 611195"/>
              <a:gd name="connsiteX5" fmla="*/ 1701357 w 6620269"/>
              <a:gd name="connsiteY5" fmla="*/ 69866 h 6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0269" h="611195">
                <a:moveTo>
                  <a:pt x="1701357" y="69866"/>
                </a:moveTo>
                <a:cubicBezTo>
                  <a:pt x="2290175" y="-20188"/>
                  <a:pt x="3696411" y="28302"/>
                  <a:pt x="3696411" y="28302"/>
                </a:cubicBezTo>
                <a:cubicBezTo>
                  <a:pt x="4474575" y="23684"/>
                  <a:pt x="6019357" y="-40971"/>
                  <a:pt x="6370339" y="42156"/>
                </a:cubicBezTo>
                <a:cubicBezTo>
                  <a:pt x="6721321" y="125283"/>
                  <a:pt x="6836775" y="439321"/>
                  <a:pt x="5802302" y="527066"/>
                </a:cubicBezTo>
                <a:cubicBezTo>
                  <a:pt x="4767829" y="614812"/>
                  <a:pt x="844684" y="642520"/>
                  <a:pt x="163502" y="568629"/>
                </a:cubicBezTo>
                <a:cubicBezTo>
                  <a:pt x="-517680" y="494738"/>
                  <a:pt x="1112539" y="159920"/>
                  <a:pt x="1701357" y="69866"/>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179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6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7" y="1855096"/>
            <a:ext cx="9140755" cy="3648456"/>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2B6E5D-A27E-0674-3616-7A3BDAED71F2}"/>
              </a:ext>
            </a:extLst>
          </p:cNvPr>
          <p:cNvSpPr/>
          <p:nvPr/>
        </p:nvSpPr>
        <p:spPr>
          <a:xfrm>
            <a:off x="3955471" y="4289523"/>
            <a:ext cx="257001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737E7D8-58A0-2C76-B6DA-F054BE8E2A58}"/>
              </a:ext>
            </a:extLst>
          </p:cNvPr>
          <p:cNvSpPr/>
          <p:nvPr/>
        </p:nvSpPr>
        <p:spPr>
          <a:xfrm>
            <a:off x="3955471" y="2883361"/>
            <a:ext cx="1295403"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56ED5F6-44FD-5984-73AF-5DB2FEE9080C}"/>
              </a:ext>
            </a:extLst>
          </p:cNvPr>
          <p:cNvCxnSpPr>
            <a:cxnSpLocks/>
          </p:cNvCxnSpPr>
          <p:nvPr/>
        </p:nvCxnSpPr>
        <p:spPr>
          <a:xfrm flipH="1" flipV="1">
            <a:off x="4605769" y="3374420"/>
            <a:ext cx="445077" cy="900040"/>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898A791-66E5-F57C-3570-FD4CFF7A0A2A}"/>
              </a:ext>
            </a:extLst>
          </p:cNvPr>
          <p:cNvSpPr txBox="1"/>
          <p:nvPr/>
        </p:nvSpPr>
        <p:spPr>
          <a:xfrm>
            <a:off x="5207668" y="3884629"/>
            <a:ext cx="301686" cy="369332"/>
          </a:xfrm>
          <a:prstGeom prst="rect">
            <a:avLst/>
          </a:prstGeom>
          <a:solidFill>
            <a:schemeClr val="bg1"/>
          </a:solidFill>
          <a:ln w="38100">
            <a:solidFill>
              <a:srgbClr val="FF0000"/>
            </a:solidFill>
          </a:ln>
        </p:spPr>
        <p:txBody>
          <a:bodyPr wrap="none" rtlCol="0">
            <a:spAutoFit/>
          </a:bodyPr>
          <a:lstStyle/>
          <a:p>
            <a:r>
              <a:rPr lang="en-US" dirty="0"/>
              <a:t>1</a:t>
            </a:r>
          </a:p>
        </p:txBody>
      </p:sp>
      <p:sp>
        <p:nvSpPr>
          <p:cNvPr id="14" name="TextBox 13">
            <a:extLst>
              <a:ext uri="{FF2B5EF4-FFF2-40B4-BE49-F238E27FC236}">
                <a16:creationId xmlns:a16="http://schemas.microsoft.com/office/drawing/2014/main" id="{F1B803DE-5875-5B88-8759-4273D6D16F41}"/>
              </a:ext>
            </a:extLst>
          </p:cNvPr>
          <p:cNvSpPr txBox="1"/>
          <p:nvPr/>
        </p:nvSpPr>
        <p:spPr>
          <a:xfrm>
            <a:off x="4268757" y="3413896"/>
            <a:ext cx="301686" cy="369332"/>
          </a:xfrm>
          <a:prstGeom prst="rect">
            <a:avLst/>
          </a:prstGeom>
          <a:solidFill>
            <a:schemeClr val="bg1"/>
          </a:solidFill>
          <a:ln w="38100">
            <a:solidFill>
              <a:srgbClr val="FF0000"/>
            </a:solidFill>
          </a:ln>
        </p:spPr>
        <p:txBody>
          <a:bodyPr wrap="none" rtlCol="0">
            <a:spAutoFit/>
          </a:bodyPr>
          <a:lstStyle/>
          <a:p>
            <a:r>
              <a:rPr lang="en-US" dirty="0"/>
              <a:t>2</a:t>
            </a:r>
          </a:p>
        </p:txBody>
      </p:sp>
    </p:spTree>
    <p:extLst>
      <p:ext uri="{BB962C8B-B14F-4D97-AF65-F5344CB8AC3E}">
        <p14:creationId xmlns:p14="http://schemas.microsoft.com/office/powerpoint/2010/main" val="293172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b="1" dirty="0"/>
              <a:t>Other functions</a:t>
            </a:r>
          </a:p>
        </p:txBody>
      </p:sp>
    </p:spTree>
    <p:extLst>
      <p:ext uri="{BB962C8B-B14F-4D97-AF65-F5344CB8AC3E}">
        <p14:creationId xmlns:p14="http://schemas.microsoft.com/office/powerpoint/2010/main" val="853801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D2B-4044-33A1-90BF-18E2FB3E9131}"/>
              </a:ext>
            </a:extLst>
          </p:cNvPr>
          <p:cNvSpPr>
            <a:spLocks noGrp="1"/>
          </p:cNvSpPr>
          <p:nvPr>
            <p:ph type="title"/>
          </p:nvPr>
        </p:nvSpPr>
        <p:spPr/>
        <p:txBody>
          <a:bodyPr/>
          <a:lstStyle/>
          <a:p>
            <a:r>
              <a:rPr lang="en-US" dirty="0"/>
              <a:t>Other sl3 Functions</a:t>
            </a:r>
          </a:p>
        </p:txBody>
      </p:sp>
      <p:sp>
        <p:nvSpPr>
          <p:cNvPr id="3" name="Content Placeholder 2">
            <a:extLst>
              <a:ext uri="{FF2B5EF4-FFF2-40B4-BE49-F238E27FC236}">
                <a16:creationId xmlns:a16="http://schemas.microsoft.com/office/drawing/2014/main" id="{39CD6925-4A3A-3A24-BB9A-BE2BD29255B5}"/>
              </a:ext>
            </a:extLst>
          </p:cNvPr>
          <p:cNvSpPr>
            <a:spLocks noGrp="1"/>
          </p:cNvSpPr>
          <p:nvPr>
            <p:ph idx="1"/>
          </p:nvPr>
        </p:nvSpPr>
        <p:spPr>
          <a:xfrm>
            <a:off x="457200" y="2283419"/>
            <a:ext cx="7740650" cy="3189126"/>
          </a:xfrm>
        </p:spPr>
        <p:txBody>
          <a:bodyPr>
            <a:normAutofit fontScale="92500"/>
          </a:bodyPr>
          <a:lstStyle/>
          <a:p>
            <a:r>
              <a:rPr lang="en-US" dirty="0"/>
              <a:t>Performance measures: </a:t>
            </a:r>
          </a:p>
          <a:p>
            <a:pPr lvl="1"/>
            <a:r>
              <a:rPr lang="en-US" dirty="0"/>
              <a:t>loss functions (e.g., squared error, negative log-likelihood, multinomial log-likelihood ) </a:t>
            </a:r>
          </a:p>
          <a:p>
            <a:pPr lvl="1"/>
            <a:r>
              <a:rPr lang="en-US" dirty="0"/>
              <a:t>metrics based on </a:t>
            </a:r>
            <a:r>
              <a:rPr lang="en-US" dirty="0">
                <a:latin typeface="Source Code Pro" panose="020B0509030403020204" pitchFamily="49" charset="77"/>
              </a:rPr>
              <a:t>ROCR</a:t>
            </a:r>
            <a:r>
              <a:rPr lang="en-US" dirty="0"/>
              <a:t> software package, like AUC, AUCPR, accuracy, sensitivity, with </a:t>
            </a:r>
            <a:r>
              <a:rPr lang="en-US" dirty="0" err="1">
                <a:latin typeface="Source Code Pro" panose="020B0509030403020204" pitchFamily="49" charset="77"/>
              </a:rPr>
              <a:t>custom_ROCR_risk</a:t>
            </a:r>
            <a:r>
              <a:rPr lang="en-US" dirty="0">
                <a:latin typeface="Source Code Pro" panose="020B0509030403020204" pitchFamily="49" charset="77"/>
              </a:rPr>
              <a:t>()</a:t>
            </a:r>
          </a:p>
          <a:p>
            <a:r>
              <a:rPr lang="en-US" dirty="0"/>
              <a:t>Variable importance with </a:t>
            </a:r>
            <a:r>
              <a:rPr lang="en-US" dirty="0">
                <a:latin typeface="Source Code Pro" panose="020B0509030403020204" pitchFamily="49" charset="77"/>
              </a:rPr>
              <a:t>importance</a:t>
            </a:r>
          </a:p>
          <a:p>
            <a:r>
              <a:rPr lang="en-US" dirty="0"/>
              <a:t>Table with each candidate learner’s cross-validated predictive performance with </a:t>
            </a:r>
            <a:r>
              <a:rPr lang="en-US" dirty="0" err="1">
                <a:latin typeface="Source Code Pro" panose="020B0509030403020204" pitchFamily="49" charset="77"/>
              </a:rPr>
              <a:t>cv_risk</a:t>
            </a:r>
            <a:endParaRPr lang="en-US" dirty="0">
              <a:latin typeface="Source Code Pro" panose="020B0509030403020204" pitchFamily="49" charset="77"/>
            </a:endParaRPr>
          </a:p>
          <a:p>
            <a:r>
              <a:rPr lang="en-US" dirty="0">
                <a:latin typeface="Lucida Grande" panose="020B0600040502020204" pitchFamily="34" charset="0"/>
                <a:cs typeface="Lucida Grande" panose="020B0600040502020204" pitchFamily="34" charset="0"/>
              </a:rPr>
              <a:t>Cross-validated SL with </a:t>
            </a:r>
            <a:r>
              <a:rPr lang="en-US" dirty="0" err="1">
                <a:latin typeface="Source Code Pro" panose="020B0509030403020204" pitchFamily="49" charset="77"/>
              </a:rPr>
              <a:t>cv_sl</a:t>
            </a:r>
            <a:endParaRPr lang="en-US" dirty="0">
              <a:latin typeface="Source Code Pro" panose="020B0509030403020204" pitchFamily="49" charset="77"/>
            </a:endParaRPr>
          </a:p>
          <a:p>
            <a:endParaRPr lang="en-US" dirty="0"/>
          </a:p>
        </p:txBody>
      </p:sp>
    </p:spTree>
    <p:extLst>
      <p:ext uri="{BB962C8B-B14F-4D97-AF65-F5344CB8AC3E}">
        <p14:creationId xmlns:p14="http://schemas.microsoft.com/office/powerpoint/2010/main" val="2541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1CA-13A7-9D85-C601-2C75CAA76EC2}"/>
              </a:ext>
            </a:extLst>
          </p:cNvPr>
          <p:cNvSpPr>
            <a:spLocks noGrp="1"/>
          </p:cNvSpPr>
          <p:nvPr>
            <p:ph type="title"/>
          </p:nvPr>
        </p:nvSpPr>
        <p:spPr/>
        <p:txBody>
          <a:bodyPr/>
          <a:lstStyle/>
          <a:p>
            <a:r>
              <a:rPr lang="en-US" dirty="0"/>
              <a:t>Live coding exercise with sl3 using WASH Benefits data</a:t>
            </a:r>
          </a:p>
        </p:txBody>
      </p:sp>
    </p:spTree>
    <p:extLst>
      <p:ext uri="{BB962C8B-B14F-4D97-AF65-F5344CB8AC3E}">
        <p14:creationId xmlns:p14="http://schemas.microsoft.com/office/powerpoint/2010/main" val="312535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4</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82DD8C6E-FB65-63B9-F31B-946BFA6A1BFC}"/>
              </a:ext>
            </a:extLst>
          </p:cNvPr>
          <p:cNvSpPr/>
          <p:nvPr/>
        </p:nvSpPr>
        <p:spPr>
          <a:xfrm>
            <a:off x="6541477" y="1206530"/>
            <a:ext cx="3411415"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66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lnSpcReduction="10000"/>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a:p>
            <a:r>
              <a:rPr lang="en-US" sz="2400" dirty="0"/>
              <a:t>Enrolled pregnant women in their first or second trimester from the rural villages of Gazipur, Kishoreganj, Mymensingh, and Tangail districts of central Bangladesh, with an average of 8 women per cluster. </a:t>
            </a:r>
          </a:p>
        </p:txBody>
      </p:sp>
    </p:spTree>
    <p:extLst>
      <p:ext uri="{BB962C8B-B14F-4D97-AF65-F5344CB8AC3E}">
        <p14:creationId xmlns:p14="http://schemas.microsoft.com/office/powerpoint/2010/main" val="11394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a:bodyPr>
          <a:lstStyle/>
          <a:p>
            <a:r>
              <a:rPr lang="en-US" sz="2400" dirty="0"/>
              <a:t>Groups of eight geographically adjacent clusters were block randomized, using a random number generator, into </a:t>
            </a:r>
          </a:p>
          <a:p>
            <a:pPr lvl="1"/>
            <a:r>
              <a:rPr lang="en-US" sz="2200" dirty="0"/>
              <a:t>six intervention groups (all received weekly visits from a community health promoter for the first 6 months, and every 2 weeks for next 18 months) and </a:t>
            </a:r>
          </a:p>
          <a:p>
            <a:pPr lvl="1"/>
            <a:r>
              <a:rPr lang="en-US" sz="2200" dirty="0"/>
              <a:t>a double-sized control group (no intervention or health promoter visit).</a:t>
            </a:r>
          </a:p>
        </p:txBody>
      </p:sp>
    </p:spTree>
    <p:extLst>
      <p:ext uri="{BB962C8B-B14F-4D97-AF65-F5344CB8AC3E}">
        <p14:creationId xmlns:p14="http://schemas.microsoft.com/office/powerpoint/2010/main" val="472995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644924"/>
            <a:ext cx="7740650" cy="3933912"/>
          </a:xfrm>
        </p:spPr>
        <p:txBody>
          <a:bodyPr>
            <a:normAutofit fontScale="92500" lnSpcReduction="20000"/>
          </a:bodyPr>
          <a:lstStyle/>
          <a:p>
            <a:r>
              <a:rPr lang="en-US" sz="2400" dirty="0"/>
              <a:t>Six intervention groups:</a:t>
            </a:r>
          </a:p>
          <a:p>
            <a:pPr lvl="1"/>
            <a:r>
              <a:rPr lang="en-US" sz="2400" dirty="0"/>
              <a:t>chlorinated drinking water; </a:t>
            </a:r>
          </a:p>
          <a:p>
            <a:pPr lvl="1"/>
            <a:r>
              <a:rPr lang="en-US" sz="2400" dirty="0"/>
              <a:t>improved sanitation; </a:t>
            </a:r>
          </a:p>
          <a:p>
            <a:pPr lvl="1"/>
            <a:r>
              <a:rPr lang="en-US" sz="2400" dirty="0"/>
              <a:t>hand-washing with soap; </a:t>
            </a:r>
          </a:p>
          <a:p>
            <a:pPr lvl="1"/>
            <a:r>
              <a:rPr lang="en-US" sz="2400" dirty="0"/>
              <a:t>combined water, sanitation, and hand washing; </a:t>
            </a:r>
          </a:p>
          <a:p>
            <a:pPr lvl="1"/>
            <a:r>
              <a:rPr lang="en-US" sz="2400" dirty="0"/>
              <a:t>improved nutrition through counseling and provision of lipid-based nutrient supplements; and </a:t>
            </a:r>
          </a:p>
          <a:p>
            <a:pPr lvl="1"/>
            <a:r>
              <a:rPr lang="en-US" sz="2400" dirty="0"/>
              <a:t>combined water, sanitation, handwashing, and nutrition.</a:t>
            </a:r>
          </a:p>
          <a:p>
            <a:r>
              <a:rPr lang="en-US" sz="2400" dirty="0"/>
              <a:t>We concentrate on child growth (size for age) as the outcome of interest. </a:t>
            </a:r>
          </a:p>
        </p:txBody>
      </p:sp>
    </p:spTree>
    <p:extLst>
      <p:ext uri="{BB962C8B-B14F-4D97-AF65-F5344CB8AC3E}">
        <p14:creationId xmlns:p14="http://schemas.microsoft.com/office/powerpoint/2010/main" val="16654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4A0B-E595-1197-23F4-0B626B9AFEF5}"/>
              </a:ext>
            </a:extLst>
          </p:cNvPr>
          <p:cNvSpPr>
            <a:spLocks noGrp="1"/>
          </p:cNvSpPr>
          <p:nvPr>
            <p:ph type="title"/>
          </p:nvPr>
        </p:nvSpPr>
        <p:spPr>
          <a:xfrm>
            <a:off x="568325" y="1442709"/>
            <a:ext cx="7772400" cy="1675474"/>
          </a:xfrm>
        </p:spPr>
        <p:txBody>
          <a:bodyPr/>
          <a:lstStyle/>
          <a:p>
            <a:r>
              <a:rPr lang="en-US" dirty="0"/>
              <a:t>Exercise: Training a super learner with </a:t>
            </a:r>
            <a:r>
              <a:rPr lang="en-US" sz="4400" dirty="0">
                <a:latin typeface="Source Code Pro" panose="020B0509030403020204" pitchFamily="49" charset="77"/>
              </a:rPr>
              <a:t>sl3</a:t>
            </a:r>
            <a:endParaRPr lang="en-US" dirty="0"/>
          </a:p>
        </p:txBody>
      </p:sp>
      <p:sp>
        <p:nvSpPr>
          <p:cNvPr id="4" name="Text Placeholder 2">
            <a:extLst>
              <a:ext uri="{FF2B5EF4-FFF2-40B4-BE49-F238E27FC236}">
                <a16:creationId xmlns:a16="http://schemas.microsoft.com/office/drawing/2014/main" id="{E1AD0B2E-A623-2464-FE46-879DCA1DB8DA}"/>
              </a:ext>
            </a:extLst>
          </p:cNvPr>
          <p:cNvSpPr txBox="1">
            <a:spLocks/>
          </p:cNvSpPr>
          <p:nvPr/>
        </p:nvSpPr>
        <p:spPr>
          <a:xfrm>
            <a:off x="568325" y="3118183"/>
            <a:ext cx="7772400" cy="895685"/>
          </a:xfrm>
          <a:prstGeom prst="rect">
            <a:avLst/>
          </a:prstGeom>
        </p:spPr>
        <p:txBody>
          <a:bodyPr vert="horz" lIns="91440" tIns="45720" rIns="91440" bIns="45720" rtlCol="0" anchor="b">
            <a:normAutofit fontScale="92500" lnSpcReduction="1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2pPr>
            <a:lvl3pPr marL="914400" indent="0" algn="l"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3pPr>
            <a:lvl4pPr marL="13716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4pPr>
            <a:lvl5pPr marL="18288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a:hlinkClick r:id="rId2"/>
              </a:rPr>
              <a:t>https://tlverse.org/tlverse-handbook/sl3.html</a:t>
            </a:r>
            <a:endParaRPr lang="en-US" sz="1800" dirty="0"/>
          </a:p>
          <a:p>
            <a:endParaRPr lang="en-US" sz="1800" dirty="0"/>
          </a:p>
          <a:p>
            <a:r>
              <a:rPr lang="en-US" sz="1800" dirty="0">
                <a:hlinkClick r:id="rId3"/>
              </a:rPr>
              <a:t>http://</a:t>
            </a:r>
            <a:r>
              <a:rPr lang="en-US" sz="1800" dirty="0" err="1">
                <a:hlinkClick r:id="rId3"/>
              </a:rPr>
              <a:t>tlverse.org</a:t>
            </a:r>
            <a:r>
              <a:rPr lang="en-US" sz="1800" dirty="0">
                <a:hlinkClick r:id="rId3"/>
              </a:rPr>
              <a:t>/enar2023-workshop/sl3.html</a:t>
            </a:r>
            <a:endParaRPr lang="en-US" sz="1800" dirty="0"/>
          </a:p>
        </p:txBody>
      </p:sp>
    </p:spTree>
    <p:extLst>
      <p:ext uri="{BB962C8B-B14F-4D97-AF65-F5344CB8AC3E}">
        <p14:creationId xmlns:p14="http://schemas.microsoft.com/office/powerpoint/2010/main" val="156066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5</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Tree>
    <p:extLst>
      <p:ext uri="{BB962C8B-B14F-4D97-AF65-F5344CB8AC3E}">
        <p14:creationId xmlns:p14="http://schemas.microsoft.com/office/powerpoint/2010/main" val="4042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Content Placeholder 2"/>
              <p:cNvSpPr>
                <a:spLocks noGrp="1"/>
              </p:cNvSpPr>
              <p:nvPr>
                <p:ph idx="1"/>
              </p:nvPr>
            </p:nvSpPr>
            <p:spPr>
              <a:xfrm>
                <a:off x="252412" y="1383094"/>
                <a:ext cx="8639175" cy="4290924"/>
              </a:xfrm>
            </p:spPr>
            <p:txBody>
              <a:bodyPr>
                <a:normAutofit/>
              </a:bodyPr>
              <a:lstStyle/>
              <a:p>
                <a:pPr>
                  <a:spcBef>
                    <a:spcPts val="900"/>
                  </a:spcBef>
                  <a:buSzPct val="90000"/>
                </a:pPr>
                <a:r>
                  <a:rPr lang="en-US" sz="2000" dirty="0">
                    <a:ea typeface="Arial Hebrew" charset="-79"/>
                    <a:cs typeface="Arial Hebrew" charset="-79"/>
                  </a:rPr>
                  <a:t>Uses a library of algorithms for estimating a prediction function</a:t>
                </a:r>
              </a:p>
              <a:p>
                <a:pPr lvl="1">
                  <a:spcBef>
                    <a:spcPts val="900"/>
                  </a:spcBef>
                  <a:buSzPct val="90000"/>
                </a:pPr>
                <a:r>
                  <a:rPr lang="en-US" sz="1800" dirty="0">
                    <a:latin typeface="Myriad Pro Light" panose="020B0403030403020204" pitchFamily="34" charset="0"/>
                    <a:ea typeface="Arial Hebrew" charset="-79"/>
                    <a:cs typeface="Arial Hebrew" charset="-79"/>
                  </a:rPr>
                  <a:t>Analyst specifies Alg</a:t>
                </a:r>
                <a:r>
                  <a:rPr lang="en-US" sz="1800" baseline="-25000" dirty="0">
                    <a:latin typeface="Myriad Pro Light" panose="020B0403030403020204" pitchFamily="34" charset="0"/>
                    <a:ea typeface="Arial Hebrew" charset="-79"/>
                    <a:cs typeface="Arial Hebrew" charset="-79"/>
                  </a:rPr>
                  <a:t>1</a:t>
                </a:r>
                <a:r>
                  <a:rPr lang="en-US" sz="1800" dirty="0">
                    <a:latin typeface="Myriad Pro Light" panose="020B0403030403020204" pitchFamily="34" charset="0"/>
                    <a:ea typeface="Arial Hebrew" charset="-79"/>
                    <a:cs typeface="Arial Hebrew" charset="-79"/>
                  </a:rPr>
                  <a:t>, ... Alg</a:t>
                </a:r>
                <a:r>
                  <a:rPr lang="en-US" sz="1800" baseline="-25000" dirty="0">
                    <a:latin typeface="Myriad Pro Light" panose="020B0403030403020204" pitchFamily="34" charset="0"/>
                    <a:ea typeface="Arial Hebrew" charset="-79"/>
                    <a:cs typeface="Arial Hebrew" charset="-79"/>
                  </a:rPr>
                  <a:t>K</a:t>
                </a:r>
              </a:p>
              <a:p>
                <a:pPr lvl="1">
                  <a:spcBef>
                    <a:spcPts val="900"/>
                  </a:spcBef>
                  <a:buSzPct val="90000"/>
                </a:pPr>
                <a:r>
                  <a:rPr lang="en-US" sz="1800" dirty="0">
                    <a:latin typeface="Myriad Pro Light" panose="020B0403030403020204" pitchFamily="34" charset="0"/>
                    <a:ea typeface="Arial Hebrew" charset="-79"/>
                    <a:cs typeface="Arial Hebrew" charset="-79"/>
                  </a:rPr>
                  <a:t>Create an optimal combination</a:t>
                </a:r>
              </a:p>
              <a:p>
                <a:pPr lvl="2">
                  <a:spcBef>
                    <a:spcPts val="900"/>
                  </a:spcBef>
                  <a:buSzPct val="90000"/>
                </a:pPr>
                <a:r>
                  <a:rPr lang="en-US" dirty="0">
                    <a:latin typeface="Myriad Pro Light" panose="020B0403030403020204" pitchFamily="34" charset="0"/>
                    <a:ea typeface="Arial Hebrew" charset="-79"/>
                    <a:cs typeface="Arial Hebrew" charset="-79"/>
                  </a:rPr>
                  <a:t>Optimal with respect to V-fold cross-validated (CV) risk</a:t>
                </a:r>
              </a:p>
              <a:p>
                <a:pPr lvl="2">
                  <a:spcBef>
                    <a:spcPts val="900"/>
                  </a:spcBef>
                  <a:buSzPct val="90000"/>
                </a:pPr>
                <a:r>
                  <a:rPr lang="en-US" dirty="0">
                    <a:latin typeface="Myriad Pro Light" panose="020B0403030403020204" pitchFamily="34" charset="0"/>
                    <a:ea typeface="Arial Hebrew" charset="-79"/>
                    <a:cs typeface="Arial Hebrew" charset="-79"/>
                  </a:rPr>
                  <a:t>Example risk functions: Negative log likelihood, mean squared error, 1-AUC</a:t>
                </a:r>
              </a:p>
              <a:p>
                <a:pPr>
                  <a:spcBef>
                    <a:spcPts val="900"/>
                  </a:spcBef>
                  <a:buSzPct val="90000"/>
                </a:pPr>
                <a:r>
                  <a:rPr lang="en-US" sz="2000" dirty="0">
                    <a:ea typeface="Arial Hebrew" charset="-79"/>
                    <a:cs typeface="Arial Hebrew" charset="-79"/>
                  </a:rPr>
                  <a:t>SL predicted values</a:t>
                </a:r>
                <a:r>
                  <a:rPr lang="en-US" sz="2000" dirty="0">
                    <a:cs typeface="Calibri" charset="0"/>
                  </a:rPr>
                  <a:t>,</a:t>
                </a:r>
                <a:r>
                  <a:rPr lang="en-US" sz="2000" dirty="0">
                    <a:solidFill>
                      <a:srgbClr val="000090"/>
                    </a:solidFill>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r>
                          <a:rPr lang="en-US" sz="2000" i="1">
                            <a:solidFill>
                              <a:srgbClr val="265B99"/>
                            </a:solidFill>
                            <a:latin typeface="Cambria Math" panose="02040503050406030204" pitchFamily="18" charset="0"/>
                            <a:cs typeface="Calibri" charset="0"/>
                          </a:rPr>
                          <m:t>𝑆𝐿</m:t>
                        </m:r>
                      </m:sub>
                    </m:sSub>
                    <m:r>
                      <a:rPr lang="en-US" sz="2000" i="1">
                        <a:solidFill>
                          <a:srgbClr val="000090"/>
                        </a:solidFill>
                        <a:latin typeface="Cambria Math" panose="02040503050406030204" pitchFamily="18" charset="0"/>
                        <a:cs typeface="Calibri" charset="0"/>
                      </a:rPr>
                      <m:t>,</m:t>
                    </m:r>
                  </m:oMath>
                </a14:m>
                <a:r>
                  <a:rPr lang="en-US" sz="2000" dirty="0">
                    <a:latin typeface="Myriad Pro Light" panose="020B0403030403020204" pitchFamily="34" charset="0"/>
                    <a:cs typeface="Calibri" charset="0"/>
                  </a:rPr>
                  <a:t> </a:t>
                </a:r>
                <a:r>
                  <a:rPr lang="en-US" sz="2000" dirty="0">
                    <a:cs typeface="Calibri" charset="0"/>
                  </a:rPr>
                  <a:t>are a combination of</a:t>
                </a:r>
                <a:r>
                  <a:rPr lang="en-US" sz="2000" dirty="0">
                    <a:solidFill>
                      <a:srgbClr val="000090"/>
                    </a:solidFill>
                    <a:latin typeface="Myriad Pro Light" panose="020B0403030403020204" pitchFamily="34" charset="0"/>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1</m:t>
                            </m:r>
                          </m:sub>
                        </m:sSub>
                      </m:sub>
                    </m:sSub>
                    <m:r>
                      <a:rPr lang="en-US" sz="2000" i="1">
                        <a:solidFill>
                          <a:srgbClr val="265B99"/>
                        </a:solidFill>
                        <a:latin typeface="Cambria Math" panose="02040503050406030204" pitchFamily="18" charset="0"/>
                        <a:cs typeface="Calibri" charset="0"/>
                      </a:rPr>
                      <m:t>,</m:t>
                    </m:r>
                  </m:oMath>
                </a14:m>
                <a:r>
                  <a:rPr lang="en-US" sz="2000" dirty="0">
                    <a:solidFill>
                      <a:srgbClr val="265B99"/>
                    </a:solidFill>
                    <a:latin typeface="Myriad Pro Light" panose="020B0403030403020204" pitchFamily="34" charset="0"/>
                    <a:cs typeface="Calibri" charset="0"/>
                  </a:rPr>
                  <a:t> ...,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𝐾</m:t>
                            </m:r>
                          </m:sub>
                        </m:sSub>
                      </m:sub>
                    </m:sSub>
                  </m:oMath>
                </a14:m>
                <a:r>
                  <a:rPr lang="en-US" sz="2000" dirty="0">
                    <a:solidFill>
                      <a:srgbClr val="265B99"/>
                    </a:solidFill>
                    <a:latin typeface="Myriad Pro Light" panose="020B0403030403020204" pitchFamily="34" charset="0"/>
                    <a:cs typeface="Calibri" charset="0"/>
                  </a:rPr>
                  <a:t> </a:t>
                </a:r>
              </a:p>
              <a:p>
                <a:pPr lvl="1">
                  <a:spcBef>
                    <a:spcPts val="900"/>
                  </a:spcBef>
                  <a:buSzPct val="90000"/>
                </a:pPr>
                <a:r>
                  <a:rPr lang="en-US" sz="1800" dirty="0">
                    <a:latin typeface="Myriad Pro Light" panose="020B0403030403020204" pitchFamily="34" charset="0"/>
                    <a:cs typeface="Calibri" charset="0"/>
                  </a:rPr>
                  <a:t>Discrete SL:  “winner-take-all”, predictions from algorithm with best CV risk</a:t>
                </a:r>
                <a:endParaRPr lang="en-US" sz="1800" dirty="0">
                  <a:latin typeface="Myriad Pro Light" panose="020B0403030403020204" pitchFamily="34" charset="0"/>
                  <a:ea typeface="Arial Hebrew" charset="-79"/>
                  <a:cs typeface="Arial Hebrew" charset="-79"/>
                </a:endParaRPr>
              </a:p>
              <a:p>
                <a:pPr lvl="1">
                  <a:spcBef>
                    <a:spcPts val="900"/>
                  </a:spcBef>
                  <a:buSzPct val="90000"/>
                </a:pPr>
                <a:r>
                  <a:rPr lang="en-US" sz="1800" dirty="0">
                    <a:latin typeface="Myriad Pro Light" panose="020B0403030403020204" pitchFamily="34" charset="0"/>
                    <a:ea typeface="Arial Hebrew" charset="-79"/>
                    <a:cs typeface="Arial Hebrew" charset="-79"/>
                  </a:rPr>
                  <a:t>Ensemble SL: predictions from multiple algorithms are combined</a:t>
                </a:r>
              </a:p>
              <a:p>
                <a:pPr lvl="2">
                  <a:spcBef>
                    <a:spcPts val="675"/>
                  </a:spcBef>
                  <a:buSzPct val="90000"/>
                </a:pPr>
                <a:r>
                  <a:rPr lang="en-US" sz="1600" dirty="0">
                    <a:latin typeface="Myriad Pro Light" panose="020B0403030403020204" pitchFamily="34" charset="0"/>
                    <a:ea typeface="Arial Hebrew" charset="-79"/>
                    <a:cs typeface="Arial Hebrew" charset="-79"/>
                  </a:rPr>
                  <a:t>weighted combination</a:t>
                </a:r>
              </a:p>
              <a:p>
                <a:pPr lvl="2">
                  <a:spcBef>
                    <a:spcPts val="675"/>
                  </a:spcBef>
                  <a:buSzPct val="90000"/>
                </a:pPr>
                <a:r>
                  <a:rPr lang="en-US" sz="1600" dirty="0">
                    <a:latin typeface="Myriad Pro Light" panose="020B0403030403020204" pitchFamily="34" charset="0"/>
                    <a:ea typeface="Arial Hebrew" charset="-79"/>
                    <a:cs typeface="Arial Hebrew" charset="-79"/>
                  </a:rPr>
                  <a:t>some other, possibly complex function of the algorithms’ predictions</a:t>
                </a:r>
              </a:p>
              <a:p>
                <a:pPr algn="ctr">
                  <a:lnSpc>
                    <a:spcPct val="130000"/>
                  </a:lnSpc>
                  <a:buFontTx/>
                  <a:buNone/>
                </a:pPr>
                <a:endParaRPr lang="en-US" sz="2400" dirty="0">
                  <a:solidFill>
                    <a:srgbClr val="0033CC"/>
                  </a:solidFill>
                  <a:cs typeface="Calibri" charset="0"/>
                </a:endParaRPr>
              </a:p>
              <a:p>
                <a:endParaRPr lang="en-US" sz="1800" dirty="0">
                  <a:latin typeface="Calibri" charset="0"/>
                  <a:cs typeface="Calibri" charset="0"/>
                </a:endParaRP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xfrm>
                <a:off x="252412" y="1383094"/>
                <a:ext cx="8639175" cy="4290924"/>
              </a:xfrm>
              <a:blipFill>
                <a:blip r:embed="rId3"/>
                <a:stretch>
                  <a:fillRect l="-440" t="-590"/>
                </a:stretch>
              </a:blipFill>
            </p:spPr>
            <p:txBody>
              <a:bodyPr/>
              <a:lstStyle/>
              <a:p>
                <a:r>
                  <a:rPr lang="en-US">
                    <a:noFill/>
                  </a:rPr>
                  <a:t> </a:t>
                </a:r>
              </a:p>
            </p:txBody>
          </p:sp>
        </mc:Fallback>
      </mc:AlternateContent>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6</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388922"/>
            <a:ext cx="7886700" cy="994172"/>
          </a:xfrm>
        </p:spPr>
        <p:txBody>
          <a:bodyPr>
            <a:normAutofit/>
          </a:bodyPr>
          <a:lstStyle/>
          <a:p>
            <a:r>
              <a:rPr lang="en-US" sz="4000" dirty="0"/>
              <a:t>Super Learner (SL)</a:t>
            </a:r>
          </a:p>
        </p:txBody>
      </p:sp>
    </p:spTree>
    <p:extLst>
      <p:ext uri="{BB962C8B-B14F-4D97-AF65-F5344CB8AC3E}">
        <p14:creationId xmlns:p14="http://schemas.microsoft.com/office/powerpoint/2010/main" val="30867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Tree>
    <p:extLst>
      <p:ext uri="{BB962C8B-B14F-4D97-AF65-F5344CB8AC3E}">
        <p14:creationId xmlns:p14="http://schemas.microsoft.com/office/powerpoint/2010/main" val="11191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762000" y="1965912"/>
            <a:ext cx="7620000" cy="2926175"/>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800100" lvl="1"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Expectation of the squared error loss / MSE</a:t>
            </a: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area under the ROC curve, AUC</a:t>
            </a:r>
          </a:p>
        </p:txBody>
      </p:sp>
    </p:spTree>
    <p:extLst>
      <p:ext uri="{BB962C8B-B14F-4D97-AF65-F5344CB8AC3E}">
        <p14:creationId xmlns:p14="http://schemas.microsoft.com/office/powerpoint/2010/main" val="20141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295708"/>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295274" y="1446061"/>
            <a:ext cx="8391526" cy="4094316"/>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4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p:txBody>
      </p:sp>
    </p:spTree>
    <p:extLst>
      <p:ext uri="{BB962C8B-B14F-4D97-AF65-F5344CB8AC3E}">
        <p14:creationId xmlns:p14="http://schemas.microsoft.com/office/powerpoint/2010/main" val="2895631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19878</TotalTime>
  <Words>1887</Words>
  <Application>Microsoft Macintosh PowerPoint</Application>
  <PresentationFormat>On-screen Show (4:3)</PresentationFormat>
  <Paragraphs>238</Paragraphs>
  <Slides>43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Cambria Math</vt:lpstr>
      <vt:lpstr>Georgia</vt:lpstr>
      <vt:lpstr>Lucida Grande</vt:lpstr>
      <vt:lpstr>Myriad Pro Light</vt:lpstr>
      <vt:lpstr>Source Code Pro</vt:lpstr>
      <vt:lpstr>Source Sans Pro</vt:lpstr>
      <vt:lpstr>Custom Design</vt:lpstr>
      <vt:lpstr>Super Learning (SL) and sl3    </vt:lpstr>
      <vt:lpstr>Overview of Super Learner</vt:lpstr>
      <vt:lpstr>Super Learner (SL)</vt:lpstr>
      <vt:lpstr>Super Learner (SL)</vt:lpstr>
      <vt:lpstr>Super Learner (SL)</vt:lpstr>
      <vt:lpstr>Super Learner (SL)</vt:lpstr>
      <vt:lpstr>PowerPoint Presentation</vt:lpstr>
      <vt:lpstr>PowerPoint Presentation</vt:lpstr>
      <vt:lpstr>PowerPoint Presentation</vt:lpstr>
      <vt:lpstr>PowerPoint Presentation</vt:lpstr>
      <vt:lpstr>Why super learner (SL)?</vt:lpstr>
      <vt:lpstr>What does user specify for SL?</vt:lpstr>
      <vt:lpstr>Super learner</vt:lpstr>
      <vt:lpstr>Super learner</vt:lpstr>
      <vt:lpstr>Super learner</vt:lpstr>
      <vt:lpstr>Overview of the algorithm</vt:lpstr>
      <vt:lpstr>Practical considerations for specifying SL</vt:lpstr>
      <vt:lpstr>sl3 SL software package in tlverse</vt:lpstr>
      <vt:lpstr>Introductory overview of sl3</vt:lpstr>
      <vt:lpstr>Introductory overview of sl3</vt:lpstr>
      <vt:lpstr>Tasks in sl3</vt:lpstr>
      <vt:lpstr>Introductory overview of sl3</vt:lpstr>
      <vt:lpstr>Learners in sl3</vt:lpstr>
      <vt:lpstr>Exercise: Training learner with sl3 wrapper versus package’s function </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Introductory overview of sl3</vt:lpstr>
      <vt:lpstr>Other sl3 Functions</vt:lpstr>
      <vt:lpstr>Live coding exercise with sl3 using WASH Benefits data</vt:lpstr>
      <vt:lpstr>WASH Benefits Bangladesh Example Dataset</vt:lpstr>
      <vt:lpstr>WASH Benefits Bangladesh Example Dataset</vt:lpstr>
      <vt:lpstr>WASH Benefits Bangladesh Example Dataset</vt:lpstr>
      <vt:lpstr>Exercise: Training a super learner with sl3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Rachael Phillips</cp:lastModifiedBy>
  <cp:revision>97</cp:revision>
  <dcterms:created xsi:type="dcterms:W3CDTF">2013-01-15T19:08:57Z</dcterms:created>
  <dcterms:modified xsi:type="dcterms:W3CDTF">2023-03-19T14:59:02Z</dcterms:modified>
</cp:coreProperties>
</file>