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62" r:id="rId5"/>
    <p:sldId id="263" r:id="rId6"/>
    <p:sldId id="264" r:id="rId7"/>
    <p:sldId id="273" r:id="rId8"/>
    <p:sldId id="274" r:id="rId9"/>
    <p:sldId id="275" r:id="rId10"/>
    <p:sldId id="277" r:id="rId11"/>
    <p:sldId id="278" r:id="rId12"/>
    <p:sldId id="276" r:id="rId13"/>
    <p:sldId id="279" r:id="rId14"/>
    <p:sldId id="288" r:id="rId15"/>
    <p:sldId id="297" r:id="rId16"/>
    <p:sldId id="298" r:id="rId17"/>
    <p:sldId id="266" r:id="rId18"/>
    <p:sldId id="259" r:id="rId19"/>
    <p:sldId id="290" r:id="rId20"/>
    <p:sldId id="26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0DF"/>
    <a:srgbClr val="8491F2"/>
    <a:srgbClr val="FDD70C"/>
    <a:srgbClr val="FFF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12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54A0-DDF5-42EF-AFDA-B49439B73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9DE1-2DBF-476F-88BA-74B559B37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54A0-DDF5-42EF-AFDA-B49439B73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9DE1-2DBF-476F-88BA-74B559B377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14" y="1169836"/>
            <a:ext cx="5192973" cy="519297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50950" y="2498725"/>
            <a:ext cx="392239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象棋</a:t>
            </a:r>
            <a:r>
              <a:rPr lang="zh-CN" altLang="en-US" sz="5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小游戏</a:t>
            </a:r>
            <a:endParaRPr lang="zh-CN" altLang="en-US" sz="5400" b="1" dirty="0" smtClean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4"/>
          <p:cNvSpPr/>
          <p:nvPr/>
        </p:nvSpPr>
        <p:spPr>
          <a:xfrm>
            <a:off x="10587645" y="2020295"/>
            <a:ext cx="794936" cy="794936"/>
          </a:xfrm>
          <a:custGeom>
            <a:avLst/>
            <a:gdLst>
              <a:gd name="connsiteX0" fmla="*/ 586946 w 1173892"/>
              <a:gd name="connsiteY0" fmla="*/ 128716 h 1173892"/>
              <a:gd name="connsiteX1" fmla="*/ 128716 w 1173892"/>
              <a:gd name="connsiteY1" fmla="*/ 586946 h 1173892"/>
              <a:gd name="connsiteX2" fmla="*/ 586946 w 1173892"/>
              <a:gd name="connsiteY2" fmla="*/ 1045176 h 1173892"/>
              <a:gd name="connsiteX3" fmla="*/ 1045176 w 1173892"/>
              <a:gd name="connsiteY3" fmla="*/ 586946 h 1173892"/>
              <a:gd name="connsiteX4" fmla="*/ 586946 w 1173892"/>
              <a:gd name="connsiteY4" fmla="*/ 128716 h 1173892"/>
              <a:gd name="connsiteX5" fmla="*/ 586946 w 1173892"/>
              <a:gd name="connsiteY5" fmla="*/ 0 h 1173892"/>
              <a:gd name="connsiteX6" fmla="*/ 1173892 w 1173892"/>
              <a:gd name="connsiteY6" fmla="*/ 586946 h 1173892"/>
              <a:gd name="connsiteX7" fmla="*/ 586946 w 1173892"/>
              <a:gd name="connsiteY7" fmla="*/ 1173892 h 1173892"/>
              <a:gd name="connsiteX8" fmla="*/ 0 w 1173892"/>
              <a:gd name="connsiteY8" fmla="*/ 586946 h 1173892"/>
              <a:gd name="connsiteX9" fmla="*/ 586946 w 1173892"/>
              <a:gd name="connsiteY9" fmla="*/ 0 h 11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892" h="1173892">
                <a:moveTo>
                  <a:pt x="586946" y="128716"/>
                </a:moveTo>
                <a:cubicBezTo>
                  <a:pt x="333873" y="128716"/>
                  <a:pt x="128716" y="333873"/>
                  <a:pt x="128716" y="586946"/>
                </a:cubicBezTo>
                <a:cubicBezTo>
                  <a:pt x="128716" y="840019"/>
                  <a:pt x="333873" y="1045176"/>
                  <a:pt x="586946" y="1045176"/>
                </a:cubicBezTo>
                <a:cubicBezTo>
                  <a:pt x="840019" y="1045176"/>
                  <a:pt x="1045176" y="840019"/>
                  <a:pt x="1045176" y="586946"/>
                </a:cubicBezTo>
                <a:cubicBezTo>
                  <a:pt x="1045176" y="333873"/>
                  <a:pt x="840019" y="128716"/>
                  <a:pt x="586946" y="128716"/>
                </a:cubicBezTo>
                <a:close/>
                <a:moveTo>
                  <a:pt x="586946" y="0"/>
                </a:moveTo>
                <a:cubicBezTo>
                  <a:pt x="911107" y="0"/>
                  <a:pt x="1173892" y="262785"/>
                  <a:pt x="1173892" y="586946"/>
                </a:cubicBezTo>
                <a:cubicBezTo>
                  <a:pt x="1173892" y="911107"/>
                  <a:pt x="911107" y="1173892"/>
                  <a:pt x="586946" y="1173892"/>
                </a:cubicBezTo>
                <a:cubicBezTo>
                  <a:pt x="262785" y="1173892"/>
                  <a:pt x="0" y="911107"/>
                  <a:pt x="0" y="586946"/>
                </a:cubicBezTo>
                <a:cubicBezTo>
                  <a:pt x="0" y="262785"/>
                  <a:pt x="262785" y="0"/>
                  <a:pt x="586946" y="0"/>
                </a:cubicBezTo>
                <a:close/>
              </a:path>
            </a:pathLst>
          </a:custGeom>
          <a:solidFill>
            <a:srgbClr val="FDD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25"/>
          <p:cNvSpPr/>
          <p:nvPr/>
        </p:nvSpPr>
        <p:spPr>
          <a:xfrm>
            <a:off x="9366559" y="4081501"/>
            <a:ext cx="2689147" cy="2689147"/>
          </a:xfrm>
          <a:custGeom>
            <a:avLst/>
            <a:gdLst>
              <a:gd name="connsiteX0" fmla="*/ 586946 w 1173892"/>
              <a:gd name="connsiteY0" fmla="*/ 128716 h 1173892"/>
              <a:gd name="connsiteX1" fmla="*/ 128716 w 1173892"/>
              <a:gd name="connsiteY1" fmla="*/ 586946 h 1173892"/>
              <a:gd name="connsiteX2" fmla="*/ 586946 w 1173892"/>
              <a:gd name="connsiteY2" fmla="*/ 1045176 h 1173892"/>
              <a:gd name="connsiteX3" fmla="*/ 1045176 w 1173892"/>
              <a:gd name="connsiteY3" fmla="*/ 586946 h 1173892"/>
              <a:gd name="connsiteX4" fmla="*/ 586946 w 1173892"/>
              <a:gd name="connsiteY4" fmla="*/ 128716 h 1173892"/>
              <a:gd name="connsiteX5" fmla="*/ 586946 w 1173892"/>
              <a:gd name="connsiteY5" fmla="*/ 0 h 1173892"/>
              <a:gd name="connsiteX6" fmla="*/ 1173892 w 1173892"/>
              <a:gd name="connsiteY6" fmla="*/ 586946 h 1173892"/>
              <a:gd name="connsiteX7" fmla="*/ 586946 w 1173892"/>
              <a:gd name="connsiteY7" fmla="*/ 1173892 h 1173892"/>
              <a:gd name="connsiteX8" fmla="*/ 0 w 1173892"/>
              <a:gd name="connsiteY8" fmla="*/ 586946 h 1173892"/>
              <a:gd name="connsiteX9" fmla="*/ 586946 w 1173892"/>
              <a:gd name="connsiteY9" fmla="*/ 0 h 11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892" h="1173892">
                <a:moveTo>
                  <a:pt x="586946" y="128716"/>
                </a:moveTo>
                <a:cubicBezTo>
                  <a:pt x="333873" y="128716"/>
                  <a:pt x="128716" y="333873"/>
                  <a:pt x="128716" y="586946"/>
                </a:cubicBezTo>
                <a:cubicBezTo>
                  <a:pt x="128716" y="840019"/>
                  <a:pt x="333873" y="1045176"/>
                  <a:pt x="586946" y="1045176"/>
                </a:cubicBezTo>
                <a:cubicBezTo>
                  <a:pt x="840019" y="1045176"/>
                  <a:pt x="1045176" y="840019"/>
                  <a:pt x="1045176" y="586946"/>
                </a:cubicBezTo>
                <a:cubicBezTo>
                  <a:pt x="1045176" y="333873"/>
                  <a:pt x="840019" y="128716"/>
                  <a:pt x="586946" y="128716"/>
                </a:cubicBezTo>
                <a:close/>
                <a:moveTo>
                  <a:pt x="586946" y="0"/>
                </a:moveTo>
                <a:cubicBezTo>
                  <a:pt x="911107" y="0"/>
                  <a:pt x="1173892" y="262785"/>
                  <a:pt x="1173892" y="586946"/>
                </a:cubicBezTo>
                <a:cubicBezTo>
                  <a:pt x="1173892" y="911107"/>
                  <a:pt x="911107" y="1173892"/>
                  <a:pt x="586946" y="1173892"/>
                </a:cubicBezTo>
                <a:cubicBezTo>
                  <a:pt x="262785" y="1173892"/>
                  <a:pt x="0" y="911107"/>
                  <a:pt x="0" y="586946"/>
                </a:cubicBezTo>
                <a:cubicBezTo>
                  <a:pt x="0" y="262785"/>
                  <a:pt x="262785" y="0"/>
                  <a:pt x="586946" y="0"/>
                </a:cubicBezTo>
                <a:close/>
              </a:path>
            </a:pathLst>
          </a:custGeom>
          <a:solidFill>
            <a:srgbClr val="FDD70C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250950" y="4250690"/>
            <a:ext cx="2797810" cy="489585"/>
          </a:xfrm>
          <a:prstGeom prst="roundRect">
            <a:avLst>
              <a:gd name="adj" fmla="val 50000"/>
            </a:avLst>
          </a:prstGeom>
          <a:solidFill>
            <a:srgbClr val="849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50950" y="4372610"/>
            <a:ext cx="3546475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汇报人：刘明瑨柱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蒋世贸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sz="2400" b="1" dirty="0" smtClean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368425"/>
            <a:ext cx="10594975" cy="43192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</a:t>
            </a:r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胜利</a:t>
            </a:r>
            <a:endParaRPr lang="zh-CN" altLang="en-US" sz="2400" b="1" dirty="0" smtClean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170" y="1957705"/>
            <a:ext cx="9728835" cy="9474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03985" y="3329305"/>
            <a:ext cx="938339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if(map[to_r][to_c]==1000+'G'){</a:t>
            </a:r>
            <a:endParaRPr lang="zh-CN" altLang="en-US" sz="3200"/>
          </a:p>
          <a:p>
            <a:r>
              <a:rPr lang="zh-CN" altLang="en-US" sz="3200"/>
              <a:t>JOptionPane.showMessageDialog(null, "红方胜利！");</a:t>
            </a:r>
            <a:endParaRPr lang="zh-CN" altLang="en-US" sz="3200"/>
          </a:p>
          <a:p>
            <a:r>
              <a:rPr lang="zh-CN" altLang="en-US" sz="3200"/>
              <a:t>}</a:t>
            </a:r>
            <a:endParaRPr lang="zh-CN" altLang="en-US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75" y="861060"/>
            <a:ext cx="278447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棋子逻辑（以卒</a:t>
            </a:r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为例）</a:t>
            </a:r>
            <a:endParaRPr lang="en-US" altLang="zh-CN" sz="2400" b="1" dirty="0" smtClean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1813560"/>
            <a:ext cx="10870565" cy="3530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75" y="861060"/>
            <a:ext cx="278447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</a:t>
            </a:r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 smtClean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935" y="1663700"/>
            <a:ext cx="10293350" cy="37630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75" y="861060"/>
            <a:ext cx="278447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2400" b="1" dirty="0" smtClean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20345" r="18990" b="62488"/>
          <a:stretch>
            <a:fillRect/>
          </a:stretch>
        </p:blipFill>
        <p:spPr>
          <a:xfrm>
            <a:off x="3114675" y="1269365"/>
            <a:ext cx="7145020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l="342" t="35157" r="-342" b="-310"/>
          <a:stretch>
            <a:fillRect/>
          </a:stretch>
        </p:blipFill>
        <p:spPr>
          <a:xfrm>
            <a:off x="2144395" y="549275"/>
            <a:ext cx="8310880" cy="58489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74460" y="2067103"/>
            <a:ext cx="2866030" cy="2866030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49240" y="3213561"/>
            <a:ext cx="3564898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4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机演示</a:t>
            </a:r>
            <a:endParaRPr lang="zh-CN" altLang="en-US" sz="4400" b="1" dirty="0" smtClean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74460" y="2067103"/>
            <a:ext cx="2866030" cy="2866030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49240" y="3213561"/>
            <a:ext cx="3564898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400" b="1" dirty="0" smtClean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 smtClean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0935" y="1602105"/>
            <a:ext cx="83032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1.1000-1500</a:t>
            </a:r>
            <a:r>
              <a:rPr lang="zh-CN" altLang="en-US" sz="3600"/>
              <a:t>行</a:t>
            </a:r>
            <a:r>
              <a:rPr lang="zh-CN" altLang="en-US" sz="3600"/>
              <a:t>代码</a:t>
            </a:r>
            <a:endParaRPr lang="zh-CN" altLang="en-US" sz="3600"/>
          </a:p>
          <a:p>
            <a:r>
              <a:rPr lang="en-US" altLang="zh-CN" sz="3600"/>
              <a:t>2.</a:t>
            </a:r>
            <a:r>
              <a:rPr lang="zh-CN" altLang="en-US" sz="3600"/>
              <a:t>每周</a:t>
            </a:r>
            <a:r>
              <a:rPr lang="en-US" altLang="zh-CN" sz="3600"/>
              <a:t>4-5</a:t>
            </a:r>
            <a:r>
              <a:rPr lang="zh-CN" altLang="en-US" sz="3600"/>
              <a:t>小时</a:t>
            </a:r>
            <a:endParaRPr lang="en-US" altLang="zh-CN" sz="3600"/>
          </a:p>
          <a:p>
            <a:r>
              <a:rPr lang="en-US" altLang="zh-CN" sz="3600"/>
              <a:t>3.</a:t>
            </a:r>
            <a:r>
              <a:rPr lang="zh-CN" altLang="en-US" sz="3600"/>
              <a:t>分工：</a:t>
            </a:r>
            <a:endParaRPr lang="zh-CN" altLang="en-US" sz="3600"/>
          </a:p>
          <a:p>
            <a:r>
              <a:rPr lang="zh-CN" altLang="en-US" sz="3600"/>
              <a:t> </a:t>
            </a:r>
            <a:r>
              <a:rPr lang="en-US" altLang="zh-CN" sz="3600"/>
              <a:t>  </a:t>
            </a:r>
            <a:r>
              <a:rPr lang="zh-CN" altLang="en-US" sz="3600"/>
              <a:t>刘明瑨柱：</a:t>
            </a:r>
            <a:r>
              <a:rPr lang="en-US" altLang="zh-CN" sz="3600"/>
              <a:t>ppt</a:t>
            </a:r>
            <a:r>
              <a:rPr lang="zh-CN" altLang="en-US" sz="3600"/>
              <a:t>制作、卒象</a:t>
            </a:r>
            <a:r>
              <a:rPr lang="zh-CN" altLang="en-US" sz="3600"/>
              <a:t>士实现、音乐</a:t>
            </a:r>
            <a:endParaRPr lang="zh-CN" altLang="en-US" sz="3600"/>
          </a:p>
          <a:p>
            <a:r>
              <a:rPr lang="zh-CN" altLang="en-US" sz="3600"/>
              <a:t> </a:t>
            </a:r>
            <a:r>
              <a:rPr lang="en-US" altLang="zh-CN" sz="3600"/>
              <a:t>  </a:t>
            </a:r>
            <a:r>
              <a:rPr lang="zh-CN" altLang="en-US" sz="3600"/>
              <a:t>蒋世贸：素材手记、地图制作、测试类、将炮马车实现、类图</a:t>
            </a:r>
            <a:r>
              <a:rPr lang="zh-CN" altLang="en-US" sz="3600"/>
              <a:t>绘制</a:t>
            </a:r>
            <a:endParaRPr lang="zh-CN" altLang="en-US"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14" y="1169836"/>
            <a:ext cx="5192973" cy="5192973"/>
          </a:xfrm>
          <a:prstGeom prst="rect">
            <a:avLst/>
          </a:prstGeom>
        </p:spPr>
      </p:pic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1090513" y="3366492"/>
            <a:ext cx="42896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3600" b="1" spc="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感谢您的观看！</a:t>
            </a:r>
            <a:endParaRPr lang="zh-CN" altLang="en-US" sz="36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1469" y="2420697"/>
            <a:ext cx="344146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b="1" dirty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4"/>
          <p:cNvSpPr/>
          <p:nvPr/>
        </p:nvSpPr>
        <p:spPr>
          <a:xfrm>
            <a:off x="10587645" y="2020295"/>
            <a:ext cx="794936" cy="794936"/>
          </a:xfrm>
          <a:custGeom>
            <a:avLst/>
            <a:gdLst>
              <a:gd name="connsiteX0" fmla="*/ 586946 w 1173892"/>
              <a:gd name="connsiteY0" fmla="*/ 128716 h 1173892"/>
              <a:gd name="connsiteX1" fmla="*/ 128716 w 1173892"/>
              <a:gd name="connsiteY1" fmla="*/ 586946 h 1173892"/>
              <a:gd name="connsiteX2" fmla="*/ 586946 w 1173892"/>
              <a:gd name="connsiteY2" fmla="*/ 1045176 h 1173892"/>
              <a:gd name="connsiteX3" fmla="*/ 1045176 w 1173892"/>
              <a:gd name="connsiteY3" fmla="*/ 586946 h 1173892"/>
              <a:gd name="connsiteX4" fmla="*/ 586946 w 1173892"/>
              <a:gd name="connsiteY4" fmla="*/ 128716 h 1173892"/>
              <a:gd name="connsiteX5" fmla="*/ 586946 w 1173892"/>
              <a:gd name="connsiteY5" fmla="*/ 0 h 1173892"/>
              <a:gd name="connsiteX6" fmla="*/ 1173892 w 1173892"/>
              <a:gd name="connsiteY6" fmla="*/ 586946 h 1173892"/>
              <a:gd name="connsiteX7" fmla="*/ 586946 w 1173892"/>
              <a:gd name="connsiteY7" fmla="*/ 1173892 h 1173892"/>
              <a:gd name="connsiteX8" fmla="*/ 0 w 1173892"/>
              <a:gd name="connsiteY8" fmla="*/ 586946 h 1173892"/>
              <a:gd name="connsiteX9" fmla="*/ 586946 w 1173892"/>
              <a:gd name="connsiteY9" fmla="*/ 0 h 11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892" h="1173892">
                <a:moveTo>
                  <a:pt x="586946" y="128716"/>
                </a:moveTo>
                <a:cubicBezTo>
                  <a:pt x="333873" y="128716"/>
                  <a:pt x="128716" y="333873"/>
                  <a:pt x="128716" y="586946"/>
                </a:cubicBezTo>
                <a:cubicBezTo>
                  <a:pt x="128716" y="840019"/>
                  <a:pt x="333873" y="1045176"/>
                  <a:pt x="586946" y="1045176"/>
                </a:cubicBezTo>
                <a:cubicBezTo>
                  <a:pt x="840019" y="1045176"/>
                  <a:pt x="1045176" y="840019"/>
                  <a:pt x="1045176" y="586946"/>
                </a:cubicBezTo>
                <a:cubicBezTo>
                  <a:pt x="1045176" y="333873"/>
                  <a:pt x="840019" y="128716"/>
                  <a:pt x="586946" y="128716"/>
                </a:cubicBezTo>
                <a:close/>
                <a:moveTo>
                  <a:pt x="586946" y="0"/>
                </a:moveTo>
                <a:cubicBezTo>
                  <a:pt x="911107" y="0"/>
                  <a:pt x="1173892" y="262785"/>
                  <a:pt x="1173892" y="586946"/>
                </a:cubicBezTo>
                <a:cubicBezTo>
                  <a:pt x="1173892" y="911107"/>
                  <a:pt x="911107" y="1173892"/>
                  <a:pt x="586946" y="1173892"/>
                </a:cubicBezTo>
                <a:cubicBezTo>
                  <a:pt x="262785" y="1173892"/>
                  <a:pt x="0" y="911107"/>
                  <a:pt x="0" y="586946"/>
                </a:cubicBezTo>
                <a:cubicBezTo>
                  <a:pt x="0" y="262785"/>
                  <a:pt x="262785" y="0"/>
                  <a:pt x="586946" y="0"/>
                </a:cubicBezTo>
                <a:close/>
              </a:path>
            </a:pathLst>
          </a:custGeom>
          <a:solidFill>
            <a:srgbClr val="FDD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25"/>
          <p:cNvSpPr/>
          <p:nvPr/>
        </p:nvSpPr>
        <p:spPr>
          <a:xfrm>
            <a:off x="9366559" y="4081501"/>
            <a:ext cx="2689147" cy="2689147"/>
          </a:xfrm>
          <a:custGeom>
            <a:avLst/>
            <a:gdLst>
              <a:gd name="connsiteX0" fmla="*/ 586946 w 1173892"/>
              <a:gd name="connsiteY0" fmla="*/ 128716 h 1173892"/>
              <a:gd name="connsiteX1" fmla="*/ 128716 w 1173892"/>
              <a:gd name="connsiteY1" fmla="*/ 586946 h 1173892"/>
              <a:gd name="connsiteX2" fmla="*/ 586946 w 1173892"/>
              <a:gd name="connsiteY2" fmla="*/ 1045176 h 1173892"/>
              <a:gd name="connsiteX3" fmla="*/ 1045176 w 1173892"/>
              <a:gd name="connsiteY3" fmla="*/ 586946 h 1173892"/>
              <a:gd name="connsiteX4" fmla="*/ 586946 w 1173892"/>
              <a:gd name="connsiteY4" fmla="*/ 128716 h 1173892"/>
              <a:gd name="connsiteX5" fmla="*/ 586946 w 1173892"/>
              <a:gd name="connsiteY5" fmla="*/ 0 h 1173892"/>
              <a:gd name="connsiteX6" fmla="*/ 1173892 w 1173892"/>
              <a:gd name="connsiteY6" fmla="*/ 586946 h 1173892"/>
              <a:gd name="connsiteX7" fmla="*/ 586946 w 1173892"/>
              <a:gd name="connsiteY7" fmla="*/ 1173892 h 1173892"/>
              <a:gd name="connsiteX8" fmla="*/ 0 w 1173892"/>
              <a:gd name="connsiteY8" fmla="*/ 586946 h 1173892"/>
              <a:gd name="connsiteX9" fmla="*/ 586946 w 1173892"/>
              <a:gd name="connsiteY9" fmla="*/ 0 h 11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892" h="1173892">
                <a:moveTo>
                  <a:pt x="586946" y="128716"/>
                </a:moveTo>
                <a:cubicBezTo>
                  <a:pt x="333873" y="128716"/>
                  <a:pt x="128716" y="333873"/>
                  <a:pt x="128716" y="586946"/>
                </a:cubicBezTo>
                <a:cubicBezTo>
                  <a:pt x="128716" y="840019"/>
                  <a:pt x="333873" y="1045176"/>
                  <a:pt x="586946" y="1045176"/>
                </a:cubicBezTo>
                <a:cubicBezTo>
                  <a:pt x="840019" y="1045176"/>
                  <a:pt x="1045176" y="840019"/>
                  <a:pt x="1045176" y="586946"/>
                </a:cubicBezTo>
                <a:cubicBezTo>
                  <a:pt x="1045176" y="333873"/>
                  <a:pt x="840019" y="128716"/>
                  <a:pt x="586946" y="128716"/>
                </a:cubicBezTo>
                <a:close/>
                <a:moveTo>
                  <a:pt x="586946" y="0"/>
                </a:moveTo>
                <a:cubicBezTo>
                  <a:pt x="911107" y="0"/>
                  <a:pt x="1173892" y="262785"/>
                  <a:pt x="1173892" y="586946"/>
                </a:cubicBezTo>
                <a:cubicBezTo>
                  <a:pt x="1173892" y="911107"/>
                  <a:pt x="911107" y="1173892"/>
                  <a:pt x="586946" y="1173892"/>
                </a:cubicBezTo>
                <a:cubicBezTo>
                  <a:pt x="262785" y="1173892"/>
                  <a:pt x="0" y="911107"/>
                  <a:pt x="0" y="586946"/>
                </a:cubicBezTo>
                <a:cubicBezTo>
                  <a:pt x="0" y="262785"/>
                  <a:pt x="262785" y="0"/>
                  <a:pt x="586946" y="0"/>
                </a:cubicBezTo>
                <a:close/>
              </a:path>
            </a:pathLst>
          </a:custGeom>
          <a:solidFill>
            <a:srgbClr val="FDD70C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6724" y="1017546"/>
            <a:ext cx="981222" cy="497356"/>
          </a:xfrm>
          <a:prstGeom prst="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išľïḋé"/>
          <p:cNvSpPr txBox="1"/>
          <p:nvPr/>
        </p:nvSpPr>
        <p:spPr>
          <a:xfrm>
            <a:off x="1547960" y="943058"/>
            <a:ext cx="294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tr-TR" sz="3600" dirty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53139" y="2149046"/>
            <a:ext cx="3110865" cy="504056"/>
            <a:chOff x="5865379" y="2479881"/>
            <a:chExt cx="3110865" cy="504056"/>
          </a:xfrm>
        </p:grpSpPr>
        <p:sp>
          <p:nvSpPr>
            <p:cNvPr id="23" name="矩形: 圆角 14"/>
            <p:cNvSpPr/>
            <p:nvPr/>
          </p:nvSpPr>
          <p:spPr>
            <a:xfrm>
              <a:off x="5865379" y="2479881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rgbClr val="666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009395" y="2485688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688974" y="2557986"/>
              <a:ext cx="2287270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6660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r>
                <a:rPr lang="zh-CN" altLang="en-US" sz="2400" b="1" dirty="0">
                  <a:solidFill>
                    <a:srgbClr val="6660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理念</a:t>
              </a:r>
              <a:endParaRPr lang="zh-CN" altLang="en-US" sz="2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453774" y="2892399"/>
            <a:ext cx="3110638" cy="504056"/>
            <a:chOff x="5865379" y="2479881"/>
            <a:chExt cx="3110638" cy="504056"/>
          </a:xfrm>
        </p:grpSpPr>
        <p:sp>
          <p:nvSpPr>
            <p:cNvPr id="27" name="矩形: 圆角 14"/>
            <p:cNvSpPr/>
            <p:nvPr/>
          </p:nvSpPr>
          <p:spPr>
            <a:xfrm>
              <a:off x="5865379" y="2479881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rgbClr val="666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09395" y="2485688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688968" y="2557756"/>
              <a:ext cx="2287049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rgbClr val="6660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r>
                <a:rPr lang="zh-CN" altLang="en-US" sz="2400" b="1" dirty="0" smtClean="0">
                  <a:solidFill>
                    <a:srgbClr val="6660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</a:t>
              </a:r>
              <a:endPara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53774" y="3635752"/>
            <a:ext cx="3110638" cy="504056"/>
            <a:chOff x="5865379" y="2479881"/>
            <a:chExt cx="3110638" cy="504056"/>
          </a:xfrm>
        </p:grpSpPr>
        <p:sp>
          <p:nvSpPr>
            <p:cNvPr id="31" name="矩形: 圆角 14"/>
            <p:cNvSpPr/>
            <p:nvPr/>
          </p:nvSpPr>
          <p:spPr>
            <a:xfrm>
              <a:off x="5865379" y="2479881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rgbClr val="666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09395" y="2485688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88968" y="2557756"/>
              <a:ext cx="2287049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rgbClr val="6660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实际演示</a:t>
              </a:r>
              <a:endPara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53774" y="4379104"/>
            <a:ext cx="3110638" cy="504056"/>
            <a:chOff x="5865379" y="2479881"/>
            <a:chExt cx="3110638" cy="504056"/>
          </a:xfrm>
        </p:grpSpPr>
        <p:sp>
          <p:nvSpPr>
            <p:cNvPr id="35" name="矩形: 圆角 14"/>
            <p:cNvSpPr/>
            <p:nvPr/>
          </p:nvSpPr>
          <p:spPr>
            <a:xfrm>
              <a:off x="5865379" y="2479881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rgbClr val="666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09395" y="2485688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688968" y="2557756"/>
              <a:ext cx="2287049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rgbClr val="6660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感想与</a:t>
              </a:r>
              <a:r>
                <a:rPr lang="zh-CN" altLang="en-US" sz="2400" b="1" dirty="0" smtClean="0">
                  <a:solidFill>
                    <a:srgbClr val="6660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</a:t>
              </a:r>
              <a:endPara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74460" y="2067103"/>
            <a:ext cx="2866030" cy="2866030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49240" y="3213561"/>
            <a:ext cx="3564898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设计理念</a:t>
            </a:r>
            <a:endParaRPr lang="zh-CN" altLang="en-US" sz="4400" b="1" dirty="0" smtClean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设计理念</a:t>
            </a:r>
            <a:endParaRPr lang="zh-CN" altLang="en-US" sz="2400" b="1" dirty="0" smtClean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0935" y="1602105"/>
            <a:ext cx="83032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判断胜利</a:t>
            </a:r>
            <a:r>
              <a:rPr lang="zh-CN" altLang="en-US" sz="3600"/>
              <a:t>方式</a:t>
            </a:r>
            <a:endParaRPr lang="zh-CN" altLang="en-US" sz="3600"/>
          </a:p>
          <a:p>
            <a:r>
              <a:rPr lang="en-US" altLang="zh-CN" sz="3600"/>
              <a:t>2.</a:t>
            </a:r>
            <a:r>
              <a:rPr lang="zh-CN" altLang="en-US" sz="3600"/>
              <a:t>各个棋子的</a:t>
            </a:r>
            <a:r>
              <a:rPr lang="zh-CN" altLang="en-US" sz="3600"/>
              <a:t>规则</a:t>
            </a:r>
            <a:endParaRPr lang="zh-CN" altLang="en-US" sz="3600"/>
          </a:p>
          <a:p>
            <a:r>
              <a:rPr lang="en-US" altLang="zh-CN" sz="3600"/>
              <a:t>3.</a:t>
            </a:r>
            <a:r>
              <a:rPr lang="zh-CN" altLang="en-US" sz="3600"/>
              <a:t>判断棋子是否被</a:t>
            </a:r>
            <a:r>
              <a:rPr lang="zh-CN" altLang="en-US" sz="3600"/>
              <a:t>吃掉</a:t>
            </a:r>
            <a:endParaRPr lang="zh-CN" altLang="en-US" sz="3600"/>
          </a:p>
          <a:p>
            <a:r>
              <a:rPr lang="en-US" altLang="zh-CN" sz="3600"/>
              <a:t>4.</a:t>
            </a:r>
            <a:r>
              <a:rPr lang="zh-CN" altLang="en-US" sz="3600"/>
              <a:t>如何依次轮换</a:t>
            </a:r>
            <a:r>
              <a:rPr lang="zh-CN" altLang="en-US" sz="3600"/>
              <a:t>红黑方</a:t>
            </a:r>
            <a:endParaRPr lang="zh-CN" altLang="en-US" sz="3600"/>
          </a:p>
          <a:p>
            <a:r>
              <a:rPr lang="en-US" altLang="zh-CN" sz="3600"/>
              <a:t>5.</a:t>
            </a:r>
            <a:r>
              <a:rPr lang="zh-CN" altLang="en-US" sz="3600"/>
              <a:t>额外功能（音乐</a:t>
            </a:r>
            <a:r>
              <a:rPr lang="en-US" altLang="zh-CN" sz="3600"/>
              <a:t> </a:t>
            </a:r>
            <a:r>
              <a:rPr lang="zh-CN" altLang="en-US" sz="3600"/>
              <a:t>提示……）</a:t>
            </a:r>
            <a:endParaRPr lang="en-US" altLang="zh-CN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671248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74460" y="2067103"/>
            <a:ext cx="2866030" cy="2866030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23924" y="2779530"/>
            <a:ext cx="1608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02300" y="3213735"/>
            <a:ext cx="3611880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r>
              <a:rPr lang="en-US" altLang="zh-CN" sz="4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棋子</a:t>
            </a:r>
            <a:r>
              <a:rPr lang="zh-CN" altLang="en-US" sz="4400" b="1" dirty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sz="4400" b="1" dirty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sz="2400" b="1" dirty="0" smtClean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9800" y="1957705"/>
            <a:ext cx="244792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·10</a:t>
            </a:r>
            <a:r>
              <a:rPr lang="zh-CN" altLang="en-US" sz="3200"/>
              <a:t>行</a:t>
            </a:r>
            <a:r>
              <a:rPr lang="en-US" altLang="zh-CN" sz="3200"/>
              <a:t>9</a:t>
            </a:r>
            <a:r>
              <a:rPr lang="zh-CN" altLang="en-US" sz="3200"/>
              <a:t>列</a:t>
            </a:r>
            <a:endParaRPr lang="zh-CN" altLang="en-US" sz="3200"/>
          </a:p>
          <a:p>
            <a:r>
              <a:rPr lang="en-US" altLang="zh-CN" sz="3200"/>
              <a:t>·</a:t>
            </a:r>
            <a:r>
              <a:rPr lang="zh-CN" altLang="en-US" sz="3200"/>
              <a:t>选</a:t>
            </a:r>
            <a:r>
              <a:rPr lang="zh-CN" altLang="en-US" sz="3200"/>
              <a:t>子</a:t>
            </a:r>
            <a:endParaRPr lang="zh-CN" altLang="en-US" sz="3200"/>
          </a:p>
          <a:p>
            <a:r>
              <a:rPr lang="en-US" altLang="zh-CN" sz="3200"/>
              <a:t>·</a:t>
            </a:r>
            <a:r>
              <a:rPr lang="zh-CN" altLang="en-US" sz="3200"/>
              <a:t>绘制</a:t>
            </a:r>
            <a:endParaRPr lang="zh-CN" altLang="en-US" sz="3200"/>
          </a:p>
          <a:p>
            <a:endParaRPr lang="zh-CN" altLang="en-US" sz="32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0" y="1457325"/>
            <a:ext cx="7195185" cy="3531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1963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sz="2400" b="1" dirty="0" smtClean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0" y="1557655"/>
            <a:ext cx="96647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sz="2400" b="1" dirty="0" smtClean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r="31009"/>
          <a:stretch>
            <a:fillRect/>
          </a:stretch>
        </p:blipFill>
        <p:spPr>
          <a:xfrm>
            <a:off x="800735" y="2029460"/>
            <a:ext cx="10589895" cy="309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6" y="1588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176" y="1588"/>
            <a:ext cx="2784475" cy="2651125"/>
          </a:xfrm>
          <a:custGeom>
            <a:avLst/>
            <a:gdLst>
              <a:gd name="T0" fmla="*/ 0 w 1754"/>
              <a:gd name="T1" fmla="*/ 1484 h 1670"/>
              <a:gd name="T2" fmla="*/ 622 w 1754"/>
              <a:gd name="T3" fmla="*/ 1670 h 1670"/>
              <a:gd name="T4" fmla="*/ 1754 w 1754"/>
              <a:gd name="T5" fmla="*/ 538 h 1670"/>
              <a:gd name="T6" fmla="*/ 1618 w 1754"/>
              <a:gd name="T7" fmla="*/ 0 h 1670"/>
              <a:gd name="T8" fmla="*/ 0 w 1754"/>
              <a:gd name="T9" fmla="*/ 0 h 1670"/>
              <a:gd name="T10" fmla="*/ 0 w 1754"/>
              <a:gd name="T11" fmla="*/ 148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670">
                <a:moveTo>
                  <a:pt x="0" y="1484"/>
                </a:moveTo>
                <a:cubicBezTo>
                  <a:pt x="179" y="1601"/>
                  <a:pt x="392" y="1670"/>
                  <a:pt x="622" y="1670"/>
                </a:cubicBezTo>
                <a:cubicBezTo>
                  <a:pt x="1247" y="1670"/>
                  <a:pt x="1754" y="1163"/>
                  <a:pt x="1754" y="538"/>
                </a:cubicBezTo>
                <a:cubicBezTo>
                  <a:pt x="1754" y="343"/>
                  <a:pt x="1705" y="160"/>
                  <a:pt x="1618" y="0"/>
                </a:cubicBezTo>
                <a:cubicBezTo>
                  <a:pt x="0" y="0"/>
                  <a:pt x="0" y="0"/>
                  <a:pt x="0" y="0"/>
                </a:cubicBezTo>
                <a:lnTo>
                  <a:pt x="0" y="1484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387726" y="6494463"/>
            <a:ext cx="1065213" cy="365125"/>
          </a:xfrm>
          <a:custGeom>
            <a:avLst/>
            <a:gdLst>
              <a:gd name="T0" fmla="*/ 0 w 672"/>
              <a:gd name="T1" fmla="*/ 230 h 230"/>
              <a:gd name="T2" fmla="*/ 672 w 672"/>
              <a:gd name="T3" fmla="*/ 230 h 230"/>
              <a:gd name="T4" fmla="*/ 336 w 672"/>
              <a:gd name="T5" fmla="*/ 0 h 230"/>
              <a:gd name="T6" fmla="*/ 0 w 672"/>
              <a:gd name="T7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30">
                <a:moveTo>
                  <a:pt x="0" y="230"/>
                </a:moveTo>
                <a:cubicBezTo>
                  <a:pt x="672" y="230"/>
                  <a:pt x="672" y="230"/>
                  <a:pt x="672" y="230"/>
                </a:cubicBezTo>
                <a:cubicBezTo>
                  <a:pt x="619" y="95"/>
                  <a:pt x="489" y="0"/>
                  <a:pt x="336" y="0"/>
                </a:cubicBezTo>
                <a:cubicBezTo>
                  <a:pt x="183" y="0"/>
                  <a:pt x="52" y="95"/>
                  <a:pt x="0" y="23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7999413" y="3328988"/>
            <a:ext cx="4192588" cy="3530600"/>
          </a:xfrm>
          <a:custGeom>
            <a:avLst/>
            <a:gdLst>
              <a:gd name="T0" fmla="*/ 2642 w 2642"/>
              <a:gd name="T1" fmla="*/ 166 h 2224"/>
              <a:gd name="T2" fmla="*/ 1870 w 2642"/>
              <a:gd name="T3" fmla="*/ 0 h 2224"/>
              <a:gd name="T4" fmla="*/ 0 w 2642"/>
              <a:gd name="T5" fmla="*/ 1870 h 2224"/>
              <a:gd name="T6" fmla="*/ 33 w 2642"/>
              <a:gd name="T7" fmla="*/ 2224 h 2224"/>
              <a:gd name="T8" fmla="*/ 2642 w 2642"/>
              <a:gd name="T9" fmla="*/ 2224 h 2224"/>
              <a:gd name="T10" fmla="*/ 2642 w 2642"/>
              <a:gd name="T11" fmla="*/ 166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2" h="2224">
                <a:moveTo>
                  <a:pt x="2642" y="166"/>
                </a:moveTo>
                <a:cubicBezTo>
                  <a:pt x="2407" y="59"/>
                  <a:pt x="2145" y="0"/>
                  <a:pt x="1870" y="0"/>
                </a:cubicBezTo>
                <a:cubicBezTo>
                  <a:pt x="837" y="0"/>
                  <a:pt x="0" y="837"/>
                  <a:pt x="0" y="1870"/>
                </a:cubicBezTo>
                <a:cubicBezTo>
                  <a:pt x="0" y="1991"/>
                  <a:pt x="11" y="2109"/>
                  <a:pt x="33" y="2224"/>
                </a:cubicBezTo>
                <a:cubicBezTo>
                  <a:pt x="2642" y="2224"/>
                  <a:pt x="2642" y="2224"/>
                  <a:pt x="2642" y="2224"/>
                </a:cubicBezTo>
                <a:lnTo>
                  <a:pt x="2642" y="166"/>
                </a:ln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176" y="5426075"/>
            <a:ext cx="538163" cy="1433513"/>
          </a:xfrm>
          <a:custGeom>
            <a:avLst/>
            <a:gdLst>
              <a:gd name="T0" fmla="*/ 0 w 339"/>
              <a:gd name="T1" fmla="*/ 0 h 903"/>
              <a:gd name="T2" fmla="*/ 0 w 339"/>
              <a:gd name="T3" fmla="*/ 903 h 903"/>
              <a:gd name="T4" fmla="*/ 283 w 339"/>
              <a:gd name="T5" fmla="*/ 903 h 903"/>
              <a:gd name="T6" fmla="*/ 339 w 339"/>
              <a:gd name="T7" fmla="*/ 619 h 903"/>
              <a:gd name="T8" fmla="*/ 0 w 339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903">
                <a:moveTo>
                  <a:pt x="0" y="0"/>
                </a:moveTo>
                <a:cubicBezTo>
                  <a:pt x="0" y="903"/>
                  <a:pt x="0" y="903"/>
                  <a:pt x="0" y="903"/>
                </a:cubicBezTo>
                <a:cubicBezTo>
                  <a:pt x="283" y="903"/>
                  <a:pt x="283" y="903"/>
                  <a:pt x="283" y="903"/>
                </a:cubicBezTo>
                <a:cubicBezTo>
                  <a:pt x="319" y="816"/>
                  <a:pt x="339" y="720"/>
                  <a:pt x="339" y="619"/>
                </a:cubicBezTo>
                <a:cubicBezTo>
                  <a:pt x="339" y="359"/>
                  <a:pt x="204" y="130"/>
                  <a:pt x="0" y="0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0455276" y="1588"/>
            <a:ext cx="1736725" cy="1955800"/>
          </a:xfrm>
          <a:custGeom>
            <a:avLst/>
            <a:gdLst>
              <a:gd name="T0" fmla="*/ 0 w 1094"/>
              <a:gd name="T1" fmla="*/ 442 h 1232"/>
              <a:gd name="T2" fmla="*/ 790 w 1094"/>
              <a:gd name="T3" fmla="*/ 1232 h 1232"/>
              <a:gd name="T4" fmla="*/ 1094 w 1094"/>
              <a:gd name="T5" fmla="*/ 1171 h 1232"/>
              <a:gd name="T6" fmla="*/ 1094 w 1094"/>
              <a:gd name="T7" fmla="*/ 0 h 1232"/>
              <a:gd name="T8" fmla="*/ 135 w 1094"/>
              <a:gd name="T9" fmla="*/ 0 h 1232"/>
              <a:gd name="T10" fmla="*/ 0 w 1094"/>
              <a:gd name="T11" fmla="*/ 442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1232">
                <a:moveTo>
                  <a:pt x="0" y="442"/>
                </a:moveTo>
                <a:cubicBezTo>
                  <a:pt x="0" y="878"/>
                  <a:pt x="353" y="1232"/>
                  <a:pt x="790" y="1232"/>
                </a:cubicBezTo>
                <a:cubicBezTo>
                  <a:pt x="898" y="1232"/>
                  <a:pt x="1000" y="1210"/>
                  <a:pt x="1094" y="1171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0" y="126"/>
                  <a:pt x="0" y="278"/>
                  <a:pt x="0" y="442"/>
                </a:cubicBezTo>
                <a:close/>
              </a:path>
            </a:pathLst>
          </a:custGeom>
          <a:solidFill>
            <a:srgbClr val="706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18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725" y="463868"/>
            <a:ext cx="11258550" cy="593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3454" y="821488"/>
            <a:ext cx="447755" cy="447755"/>
          </a:xfrm>
          <a:prstGeom prst="roundRect">
            <a:avLst/>
          </a:prstGeom>
          <a:solidFill>
            <a:srgbClr val="666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23903" y="860699"/>
            <a:ext cx="22870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r>
              <a:rPr lang="zh-CN" altLang="en-US" sz="2400" b="1" dirty="0" smtClean="0">
                <a:solidFill>
                  <a:srgbClr val="666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sz="2400" b="1" dirty="0" smtClean="0">
              <a:solidFill>
                <a:srgbClr val="666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42"/>
          <p:cNvSpPr/>
          <p:nvPr/>
        </p:nvSpPr>
        <p:spPr>
          <a:xfrm flipH="1">
            <a:off x="6569253" y="3242075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Oval 36"/>
          <p:cNvSpPr/>
          <p:nvPr/>
        </p:nvSpPr>
        <p:spPr>
          <a:xfrm flipH="1">
            <a:off x="6569253" y="2208502"/>
            <a:ext cx="673579" cy="6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3515" y="1269365"/>
            <a:ext cx="9284970" cy="4749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WPS 演示</Application>
  <PresentationFormat>宽屏</PresentationFormat>
  <Paragraphs>85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汉仪旗黑</vt:lpstr>
      <vt:lpstr>Calibri</vt:lpstr>
      <vt:lpstr>微软雅黑</vt:lpstr>
      <vt:lpstr>Arial</vt:lpstr>
      <vt:lpstr>Helvetica Neue</vt:lpstr>
      <vt:lpstr>宋体</vt:lpstr>
      <vt:lpstr>汉仪书宋二KW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啸咕咕咕咕咕</cp:lastModifiedBy>
  <cp:revision>12</cp:revision>
  <dcterms:created xsi:type="dcterms:W3CDTF">2022-06-08T05:12:57Z</dcterms:created>
  <dcterms:modified xsi:type="dcterms:W3CDTF">2022-06-08T05:12:57Z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2E6604B759B9622687F89E62F250E0B8</vt:lpwstr>
  </property>
  <property fmtid="{D5CDD505-2E9C-101B-9397-08002B2CF9AE}" pid="3" name="KSOProductBuildVer">
    <vt:lpwstr>2052-4.2.2.6882</vt:lpwstr>
  </property>
</Properties>
</file>