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ED02A1-1099-4AE8-A705-2F6633953460}">
  <a:tblStyle styleId="{67ED02A1-1099-4AE8-A705-2F66339534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Slab-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616813db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616813db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616813db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616813db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616813d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616813d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616813db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616813db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616813db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616813db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秘密分散の実装における</a:t>
            </a:r>
            <a:endParaRPr/>
          </a:p>
          <a:p>
            <a:pPr indent="0" lvl="0" marL="0" rtl="0" algn="ctr">
              <a:spcBef>
                <a:spcPts val="0"/>
              </a:spcBef>
              <a:spcAft>
                <a:spcPts val="0"/>
              </a:spcAft>
              <a:buNone/>
            </a:pPr>
            <a:r>
              <a:rPr lang="ja"/>
              <a:t>速度・容量性能の評価</a:t>
            </a:r>
            <a:endParaRPr/>
          </a:p>
        </p:txBody>
      </p:sp>
      <p:sp>
        <p:nvSpPr>
          <p:cNvPr id="64" name="Google Shape;64;p13"/>
          <p:cNvSpPr txBox="1"/>
          <p:nvPr>
            <p:ph idx="1" type="subTitle"/>
          </p:nvPr>
        </p:nvSpPr>
        <p:spPr>
          <a:xfrm>
            <a:off x="1680302" y="3527050"/>
            <a:ext cx="5783400" cy="9090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ja" sz="1400"/>
              <a:t>J16437 </a:t>
            </a:r>
            <a:r>
              <a:rPr lang="ja" sz="1400"/>
              <a:t>三浦夢生</a:t>
            </a:r>
            <a:endParaRPr sz="1400"/>
          </a:p>
          <a:p>
            <a:pPr indent="0" lvl="0" marL="0" rtl="0" algn="r">
              <a:spcBef>
                <a:spcPts val="0"/>
              </a:spcBef>
              <a:spcAft>
                <a:spcPts val="0"/>
              </a:spcAft>
              <a:buNone/>
            </a:pPr>
            <a:r>
              <a:rPr lang="ja" sz="1400"/>
              <a:t>2021/XX/XX XXX</a:t>
            </a:r>
            <a:endParaRPr sz="1400"/>
          </a:p>
        </p:txBody>
      </p:sp>
      <p:sp>
        <p:nvSpPr>
          <p:cNvPr id="65" name="Google Shape;65;p13"/>
          <p:cNvSpPr txBox="1"/>
          <p:nvPr/>
        </p:nvSpPr>
        <p:spPr>
          <a:xfrm>
            <a:off x="2900400" y="2829588"/>
            <a:ext cx="3343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2000">
                <a:solidFill>
                  <a:schemeClr val="accent5"/>
                </a:solidFill>
                <a:latin typeface="Roboto Slab"/>
                <a:ea typeface="Roboto Slab"/>
                <a:cs typeface="Roboto Slab"/>
                <a:sym typeface="Roboto Slab"/>
              </a:rPr>
              <a:t>認知科学実験室</a:t>
            </a:r>
            <a:endParaRPr sz="2000">
              <a:solidFill>
                <a:schemeClr val="accent5"/>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秘密分散とは？</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Roboto Slab"/>
                <a:ea typeface="Roboto Slab"/>
                <a:cs typeface="Roboto Slab"/>
                <a:sym typeface="Roboto Slab"/>
              </a:rPr>
              <a:t>・元の</a:t>
            </a:r>
            <a:r>
              <a:rPr lang="ja">
                <a:latin typeface="Roboto Slab"/>
                <a:ea typeface="Roboto Slab"/>
                <a:cs typeface="Roboto Slab"/>
                <a:sym typeface="Roboto Slab"/>
              </a:rPr>
              <a:t>秘密情報から、アルゴリズム(後述)に基づいて分散情報を作成し、複数人で管理する手法のこと。</a:t>
            </a:r>
            <a:endParaRPr>
              <a:latin typeface="Roboto Slab"/>
              <a:ea typeface="Roboto Slab"/>
              <a:cs typeface="Roboto Slab"/>
              <a:sym typeface="Roboto Slab"/>
            </a:endParaRPr>
          </a:p>
          <a:p>
            <a:pPr indent="0" lvl="0" marL="0" rtl="0" algn="l">
              <a:spcBef>
                <a:spcPts val="1200"/>
              </a:spcBef>
              <a:spcAft>
                <a:spcPts val="0"/>
              </a:spcAft>
              <a:buNone/>
            </a:pPr>
            <a:r>
              <a:rPr lang="ja">
                <a:latin typeface="Roboto Slab"/>
                <a:ea typeface="Roboto Slab"/>
                <a:cs typeface="Roboto Slab"/>
                <a:sym typeface="Roboto Slab"/>
              </a:rPr>
              <a:t>・秘密情報から分散情報を作成するものを「ディーラー」、管理するものを「参加者」、分散情報のことを「シェア」という。</a:t>
            </a:r>
            <a:endParaRPr>
              <a:latin typeface="Roboto Slab"/>
              <a:ea typeface="Roboto Slab"/>
              <a:cs typeface="Roboto Slab"/>
              <a:sym typeface="Roboto Slab"/>
            </a:endParaRPr>
          </a:p>
          <a:p>
            <a:pPr indent="0" lvl="0" marL="0" rtl="0" algn="l">
              <a:spcBef>
                <a:spcPts val="1200"/>
              </a:spcBef>
              <a:spcAft>
                <a:spcPts val="1200"/>
              </a:spcAft>
              <a:buNone/>
            </a:pPr>
            <a:r>
              <a:rPr lang="ja">
                <a:latin typeface="Roboto Slab"/>
                <a:ea typeface="Roboto Slab"/>
                <a:cs typeface="Roboto Slab"/>
                <a:sym typeface="Roboto Slab"/>
              </a:rPr>
              <a:t>・分散情報自体からは元の秘密情報に関する情報は得られないが、決められた数だけ集めると復元が可能である。</a:t>
            </a:r>
            <a:endParaRPr>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実装した手法</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Roboto Slab"/>
                <a:ea typeface="Roboto Slab"/>
                <a:cs typeface="Roboto Slab"/>
                <a:sym typeface="Roboto Slab"/>
              </a:rPr>
              <a:t>・</a:t>
            </a:r>
            <a:r>
              <a:rPr lang="ja">
                <a:latin typeface="Roboto Slab"/>
                <a:ea typeface="Roboto Slab"/>
                <a:cs typeface="Roboto Slab"/>
                <a:sym typeface="Roboto Slab"/>
              </a:rPr>
              <a:t>今回実装した秘密分散アルゴリズムは以下の3つである。</a:t>
            </a:r>
            <a:endParaRPr>
              <a:latin typeface="Roboto Slab"/>
              <a:ea typeface="Roboto Slab"/>
              <a:cs typeface="Roboto Slab"/>
              <a:sym typeface="Roboto Slab"/>
            </a:endParaRPr>
          </a:p>
          <a:p>
            <a:pPr indent="-342900" lvl="0" marL="457200" rtl="0" algn="l">
              <a:spcBef>
                <a:spcPts val="1200"/>
              </a:spcBef>
              <a:spcAft>
                <a:spcPts val="0"/>
              </a:spcAft>
              <a:buSzPts val="1800"/>
              <a:buFont typeface="Roboto Slab"/>
              <a:buAutoNum type="arabicPeriod"/>
            </a:pPr>
            <a:r>
              <a:rPr lang="ja">
                <a:latin typeface="Roboto Slab"/>
                <a:ea typeface="Roboto Slab"/>
                <a:cs typeface="Roboto Slab"/>
                <a:sym typeface="Roboto Slab"/>
              </a:rPr>
              <a:t>加法的秘密分散法</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ja">
                <a:latin typeface="Roboto Slab"/>
                <a:ea typeface="Roboto Slab"/>
                <a:cs typeface="Roboto Slab"/>
                <a:sym typeface="Roboto Slab"/>
              </a:rPr>
              <a:t>(k,n)秘密分散法</a:t>
            </a:r>
            <a:endParaRPr>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ja">
                <a:latin typeface="Roboto Slab"/>
                <a:ea typeface="Roboto Slab"/>
                <a:cs typeface="Roboto Slab"/>
                <a:sym typeface="Roboto Slab"/>
              </a:rPr>
              <a:t>(k,L,n)秘密分散法</a:t>
            </a:r>
            <a:endParaRPr>
              <a:latin typeface="Roboto Slab"/>
              <a:ea typeface="Roboto Slab"/>
              <a:cs typeface="Roboto Slab"/>
              <a:sym typeface="Roboto Slab"/>
            </a:endParaRPr>
          </a:p>
          <a:p>
            <a:pPr indent="0" lvl="0" marL="0" rtl="0" algn="l">
              <a:spcBef>
                <a:spcPts val="1200"/>
              </a:spcBef>
              <a:spcAft>
                <a:spcPts val="0"/>
              </a:spcAft>
              <a:buNone/>
            </a:pPr>
            <a:r>
              <a:rPr lang="ja">
                <a:latin typeface="Roboto Slab"/>
                <a:ea typeface="Roboto Slab"/>
                <a:cs typeface="Roboto Slab"/>
                <a:sym typeface="Roboto Slab"/>
              </a:rPr>
              <a:t>・1は乱数を用いて加法に基づいたアルゴリズムである。</a:t>
            </a:r>
            <a:endParaRPr>
              <a:latin typeface="Roboto Slab"/>
              <a:ea typeface="Roboto Slab"/>
              <a:cs typeface="Roboto Slab"/>
              <a:sym typeface="Roboto Slab"/>
            </a:endParaRPr>
          </a:p>
          <a:p>
            <a:pPr indent="0" lvl="0" marL="0" rtl="0" algn="l">
              <a:spcBef>
                <a:spcPts val="1200"/>
              </a:spcBef>
              <a:spcAft>
                <a:spcPts val="1200"/>
              </a:spcAft>
              <a:buNone/>
            </a:pPr>
            <a:r>
              <a:rPr lang="ja">
                <a:latin typeface="Roboto Slab"/>
                <a:ea typeface="Roboto Slab"/>
                <a:cs typeface="Roboto Slab"/>
                <a:sym typeface="Roboto Slab"/>
              </a:rPr>
              <a:t>・2はShamirの提案した、多項式補間を用いたアルゴリズムである。また3は(k,n)秘密分散を拡張したアルゴリズムである。</a:t>
            </a:r>
            <a:endParaRPr>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実験方法</a:t>
            </a:r>
            <a:endParaRPr/>
          </a:p>
        </p:txBody>
      </p:sp>
      <p:sp>
        <p:nvSpPr>
          <p:cNvPr id="83" name="Google Shape;83;p16"/>
          <p:cNvSpPr txBox="1"/>
          <p:nvPr>
            <p:ph idx="1" type="body"/>
          </p:nvPr>
        </p:nvSpPr>
        <p:spPr>
          <a:xfrm>
            <a:off x="387900" y="1489825"/>
            <a:ext cx="48363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Roboto Slab"/>
                <a:ea typeface="Roboto Slab"/>
                <a:cs typeface="Roboto Slab"/>
                <a:sym typeface="Roboto Slab"/>
              </a:rPr>
              <a:t>・</a:t>
            </a:r>
            <a:r>
              <a:rPr lang="ja">
                <a:latin typeface="Roboto Slab"/>
                <a:ea typeface="Roboto Slab"/>
                <a:cs typeface="Roboto Slab"/>
                <a:sym typeface="Roboto Slab"/>
              </a:rPr>
              <a:t>右図のようにシェルスクリプトとPythonでプログラムを作成する</a:t>
            </a:r>
            <a:endParaRPr>
              <a:latin typeface="Roboto Slab"/>
              <a:ea typeface="Roboto Slab"/>
              <a:cs typeface="Roboto Slab"/>
              <a:sym typeface="Roboto Slab"/>
            </a:endParaRPr>
          </a:p>
          <a:p>
            <a:pPr indent="0" lvl="0" marL="0" rtl="0" algn="l">
              <a:spcBef>
                <a:spcPts val="1200"/>
              </a:spcBef>
              <a:spcAft>
                <a:spcPts val="0"/>
              </a:spcAft>
              <a:buNone/>
            </a:pPr>
            <a:r>
              <a:rPr lang="ja">
                <a:latin typeface="Roboto Slab"/>
                <a:ea typeface="Roboto Slab"/>
                <a:cs typeface="Roboto Slab"/>
                <a:sym typeface="Roboto Slab"/>
              </a:rPr>
              <a:t>・1万行の「This is the Secret!」というテキストファイルを用意し3つのアルゴリズムで秘密分散を行う。</a:t>
            </a:r>
            <a:endParaRPr>
              <a:latin typeface="Roboto Slab"/>
              <a:ea typeface="Roboto Slab"/>
              <a:cs typeface="Roboto Slab"/>
              <a:sym typeface="Roboto Slab"/>
            </a:endParaRPr>
          </a:p>
          <a:p>
            <a:pPr indent="0" lvl="0" marL="0" rtl="0" algn="l">
              <a:spcBef>
                <a:spcPts val="1200"/>
              </a:spcBef>
              <a:spcAft>
                <a:spcPts val="1200"/>
              </a:spcAft>
              <a:buNone/>
            </a:pPr>
            <a:r>
              <a:rPr lang="ja">
                <a:latin typeface="Roboto Slab"/>
                <a:ea typeface="Roboto Slab"/>
                <a:cs typeface="Roboto Slab"/>
                <a:sym typeface="Roboto Slab"/>
              </a:rPr>
              <a:t>・Pythonの実行にかかった時間及び</a:t>
            </a:r>
            <a:r>
              <a:rPr lang="ja">
                <a:latin typeface="Roboto Slab"/>
                <a:ea typeface="Roboto Slab"/>
                <a:cs typeface="Roboto Slab"/>
                <a:sym typeface="Roboto Slab"/>
              </a:rPr>
              <a:t>生成されたシェアの平均サイズを</a:t>
            </a:r>
            <a:r>
              <a:rPr lang="ja">
                <a:latin typeface="Roboto Slab"/>
                <a:ea typeface="Roboto Slab"/>
                <a:cs typeface="Roboto Slab"/>
                <a:sym typeface="Roboto Slab"/>
              </a:rPr>
              <a:t>計測する。</a:t>
            </a:r>
            <a:endParaRPr>
              <a:latin typeface="Roboto Slab"/>
              <a:ea typeface="Roboto Slab"/>
              <a:cs typeface="Roboto Slab"/>
              <a:sym typeface="Roboto Slab"/>
            </a:endParaRPr>
          </a:p>
        </p:txBody>
      </p:sp>
      <p:pic>
        <p:nvPicPr>
          <p:cNvPr id="84" name="Google Shape;84;p16"/>
          <p:cNvPicPr preferRelativeResize="0"/>
          <p:nvPr/>
        </p:nvPicPr>
        <p:blipFill>
          <a:blip r:embed="rId3">
            <a:alphaModFix/>
          </a:blip>
          <a:stretch>
            <a:fillRect/>
          </a:stretch>
        </p:blipFill>
        <p:spPr>
          <a:xfrm>
            <a:off x="5825849" y="448952"/>
            <a:ext cx="2930250" cy="424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結果</a:t>
            </a:r>
            <a:endParaRPr/>
          </a:p>
        </p:txBody>
      </p:sp>
      <p:sp>
        <p:nvSpPr>
          <p:cNvPr id="90" name="Google Shape;90;p17"/>
          <p:cNvSpPr txBox="1"/>
          <p:nvPr>
            <p:ph idx="1" type="body"/>
          </p:nvPr>
        </p:nvSpPr>
        <p:spPr>
          <a:xfrm>
            <a:off x="387900" y="3703325"/>
            <a:ext cx="8368200" cy="11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latin typeface="Roboto Slab"/>
                <a:ea typeface="Roboto Slab"/>
                <a:cs typeface="Roboto Slab"/>
                <a:sym typeface="Roboto Slab"/>
              </a:rPr>
              <a:t>・</a:t>
            </a:r>
            <a:r>
              <a:rPr lang="ja">
                <a:solidFill>
                  <a:srgbClr val="FFFFFF"/>
                </a:solidFill>
                <a:latin typeface="Roboto Slab"/>
                <a:ea typeface="Roboto Slab"/>
                <a:cs typeface="Roboto Slab"/>
                <a:sym typeface="Roboto Slab"/>
              </a:rPr>
              <a:t>(k,L,n)秘密分散法は他の二つに比べて実行時間が圧倒的にかかった。</a:t>
            </a:r>
            <a:endParaRPr>
              <a:solidFill>
                <a:srgbClr val="FFFFFF"/>
              </a:solidFill>
              <a:latin typeface="Roboto Slab"/>
              <a:ea typeface="Roboto Slab"/>
              <a:cs typeface="Roboto Slab"/>
              <a:sym typeface="Roboto Slab"/>
            </a:endParaRPr>
          </a:p>
          <a:p>
            <a:pPr indent="0" lvl="0" marL="0" rtl="0" algn="l">
              <a:spcBef>
                <a:spcPts val="1200"/>
              </a:spcBef>
              <a:spcAft>
                <a:spcPts val="1200"/>
              </a:spcAft>
              <a:buNone/>
            </a:pPr>
            <a:r>
              <a:rPr lang="ja">
                <a:solidFill>
                  <a:srgbClr val="FFFFFF"/>
                </a:solidFill>
                <a:latin typeface="Roboto Slab"/>
                <a:ea typeface="Roboto Slab"/>
                <a:cs typeface="Roboto Slab"/>
                <a:sym typeface="Roboto Slab"/>
              </a:rPr>
              <a:t>・今回の実装方法・評価項目だと(k,n)秘密分散法が最も良いアルゴリズムだと言える。</a:t>
            </a:r>
            <a:endParaRPr>
              <a:solidFill>
                <a:srgbClr val="FFFFFF"/>
              </a:solidFill>
              <a:latin typeface="Roboto Slab"/>
              <a:ea typeface="Roboto Slab"/>
              <a:cs typeface="Roboto Slab"/>
              <a:sym typeface="Roboto Slab"/>
            </a:endParaRPr>
          </a:p>
        </p:txBody>
      </p:sp>
      <p:graphicFrame>
        <p:nvGraphicFramePr>
          <p:cNvPr id="91" name="Google Shape;91;p17"/>
          <p:cNvGraphicFramePr/>
          <p:nvPr/>
        </p:nvGraphicFramePr>
        <p:xfrm>
          <a:off x="1259213" y="1354300"/>
          <a:ext cx="3000000" cy="3000000"/>
        </p:xfrm>
        <a:graphic>
          <a:graphicData uri="http://schemas.openxmlformats.org/drawingml/2006/table">
            <a:tbl>
              <a:tblPr>
                <a:noFill/>
                <a:tableStyleId>{67ED02A1-1099-4AE8-A705-2F6633953460}</a:tableStyleId>
              </a:tblPr>
              <a:tblGrid>
                <a:gridCol w="2208525"/>
                <a:gridCol w="2208525"/>
                <a:gridCol w="2208525"/>
              </a:tblGrid>
              <a:tr h="550025">
                <a:tc>
                  <a:txBody>
                    <a:bodyPr/>
                    <a:lstStyle/>
                    <a:p>
                      <a:pPr indent="0" lvl="0" marL="0" rtl="0" algn="ctr">
                        <a:spcBef>
                          <a:spcPts val="0"/>
                        </a:spcBef>
                        <a:spcAft>
                          <a:spcPts val="0"/>
                        </a:spcAft>
                        <a:buNone/>
                      </a:pPr>
                      <a:r>
                        <a:rPr lang="ja">
                          <a:solidFill>
                            <a:srgbClr val="FFFFFF"/>
                          </a:solidFill>
                          <a:latin typeface="Roboto Slab"/>
                          <a:ea typeface="Roboto Slab"/>
                          <a:cs typeface="Roboto Slab"/>
                          <a:sym typeface="Roboto Slab"/>
                        </a:rPr>
                        <a:t>アルゴリズム</a:t>
                      </a:r>
                      <a:endParaRPr>
                        <a:solidFill>
                          <a:srgbClr val="FFFFFF"/>
                        </a:solidFill>
                        <a:latin typeface="Roboto Slab"/>
                        <a:ea typeface="Roboto Slab"/>
                        <a:cs typeface="Roboto Slab"/>
                        <a:sym typeface="Roboto Slab"/>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073763"/>
                    </a:solidFill>
                  </a:tcPr>
                </a:tc>
                <a:tc>
                  <a:txBody>
                    <a:bodyPr/>
                    <a:lstStyle/>
                    <a:p>
                      <a:pPr indent="0" lvl="0" marL="0" rtl="0" algn="ctr">
                        <a:spcBef>
                          <a:spcPts val="0"/>
                        </a:spcBef>
                        <a:spcAft>
                          <a:spcPts val="0"/>
                        </a:spcAft>
                        <a:buNone/>
                      </a:pPr>
                      <a:r>
                        <a:rPr lang="ja">
                          <a:solidFill>
                            <a:srgbClr val="FFFFFF"/>
                          </a:solidFill>
                          <a:latin typeface="Roboto Slab"/>
                          <a:ea typeface="Roboto Slab"/>
                          <a:cs typeface="Roboto Slab"/>
                          <a:sym typeface="Roboto Slab"/>
                        </a:rPr>
                        <a:t>実行時間[s]</a:t>
                      </a:r>
                      <a:endParaRPr>
                        <a:solidFill>
                          <a:srgbClr val="FFFFFF"/>
                        </a:solidFill>
                        <a:latin typeface="Roboto Slab"/>
                        <a:ea typeface="Roboto Slab"/>
                        <a:cs typeface="Roboto Slab"/>
                        <a:sym typeface="Roboto Slab"/>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073763"/>
                    </a:solidFill>
                  </a:tcPr>
                </a:tc>
                <a:tc>
                  <a:txBody>
                    <a:bodyPr/>
                    <a:lstStyle/>
                    <a:p>
                      <a:pPr indent="0" lvl="0" marL="0" rtl="0" algn="ctr">
                        <a:spcBef>
                          <a:spcPts val="0"/>
                        </a:spcBef>
                        <a:spcAft>
                          <a:spcPts val="0"/>
                        </a:spcAft>
                        <a:buNone/>
                      </a:pPr>
                      <a:r>
                        <a:rPr lang="ja">
                          <a:solidFill>
                            <a:srgbClr val="FFFFFF"/>
                          </a:solidFill>
                          <a:latin typeface="Roboto Slab"/>
                          <a:ea typeface="Roboto Slab"/>
                          <a:cs typeface="Roboto Slab"/>
                          <a:sym typeface="Roboto Slab"/>
                        </a:rPr>
                        <a:t>平均ファイルサイズ[KB]</a:t>
                      </a:r>
                      <a:endParaRPr>
                        <a:solidFill>
                          <a:srgbClr val="FFFFFF"/>
                        </a:solidFill>
                        <a:latin typeface="Roboto Slab"/>
                        <a:ea typeface="Roboto Slab"/>
                        <a:cs typeface="Roboto Slab"/>
                        <a:sym typeface="Roboto Slab"/>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073763"/>
                    </a:solidFill>
                  </a:tcPr>
                </a:tc>
              </a:tr>
              <a:tr h="550025">
                <a:tc>
                  <a:txBody>
                    <a:bodyPr/>
                    <a:lstStyle/>
                    <a:p>
                      <a:pPr indent="0" lvl="0" marL="0" rtl="0" algn="ctr">
                        <a:spcBef>
                          <a:spcPts val="0"/>
                        </a:spcBef>
                        <a:spcAft>
                          <a:spcPts val="0"/>
                        </a:spcAft>
                        <a:buNone/>
                      </a:pPr>
                      <a:r>
                        <a:rPr lang="ja">
                          <a:solidFill>
                            <a:srgbClr val="FFFFFF"/>
                          </a:solidFill>
                          <a:latin typeface="Roboto Slab"/>
                          <a:ea typeface="Roboto Slab"/>
                          <a:cs typeface="Roboto Slab"/>
                          <a:sym typeface="Roboto Slab"/>
                        </a:rPr>
                        <a:t>加法的秘密分散法</a:t>
                      </a:r>
                      <a:endParaRPr>
                        <a:solidFill>
                          <a:srgbClr val="FFFFFF"/>
                        </a:solidFill>
                        <a:latin typeface="Roboto Slab"/>
                        <a:ea typeface="Roboto Slab"/>
                        <a:cs typeface="Roboto Slab"/>
                        <a:sym typeface="Roboto Slab"/>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ja">
                          <a:solidFill>
                            <a:srgbClr val="FFFFFF"/>
                          </a:solidFill>
                          <a:latin typeface="Roboto Slab"/>
                          <a:ea typeface="Roboto Slab"/>
                          <a:cs typeface="Roboto Slab"/>
                          <a:sym typeface="Roboto Slab"/>
                        </a:rPr>
                        <a:t>3.154</a:t>
                      </a:r>
                      <a:endParaRPr>
                        <a:solidFill>
                          <a:srgbClr val="FFFFFF"/>
                        </a:solidFill>
                        <a:latin typeface="Roboto Slab"/>
                        <a:ea typeface="Roboto Slab"/>
                        <a:cs typeface="Roboto Slab"/>
                        <a:sym typeface="Roboto Slab"/>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ja">
                          <a:solidFill>
                            <a:srgbClr val="FFFFFF"/>
                          </a:solidFill>
                          <a:latin typeface="Roboto Slab"/>
                          <a:ea typeface="Roboto Slab"/>
                          <a:cs typeface="Roboto Slab"/>
                          <a:sym typeface="Roboto Slab"/>
                        </a:rPr>
                        <a:t>約637</a:t>
                      </a:r>
                      <a:endParaRPr>
                        <a:solidFill>
                          <a:srgbClr val="FFFFFF"/>
                        </a:solidFill>
                        <a:latin typeface="Roboto Slab"/>
                        <a:ea typeface="Roboto Slab"/>
                        <a:cs typeface="Roboto Slab"/>
                        <a:sym typeface="Roboto Slab"/>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r>
              <a:tr h="550025">
                <a:tc>
                  <a:txBody>
                    <a:bodyPr/>
                    <a:lstStyle/>
                    <a:p>
                      <a:pPr indent="0" lvl="0" marL="0" rtl="0" algn="ctr">
                        <a:spcBef>
                          <a:spcPts val="0"/>
                        </a:spcBef>
                        <a:spcAft>
                          <a:spcPts val="0"/>
                        </a:spcAft>
                        <a:buNone/>
                      </a:pPr>
                      <a:r>
                        <a:rPr lang="ja">
                          <a:solidFill>
                            <a:srgbClr val="FFFFFF"/>
                          </a:solidFill>
                          <a:latin typeface="Roboto Slab"/>
                          <a:ea typeface="Roboto Slab"/>
                          <a:cs typeface="Roboto Slab"/>
                          <a:sym typeface="Roboto Slab"/>
                        </a:rPr>
                        <a:t>(k,n)秘密分散法</a:t>
                      </a:r>
                      <a:endParaRPr>
                        <a:solidFill>
                          <a:srgbClr val="FFFFFF"/>
                        </a:solidFill>
                        <a:latin typeface="Roboto Slab"/>
                        <a:ea typeface="Roboto Slab"/>
                        <a:cs typeface="Roboto Slab"/>
                        <a:sym typeface="Roboto Slab"/>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ja">
                          <a:solidFill>
                            <a:srgbClr val="FFFFFF"/>
                          </a:solidFill>
                          <a:latin typeface="Roboto Slab"/>
                          <a:ea typeface="Roboto Slab"/>
                          <a:cs typeface="Roboto Slab"/>
                          <a:sym typeface="Roboto Slab"/>
                        </a:rPr>
                        <a:t>6.956</a:t>
                      </a:r>
                      <a:endParaRPr>
                        <a:solidFill>
                          <a:srgbClr val="FFFFFF"/>
                        </a:solidFill>
                        <a:latin typeface="Roboto Slab"/>
                        <a:ea typeface="Roboto Slab"/>
                        <a:cs typeface="Roboto Slab"/>
                        <a:sym typeface="Roboto Slab"/>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ja">
                          <a:solidFill>
                            <a:srgbClr val="FFFFFF"/>
                          </a:solidFill>
                          <a:latin typeface="Roboto Slab"/>
                          <a:ea typeface="Roboto Slab"/>
                          <a:cs typeface="Roboto Slab"/>
                          <a:sym typeface="Roboto Slab"/>
                        </a:rPr>
                        <a:t>約583</a:t>
                      </a:r>
                      <a:endParaRPr>
                        <a:solidFill>
                          <a:srgbClr val="FFFFFF"/>
                        </a:solidFill>
                        <a:latin typeface="Roboto Slab"/>
                        <a:ea typeface="Roboto Slab"/>
                        <a:cs typeface="Roboto Slab"/>
                        <a:sym typeface="Roboto Slab"/>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r>
              <a:tr h="550025">
                <a:tc>
                  <a:txBody>
                    <a:bodyPr/>
                    <a:lstStyle/>
                    <a:p>
                      <a:pPr indent="0" lvl="0" marL="0" rtl="0" algn="ctr">
                        <a:spcBef>
                          <a:spcPts val="0"/>
                        </a:spcBef>
                        <a:spcAft>
                          <a:spcPts val="0"/>
                        </a:spcAft>
                        <a:buNone/>
                      </a:pPr>
                      <a:r>
                        <a:rPr lang="ja">
                          <a:solidFill>
                            <a:srgbClr val="FFFFFF"/>
                          </a:solidFill>
                          <a:latin typeface="Roboto Slab"/>
                          <a:ea typeface="Roboto Slab"/>
                          <a:cs typeface="Roboto Slab"/>
                          <a:sym typeface="Roboto Slab"/>
                        </a:rPr>
                        <a:t>(k,L,n)秘密分散法</a:t>
                      </a:r>
                      <a:endParaRPr>
                        <a:solidFill>
                          <a:srgbClr val="FFFFFF"/>
                        </a:solidFill>
                        <a:latin typeface="Roboto Slab"/>
                        <a:ea typeface="Roboto Slab"/>
                        <a:cs typeface="Roboto Slab"/>
                        <a:sym typeface="Roboto Slab"/>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ja">
                          <a:solidFill>
                            <a:srgbClr val="FFFFFF"/>
                          </a:solidFill>
                          <a:latin typeface="Roboto Slab"/>
                          <a:ea typeface="Roboto Slab"/>
                          <a:cs typeface="Roboto Slab"/>
                          <a:sym typeface="Roboto Slab"/>
                        </a:rPr>
                        <a:t>2145.62</a:t>
                      </a:r>
                      <a:endParaRPr>
                        <a:solidFill>
                          <a:srgbClr val="FFFFFF"/>
                        </a:solidFill>
                        <a:latin typeface="Roboto Slab"/>
                        <a:ea typeface="Roboto Slab"/>
                        <a:cs typeface="Roboto Slab"/>
                        <a:sym typeface="Roboto Slab"/>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lang="ja">
                          <a:solidFill>
                            <a:srgbClr val="FFFFFF"/>
                          </a:solidFill>
                          <a:latin typeface="Roboto Slab"/>
                          <a:ea typeface="Roboto Slab"/>
                          <a:cs typeface="Roboto Slab"/>
                          <a:sym typeface="Roboto Slab"/>
                        </a:rPr>
                        <a:t>約583</a:t>
                      </a:r>
                      <a:endParaRPr>
                        <a:solidFill>
                          <a:srgbClr val="FFFFFF"/>
                        </a:solidFill>
                        <a:latin typeface="Roboto Slab"/>
                        <a:ea typeface="Roboto Slab"/>
                        <a:cs typeface="Roboto Slab"/>
                        <a:sym typeface="Roboto Slab"/>
                      </a:endParaRPr>
                    </a:p>
                  </a:txBody>
                  <a:tcPr marT="91425" marB="91425" marR="91425" marL="91425" anchor="ctr">
                    <a:lnL cap="flat" cmpd="sng" w="9525">
                      <a:solidFill>
                        <a:srgbClr val="1C4587"/>
                      </a:solidFill>
                      <a:prstDash val="solid"/>
                      <a:round/>
                      <a:headEnd len="sm" w="sm" type="none"/>
                      <a:tailEnd len="sm" w="sm" type="none"/>
                    </a:lnL>
                    <a:lnR cap="flat" cmpd="sng" w="9525">
                      <a:solidFill>
                        <a:srgbClr val="1C4587"/>
                      </a:solidFill>
                      <a:prstDash val="solid"/>
                      <a:round/>
                      <a:headEnd len="sm" w="sm" type="none"/>
                      <a:tailEnd len="sm" w="sm" type="none"/>
                    </a:lnR>
                    <a:lnT cap="flat" cmpd="sng" w="9525">
                      <a:solidFill>
                        <a:srgbClr val="1C4587"/>
                      </a:solidFill>
                      <a:prstDash val="solid"/>
                      <a:round/>
                      <a:headEnd len="sm" w="sm" type="none"/>
                      <a:tailEnd len="sm" w="sm" type="none"/>
                    </a:lnT>
                    <a:lnB cap="flat" cmpd="sng" w="9525">
                      <a:solidFill>
                        <a:srgbClr val="1C4587"/>
                      </a:solidFill>
                      <a:prstDash val="solid"/>
                      <a:round/>
                      <a:headEnd len="sm" w="sm" type="none"/>
                      <a:tailEnd len="sm" w="sm" type="none"/>
                    </a:lnB>
                    <a:solidFill>
                      <a:srgbClr val="3D85C6"/>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考察</a:t>
            </a:r>
            <a:endParaRPr/>
          </a:p>
        </p:txBody>
      </p:sp>
      <p:sp>
        <p:nvSpPr>
          <p:cNvPr id="97" name="Google Shape;97;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Roboto Slab"/>
                <a:ea typeface="Roboto Slab"/>
                <a:cs typeface="Roboto Slab"/>
                <a:sym typeface="Roboto Slab"/>
              </a:rPr>
              <a:t>・</a:t>
            </a:r>
            <a:r>
              <a:rPr lang="ja">
                <a:latin typeface="Roboto Slab"/>
                <a:ea typeface="Roboto Slab"/>
                <a:cs typeface="Roboto Slab"/>
                <a:sym typeface="Roboto Slab"/>
              </a:rPr>
              <a:t>加法的秘密分散法は-(2^16-1)から(2^16-1)の範囲で乱数を生成していたため、GF(65537)上で演算をしていた他の二つよりもサイズが大きいと考えられる。</a:t>
            </a:r>
            <a:endParaRPr>
              <a:latin typeface="Roboto Slab"/>
              <a:ea typeface="Roboto Slab"/>
              <a:cs typeface="Roboto Slab"/>
              <a:sym typeface="Roboto Slab"/>
            </a:endParaRPr>
          </a:p>
          <a:p>
            <a:pPr indent="0" lvl="0" marL="0" rtl="0" algn="l">
              <a:spcBef>
                <a:spcPts val="1200"/>
              </a:spcBef>
              <a:spcAft>
                <a:spcPts val="0"/>
              </a:spcAft>
              <a:buNone/>
            </a:pPr>
            <a:r>
              <a:rPr lang="ja">
                <a:latin typeface="Roboto Slab"/>
                <a:ea typeface="Roboto Slab"/>
                <a:cs typeface="Roboto Slab"/>
                <a:sym typeface="Roboto Slab"/>
              </a:rPr>
              <a:t>・</a:t>
            </a:r>
            <a:r>
              <a:rPr lang="ja">
                <a:solidFill>
                  <a:srgbClr val="FFFFFF"/>
                </a:solidFill>
                <a:latin typeface="Roboto Slab"/>
                <a:ea typeface="Roboto Slab"/>
                <a:cs typeface="Roboto Slab"/>
                <a:sym typeface="Roboto Slab"/>
              </a:rPr>
              <a:t>(k,L,n)秘密分散法は逆行列計算を行っていたため、他の２つと比べて非常に時間がかかった。</a:t>
            </a:r>
            <a:endParaRPr>
              <a:latin typeface="Roboto Slab"/>
              <a:ea typeface="Roboto Slab"/>
              <a:cs typeface="Roboto Slab"/>
              <a:sym typeface="Roboto Slab"/>
            </a:endParaRPr>
          </a:p>
          <a:p>
            <a:pPr indent="0" lvl="0" marL="0" rtl="0" algn="l">
              <a:spcBef>
                <a:spcPts val="1200"/>
              </a:spcBef>
              <a:spcAft>
                <a:spcPts val="1200"/>
              </a:spcAft>
              <a:buNone/>
            </a:pPr>
            <a:r>
              <a:rPr lang="ja">
                <a:latin typeface="Roboto Slab"/>
                <a:ea typeface="Roboto Slab"/>
                <a:cs typeface="Roboto Slab"/>
                <a:sym typeface="Roboto Slab"/>
              </a:rPr>
              <a:t>・各アルゴリズムにおいて条件を揃えるためにファイル入出力を同じプログラムで行っていたため、</a:t>
            </a:r>
            <a:r>
              <a:rPr lang="ja">
                <a:solidFill>
                  <a:srgbClr val="FFFFFF"/>
                </a:solidFill>
                <a:latin typeface="Roboto Slab"/>
                <a:ea typeface="Roboto Slab"/>
                <a:cs typeface="Roboto Slab"/>
                <a:sym typeface="Roboto Slab"/>
              </a:rPr>
              <a:t>(k,n)秘密分散法と(k,L,n)秘密分散法の違いがあまり見られなかった。</a:t>
            </a:r>
            <a:endParaRPr>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