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70" r:id="rId3"/>
    <p:sldId id="269" r:id="rId4"/>
    <p:sldId id="257" r:id="rId5"/>
    <p:sldId id="259" r:id="rId6"/>
    <p:sldId id="271" r:id="rId7"/>
    <p:sldId id="258" r:id="rId8"/>
    <p:sldId id="262" r:id="rId9"/>
    <p:sldId id="263" r:id="rId10"/>
    <p:sldId id="264" r:id="rId11"/>
    <p:sldId id="265" r:id="rId12"/>
    <p:sldId id="267" r:id="rId13"/>
    <p:sldId id="268" r:id="rId14"/>
    <p:sldId id="272" r:id="rId15"/>
    <p:sldId id="273" r:id="rId16"/>
    <p:sldId id="274" r:id="rId17"/>
    <p:sldId id="275" r:id="rId18"/>
    <p:sldId id="260" r:id="rId19"/>
    <p:sldId id="261" r:id="rId20"/>
  </p:sldIdLst>
  <p:sldSz cx="9144000" cy="5143500" type="screen16x9"/>
  <p:notesSz cx="6858000" cy="9144000"/>
  <p:embeddedFontLst>
    <p:embeddedFont>
      <p:font typeface="Cambria Math" panose="02040503050406030204" pitchFamily="18" charset="0"/>
      <p:regular r:id="rId22"/>
    </p:embeddedFont>
    <p:embeddedFont>
      <p:font typeface="Roboto" panose="020B0600070205080204" charset="0"/>
      <p:regular r:id="rId23"/>
      <p:bold r:id="rId24"/>
      <p:italic r:id="rId25"/>
      <p:boldItalic r:id="rId26"/>
    </p:embeddedFont>
    <p:embeddedFont>
      <p:font typeface="Roboto Slab" panose="020B060007020508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C22266-05CD-4CF7-8D12-A34259BA56C4}">
  <a:tblStyle styleId="{CAC22266-05CD-4CF7-8D12-A34259BA56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p:scale>
          <a:sx n="80" d="100"/>
          <a:sy n="80" d="100"/>
        </p:scale>
        <p:origin x="788"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842209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616813db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b616813db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b616813db3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b616813db3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b616813db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b616813db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b616813db3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b616813db3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616813db3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b616813db3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ja" dirty="0"/>
              <a:t>秘密分散の実装における</a:t>
            </a:r>
            <a:endParaRPr dirty="0"/>
          </a:p>
          <a:p>
            <a:pPr marL="0" lvl="0" indent="0" algn="ctr" rtl="0">
              <a:spcBef>
                <a:spcPts val="0"/>
              </a:spcBef>
              <a:spcAft>
                <a:spcPts val="0"/>
              </a:spcAft>
              <a:buNone/>
            </a:pPr>
            <a:r>
              <a:rPr lang="ja" dirty="0"/>
              <a:t>速度・容量性能の評価</a:t>
            </a:r>
            <a:endParaRPr dirty="0"/>
          </a:p>
        </p:txBody>
      </p:sp>
      <p:sp>
        <p:nvSpPr>
          <p:cNvPr id="64" name="Google Shape;64;p13"/>
          <p:cNvSpPr txBox="1">
            <a:spLocks noGrp="1"/>
          </p:cNvSpPr>
          <p:nvPr>
            <p:ph type="subTitle" idx="1"/>
          </p:nvPr>
        </p:nvSpPr>
        <p:spPr>
          <a:xfrm>
            <a:off x="1680302" y="3527050"/>
            <a:ext cx="5783400" cy="9090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ja" sz="1400" dirty="0"/>
              <a:t>J16437 三浦夢生</a:t>
            </a:r>
            <a:endParaRPr sz="1400" dirty="0"/>
          </a:p>
          <a:p>
            <a:pPr marL="0" lvl="0" indent="0" algn="r" rtl="0">
              <a:spcBef>
                <a:spcPts val="0"/>
              </a:spcBef>
              <a:spcAft>
                <a:spcPts val="0"/>
              </a:spcAft>
              <a:buNone/>
            </a:pPr>
            <a:r>
              <a:rPr lang="ja" sz="1400" dirty="0"/>
              <a:t>2021/XX/XX XXX</a:t>
            </a:r>
            <a:endParaRPr sz="1400" dirty="0"/>
          </a:p>
        </p:txBody>
      </p:sp>
      <p:sp>
        <p:nvSpPr>
          <p:cNvPr id="65" name="Google Shape;65;p13"/>
          <p:cNvSpPr txBox="1"/>
          <p:nvPr/>
        </p:nvSpPr>
        <p:spPr>
          <a:xfrm>
            <a:off x="2900400" y="2829588"/>
            <a:ext cx="3343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2000" dirty="0">
                <a:solidFill>
                  <a:schemeClr val="accent5"/>
                </a:solidFill>
                <a:latin typeface="Roboto Slab"/>
                <a:ea typeface="Roboto Slab"/>
                <a:cs typeface="Roboto Slab"/>
                <a:sym typeface="Roboto Slab"/>
              </a:rPr>
              <a:t>認知科学実験室</a:t>
            </a:r>
            <a:endParaRPr sz="2000" dirty="0">
              <a:solidFill>
                <a:schemeClr val="accent5"/>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60F11-6E4F-4A88-A6FC-47517376F86A}"/>
              </a:ext>
            </a:extLst>
          </p:cNvPr>
          <p:cNvSpPr>
            <a:spLocks noGrp="1"/>
          </p:cNvSpPr>
          <p:nvPr>
            <p:ph type="title"/>
          </p:nvPr>
        </p:nvSpPr>
        <p:spPr/>
        <p:txBody>
          <a:bodyPr/>
          <a:lstStyle/>
          <a:p>
            <a:r>
              <a:rPr lang="en-US" altLang="ja-JP" dirty="0"/>
              <a:t>3.2.1 </a:t>
            </a:r>
            <a:r>
              <a:rPr lang="ja-JP" altLang="en-US" dirty="0"/>
              <a:t>加法的秘密分散法</a:t>
            </a:r>
            <a:endParaRPr kumimoji="1" lang="ja-JP" altLang="en-US" dirty="0"/>
          </a:p>
        </p:txBody>
      </p:sp>
      <p:sp>
        <p:nvSpPr>
          <p:cNvPr id="3" name="テキスト プレースホルダー 2">
            <a:extLst>
              <a:ext uri="{FF2B5EF4-FFF2-40B4-BE49-F238E27FC236}">
                <a16:creationId xmlns:a16="http://schemas.microsoft.com/office/drawing/2014/main" id="{439D3C8B-F423-4DFC-A2E0-DDEDAFEB0682}"/>
              </a:ext>
            </a:extLst>
          </p:cNvPr>
          <p:cNvSpPr>
            <a:spLocks noGrp="1"/>
          </p:cNvSpPr>
          <p:nvPr>
            <p:ph type="body" idx="1"/>
          </p:nvPr>
        </p:nvSpPr>
        <p:spPr>
          <a:xfrm>
            <a:off x="387900" y="1489824"/>
            <a:ext cx="8368200" cy="686100"/>
          </a:xfrm>
        </p:spPr>
        <p:txBody>
          <a:bodyPr>
            <a:normAutofit/>
          </a:bodyPr>
          <a:lstStyle/>
          <a:p>
            <a:pPr marL="114300" indent="0">
              <a:buNone/>
            </a:pPr>
            <a:r>
              <a:rPr kumimoji="1" lang="ja-JP" altLang="en-US" dirty="0">
                <a:latin typeface="Roboto Slab" panose="020B0600070205080204" charset="0"/>
              </a:rPr>
              <a:t>・実装した再構築アルゴリズムはすべてのシェアを用いて加算を行う。</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2B484219-FF6B-40D8-8AC1-736F8804AB77}"/>
                  </a:ext>
                </a:extLst>
              </p:cNvPr>
              <p:cNvSpPr txBox="1"/>
              <p:nvPr/>
            </p:nvSpPr>
            <p:spPr>
              <a:xfrm>
                <a:off x="883664" y="2520363"/>
                <a:ext cx="7538037" cy="36933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800" i="1" smtClean="0">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𝑆</m:t>
                          </m:r>
                        </m:e>
                        <m:sub>
                          <m:r>
                            <a:rPr kumimoji="1" lang="en-US" altLang="ja-JP" sz="1800" b="0" i="1" smtClean="0">
                              <a:solidFill>
                                <a:schemeClr val="tx1"/>
                              </a:solidFill>
                              <a:latin typeface="Cambria Math" panose="02040503050406030204" pitchFamily="18" charset="0"/>
                            </a:rPr>
                            <m:t>𝑖</m:t>
                          </m:r>
                        </m:sub>
                      </m:sSub>
                      <m:r>
                        <a:rPr kumimoji="1" lang="en-US" altLang="ja-JP" sz="1800" b="0" i="1" smtClean="0">
                          <a:solidFill>
                            <a:schemeClr val="tx1"/>
                          </a:solidFill>
                          <a:latin typeface="Cambria Math" panose="02040503050406030204" pitchFamily="18" charset="0"/>
                        </a:rPr>
                        <m:t>=</m:t>
                      </m:r>
                      <m:sSub>
                        <m:sSubPr>
                          <m:ctrlPr>
                            <a:rPr kumimoji="1" lang="en-US" altLang="ja-JP" sz="1800" i="1">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𝑠</m:t>
                          </m:r>
                        </m:e>
                        <m:sub>
                          <m:r>
                            <a:rPr kumimoji="1" lang="en-US" altLang="ja-JP" sz="1800" i="1">
                              <a:solidFill>
                                <a:schemeClr val="tx1"/>
                              </a:solidFill>
                              <a:latin typeface="Cambria Math" panose="02040503050406030204" pitchFamily="18" charset="0"/>
                            </a:rPr>
                            <m:t>1</m:t>
                          </m:r>
                        </m:sub>
                      </m:sSub>
                      <m:r>
                        <a:rPr kumimoji="1" lang="en-US" altLang="ja-JP" sz="1800" b="0" i="1" smtClean="0">
                          <a:solidFill>
                            <a:schemeClr val="tx1"/>
                          </a:solidFill>
                          <a:latin typeface="Cambria Math" panose="02040503050406030204" pitchFamily="18" charset="0"/>
                        </a:rPr>
                        <m:t>+</m:t>
                      </m:r>
                      <m:sSub>
                        <m:sSubPr>
                          <m:ctrlPr>
                            <a:rPr kumimoji="1" lang="en-US" altLang="ja-JP" sz="1800" i="1">
                              <a:solidFill>
                                <a:schemeClr val="tx1"/>
                              </a:solidFill>
                              <a:latin typeface="Cambria Math" panose="02040503050406030204" pitchFamily="18" charset="0"/>
                            </a:rPr>
                          </m:ctrlPr>
                        </m:sSubPr>
                        <m:e>
                          <m:r>
                            <a:rPr kumimoji="1" lang="en-US" altLang="ja-JP" sz="1800" i="1">
                              <a:solidFill>
                                <a:schemeClr val="tx1"/>
                              </a:solidFill>
                              <a:latin typeface="Cambria Math" panose="02040503050406030204" pitchFamily="18" charset="0"/>
                            </a:rPr>
                            <m:t>𝑠</m:t>
                          </m:r>
                        </m:e>
                        <m:sub>
                          <m:r>
                            <a:rPr kumimoji="1" lang="en-US" altLang="ja-JP" sz="1800" b="0" i="1" smtClean="0">
                              <a:solidFill>
                                <a:schemeClr val="tx1"/>
                              </a:solidFill>
                              <a:latin typeface="Cambria Math" panose="02040503050406030204" pitchFamily="18" charset="0"/>
                            </a:rPr>
                            <m:t>2</m:t>
                          </m:r>
                        </m:sub>
                      </m:sSub>
                      <m:r>
                        <a:rPr kumimoji="1" lang="en-US" altLang="ja-JP" sz="1800" b="0" i="1" smtClean="0">
                          <a:solidFill>
                            <a:schemeClr val="tx1"/>
                          </a:solidFill>
                          <a:latin typeface="Cambria Math" panose="02040503050406030204" pitchFamily="18" charset="0"/>
                        </a:rPr>
                        <m:t>+</m:t>
                      </m:r>
                      <m:r>
                        <a:rPr kumimoji="1" lang="en-US" altLang="ja-JP" sz="1800"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sz="1800" i="1">
                              <a:solidFill>
                                <a:schemeClr val="tx1"/>
                              </a:solidFill>
                              <a:latin typeface="Cambria Math" panose="02040503050406030204" pitchFamily="18" charset="0"/>
                            </a:rPr>
                          </m:ctrlPr>
                        </m:sSubPr>
                        <m:e>
                          <m:r>
                            <a:rPr kumimoji="1" lang="en-US" altLang="ja-JP" sz="1800" i="1">
                              <a:solidFill>
                                <a:schemeClr val="tx1"/>
                              </a:solidFill>
                              <a:latin typeface="Cambria Math" panose="02040503050406030204" pitchFamily="18" charset="0"/>
                            </a:rPr>
                            <m:t>𝑠</m:t>
                          </m:r>
                        </m:e>
                        <m:sub>
                          <m:r>
                            <a:rPr kumimoji="1" lang="en-US" altLang="ja-JP" sz="1800" b="0" i="1" smtClean="0">
                              <a:solidFill>
                                <a:schemeClr val="tx1"/>
                              </a:solidFill>
                              <a:latin typeface="Cambria Math" panose="02040503050406030204" pitchFamily="18" charset="0"/>
                            </a:rPr>
                            <m:t>𝑛</m:t>
                          </m:r>
                        </m:sub>
                      </m:sSub>
                    </m:oMath>
                  </m:oMathPara>
                </a14:m>
                <a:endParaRPr kumimoji="1" lang="en-US" altLang="ja-JP" sz="1800" dirty="0">
                  <a:solidFill>
                    <a:schemeClr val="tx1"/>
                  </a:solidFill>
                </a:endParaRPr>
              </a:p>
            </p:txBody>
          </p:sp>
        </mc:Choice>
        <mc:Fallback>
          <p:sp>
            <p:nvSpPr>
              <p:cNvPr id="5" name="テキスト ボックス 4">
                <a:extLst>
                  <a:ext uri="{FF2B5EF4-FFF2-40B4-BE49-F238E27FC236}">
                    <a16:creationId xmlns:a16="http://schemas.microsoft.com/office/drawing/2014/main" id="{2B484219-FF6B-40D8-8AC1-736F8804AB77}"/>
                  </a:ext>
                </a:extLst>
              </p:cNvPr>
              <p:cNvSpPr txBox="1">
                <a:spLocks noRot="1" noChangeAspect="1" noMove="1" noResize="1" noEditPoints="1" noAdjustHandles="1" noChangeArrowheads="1" noChangeShapeType="1" noTextEdit="1"/>
              </p:cNvSpPr>
              <p:nvPr/>
            </p:nvSpPr>
            <p:spPr>
              <a:xfrm>
                <a:off x="883664" y="2520363"/>
                <a:ext cx="7538037" cy="369332"/>
              </a:xfrm>
              <a:prstGeom prst="rect">
                <a:avLst/>
              </a:prstGeom>
              <a:blipFill>
                <a:blip r:embed="rId2"/>
                <a:stretch>
                  <a:fillRect/>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266563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58F60F11-6E4F-4A88-A6FC-47517376F86A}"/>
                  </a:ext>
                </a:extLst>
              </p:cNvPr>
              <p:cNvSpPr>
                <a:spLocks noGrp="1"/>
              </p:cNvSpPr>
              <p:nvPr>
                <p:ph type="title"/>
              </p:nvPr>
            </p:nvSpPr>
            <p:spPr/>
            <p:txBody>
              <a:bodyPr/>
              <a:lstStyle/>
              <a:p>
                <a:r>
                  <a:rPr kumimoji="1" lang="en-US" altLang="ja-JP" sz="3200" b="0" dirty="0">
                    <a:solidFill>
                      <a:schemeClr val="tx1"/>
                    </a:solidFill>
                    <a:effectLst/>
                    <a:ea typeface="Arial" panose="020B0604020202020204" pitchFamily="34" charset="0"/>
                    <a:cs typeface="Arial" panose="020B0604020202020204" pitchFamily="34" charset="0"/>
                  </a:rPr>
                  <a:t>3.2.2 </a:t>
                </a:r>
                <a14:m>
                  <m:oMath xmlns:m="http://schemas.openxmlformats.org/officeDocument/2006/math">
                    <m:r>
                      <a:rPr kumimoji="1" lang="en-US" altLang="ja-JP" sz="32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m:t>
                    </m:r>
                    <m:r>
                      <a:rPr kumimoji="1" lang="en-US" altLang="ja-JP" sz="32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𝑘</m:t>
                    </m:r>
                    <m:r>
                      <a:rPr kumimoji="1" lang="en-US" altLang="ja-JP" sz="32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m:t>
                    </m:r>
                    <m:r>
                      <a:rPr kumimoji="1" lang="en-US" altLang="ja-JP" sz="32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𝑛</m:t>
                    </m:r>
                    <m:r>
                      <a:rPr kumimoji="1" lang="en-US" altLang="ja-JP" sz="32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m:t>
                    </m:r>
                  </m:oMath>
                </a14:m>
                <a:r>
                  <a:rPr lang="ja-JP" altLang="en-US" dirty="0"/>
                  <a:t>秘密分散法</a:t>
                </a:r>
                <a:endParaRPr kumimoji="1" lang="ja-JP" altLang="en-US" dirty="0"/>
              </a:p>
            </p:txBody>
          </p:sp>
        </mc:Choice>
        <mc:Fallback>
          <p:sp>
            <p:nvSpPr>
              <p:cNvPr id="2" name="タイトル 1">
                <a:extLst>
                  <a:ext uri="{FF2B5EF4-FFF2-40B4-BE49-F238E27FC236}">
                    <a16:creationId xmlns:a16="http://schemas.microsoft.com/office/drawing/2014/main" id="{58F60F11-6E4F-4A88-A6FC-47517376F86A}"/>
                  </a:ext>
                </a:extLst>
              </p:cNvPr>
              <p:cNvSpPr>
                <a:spLocks noGrp="1" noRot="1" noChangeAspect="1" noMove="1" noResize="1" noEditPoints="1" noAdjustHandles="1" noChangeArrowheads="1" noChangeShapeType="1" noTextEdit="1"/>
              </p:cNvSpPr>
              <p:nvPr>
                <p:ph type="title"/>
              </p:nvPr>
            </p:nvSpPr>
            <p:spPr>
              <a:blipFill>
                <a:blip r:embed="rId2"/>
                <a:stretch>
                  <a:fillRect l="-1895" t="-2655" b="-2212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439D3C8B-F423-4DFC-A2E0-DDEDAFEB0682}"/>
                  </a:ext>
                </a:extLst>
              </p:cNvPr>
              <p:cNvSpPr>
                <a:spLocks noGrp="1"/>
              </p:cNvSpPr>
              <p:nvPr>
                <p:ph type="body" idx="1"/>
              </p:nvPr>
            </p:nvSpPr>
            <p:spPr>
              <a:xfrm>
                <a:off x="387900" y="1489823"/>
                <a:ext cx="8368200" cy="1379770"/>
              </a:xfrm>
            </p:spPr>
            <p:txBody>
              <a:bodyPr>
                <a:normAutofit/>
              </a:bodyPr>
              <a:lstStyle/>
              <a:p>
                <a:pPr marL="114300" indent="0">
                  <a:buNone/>
                </a:pPr>
                <a:r>
                  <a:rPr kumimoji="1" lang="ja-JP" altLang="en-US" dirty="0">
                    <a:latin typeface="Roboto Slab" panose="020B0600070205080204" charset="0"/>
                  </a:rPr>
                  <a:t>・</a:t>
                </a:r>
                <a:r>
                  <a:rPr kumimoji="1" lang="en-US" altLang="ja-JP" dirty="0">
                    <a:latin typeface="Roboto Slab" panose="020B0600070205080204" charset="0"/>
                  </a:rPr>
                  <a:t>Shamir</a:t>
                </a:r>
                <a:r>
                  <a:rPr kumimoji="1" lang="ja-JP" altLang="en-US" dirty="0">
                    <a:latin typeface="Roboto Slab" panose="020B0600070205080204" charset="0"/>
                  </a:rPr>
                  <a:t>によって提案される。</a:t>
                </a:r>
                <a:endParaRPr kumimoji="1" lang="en-US" altLang="ja-JP" dirty="0">
                  <a:latin typeface="Roboto Slab" panose="020B0600070205080204" charset="0"/>
                </a:endParaRPr>
              </a:p>
              <a:p>
                <a:pPr marL="114300" indent="0">
                  <a:buNone/>
                </a:pPr>
                <a:r>
                  <a:rPr kumimoji="1" lang="ja-JP" altLang="en-US" dirty="0">
                    <a:latin typeface="Roboto Slab" panose="020B0600070205080204" charset="0"/>
                  </a:rPr>
                  <a:t>・</a:t>
                </a: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latin typeface="Roboto Slab" panose="020B0600070205080204" charset="0"/>
                  </a:rPr>
                  <a:t>個のシェアを生成し、</a:t>
                </a:r>
                <a:r>
                  <a:rPr kumimoji="1" lang="en-US" altLang="ja-JP" dirty="0"/>
                  <a:t> </a:t>
                </a:r>
                <a14:m>
                  <m:oMath xmlns:m="http://schemas.openxmlformats.org/officeDocument/2006/math">
                    <m:r>
                      <a:rPr kumimoji="1" lang="en-US" altLang="ja-JP" b="0" i="1" smtClean="0">
                        <a:latin typeface="Cambria Math" panose="02040503050406030204" pitchFamily="18" charset="0"/>
                      </a:rPr>
                      <m:t>𝑘</m:t>
                    </m:r>
                  </m:oMath>
                </a14:m>
                <a:r>
                  <a:rPr kumimoji="1" lang="ja-JP" altLang="en-US" dirty="0">
                    <a:latin typeface="Roboto Slab" panose="020B0600070205080204" charset="0"/>
                  </a:rPr>
                  <a:t>個以上のシェアから秘密情報を復元できるが、</a:t>
                </a:r>
                <a:r>
                  <a:rPr kumimoji="1" lang="en-US" altLang="ja-JP" dirty="0"/>
                  <a:t> </a:t>
                </a:r>
              </a:p>
              <a:p>
                <a:pPr marL="114300" indent="0">
                  <a:buNone/>
                </a:pP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oMath>
                </a14:m>
                <a:r>
                  <a:rPr kumimoji="1" lang="ja-JP" altLang="en-US" dirty="0">
                    <a:latin typeface="Roboto Slab" panose="020B0600070205080204" charset="0"/>
                  </a:rPr>
                  <a:t>個以下のシェアからは元の秘密情報に関する情報は得られない。</a:t>
                </a:r>
              </a:p>
            </p:txBody>
          </p:sp>
        </mc:Choice>
        <mc:Fallback>
          <p:sp>
            <p:nvSpPr>
              <p:cNvPr id="3" name="テキスト プレースホルダー 2">
                <a:extLst>
                  <a:ext uri="{FF2B5EF4-FFF2-40B4-BE49-F238E27FC236}">
                    <a16:creationId xmlns:a16="http://schemas.microsoft.com/office/drawing/2014/main" id="{439D3C8B-F423-4DFC-A2E0-DDEDAFEB0682}"/>
                  </a:ext>
                </a:extLst>
              </p:cNvPr>
              <p:cNvSpPr>
                <a:spLocks noGrp="1" noRot="1" noChangeAspect="1" noMove="1" noResize="1" noEditPoints="1" noAdjustHandles="1" noChangeArrowheads="1" noChangeShapeType="1" noTextEdit="1"/>
              </p:cNvSpPr>
              <p:nvPr>
                <p:ph type="body" idx="1"/>
              </p:nvPr>
            </p:nvSpPr>
            <p:spPr>
              <a:xfrm>
                <a:off x="387900" y="1489823"/>
                <a:ext cx="8368200" cy="1379770"/>
              </a:xfrm>
              <a:blipFill>
                <a:blip r:embed="rId3"/>
                <a:stretch>
                  <a:fillRect/>
                </a:stretch>
              </a:blipFill>
            </p:spPr>
            <p:txBody>
              <a:bodyPr/>
              <a:lstStyle/>
              <a:p>
                <a:r>
                  <a:rPr lang="ja-JP" altLang="en-US">
                    <a:noFill/>
                  </a:rPr>
                  <a:t> </a:t>
                </a:r>
              </a:p>
            </p:txBody>
          </p:sp>
        </mc:Fallback>
      </mc:AlternateContent>
      <p:sp>
        <p:nvSpPr>
          <p:cNvPr id="6" name="左中かっこ 5">
            <a:extLst>
              <a:ext uri="{FF2B5EF4-FFF2-40B4-BE49-F238E27FC236}">
                <a16:creationId xmlns:a16="http://schemas.microsoft.com/office/drawing/2014/main" id="{B527F275-4782-4C7B-B18E-DCFF3678ABB6}"/>
              </a:ext>
            </a:extLst>
          </p:cNvPr>
          <p:cNvSpPr/>
          <p:nvPr/>
        </p:nvSpPr>
        <p:spPr>
          <a:xfrm>
            <a:off x="3600253" y="3082953"/>
            <a:ext cx="290010" cy="150508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左中かっこ 6">
            <a:extLst>
              <a:ext uri="{FF2B5EF4-FFF2-40B4-BE49-F238E27FC236}">
                <a16:creationId xmlns:a16="http://schemas.microsoft.com/office/drawing/2014/main" id="{684597FE-30F7-456B-BC2A-5AB8051473D4}"/>
              </a:ext>
            </a:extLst>
          </p:cNvPr>
          <p:cNvSpPr/>
          <p:nvPr/>
        </p:nvSpPr>
        <p:spPr>
          <a:xfrm rot="10800000">
            <a:off x="5048053" y="3082951"/>
            <a:ext cx="374178" cy="97570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03F89689-BA42-42B3-999C-81630CC1C911}"/>
                  </a:ext>
                </a:extLst>
              </p:cNvPr>
              <p:cNvSpPr txBox="1"/>
              <p:nvPr/>
            </p:nvSpPr>
            <p:spPr>
              <a:xfrm>
                <a:off x="4133651" y="2869593"/>
                <a:ext cx="567934" cy="1815882"/>
              </a:xfrm>
              <a:prstGeom prst="rect">
                <a:avLst/>
              </a:prstGeom>
              <a:noFill/>
            </p:spPr>
            <p:txBody>
              <a:bodyPr wrap="square" rtlCol="0">
                <a:spAutoFit/>
              </a:bodyPr>
              <a:lstStyle/>
              <a:p>
                <a:pPr algn="dist">
                  <a:lnSpc>
                    <a:spcPct val="200000"/>
                  </a:lnSpc>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𝑠h𝑎𝑟𝑒</m:t>
                          </m:r>
                        </m:e>
                        <m:sub>
                          <m:r>
                            <a:rPr kumimoji="1" lang="en-US" altLang="ja-JP" b="0" i="1" smtClean="0">
                              <a:solidFill>
                                <a:schemeClr val="tx1"/>
                              </a:solidFill>
                              <a:latin typeface="Cambria Math" panose="02040503050406030204" pitchFamily="18" charset="0"/>
                            </a:rPr>
                            <m:t>1</m:t>
                          </m:r>
                        </m:sub>
                      </m:sSub>
                    </m:oMath>
                  </m:oMathPara>
                </a14:m>
                <a:endParaRPr kumimoji="1" lang="en-US" altLang="ja-JP" dirty="0">
                  <a:solidFill>
                    <a:schemeClr val="tx1"/>
                  </a:solidFill>
                </a:endParaRPr>
              </a:p>
              <a:p>
                <a:pPr algn="dist">
                  <a:lnSpc>
                    <a:spcPct val="200000"/>
                  </a:lnSpc>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𝑠h𝑎𝑟𝑒</m:t>
                          </m:r>
                        </m:e>
                        <m:sub>
                          <m:r>
                            <a:rPr kumimoji="1" lang="en-US" altLang="ja-JP" b="0" i="1" smtClean="0">
                              <a:solidFill>
                                <a:schemeClr val="tx1"/>
                              </a:solidFill>
                              <a:latin typeface="Cambria Math" panose="02040503050406030204" pitchFamily="18" charset="0"/>
                            </a:rPr>
                            <m:t>2</m:t>
                          </m:r>
                        </m:sub>
                      </m:sSub>
                    </m:oMath>
                  </m:oMathPara>
                </a14:m>
                <a:endParaRPr kumimoji="1" lang="en-US" altLang="ja-JP" dirty="0">
                  <a:solidFill>
                    <a:schemeClr val="tx1"/>
                  </a:solidFill>
                </a:endParaRPr>
              </a:p>
              <a:p>
                <a:pPr algn="dist">
                  <a:lnSpc>
                    <a:spcPct val="200000"/>
                  </a:lnSpc>
                </a:pP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ea typeface="Cambria Math" panose="02040503050406030204" pitchFamily="18" charset="0"/>
                        </a:rPr>
                        <m:t>⋮</m:t>
                      </m:r>
                    </m:oMath>
                  </m:oMathPara>
                </a14:m>
                <a:endParaRPr kumimoji="1" lang="en-US" altLang="ja-JP" dirty="0">
                  <a:solidFill>
                    <a:schemeClr val="tx1"/>
                  </a:solidFill>
                </a:endParaRPr>
              </a:p>
              <a:p>
                <a:pPr algn="dist">
                  <a:lnSpc>
                    <a:spcPct val="200000"/>
                  </a:lnSpc>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𝑠h𝑎𝑟𝑒</m:t>
                          </m:r>
                        </m:e>
                        <m:sub>
                          <m:r>
                            <a:rPr kumimoji="1" lang="en-US" altLang="ja-JP" b="0" i="1" smtClean="0">
                              <a:solidFill>
                                <a:schemeClr val="tx1"/>
                              </a:solidFill>
                              <a:latin typeface="Cambria Math" panose="02040503050406030204" pitchFamily="18" charset="0"/>
                            </a:rPr>
                            <m:t>𝑛</m:t>
                          </m:r>
                        </m:sub>
                      </m:sSub>
                    </m:oMath>
                  </m:oMathPara>
                </a14:m>
                <a:endParaRPr kumimoji="1" lang="en-US" altLang="ja-JP" dirty="0">
                  <a:solidFill>
                    <a:schemeClr val="tx1"/>
                  </a:solidFill>
                </a:endParaRPr>
              </a:p>
            </p:txBody>
          </p:sp>
        </mc:Choice>
        <mc:Fallback>
          <p:sp>
            <p:nvSpPr>
              <p:cNvPr id="8" name="テキスト ボックス 7">
                <a:extLst>
                  <a:ext uri="{FF2B5EF4-FFF2-40B4-BE49-F238E27FC236}">
                    <a16:creationId xmlns:a16="http://schemas.microsoft.com/office/drawing/2014/main" id="{03F89689-BA42-42B3-999C-81630CC1C911}"/>
                  </a:ext>
                </a:extLst>
              </p:cNvPr>
              <p:cNvSpPr txBox="1">
                <a:spLocks noRot="1" noChangeAspect="1" noMove="1" noResize="1" noEditPoints="1" noAdjustHandles="1" noChangeArrowheads="1" noChangeShapeType="1" noTextEdit="1"/>
              </p:cNvSpPr>
              <p:nvPr/>
            </p:nvSpPr>
            <p:spPr>
              <a:xfrm>
                <a:off x="4133651" y="2869593"/>
                <a:ext cx="567934" cy="1815882"/>
              </a:xfrm>
              <a:prstGeom prst="rect">
                <a:avLst/>
              </a:prstGeom>
              <a:blipFill>
                <a:blip r:embed="rId4"/>
                <a:stretch>
                  <a:fillRect r="-860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AA8C65C7-B44B-43BE-9B0C-FDC8E757BEFB}"/>
                  </a:ext>
                </a:extLst>
              </p:cNvPr>
              <p:cNvSpPr txBox="1"/>
              <p:nvPr/>
            </p:nvSpPr>
            <p:spPr>
              <a:xfrm>
                <a:off x="2241893" y="3635567"/>
                <a:ext cx="1358360" cy="307777"/>
              </a:xfrm>
              <a:prstGeom prst="rect">
                <a:avLst/>
              </a:prstGeom>
              <a:noFill/>
            </p:spPr>
            <p:txBody>
              <a:bodyPr wrap="square" rtlCol="0">
                <a:spAutoFit/>
              </a:bodyPr>
              <a:lstStyle/>
              <a:p>
                <a14:m>
                  <m:oMath xmlns:m="http://schemas.openxmlformats.org/officeDocument/2006/math">
                    <m:r>
                      <a:rPr kumimoji="1" lang="en-US" altLang="ja-JP" b="0" i="1" u="sng" smtClean="0">
                        <a:solidFill>
                          <a:schemeClr val="tx1"/>
                        </a:solidFill>
                        <a:latin typeface="Cambria Math" panose="02040503050406030204" pitchFamily="18" charset="0"/>
                      </a:rPr>
                      <m:t>𝑛</m:t>
                    </m:r>
                  </m:oMath>
                </a14:m>
                <a:r>
                  <a:rPr kumimoji="1" lang="en-US" altLang="ja-JP" u="sng" dirty="0">
                    <a:solidFill>
                      <a:schemeClr val="tx1"/>
                    </a:solidFill>
                  </a:rPr>
                  <a:t> to generate</a:t>
                </a:r>
                <a:endParaRPr kumimoji="1" lang="ja-JP" altLang="en-US" u="sng" dirty="0">
                  <a:solidFill>
                    <a:schemeClr val="tx1"/>
                  </a:solidFill>
                </a:endParaRPr>
              </a:p>
            </p:txBody>
          </p:sp>
        </mc:Choice>
        <mc:Fallback>
          <p:sp>
            <p:nvSpPr>
              <p:cNvPr id="9" name="テキスト ボックス 8">
                <a:extLst>
                  <a:ext uri="{FF2B5EF4-FFF2-40B4-BE49-F238E27FC236}">
                    <a16:creationId xmlns:a16="http://schemas.microsoft.com/office/drawing/2014/main" id="{AA8C65C7-B44B-43BE-9B0C-FDC8E757BEFB}"/>
                  </a:ext>
                </a:extLst>
              </p:cNvPr>
              <p:cNvSpPr txBox="1">
                <a:spLocks noRot="1" noChangeAspect="1" noMove="1" noResize="1" noEditPoints="1" noAdjustHandles="1" noChangeArrowheads="1" noChangeShapeType="1" noTextEdit="1"/>
              </p:cNvSpPr>
              <p:nvPr/>
            </p:nvSpPr>
            <p:spPr>
              <a:xfrm>
                <a:off x="2241893" y="3635567"/>
                <a:ext cx="1358360" cy="307777"/>
              </a:xfrm>
              <a:prstGeom prst="rect">
                <a:avLst/>
              </a:prstGeom>
              <a:blipFill>
                <a:blip r:embed="rId5"/>
                <a:stretch>
                  <a:fillRect t="-1961"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D53190AA-C3E5-459D-8D75-39AC4C253972}"/>
                  </a:ext>
                </a:extLst>
              </p:cNvPr>
              <p:cNvSpPr txBox="1"/>
              <p:nvPr/>
            </p:nvSpPr>
            <p:spPr>
              <a:xfrm>
                <a:off x="5581453" y="3409544"/>
                <a:ext cx="1455812" cy="307777"/>
              </a:xfrm>
              <a:prstGeom prst="rect">
                <a:avLst/>
              </a:prstGeom>
              <a:noFill/>
            </p:spPr>
            <p:txBody>
              <a:bodyPr wrap="square" rtlCol="0">
                <a:spAutoFit/>
              </a:bodyPr>
              <a:lstStyle/>
              <a:p>
                <a14:m>
                  <m:oMath xmlns:m="http://schemas.openxmlformats.org/officeDocument/2006/math">
                    <m:r>
                      <a:rPr kumimoji="1" lang="en-US" altLang="ja-JP" b="0" i="1" u="sng" smtClean="0">
                        <a:solidFill>
                          <a:schemeClr val="tx1"/>
                        </a:solidFill>
                        <a:latin typeface="Cambria Math" panose="02040503050406030204" pitchFamily="18" charset="0"/>
                      </a:rPr>
                      <m:t>𝑘</m:t>
                    </m:r>
                  </m:oMath>
                </a14:m>
                <a:r>
                  <a:rPr kumimoji="1" lang="en-US" altLang="ja-JP" u="sng" dirty="0">
                    <a:solidFill>
                      <a:schemeClr val="tx1"/>
                    </a:solidFill>
                  </a:rPr>
                  <a:t> to reconstruct</a:t>
                </a:r>
                <a:endParaRPr kumimoji="1" lang="ja-JP" altLang="en-US" u="sng" dirty="0">
                  <a:solidFill>
                    <a:schemeClr val="tx1"/>
                  </a:solidFill>
                </a:endParaRPr>
              </a:p>
            </p:txBody>
          </p:sp>
        </mc:Choice>
        <mc:Fallback>
          <p:sp>
            <p:nvSpPr>
              <p:cNvPr id="10" name="テキスト ボックス 9">
                <a:extLst>
                  <a:ext uri="{FF2B5EF4-FFF2-40B4-BE49-F238E27FC236}">
                    <a16:creationId xmlns:a16="http://schemas.microsoft.com/office/drawing/2014/main" id="{D53190AA-C3E5-459D-8D75-39AC4C253972}"/>
                  </a:ext>
                </a:extLst>
              </p:cNvPr>
              <p:cNvSpPr txBox="1">
                <a:spLocks noRot="1" noChangeAspect="1" noMove="1" noResize="1" noEditPoints="1" noAdjustHandles="1" noChangeArrowheads="1" noChangeShapeType="1" noTextEdit="1"/>
              </p:cNvSpPr>
              <p:nvPr/>
            </p:nvSpPr>
            <p:spPr>
              <a:xfrm>
                <a:off x="5581453" y="3409544"/>
                <a:ext cx="1455812" cy="307777"/>
              </a:xfrm>
              <a:prstGeom prst="rect">
                <a:avLst/>
              </a:prstGeom>
              <a:blipFill>
                <a:blip r:embed="rId6"/>
                <a:stretch>
                  <a:fillRect t="-1961" b="-196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62770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58F60F11-6E4F-4A88-A6FC-47517376F86A}"/>
                  </a:ext>
                </a:extLst>
              </p:cNvPr>
              <p:cNvSpPr>
                <a:spLocks noGrp="1"/>
              </p:cNvSpPr>
              <p:nvPr>
                <p:ph type="title"/>
              </p:nvPr>
            </p:nvSpPr>
            <p:spPr/>
            <p:txBody>
              <a:bodyPr/>
              <a:lstStyle/>
              <a:p>
                <a:r>
                  <a:rPr kumimoji="1" lang="en-US" altLang="ja-JP" sz="3200" dirty="0">
                    <a:solidFill>
                      <a:schemeClr val="tx1"/>
                    </a:solidFill>
                    <a:ea typeface="Arial" panose="020B0604020202020204" pitchFamily="34" charset="0"/>
                    <a:cs typeface="Arial" panose="020B0604020202020204" pitchFamily="34" charset="0"/>
                  </a:rPr>
                  <a:t>3.2.2 </a:t>
                </a:r>
                <a14:m>
                  <m:oMath xmlns:m="http://schemas.openxmlformats.org/officeDocument/2006/math">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m:t>
                    </m:r>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𝑘</m:t>
                    </m:r>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m:t>
                    </m:r>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𝑛</m:t>
                    </m:r>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m:t>
                    </m:r>
                  </m:oMath>
                </a14:m>
                <a:r>
                  <a:rPr lang="ja-JP" altLang="en-US" dirty="0"/>
                  <a:t>秘密分散法</a:t>
                </a:r>
                <a:endParaRPr kumimoji="1" lang="ja-JP" altLang="en-US" dirty="0"/>
              </a:p>
            </p:txBody>
          </p:sp>
        </mc:Choice>
        <mc:Fallback>
          <p:sp>
            <p:nvSpPr>
              <p:cNvPr id="2" name="タイトル 1">
                <a:extLst>
                  <a:ext uri="{FF2B5EF4-FFF2-40B4-BE49-F238E27FC236}">
                    <a16:creationId xmlns:a16="http://schemas.microsoft.com/office/drawing/2014/main" id="{58F60F11-6E4F-4A88-A6FC-47517376F86A}"/>
                  </a:ext>
                </a:extLst>
              </p:cNvPr>
              <p:cNvSpPr>
                <a:spLocks noGrp="1" noRot="1" noChangeAspect="1" noMove="1" noResize="1" noEditPoints="1" noAdjustHandles="1" noChangeArrowheads="1" noChangeShapeType="1" noTextEdit="1"/>
              </p:cNvSpPr>
              <p:nvPr>
                <p:ph type="title"/>
              </p:nvPr>
            </p:nvSpPr>
            <p:spPr>
              <a:blipFill>
                <a:blip r:embed="rId2"/>
                <a:stretch>
                  <a:fillRect l="-1895" t="-2655" b="-2212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439D3C8B-F423-4DFC-A2E0-DDEDAFEB0682}"/>
                  </a:ext>
                </a:extLst>
              </p:cNvPr>
              <p:cNvSpPr>
                <a:spLocks noGrp="1"/>
              </p:cNvSpPr>
              <p:nvPr>
                <p:ph type="body" idx="1"/>
              </p:nvPr>
            </p:nvSpPr>
            <p:spPr>
              <a:xfrm>
                <a:off x="387900" y="1489823"/>
                <a:ext cx="8368200" cy="2681123"/>
              </a:xfrm>
            </p:spPr>
            <p:txBody>
              <a:bodyPr>
                <a:normAutofit/>
              </a:bodyPr>
              <a:lstStyle/>
              <a:p>
                <a:pPr marL="114300" indent="0">
                  <a:buNone/>
                </a:pPr>
                <a:r>
                  <a:rPr kumimoji="1" lang="ja-JP" altLang="en-US" dirty="0">
                    <a:latin typeface="Roboto Slab" panose="020B0600070205080204" charset="0"/>
                  </a:rPr>
                  <a:t>・実装した分散アルゴリズムは秘密情報</a:t>
                </a:r>
                <a14:m>
                  <m:oMath xmlns:m="http://schemas.openxmlformats.org/officeDocument/2006/math">
                    <m:sSub>
                      <m:sSubPr>
                        <m:ctrlPr>
                          <a:rPr kumimoji="1" lang="en-US" altLang="ja-JP" i="1">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𝑆</m:t>
                        </m:r>
                      </m:e>
                      <m:sub>
                        <m:r>
                          <a:rPr kumimoji="1" lang="en-US" altLang="ja-JP" b="0" i="1" smtClean="0">
                            <a:solidFill>
                              <a:schemeClr val="tx1"/>
                            </a:solidFill>
                            <a:latin typeface="Cambria Math" panose="02040503050406030204" pitchFamily="18" charset="0"/>
                          </a:rPr>
                          <m:t>𝑖</m:t>
                        </m:r>
                      </m:sub>
                    </m:sSub>
                  </m:oMath>
                </a14:m>
                <a:r>
                  <a:rPr kumimoji="1" lang="ja-JP" altLang="en-US" dirty="0">
                    <a:latin typeface="Roboto Slab" panose="020B0600070205080204" charset="0"/>
                  </a:rPr>
                  <a:t>に対し、</a:t>
                </a:r>
                <a:r>
                  <a:rPr kumimoji="1" lang="en-US" altLang="ja-JP" dirty="0"/>
                  <a:t> </a:t>
                </a:r>
                <a14:m>
                  <m:oMath xmlns:m="http://schemas.openxmlformats.org/officeDocument/2006/math">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rPr>
                          <m:t>𝑆</m:t>
                        </m:r>
                      </m:e>
                      <m:sub>
                        <m:r>
                          <a:rPr kumimoji="1" lang="en-US" altLang="ja-JP" i="1">
                            <a:solidFill>
                              <a:schemeClr val="tx1"/>
                            </a:solidFill>
                            <a:latin typeface="Cambria Math" panose="02040503050406030204" pitchFamily="18" charset="0"/>
                          </a:rPr>
                          <m:t>𝑖</m:t>
                        </m:r>
                      </m:sub>
                    </m:sSub>
                    <m:r>
                      <a:rPr kumimoji="1" lang="en-US" altLang="ja-JP" i="1">
                        <a:solidFill>
                          <a:schemeClr val="tx1"/>
                        </a:solidFill>
                        <a:latin typeface="Cambria Math" panose="02040503050406030204" pitchFamily="18" charset="0"/>
                      </a:rPr>
                      <m:t> </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oMath>
                </a14:m>
                <a:r>
                  <a:rPr kumimoji="1" lang="ja-JP" altLang="en-US" dirty="0">
                    <a:latin typeface="Roboto Slab" panose="020B0600070205080204" charset="0"/>
                  </a:rPr>
                  <a:t>を満たす最小の素数</a:t>
                </a:r>
                <a14:m>
                  <m:oMath xmlns:m="http://schemas.openxmlformats.org/officeDocument/2006/math">
                    <m:r>
                      <a:rPr kumimoji="1" lang="en-US" altLang="ja-JP" i="1">
                        <a:latin typeface="Cambria Math" panose="02040503050406030204" pitchFamily="18" charset="0"/>
                        <a:ea typeface="Cambria Math" panose="02040503050406030204" pitchFamily="18" charset="0"/>
                      </a:rPr>
                      <m:t>𝑝</m:t>
                    </m:r>
                  </m:oMath>
                </a14:m>
                <a:r>
                  <a:rPr kumimoji="1" lang="ja-JP" altLang="en-US" dirty="0">
                    <a:latin typeface="Roboto Slab" panose="020B0600070205080204" charset="0"/>
                  </a:rPr>
                  <a:t>を選び、</a:t>
                </a:r>
                <a14:m>
                  <m:oMath xmlns:m="http://schemas.openxmlformats.org/officeDocument/2006/math">
                    <m:r>
                      <m:rPr>
                        <m:sty m:val="p"/>
                      </m:rPr>
                      <a:rPr kumimoji="1" lang="en-US" altLang="ja-JP" b="0" i="0" smtClean="0">
                        <a:latin typeface="Cambria Math" panose="02040503050406030204" pitchFamily="18" charset="0"/>
                        <a:ea typeface="Cambria Math" panose="02040503050406030204" pitchFamily="18" charset="0"/>
                      </a:rPr>
                      <m:t>GF</m:t>
                    </m:r>
                    <m:r>
                      <a:rPr kumimoji="1" lang="en-US" altLang="ja-JP" b="0" i="0"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𝑝</m:t>
                    </m:r>
                    <m:r>
                      <a:rPr kumimoji="1" lang="en-US" altLang="ja-JP" b="0" i="1" smtClean="0">
                        <a:latin typeface="Cambria Math" panose="02040503050406030204" pitchFamily="18" charset="0"/>
                        <a:ea typeface="Cambria Math" panose="02040503050406030204" pitchFamily="18" charset="0"/>
                      </a:rPr>
                      <m:t>)</m:t>
                    </m:r>
                    <m:r>
                      <a:rPr kumimoji="1" lang="ja-JP" altLang="en-US" i="1">
                        <a:latin typeface="Cambria Math" panose="02040503050406030204" pitchFamily="18" charset="0"/>
                        <a:ea typeface="Cambria Math" panose="02040503050406030204" pitchFamily="18" charset="0"/>
                      </a:rPr>
                      <m:t>上</m:t>
                    </m:r>
                  </m:oMath>
                </a14:m>
                <a:r>
                  <a:rPr kumimoji="1" lang="ja-JP" altLang="en-US" dirty="0">
                    <a:latin typeface="Roboto Slab" panose="020B0600070205080204" charset="0"/>
                  </a:rPr>
                  <a:t>で乱数を用いて以下のように</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oMath>
                </a14:m>
                <a:r>
                  <a:rPr kumimoji="1" lang="ja-JP" altLang="en-US" dirty="0">
                    <a:latin typeface="Roboto Slab" panose="020B0600070205080204" charset="0"/>
                  </a:rPr>
                  <a:t>次式を生成し、参加者</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oMath>
                </a14:m>
                <a:r>
                  <a:rPr kumimoji="1" lang="ja-JP" altLang="en-US" dirty="0">
                    <a:latin typeface="Roboto Slab" panose="020B0600070205080204" charset="0"/>
                  </a:rPr>
                  <a:t>に対し</a:t>
                </a:r>
                <a14:m>
                  <m:oMath xmlns:m="http://schemas.openxmlformats.org/officeDocument/2006/math">
                    <m:sSub>
                      <m:sSubPr>
                        <m:ctrlPr>
                          <a:rPr kumimoji="1" lang="en-US" altLang="ja-JP" i="1">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𝑓</m:t>
                        </m:r>
                      </m:e>
                      <m:sub>
                        <m:r>
                          <a:rPr kumimoji="1" lang="en-US" altLang="ja-JP" i="1">
                            <a:solidFill>
                              <a:schemeClr val="tx1"/>
                            </a:solidFill>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oMath>
                </a14:m>
                <a:r>
                  <a:rPr kumimoji="1" lang="ja-JP" altLang="en-US" dirty="0">
                    <a:latin typeface="Roboto Slab" panose="020B0600070205080204" charset="0"/>
                  </a:rPr>
                  <a:t>を計算し、シェアとして渡す。</a:t>
                </a:r>
              </a:p>
              <a:p>
                <a:pPr marL="114300" indent="0">
                  <a:buNone/>
                </a:pPr>
                <a:r>
                  <a:rPr kumimoji="1" lang="ja-JP" altLang="en-US" dirty="0">
                    <a:latin typeface="Roboto Slab" panose="020B0600070205080204" charset="0"/>
                  </a:rPr>
                  <a:t>・今回は</a:t>
                </a:r>
                <a14:m>
                  <m:oMath xmlns:m="http://schemas.openxmlformats.org/officeDocument/2006/math">
                    <m:r>
                      <m:rPr>
                        <m:sty m:val="p"/>
                      </m:rPr>
                      <a:rPr kumimoji="1" lang="en-US" altLang="ja-JP" b="0" i="0" smtClean="0">
                        <a:latin typeface="Cambria Math" panose="02040503050406030204" pitchFamily="18" charset="0"/>
                      </a:rPr>
                      <m:t>k</m:t>
                    </m:r>
                    <m:r>
                      <a:rPr kumimoji="1" lang="en-US" altLang="ja-JP" b="0" i="0" smtClean="0">
                        <a:latin typeface="Cambria Math" panose="02040503050406030204" pitchFamily="18" charset="0"/>
                      </a:rPr>
                      <m:t>=11,</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=65537</m:t>
                    </m:r>
                  </m:oMath>
                </a14:m>
                <a:r>
                  <a:rPr kumimoji="1" lang="ja-JP" altLang="en-US" dirty="0">
                    <a:latin typeface="Roboto Slab" panose="020B0600070205080204" charset="0"/>
                  </a:rPr>
                  <a:t>とした。</a:t>
                </a:r>
              </a:p>
            </p:txBody>
          </p:sp>
        </mc:Choice>
        <mc:Fallback>
          <p:sp>
            <p:nvSpPr>
              <p:cNvPr id="3" name="テキスト プレースホルダー 2">
                <a:extLst>
                  <a:ext uri="{FF2B5EF4-FFF2-40B4-BE49-F238E27FC236}">
                    <a16:creationId xmlns:a16="http://schemas.microsoft.com/office/drawing/2014/main" id="{439D3C8B-F423-4DFC-A2E0-DDEDAFEB0682}"/>
                  </a:ext>
                </a:extLst>
              </p:cNvPr>
              <p:cNvSpPr>
                <a:spLocks noGrp="1" noRot="1" noChangeAspect="1" noMove="1" noResize="1" noEditPoints="1" noAdjustHandles="1" noChangeArrowheads="1" noChangeShapeType="1" noTextEdit="1"/>
              </p:cNvSpPr>
              <p:nvPr>
                <p:ph type="body" idx="1"/>
              </p:nvPr>
            </p:nvSpPr>
            <p:spPr>
              <a:xfrm>
                <a:off x="387900" y="1489823"/>
                <a:ext cx="8368200" cy="2681123"/>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2B484219-FF6B-40D8-8AC1-736F8804AB77}"/>
                  </a:ext>
                </a:extLst>
              </p:cNvPr>
              <p:cNvSpPr txBox="1"/>
              <p:nvPr/>
            </p:nvSpPr>
            <p:spPr>
              <a:xfrm>
                <a:off x="802981" y="3162047"/>
                <a:ext cx="7538037" cy="37427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800" i="1" smtClean="0">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𝑓</m:t>
                          </m:r>
                        </m:e>
                        <m:sub>
                          <m:r>
                            <a:rPr kumimoji="1" lang="en-US" altLang="ja-JP" sz="1800" i="1">
                              <a:solidFill>
                                <a:schemeClr val="tx1"/>
                              </a:solidFill>
                              <a:latin typeface="Cambria Math" panose="02040503050406030204" pitchFamily="18" charset="0"/>
                            </a:rPr>
                            <m:t>𝑖</m:t>
                          </m:r>
                        </m:sub>
                      </m:sSub>
                      <m:r>
                        <a:rPr kumimoji="1" lang="en-US" altLang="ja-JP" sz="1800" i="1">
                          <a:solidFill>
                            <a:schemeClr val="tx1"/>
                          </a:solidFill>
                          <a:latin typeface="Cambria Math" panose="02040503050406030204" pitchFamily="18" charset="0"/>
                        </a:rPr>
                        <m:t> </m:t>
                      </m:r>
                      <m:d>
                        <m:dPr>
                          <m:ctrlPr>
                            <a:rPr kumimoji="1" lang="en-US" altLang="ja-JP" sz="1800" b="0" i="1" smtClean="0">
                              <a:solidFill>
                                <a:schemeClr val="tx1"/>
                              </a:solidFill>
                              <a:latin typeface="Cambria Math" panose="02040503050406030204" pitchFamily="18" charset="0"/>
                            </a:rPr>
                          </m:ctrlPr>
                        </m:dPr>
                        <m:e>
                          <m:r>
                            <a:rPr kumimoji="1" lang="en-US" altLang="ja-JP" sz="1800" b="0" i="1" smtClean="0">
                              <a:solidFill>
                                <a:schemeClr val="tx1"/>
                              </a:solidFill>
                              <a:latin typeface="Cambria Math" panose="02040503050406030204" pitchFamily="18" charset="0"/>
                            </a:rPr>
                            <m:t>𝑥</m:t>
                          </m:r>
                        </m:e>
                      </m:d>
                      <m:r>
                        <a:rPr kumimoji="1" lang="en-US" altLang="ja-JP" sz="1800" b="0" i="1" smtClean="0">
                          <a:solidFill>
                            <a:schemeClr val="tx1"/>
                          </a:solidFill>
                          <a:latin typeface="Cambria Math" panose="02040503050406030204" pitchFamily="18" charset="0"/>
                        </a:rPr>
                        <m:t>=</m:t>
                      </m:r>
                      <m:sSub>
                        <m:sSubPr>
                          <m:ctrlPr>
                            <a:rPr kumimoji="1" lang="en-US" altLang="ja-JP" sz="1800" i="1">
                              <a:solidFill>
                                <a:schemeClr val="tx1"/>
                              </a:solidFill>
                              <a:latin typeface="Cambria Math" panose="02040503050406030204" pitchFamily="18" charset="0"/>
                            </a:rPr>
                          </m:ctrlPr>
                        </m:sSubPr>
                        <m:e>
                          <m:r>
                            <a:rPr kumimoji="1" lang="en-US" altLang="ja-JP" sz="1800" i="1">
                              <a:solidFill>
                                <a:schemeClr val="tx1"/>
                              </a:solidFill>
                              <a:latin typeface="Cambria Math" panose="02040503050406030204" pitchFamily="18" charset="0"/>
                            </a:rPr>
                            <m:t>𝑆</m:t>
                          </m:r>
                        </m:e>
                        <m:sub>
                          <m:r>
                            <a:rPr kumimoji="1" lang="en-US" altLang="ja-JP" sz="1800" i="1">
                              <a:solidFill>
                                <a:schemeClr val="tx1"/>
                              </a:solidFill>
                              <a:latin typeface="Cambria Math" panose="02040503050406030204" pitchFamily="18" charset="0"/>
                            </a:rPr>
                            <m:t>𝑖</m:t>
                          </m:r>
                        </m:sub>
                      </m:sSub>
                      <m:r>
                        <a:rPr kumimoji="1" lang="en-US" altLang="ja-JP" sz="1800" b="0" i="1" smtClean="0">
                          <a:solidFill>
                            <a:schemeClr val="tx1"/>
                          </a:solidFill>
                          <a:latin typeface="Cambria Math" panose="02040503050406030204" pitchFamily="18" charset="0"/>
                        </a:rPr>
                        <m:t>+</m:t>
                      </m:r>
                      <m:sSub>
                        <m:sSubPr>
                          <m:ctrlPr>
                            <a:rPr kumimoji="1" lang="en-US" altLang="ja-JP" sz="1800" i="1" smtClean="0">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𝑎</m:t>
                          </m:r>
                        </m:e>
                        <m:sub>
                          <m:r>
                            <a:rPr kumimoji="1" lang="en-US" altLang="ja-JP" sz="1800" b="0" i="1" smtClean="0">
                              <a:solidFill>
                                <a:schemeClr val="tx1"/>
                              </a:solidFill>
                              <a:latin typeface="Cambria Math" panose="02040503050406030204" pitchFamily="18" charset="0"/>
                            </a:rPr>
                            <m:t>1</m:t>
                          </m:r>
                        </m:sub>
                      </m:sSub>
                      <m:r>
                        <a:rPr kumimoji="1" lang="en-US" altLang="ja-JP" sz="1800" b="0" i="1" smtClean="0">
                          <a:solidFill>
                            <a:schemeClr val="tx1"/>
                          </a:solidFill>
                          <a:latin typeface="Cambria Math" panose="02040503050406030204" pitchFamily="18" charset="0"/>
                        </a:rPr>
                        <m:t>𝑥</m:t>
                      </m:r>
                      <m:r>
                        <a:rPr kumimoji="1" lang="en-US" altLang="ja-JP" sz="1800" b="0" i="1" smtClean="0">
                          <a:solidFill>
                            <a:schemeClr val="tx1"/>
                          </a:solidFill>
                          <a:latin typeface="Cambria Math" panose="02040503050406030204" pitchFamily="18" charset="0"/>
                        </a:rPr>
                        <m:t>+</m:t>
                      </m:r>
                      <m:sSub>
                        <m:sSubPr>
                          <m:ctrlPr>
                            <a:rPr kumimoji="1" lang="en-US" altLang="ja-JP" sz="1800" i="1">
                              <a:solidFill>
                                <a:schemeClr val="tx1"/>
                              </a:solidFill>
                              <a:latin typeface="Cambria Math" panose="02040503050406030204" pitchFamily="18" charset="0"/>
                            </a:rPr>
                          </m:ctrlPr>
                        </m:sSubPr>
                        <m:e>
                          <m:r>
                            <a:rPr kumimoji="1" lang="en-US" altLang="ja-JP" sz="1800" i="1">
                              <a:solidFill>
                                <a:schemeClr val="tx1"/>
                              </a:solidFill>
                              <a:latin typeface="Cambria Math" panose="02040503050406030204" pitchFamily="18" charset="0"/>
                            </a:rPr>
                            <m:t>𝑎</m:t>
                          </m:r>
                        </m:e>
                        <m:sub>
                          <m:r>
                            <a:rPr kumimoji="1" lang="en-US" altLang="ja-JP" sz="1800" b="0" i="1" smtClean="0">
                              <a:solidFill>
                                <a:schemeClr val="tx1"/>
                              </a:solidFill>
                              <a:latin typeface="Cambria Math" panose="02040503050406030204" pitchFamily="18" charset="0"/>
                            </a:rPr>
                            <m:t>2</m:t>
                          </m:r>
                        </m:sub>
                      </m:sSub>
                      <m:sSup>
                        <m:sSupPr>
                          <m:ctrlPr>
                            <a:rPr kumimoji="1" lang="en-US" altLang="ja-JP" sz="1800" i="1" smtClean="0">
                              <a:solidFill>
                                <a:schemeClr val="tx1"/>
                              </a:solidFill>
                              <a:latin typeface="Cambria Math" panose="02040503050406030204" pitchFamily="18" charset="0"/>
                            </a:rPr>
                          </m:ctrlPr>
                        </m:sSupPr>
                        <m:e>
                          <m:r>
                            <a:rPr kumimoji="1" lang="en-US" altLang="ja-JP" sz="1800" b="0" i="1" smtClean="0">
                              <a:solidFill>
                                <a:schemeClr val="tx1"/>
                              </a:solidFill>
                              <a:latin typeface="Cambria Math" panose="02040503050406030204" pitchFamily="18" charset="0"/>
                            </a:rPr>
                            <m:t>𝑥</m:t>
                          </m:r>
                        </m:e>
                        <m:sup>
                          <m:r>
                            <a:rPr kumimoji="1" lang="en-US" altLang="ja-JP" sz="1800" b="0" i="1" smtClean="0">
                              <a:solidFill>
                                <a:schemeClr val="tx1"/>
                              </a:solidFill>
                              <a:latin typeface="Cambria Math" panose="02040503050406030204" pitchFamily="18" charset="0"/>
                            </a:rPr>
                            <m:t>2</m:t>
                          </m:r>
                        </m:sup>
                      </m:sSup>
                      <m:r>
                        <a:rPr kumimoji="1" lang="en-US" altLang="ja-JP" sz="1800" b="0" i="1" smtClean="0">
                          <a:solidFill>
                            <a:schemeClr val="tx1"/>
                          </a:solidFill>
                          <a:latin typeface="Cambria Math" panose="02040503050406030204" pitchFamily="18" charset="0"/>
                        </a:rPr>
                        <m:t>+</m:t>
                      </m:r>
                      <m:r>
                        <a:rPr kumimoji="1" lang="en-US" altLang="ja-JP" sz="1800"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sz="1800" i="1">
                              <a:solidFill>
                                <a:schemeClr val="tx1"/>
                              </a:solidFill>
                              <a:latin typeface="Cambria Math" panose="02040503050406030204" pitchFamily="18" charset="0"/>
                            </a:rPr>
                          </m:ctrlPr>
                        </m:sSubPr>
                        <m:e>
                          <m:r>
                            <a:rPr kumimoji="1" lang="en-US" altLang="ja-JP" sz="1800" i="1">
                              <a:solidFill>
                                <a:schemeClr val="tx1"/>
                              </a:solidFill>
                              <a:latin typeface="Cambria Math" panose="02040503050406030204" pitchFamily="18" charset="0"/>
                            </a:rPr>
                            <m:t>𝑎</m:t>
                          </m:r>
                        </m:e>
                        <m:sub>
                          <m:r>
                            <a:rPr kumimoji="1" lang="en-US" altLang="ja-JP" sz="1800" b="0" i="1" smtClean="0">
                              <a:solidFill>
                                <a:schemeClr val="tx1"/>
                              </a:solidFill>
                              <a:latin typeface="Cambria Math" panose="02040503050406030204" pitchFamily="18" charset="0"/>
                            </a:rPr>
                            <m:t>𝑘</m:t>
                          </m:r>
                          <m:r>
                            <a:rPr kumimoji="1" lang="en-US" altLang="ja-JP" sz="1800" b="0" i="1" smtClean="0">
                              <a:solidFill>
                                <a:schemeClr val="tx1"/>
                              </a:solidFill>
                              <a:latin typeface="Cambria Math" panose="02040503050406030204" pitchFamily="18" charset="0"/>
                            </a:rPr>
                            <m:t>−1</m:t>
                          </m:r>
                        </m:sub>
                      </m:sSub>
                      <m:sSup>
                        <m:sSupPr>
                          <m:ctrlPr>
                            <a:rPr kumimoji="1" lang="en-US" altLang="ja-JP" sz="1800" i="1">
                              <a:solidFill>
                                <a:schemeClr val="tx1"/>
                              </a:solidFill>
                              <a:latin typeface="Cambria Math" panose="02040503050406030204" pitchFamily="18" charset="0"/>
                            </a:rPr>
                          </m:ctrlPr>
                        </m:sSupPr>
                        <m:e>
                          <m:r>
                            <a:rPr kumimoji="1" lang="en-US" altLang="ja-JP" sz="1800" i="1">
                              <a:solidFill>
                                <a:schemeClr val="tx1"/>
                              </a:solidFill>
                              <a:latin typeface="Cambria Math" panose="02040503050406030204" pitchFamily="18" charset="0"/>
                            </a:rPr>
                            <m:t>𝑥</m:t>
                          </m:r>
                        </m:e>
                        <m:sup>
                          <m:r>
                            <a:rPr kumimoji="1" lang="en-US" altLang="ja-JP" sz="1800" b="0" i="1" smtClean="0">
                              <a:solidFill>
                                <a:schemeClr val="tx1"/>
                              </a:solidFill>
                              <a:latin typeface="Cambria Math" panose="02040503050406030204" pitchFamily="18" charset="0"/>
                            </a:rPr>
                            <m:t>𝑘</m:t>
                          </m:r>
                          <m:r>
                            <a:rPr kumimoji="1" lang="en-US" altLang="ja-JP" sz="1800" b="0" i="1" smtClean="0">
                              <a:solidFill>
                                <a:schemeClr val="tx1"/>
                              </a:solidFill>
                              <a:latin typeface="Cambria Math" panose="02040503050406030204" pitchFamily="18" charset="0"/>
                            </a:rPr>
                            <m:t>−1</m:t>
                          </m:r>
                        </m:sup>
                      </m:sSup>
                    </m:oMath>
                  </m:oMathPara>
                </a14:m>
                <a:endParaRPr kumimoji="1" lang="en-US" altLang="ja-JP" sz="1800" dirty="0">
                  <a:solidFill>
                    <a:schemeClr val="tx1"/>
                  </a:solidFill>
                </a:endParaRPr>
              </a:p>
            </p:txBody>
          </p:sp>
        </mc:Choice>
        <mc:Fallback>
          <p:sp>
            <p:nvSpPr>
              <p:cNvPr id="5" name="テキスト ボックス 4">
                <a:extLst>
                  <a:ext uri="{FF2B5EF4-FFF2-40B4-BE49-F238E27FC236}">
                    <a16:creationId xmlns:a16="http://schemas.microsoft.com/office/drawing/2014/main" id="{2B484219-FF6B-40D8-8AC1-736F8804AB77}"/>
                  </a:ext>
                </a:extLst>
              </p:cNvPr>
              <p:cNvSpPr txBox="1">
                <a:spLocks noRot="1" noChangeAspect="1" noMove="1" noResize="1" noEditPoints="1" noAdjustHandles="1" noChangeArrowheads="1" noChangeShapeType="1" noTextEdit="1"/>
              </p:cNvSpPr>
              <p:nvPr/>
            </p:nvSpPr>
            <p:spPr>
              <a:xfrm>
                <a:off x="802981" y="3162047"/>
                <a:ext cx="7538037" cy="374270"/>
              </a:xfrm>
              <a:prstGeom prst="rect">
                <a:avLst/>
              </a:prstGeom>
              <a:blipFill>
                <a:blip r:embed="rId4"/>
                <a:stretch>
                  <a:fillRect b="-12698"/>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941185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58F60F11-6E4F-4A88-A6FC-47517376F86A}"/>
                  </a:ext>
                </a:extLst>
              </p:cNvPr>
              <p:cNvSpPr>
                <a:spLocks noGrp="1"/>
              </p:cNvSpPr>
              <p:nvPr>
                <p:ph type="title"/>
              </p:nvPr>
            </p:nvSpPr>
            <p:spPr/>
            <p:txBody>
              <a:bodyPr/>
              <a:lstStyle/>
              <a:p>
                <a:r>
                  <a:rPr kumimoji="1" lang="en-US" altLang="ja-JP" sz="3200" dirty="0">
                    <a:solidFill>
                      <a:schemeClr val="tx1"/>
                    </a:solidFill>
                    <a:ea typeface="Arial" panose="020B0604020202020204" pitchFamily="34" charset="0"/>
                    <a:cs typeface="Arial" panose="020B0604020202020204" pitchFamily="34" charset="0"/>
                  </a:rPr>
                  <a:t>3.2.2 </a:t>
                </a:r>
                <a14:m>
                  <m:oMath xmlns:m="http://schemas.openxmlformats.org/officeDocument/2006/math">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m:t>
                    </m:r>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𝑘</m:t>
                    </m:r>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m:t>
                    </m:r>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𝑛</m:t>
                    </m:r>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m:t>
                    </m:r>
                  </m:oMath>
                </a14:m>
                <a:r>
                  <a:rPr lang="ja-JP" altLang="en-US" dirty="0"/>
                  <a:t>秘密分散法</a:t>
                </a:r>
                <a:endParaRPr kumimoji="1" lang="ja-JP" altLang="en-US" dirty="0"/>
              </a:p>
            </p:txBody>
          </p:sp>
        </mc:Choice>
        <mc:Fallback>
          <p:sp>
            <p:nvSpPr>
              <p:cNvPr id="2" name="タイトル 1">
                <a:extLst>
                  <a:ext uri="{FF2B5EF4-FFF2-40B4-BE49-F238E27FC236}">
                    <a16:creationId xmlns:a16="http://schemas.microsoft.com/office/drawing/2014/main" id="{58F60F11-6E4F-4A88-A6FC-47517376F86A}"/>
                  </a:ext>
                </a:extLst>
              </p:cNvPr>
              <p:cNvSpPr>
                <a:spLocks noGrp="1" noRot="1" noChangeAspect="1" noMove="1" noResize="1" noEditPoints="1" noAdjustHandles="1" noChangeArrowheads="1" noChangeShapeType="1" noTextEdit="1"/>
              </p:cNvSpPr>
              <p:nvPr>
                <p:ph type="title"/>
              </p:nvPr>
            </p:nvSpPr>
            <p:spPr>
              <a:blipFill>
                <a:blip r:embed="rId2"/>
                <a:stretch>
                  <a:fillRect l="-1895" t="-2655" b="-2212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439D3C8B-F423-4DFC-A2E0-DDEDAFEB0682}"/>
                  </a:ext>
                </a:extLst>
              </p:cNvPr>
              <p:cNvSpPr>
                <a:spLocks noGrp="1"/>
              </p:cNvSpPr>
              <p:nvPr>
                <p:ph type="body" idx="1"/>
              </p:nvPr>
            </p:nvSpPr>
            <p:spPr>
              <a:xfrm>
                <a:off x="387900" y="1489823"/>
                <a:ext cx="8368200" cy="2681123"/>
              </a:xfrm>
            </p:spPr>
            <p:txBody>
              <a:bodyPr>
                <a:normAutofit/>
              </a:bodyPr>
              <a:lstStyle/>
              <a:p>
                <a:pPr marL="114300" indent="0">
                  <a:buNone/>
                </a:pPr>
                <a:r>
                  <a:rPr kumimoji="1" lang="ja-JP" altLang="en-US" dirty="0">
                    <a:latin typeface="Roboto Slab" panose="020B0600070205080204" charset="0"/>
                  </a:rPr>
                  <a:t>・実装した再構築アルゴリズムは、</a:t>
                </a:r>
                <a:r>
                  <a:rPr kumimoji="1" lang="en-US" altLang="ja-JP" b="0" dirty="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𝑛</m:t>
                    </m:r>
                  </m:oMath>
                </a14:m>
                <a:r>
                  <a:rPr kumimoji="1" lang="ja-JP" altLang="en-US" dirty="0">
                    <a:latin typeface="Roboto Slab" panose="020B0600070205080204" charset="0"/>
                  </a:rPr>
                  <a:t>人の参加者に渡したシェアのうち</a:t>
                </a:r>
                <a14:m>
                  <m:oMath xmlns:m="http://schemas.openxmlformats.org/officeDocument/2006/math">
                    <m:r>
                      <a:rPr kumimoji="1" lang="en-US" altLang="ja-JP" b="0" i="1" smtClean="0">
                        <a:latin typeface="Cambria Math" panose="02040503050406030204" pitchFamily="18" charset="0"/>
                      </a:rPr>
                      <m:t>𝑘</m:t>
                    </m:r>
                  </m:oMath>
                </a14:m>
                <a:r>
                  <a:rPr kumimoji="1" lang="ja-JP" altLang="en-US" dirty="0">
                    <a:latin typeface="Roboto Slab" panose="020B0600070205080204" charset="0"/>
                  </a:rPr>
                  <a:t>個を集め、</a:t>
                </a:r>
                <a:r>
                  <a:rPr kumimoji="1" lang="en-US" altLang="ja-JP" dirty="0">
                    <a:latin typeface="Roboto Slab" panose="020B0600070205080204" charset="0"/>
                  </a:rPr>
                  <a:t>2</a:t>
                </a:r>
                <a:r>
                  <a:rPr kumimoji="1" lang="ja-JP" altLang="en-US" dirty="0">
                    <a:latin typeface="Roboto Slab" panose="020B0600070205080204" charset="0"/>
                  </a:rPr>
                  <a:t>次元のデータとして扱い、ラグランジュ補間によって復元を行う。秘密情報は</a:t>
                </a:r>
                <a14:m>
                  <m:oMath xmlns:m="http://schemas.openxmlformats.org/officeDocument/2006/math">
                    <m:r>
                      <a:rPr kumimoji="1" lang="en-US" altLang="ja-JP" b="0" i="1" smtClean="0">
                        <a:latin typeface="Cambria Math" panose="02040503050406030204" pitchFamily="18" charset="0"/>
                      </a:rPr>
                      <m:t>0</m:t>
                    </m:r>
                  </m:oMath>
                </a14:m>
                <a:r>
                  <a:rPr kumimoji="1" lang="ja-JP" altLang="en-US" dirty="0">
                    <a:latin typeface="Roboto Slab" panose="020B0600070205080204" charset="0"/>
                  </a:rPr>
                  <a:t>次の項にあるため</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m:t>
                    </m:r>
                  </m:oMath>
                </a14:m>
                <a:r>
                  <a:rPr kumimoji="1" lang="ja-JP" altLang="en-US" dirty="0">
                    <a:latin typeface="Roboto Slab" panose="020B0600070205080204" charset="0"/>
                  </a:rPr>
                  <a:t>の場合を計算する。</a:t>
                </a:r>
                <a:endParaRPr kumimoji="1" lang="en-US" altLang="ja-JP" dirty="0">
                  <a:latin typeface="Roboto Slab" panose="020B0600070205080204" charset="0"/>
                </a:endParaRPr>
              </a:p>
              <a:p>
                <a:pPr marL="114300" indent="0">
                  <a:buNone/>
                </a:pPr>
                <a:r>
                  <a:rPr kumimoji="1" lang="ja-JP" altLang="en-US" dirty="0">
                    <a:latin typeface="Roboto Slab" panose="020B0600070205080204" charset="0"/>
                  </a:rPr>
                  <a:t>・</a:t>
                </a:r>
                <a:r>
                  <a:rPr kumimoji="1" lang="en-US" altLang="ja-JP" dirty="0">
                    <a:ea typeface="Cambria Math" panose="02040503050406030204" pitchFamily="18" charset="0"/>
                  </a:rPr>
                  <a:t> </a:t>
                </a:r>
                <a14:m>
                  <m:oMath xmlns:m="http://schemas.openxmlformats.org/officeDocument/2006/math">
                    <m:r>
                      <m:rPr>
                        <m:sty m:val="p"/>
                      </m:rPr>
                      <a:rPr kumimoji="1" lang="en-US" altLang="ja-JP" b="0" i="0" smtClean="0">
                        <a:latin typeface="Cambria Math" panose="02040503050406030204" pitchFamily="18" charset="0"/>
                        <a:ea typeface="Cambria Math" panose="02040503050406030204" pitchFamily="18" charset="0"/>
                      </a:rPr>
                      <m:t>GF</m:t>
                    </m:r>
                    <m:r>
                      <a:rPr kumimoji="1" lang="en-US" altLang="ja-JP" b="0" i="0"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𝑝</m:t>
                    </m:r>
                    <m:r>
                      <a:rPr kumimoji="1" lang="en-US" altLang="ja-JP" b="0" i="1" smtClean="0">
                        <a:latin typeface="Cambria Math" panose="02040503050406030204" pitchFamily="18" charset="0"/>
                        <a:ea typeface="Cambria Math" panose="02040503050406030204" pitchFamily="18" charset="0"/>
                      </a:rPr>
                      <m:t>)</m:t>
                    </m:r>
                    <m:r>
                      <a:rPr kumimoji="1" lang="ja-JP" altLang="en-US" i="1">
                        <a:latin typeface="Cambria Math" panose="02040503050406030204" pitchFamily="18" charset="0"/>
                        <a:ea typeface="Cambria Math" panose="02040503050406030204" pitchFamily="18" charset="0"/>
                      </a:rPr>
                      <m:t>上</m:t>
                    </m:r>
                  </m:oMath>
                </a14:m>
                <a:r>
                  <a:rPr kumimoji="1" lang="ja-JP" altLang="en-US" dirty="0">
                    <a:latin typeface="Roboto Slab" panose="020B0600070205080204" charset="0"/>
                  </a:rPr>
                  <a:t>で演算を行うため除算には拡張ユークリッド互除法を用いて逆元を求める。</a:t>
                </a:r>
              </a:p>
              <a:p>
                <a:pPr marL="114300" indent="0">
                  <a:buNone/>
                </a:pPr>
                <a:endParaRPr kumimoji="1" lang="ja-JP" altLang="en-US" dirty="0">
                  <a:latin typeface="Roboto Slab" panose="020B0600070205080204" charset="0"/>
                </a:endParaRPr>
              </a:p>
            </p:txBody>
          </p:sp>
        </mc:Choice>
        <mc:Fallback>
          <p:sp>
            <p:nvSpPr>
              <p:cNvPr id="3" name="テキスト プレースホルダー 2">
                <a:extLst>
                  <a:ext uri="{FF2B5EF4-FFF2-40B4-BE49-F238E27FC236}">
                    <a16:creationId xmlns:a16="http://schemas.microsoft.com/office/drawing/2014/main" id="{439D3C8B-F423-4DFC-A2E0-DDEDAFEB0682}"/>
                  </a:ext>
                </a:extLst>
              </p:cNvPr>
              <p:cNvSpPr>
                <a:spLocks noGrp="1" noRot="1" noChangeAspect="1" noMove="1" noResize="1" noEditPoints="1" noAdjustHandles="1" noChangeArrowheads="1" noChangeShapeType="1" noTextEdit="1"/>
              </p:cNvSpPr>
              <p:nvPr>
                <p:ph type="body" idx="1"/>
              </p:nvPr>
            </p:nvSpPr>
            <p:spPr>
              <a:xfrm>
                <a:off x="387900" y="1489823"/>
                <a:ext cx="8368200" cy="2681123"/>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2B484219-FF6B-40D8-8AC1-736F8804AB77}"/>
                  </a:ext>
                </a:extLst>
              </p:cNvPr>
              <p:cNvSpPr txBox="1"/>
              <p:nvPr/>
            </p:nvSpPr>
            <p:spPr>
              <a:xfrm>
                <a:off x="802981" y="3242257"/>
                <a:ext cx="7538037" cy="172406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solidFill>
                            <a:schemeClr val="tx1"/>
                          </a:solidFill>
                          <a:latin typeface="Cambria Math" panose="02040503050406030204" pitchFamily="18" charset="0"/>
                        </a:rPr>
                        <m:t>𝐿</m:t>
                      </m:r>
                      <m:d>
                        <m:dPr>
                          <m:ctrlPr>
                            <a:rPr kumimoji="1" lang="en-US" altLang="ja-JP" sz="1800" b="0" i="1" smtClean="0">
                              <a:solidFill>
                                <a:schemeClr val="tx1"/>
                              </a:solidFill>
                              <a:latin typeface="Cambria Math" panose="02040503050406030204" pitchFamily="18" charset="0"/>
                            </a:rPr>
                          </m:ctrlPr>
                        </m:dPr>
                        <m:e>
                          <m:r>
                            <a:rPr kumimoji="1" lang="en-US" altLang="ja-JP" sz="1800" b="0" i="1" smtClean="0">
                              <a:solidFill>
                                <a:schemeClr val="tx1"/>
                              </a:solidFill>
                              <a:latin typeface="Cambria Math" panose="02040503050406030204" pitchFamily="18" charset="0"/>
                            </a:rPr>
                            <m:t>𝑥</m:t>
                          </m:r>
                        </m:e>
                      </m:d>
                      <m:r>
                        <a:rPr kumimoji="1" lang="en-US" altLang="ja-JP" sz="1800" b="0" i="1" smtClean="0">
                          <a:solidFill>
                            <a:schemeClr val="tx1"/>
                          </a:solidFill>
                          <a:latin typeface="Cambria Math" panose="02040503050406030204" pitchFamily="18" charset="0"/>
                        </a:rPr>
                        <m:t>=</m:t>
                      </m:r>
                      <m:nary>
                        <m:naryPr>
                          <m:chr m:val="∑"/>
                          <m:ctrlPr>
                            <a:rPr kumimoji="1" lang="en-US" altLang="ja-JP" sz="1800" b="0" i="1" smtClean="0">
                              <a:solidFill>
                                <a:schemeClr val="tx1"/>
                              </a:solidFill>
                              <a:latin typeface="Cambria Math" panose="02040503050406030204" pitchFamily="18" charset="0"/>
                            </a:rPr>
                          </m:ctrlPr>
                        </m:naryPr>
                        <m:sub>
                          <m:r>
                            <m:rPr>
                              <m:brk m:alnAt="23"/>
                            </m:rPr>
                            <a:rPr kumimoji="1" lang="en-US" altLang="ja-JP" sz="1800" b="0" i="1" smtClean="0">
                              <a:solidFill>
                                <a:schemeClr val="tx1"/>
                              </a:solidFill>
                              <a:latin typeface="Cambria Math" panose="02040503050406030204" pitchFamily="18" charset="0"/>
                            </a:rPr>
                            <m:t>𝑗</m:t>
                          </m:r>
                          <m:r>
                            <a:rPr kumimoji="1" lang="en-US" altLang="ja-JP" sz="1800" b="0" i="1" smtClean="0">
                              <a:solidFill>
                                <a:schemeClr val="tx1"/>
                              </a:solidFill>
                              <a:latin typeface="Cambria Math" panose="02040503050406030204" pitchFamily="18" charset="0"/>
                            </a:rPr>
                            <m:t>=1</m:t>
                          </m:r>
                        </m:sub>
                        <m:sup>
                          <m:r>
                            <a:rPr kumimoji="1" lang="en-US" altLang="ja-JP" sz="1800" b="0" i="1" smtClean="0">
                              <a:solidFill>
                                <a:schemeClr val="tx1"/>
                              </a:solidFill>
                              <a:latin typeface="Cambria Math" panose="02040503050406030204" pitchFamily="18" charset="0"/>
                            </a:rPr>
                            <m:t>𝑘</m:t>
                          </m:r>
                        </m:sup>
                        <m:e>
                          <m:sSub>
                            <m:sSubPr>
                              <m:ctrlPr>
                                <a:rPr kumimoji="1" lang="en-US" altLang="ja-JP" sz="1800" i="1">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𝑦</m:t>
                              </m:r>
                            </m:e>
                            <m:sub>
                              <m:r>
                                <a:rPr kumimoji="1" lang="en-US" altLang="ja-JP" sz="1800" b="0" i="1" smtClean="0">
                                  <a:solidFill>
                                    <a:schemeClr val="tx1"/>
                                  </a:solidFill>
                                  <a:latin typeface="Cambria Math" panose="02040503050406030204" pitchFamily="18" charset="0"/>
                                </a:rPr>
                                <m:t>𝑗</m:t>
                              </m:r>
                            </m:sub>
                          </m:sSub>
                          <m:sSub>
                            <m:sSubPr>
                              <m:ctrlPr>
                                <a:rPr kumimoji="1" lang="en-US" altLang="ja-JP" sz="1800" i="1" smtClean="0">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𝑙</m:t>
                              </m:r>
                            </m:e>
                            <m:sub>
                              <m:r>
                                <a:rPr kumimoji="1" lang="en-US" altLang="ja-JP" sz="1800" b="0" i="1" smtClean="0">
                                  <a:solidFill>
                                    <a:schemeClr val="tx1"/>
                                  </a:solidFill>
                                  <a:latin typeface="Cambria Math" panose="02040503050406030204" pitchFamily="18" charset="0"/>
                                </a:rPr>
                                <m:t>𝑗</m:t>
                              </m:r>
                            </m:sub>
                          </m:sSub>
                          <m:d>
                            <m:dPr>
                              <m:ctrlPr>
                                <a:rPr kumimoji="1" lang="en-US" altLang="ja-JP" sz="1800" b="0" i="1" smtClean="0">
                                  <a:solidFill>
                                    <a:schemeClr val="tx1"/>
                                  </a:solidFill>
                                  <a:latin typeface="Cambria Math" panose="02040503050406030204" pitchFamily="18" charset="0"/>
                                </a:rPr>
                              </m:ctrlPr>
                            </m:dPr>
                            <m:e>
                              <m:r>
                                <a:rPr kumimoji="1" lang="en-US" altLang="ja-JP" sz="1800" b="0" i="1" smtClean="0">
                                  <a:solidFill>
                                    <a:schemeClr val="tx1"/>
                                  </a:solidFill>
                                  <a:latin typeface="Cambria Math" panose="02040503050406030204" pitchFamily="18" charset="0"/>
                                </a:rPr>
                                <m:t>𝑥</m:t>
                              </m:r>
                            </m:e>
                          </m:d>
                        </m:e>
                      </m:nary>
                    </m:oMath>
                  </m:oMathPara>
                </a14:m>
                <a:endParaRPr kumimoji="1" lang="en-US" altLang="ja-JP" sz="1800"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kumimoji="1" lang="en-US" altLang="ja-JP" sz="1800" i="1">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𝑙</m:t>
                          </m:r>
                        </m:e>
                        <m:sub>
                          <m:r>
                            <a:rPr kumimoji="1" lang="en-US" altLang="ja-JP" sz="1800" b="0" i="1" smtClean="0">
                              <a:solidFill>
                                <a:schemeClr val="tx1"/>
                              </a:solidFill>
                              <a:latin typeface="Cambria Math" panose="02040503050406030204" pitchFamily="18" charset="0"/>
                            </a:rPr>
                            <m:t>𝑗</m:t>
                          </m:r>
                        </m:sub>
                      </m:sSub>
                      <m:d>
                        <m:dPr>
                          <m:ctrlPr>
                            <a:rPr kumimoji="1" lang="en-US" altLang="ja-JP" sz="1800" b="0" i="1" smtClean="0">
                              <a:solidFill>
                                <a:schemeClr val="tx1"/>
                              </a:solidFill>
                              <a:latin typeface="Cambria Math" panose="02040503050406030204" pitchFamily="18" charset="0"/>
                            </a:rPr>
                          </m:ctrlPr>
                        </m:dPr>
                        <m:e>
                          <m:r>
                            <a:rPr kumimoji="1" lang="en-US" altLang="ja-JP" sz="1800" b="0" i="1" smtClean="0">
                              <a:solidFill>
                                <a:schemeClr val="tx1"/>
                              </a:solidFill>
                              <a:latin typeface="Cambria Math" panose="02040503050406030204" pitchFamily="18" charset="0"/>
                            </a:rPr>
                            <m:t>𝑥</m:t>
                          </m:r>
                        </m:e>
                      </m:d>
                      <m:r>
                        <a:rPr kumimoji="1" lang="en-US" altLang="ja-JP" sz="1800" b="0" i="1" smtClean="0">
                          <a:solidFill>
                            <a:schemeClr val="tx1"/>
                          </a:solidFill>
                          <a:latin typeface="Cambria Math" panose="02040503050406030204" pitchFamily="18" charset="0"/>
                        </a:rPr>
                        <m:t>=</m:t>
                      </m:r>
                      <m:nary>
                        <m:naryPr>
                          <m:chr m:val="∏"/>
                          <m:ctrlPr>
                            <a:rPr kumimoji="1" lang="en-US" altLang="ja-JP" sz="1800" b="0" i="1" smtClean="0">
                              <a:solidFill>
                                <a:schemeClr val="tx1"/>
                              </a:solidFill>
                              <a:latin typeface="Cambria Math" panose="02040503050406030204" pitchFamily="18" charset="0"/>
                            </a:rPr>
                          </m:ctrlPr>
                        </m:naryPr>
                        <m:sub>
                          <m:r>
                            <m:rPr>
                              <m:brk m:alnAt="23"/>
                            </m:rPr>
                            <a:rPr kumimoji="1" lang="en-US" altLang="ja-JP" sz="1800" b="0" i="1" smtClean="0">
                              <a:solidFill>
                                <a:schemeClr val="tx1"/>
                              </a:solidFill>
                              <a:latin typeface="Cambria Math" panose="02040503050406030204" pitchFamily="18" charset="0"/>
                            </a:rPr>
                            <m:t>𝑚</m:t>
                          </m:r>
                          <m:r>
                            <a:rPr kumimoji="1" lang="en-US" altLang="ja-JP" sz="1800" b="0" i="1" smtClean="0">
                              <a:solidFill>
                                <a:schemeClr val="tx1"/>
                              </a:solidFill>
                              <a:latin typeface="Cambria Math" panose="02040503050406030204" pitchFamily="18" charset="0"/>
                            </a:rPr>
                            <m:t>=0,</m:t>
                          </m:r>
                          <m:r>
                            <a:rPr kumimoji="1" lang="en-US" altLang="ja-JP" sz="1800" b="0" i="1" smtClean="0">
                              <a:solidFill>
                                <a:schemeClr val="tx1"/>
                              </a:solidFill>
                              <a:latin typeface="Cambria Math" panose="02040503050406030204" pitchFamily="18" charset="0"/>
                            </a:rPr>
                            <m:t>𝑚</m:t>
                          </m:r>
                          <m:r>
                            <a:rPr kumimoji="1" lang="en-US" altLang="ja-JP" sz="1800" b="0" i="1" smtClean="0">
                              <a:solidFill>
                                <a:schemeClr val="tx1"/>
                              </a:solidFill>
                              <a:latin typeface="Cambria Math" panose="02040503050406030204" pitchFamily="18" charset="0"/>
                              <a:ea typeface="Cambria Math" panose="02040503050406030204" pitchFamily="18" charset="0"/>
                            </a:rPr>
                            <m:t>≠</m:t>
                          </m:r>
                          <m:r>
                            <a:rPr kumimoji="1" lang="en-US" altLang="ja-JP" sz="1800" b="0" i="1" smtClean="0">
                              <a:solidFill>
                                <a:schemeClr val="tx1"/>
                              </a:solidFill>
                              <a:latin typeface="Cambria Math" panose="02040503050406030204" pitchFamily="18" charset="0"/>
                              <a:ea typeface="Cambria Math" panose="02040503050406030204" pitchFamily="18" charset="0"/>
                            </a:rPr>
                            <m:t>𝑗</m:t>
                          </m:r>
                        </m:sub>
                        <m:sup>
                          <m:r>
                            <a:rPr kumimoji="1" lang="en-US" altLang="ja-JP" sz="1800" b="0" i="1" smtClean="0">
                              <a:solidFill>
                                <a:schemeClr val="tx1"/>
                              </a:solidFill>
                              <a:latin typeface="Cambria Math" panose="02040503050406030204" pitchFamily="18" charset="0"/>
                            </a:rPr>
                            <m:t>𝑘</m:t>
                          </m:r>
                        </m:sup>
                        <m:e>
                          <m:f>
                            <m:fPr>
                              <m:ctrlPr>
                                <a:rPr kumimoji="1" lang="en-US" altLang="ja-JP" sz="1800" b="0" i="1" smtClean="0">
                                  <a:solidFill>
                                    <a:schemeClr val="tx1"/>
                                  </a:solidFill>
                                  <a:latin typeface="Cambria Math" panose="02040503050406030204" pitchFamily="18" charset="0"/>
                                </a:rPr>
                              </m:ctrlPr>
                            </m:fPr>
                            <m:num>
                              <m:r>
                                <a:rPr kumimoji="1" lang="en-US" altLang="ja-JP" sz="1800" b="0" i="1" smtClean="0">
                                  <a:solidFill>
                                    <a:schemeClr val="tx1"/>
                                  </a:solidFill>
                                  <a:latin typeface="Cambria Math" panose="02040503050406030204" pitchFamily="18" charset="0"/>
                                </a:rPr>
                                <m:t>𝑥</m:t>
                              </m:r>
                              <m:r>
                                <a:rPr kumimoji="1" lang="en-US" altLang="ja-JP" sz="1800" b="0" i="1" smtClean="0">
                                  <a:solidFill>
                                    <a:schemeClr val="tx1"/>
                                  </a:solidFill>
                                  <a:latin typeface="Cambria Math" panose="02040503050406030204" pitchFamily="18" charset="0"/>
                                </a:rPr>
                                <m:t>−</m:t>
                              </m:r>
                              <m:sSub>
                                <m:sSubPr>
                                  <m:ctrlPr>
                                    <a:rPr kumimoji="1" lang="en-US" altLang="ja-JP" sz="1800" i="1">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𝑥</m:t>
                                  </m:r>
                                </m:e>
                                <m:sub>
                                  <m:r>
                                    <a:rPr kumimoji="1" lang="en-US" altLang="ja-JP" sz="1800" b="0" i="1" smtClean="0">
                                      <a:solidFill>
                                        <a:schemeClr val="tx1"/>
                                      </a:solidFill>
                                      <a:latin typeface="Cambria Math" panose="02040503050406030204" pitchFamily="18" charset="0"/>
                                    </a:rPr>
                                    <m:t>𝑚</m:t>
                                  </m:r>
                                </m:sub>
                              </m:sSub>
                            </m:num>
                            <m:den>
                              <m:sSub>
                                <m:sSubPr>
                                  <m:ctrlPr>
                                    <a:rPr kumimoji="1" lang="en-US" altLang="ja-JP" sz="1800" i="1">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𝑥</m:t>
                                  </m:r>
                                </m:e>
                                <m:sub>
                                  <m:r>
                                    <a:rPr kumimoji="1" lang="en-US" altLang="ja-JP" sz="1800" b="0" i="1" smtClean="0">
                                      <a:solidFill>
                                        <a:schemeClr val="tx1"/>
                                      </a:solidFill>
                                      <a:latin typeface="Cambria Math" panose="02040503050406030204" pitchFamily="18" charset="0"/>
                                    </a:rPr>
                                    <m:t>𝑗</m:t>
                                  </m:r>
                                </m:sub>
                              </m:sSub>
                              <m:r>
                                <a:rPr kumimoji="1" lang="en-US" altLang="ja-JP" sz="1800" b="0" i="1" smtClean="0">
                                  <a:solidFill>
                                    <a:schemeClr val="tx1"/>
                                  </a:solidFill>
                                  <a:latin typeface="Cambria Math" panose="02040503050406030204" pitchFamily="18" charset="0"/>
                                </a:rPr>
                                <m:t>−</m:t>
                              </m:r>
                              <m:sSub>
                                <m:sSubPr>
                                  <m:ctrlPr>
                                    <a:rPr kumimoji="1" lang="en-US" altLang="ja-JP" sz="1800" i="1">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𝑥</m:t>
                                  </m:r>
                                </m:e>
                                <m:sub>
                                  <m:r>
                                    <a:rPr kumimoji="1" lang="en-US" altLang="ja-JP" sz="1800" b="0" i="1" smtClean="0">
                                      <a:solidFill>
                                        <a:schemeClr val="tx1"/>
                                      </a:solidFill>
                                      <a:latin typeface="Cambria Math" panose="02040503050406030204" pitchFamily="18" charset="0"/>
                                    </a:rPr>
                                    <m:t>𝑚</m:t>
                                  </m:r>
                                </m:sub>
                              </m:sSub>
                            </m:den>
                          </m:f>
                        </m:e>
                      </m:nary>
                    </m:oMath>
                  </m:oMathPara>
                </a14:m>
                <a:endParaRPr kumimoji="1" lang="en-US" altLang="ja-JP" sz="1800" dirty="0">
                  <a:solidFill>
                    <a:schemeClr val="tx1"/>
                  </a:solidFill>
                </a:endParaRPr>
              </a:p>
            </p:txBody>
          </p:sp>
        </mc:Choice>
        <mc:Fallback>
          <p:sp>
            <p:nvSpPr>
              <p:cNvPr id="5" name="テキスト ボックス 4">
                <a:extLst>
                  <a:ext uri="{FF2B5EF4-FFF2-40B4-BE49-F238E27FC236}">
                    <a16:creationId xmlns:a16="http://schemas.microsoft.com/office/drawing/2014/main" id="{2B484219-FF6B-40D8-8AC1-736F8804AB77}"/>
                  </a:ext>
                </a:extLst>
              </p:cNvPr>
              <p:cNvSpPr txBox="1">
                <a:spLocks noRot="1" noChangeAspect="1" noMove="1" noResize="1" noEditPoints="1" noAdjustHandles="1" noChangeArrowheads="1" noChangeShapeType="1" noTextEdit="1"/>
              </p:cNvSpPr>
              <p:nvPr/>
            </p:nvSpPr>
            <p:spPr>
              <a:xfrm>
                <a:off x="802981" y="3242257"/>
                <a:ext cx="7538037" cy="1724062"/>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15408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58F60F11-6E4F-4A88-A6FC-47517376F86A}"/>
                  </a:ext>
                </a:extLst>
              </p:cNvPr>
              <p:cNvSpPr>
                <a:spLocks noGrp="1"/>
              </p:cNvSpPr>
              <p:nvPr>
                <p:ph type="title"/>
              </p:nvPr>
            </p:nvSpPr>
            <p:spPr/>
            <p:txBody>
              <a:bodyPr/>
              <a:lstStyle/>
              <a:p>
                <a:r>
                  <a:rPr kumimoji="1" lang="en-US" altLang="ja-JP" sz="3200" b="0" dirty="0">
                    <a:solidFill>
                      <a:schemeClr val="tx1"/>
                    </a:solidFill>
                    <a:effectLst/>
                    <a:ea typeface="Arial" panose="020B0604020202020204" pitchFamily="34" charset="0"/>
                    <a:cs typeface="Arial" panose="020B0604020202020204" pitchFamily="34" charset="0"/>
                  </a:rPr>
                  <a:t>3.2.3 </a:t>
                </a:r>
                <a14:m>
                  <m:oMath xmlns:m="http://schemas.openxmlformats.org/officeDocument/2006/math">
                    <m:r>
                      <a:rPr kumimoji="1" lang="en-US" altLang="ja-JP" sz="32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m:t>
                    </m:r>
                    <m:r>
                      <a:rPr kumimoji="1" lang="en-US" altLang="ja-JP" sz="32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𝑘</m:t>
                    </m:r>
                    <m:r>
                      <a:rPr kumimoji="1" lang="en-US" altLang="ja-JP" sz="32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m:t>
                    </m:r>
                    <m:r>
                      <a:rPr kumimoji="1" lang="en-US" altLang="ja-JP" sz="32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𝐿</m:t>
                    </m:r>
                    <m:r>
                      <a:rPr kumimoji="1" lang="en-US" altLang="ja-JP" sz="32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m:t>
                    </m:r>
                    <m:r>
                      <a:rPr kumimoji="1" lang="en-US" altLang="ja-JP" sz="32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𝑛</m:t>
                    </m:r>
                    <m:r>
                      <a:rPr kumimoji="1" lang="en-US" altLang="ja-JP" sz="32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m:t>
                    </m:r>
                  </m:oMath>
                </a14:m>
                <a:r>
                  <a:rPr lang="ja-JP" altLang="en-US" dirty="0"/>
                  <a:t>秘密分散法</a:t>
                </a:r>
                <a:endParaRPr kumimoji="1" lang="ja-JP" altLang="en-US" dirty="0"/>
              </a:p>
            </p:txBody>
          </p:sp>
        </mc:Choice>
        <mc:Fallback>
          <p:sp>
            <p:nvSpPr>
              <p:cNvPr id="2" name="タイトル 1">
                <a:extLst>
                  <a:ext uri="{FF2B5EF4-FFF2-40B4-BE49-F238E27FC236}">
                    <a16:creationId xmlns:a16="http://schemas.microsoft.com/office/drawing/2014/main" id="{58F60F11-6E4F-4A88-A6FC-47517376F86A}"/>
                  </a:ext>
                </a:extLst>
              </p:cNvPr>
              <p:cNvSpPr>
                <a:spLocks noGrp="1" noRot="1" noChangeAspect="1" noMove="1" noResize="1" noEditPoints="1" noAdjustHandles="1" noChangeArrowheads="1" noChangeShapeType="1" noTextEdit="1"/>
              </p:cNvSpPr>
              <p:nvPr>
                <p:ph type="title"/>
              </p:nvPr>
            </p:nvSpPr>
            <p:spPr>
              <a:blipFill>
                <a:blip r:embed="rId2"/>
                <a:stretch>
                  <a:fillRect l="-1895" t="-2655" b="-2212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439D3C8B-F423-4DFC-A2E0-DDEDAFEB0682}"/>
                  </a:ext>
                </a:extLst>
              </p:cNvPr>
              <p:cNvSpPr>
                <a:spLocks noGrp="1"/>
              </p:cNvSpPr>
              <p:nvPr>
                <p:ph type="body" idx="1"/>
              </p:nvPr>
            </p:nvSpPr>
            <p:spPr>
              <a:xfrm>
                <a:off x="387900" y="1489823"/>
                <a:ext cx="8368200" cy="1379770"/>
              </a:xfrm>
            </p:spPr>
            <p:txBody>
              <a:bodyPr>
                <a:normAutofit lnSpcReduction="10000"/>
              </a:bodyPr>
              <a:lstStyle/>
              <a:p>
                <a:pPr marL="114300" indent="0">
                  <a:buNone/>
                </a:pPr>
                <a:r>
                  <a:rPr kumimoji="1" lang="ja-JP" altLang="en-US" dirty="0">
                    <a:latin typeface="Roboto Slab" panose="020B0600070205080204" charset="0"/>
                  </a:rPr>
                  <a:t>・</a:t>
                </a:r>
                <a:r>
                  <a:rPr kumimoji="1" lang="en-US" altLang="ja-JP" dirty="0">
                    <a:latin typeface="Roboto Slab" panose="020B0600070205080204" charset="0"/>
                  </a:rPr>
                  <a:t>Shamir</a:t>
                </a:r>
                <a:r>
                  <a:rPr kumimoji="1" lang="ja-JP" altLang="en-US" dirty="0">
                    <a:latin typeface="Roboto Slab" panose="020B0600070205080204" charset="0"/>
                  </a:rPr>
                  <a:t>によって提案された手法を拡張したもの。</a:t>
                </a:r>
                <a:endParaRPr kumimoji="1" lang="en-US" altLang="ja-JP" dirty="0">
                  <a:latin typeface="Roboto Slab" panose="020B0600070205080204" charset="0"/>
                </a:endParaRPr>
              </a:p>
              <a:p>
                <a:pPr marL="114300" indent="0">
                  <a:buNone/>
                </a:pPr>
                <a:r>
                  <a:rPr kumimoji="1" lang="ja-JP" altLang="en-US" dirty="0">
                    <a:latin typeface="Roboto Slab" panose="020B0600070205080204" charset="0"/>
                  </a:rPr>
                  <a:t>・</a:t>
                </a: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latin typeface="Roboto Slab" panose="020B0600070205080204" charset="0"/>
                  </a:rPr>
                  <a:t>個のシェアを生成し、</a:t>
                </a:r>
                <a:r>
                  <a:rPr kumimoji="1" lang="en-US" altLang="ja-JP" dirty="0"/>
                  <a:t> </a:t>
                </a:r>
                <a14:m>
                  <m:oMath xmlns:m="http://schemas.openxmlformats.org/officeDocument/2006/math">
                    <m:r>
                      <a:rPr kumimoji="1" lang="en-US" altLang="ja-JP" b="0" i="1" smtClean="0">
                        <a:latin typeface="Cambria Math" panose="02040503050406030204" pitchFamily="18" charset="0"/>
                      </a:rPr>
                      <m:t>𝑘</m:t>
                    </m:r>
                  </m:oMath>
                </a14:m>
                <a:r>
                  <a:rPr kumimoji="1" lang="ja-JP" altLang="en-US" dirty="0">
                    <a:latin typeface="Roboto Slab" panose="020B0600070205080204" charset="0"/>
                  </a:rPr>
                  <a:t>個以上のシェアから秘密情報を復元できるが、</a:t>
                </a:r>
                <a:r>
                  <a:rPr kumimoji="1" lang="en-US" altLang="ja-JP" dirty="0"/>
                  <a:t> </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𝐿</m:t>
                    </m:r>
                  </m:oMath>
                </a14:m>
                <a:r>
                  <a:rPr kumimoji="1" lang="ja-JP" altLang="en-US" dirty="0">
                    <a:latin typeface="Roboto Slab" panose="020B0600070205080204" charset="0"/>
                  </a:rPr>
                  <a:t>個以下のシェアからは元の秘密情報に関する情報は得られない。しかし、</a:t>
                </a:r>
                <a:r>
                  <a:rPr kumimoji="1" lang="en-US" altLang="ja-JP" dirty="0"/>
                  <a:t> </a:t>
                </a:r>
                <a14:m>
                  <m:oMath xmlns:m="http://schemas.openxmlformats.org/officeDocument/2006/math">
                    <m:r>
                      <a:rPr kumimoji="1" lang="en-US" altLang="ja-JP" i="1">
                        <a:latin typeface="Cambria Math" panose="02040503050406030204" pitchFamily="18" charset="0"/>
                      </a:rPr>
                      <m:t>𝑘</m:t>
                    </m:r>
                    <m:r>
                      <a:rPr kumimoji="1" lang="en-US" altLang="ja-JP" i="1">
                        <a:latin typeface="Cambria Math" panose="02040503050406030204" pitchFamily="18" charset="0"/>
                      </a:rPr>
                      <m:t>−</m:t>
                    </m:r>
                    <m:r>
                      <a:rPr kumimoji="1" lang="en-US" altLang="ja-JP" b="0" i="1" smtClean="0">
                        <a:latin typeface="Cambria Math" panose="02040503050406030204" pitchFamily="18" charset="0"/>
                      </a:rPr>
                      <m:t>𝑙</m:t>
                    </m:r>
                  </m:oMath>
                </a14:m>
                <a:r>
                  <a:rPr kumimoji="1" lang="ja-JP" altLang="en-US" dirty="0">
                    <a:latin typeface="Roboto Slab" panose="020B0600070205080204" charset="0"/>
                  </a:rPr>
                  <a:t>個</a:t>
                </a:r>
                <a14:m>
                  <m:oMath xmlns:m="http://schemas.openxmlformats.org/officeDocument/2006/math">
                    <m:d>
                      <m:dPr>
                        <m:ctrlPr>
                          <a:rPr kumimoji="1" lang="en-US" altLang="ja-JP" b="0" i="0" smtClean="0">
                            <a:latin typeface="Cambria Math" panose="02040503050406030204" pitchFamily="18" charset="0"/>
                          </a:rPr>
                        </m:ctrlPr>
                      </m:dPr>
                      <m:e>
                        <m:r>
                          <a:rPr kumimoji="1" lang="en-US" altLang="ja-JP" b="0" i="0" smtClean="0">
                            <a:latin typeface="Cambria Math" panose="02040503050406030204" pitchFamily="18" charset="0"/>
                          </a:rPr>
                          <m:t>0</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rPr>
                          <m:t>𝐿</m:t>
                        </m:r>
                        <m:r>
                          <a:rPr kumimoji="1" lang="en-US" altLang="ja-JP" b="0" i="0" smtClean="0">
                            <a:latin typeface="Cambria Math" panose="02040503050406030204" pitchFamily="18" charset="0"/>
                          </a:rPr>
                          <m:t>−1</m:t>
                        </m:r>
                      </m:e>
                    </m:d>
                  </m:oMath>
                </a14:m>
                <a:r>
                  <a:rPr kumimoji="1" lang="ja-JP" altLang="en-US" dirty="0">
                    <a:latin typeface="Roboto Slab" panose="020B0600070205080204" charset="0"/>
                  </a:rPr>
                  <a:t>のシェアからは部分的に情報が得られてしまう。</a:t>
                </a:r>
              </a:p>
            </p:txBody>
          </p:sp>
        </mc:Choice>
        <mc:Fallback>
          <p:sp>
            <p:nvSpPr>
              <p:cNvPr id="3" name="テキスト プレースホルダー 2">
                <a:extLst>
                  <a:ext uri="{FF2B5EF4-FFF2-40B4-BE49-F238E27FC236}">
                    <a16:creationId xmlns:a16="http://schemas.microsoft.com/office/drawing/2014/main" id="{439D3C8B-F423-4DFC-A2E0-DDEDAFEB0682}"/>
                  </a:ext>
                </a:extLst>
              </p:cNvPr>
              <p:cNvSpPr>
                <a:spLocks noGrp="1" noRot="1" noChangeAspect="1" noMove="1" noResize="1" noEditPoints="1" noAdjustHandles="1" noChangeArrowheads="1" noChangeShapeType="1" noTextEdit="1"/>
              </p:cNvSpPr>
              <p:nvPr>
                <p:ph type="body" idx="1"/>
              </p:nvPr>
            </p:nvSpPr>
            <p:spPr>
              <a:xfrm>
                <a:off x="387900" y="1489823"/>
                <a:ext cx="8368200" cy="1379770"/>
              </a:xfrm>
              <a:blipFill>
                <a:blip r:embed="rId3"/>
                <a:stretch>
                  <a:fillRect t="-881"/>
                </a:stretch>
              </a:blipFill>
            </p:spPr>
            <p:txBody>
              <a:bodyPr/>
              <a:lstStyle/>
              <a:p>
                <a:r>
                  <a:rPr lang="ja-JP" altLang="en-US">
                    <a:noFill/>
                  </a:rPr>
                  <a:t> </a:t>
                </a:r>
              </a:p>
            </p:txBody>
          </p:sp>
        </mc:Fallback>
      </mc:AlternateContent>
      <p:sp>
        <p:nvSpPr>
          <p:cNvPr id="6" name="左中かっこ 5">
            <a:extLst>
              <a:ext uri="{FF2B5EF4-FFF2-40B4-BE49-F238E27FC236}">
                <a16:creationId xmlns:a16="http://schemas.microsoft.com/office/drawing/2014/main" id="{B527F275-4782-4C7B-B18E-DCFF3678ABB6}"/>
              </a:ext>
            </a:extLst>
          </p:cNvPr>
          <p:cNvSpPr/>
          <p:nvPr/>
        </p:nvSpPr>
        <p:spPr>
          <a:xfrm>
            <a:off x="3600253" y="3082953"/>
            <a:ext cx="290010" cy="150508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1" lang="ja-JP" altLang="en-US" sz="1400" b="0" i="0" u="none" strike="noStrike" kern="0" cap="none" spc="0" normalizeH="0" baseline="0" noProof="0">
              <a:ln>
                <a:noFill/>
              </a:ln>
              <a:solidFill>
                <a:srgbClr val="FFFFFF"/>
              </a:solidFill>
              <a:effectLst/>
              <a:uLnTx/>
              <a:uFillTx/>
              <a:latin typeface="Arial"/>
              <a:ea typeface="ＭＳ Ｐゴシック" panose="020B0600070205080204" pitchFamily="50" charset="-128"/>
              <a:cs typeface="+mn-cs"/>
              <a:sym typeface="Arial"/>
            </a:endParaRPr>
          </a:p>
        </p:txBody>
      </p:sp>
      <p:sp>
        <p:nvSpPr>
          <p:cNvPr id="7" name="左中かっこ 6">
            <a:extLst>
              <a:ext uri="{FF2B5EF4-FFF2-40B4-BE49-F238E27FC236}">
                <a16:creationId xmlns:a16="http://schemas.microsoft.com/office/drawing/2014/main" id="{684597FE-30F7-456B-BC2A-5AB8051473D4}"/>
              </a:ext>
            </a:extLst>
          </p:cNvPr>
          <p:cNvSpPr/>
          <p:nvPr/>
        </p:nvSpPr>
        <p:spPr>
          <a:xfrm rot="10800000">
            <a:off x="5048053" y="3082951"/>
            <a:ext cx="374178" cy="97570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1" lang="ja-JP" altLang="en-US" sz="1400" b="0" i="0" u="none" strike="noStrike" kern="0" cap="none" spc="0" normalizeH="0" baseline="0" noProof="0">
              <a:ln>
                <a:noFill/>
              </a:ln>
              <a:solidFill>
                <a:srgbClr val="FFFFFF"/>
              </a:solidFill>
              <a:effectLst/>
              <a:uLnTx/>
              <a:uFillTx/>
              <a:latin typeface="Arial"/>
              <a:ea typeface="ＭＳ Ｐゴシック" panose="020B0600070205080204" pitchFamily="50" charset="-128"/>
              <a:cs typeface="+mn-cs"/>
              <a:sym typeface="Arial"/>
            </a:endParaRP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03F89689-BA42-42B3-999C-81630CC1C911}"/>
                  </a:ext>
                </a:extLst>
              </p:cNvPr>
              <p:cNvSpPr txBox="1"/>
              <p:nvPr/>
            </p:nvSpPr>
            <p:spPr>
              <a:xfrm>
                <a:off x="4133651" y="2869593"/>
                <a:ext cx="567934" cy="1815882"/>
              </a:xfrm>
              <a:prstGeom prst="rect">
                <a:avLst/>
              </a:prstGeom>
              <a:noFill/>
            </p:spPr>
            <p:txBody>
              <a:bodyPr wrap="square" rtlCol="0">
                <a:spAutoFit/>
              </a:bodyPr>
              <a:lstStyle/>
              <a:p>
                <a:pPr marL="0" marR="0" lvl="0" indent="0" algn="dist" defTabSz="914400" rtl="0" eaLnBrk="1" fontAlgn="auto" latinLnBrk="0" hangingPunct="1">
                  <a:lnSpc>
                    <a:spcPct val="2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kumimoji="1" lang="en-US" altLang="ja-JP" sz="1400" b="0" i="1" u="none" strike="noStrike" kern="0" cap="none" spc="0" normalizeH="0" baseline="0" noProof="0" smtClean="0">
                              <a:ln>
                                <a:noFill/>
                              </a:ln>
                              <a:solidFill>
                                <a:srgbClr val="FFFFFF"/>
                              </a:solidFill>
                              <a:effectLst/>
                              <a:uLnTx/>
                              <a:uFillTx/>
                              <a:latin typeface="Cambria Math" panose="02040503050406030204" pitchFamily="18" charset="0"/>
                              <a:sym typeface="Arial"/>
                            </a:rPr>
                          </m:ctrlPr>
                        </m:sSubPr>
                        <m:e>
                          <m:r>
                            <a:rPr kumimoji="1" lang="en-US" altLang="ja-JP" sz="1400" b="0" i="1" u="none" strike="noStrike" kern="0" cap="none" spc="0" normalizeH="0" baseline="0" noProof="0" smtClean="0">
                              <a:ln>
                                <a:noFill/>
                              </a:ln>
                              <a:solidFill>
                                <a:srgbClr val="FFFFFF"/>
                              </a:solidFill>
                              <a:effectLst/>
                              <a:uLnTx/>
                              <a:uFillTx/>
                              <a:latin typeface="Cambria Math" panose="02040503050406030204" pitchFamily="18" charset="0"/>
                              <a:sym typeface="Arial"/>
                            </a:rPr>
                            <m:t>𝑠h𝑎𝑟𝑒</m:t>
                          </m:r>
                        </m:e>
                        <m:sub>
                          <m:r>
                            <a:rPr kumimoji="1" lang="en-US" altLang="ja-JP" sz="1400" b="0" i="1" u="none" strike="noStrike" kern="0" cap="none" spc="0" normalizeH="0" baseline="0" noProof="0" smtClean="0">
                              <a:ln>
                                <a:noFill/>
                              </a:ln>
                              <a:solidFill>
                                <a:srgbClr val="FFFFFF"/>
                              </a:solidFill>
                              <a:effectLst/>
                              <a:uLnTx/>
                              <a:uFillTx/>
                              <a:latin typeface="Cambria Math" panose="02040503050406030204" pitchFamily="18" charset="0"/>
                              <a:sym typeface="Arial"/>
                            </a:rPr>
                            <m:t>1</m:t>
                          </m:r>
                        </m:sub>
                      </m:sSub>
                    </m:oMath>
                  </m:oMathPara>
                </a14:m>
                <a:endParaRPr kumimoji="1" lang="en-US" altLang="ja-JP" sz="14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dist" defTabSz="914400" rtl="0" eaLnBrk="1" fontAlgn="auto" latinLnBrk="0" hangingPunct="1">
                  <a:lnSpc>
                    <a:spcPct val="2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kumimoji="1" lang="en-US" altLang="ja-JP" sz="1400" b="0" i="1" u="none" strike="noStrike" kern="0" cap="none" spc="0" normalizeH="0" baseline="0" noProof="0" smtClean="0">
                              <a:ln>
                                <a:noFill/>
                              </a:ln>
                              <a:solidFill>
                                <a:srgbClr val="FFFFFF"/>
                              </a:solidFill>
                              <a:effectLst/>
                              <a:uLnTx/>
                              <a:uFillTx/>
                              <a:latin typeface="Cambria Math" panose="02040503050406030204" pitchFamily="18" charset="0"/>
                              <a:sym typeface="Arial"/>
                            </a:rPr>
                          </m:ctrlPr>
                        </m:sSubPr>
                        <m:e>
                          <m:r>
                            <a:rPr kumimoji="1" lang="en-US" altLang="ja-JP" sz="1400" b="0" i="1" u="none" strike="noStrike" kern="0" cap="none" spc="0" normalizeH="0" baseline="0" noProof="0" smtClean="0">
                              <a:ln>
                                <a:noFill/>
                              </a:ln>
                              <a:solidFill>
                                <a:srgbClr val="FFFFFF"/>
                              </a:solidFill>
                              <a:effectLst/>
                              <a:uLnTx/>
                              <a:uFillTx/>
                              <a:latin typeface="Cambria Math" panose="02040503050406030204" pitchFamily="18" charset="0"/>
                              <a:sym typeface="Arial"/>
                            </a:rPr>
                            <m:t>𝑠h𝑎𝑟𝑒</m:t>
                          </m:r>
                        </m:e>
                        <m:sub>
                          <m:r>
                            <a:rPr kumimoji="1" lang="en-US" altLang="ja-JP" sz="1400" b="0" i="1" u="none" strike="noStrike" kern="0" cap="none" spc="0" normalizeH="0" baseline="0" noProof="0" smtClean="0">
                              <a:ln>
                                <a:noFill/>
                              </a:ln>
                              <a:solidFill>
                                <a:srgbClr val="FFFFFF"/>
                              </a:solidFill>
                              <a:effectLst/>
                              <a:uLnTx/>
                              <a:uFillTx/>
                              <a:latin typeface="Cambria Math" panose="02040503050406030204" pitchFamily="18" charset="0"/>
                              <a:sym typeface="Arial"/>
                            </a:rPr>
                            <m:t>2</m:t>
                          </m:r>
                        </m:sub>
                      </m:sSub>
                    </m:oMath>
                  </m:oMathPara>
                </a14:m>
                <a:endParaRPr kumimoji="1" lang="en-US" altLang="ja-JP" sz="14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dist" defTabSz="914400" rtl="0" eaLnBrk="1" fontAlgn="auto" latinLnBrk="0" hangingPunct="1">
                  <a:lnSpc>
                    <a:spcPct val="2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kumimoji="1" lang="en-US" altLang="ja-JP" sz="14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m:t>
                      </m:r>
                    </m:oMath>
                  </m:oMathPara>
                </a14:m>
                <a:endParaRPr kumimoji="1" lang="en-US" altLang="ja-JP" sz="14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dist" defTabSz="914400" rtl="0" eaLnBrk="1" fontAlgn="auto" latinLnBrk="0" hangingPunct="1">
                  <a:lnSpc>
                    <a:spcPct val="2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kumimoji="1" lang="en-US" altLang="ja-JP" sz="1400" b="0" i="1" u="none" strike="noStrike" kern="0" cap="none" spc="0" normalizeH="0" baseline="0" noProof="0" smtClean="0">
                              <a:ln>
                                <a:noFill/>
                              </a:ln>
                              <a:solidFill>
                                <a:srgbClr val="FFFFFF"/>
                              </a:solidFill>
                              <a:effectLst/>
                              <a:uLnTx/>
                              <a:uFillTx/>
                              <a:latin typeface="Cambria Math" panose="02040503050406030204" pitchFamily="18" charset="0"/>
                              <a:sym typeface="Arial"/>
                            </a:rPr>
                          </m:ctrlPr>
                        </m:sSubPr>
                        <m:e>
                          <m:r>
                            <a:rPr kumimoji="1" lang="en-US" altLang="ja-JP" sz="1400" b="0" i="1" u="none" strike="noStrike" kern="0" cap="none" spc="0" normalizeH="0" baseline="0" noProof="0" smtClean="0">
                              <a:ln>
                                <a:noFill/>
                              </a:ln>
                              <a:solidFill>
                                <a:srgbClr val="FFFFFF"/>
                              </a:solidFill>
                              <a:effectLst/>
                              <a:uLnTx/>
                              <a:uFillTx/>
                              <a:latin typeface="Cambria Math" panose="02040503050406030204" pitchFamily="18" charset="0"/>
                              <a:sym typeface="Arial"/>
                            </a:rPr>
                            <m:t>𝑠h𝑎𝑟𝑒</m:t>
                          </m:r>
                        </m:e>
                        <m:sub>
                          <m:r>
                            <a:rPr kumimoji="1" lang="en-US" altLang="ja-JP" sz="1400" b="0" i="1" u="none" strike="noStrike" kern="0" cap="none" spc="0" normalizeH="0" baseline="0" noProof="0" smtClean="0">
                              <a:ln>
                                <a:noFill/>
                              </a:ln>
                              <a:solidFill>
                                <a:srgbClr val="FFFFFF"/>
                              </a:solidFill>
                              <a:effectLst/>
                              <a:uLnTx/>
                              <a:uFillTx/>
                              <a:latin typeface="Cambria Math" panose="02040503050406030204" pitchFamily="18" charset="0"/>
                              <a:sym typeface="Arial"/>
                            </a:rPr>
                            <m:t>𝑛</m:t>
                          </m:r>
                        </m:sub>
                      </m:sSub>
                    </m:oMath>
                  </m:oMathPara>
                </a14:m>
                <a:endParaRPr kumimoji="1" lang="en-US" altLang="ja-JP" sz="1400" b="0" i="0" u="none" strike="noStrike" kern="0" cap="none" spc="0" normalizeH="0" baseline="0" noProof="0" dirty="0">
                  <a:ln>
                    <a:noFill/>
                  </a:ln>
                  <a:solidFill>
                    <a:srgbClr val="FFFFFF"/>
                  </a:solidFill>
                  <a:effectLst/>
                  <a:uLnTx/>
                  <a:uFillTx/>
                  <a:latin typeface="Arial"/>
                  <a:cs typeface="Arial"/>
                  <a:sym typeface="Arial"/>
                </a:endParaRPr>
              </a:p>
            </p:txBody>
          </p:sp>
        </mc:Choice>
        <mc:Fallback>
          <p:sp>
            <p:nvSpPr>
              <p:cNvPr id="8" name="テキスト ボックス 7">
                <a:extLst>
                  <a:ext uri="{FF2B5EF4-FFF2-40B4-BE49-F238E27FC236}">
                    <a16:creationId xmlns:a16="http://schemas.microsoft.com/office/drawing/2014/main" id="{03F89689-BA42-42B3-999C-81630CC1C911}"/>
                  </a:ext>
                </a:extLst>
              </p:cNvPr>
              <p:cNvSpPr txBox="1">
                <a:spLocks noRot="1" noChangeAspect="1" noMove="1" noResize="1" noEditPoints="1" noAdjustHandles="1" noChangeArrowheads="1" noChangeShapeType="1" noTextEdit="1"/>
              </p:cNvSpPr>
              <p:nvPr/>
            </p:nvSpPr>
            <p:spPr>
              <a:xfrm>
                <a:off x="4133651" y="2869593"/>
                <a:ext cx="567934" cy="1815882"/>
              </a:xfrm>
              <a:prstGeom prst="rect">
                <a:avLst/>
              </a:prstGeom>
              <a:blipFill>
                <a:blip r:embed="rId4"/>
                <a:stretch>
                  <a:fillRect r="-860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AA8C65C7-B44B-43BE-9B0C-FDC8E757BEFB}"/>
                  </a:ext>
                </a:extLst>
              </p:cNvPr>
              <p:cNvSpPr txBox="1"/>
              <p:nvPr/>
            </p:nvSpPr>
            <p:spPr>
              <a:xfrm>
                <a:off x="2241893" y="3635567"/>
                <a:ext cx="13583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kumimoji="1" lang="en-US" altLang="ja-JP" sz="1400" b="0" i="1" u="sng" strike="noStrike" kern="0" cap="none" spc="0" normalizeH="0" baseline="0" noProof="0" smtClean="0">
                        <a:ln>
                          <a:noFill/>
                        </a:ln>
                        <a:solidFill>
                          <a:srgbClr val="FFFFFF"/>
                        </a:solidFill>
                        <a:effectLst/>
                        <a:uLnTx/>
                        <a:uFillTx/>
                        <a:latin typeface="Cambria Math" panose="02040503050406030204" pitchFamily="18" charset="0"/>
                        <a:sym typeface="Arial"/>
                      </a:rPr>
                      <m:t>𝑛</m:t>
                    </m:r>
                  </m:oMath>
                </a14:m>
                <a:r>
                  <a:rPr kumimoji="1" lang="en-US" altLang="ja-JP" sz="1400" b="0" i="0" u="sng" strike="noStrike" kern="0" cap="none" spc="0" normalizeH="0" baseline="0" noProof="0" dirty="0">
                    <a:ln>
                      <a:noFill/>
                    </a:ln>
                    <a:solidFill>
                      <a:srgbClr val="FFFFFF"/>
                    </a:solidFill>
                    <a:effectLst/>
                    <a:uLnTx/>
                    <a:uFillTx/>
                    <a:latin typeface="Arial"/>
                    <a:cs typeface="Arial"/>
                    <a:sym typeface="Arial"/>
                  </a:rPr>
                  <a:t> to generate</a:t>
                </a:r>
                <a:endParaRPr kumimoji="1" lang="ja-JP" altLang="en-US" sz="1400" b="0" i="0" u="sng" strike="noStrike" kern="0" cap="none" spc="0" normalizeH="0" baseline="0" noProof="0" dirty="0">
                  <a:ln>
                    <a:noFill/>
                  </a:ln>
                  <a:solidFill>
                    <a:srgbClr val="FFFFFF"/>
                  </a:solidFill>
                  <a:effectLst/>
                  <a:uLnTx/>
                  <a:uFillTx/>
                  <a:latin typeface="Arial"/>
                  <a:cs typeface="Arial"/>
                  <a:sym typeface="Arial"/>
                </a:endParaRPr>
              </a:p>
            </p:txBody>
          </p:sp>
        </mc:Choice>
        <mc:Fallback>
          <p:sp>
            <p:nvSpPr>
              <p:cNvPr id="9" name="テキスト ボックス 8">
                <a:extLst>
                  <a:ext uri="{FF2B5EF4-FFF2-40B4-BE49-F238E27FC236}">
                    <a16:creationId xmlns:a16="http://schemas.microsoft.com/office/drawing/2014/main" id="{AA8C65C7-B44B-43BE-9B0C-FDC8E757BEFB}"/>
                  </a:ext>
                </a:extLst>
              </p:cNvPr>
              <p:cNvSpPr txBox="1">
                <a:spLocks noRot="1" noChangeAspect="1" noMove="1" noResize="1" noEditPoints="1" noAdjustHandles="1" noChangeArrowheads="1" noChangeShapeType="1" noTextEdit="1"/>
              </p:cNvSpPr>
              <p:nvPr/>
            </p:nvSpPr>
            <p:spPr>
              <a:xfrm>
                <a:off x="2241893" y="3635567"/>
                <a:ext cx="1358360" cy="307777"/>
              </a:xfrm>
              <a:prstGeom prst="rect">
                <a:avLst/>
              </a:prstGeom>
              <a:blipFill>
                <a:blip r:embed="rId5"/>
                <a:stretch>
                  <a:fillRect t="-1961"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D53190AA-C3E5-459D-8D75-39AC4C253972}"/>
                  </a:ext>
                </a:extLst>
              </p:cNvPr>
              <p:cNvSpPr txBox="1"/>
              <p:nvPr/>
            </p:nvSpPr>
            <p:spPr>
              <a:xfrm>
                <a:off x="5581453" y="3409544"/>
                <a:ext cx="145581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kumimoji="1" lang="en-US" altLang="ja-JP" sz="1400" b="0" i="1" u="sng" strike="noStrike" kern="0" cap="none" spc="0" normalizeH="0" baseline="0" noProof="0" smtClean="0">
                        <a:ln>
                          <a:noFill/>
                        </a:ln>
                        <a:solidFill>
                          <a:srgbClr val="FFFFFF"/>
                        </a:solidFill>
                        <a:effectLst/>
                        <a:uLnTx/>
                        <a:uFillTx/>
                        <a:latin typeface="Cambria Math" panose="02040503050406030204" pitchFamily="18" charset="0"/>
                        <a:sym typeface="Arial"/>
                      </a:rPr>
                      <m:t>𝑘</m:t>
                    </m:r>
                  </m:oMath>
                </a14:m>
                <a:r>
                  <a:rPr kumimoji="1" lang="en-US" altLang="ja-JP" sz="1400" b="0" i="0" u="sng" strike="noStrike" kern="0" cap="none" spc="0" normalizeH="0" baseline="0" noProof="0" dirty="0">
                    <a:ln>
                      <a:noFill/>
                    </a:ln>
                    <a:solidFill>
                      <a:srgbClr val="FFFFFF"/>
                    </a:solidFill>
                    <a:effectLst/>
                    <a:uLnTx/>
                    <a:uFillTx/>
                    <a:latin typeface="Arial"/>
                    <a:cs typeface="Arial"/>
                    <a:sym typeface="Arial"/>
                  </a:rPr>
                  <a:t> to reconstruct</a:t>
                </a:r>
                <a:endParaRPr kumimoji="1" lang="ja-JP" altLang="en-US" sz="1400" b="0" i="0" u="sng" strike="noStrike" kern="0" cap="none" spc="0" normalizeH="0" baseline="0" noProof="0" dirty="0">
                  <a:ln>
                    <a:noFill/>
                  </a:ln>
                  <a:solidFill>
                    <a:srgbClr val="FFFFFF"/>
                  </a:solidFill>
                  <a:effectLst/>
                  <a:uLnTx/>
                  <a:uFillTx/>
                  <a:latin typeface="Arial"/>
                  <a:cs typeface="Arial"/>
                  <a:sym typeface="Arial"/>
                </a:endParaRPr>
              </a:p>
            </p:txBody>
          </p:sp>
        </mc:Choice>
        <mc:Fallback>
          <p:sp>
            <p:nvSpPr>
              <p:cNvPr id="10" name="テキスト ボックス 9">
                <a:extLst>
                  <a:ext uri="{FF2B5EF4-FFF2-40B4-BE49-F238E27FC236}">
                    <a16:creationId xmlns:a16="http://schemas.microsoft.com/office/drawing/2014/main" id="{D53190AA-C3E5-459D-8D75-39AC4C253972}"/>
                  </a:ext>
                </a:extLst>
              </p:cNvPr>
              <p:cNvSpPr txBox="1">
                <a:spLocks noRot="1" noChangeAspect="1" noMove="1" noResize="1" noEditPoints="1" noAdjustHandles="1" noChangeArrowheads="1" noChangeShapeType="1" noTextEdit="1"/>
              </p:cNvSpPr>
              <p:nvPr/>
            </p:nvSpPr>
            <p:spPr>
              <a:xfrm>
                <a:off x="5581453" y="3409544"/>
                <a:ext cx="1455812" cy="307777"/>
              </a:xfrm>
              <a:prstGeom prst="rect">
                <a:avLst/>
              </a:prstGeom>
              <a:blipFill>
                <a:blip r:embed="rId6"/>
                <a:stretch>
                  <a:fillRect t="-1961" b="-196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88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58F60F11-6E4F-4A88-A6FC-47517376F86A}"/>
                  </a:ext>
                </a:extLst>
              </p:cNvPr>
              <p:cNvSpPr>
                <a:spLocks noGrp="1"/>
              </p:cNvSpPr>
              <p:nvPr>
                <p:ph type="title"/>
              </p:nvPr>
            </p:nvSpPr>
            <p:spPr/>
            <p:txBody>
              <a:bodyPr/>
              <a:lstStyle/>
              <a:p>
                <a:r>
                  <a:rPr kumimoji="1" lang="en-US" altLang="ja-JP" sz="3200" dirty="0">
                    <a:solidFill>
                      <a:schemeClr val="tx1"/>
                    </a:solidFill>
                    <a:ea typeface="Arial" panose="020B0604020202020204" pitchFamily="34" charset="0"/>
                    <a:cs typeface="Arial" panose="020B0604020202020204" pitchFamily="34" charset="0"/>
                  </a:rPr>
                  <a:t>3.2.3 </a:t>
                </a:r>
                <a14:m>
                  <m:oMath xmlns:m="http://schemas.openxmlformats.org/officeDocument/2006/math">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m:t>
                    </m:r>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𝑘</m:t>
                    </m:r>
                    <m:r>
                      <a:rPr kumimoji="1" lang="en-US" altLang="ja-JP" sz="3200" b="0" i="1" smtClean="0">
                        <a:solidFill>
                          <a:schemeClr val="tx1"/>
                        </a:solidFill>
                        <a:latin typeface="Cambria Math" panose="02040503050406030204" pitchFamily="18" charset="0"/>
                        <a:ea typeface="Arial" panose="020B0604020202020204" pitchFamily="34" charset="0"/>
                        <a:cs typeface="Arial" panose="020B0604020202020204" pitchFamily="34" charset="0"/>
                      </a:rPr>
                      <m:t>,</m:t>
                    </m:r>
                    <m:r>
                      <a:rPr kumimoji="1" lang="en-US" altLang="ja-JP" sz="3200" b="0" i="1" smtClean="0">
                        <a:solidFill>
                          <a:schemeClr val="tx1"/>
                        </a:solidFill>
                        <a:latin typeface="Cambria Math" panose="02040503050406030204" pitchFamily="18" charset="0"/>
                        <a:ea typeface="Arial" panose="020B0604020202020204" pitchFamily="34" charset="0"/>
                        <a:cs typeface="Arial" panose="020B0604020202020204" pitchFamily="34" charset="0"/>
                      </a:rPr>
                      <m:t>𝐿</m:t>
                    </m:r>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m:t>
                    </m:r>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𝑛</m:t>
                    </m:r>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m:t>
                    </m:r>
                  </m:oMath>
                </a14:m>
                <a:r>
                  <a:rPr lang="ja-JP" altLang="en-US" dirty="0"/>
                  <a:t>秘密分散法</a:t>
                </a:r>
                <a:endParaRPr kumimoji="1" lang="ja-JP" altLang="en-US" dirty="0"/>
              </a:p>
            </p:txBody>
          </p:sp>
        </mc:Choice>
        <mc:Fallback>
          <p:sp>
            <p:nvSpPr>
              <p:cNvPr id="2" name="タイトル 1">
                <a:extLst>
                  <a:ext uri="{FF2B5EF4-FFF2-40B4-BE49-F238E27FC236}">
                    <a16:creationId xmlns:a16="http://schemas.microsoft.com/office/drawing/2014/main" id="{58F60F11-6E4F-4A88-A6FC-47517376F86A}"/>
                  </a:ext>
                </a:extLst>
              </p:cNvPr>
              <p:cNvSpPr>
                <a:spLocks noGrp="1" noRot="1" noChangeAspect="1" noMove="1" noResize="1" noEditPoints="1" noAdjustHandles="1" noChangeArrowheads="1" noChangeShapeType="1" noTextEdit="1"/>
              </p:cNvSpPr>
              <p:nvPr>
                <p:ph type="title"/>
              </p:nvPr>
            </p:nvSpPr>
            <p:spPr>
              <a:blipFill>
                <a:blip r:embed="rId2"/>
                <a:stretch>
                  <a:fillRect l="-1895" t="-2655" b="-2212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439D3C8B-F423-4DFC-A2E0-DDEDAFEB0682}"/>
                  </a:ext>
                </a:extLst>
              </p:cNvPr>
              <p:cNvSpPr>
                <a:spLocks noGrp="1"/>
              </p:cNvSpPr>
              <p:nvPr>
                <p:ph type="body" idx="1"/>
              </p:nvPr>
            </p:nvSpPr>
            <p:spPr>
              <a:xfrm>
                <a:off x="387900" y="1489823"/>
                <a:ext cx="8368200" cy="2681123"/>
              </a:xfrm>
            </p:spPr>
            <p:txBody>
              <a:bodyPr>
                <a:normAutofit/>
              </a:bodyPr>
              <a:lstStyle/>
              <a:p>
                <a:pPr marL="114300" indent="0">
                  <a:buNone/>
                </a:pPr>
                <a:r>
                  <a:rPr kumimoji="1" lang="ja-JP" altLang="en-US" dirty="0">
                    <a:latin typeface="Roboto Slab" panose="020B0600070205080204" charset="0"/>
                  </a:rPr>
                  <a:t>・実装した分散アルゴリズムはまず秘密情報</a:t>
                </a:r>
                <a14:m>
                  <m:oMath xmlns:m="http://schemas.openxmlformats.org/officeDocument/2006/math">
                    <m:sSub>
                      <m:sSubPr>
                        <m:ctrlPr>
                          <a:rPr kumimoji="1" lang="en-US" altLang="ja-JP" i="1">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𝑆</m:t>
                        </m:r>
                      </m:e>
                      <m:sub>
                        <m:r>
                          <a:rPr kumimoji="1" lang="en-US" altLang="ja-JP" b="0" i="1" smtClean="0">
                            <a:solidFill>
                              <a:schemeClr val="tx1"/>
                            </a:solidFill>
                            <a:latin typeface="Cambria Math" panose="02040503050406030204" pitchFamily="18" charset="0"/>
                          </a:rPr>
                          <m:t>𝑖</m:t>
                        </m:r>
                      </m:sub>
                    </m:sSub>
                  </m:oMath>
                </a14:m>
                <a:r>
                  <a:rPr kumimoji="1" lang="ja-JP" altLang="en-US" dirty="0">
                    <a:latin typeface="Roboto Slab" panose="020B0600070205080204" charset="0"/>
                  </a:rPr>
                  <a:t>に対し、</a:t>
                </a:r>
                <a:r>
                  <a:rPr kumimoji="1" lang="en-US" altLang="ja-JP" dirty="0"/>
                  <a:t> </a:t>
                </a:r>
                <a14:m>
                  <m:oMath xmlns:m="http://schemas.openxmlformats.org/officeDocument/2006/math">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rPr>
                          <m:t>𝑆</m:t>
                        </m:r>
                      </m:e>
                      <m:sub>
                        <m:r>
                          <a:rPr kumimoji="1" lang="en-US" altLang="ja-JP" i="1">
                            <a:solidFill>
                              <a:schemeClr val="tx1"/>
                            </a:solidFill>
                            <a:latin typeface="Cambria Math" panose="02040503050406030204" pitchFamily="18" charset="0"/>
                          </a:rPr>
                          <m:t>𝑖</m:t>
                        </m:r>
                      </m:sub>
                    </m:sSub>
                    <m:r>
                      <a:rPr kumimoji="1" lang="en-US" altLang="ja-JP" i="1">
                        <a:solidFill>
                          <a:schemeClr val="tx1"/>
                        </a:solidFill>
                        <a:latin typeface="Cambria Math" panose="02040503050406030204" pitchFamily="18" charset="0"/>
                      </a:rPr>
                      <m:t> </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oMath>
                </a14:m>
                <a:r>
                  <a:rPr kumimoji="1" lang="ja-JP" altLang="en-US" dirty="0">
                    <a:latin typeface="Roboto Slab" panose="020B0600070205080204" charset="0"/>
                  </a:rPr>
                  <a:t>を満たす最小の素数</a:t>
                </a:r>
                <a14:m>
                  <m:oMath xmlns:m="http://schemas.openxmlformats.org/officeDocument/2006/math">
                    <m:r>
                      <a:rPr kumimoji="1" lang="en-US" altLang="ja-JP" i="1">
                        <a:latin typeface="Cambria Math" panose="02040503050406030204" pitchFamily="18" charset="0"/>
                        <a:ea typeface="Cambria Math" panose="02040503050406030204" pitchFamily="18" charset="0"/>
                      </a:rPr>
                      <m:t>𝑝</m:t>
                    </m:r>
                  </m:oMath>
                </a14:m>
                <a:r>
                  <a:rPr kumimoji="1" lang="ja-JP" altLang="en-US" dirty="0">
                    <a:latin typeface="Roboto Slab" panose="020B0600070205080204" charset="0"/>
                  </a:rPr>
                  <a:t>を選び、</a:t>
                </a:r>
                <a:r>
                  <a:rPr kumimoji="1" lang="en-US" altLang="ja-JP" dirty="0">
                    <a:solidFill>
                      <a:schemeClr val="tx1"/>
                    </a:solidFill>
                  </a:rPr>
                  <a:t> </a:t>
                </a:r>
                <a14:m>
                  <m:oMath xmlns:m="http://schemas.openxmlformats.org/officeDocument/2006/math">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rPr>
                          <m:t>𝑆</m:t>
                        </m:r>
                      </m:e>
                      <m:sub>
                        <m:r>
                          <a:rPr kumimoji="1" lang="en-US" altLang="ja-JP" i="1">
                            <a:solidFill>
                              <a:schemeClr val="tx1"/>
                            </a:solidFill>
                            <a:latin typeface="Cambria Math" panose="02040503050406030204" pitchFamily="18" charset="0"/>
                          </a:rPr>
                          <m:t>𝑖</m:t>
                        </m:r>
                      </m:sub>
                    </m:sSub>
                    <m:r>
                      <a:rPr kumimoji="1" lang="en-US" altLang="ja-JP" i="1">
                        <a:solidFill>
                          <a:schemeClr val="tx1"/>
                        </a:solidFill>
                        <a:latin typeface="Cambria Math" panose="02040503050406030204" pitchFamily="18" charset="0"/>
                      </a:rPr>
                      <m:t> </m:t>
                    </m:r>
                  </m:oMath>
                </a14:m>
                <a:r>
                  <a:rPr kumimoji="1" lang="ja-JP" altLang="en-US" dirty="0">
                    <a:latin typeface="Roboto Slab" panose="020B0600070205080204" charset="0"/>
                  </a:rPr>
                  <a:t>を</a:t>
                </a:r>
                <a14:m>
                  <m:oMath xmlns:m="http://schemas.openxmlformats.org/officeDocument/2006/math">
                    <m:r>
                      <a:rPr kumimoji="1" lang="en-US" altLang="ja-JP" b="0" i="1" smtClean="0">
                        <a:solidFill>
                          <a:schemeClr val="tx1"/>
                        </a:solidFill>
                        <a:latin typeface="Cambria Math" panose="02040503050406030204" pitchFamily="18" charset="0"/>
                      </a:rPr>
                      <m:t>𝐿</m:t>
                    </m:r>
                  </m:oMath>
                </a14:m>
                <a:r>
                  <a:rPr kumimoji="1" lang="ja-JP" altLang="en-US" dirty="0">
                    <a:latin typeface="Roboto Slab" panose="020B0600070205080204" charset="0"/>
                  </a:rPr>
                  <a:t>個に分割する。</a:t>
                </a:r>
                <a:endParaRPr kumimoji="1" lang="en-US" altLang="ja-JP" dirty="0">
                  <a:latin typeface="Roboto Slab" panose="020B0600070205080204" charset="0"/>
                </a:endParaRPr>
              </a:p>
              <a:p>
                <a:pPr marL="114300" indent="0">
                  <a:buNone/>
                </a:pPr>
                <a:r>
                  <a:rPr kumimoji="1" lang="ja-JP" altLang="en-US" dirty="0">
                    <a:latin typeface="Roboto Slab" panose="020B0600070205080204" charset="0"/>
                  </a:rPr>
                  <a:t>・</a:t>
                </a:r>
                <a:r>
                  <a:rPr kumimoji="1" lang="en-US" altLang="ja-JP" dirty="0">
                    <a:ea typeface="Cambria Math" panose="02040503050406030204" pitchFamily="18" charset="0"/>
                  </a:rPr>
                  <a:t> </a:t>
                </a:r>
                <a14:m>
                  <m:oMath xmlns:m="http://schemas.openxmlformats.org/officeDocument/2006/math">
                    <m:r>
                      <m:rPr>
                        <m:sty m:val="p"/>
                      </m:rPr>
                      <a:rPr kumimoji="1" lang="en-US" altLang="ja-JP" b="0" i="0" smtClean="0">
                        <a:latin typeface="Cambria Math" panose="02040503050406030204" pitchFamily="18" charset="0"/>
                        <a:ea typeface="Cambria Math" panose="02040503050406030204" pitchFamily="18" charset="0"/>
                      </a:rPr>
                      <m:t>GF</m:t>
                    </m:r>
                    <m:r>
                      <a:rPr kumimoji="1" lang="en-US" altLang="ja-JP" b="0" i="0"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𝑝</m:t>
                    </m:r>
                    <m:r>
                      <a:rPr kumimoji="1" lang="en-US" altLang="ja-JP" b="0" i="1" smtClean="0">
                        <a:latin typeface="Cambria Math" panose="02040503050406030204" pitchFamily="18" charset="0"/>
                        <a:ea typeface="Cambria Math" panose="02040503050406030204" pitchFamily="18" charset="0"/>
                      </a:rPr>
                      <m:t>)</m:t>
                    </m:r>
                    <m:r>
                      <a:rPr kumimoji="1" lang="ja-JP" altLang="en-US" i="1">
                        <a:latin typeface="Cambria Math" panose="02040503050406030204" pitchFamily="18" charset="0"/>
                        <a:ea typeface="Cambria Math" panose="02040503050406030204" pitchFamily="18" charset="0"/>
                      </a:rPr>
                      <m:t>上</m:t>
                    </m:r>
                  </m:oMath>
                </a14:m>
                <a:r>
                  <a:rPr kumimoji="1" lang="ja-JP" altLang="en-US" dirty="0">
                    <a:latin typeface="Roboto Slab" panose="020B0600070205080204" charset="0"/>
                  </a:rPr>
                  <a:t>で乱数を用いて以下のように</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oMath>
                </a14:m>
                <a:r>
                  <a:rPr kumimoji="1" lang="ja-JP" altLang="en-US" dirty="0">
                    <a:latin typeface="Roboto Slab" panose="020B0600070205080204" charset="0"/>
                  </a:rPr>
                  <a:t>次式を生成し、参加者</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oMath>
                </a14:m>
                <a:r>
                  <a:rPr kumimoji="1" lang="ja-JP" altLang="en-US" dirty="0">
                    <a:latin typeface="Roboto Slab" panose="020B0600070205080204" charset="0"/>
                  </a:rPr>
                  <a:t>に対し</a:t>
                </a:r>
                <a14:m>
                  <m:oMath xmlns:m="http://schemas.openxmlformats.org/officeDocument/2006/math">
                    <m:sSub>
                      <m:sSubPr>
                        <m:ctrlPr>
                          <a:rPr kumimoji="1" lang="en-US" altLang="ja-JP" i="1">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𝑓</m:t>
                        </m:r>
                      </m:e>
                      <m:sub>
                        <m:r>
                          <a:rPr kumimoji="1" lang="en-US" altLang="ja-JP" i="1">
                            <a:solidFill>
                              <a:schemeClr val="tx1"/>
                            </a:solidFill>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oMath>
                </a14:m>
                <a:r>
                  <a:rPr kumimoji="1" lang="ja-JP" altLang="en-US" dirty="0">
                    <a:latin typeface="Roboto Slab" panose="020B0600070205080204" charset="0"/>
                  </a:rPr>
                  <a:t>を計算し、シェアとして渡す。</a:t>
                </a:r>
                <a:endParaRPr kumimoji="1" lang="en-US" altLang="ja-JP" dirty="0">
                  <a:latin typeface="Roboto Slab" panose="020B0600070205080204" charset="0"/>
                </a:endParaRPr>
              </a:p>
              <a:p>
                <a:pPr marL="114300" indent="0">
                  <a:buNone/>
                </a:pPr>
                <a:r>
                  <a:rPr kumimoji="1" lang="ja-JP" altLang="en-US" dirty="0">
                    <a:latin typeface="Roboto Slab" panose="020B0600070205080204" charset="0"/>
                  </a:rPr>
                  <a:t>・今回は</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=11,</m:t>
                    </m:r>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=65537</m:t>
                    </m:r>
                  </m:oMath>
                </a14:m>
                <a:r>
                  <a:rPr kumimoji="1" lang="ja-JP" altLang="en-US" dirty="0">
                    <a:latin typeface="Roboto Slab" panose="020B0600070205080204" charset="0"/>
                  </a:rPr>
                  <a:t>とした。</a:t>
                </a:r>
              </a:p>
              <a:p>
                <a:pPr marL="114300" indent="0">
                  <a:buNone/>
                </a:pPr>
                <a:endParaRPr kumimoji="1" lang="ja-JP" altLang="en-US" dirty="0">
                  <a:latin typeface="Roboto Slab" panose="020B0600070205080204" charset="0"/>
                </a:endParaRPr>
              </a:p>
            </p:txBody>
          </p:sp>
        </mc:Choice>
        <mc:Fallback>
          <p:sp>
            <p:nvSpPr>
              <p:cNvPr id="3" name="テキスト プレースホルダー 2">
                <a:extLst>
                  <a:ext uri="{FF2B5EF4-FFF2-40B4-BE49-F238E27FC236}">
                    <a16:creationId xmlns:a16="http://schemas.microsoft.com/office/drawing/2014/main" id="{439D3C8B-F423-4DFC-A2E0-DDEDAFEB0682}"/>
                  </a:ext>
                </a:extLst>
              </p:cNvPr>
              <p:cNvSpPr>
                <a:spLocks noGrp="1" noRot="1" noChangeAspect="1" noMove="1" noResize="1" noEditPoints="1" noAdjustHandles="1" noChangeArrowheads="1" noChangeShapeType="1" noTextEdit="1"/>
              </p:cNvSpPr>
              <p:nvPr>
                <p:ph type="body" idx="1"/>
              </p:nvPr>
            </p:nvSpPr>
            <p:spPr>
              <a:xfrm>
                <a:off x="387900" y="1489823"/>
                <a:ext cx="8368200" cy="2681123"/>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2B484219-FF6B-40D8-8AC1-736F8804AB77}"/>
                  </a:ext>
                </a:extLst>
              </p:cNvPr>
              <p:cNvSpPr txBox="1"/>
              <p:nvPr/>
            </p:nvSpPr>
            <p:spPr>
              <a:xfrm>
                <a:off x="802981" y="3416489"/>
                <a:ext cx="7538037" cy="921919"/>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800" i="1" smtClean="0">
                              <a:solidFill>
                                <a:schemeClr val="tx1"/>
                              </a:solidFill>
                              <a:latin typeface="Cambria Math" panose="02040503050406030204" pitchFamily="18" charset="0"/>
                            </a:rPr>
                          </m:ctrlPr>
                        </m:sSubPr>
                        <m:e>
                          <m:r>
                            <a:rPr kumimoji="1" lang="en-US" altLang="ja-JP" sz="1800" i="1">
                              <a:solidFill>
                                <a:schemeClr val="tx1"/>
                              </a:solidFill>
                              <a:latin typeface="Cambria Math" panose="02040503050406030204" pitchFamily="18" charset="0"/>
                            </a:rPr>
                            <m:t>𝑆</m:t>
                          </m:r>
                        </m:e>
                        <m:sub>
                          <m:r>
                            <a:rPr kumimoji="1" lang="en-US" altLang="ja-JP" sz="1800" i="1">
                              <a:solidFill>
                                <a:schemeClr val="tx1"/>
                              </a:solidFill>
                              <a:latin typeface="Cambria Math" panose="02040503050406030204" pitchFamily="18" charset="0"/>
                            </a:rPr>
                            <m:t>𝑖</m:t>
                          </m:r>
                        </m:sub>
                      </m:sSub>
                      <m:r>
                        <a:rPr kumimoji="1" lang="en-US" altLang="ja-JP" sz="1800" b="0" i="1" smtClean="0">
                          <a:solidFill>
                            <a:schemeClr val="tx1"/>
                          </a:solidFill>
                          <a:latin typeface="Cambria Math" panose="02040503050406030204" pitchFamily="18" charset="0"/>
                        </a:rPr>
                        <m:t>=</m:t>
                      </m:r>
                      <m:sSub>
                        <m:sSubPr>
                          <m:ctrlPr>
                            <a:rPr kumimoji="1" lang="en-US" altLang="ja-JP" sz="1800" i="1">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𝑠</m:t>
                          </m:r>
                        </m:e>
                        <m:sub>
                          <m:r>
                            <a:rPr kumimoji="1" lang="en-US" altLang="ja-JP" sz="1800" b="0" i="1" smtClean="0">
                              <a:solidFill>
                                <a:schemeClr val="tx1"/>
                              </a:solidFill>
                              <a:latin typeface="Cambria Math" panose="02040503050406030204" pitchFamily="18" charset="0"/>
                            </a:rPr>
                            <m:t>0</m:t>
                          </m:r>
                        </m:sub>
                      </m:sSub>
                      <m:r>
                        <a:rPr kumimoji="1" lang="en-US" altLang="ja-JP" sz="1800" b="0" i="1" smtClean="0">
                          <a:solidFill>
                            <a:schemeClr val="tx1"/>
                          </a:solidFill>
                          <a:latin typeface="Cambria Math" panose="02040503050406030204" pitchFamily="18" charset="0"/>
                        </a:rPr>
                        <m:t>||</m:t>
                      </m:r>
                      <m:sSub>
                        <m:sSubPr>
                          <m:ctrlPr>
                            <a:rPr kumimoji="1" lang="en-US" altLang="ja-JP" sz="1800" i="1">
                              <a:solidFill>
                                <a:schemeClr val="tx1"/>
                              </a:solidFill>
                              <a:latin typeface="Cambria Math" panose="02040503050406030204" pitchFamily="18" charset="0"/>
                            </a:rPr>
                          </m:ctrlPr>
                        </m:sSubPr>
                        <m:e>
                          <m:r>
                            <a:rPr kumimoji="1" lang="en-US" altLang="ja-JP" sz="1800" i="1">
                              <a:solidFill>
                                <a:schemeClr val="tx1"/>
                              </a:solidFill>
                              <a:latin typeface="Cambria Math" panose="02040503050406030204" pitchFamily="18" charset="0"/>
                            </a:rPr>
                            <m:t>𝑠</m:t>
                          </m:r>
                        </m:e>
                        <m:sub>
                          <m:r>
                            <a:rPr kumimoji="1" lang="en-US" altLang="ja-JP" sz="1800" b="0" i="1" smtClean="0">
                              <a:solidFill>
                                <a:schemeClr val="tx1"/>
                              </a:solidFill>
                              <a:latin typeface="Cambria Math" panose="02040503050406030204" pitchFamily="18" charset="0"/>
                            </a:rPr>
                            <m:t>1</m:t>
                          </m:r>
                        </m:sub>
                      </m:sSub>
                      <m:r>
                        <a:rPr kumimoji="1" lang="en-US" altLang="ja-JP" sz="1800" b="0" i="1" smtClean="0">
                          <a:solidFill>
                            <a:schemeClr val="tx1"/>
                          </a:solidFill>
                          <a:latin typeface="Cambria Math" panose="02040503050406030204" pitchFamily="18" charset="0"/>
                        </a:rPr>
                        <m:t>||</m:t>
                      </m:r>
                      <m:r>
                        <a:rPr kumimoji="1" lang="en-US" altLang="ja-JP" sz="1800"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sz="1800" i="1">
                              <a:solidFill>
                                <a:schemeClr val="tx1"/>
                              </a:solidFill>
                              <a:latin typeface="Cambria Math" panose="02040503050406030204" pitchFamily="18" charset="0"/>
                            </a:rPr>
                          </m:ctrlPr>
                        </m:sSubPr>
                        <m:e>
                          <m:r>
                            <a:rPr kumimoji="1" lang="en-US" altLang="ja-JP" sz="1800" i="1">
                              <a:solidFill>
                                <a:schemeClr val="tx1"/>
                              </a:solidFill>
                              <a:latin typeface="Cambria Math" panose="02040503050406030204" pitchFamily="18" charset="0"/>
                            </a:rPr>
                            <m:t>𝑠</m:t>
                          </m:r>
                        </m:e>
                        <m:sub>
                          <m:r>
                            <a:rPr kumimoji="1" lang="en-US" altLang="ja-JP" sz="1800" b="0" i="1" smtClean="0">
                              <a:solidFill>
                                <a:schemeClr val="tx1"/>
                              </a:solidFill>
                              <a:latin typeface="Cambria Math" panose="02040503050406030204" pitchFamily="18" charset="0"/>
                            </a:rPr>
                            <m:t>𝐿</m:t>
                          </m:r>
                        </m:sub>
                      </m:sSub>
                    </m:oMath>
                  </m:oMathPara>
                </a14:m>
                <a:endParaRPr kumimoji="1" lang="en-US" altLang="ja-JP" sz="180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kumimoji="1" lang="en-US" altLang="ja-JP" sz="1800" i="1" smtClean="0">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𝑓</m:t>
                          </m:r>
                        </m:e>
                        <m:sub>
                          <m:r>
                            <a:rPr kumimoji="1" lang="en-US" altLang="ja-JP" sz="1800" i="1">
                              <a:solidFill>
                                <a:schemeClr val="tx1"/>
                              </a:solidFill>
                              <a:latin typeface="Cambria Math" panose="02040503050406030204" pitchFamily="18" charset="0"/>
                            </a:rPr>
                            <m:t>𝑖</m:t>
                          </m:r>
                        </m:sub>
                      </m:sSub>
                      <m:r>
                        <a:rPr kumimoji="1" lang="en-US" altLang="ja-JP" sz="1800" i="1">
                          <a:solidFill>
                            <a:schemeClr val="tx1"/>
                          </a:solidFill>
                          <a:latin typeface="Cambria Math" panose="02040503050406030204" pitchFamily="18" charset="0"/>
                        </a:rPr>
                        <m:t> </m:t>
                      </m:r>
                      <m:d>
                        <m:dPr>
                          <m:ctrlPr>
                            <a:rPr kumimoji="1" lang="en-US" altLang="ja-JP" sz="1800" b="0" i="1" smtClean="0">
                              <a:solidFill>
                                <a:schemeClr val="tx1"/>
                              </a:solidFill>
                              <a:latin typeface="Cambria Math" panose="02040503050406030204" pitchFamily="18" charset="0"/>
                            </a:rPr>
                          </m:ctrlPr>
                        </m:dPr>
                        <m:e>
                          <m:r>
                            <a:rPr kumimoji="1" lang="en-US" altLang="ja-JP" sz="1800" b="0" i="1" smtClean="0">
                              <a:solidFill>
                                <a:schemeClr val="tx1"/>
                              </a:solidFill>
                              <a:latin typeface="Cambria Math" panose="02040503050406030204" pitchFamily="18" charset="0"/>
                            </a:rPr>
                            <m:t>𝑥</m:t>
                          </m:r>
                        </m:e>
                      </m:d>
                      <m:r>
                        <a:rPr kumimoji="1" lang="en-US" altLang="ja-JP" sz="1800" b="0" i="1" smtClean="0">
                          <a:solidFill>
                            <a:schemeClr val="tx1"/>
                          </a:solidFill>
                          <a:latin typeface="Cambria Math" panose="02040503050406030204" pitchFamily="18" charset="0"/>
                        </a:rPr>
                        <m:t>=</m:t>
                      </m:r>
                      <m:sSub>
                        <m:sSubPr>
                          <m:ctrlPr>
                            <a:rPr kumimoji="1" lang="en-US" altLang="ja-JP" sz="1800" i="1">
                              <a:solidFill>
                                <a:schemeClr val="tx1"/>
                              </a:solidFill>
                              <a:latin typeface="Cambria Math" panose="02040503050406030204" pitchFamily="18" charset="0"/>
                            </a:rPr>
                          </m:ctrlPr>
                        </m:sSubPr>
                        <m:e>
                          <m:r>
                            <a:rPr kumimoji="1" lang="en-US" altLang="ja-JP" sz="1800" i="1">
                              <a:solidFill>
                                <a:schemeClr val="tx1"/>
                              </a:solidFill>
                              <a:latin typeface="Cambria Math" panose="02040503050406030204" pitchFamily="18" charset="0"/>
                            </a:rPr>
                            <m:t>𝑠</m:t>
                          </m:r>
                        </m:e>
                        <m:sub>
                          <m:r>
                            <a:rPr kumimoji="1" lang="en-US" altLang="ja-JP" sz="1800" i="1">
                              <a:solidFill>
                                <a:schemeClr val="tx1"/>
                              </a:solidFill>
                              <a:latin typeface="Cambria Math" panose="02040503050406030204" pitchFamily="18" charset="0"/>
                            </a:rPr>
                            <m:t>0</m:t>
                          </m:r>
                        </m:sub>
                      </m:sSub>
                      <m:r>
                        <a:rPr kumimoji="1" lang="en-US" altLang="ja-JP" sz="1800" b="0" i="1" smtClean="0">
                          <a:solidFill>
                            <a:schemeClr val="tx1"/>
                          </a:solidFill>
                          <a:latin typeface="Cambria Math" panose="02040503050406030204" pitchFamily="18" charset="0"/>
                        </a:rPr>
                        <m:t>+</m:t>
                      </m:r>
                      <m:sSub>
                        <m:sSubPr>
                          <m:ctrlPr>
                            <a:rPr kumimoji="1" lang="en-US" altLang="ja-JP" sz="1800" i="1" smtClean="0">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𝑠</m:t>
                          </m:r>
                        </m:e>
                        <m:sub>
                          <m:r>
                            <a:rPr kumimoji="1" lang="en-US" altLang="ja-JP" sz="1800" b="0" i="1" smtClean="0">
                              <a:solidFill>
                                <a:schemeClr val="tx1"/>
                              </a:solidFill>
                              <a:latin typeface="Cambria Math" panose="02040503050406030204" pitchFamily="18" charset="0"/>
                            </a:rPr>
                            <m:t>1</m:t>
                          </m:r>
                        </m:sub>
                      </m:sSub>
                      <m:r>
                        <a:rPr kumimoji="1" lang="en-US" altLang="ja-JP" sz="1800" b="0" i="1" smtClean="0">
                          <a:solidFill>
                            <a:schemeClr val="tx1"/>
                          </a:solidFill>
                          <a:latin typeface="Cambria Math" panose="02040503050406030204" pitchFamily="18" charset="0"/>
                        </a:rPr>
                        <m:t>𝑥</m:t>
                      </m:r>
                      <m:r>
                        <a:rPr kumimoji="1" lang="en-US" altLang="ja-JP" sz="1800" b="0" i="1" smtClean="0">
                          <a:solidFill>
                            <a:schemeClr val="tx1"/>
                          </a:solidFill>
                          <a:latin typeface="Cambria Math" panose="02040503050406030204" pitchFamily="18" charset="0"/>
                        </a:rPr>
                        <m:t>+</m:t>
                      </m:r>
                      <m:sSub>
                        <m:sSubPr>
                          <m:ctrlPr>
                            <a:rPr kumimoji="1" lang="en-US" altLang="ja-JP" sz="1800" i="1">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𝑠</m:t>
                          </m:r>
                        </m:e>
                        <m:sub>
                          <m:r>
                            <a:rPr kumimoji="1" lang="en-US" altLang="ja-JP" sz="1800" b="0" i="1" smtClean="0">
                              <a:solidFill>
                                <a:schemeClr val="tx1"/>
                              </a:solidFill>
                              <a:latin typeface="Cambria Math" panose="02040503050406030204" pitchFamily="18" charset="0"/>
                            </a:rPr>
                            <m:t>2</m:t>
                          </m:r>
                        </m:sub>
                      </m:sSub>
                      <m:sSup>
                        <m:sSupPr>
                          <m:ctrlPr>
                            <a:rPr kumimoji="1" lang="en-US" altLang="ja-JP" sz="1800" i="1" smtClean="0">
                              <a:solidFill>
                                <a:schemeClr val="tx1"/>
                              </a:solidFill>
                              <a:latin typeface="Cambria Math" panose="02040503050406030204" pitchFamily="18" charset="0"/>
                            </a:rPr>
                          </m:ctrlPr>
                        </m:sSupPr>
                        <m:e>
                          <m:r>
                            <a:rPr kumimoji="1" lang="en-US" altLang="ja-JP" sz="1800" b="0" i="1" smtClean="0">
                              <a:solidFill>
                                <a:schemeClr val="tx1"/>
                              </a:solidFill>
                              <a:latin typeface="Cambria Math" panose="02040503050406030204" pitchFamily="18" charset="0"/>
                            </a:rPr>
                            <m:t>𝑥</m:t>
                          </m:r>
                        </m:e>
                        <m:sup>
                          <m:r>
                            <a:rPr kumimoji="1" lang="en-US" altLang="ja-JP" sz="1800" b="0" i="1" smtClean="0">
                              <a:solidFill>
                                <a:schemeClr val="tx1"/>
                              </a:solidFill>
                              <a:latin typeface="Cambria Math" panose="02040503050406030204" pitchFamily="18" charset="0"/>
                            </a:rPr>
                            <m:t>2</m:t>
                          </m:r>
                        </m:sup>
                      </m:sSup>
                      <m:r>
                        <a:rPr kumimoji="1" lang="en-US" altLang="ja-JP" sz="1800" b="0" i="1" smtClean="0">
                          <a:solidFill>
                            <a:schemeClr val="tx1"/>
                          </a:solidFill>
                          <a:latin typeface="Cambria Math" panose="02040503050406030204" pitchFamily="18" charset="0"/>
                        </a:rPr>
                        <m:t>+</m:t>
                      </m:r>
                      <m:r>
                        <a:rPr kumimoji="1" lang="en-US" altLang="ja-JP" sz="1800" b="0" i="1" smtClean="0">
                          <a:solidFill>
                            <a:schemeClr val="tx1"/>
                          </a:solidFill>
                          <a:latin typeface="Cambria Math" panose="02040503050406030204" pitchFamily="18" charset="0"/>
                          <a:ea typeface="Cambria Math" panose="02040503050406030204" pitchFamily="18" charset="0"/>
                        </a:rPr>
                        <m:t>⋯</m:t>
                      </m:r>
                      <m:r>
                        <a:rPr kumimoji="1" lang="en-US" altLang="ja-JP" sz="1800"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sz="1800" i="1">
                              <a:solidFill>
                                <a:schemeClr val="tx1"/>
                              </a:solidFill>
                              <a:latin typeface="Cambria Math" panose="02040503050406030204" pitchFamily="18" charset="0"/>
                            </a:rPr>
                          </m:ctrlPr>
                        </m:sSubPr>
                        <m:e>
                          <m:r>
                            <a:rPr kumimoji="1" lang="en-US" altLang="ja-JP" sz="1800" i="1">
                              <a:solidFill>
                                <a:schemeClr val="tx1"/>
                              </a:solidFill>
                              <a:latin typeface="Cambria Math" panose="02040503050406030204" pitchFamily="18" charset="0"/>
                            </a:rPr>
                            <m:t>𝑠</m:t>
                          </m:r>
                        </m:e>
                        <m:sub>
                          <m:r>
                            <a:rPr kumimoji="1" lang="en-US" altLang="ja-JP" sz="1800" b="0" i="1" smtClean="0">
                              <a:solidFill>
                                <a:schemeClr val="tx1"/>
                              </a:solidFill>
                              <a:latin typeface="Cambria Math" panose="02040503050406030204" pitchFamily="18" charset="0"/>
                            </a:rPr>
                            <m:t>𝐿</m:t>
                          </m:r>
                        </m:sub>
                      </m:sSub>
                      <m:sSup>
                        <m:sSupPr>
                          <m:ctrlPr>
                            <a:rPr kumimoji="1" lang="en-US" altLang="ja-JP" sz="1800" i="1" smtClean="0">
                              <a:solidFill>
                                <a:schemeClr val="tx1"/>
                              </a:solidFill>
                              <a:latin typeface="Cambria Math" panose="02040503050406030204" pitchFamily="18" charset="0"/>
                            </a:rPr>
                          </m:ctrlPr>
                        </m:sSupPr>
                        <m:e>
                          <m:r>
                            <a:rPr kumimoji="1" lang="en-US" altLang="ja-JP" sz="1800" b="0" i="1" smtClean="0">
                              <a:solidFill>
                                <a:schemeClr val="tx1"/>
                              </a:solidFill>
                              <a:latin typeface="Cambria Math" panose="02040503050406030204" pitchFamily="18" charset="0"/>
                            </a:rPr>
                            <m:t>𝑥</m:t>
                          </m:r>
                        </m:e>
                        <m:sup>
                          <m:r>
                            <a:rPr kumimoji="1" lang="en-US" altLang="ja-JP" sz="1800" b="0" i="1" smtClean="0">
                              <a:solidFill>
                                <a:schemeClr val="tx1"/>
                              </a:solidFill>
                              <a:latin typeface="Cambria Math" panose="02040503050406030204" pitchFamily="18" charset="0"/>
                            </a:rPr>
                            <m:t>𝐿</m:t>
                          </m:r>
                          <m:r>
                            <a:rPr kumimoji="1" lang="en-US" altLang="ja-JP" sz="1800" b="0" i="1" smtClean="0">
                              <a:solidFill>
                                <a:schemeClr val="tx1"/>
                              </a:solidFill>
                              <a:latin typeface="Cambria Math" panose="02040503050406030204" pitchFamily="18" charset="0"/>
                            </a:rPr>
                            <m:t>−1</m:t>
                          </m:r>
                        </m:sup>
                      </m:sSup>
                    </m:oMath>
                  </m:oMathPara>
                </a14:m>
                <a:endParaRPr kumimoji="1" lang="en-US" altLang="ja-JP" sz="1800" i="1" dirty="0">
                  <a:solidFill>
                    <a:schemeClr val="tx1"/>
                  </a:solidFill>
                  <a:latin typeface="Cambria Math" panose="02040503050406030204" pitchFamily="18" charset="0"/>
                </a:endParaRPr>
              </a:p>
              <a:p>
                <a:pPr/>
                <a:r>
                  <a:rPr kumimoji="1" lang="en-US" altLang="ja-JP" sz="1800" dirty="0">
                    <a:solidFill>
                      <a:schemeClr val="tx1"/>
                    </a:solidFill>
                  </a:rPr>
                  <a:t>			</a:t>
                </a:r>
                <a14:m>
                  <m:oMath xmlns:m="http://schemas.openxmlformats.org/officeDocument/2006/math">
                    <m:r>
                      <a:rPr kumimoji="1" lang="en-US" altLang="ja-JP" sz="1800" b="0" i="1" smtClean="0">
                        <a:solidFill>
                          <a:schemeClr val="tx1"/>
                        </a:solidFill>
                        <a:latin typeface="Cambria Math" panose="02040503050406030204" pitchFamily="18" charset="0"/>
                      </a:rPr>
                      <m:t>+</m:t>
                    </m:r>
                    <m:sSub>
                      <m:sSubPr>
                        <m:ctrlPr>
                          <a:rPr kumimoji="1" lang="en-US" altLang="ja-JP" sz="1800" i="1">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𝑎</m:t>
                        </m:r>
                      </m:e>
                      <m:sub>
                        <m:r>
                          <a:rPr kumimoji="1" lang="en-US" altLang="ja-JP" sz="1800" i="1">
                            <a:solidFill>
                              <a:schemeClr val="tx1"/>
                            </a:solidFill>
                            <a:latin typeface="Cambria Math" panose="02040503050406030204" pitchFamily="18" charset="0"/>
                          </a:rPr>
                          <m:t>0</m:t>
                        </m:r>
                      </m:sub>
                    </m:sSub>
                    <m:sSup>
                      <m:sSupPr>
                        <m:ctrlPr>
                          <a:rPr kumimoji="1" lang="en-US" altLang="ja-JP" sz="1800" i="1">
                            <a:solidFill>
                              <a:schemeClr val="tx1"/>
                            </a:solidFill>
                            <a:latin typeface="Cambria Math" panose="02040503050406030204" pitchFamily="18" charset="0"/>
                          </a:rPr>
                        </m:ctrlPr>
                      </m:sSupPr>
                      <m:e>
                        <m:r>
                          <a:rPr kumimoji="1" lang="en-US" altLang="ja-JP" sz="1800" i="1">
                            <a:solidFill>
                              <a:schemeClr val="tx1"/>
                            </a:solidFill>
                            <a:latin typeface="Cambria Math" panose="02040503050406030204" pitchFamily="18" charset="0"/>
                          </a:rPr>
                          <m:t>𝑥</m:t>
                        </m:r>
                      </m:e>
                      <m:sup>
                        <m:r>
                          <a:rPr kumimoji="1" lang="en-US" altLang="ja-JP" sz="1800" i="1">
                            <a:solidFill>
                              <a:schemeClr val="tx1"/>
                            </a:solidFill>
                            <a:latin typeface="Cambria Math" panose="02040503050406030204" pitchFamily="18" charset="0"/>
                          </a:rPr>
                          <m:t>𝐿</m:t>
                        </m:r>
                      </m:sup>
                    </m:sSup>
                    <m:r>
                      <a:rPr kumimoji="1" lang="en-US" altLang="ja-JP" sz="1800" b="0" i="1" smtClean="0">
                        <a:solidFill>
                          <a:schemeClr val="tx1"/>
                        </a:solidFill>
                        <a:latin typeface="Cambria Math" panose="02040503050406030204" pitchFamily="18" charset="0"/>
                      </a:rPr>
                      <m:t>+</m:t>
                    </m:r>
                    <m:sSub>
                      <m:sSubPr>
                        <m:ctrlPr>
                          <a:rPr kumimoji="1" lang="en-US" altLang="ja-JP" sz="1800" i="1">
                            <a:solidFill>
                              <a:schemeClr val="tx1"/>
                            </a:solidFill>
                            <a:latin typeface="Cambria Math" panose="02040503050406030204" pitchFamily="18" charset="0"/>
                          </a:rPr>
                        </m:ctrlPr>
                      </m:sSubPr>
                      <m:e>
                        <m:r>
                          <a:rPr kumimoji="1" lang="en-US" altLang="ja-JP" sz="1800" i="1">
                            <a:solidFill>
                              <a:schemeClr val="tx1"/>
                            </a:solidFill>
                            <a:latin typeface="Cambria Math" panose="02040503050406030204" pitchFamily="18" charset="0"/>
                          </a:rPr>
                          <m:t>𝑎</m:t>
                        </m:r>
                      </m:e>
                      <m:sub>
                        <m:r>
                          <a:rPr kumimoji="1" lang="en-US" altLang="ja-JP" sz="1800" b="0" i="1" smtClean="0">
                            <a:solidFill>
                              <a:schemeClr val="tx1"/>
                            </a:solidFill>
                            <a:latin typeface="Cambria Math" panose="02040503050406030204" pitchFamily="18" charset="0"/>
                          </a:rPr>
                          <m:t>1</m:t>
                        </m:r>
                      </m:sub>
                    </m:sSub>
                    <m:sSup>
                      <m:sSupPr>
                        <m:ctrlPr>
                          <a:rPr kumimoji="1" lang="en-US" altLang="ja-JP" sz="1800" i="1">
                            <a:solidFill>
                              <a:schemeClr val="tx1"/>
                            </a:solidFill>
                            <a:latin typeface="Cambria Math" panose="02040503050406030204" pitchFamily="18" charset="0"/>
                          </a:rPr>
                        </m:ctrlPr>
                      </m:sSupPr>
                      <m:e>
                        <m:r>
                          <a:rPr kumimoji="1" lang="en-US" altLang="ja-JP" sz="1800" i="1">
                            <a:solidFill>
                              <a:schemeClr val="tx1"/>
                            </a:solidFill>
                            <a:latin typeface="Cambria Math" panose="02040503050406030204" pitchFamily="18" charset="0"/>
                          </a:rPr>
                          <m:t>𝑥</m:t>
                        </m:r>
                      </m:e>
                      <m:sup>
                        <m:r>
                          <a:rPr kumimoji="1" lang="en-US" altLang="ja-JP" sz="1800" i="1">
                            <a:solidFill>
                              <a:schemeClr val="tx1"/>
                            </a:solidFill>
                            <a:latin typeface="Cambria Math" panose="02040503050406030204" pitchFamily="18" charset="0"/>
                          </a:rPr>
                          <m:t>𝐿</m:t>
                        </m:r>
                        <m:r>
                          <a:rPr kumimoji="1" lang="en-US" altLang="ja-JP" sz="1800" b="0" i="1" smtClean="0">
                            <a:solidFill>
                              <a:schemeClr val="tx1"/>
                            </a:solidFill>
                            <a:latin typeface="Cambria Math" panose="02040503050406030204" pitchFamily="18" charset="0"/>
                          </a:rPr>
                          <m:t>+1</m:t>
                        </m:r>
                      </m:sup>
                    </m:sSup>
                    <m:r>
                      <a:rPr kumimoji="1" lang="en-US" altLang="ja-JP" sz="1800" b="0" i="1" smtClean="0">
                        <a:solidFill>
                          <a:schemeClr val="tx1"/>
                        </a:solidFill>
                        <a:latin typeface="Cambria Math" panose="02040503050406030204" pitchFamily="18" charset="0"/>
                      </a:rPr>
                      <m:t>+</m:t>
                    </m:r>
                    <m:r>
                      <a:rPr kumimoji="1" lang="en-US" altLang="ja-JP" sz="1800" b="0" i="1" smtClean="0">
                        <a:solidFill>
                          <a:schemeClr val="tx1"/>
                        </a:solidFill>
                        <a:latin typeface="Cambria Math" panose="02040503050406030204" pitchFamily="18" charset="0"/>
                        <a:ea typeface="Cambria Math" panose="02040503050406030204" pitchFamily="18" charset="0"/>
                      </a:rPr>
                      <m:t>⋯</m:t>
                    </m:r>
                    <m:r>
                      <a:rPr kumimoji="1" lang="en-US" altLang="ja-JP" sz="1800"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sz="1800" i="1">
                            <a:solidFill>
                              <a:schemeClr val="tx1"/>
                            </a:solidFill>
                            <a:latin typeface="Cambria Math" panose="02040503050406030204" pitchFamily="18" charset="0"/>
                          </a:rPr>
                        </m:ctrlPr>
                      </m:sSubPr>
                      <m:e>
                        <m:r>
                          <a:rPr kumimoji="1" lang="en-US" altLang="ja-JP" sz="1800" i="1">
                            <a:solidFill>
                              <a:schemeClr val="tx1"/>
                            </a:solidFill>
                            <a:latin typeface="Cambria Math" panose="02040503050406030204" pitchFamily="18" charset="0"/>
                          </a:rPr>
                          <m:t>𝑎</m:t>
                        </m:r>
                      </m:e>
                      <m:sub>
                        <m:r>
                          <a:rPr kumimoji="1" lang="en-US" altLang="ja-JP" sz="1800" b="0" i="1" smtClean="0">
                            <a:solidFill>
                              <a:schemeClr val="tx1"/>
                            </a:solidFill>
                            <a:latin typeface="Cambria Math" panose="02040503050406030204" pitchFamily="18" charset="0"/>
                          </a:rPr>
                          <m:t>𝑘</m:t>
                        </m:r>
                        <m:r>
                          <a:rPr kumimoji="1" lang="en-US" altLang="ja-JP" sz="1800" b="0" i="1" smtClean="0">
                            <a:solidFill>
                              <a:schemeClr val="tx1"/>
                            </a:solidFill>
                            <a:latin typeface="Cambria Math" panose="02040503050406030204" pitchFamily="18" charset="0"/>
                          </a:rPr>
                          <m:t>−</m:t>
                        </m:r>
                        <m:r>
                          <a:rPr kumimoji="1" lang="en-US" altLang="ja-JP" sz="1800" b="0" i="1" smtClean="0">
                            <a:solidFill>
                              <a:schemeClr val="tx1"/>
                            </a:solidFill>
                            <a:latin typeface="Cambria Math" panose="02040503050406030204" pitchFamily="18" charset="0"/>
                          </a:rPr>
                          <m:t>𝐿</m:t>
                        </m:r>
                        <m:r>
                          <a:rPr kumimoji="1" lang="en-US" altLang="ja-JP" sz="1800" b="0" i="1" smtClean="0">
                            <a:solidFill>
                              <a:schemeClr val="tx1"/>
                            </a:solidFill>
                            <a:latin typeface="Cambria Math" panose="02040503050406030204" pitchFamily="18" charset="0"/>
                          </a:rPr>
                          <m:t>−1</m:t>
                        </m:r>
                      </m:sub>
                    </m:sSub>
                    <m:sSup>
                      <m:sSupPr>
                        <m:ctrlPr>
                          <a:rPr kumimoji="1" lang="en-US" altLang="ja-JP" sz="1800" i="1">
                            <a:solidFill>
                              <a:schemeClr val="tx1"/>
                            </a:solidFill>
                            <a:latin typeface="Cambria Math" panose="02040503050406030204" pitchFamily="18" charset="0"/>
                          </a:rPr>
                        </m:ctrlPr>
                      </m:sSupPr>
                      <m:e>
                        <m:r>
                          <a:rPr kumimoji="1" lang="en-US" altLang="ja-JP" sz="1800" i="1">
                            <a:solidFill>
                              <a:schemeClr val="tx1"/>
                            </a:solidFill>
                            <a:latin typeface="Cambria Math" panose="02040503050406030204" pitchFamily="18" charset="0"/>
                          </a:rPr>
                          <m:t>𝑥</m:t>
                        </m:r>
                      </m:e>
                      <m:sup>
                        <m:r>
                          <a:rPr kumimoji="1" lang="en-US" altLang="ja-JP" sz="1800" b="0" i="1" smtClean="0">
                            <a:solidFill>
                              <a:schemeClr val="tx1"/>
                            </a:solidFill>
                            <a:latin typeface="Cambria Math" panose="02040503050406030204" pitchFamily="18" charset="0"/>
                          </a:rPr>
                          <m:t>𝑘</m:t>
                        </m:r>
                        <m:r>
                          <a:rPr kumimoji="1" lang="en-US" altLang="ja-JP" sz="1800" b="0" i="1" smtClean="0">
                            <a:solidFill>
                              <a:schemeClr val="tx1"/>
                            </a:solidFill>
                            <a:latin typeface="Cambria Math" panose="02040503050406030204" pitchFamily="18" charset="0"/>
                          </a:rPr>
                          <m:t>−1</m:t>
                        </m:r>
                      </m:sup>
                    </m:sSup>
                  </m:oMath>
                </a14:m>
                <a:endParaRPr kumimoji="1" lang="en-US" altLang="ja-JP" sz="1800" dirty="0">
                  <a:solidFill>
                    <a:schemeClr val="tx1"/>
                  </a:solidFill>
                </a:endParaRPr>
              </a:p>
            </p:txBody>
          </p:sp>
        </mc:Choice>
        <mc:Fallback>
          <p:sp>
            <p:nvSpPr>
              <p:cNvPr id="5" name="テキスト ボックス 4">
                <a:extLst>
                  <a:ext uri="{FF2B5EF4-FFF2-40B4-BE49-F238E27FC236}">
                    <a16:creationId xmlns:a16="http://schemas.microsoft.com/office/drawing/2014/main" id="{2B484219-FF6B-40D8-8AC1-736F8804AB77}"/>
                  </a:ext>
                </a:extLst>
              </p:cNvPr>
              <p:cNvSpPr txBox="1">
                <a:spLocks noRot="1" noChangeAspect="1" noMove="1" noResize="1" noEditPoints="1" noAdjustHandles="1" noChangeArrowheads="1" noChangeShapeType="1" noTextEdit="1"/>
              </p:cNvSpPr>
              <p:nvPr/>
            </p:nvSpPr>
            <p:spPr>
              <a:xfrm>
                <a:off x="802981" y="3416489"/>
                <a:ext cx="7538037" cy="921919"/>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629108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58F60F11-6E4F-4A88-A6FC-47517376F86A}"/>
                  </a:ext>
                </a:extLst>
              </p:cNvPr>
              <p:cNvSpPr>
                <a:spLocks noGrp="1"/>
              </p:cNvSpPr>
              <p:nvPr>
                <p:ph type="title"/>
              </p:nvPr>
            </p:nvSpPr>
            <p:spPr/>
            <p:txBody>
              <a:bodyPr/>
              <a:lstStyle/>
              <a:p>
                <a:r>
                  <a:rPr kumimoji="1" lang="en-US" altLang="ja-JP" sz="3200" dirty="0">
                    <a:solidFill>
                      <a:schemeClr val="tx1"/>
                    </a:solidFill>
                    <a:ea typeface="Arial" panose="020B0604020202020204" pitchFamily="34" charset="0"/>
                    <a:cs typeface="Arial" panose="020B0604020202020204" pitchFamily="34" charset="0"/>
                  </a:rPr>
                  <a:t>3.2.3 </a:t>
                </a:r>
                <a14:m>
                  <m:oMath xmlns:m="http://schemas.openxmlformats.org/officeDocument/2006/math">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m:t>
                    </m:r>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𝑘</m:t>
                    </m:r>
                    <m:r>
                      <a:rPr kumimoji="1" lang="en-US" altLang="ja-JP" sz="3200" b="0" i="1" smtClean="0">
                        <a:solidFill>
                          <a:schemeClr val="tx1"/>
                        </a:solidFill>
                        <a:latin typeface="Cambria Math" panose="02040503050406030204" pitchFamily="18" charset="0"/>
                        <a:ea typeface="Arial" panose="020B0604020202020204" pitchFamily="34" charset="0"/>
                        <a:cs typeface="Arial" panose="020B0604020202020204" pitchFamily="34" charset="0"/>
                      </a:rPr>
                      <m:t>,</m:t>
                    </m:r>
                    <m:r>
                      <a:rPr kumimoji="1" lang="en-US" altLang="ja-JP" sz="3200" b="0" i="1" smtClean="0">
                        <a:solidFill>
                          <a:schemeClr val="tx1"/>
                        </a:solidFill>
                        <a:latin typeface="Cambria Math" panose="02040503050406030204" pitchFamily="18" charset="0"/>
                        <a:ea typeface="Arial" panose="020B0604020202020204" pitchFamily="34" charset="0"/>
                        <a:cs typeface="Arial" panose="020B0604020202020204" pitchFamily="34" charset="0"/>
                      </a:rPr>
                      <m:t>𝐿</m:t>
                    </m:r>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m:t>
                    </m:r>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𝑛</m:t>
                    </m:r>
                    <m:r>
                      <a:rPr kumimoji="1" lang="en-US" altLang="ja-JP" sz="3200" i="1">
                        <a:solidFill>
                          <a:schemeClr val="tx1"/>
                        </a:solidFill>
                        <a:latin typeface="Cambria Math" panose="02040503050406030204" pitchFamily="18" charset="0"/>
                        <a:ea typeface="Arial" panose="020B0604020202020204" pitchFamily="34" charset="0"/>
                        <a:cs typeface="Arial" panose="020B0604020202020204" pitchFamily="34" charset="0"/>
                      </a:rPr>
                      <m:t>)</m:t>
                    </m:r>
                  </m:oMath>
                </a14:m>
                <a:r>
                  <a:rPr lang="ja-JP" altLang="en-US" dirty="0"/>
                  <a:t>秘密分散法</a:t>
                </a:r>
                <a:endParaRPr kumimoji="1" lang="ja-JP" altLang="en-US" dirty="0"/>
              </a:p>
            </p:txBody>
          </p:sp>
        </mc:Choice>
        <mc:Fallback>
          <p:sp>
            <p:nvSpPr>
              <p:cNvPr id="2" name="タイトル 1">
                <a:extLst>
                  <a:ext uri="{FF2B5EF4-FFF2-40B4-BE49-F238E27FC236}">
                    <a16:creationId xmlns:a16="http://schemas.microsoft.com/office/drawing/2014/main" id="{58F60F11-6E4F-4A88-A6FC-47517376F86A}"/>
                  </a:ext>
                </a:extLst>
              </p:cNvPr>
              <p:cNvSpPr>
                <a:spLocks noGrp="1" noRot="1" noChangeAspect="1" noMove="1" noResize="1" noEditPoints="1" noAdjustHandles="1" noChangeArrowheads="1" noChangeShapeType="1" noTextEdit="1"/>
              </p:cNvSpPr>
              <p:nvPr>
                <p:ph type="title"/>
              </p:nvPr>
            </p:nvSpPr>
            <p:spPr>
              <a:blipFill>
                <a:blip r:embed="rId2"/>
                <a:stretch>
                  <a:fillRect l="-1895" t="-2655" b="-2212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439D3C8B-F423-4DFC-A2E0-DDEDAFEB0682}"/>
                  </a:ext>
                </a:extLst>
              </p:cNvPr>
              <p:cNvSpPr>
                <a:spLocks noGrp="1"/>
              </p:cNvSpPr>
              <p:nvPr>
                <p:ph type="body" idx="1"/>
              </p:nvPr>
            </p:nvSpPr>
            <p:spPr>
              <a:xfrm>
                <a:off x="387900" y="1489823"/>
                <a:ext cx="8368200" cy="2681123"/>
              </a:xfrm>
            </p:spPr>
            <p:txBody>
              <a:bodyPr>
                <a:normAutofit/>
              </a:bodyPr>
              <a:lstStyle/>
              <a:p>
                <a:pPr marL="114300" indent="0">
                  <a:buNone/>
                </a:pPr>
                <a:r>
                  <a:rPr kumimoji="1" lang="ja-JP" altLang="en-US" dirty="0">
                    <a:latin typeface="Roboto Slab" panose="020B0600070205080204" charset="0"/>
                  </a:rPr>
                  <a:t>・実装した再構築アルゴリズムは、</a:t>
                </a:r>
                <a:r>
                  <a:rPr kumimoji="1" lang="en-US" altLang="ja-JP" b="0" dirty="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𝑛</m:t>
                    </m:r>
                  </m:oMath>
                </a14:m>
                <a:r>
                  <a:rPr kumimoji="1" lang="ja-JP" altLang="en-US" dirty="0">
                    <a:latin typeface="Roboto Slab" panose="020B0600070205080204" charset="0"/>
                  </a:rPr>
                  <a:t>人の参加者に渡したシェアのうち</a:t>
                </a:r>
                <a14:m>
                  <m:oMath xmlns:m="http://schemas.openxmlformats.org/officeDocument/2006/math">
                    <m:r>
                      <a:rPr kumimoji="1" lang="en-US" altLang="ja-JP" b="0" i="1" smtClean="0">
                        <a:latin typeface="Cambria Math" panose="02040503050406030204" pitchFamily="18" charset="0"/>
                      </a:rPr>
                      <m:t>𝑘</m:t>
                    </m:r>
                  </m:oMath>
                </a14:m>
                <a:r>
                  <a:rPr kumimoji="1" lang="ja-JP" altLang="en-US" dirty="0">
                    <a:latin typeface="Roboto Slab" panose="020B0600070205080204" charset="0"/>
                  </a:rPr>
                  <a:t>個を集め、</a:t>
                </a:r>
                <a:r>
                  <a:rPr kumimoji="1" lang="en-US" altLang="ja-JP" dirty="0">
                    <a:latin typeface="Roboto Slab" panose="020B0600070205080204" charset="0"/>
                  </a:rPr>
                  <a:t>2</a:t>
                </a:r>
                <a:r>
                  <a:rPr kumimoji="1" lang="ja-JP" altLang="en-US" dirty="0">
                    <a:latin typeface="Roboto Slab" panose="020B0600070205080204" charset="0"/>
                  </a:rPr>
                  <a:t>次元のデータとして扱い、ヴァンデルモンド行列を用いた逆行列計算によって復元を行う。</a:t>
                </a:r>
                <a:endParaRPr kumimoji="1" lang="en-US" altLang="ja-JP" dirty="0">
                  <a:latin typeface="Roboto Slab" panose="020B0600070205080204" charset="0"/>
                </a:endParaRPr>
              </a:p>
              <a:p>
                <a:pPr marL="114300" indent="0">
                  <a:buNone/>
                </a:pPr>
                <a:r>
                  <a:rPr kumimoji="1" lang="ja-JP" altLang="en-US" dirty="0">
                    <a:latin typeface="Roboto Slab" panose="020B0600070205080204" charset="0"/>
                  </a:rPr>
                  <a:t>・取り出した各秘密情報の断片を分散時と逆に結合し、秘密情報を得る。</a:t>
                </a:r>
              </a:p>
              <a:p>
                <a:pPr marL="114300" indent="0">
                  <a:buNone/>
                </a:pPr>
                <a:endParaRPr kumimoji="1" lang="ja-JP" altLang="en-US" dirty="0">
                  <a:latin typeface="Roboto Slab" panose="020B0600070205080204" charset="0"/>
                </a:endParaRPr>
              </a:p>
            </p:txBody>
          </p:sp>
        </mc:Choice>
        <mc:Fallback>
          <p:sp>
            <p:nvSpPr>
              <p:cNvPr id="3" name="テキスト プレースホルダー 2">
                <a:extLst>
                  <a:ext uri="{FF2B5EF4-FFF2-40B4-BE49-F238E27FC236}">
                    <a16:creationId xmlns:a16="http://schemas.microsoft.com/office/drawing/2014/main" id="{439D3C8B-F423-4DFC-A2E0-DDEDAFEB0682}"/>
                  </a:ext>
                </a:extLst>
              </p:cNvPr>
              <p:cNvSpPr>
                <a:spLocks noGrp="1" noRot="1" noChangeAspect="1" noMove="1" noResize="1" noEditPoints="1" noAdjustHandles="1" noChangeArrowheads="1" noChangeShapeType="1" noTextEdit="1"/>
              </p:cNvSpPr>
              <p:nvPr>
                <p:ph type="body" idx="1"/>
              </p:nvPr>
            </p:nvSpPr>
            <p:spPr>
              <a:xfrm>
                <a:off x="387900" y="1489823"/>
                <a:ext cx="8368200" cy="2681123"/>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2B484219-FF6B-40D8-8AC1-736F8804AB77}"/>
                  </a:ext>
                </a:extLst>
              </p:cNvPr>
              <p:cNvSpPr txBox="1"/>
              <p:nvPr/>
            </p:nvSpPr>
            <p:spPr>
              <a:xfrm>
                <a:off x="802981" y="2971912"/>
                <a:ext cx="7538037" cy="1908215"/>
              </a:xfrm>
              <a:prstGeom prst="rect">
                <a:avLst/>
              </a:prstGeom>
              <a:noFill/>
              <a:ln>
                <a:solidFill>
                  <a:schemeClr val="tx1"/>
                </a:solidFill>
              </a:ln>
            </p:spPr>
            <p:txBody>
              <a:bodyPr wrap="square" rtlCol="0">
                <a:spAutoFit/>
              </a:bodyPr>
              <a:lstStyle/>
              <a:p>
                <a:pPr lvl="0"/>
                <a14:m>
                  <m:oMathPara xmlns:m="http://schemas.openxmlformats.org/officeDocument/2006/math">
                    <m:oMathParaPr>
                      <m:jc m:val="centerGroup"/>
                    </m:oMathParaPr>
                    <m:oMath xmlns:m="http://schemas.openxmlformats.org/officeDocument/2006/math">
                      <m:d>
                        <m:d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ctrlPr>
                        </m:dPr>
                        <m:e>
                          <m:m>
                            <m:mPr>
                              <m:mcs>
                                <m:mc>
                                  <m:mcPr>
                                    <m:count m:val="5"/>
                                    <m:mcJc m:val="center"/>
                                  </m:mcPr>
                                </m:mc>
                              </m:mcs>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ctrlPr>
                            </m:mPr>
                            <m:mr>
                              <m:e>
                                <m:r>
                                  <m:rPr>
                                    <m:brk m:alnAt="7"/>
                                  </m:r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1</m:t>
                                </m:r>
                              </m:e>
                              <m:e>
                                <m:sSub>
                                  <m:sSub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ctrlPr>
                                  </m:sSubP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𝑥</m:t>
                                    </m:r>
                                  </m:e>
                                  <m:sub>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1</m:t>
                                    </m:r>
                                  </m:sub>
                                </m:sSub>
                              </m:e>
                              <m:e>
                                <m:sSubSup>
                                  <m:sSubSup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ctrlPr>
                                  </m:sSubSupP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𝑥</m:t>
                                    </m:r>
                                  </m:e>
                                  <m:sub>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1</m:t>
                                    </m:r>
                                  </m:sub>
                                  <m:sup>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2</m:t>
                                    </m:r>
                                  </m:sup>
                                </m:sSubSup>
                              </m:e>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m:t>
                                </m:r>
                              </m:e>
                              <m:e>
                                <m:sSubSup>
                                  <m:sSubSup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ctrlPr>
                                  </m:sSubSupP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𝑥</m:t>
                                    </m:r>
                                  </m:e>
                                  <m:sub>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1</m:t>
                                    </m:r>
                                  </m:sub>
                                  <m:sup>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𝑘</m:t>
                                    </m:r>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−1</m:t>
                                    </m:r>
                                  </m:sup>
                                </m:sSubSup>
                              </m:e>
                            </m:mr>
                            <m:m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1</m:t>
                                </m:r>
                              </m:e>
                              <m:e>
                                <m:sSub>
                                  <m:sSub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ctrlPr>
                                  </m:sSubP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𝑥</m:t>
                                    </m:r>
                                  </m:e>
                                  <m:sub>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2</m:t>
                                    </m:r>
                                  </m:sub>
                                </m:sSub>
                              </m:e>
                              <m:e>
                                <m:sSubSup>
                                  <m:sSubSup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ctrlPr>
                                  </m:sSubSupP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𝑥</m:t>
                                    </m:r>
                                  </m:e>
                                  <m:sub>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2</m:t>
                                    </m:r>
                                  </m:sub>
                                  <m:sup>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2</m:t>
                                    </m:r>
                                  </m:sup>
                                </m:sSubSup>
                              </m:e>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m:t>
                                </m:r>
                              </m:e>
                              <m:e>
                                <m:sSubSup>
                                  <m:sSubSup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ctrlPr>
                                  </m:sSubSupP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𝑥</m:t>
                                    </m:r>
                                  </m:e>
                                  <m:sub>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2</m:t>
                                    </m:r>
                                  </m:sub>
                                  <m:sup>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𝑘</m:t>
                                    </m:r>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−1</m:t>
                                    </m:r>
                                  </m:sup>
                                </m:sSubSup>
                              </m:e>
                            </m:mr>
                            <m:m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1</m:t>
                                </m:r>
                              </m:e>
                              <m:e>
                                <m:sSub>
                                  <m:sSub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ctrlPr>
                                  </m:sSubP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𝑥</m:t>
                                    </m:r>
                                  </m:e>
                                  <m:sub>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3</m:t>
                                    </m:r>
                                  </m:sub>
                                </m:sSub>
                              </m:e>
                              <m:e>
                                <m:sSubSup>
                                  <m:sSubSup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ctrlPr>
                                  </m:sSubSupP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𝑥</m:t>
                                    </m:r>
                                  </m:e>
                                  <m:sub>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3</m:t>
                                    </m:r>
                                  </m:sub>
                                  <m:sup>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2</m:t>
                                    </m:r>
                                  </m:sup>
                                </m:sSubSup>
                              </m:e>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m:t>
                                </m:r>
                              </m:e>
                              <m:e>
                                <m:sSubSup>
                                  <m:sSubSup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ctrlPr>
                                  </m:sSubSupP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𝑥</m:t>
                                    </m:r>
                                  </m:e>
                                  <m:sub>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3</m:t>
                                    </m:r>
                                  </m:sub>
                                  <m:sup>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𝑘</m:t>
                                    </m:r>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sym typeface="Arial"/>
                                      </a:rPr>
                                      <m:t>−1</m:t>
                                    </m:r>
                                  </m:sup>
                                </m:sSubSup>
                              </m:e>
                            </m:mr>
                            <m:m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m:t>
                                </m:r>
                              </m:e>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m:t>
                                </m:r>
                              </m:e>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m:t>
                                </m:r>
                              </m:e>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m:t>
                                </m:r>
                              </m:e>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m:t>
                                </m:r>
                              </m:e>
                            </m:mr>
                            <m:m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1</m:t>
                                </m:r>
                              </m:e>
                              <m:e>
                                <m:sSub>
                                  <m:sSub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ctrlPr>
                                  </m:sSubP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𝑥</m:t>
                                    </m:r>
                                  </m:e>
                                  <m:sub>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𝑘</m:t>
                                    </m:r>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−1</m:t>
                                    </m:r>
                                  </m:sub>
                                </m:sSub>
                              </m:e>
                              <m:e>
                                <m:sSubSup>
                                  <m:sSubSup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ctrlPr>
                                  </m:sSubSupP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𝑥</m:t>
                                    </m:r>
                                  </m:e>
                                  <m:sub>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𝑘</m:t>
                                    </m:r>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−1</m:t>
                                    </m:r>
                                  </m:sub>
                                  <m:sup>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2</m:t>
                                    </m:r>
                                  </m:sup>
                                </m:sSubSup>
                              </m:e>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m:t>
                                </m:r>
                              </m:e>
                              <m:e>
                                <m:sSubSup>
                                  <m:sSubSup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ctrlPr>
                                  </m:sSubSupP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𝑥</m:t>
                                    </m:r>
                                  </m:e>
                                  <m:sub>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𝑘</m:t>
                                    </m:r>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−1</m:t>
                                    </m:r>
                                  </m:sub>
                                  <m:sup>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𝑘</m:t>
                                    </m:r>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−1</m:t>
                                    </m:r>
                                  </m:sup>
                                </m:sSubSup>
                              </m:e>
                            </m:mr>
                          </m:m>
                        </m:e>
                      </m:d>
                      <m:d>
                        <m:d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ctrlPr>
                        </m:dPr>
                        <m:e>
                          <m:m>
                            <m:mPr>
                              <m:mcs>
                                <m:mc>
                                  <m:mcPr>
                                    <m:count m:val="1"/>
                                    <m:mcJc m:val="center"/>
                                  </m:mcPr>
                                </m:mc>
                              </m:mcs>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ctrlPr>
                            </m:mPr>
                            <m:mr>
                              <m:e>
                                <m:sSub>
                                  <m:sSub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ctrlPr>
                                  </m:sSubP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𝑠</m:t>
                                    </m:r>
                                  </m:e>
                                  <m:sub>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0</m:t>
                                    </m:r>
                                  </m:sub>
                                </m:sSub>
                              </m:e>
                            </m:mr>
                            <m:mr>
                              <m:e>
                                <m:sSub>
                                  <m:sSub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ctrlPr>
                                  </m:sSubP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𝑠</m:t>
                                    </m:r>
                                  </m:e>
                                  <m:sub>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1</m:t>
                                    </m:r>
                                  </m:sub>
                                </m:sSub>
                              </m:e>
                            </m:mr>
                            <m:m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m:t>
                                </m:r>
                              </m:e>
                            </m:mr>
                            <m:mr>
                              <m:e>
                                <m:sSub>
                                  <m:sSub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ctrlPr>
                                  </m:sSubP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𝑠</m:t>
                                    </m:r>
                                  </m:e>
                                  <m:sub>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𝐿</m:t>
                                    </m:r>
                                  </m:sub>
                                </m:sSub>
                              </m:e>
                            </m:mr>
                            <m:mr>
                              <m:e>
                                <m:sSub>
                                  <m:sSub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ctrlPr>
                                  </m:sSubP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𝑎</m:t>
                                    </m:r>
                                  </m:e>
                                  <m:sub>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0</m:t>
                                    </m:r>
                                  </m:sub>
                                </m:sSub>
                              </m:e>
                            </m:mr>
                            <m:m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m:t>
                                </m:r>
                              </m:e>
                            </m:mr>
                            <m:mr>
                              <m:e>
                                <m:sSub>
                                  <m:sSub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ctrlPr>
                                  </m:sSubPr>
                                  <m:e>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𝑎</m:t>
                                    </m:r>
                                  </m:e>
                                  <m:sub>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𝑘</m:t>
                                    </m:r>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m:t>
                                    </m:r>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𝐿</m:t>
                                    </m:r>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−1</m:t>
                                    </m:r>
                                  </m:sub>
                                </m:sSub>
                              </m:e>
                            </m:mr>
                          </m:m>
                        </m:e>
                      </m:d>
                      <m: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t>=</m:t>
                      </m:r>
                      <m:d>
                        <m:d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ctrlPr>
                        </m:dPr>
                        <m:e>
                          <m:m>
                            <m:mPr>
                              <m:mcs>
                                <m:mc>
                                  <m:mcPr>
                                    <m:count m:val="1"/>
                                    <m:mcJc m:val="center"/>
                                  </m:mcPr>
                                </m:mc>
                              </m:mcs>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ctrlPr>
                            </m:mPr>
                            <m:mr>
                              <m:e>
                                <m:sSub>
                                  <m:sSub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ctrlPr>
                                  </m:sSubPr>
                                  <m:e>
                                    <m:r>
                                      <a:rPr kumimoji="1" lang="en-US" altLang="ja-JP" sz="1800" b="0" i="1" smtClean="0">
                                        <a:solidFill>
                                          <a:srgbClr val="FFFFFF"/>
                                        </a:solidFill>
                                        <a:latin typeface="Cambria Math" panose="02040503050406030204" pitchFamily="18" charset="0"/>
                                        <a:ea typeface="Cambria Math" panose="02040503050406030204" pitchFamily="18" charset="0"/>
                                      </a:rPr>
                                      <m:t>𝑦</m:t>
                                    </m:r>
                                  </m:e>
                                  <m:sub>
                                    <m:r>
                                      <a:rPr kumimoji="1" lang="en-US" altLang="ja-JP" sz="1800" i="1">
                                        <a:solidFill>
                                          <a:srgbClr val="FFFFFF"/>
                                        </a:solidFill>
                                        <a:latin typeface="Cambria Math" panose="02040503050406030204" pitchFamily="18" charset="0"/>
                                        <a:ea typeface="Cambria Math" panose="02040503050406030204" pitchFamily="18" charset="0"/>
                                      </a:rPr>
                                      <m:t>1</m:t>
                                    </m:r>
                                  </m:sub>
                                </m:sSub>
                              </m:e>
                            </m:mr>
                            <m:mr>
                              <m:e>
                                <m:sSub>
                                  <m:sSubPr>
                                    <m:ctrlPr>
                                      <a:rPr kumimoji="1" lang="en-US" altLang="ja-JP" sz="1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sym typeface="Arial"/>
                                      </a:rPr>
                                    </m:ctrlPr>
                                  </m:sSubPr>
                                  <m:e>
                                    <m:r>
                                      <a:rPr kumimoji="1" lang="en-US" altLang="ja-JP" sz="1800" b="0" i="1" smtClean="0">
                                        <a:solidFill>
                                          <a:srgbClr val="FFFFFF"/>
                                        </a:solidFill>
                                        <a:latin typeface="Cambria Math" panose="02040503050406030204" pitchFamily="18" charset="0"/>
                                        <a:ea typeface="Cambria Math" panose="02040503050406030204" pitchFamily="18" charset="0"/>
                                      </a:rPr>
                                      <m:t>𝑦</m:t>
                                    </m:r>
                                  </m:e>
                                  <m:sub>
                                    <m:r>
                                      <a:rPr kumimoji="1" lang="en-US" altLang="ja-JP" sz="1800" b="0" i="1" smtClean="0">
                                        <a:solidFill>
                                          <a:srgbClr val="FFFFFF"/>
                                        </a:solidFill>
                                        <a:latin typeface="Cambria Math" panose="02040503050406030204" pitchFamily="18" charset="0"/>
                                        <a:ea typeface="Cambria Math" panose="02040503050406030204" pitchFamily="18" charset="0"/>
                                      </a:rPr>
                                      <m:t>2</m:t>
                                    </m:r>
                                  </m:sub>
                                </m:sSub>
                              </m:e>
                            </m:mr>
                            <m:mr>
                              <m:e>
                                <m:r>
                                  <a:rPr kumimoji="1" lang="en-US" altLang="ja-JP" sz="1800" b="0" i="1" smtClean="0">
                                    <a:solidFill>
                                      <a:srgbClr val="FFFFFF"/>
                                    </a:solidFill>
                                    <a:latin typeface="Cambria Math" panose="02040503050406030204" pitchFamily="18" charset="0"/>
                                    <a:ea typeface="Cambria Math" panose="02040503050406030204" pitchFamily="18" charset="0"/>
                                  </a:rPr>
                                  <m:t>⋮</m:t>
                                </m:r>
                              </m:e>
                            </m:mr>
                            <m:mr>
                              <m:e>
                                <m:sSub>
                                  <m:sSubPr>
                                    <m:ctrlPr>
                                      <a:rPr kumimoji="1" lang="en-US" altLang="ja-JP" sz="1800" b="0" i="1" smtClean="0">
                                        <a:solidFill>
                                          <a:srgbClr val="FFFFFF"/>
                                        </a:solidFill>
                                        <a:latin typeface="Cambria Math" panose="02040503050406030204" pitchFamily="18" charset="0"/>
                                        <a:ea typeface="Cambria Math" panose="02040503050406030204" pitchFamily="18" charset="0"/>
                                      </a:rPr>
                                    </m:ctrlPr>
                                  </m:sSubPr>
                                  <m:e>
                                    <m:r>
                                      <a:rPr kumimoji="1" lang="en-US" altLang="ja-JP" sz="1800" b="0" i="1" smtClean="0">
                                        <a:solidFill>
                                          <a:srgbClr val="FFFFFF"/>
                                        </a:solidFill>
                                        <a:latin typeface="Cambria Math" panose="02040503050406030204" pitchFamily="18" charset="0"/>
                                        <a:ea typeface="Cambria Math" panose="02040503050406030204" pitchFamily="18" charset="0"/>
                                      </a:rPr>
                                      <m:t>𝑦</m:t>
                                    </m:r>
                                  </m:e>
                                  <m:sub>
                                    <m:r>
                                      <a:rPr kumimoji="1" lang="en-US" altLang="ja-JP" sz="1800" b="0" i="1" smtClean="0">
                                        <a:solidFill>
                                          <a:srgbClr val="FFFFFF"/>
                                        </a:solidFill>
                                        <a:latin typeface="Cambria Math" panose="02040503050406030204" pitchFamily="18" charset="0"/>
                                        <a:ea typeface="Cambria Math" panose="02040503050406030204" pitchFamily="18" charset="0"/>
                                      </a:rPr>
                                      <m:t>𝑘</m:t>
                                    </m:r>
                                    <m:r>
                                      <a:rPr kumimoji="1" lang="en-US" altLang="ja-JP" sz="1800" b="0" i="1" smtClean="0">
                                        <a:solidFill>
                                          <a:srgbClr val="FFFFFF"/>
                                        </a:solidFill>
                                        <a:latin typeface="Cambria Math" panose="02040503050406030204" pitchFamily="18" charset="0"/>
                                        <a:ea typeface="Cambria Math" panose="02040503050406030204" pitchFamily="18" charset="0"/>
                                      </a:rPr>
                                      <m:t>−1</m:t>
                                    </m:r>
                                  </m:sub>
                                </m:sSub>
                              </m:e>
                            </m:mr>
                          </m:m>
                        </m:e>
                      </m:d>
                    </m:oMath>
                  </m:oMathPara>
                </a14:m>
                <a:endParaRPr kumimoji="1" lang="en-US" altLang="ja-JP" sz="1800" b="0" i="0" u="none" strike="noStrike" kern="0" cap="none" spc="0" normalizeH="0" baseline="0" noProof="0" dirty="0">
                  <a:ln>
                    <a:noFill/>
                  </a:ln>
                  <a:solidFill>
                    <a:srgbClr val="FFFFFF"/>
                  </a:solidFill>
                  <a:effectLst/>
                  <a:uLnTx/>
                  <a:uFillTx/>
                  <a:sym typeface="Arial"/>
                </a:endParaRPr>
              </a:p>
            </p:txBody>
          </p:sp>
        </mc:Choice>
        <mc:Fallback>
          <p:sp>
            <p:nvSpPr>
              <p:cNvPr id="5" name="テキスト ボックス 4">
                <a:extLst>
                  <a:ext uri="{FF2B5EF4-FFF2-40B4-BE49-F238E27FC236}">
                    <a16:creationId xmlns:a16="http://schemas.microsoft.com/office/drawing/2014/main" id="{2B484219-FF6B-40D8-8AC1-736F8804AB77}"/>
                  </a:ext>
                </a:extLst>
              </p:cNvPr>
              <p:cNvSpPr txBox="1">
                <a:spLocks noRot="1" noChangeAspect="1" noMove="1" noResize="1" noEditPoints="1" noAdjustHandles="1" noChangeArrowheads="1" noChangeShapeType="1" noTextEdit="1"/>
              </p:cNvSpPr>
              <p:nvPr/>
            </p:nvSpPr>
            <p:spPr>
              <a:xfrm>
                <a:off x="802981" y="2971912"/>
                <a:ext cx="7538037" cy="1908215"/>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851220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D46173-905F-410D-B980-6BE298B4BDA1}"/>
              </a:ext>
            </a:extLst>
          </p:cNvPr>
          <p:cNvSpPr>
            <a:spLocks noGrp="1"/>
          </p:cNvSpPr>
          <p:nvPr>
            <p:ph type="title"/>
          </p:nvPr>
        </p:nvSpPr>
        <p:spPr/>
        <p:txBody>
          <a:bodyPr/>
          <a:lstStyle/>
          <a:p>
            <a:r>
              <a:rPr kumimoji="1" lang="en-US" altLang="ja-JP" dirty="0"/>
              <a:t>3.2.4 </a:t>
            </a:r>
            <a:r>
              <a:rPr kumimoji="1" lang="ja-JP" altLang="en-US" dirty="0"/>
              <a:t>ファイル入出力など</a:t>
            </a:r>
          </a:p>
        </p:txBody>
      </p:sp>
      <p:sp>
        <p:nvSpPr>
          <p:cNvPr id="3" name="テキスト プレースホルダー 2">
            <a:extLst>
              <a:ext uri="{FF2B5EF4-FFF2-40B4-BE49-F238E27FC236}">
                <a16:creationId xmlns:a16="http://schemas.microsoft.com/office/drawing/2014/main" id="{17EA5F06-305A-47BB-990E-20FA13A278A1}"/>
              </a:ext>
            </a:extLst>
          </p:cNvPr>
          <p:cNvSpPr>
            <a:spLocks noGrp="1"/>
          </p:cNvSpPr>
          <p:nvPr>
            <p:ph type="body" idx="1"/>
          </p:nvPr>
        </p:nvSpPr>
        <p:spPr/>
        <p:txBody>
          <a:bodyPr/>
          <a:lstStyle/>
          <a:p>
            <a:pPr marL="114300" indent="0">
              <a:buNone/>
            </a:pPr>
            <a:r>
              <a:rPr kumimoji="1" lang="ja-JP" altLang="en-US" dirty="0"/>
              <a:t>・以下の</a:t>
            </a:r>
            <a:r>
              <a:rPr kumimoji="1" lang="en-US" altLang="ja-JP" dirty="0"/>
              <a:t>4</a:t>
            </a:r>
            <a:r>
              <a:rPr kumimoji="1" lang="ja-JP" altLang="en-US" dirty="0"/>
              <a:t>つの</a:t>
            </a:r>
            <a:r>
              <a:rPr kumimoji="1" lang="en-US" altLang="ja-JP" dirty="0"/>
              <a:t>Python</a:t>
            </a:r>
            <a:r>
              <a:rPr kumimoji="1" lang="ja-JP" altLang="en-US" dirty="0"/>
              <a:t>コードを作成し、モジュールとしてインポートした。</a:t>
            </a:r>
            <a:endParaRPr kumimoji="1" lang="en-US" altLang="ja-JP" dirty="0"/>
          </a:p>
          <a:p>
            <a:pPr lvl="1">
              <a:buFont typeface="+mj-lt"/>
              <a:buAutoNum type="arabicPeriod"/>
            </a:pPr>
            <a:r>
              <a:rPr kumimoji="1" lang="en-US" altLang="ja-JP" dirty="0"/>
              <a:t>16</a:t>
            </a:r>
            <a:r>
              <a:rPr kumimoji="1" lang="ja-JP" altLang="en-US" dirty="0"/>
              <a:t>進数の秘密情報を</a:t>
            </a:r>
            <a:r>
              <a:rPr kumimoji="1" lang="en-US" altLang="ja-JP" dirty="0"/>
              <a:t>64</a:t>
            </a:r>
            <a:r>
              <a:rPr kumimoji="1" lang="ja-JP" altLang="en-US" dirty="0"/>
              <a:t>ビットごとに分割し、リスト化する関数</a:t>
            </a:r>
            <a:endParaRPr kumimoji="1" lang="en-US" altLang="ja-JP" dirty="0"/>
          </a:p>
          <a:p>
            <a:pPr lvl="1">
              <a:buFont typeface="+mj-lt"/>
              <a:buAutoNum type="arabicPeriod"/>
            </a:pPr>
            <a:r>
              <a:rPr kumimoji="1" lang="ja-JP" altLang="en-US" dirty="0"/>
              <a:t>作成されたシェアを各参加者ごとに分けてファイルに書き込む関数</a:t>
            </a:r>
            <a:endParaRPr kumimoji="1" lang="en-US" altLang="ja-JP" dirty="0"/>
          </a:p>
          <a:p>
            <a:pPr lvl="1">
              <a:buFont typeface="+mj-lt"/>
              <a:buAutoNum type="arabicPeriod"/>
            </a:pPr>
            <a:r>
              <a:rPr kumimoji="1" lang="ja-JP" altLang="en-US" dirty="0"/>
              <a:t>指定された数のシェアを読み込む関数</a:t>
            </a:r>
            <a:endParaRPr kumimoji="1" lang="en-US" altLang="ja-JP" dirty="0"/>
          </a:p>
          <a:p>
            <a:pPr lvl="1">
              <a:buFont typeface="+mj-lt"/>
              <a:buAutoNum type="arabicPeriod"/>
            </a:pPr>
            <a:r>
              <a:rPr kumimoji="1" lang="ja-JP" altLang="en-US" dirty="0"/>
              <a:t>再構築された秘密情報の断片を結合し、</a:t>
            </a:r>
            <a:r>
              <a:rPr kumimoji="1" lang="en-US" altLang="ja-JP" dirty="0"/>
              <a:t>16</a:t>
            </a:r>
            <a:r>
              <a:rPr kumimoji="1" lang="ja-JP" altLang="en-US" dirty="0"/>
              <a:t>進数に変換する関数</a:t>
            </a:r>
            <a:endParaRPr kumimoji="1" lang="en-US" altLang="ja-JP" dirty="0"/>
          </a:p>
          <a:p>
            <a:pPr marL="114300" indent="0">
              <a:buNone/>
            </a:pPr>
            <a:r>
              <a:rPr kumimoji="1" lang="ja-JP" altLang="en-US" dirty="0"/>
              <a:t>・これらの関数は秘密分散の処理と切り分けている。</a:t>
            </a:r>
          </a:p>
        </p:txBody>
      </p:sp>
    </p:spTree>
    <p:extLst>
      <p:ext uri="{BB962C8B-B14F-4D97-AF65-F5344CB8AC3E}">
        <p14:creationId xmlns:p14="http://schemas.microsoft.com/office/powerpoint/2010/main" val="1371522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ja" dirty="0"/>
              <a:t>4. </a:t>
            </a:r>
            <a:r>
              <a:rPr lang="ja" dirty="0"/>
              <a:t>結果</a:t>
            </a:r>
            <a:endParaRPr dirty="0"/>
          </a:p>
        </p:txBody>
      </p:sp>
      <p:sp>
        <p:nvSpPr>
          <p:cNvPr id="90" name="Google Shape;90;p17"/>
          <p:cNvSpPr txBox="1">
            <a:spLocks noGrp="1"/>
          </p:cNvSpPr>
          <p:nvPr>
            <p:ph type="body" idx="1"/>
          </p:nvPr>
        </p:nvSpPr>
        <p:spPr>
          <a:xfrm>
            <a:off x="387900" y="3703325"/>
            <a:ext cx="8368200" cy="11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latin typeface="Roboto Slab"/>
                <a:ea typeface="Roboto Slab"/>
                <a:cs typeface="Roboto Slab"/>
                <a:sym typeface="Roboto Slab"/>
              </a:rPr>
              <a:t>・</a:t>
            </a:r>
            <a:r>
              <a:rPr lang="ja">
                <a:solidFill>
                  <a:srgbClr val="FFFFFF"/>
                </a:solidFill>
                <a:latin typeface="Roboto Slab"/>
                <a:ea typeface="Roboto Slab"/>
                <a:cs typeface="Roboto Slab"/>
                <a:sym typeface="Roboto Slab"/>
              </a:rPr>
              <a:t>(k,L,n)秘密分散法は他の二つに比べて実行時間が圧倒的にかかった。</a:t>
            </a:r>
            <a:endParaRPr>
              <a:solidFill>
                <a:srgbClr val="FFFFFF"/>
              </a:solidFill>
              <a:latin typeface="Roboto Slab"/>
              <a:ea typeface="Roboto Slab"/>
              <a:cs typeface="Roboto Slab"/>
              <a:sym typeface="Roboto Slab"/>
            </a:endParaRPr>
          </a:p>
          <a:p>
            <a:pPr marL="0" lvl="0" indent="0" algn="l" rtl="0">
              <a:spcBef>
                <a:spcPts val="1200"/>
              </a:spcBef>
              <a:spcAft>
                <a:spcPts val="1200"/>
              </a:spcAft>
              <a:buNone/>
            </a:pPr>
            <a:r>
              <a:rPr lang="ja">
                <a:solidFill>
                  <a:srgbClr val="FFFFFF"/>
                </a:solidFill>
                <a:latin typeface="Roboto Slab"/>
                <a:ea typeface="Roboto Slab"/>
                <a:cs typeface="Roboto Slab"/>
                <a:sym typeface="Roboto Slab"/>
              </a:rPr>
              <a:t>・今回の実装方法・評価項目だと(k,n)秘密分散法が最も良いアルゴリズムだと言える。</a:t>
            </a:r>
            <a:endParaRPr>
              <a:solidFill>
                <a:srgbClr val="FFFFFF"/>
              </a:solidFill>
              <a:latin typeface="Roboto Slab"/>
              <a:ea typeface="Roboto Slab"/>
              <a:cs typeface="Roboto Slab"/>
              <a:sym typeface="Roboto Slab"/>
            </a:endParaRPr>
          </a:p>
        </p:txBody>
      </p:sp>
      <p:graphicFrame>
        <p:nvGraphicFramePr>
          <p:cNvPr id="91" name="Google Shape;91;p17"/>
          <p:cNvGraphicFramePr/>
          <p:nvPr/>
        </p:nvGraphicFramePr>
        <p:xfrm>
          <a:off x="1259213" y="1354300"/>
          <a:ext cx="6625575" cy="2200100"/>
        </p:xfrm>
        <a:graphic>
          <a:graphicData uri="http://schemas.openxmlformats.org/drawingml/2006/table">
            <a:tbl>
              <a:tblPr>
                <a:noFill/>
                <a:tableStyleId>{CAC22266-05CD-4CF7-8D12-A34259BA56C4}</a:tableStyleId>
              </a:tblPr>
              <a:tblGrid>
                <a:gridCol w="2208525">
                  <a:extLst>
                    <a:ext uri="{9D8B030D-6E8A-4147-A177-3AD203B41FA5}">
                      <a16:colId xmlns:a16="http://schemas.microsoft.com/office/drawing/2014/main" val="20000"/>
                    </a:ext>
                  </a:extLst>
                </a:gridCol>
                <a:gridCol w="2208525">
                  <a:extLst>
                    <a:ext uri="{9D8B030D-6E8A-4147-A177-3AD203B41FA5}">
                      <a16:colId xmlns:a16="http://schemas.microsoft.com/office/drawing/2014/main" val="20001"/>
                    </a:ext>
                  </a:extLst>
                </a:gridCol>
                <a:gridCol w="2208525">
                  <a:extLst>
                    <a:ext uri="{9D8B030D-6E8A-4147-A177-3AD203B41FA5}">
                      <a16:colId xmlns:a16="http://schemas.microsoft.com/office/drawing/2014/main" val="20002"/>
                    </a:ext>
                  </a:extLst>
                </a:gridCol>
              </a:tblGrid>
              <a:tr h="550025">
                <a:tc>
                  <a:txBody>
                    <a:bodyPr/>
                    <a:lstStyle/>
                    <a:p>
                      <a:pPr marL="0" lvl="0" indent="0" algn="ctr" rtl="0">
                        <a:spcBef>
                          <a:spcPts val="0"/>
                        </a:spcBef>
                        <a:spcAft>
                          <a:spcPts val="0"/>
                        </a:spcAft>
                        <a:buNone/>
                      </a:pPr>
                      <a:r>
                        <a:rPr lang="ja">
                          <a:solidFill>
                            <a:srgbClr val="FFFFFF"/>
                          </a:solidFill>
                          <a:latin typeface="Roboto Slab"/>
                          <a:ea typeface="Roboto Slab"/>
                          <a:cs typeface="Roboto Slab"/>
                          <a:sym typeface="Roboto Slab"/>
                        </a:rPr>
                        <a:t>アルゴリズム</a:t>
                      </a:r>
                      <a:endParaRPr>
                        <a:solidFill>
                          <a:srgbClr val="FFFFFF"/>
                        </a:solidFill>
                        <a:latin typeface="Roboto Slab"/>
                        <a:ea typeface="Roboto Slab"/>
                        <a:cs typeface="Roboto Slab"/>
                        <a:sym typeface="Roboto Slab"/>
                      </a:endParaRPr>
                    </a:p>
                  </a:txBody>
                  <a:tcPr marL="91425" marR="91425" marT="91425" marB="91425" anchor="ctr">
                    <a:lnL w="9525" cap="flat" cmpd="sng">
                      <a:solidFill>
                        <a:srgbClr val="1C4587"/>
                      </a:solidFill>
                      <a:prstDash val="solid"/>
                      <a:round/>
                      <a:headEnd type="none" w="sm" len="sm"/>
                      <a:tailEnd type="none" w="sm" len="sm"/>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solidFill>
                      <a:srgbClr val="073763"/>
                    </a:solidFill>
                  </a:tcPr>
                </a:tc>
                <a:tc>
                  <a:txBody>
                    <a:bodyPr/>
                    <a:lstStyle/>
                    <a:p>
                      <a:pPr marL="0" lvl="0" indent="0" algn="ctr" rtl="0">
                        <a:spcBef>
                          <a:spcPts val="0"/>
                        </a:spcBef>
                        <a:spcAft>
                          <a:spcPts val="0"/>
                        </a:spcAft>
                        <a:buNone/>
                      </a:pPr>
                      <a:r>
                        <a:rPr lang="ja">
                          <a:solidFill>
                            <a:srgbClr val="FFFFFF"/>
                          </a:solidFill>
                          <a:latin typeface="Roboto Slab"/>
                          <a:ea typeface="Roboto Slab"/>
                          <a:cs typeface="Roboto Slab"/>
                          <a:sym typeface="Roboto Slab"/>
                        </a:rPr>
                        <a:t>実行時間[s]</a:t>
                      </a:r>
                      <a:endParaRPr>
                        <a:solidFill>
                          <a:srgbClr val="FFFFFF"/>
                        </a:solidFill>
                        <a:latin typeface="Roboto Slab"/>
                        <a:ea typeface="Roboto Slab"/>
                        <a:cs typeface="Roboto Slab"/>
                        <a:sym typeface="Roboto Slab"/>
                      </a:endParaRPr>
                    </a:p>
                  </a:txBody>
                  <a:tcPr marL="91425" marR="91425" marT="91425" marB="91425" anchor="ctr">
                    <a:lnL w="9525" cap="flat" cmpd="sng">
                      <a:solidFill>
                        <a:srgbClr val="1C4587"/>
                      </a:solidFill>
                      <a:prstDash val="solid"/>
                      <a:round/>
                      <a:headEnd type="none" w="sm" len="sm"/>
                      <a:tailEnd type="none" w="sm" len="sm"/>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solidFill>
                      <a:srgbClr val="073763"/>
                    </a:solidFill>
                  </a:tcPr>
                </a:tc>
                <a:tc>
                  <a:txBody>
                    <a:bodyPr/>
                    <a:lstStyle/>
                    <a:p>
                      <a:pPr marL="0" lvl="0" indent="0" algn="ctr" rtl="0">
                        <a:spcBef>
                          <a:spcPts val="0"/>
                        </a:spcBef>
                        <a:spcAft>
                          <a:spcPts val="0"/>
                        </a:spcAft>
                        <a:buNone/>
                      </a:pPr>
                      <a:r>
                        <a:rPr lang="ja">
                          <a:solidFill>
                            <a:srgbClr val="FFFFFF"/>
                          </a:solidFill>
                          <a:latin typeface="Roboto Slab"/>
                          <a:ea typeface="Roboto Slab"/>
                          <a:cs typeface="Roboto Slab"/>
                          <a:sym typeface="Roboto Slab"/>
                        </a:rPr>
                        <a:t>平均ファイルサイズ[KB]</a:t>
                      </a:r>
                      <a:endParaRPr>
                        <a:solidFill>
                          <a:srgbClr val="FFFFFF"/>
                        </a:solidFill>
                        <a:latin typeface="Roboto Slab"/>
                        <a:ea typeface="Roboto Slab"/>
                        <a:cs typeface="Roboto Slab"/>
                        <a:sym typeface="Roboto Slab"/>
                      </a:endParaRPr>
                    </a:p>
                  </a:txBody>
                  <a:tcPr marL="91425" marR="91425" marT="91425" marB="91425" anchor="ctr">
                    <a:lnL w="9525" cap="flat" cmpd="sng">
                      <a:solidFill>
                        <a:srgbClr val="1C4587"/>
                      </a:solidFill>
                      <a:prstDash val="solid"/>
                      <a:round/>
                      <a:headEnd type="none" w="sm" len="sm"/>
                      <a:tailEnd type="none" w="sm" len="sm"/>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solidFill>
                      <a:srgbClr val="073763"/>
                    </a:solidFill>
                  </a:tcPr>
                </a:tc>
                <a:extLst>
                  <a:ext uri="{0D108BD9-81ED-4DB2-BD59-A6C34878D82A}">
                    <a16:rowId xmlns:a16="http://schemas.microsoft.com/office/drawing/2014/main" val="10000"/>
                  </a:ext>
                </a:extLst>
              </a:tr>
              <a:tr h="550025">
                <a:tc>
                  <a:txBody>
                    <a:bodyPr/>
                    <a:lstStyle/>
                    <a:p>
                      <a:pPr marL="0" lvl="0" indent="0" algn="ctr" rtl="0">
                        <a:spcBef>
                          <a:spcPts val="0"/>
                        </a:spcBef>
                        <a:spcAft>
                          <a:spcPts val="0"/>
                        </a:spcAft>
                        <a:buNone/>
                      </a:pPr>
                      <a:r>
                        <a:rPr lang="ja">
                          <a:solidFill>
                            <a:srgbClr val="FFFFFF"/>
                          </a:solidFill>
                          <a:latin typeface="Roboto Slab"/>
                          <a:ea typeface="Roboto Slab"/>
                          <a:cs typeface="Roboto Slab"/>
                          <a:sym typeface="Roboto Slab"/>
                        </a:rPr>
                        <a:t>加法的秘密分散法</a:t>
                      </a:r>
                      <a:endParaRPr>
                        <a:solidFill>
                          <a:srgbClr val="FFFFFF"/>
                        </a:solidFill>
                        <a:latin typeface="Roboto Slab"/>
                        <a:ea typeface="Roboto Slab"/>
                        <a:cs typeface="Roboto Slab"/>
                        <a:sym typeface="Roboto Slab"/>
                      </a:endParaRPr>
                    </a:p>
                  </a:txBody>
                  <a:tcPr marL="91425" marR="91425" marT="91425" marB="91425" anchor="ctr">
                    <a:lnL w="9525" cap="flat" cmpd="sng">
                      <a:solidFill>
                        <a:srgbClr val="1C4587"/>
                      </a:solidFill>
                      <a:prstDash val="solid"/>
                      <a:round/>
                      <a:headEnd type="none" w="sm" len="sm"/>
                      <a:tailEnd type="none" w="sm" len="sm"/>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solidFill>
                      <a:srgbClr val="3D85C6"/>
                    </a:solidFill>
                  </a:tcPr>
                </a:tc>
                <a:tc>
                  <a:txBody>
                    <a:bodyPr/>
                    <a:lstStyle/>
                    <a:p>
                      <a:pPr marL="0" lvl="0" indent="0" algn="ctr" rtl="0">
                        <a:spcBef>
                          <a:spcPts val="0"/>
                        </a:spcBef>
                        <a:spcAft>
                          <a:spcPts val="0"/>
                        </a:spcAft>
                        <a:buNone/>
                      </a:pPr>
                      <a:r>
                        <a:rPr lang="ja">
                          <a:solidFill>
                            <a:srgbClr val="FFFFFF"/>
                          </a:solidFill>
                          <a:latin typeface="Roboto Slab"/>
                          <a:ea typeface="Roboto Slab"/>
                          <a:cs typeface="Roboto Slab"/>
                          <a:sym typeface="Roboto Slab"/>
                        </a:rPr>
                        <a:t>3.154</a:t>
                      </a:r>
                      <a:endParaRPr>
                        <a:solidFill>
                          <a:srgbClr val="FFFFFF"/>
                        </a:solidFill>
                        <a:latin typeface="Roboto Slab"/>
                        <a:ea typeface="Roboto Slab"/>
                        <a:cs typeface="Roboto Slab"/>
                        <a:sym typeface="Roboto Slab"/>
                      </a:endParaRPr>
                    </a:p>
                  </a:txBody>
                  <a:tcPr marL="91425" marR="91425" marT="91425" marB="91425" anchor="ctr">
                    <a:lnL w="9525" cap="flat" cmpd="sng">
                      <a:solidFill>
                        <a:srgbClr val="1C4587"/>
                      </a:solidFill>
                      <a:prstDash val="solid"/>
                      <a:round/>
                      <a:headEnd type="none" w="sm" len="sm"/>
                      <a:tailEnd type="none" w="sm" len="sm"/>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solidFill>
                      <a:srgbClr val="3D85C6"/>
                    </a:solidFill>
                  </a:tcPr>
                </a:tc>
                <a:tc>
                  <a:txBody>
                    <a:bodyPr/>
                    <a:lstStyle/>
                    <a:p>
                      <a:pPr marL="0" lvl="0" indent="0" algn="ctr" rtl="0">
                        <a:spcBef>
                          <a:spcPts val="0"/>
                        </a:spcBef>
                        <a:spcAft>
                          <a:spcPts val="0"/>
                        </a:spcAft>
                        <a:buNone/>
                      </a:pPr>
                      <a:r>
                        <a:rPr lang="ja">
                          <a:solidFill>
                            <a:srgbClr val="FFFFFF"/>
                          </a:solidFill>
                          <a:latin typeface="Roboto Slab"/>
                          <a:ea typeface="Roboto Slab"/>
                          <a:cs typeface="Roboto Slab"/>
                          <a:sym typeface="Roboto Slab"/>
                        </a:rPr>
                        <a:t>約637</a:t>
                      </a:r>
                      <a:endParaRPr>
                        <a:solidFill>
                          <a:srgbClr val="FFFFFF"/>
                        </a:solidFill>
                        <a:latin typeface="Roboto Slab"/>
                        <a:ea typeface="Roboto Slab"/>
                        <a:cs typeface="Roboto Slab"/>
                        <a:sym typeface="Roboto Slab"/>
                      </a:endParaRPr>
                    </a:p>
                  </a:txBody>
                  <a:tcPr marL="91425" marR="91425" marT="91425" marB="91425" anchor="ctr">
                    <a:lnL w="9525" cap="flat" cmpd="sng">
                      <a:solidFill>
                        <a:srgbClr val="1C4587"/>
                      </a:solidFill>
                      <a:prstDash val="solid"/>
                      <a:round/>
                      <a:headEnd type="none" w="sm" len="sm"/>
                      <a:tailEnd type="none" w="sm" len="sm"/>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solidFill>
                      <a:srgbClr val="3D85C6"/>
                    </a:solidFill>
                  </a:tcPr>
                </a:tc>
                <a:extLst>
                  <a:ext uri="{0D108BD9-81ED-4DB2-BD59-A6C34878D82A}">
                    <a16:rowId xmlns:a16="http://schemas.microsoft.com/office/drawing/2014/main" val="10001"/>
                  </a:ext>
                </a:extLst>
              </a:tr>
              <a:tr h="550025">
                <a:tc>
                  <a:txBody>
                    <a:bodyPr/>
                    <a:lstStyle/>
                    <a:p>
                      <a:pPr marL="0" lvl="0" indent="0" algn="ctr" rtl="0">
                        <a:spcBef>
                          <a:spcPts val="0"/>
                        </a:spcBef>
                        <a:spcAft>
                          <a:spcPts val="0"/>
                        </a:spcAft>
                        <a:buNone/>
                      </a:pPr>
                      <a:r>
                        <a:rPr lang="ja">
                          <a:solidFill>
                            <a:srgbClr val="FFFFFF"/>
                          </a:solidFill>
                          <a:latin typeface="Roboto Slab"/>
                          <a:ea typeface="Roboto Slab"/>
                          <a:cs typeface="Roboto Slab"/>
                          <a:sym typeface="Roboto Slab"/>
                        </a:rPr>
                        <a:t>(k,n)秘密分散法</a:t>
                      </a:r>
                      <a:endParaRPr>
                        <a:solidFill>
                          <a:srgbClr val="FFFFFF"/>
                        </a:solidFill>
                        <a:latin typeface="Roboto Slab"/>
                        <a:ea typeface="Roboto Slab"/>
                        <a:cs typeface="Roboto Slab"/>
                        <a:sym typeface="Roboto Slab"/>
                      </a:endParaRPr>
                    </a:p>
                  </a:txBody>
                  <a:tcPr marL="91425" marR="91425" marT="91425" marB="91425" anchor="ctr">
                    <a:lnL w="9525" cap="flat" cmpd="sng">
                      <a:solidFill>
                        <a:srgbClr val="1C4587"/>
                      </a:solidFill>
                      <a:prstDash val="solid"/>
                      <a:round/>
                      <a:headEnd type="none" w="sm" len="sm"/>
                      <a:tailEnd type="none" w="sm" len="sm"/>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solidFill>
                      <a:srgbClr val="3D85C6"/>
                    </a:solidFill>
                  </a:tcPr>
                </a:tc>
                <a:tc>
                  <a:txBody>
                    <a:bodyPr/>
                    <a:lstStyle/>
                    <a:p>
                      <a:pPr marL="0" lvl="0" indent="0" algn="ctr" rtl="0">
                        <a:spcBef>
                          <a:spcPts val="0"/>
                        </a:spcBef>
                        <a:spcAft>
                          <a:spcPts val="0"/>
                        </a:spcAft>
                        <a:buNone/>
                      </a:pPr>
                      <a:r>
                        <a:rPr lang="ja">
                          <a:solidFill>
                            <a:srgbClr val="FFFFFF"/>
                          </a:solidFill>
                          <a:latin typeface="Roboto Slab"/>
                          <a:ea typeface="Roboto Slab"/>
                          <a:cs typeface="Roboto Slab"/>
                          <a:sym typeface="Roboto Slab"/>
                        </a:rPr>
                        <a:t>6.956</a:t>
                      </a:r>
                      <a:endParaRPr>
                        <a:solidFill>
                          <a:srgbClr val="FFFFFF"/>
                        </a:solidFill>
                        <a:latin typeface="Roboto Slab"/>
                        <a:ea typeface="Roboto Slab"/>
                        <a:cs typeface="Roboto Slab"/>
                        <a:sym typeface="Roboto Slab"/>
                      </a:endParaRPr>
                    </a:p>
                  </a:txBody>
                  <a:tcPr marL="91425" marR="91425" marT="91425" marB="91425" anchor="ctr">
                    <a:lnL w="9525" cap="flat" cmpd="sng">
                      <a:solidFill>
                        <a:srgbClr val="1C4587"/>
                      </a:solidFill>
                      <a:prstDash val="solid"/>
                      <a:round/>
                      <a:headEnd type="none" w="sm" len="sm"/>
                      <a:tailEnd type="none" w="sm" len="sm"/>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solidFill>
                      <a:srgbClr val="3D85C6"/>
                    </a:solidFill>
                  </a:tcPr>
                </a:tc>
                <a:tc>
                  <a:txBody>
                    <a:bodyPr/>
                    <a:lstStyle/>
                    <a:p>
                      <a:pPr marL="0" lvl="0" indent="0" algn="ctr" rtl="0">
                        <a:spcBef>
                          <a:spcPts val="0"/>
                        </a:spcBef>
                        <a:spcAft>
                          <a:spcPts val="0"/>
                        </a:spcAft>
                        <a:buNone/>
                      </a:pPr>
                      <a:r>
                        <a:rPr lang="ja">
                          <a:solidFill>
                            <a:srgbClr val="FFFFFF"/>
                          </a:solidFill>
                          <a:latin typeface="Roboto Slab"/>
                          <a:ea typeface="Roboto Slab"/>
                          <a:cs typeface="Roboto Slab"/>
                          <a:sym typeface="Roboto Slab"/>
                        </a:rPr>
                        <a:t>約583</a:t>
                      </a:r>
                      <a:endParaRPr>
                        <a:solidFill>
                          <a:srgbClr val="FFFFFF"/>
                        </a:solidFill>
                        <a:latin typeface="Roboto Slab"/>
                        <a:ea typeface="Roboto Slab"/>
                        <a:cs typeface="Roboto Slab"/>
                        <a:sym typeface="Roboto Slab"/>
                      </a:endParaRPr>
                    </a:p>
                  </a:txBody>
                  <a:tcPr marL="91425" marR="91425" marT="91425" marB="91425" anchor="ctr">
                    <a:lnL w="9525" cap="flat" cmpd="sng">
                      <a:solidFill>
                        <a:srgbClr val="1C4587"/>
                      </a:solidFill>
                      <a:prstDash val="solid"/>
                      <a:round/>
                      <a:headEnd type="none" w="sm" len="sm"/>
                      <a:tailEnd type="none" w="sm" len="sm"/>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solidFill>
                      <a:srgbClr val="3D85C6"/>
                    </a:solidFill>
                  </a:tcPr>
                </a:tc>
                <a:extLst>
                  <a:ext uri="{0D108BD9-81ED-4DB2-BD59-A6C34878D82A}">
                    <a16:rowId xmlns:a16="http://schemas.microsoft.com/office/drawing/2014/main" val="10002"/>
                  </a:ext>
                </a:extLst>
              </a:tr>
              <a:tr h="550025">
                <a:tc>
                  <a:txBody>
                    <a:bodyPr/>
                    <a:lstStyle/>
                    <a:p>
                      <a:pPr marL="0" lvl="0" indent="0" algn="ctr" rtl="0">
                        <a:spcBef>
                          <a:spcPts val="0"/>
                        </a:spcBef>
                        <a:spcAft>
                          <a:spcPts val="0"/>
                        </a:spcAft>
                        <a:buNone/>
                      </a:pPr>
                      <a:r>
                        <a:rPr lang="ja">
                          <a:solidFill>
                            <a:srgbClr val="FFFFFF"/>
                          </a:solidFill>
                          <a:latin typeface="Roboto Slab"/>
                          <a:ea typeface="Roboto Slab"/>
                          <a:cs typeface="Roboto Slab"/>
                          <a:sym typeface="Roboto Slab"/>
                        </a:rPr>
                        <a:t>(k,L,n)秘密分散法</a:t>
                      </a:r>
                      <a:endParaRPr>
                        <a:solidFill>
                          <a:srgbClr val="FFFFFF"/>
                        </a:solidFill>
                        <a:latin typeface="Roboto Slab"/>
                        <a:ea typeface="Roboto Slab"/>
                        <a:cs typeface="Roboto Slab"/>
                        <a:sym typeface="Roboto Slab"/>
                      </a:endParaRPr>
                    </a:p>
                  </a:txBody>
                  <a:tcPr marL="91425" marR="91425" marT="91425" marB="91425" anchor="ctr">
                    <a:lnL w="9525" cap="flat" cmpd="sng">
                      <a:solidFill>
                        <a:srgbClr val="1C4587"/>
                      </a:solidFill>
                      <a:prstDash val="solid"/>
                      <a:round/>
                      <a:headEnd type="none" w="sm" len="sm"/>
                      <a:tailEnd type="none" w="sm" len="sm"/>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solidFill>
                      <a:srgbClr val="3D85C6"/>
                    </a:solidFill>
                  </a:tcPr>
                </a:tc>
                <a:tc>
                  <a:txBody>
                    <a:bodyPr/>
                    <a:lstStyle/>
                    <a:p>
                      <a:pPr marL="0" lvl="0" indent="0" algn="ctr" rtl="0">
                        <a:spcBef>
                          <a:spcPts val="0"/>
                        </a:spcBef>
                        <a:spcAft>
                          <a:spcPts val="0"/>
                        </a:spcAft>
                        <a:buNone/>
                      </a:pPr>
                      <a:r>
                        <a:rPr lang="ja">
                          <a:solidFill>
                            <a:srgbClr val="FFFFFF"/>
                          </a:solidFill>
                          <a:latin typeface="Roboto Slab"/>
                          <a:ea typeface="Roboto Slab"/>
                          <a:cs typeface="Roboto Slab"/>
                          <a:sym typeface="Roboto Slab"/>
                        </a:rPr>
                        <a:t>2145.62</a:t>
                      </a:r>
                      <a:endParaRPr>
                        <a:solidFill>
                          <a:srgbClr val="FFFFFF"/>
                        </a:solidFill>
                        <a:latin typeface="Roboto Slab"/>
                        <a:ea typeface="Roboto Slab"/>
                        <a:cs typeface="Roboto Slab"/>
                        <a:sym typeface="Roboto Slab"/>
                      </a:endParaRPr>
                    </a:p>
                  </a:txBody>
                  <a:tcPr marL="91425" marR="91425" marT="91425" marB="91425" anchor="ctr">
                    <a:lnL w="9525" cap="flat" cmpd="sng">
                      <a:solidFill>
                        <a:srgbClr val="1C4587"/>
                      </a:solidFill>
                      <a:prstDash val="solid"/>
                      <a:round/>
                      <a:headEnd type="none" w="sm" len="sm"/>
                      <a:tailEnd type="none" w="sm" len="sm"/>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solidFill>
                      <a:srgbClr val="3D85C6"/>
                    </a:solidFill>
                  </a:tcPr>
                </a:tc>
                <a:tc>
                  <a:txBody>
                    <a:bodyPr/>
                    <a:lstStyle/>
                    <a:p>
                      <a:pPr marL="0" lvl="0" indent="0" algn="ctr" rtl="0">
                        <a:spcBef>
                          <a:spcPts val="0"/>
                        </a:spcBef>
                        <a:spcAft>
                          <a:spcPts val="0"/>
                        </a:spcAft>
                        <a:buNone/>
                      </a:pPr>
                      <a:r>
                        <a:rPr lang="ja">
                          <a:solidFill>
                            <a:srgbClr val="FFFFFF"/>
                          </a:solidFill>
                          <a:latin typeface="Roboto Slab"/>
                          <a:ea typeface="Roboto Slab"/>
                          <a:cs typeface="Roboto Slab"/>
                          <a:sym typeface="Roboto Slab"/>
                        </a:rPr>
                        <a:t>約583</a:t>
                      </a:r>
                      <a:endParaRPr>
                        <a:solidFill>
                          <a:srgbClr val="FFFFFF"/>
                        </a:solidFill>
                        <a:latin typeface="Roboto Slab"/>
                        <a:ea typeface="Roboto Slab"/>
                        <a:cs typeface="Roboto Slab"/>
                        <a:sym typeface="Roboto Slab"/>
                      </a:endParaRPr>
                    </a:p>
                  </a:txBody>
                  <a:tcPr marL="91425" marR="91425" marT="91425" marB="91425" anchor="ctr">
                    <a:lnL w="9525" cap="flat" cmpd="sng">
                      <a:solidFill>
                        <a:srgbClr val="1C4587"/>
                      </a:solidFill>
                      <a:prstDash val="solid"/>
                      <a:round/>
                      <a:headEnd type="none" w="sm" len="sm"/>
                      <a:tailEnd type="none" w="sm" len="sm"/>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solidFill>
                      <a:srgbClr val="3D85C6"/>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ja" dirty="0"/>
              <a:t>5. </a:t>
            </a:r>
            <a:r>
              <a:rPr lang="ja" dirty="0"/>
              <a:t>考察</a:t>
            </a:r>
            <a:endParaRPr dirty="0"/>
          </a:p>
        </p:txBody>
      </p:sp>
      <p:sp>
        <p:nvSpPr>
          <p:cNvPr id="97" name="Google Shape;97;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latin typeface="Roboto Slab"/>
                <a:ea typeface="Roboto Slab"/>
                <a:cs typeface="Roboto Slab"/>
                <a:sym typeface="Roboto Slab"/>
              </a:rPr>
              <a:t>・加法的秘密分散法は-(2^16-1)から(2^16-1)の範囲で乱数を生成していたため、GF(65537)上で演算をしていた他の二つよりもサイズが大きいと考えられる。</a:t>
            </a:r>
            <a:endParaRPr>
              <a:latin typeface="Roboto Slab"/>
              <a:ea typeface="Roboto Slab"/>
              <a:cs typeface="Roboto Slab"/>
              <a:sym typeface="Roboto Slab"/>
            </a:endParaRPr>
          </a:p>
          <a:p>
            <a:pPr marL="0" lvl="0" indent="0" algn="l" rtl="0">
              <a:spcBef>
                <a:spcPts val="1200"/>
              </a:spcBef>
              <a:spcAft>
                <a:spcPts val="0"/>
              </a:spcAft>
              <a:buNone/>
            </a:pPr>
            <a:r>
              <a:rPr lang="ja">
                <a:latin typeface="Roboto Slab"/>
                <a:ea typeface="Roboto Slab"/>
                <a:cs typeface="Roboto Slab"/>
                <a:sym typeface="Roboto Slab"/>
              </a:rPr>
              <a:t>・</a:t>
            </a:r>
            <a:r>
              <a:rPr lang="ja">
                <a:solidFill>
                  <a:srgbClr val="FFFFFF"/>
                </a:solidFill>
                <a:latin typeface="Roboto Slab"/>
                <a:ea typeface="Roboto Slab"/>
                <a:cs typeface="Roboto Slab"/>
                <a:sym typeface="Roboto Slab"/>
              </a:rPr>
              <a:t>(k,L,n)秘密分散法は逆行列計算を行っていたため、他の２つと比べて非常に時間がかかった。</a:t>
            </a:r>
            <a:endParaRPr>
              <a:latin typeface="Roboto Slab"/>
              <a:ea typeface="Roboto Slab"/>
              <a:cs typeface="Roboto Slab"/>
              <a:sym typeface="Roboto Slab"/>
            </a:endParaRPr>
          </a:p>
          <a:p>
            <a:pPr marL="0" lvl="0" indent="0" algn="l" rtl="0">
              <a:spcBef>
                <a:spcPts val="1200"/>
              </a:spcBef>
              <a:spcAft>
                <a:spcPts val="1200"/>
              </a:spcAft>
              <a:buNone/>
            </a:pPr>
            <a:r>
              <a:rPr lang="ja">
                <a:latin typeface="Roboto Slab"/>
                <a:ea typeface="Roboto Slab"/>
                <a:cs typeface="Roboto Slab"/>
                <a:sym typeface="Roboto Slab"/>
              </a:rPr>
              <a:t>・各アルゴリズムにおいて条件を揃えるためにファイル入出力を同じプログラムで行っていたため、</a:t>
            </a:r>
            <a:r>
              <a:rPr lang="ja">
                <a:solidFill>
                  <a:srgbClr val="FFFFFF"/>
                </a:solidFill>
                <a:latin typeface="Roboto Slab"/>
                <a:ea typeface="Roboto Slab"/>
                <a:cs typeface="Roboto Slab"/>
                <a:sym typeface="Roboto Slab"/>
              </a:rPr>
              <a:t>(k,n)秘密分散法と(k,L,n)秘密分散法の違いがあまり見られなかった。</a:t>
            </a:r>
            <a:endParaRPr>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E17B36-B476-4473-A624-D74562AEF9AC}"/>
              </a:ext>
            </a:extLst>
          </p:cNvPr>
          <p:cNvSpPr>
            <a:spLocks noGrp="1"/>
          </p:cNvSpPr>
          <p:nvPr>
            <p:ph type="title"/>
          </p:nvPr>
        </p:nvSpPr>
        <p:spPr/>
        <p:txBody>
          <a:bodyPr/>
          <a:lstStyle/>
          <a:p>
            <a:r>
              <a:rPr kumimoji="1" lang="ja-JP" altLang="en-US" dirty="0"/>
              <a:t>目次</a:t>
            </a:r>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39314927-456A-4E62-9E17-4C92611968F6}"/>
                  </a:ext>
                </a:extLst>
              </p:cNvPr>
              <p:cNvSpPr>
                <a:spLocks noGrp="1"/>
              </p:cNvSpPr>
              <p:nvPr>
                <p:ph type="body" idx="1"/>
              </p:nvPr>
            </p:nvSpPr>
            <p:spPr/>
            <p:txBody>
              <a:bodyPr>
                <a:normAutofit lnSpcReduction="10000"/>
              </a:bodyPr>
              <a:lstStyle/>
              <a:p>
                <a:pPr>
                  <a:buFont typeface="+mj-lt"/>
                  <a:buAutoNum type="arabicPeriod"/>
                </a:pPr>
                <a:r>
                  <a:rPr kumimoji="1" lang="ja-JP" altLang="en-US" dirty="0"/>
                  <a:t>はじめに</a:t>
                </a:r>
                <a:endParaRPr kumimoji="1" lang="en-US" altLang="ja-JP" dirty="0"/>
              </a:p>
              <a:p>
                <a:pPr>
                  <a:buFont typeface="+mj-lt"/>
                  <a:buAutoNum type="arabicPeriod"/>
                </a:pPr>
                <a:r>
                  <a:rPr kumimoji="1" lang="ja-JP" altLang="en-US" dirty="0"/>
                  <a:t>秘密分散とは？</a:t>
                </a:r>
                <a:endParaRPr kumimoji="1" lang="en-US" altLang="ja-JP" dirty="0"/>
              </a:p>
              <a:p>
                <a:pPr>
                  <a:buFont typeface="+mj-lt"/>
                  <a:buAutoNum type="arabicPeriod"/>
                </a:pPr>
                <a:r>
                  <a:rPr kumimoji="1" lang="ja-JP" altLang="en-US" dirty="0"/>
                  <a:t>実装方法の概要</a:t>
                </a:r>
                <a:endParaRPr kumimoji="1" lang="en-US" altLang="ja-JP" dirty="0"/>
              </a:p>
              <a:p>
                <a:pPr lvl="1">
                  <a:buFont typeface="+mj-lt"/>
                  <a:buAutoNum type="arabicPeriod"/>
                </a:pPr>
                <a:r>
                  <a:rPr kumimoji="1" lang="ja-JP" altLang="en-US" dirty="0"/>
                  <a:t>シェルスクリプト</a:t>
                </a:r>
                <a:endParaRPr kumimoji="1" lang="en-US" altLang="ja-JP" dirty="0"/>
              </a:p>
              <a:p>
                <a:pPr lvl="1">
                  <a:buFont typeface="+mj-lt"/>
                  <a:buAutoNum type="arabicPeriod"/>
                </a:pPr>
                <a:r>
                  <a:rPr kumimoji="1" lang="en-US" altLang="ja-JP" dirty="0"/>
                  <a:t>Python</a:t>
                </a:r>
              </a:p>
              <a:p>
                <a:pPr lvl="2">
                  <a:buFont typeface="+mj-lt"/>
                  <a:buAutoNum type="arabicPeriod"/>
                </a:pPr>
                <a:r>
                  <a:rPr kumimoji="1" lang="ja-JP" altLang="en-US" dirty="0"/>
                  <a:t>加法的秘密分散法</a:t>
                </a:r>
                <a:endParaRPr kumimoji="1" lang="en-US" altLang="ja-JP" dirty="0"/>
              </a:p>
              <a:p>
                <a:pPr lvl="2">
                  <a:buFont typeface="+mj-lt"/>
                  <a:buAutoNum type="arabicPeriod"/>
                </a:pPr>
                <a:r>
                  <a:rPr kumimoji="1" lang="ja-JP" altLang="en-US" dirty="0"/>
                  <a:t> </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oMath>
                </a14:m>
                <a:r>
                  <a:rPr kumimoji="1" lang="ja-JP" altLang="en-US" dirty="0"/>
                  <a:t>秘密分散法</a:t>
                </a:r>
                <a:endParaRPr kumimoji="1" lang="en-US" altLang="ja-JP" dirty="0"/>
              </a:p>
              <a:p>
                <a:pPr lvl="2">
                  <a:buFont typeface="+mj-lt"/>
                  <a:buAutoNum type="arabicPeriod"/>
                </a:pPr>
                <a:r>
                  <a:rPr kumimoji="1" lang="ja-JP" altLang="en-US" dirty="0"/>
                  <a:t> </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oMath>
                </a14:m>
                <a:r>
                  <a:rPr kumimoji="1" lang="ja-JP" altLang="en-US" dirty="0"/>
                  <a:t>秘密分散法</a:t>
                </a:r>
                <a:endParaRPr kumimoji="1" lang="en-US" altLang="ja-JP" dirty="0"/>
              </a:p>
              <a:p>
                <a:pPr lvl="2">
                  <a:buFont typeface="+mj-lt"/>
                  <a:buAutoNum type="arabicPeriod"/>
                </a:pPr>
                <a:r>
                  <a:rPr kumimoji="1" lang="ja-JP" altLang="en-US" dirty="0"/>
                  <a:t>ファイル入出力など</a:t>
                </a:r>
                <a:endParaRPr kumimoji="1" lang="en-US" altLang="ja-JP" dirty="0"/>
              </a:p>
              <a:p>
                <a:pPr>
                  <a:buFont typeface="+mj-lt"/>
                  <a:buAutoNum type="arabicPeriod"/>
                </a:pPr>
                <a:r>
                  <a:rPr kumimoji="1" lang="ja-JP" altLang="en-US" dirty="0"/>
                  <a:t>結果</a:t>
                </a:r>
                <a:endParaRPr kumimoji="1" lang="en-US" altLang="ja-JP" dirty="0"/>
              </a:p>
              <a:p>
                <a:pPr>
                  <a:buFont typeface="+mj-lt"/>
                  <a:buAutoNum type="arabicPeriod"/>
                </a:pPr>
                <a:r>
                  <a:rPr kumimoji="1" lang="ja-JP" altLang="en-US" dirty="0"/>
                  <a:t>考察</a:t>
                </a:r>
              </a:p>
            </p:txBody>
          </p:sp>
        </mc:Choice>
        <mc:Fallback>
          <p:sp>
            <p:nvSpPr>
              <p:cNvPr id="3" name="テキスト プレースホルダー 2">
                <a:extLst>
                  <a:ext uri="{FF2B5EF4-FFF2-40B4-BE49-F238E27FC236}">
                    <a16:creationId xmlns:a16="http://schemas.microsoft.com/office/drawing/2014/main" id="{39314927-456A-4E62-9E17-4C92611968F6}"/>
                  </a:ext>
                </a:extLst>
              </p:cNvPr>
              <p:cNvSpPr>
                <a:spLocks noGrp="1" noRot="1" noChangeAspect="1" noMove="1" noResize="1" noEditPoints="1" noAdjustHandles="1" noChangeArrowheads="1" noChangeShapeType="1" noTextEdit="1"/>
              </p:cNvSpPr>
              <p:nvPr>
                <p:ph type="body" idx="1"/>
              </p:nvPr>
            </p:nvSpPr>
            <p:spPr>
              <a:blipFill>
                <a:blip r:embed="rId3"/>
                <a:stretch>
                  <a:fillRect t="-3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991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7CD05151-1386-48D3-9EC4-471D7E77A085}"/>
              </a:ext>
            </a:extLst>
          </p:cNvPr>
          <p:cNvSpPr/>
          <p:nvPr/>
        </p:nvSpPr>
        <p:spPr>
          <a:xfrm>
            <a:off x="1077208" y="2499978"/>
            <a:ext cx="6910076" cy="1049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a:extLst>
              <a:ext uri="{FF2B5EF4-FFF2-40B4-BE49-F238E27FC236}">
                <a16:creationId xmlns:a16="http://schemas.microsoft.com/office/drawing/2014/main" id="{283F9DD9-8B75-47B7-9504-DECB9FAB29B9}"/>
              </a:ext>
            </a:extLst>
          </p:cNvPr>
          <p:cNvSpPr>
            <a:spLocks noGrp="1"/>
          </p:cNvSpPr>
          <p:nvPr>
            <p:ph type="title"/>
          </p:nvPr>
        </p:nvSpPr>
        <p:spPr/>
        <p:txBody>
          <a:bodyPr/>
          <a:lstStyle/>
          <a:p>
            <a:r>
              <a:rPr lang="en-US" altLang="ja-JP" dirty="0"/>
              <a:t>1. </a:t>
            </a:r>
            <a:r>
              <a:rPr lang="ja-JP" altLang="en-US" dirty="0"/>
              <a:t>はじめに</a:t>
            </a:r>
          </a:p>
        </p:txBody>
      </p:sp>
      <p:sp>
        <p:nvSpPr>
          <p:cNvPr id="4" name="テキスト プレースホルダー 3">
            <a:extLst>
              <a:ext uri="{FF2B5EF4-FFF2-40B4-BE49-F238E27FC236}">
                <a16:creationId xmlns:a16="http://schemas.microsoft.com/office/drawing/2014/main" id="{09272BF6-7651-4CFD-996A-34A2E87A0802}"/>
              </a:ext>
            </a:extLst>
          </p:cNvPr>
          <p:cNvSpPr>
            <a:spLocks noGrp="1"/>
          </p:cNvSpPr>
          <p:nvPr>
            <p:ph type="body" idx="1"/>
          </p:nvPr>
        </p:nvSpPr>
        <p:spPr>
          <a:xfrm>
            <a:off x="387900" y="1489824"/>
            <a:ext cx="8368200" cy="927373"/>
          </a:xfrm>
        </p:spPr>
        <p:txBody>
          <a:bodyPr>
            <a:normAutofit/>
          </a:bodyPr>
          <a:lstStyle/>
          <a:p>
            <a:pPr marL="114300" indent="0">
              <a:buNone/>
            </a:pPr>
            <a:r>
              <a:rPr lang="ja-JP" altLang="en-US" dirty="0"/>
              <a:t>・様々なサービスがディジタル・オンライン化する流れにある社会において、情報の紛失・盗難対策は重要である。</a:t>
            </a:r>
          </a:p>
        </p:txBody>
      </p:sp>
      <p:sp>
        <p:nvSpPr>
          <p:cNvPr id="8" name="矢印: 右 7">
            <a:extLst>
              <a:ext uri="{FF2B5EF4-FFF2-40B4-BE49-F238E27FC236}">
                <a16:creationId xmlns:a16="http://schemas.microsoft.com/office/drawing/2014/main" id="{DAB4FD74-89A8-46F5-BC2B-D4B70FE47367}"/>
              </a:ext>
            </a:extLst>
          </p:cNvPr>
          <p:cNvSpPr/>
          <p:nvPr/>
        </p:nvSpPr>
        <p:spPr>
          <a:xfrm>
            <a:off x="3669725" y="2665793"/>
            <a:ext cx="866692" cy="307777"/>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boto" panose="020B0600070205080204" charset="0"/>
            </a:endParaRPr>
          </a:p>
        </p:txBody>
      </p:sp>
      <p:sp>
        <p:nvSpPr>
          <p:cNvPr id="10" name="テキスト プレースホルダー 3">
            <a:extLst>
              <a:ext uri="{FF2B5EF4-FFF2-40B4-BE49-F238E27FC236}">
                <a16:creationId xmlns:a16="http://schemas.microsoft.com/office/drawing/2014/main" id="{D8110FEB-F0D7-4C94-8C37-88CBF640E421}"/>
              </a:ext>
            </a:extLst>
          </p:cNvPr>
          <p:cNvSpPr txBox="1">
            <a:spLocks/>
          </p:cNvSpPr>
          <p:nvPr/>
        </p:nvSpPr>
        <p:spPr>
          <a:xfrm>
            <a:off x="1077208" y="2611298"/>
            <a:ext cx="2823104" cy="49871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14300" indent="0">
              <a:buFont typeface="Roboto"/>
              <a:buNone/>
            </a:pPr>
            <a:r>
              <a:rPr lang="ja-JP" altLang="en-US" sz="1400" dirty="0"/>
              <a:t>パスワードをつけて暗号化</a:t>
            </a:r>
          </a:p>
        </p:txBody>
      </p:sp>
      <p:sp>
        <p:nvSpPr>
          <p:cNvPr id="11" name="テキスト プレースホルダー 3">
            <a:extLst>
              <a:ext uri="{FF2B5EF4-FFF2-40B4-BE49-F238E27FC236}">
                <a16:creationId xmlns:a16="http://schemas.microsoft.com/office/drawing/2014/main" id="{D0DACB38-FC42-41B2-8857-D1C3B72EACA0}"/>
              </a:ext>
            </a:extLst>
          </p:cNvPr>
          <p:cNvSpPr txBox="1">
            <a:spLocks/>
          </p:cNvSpPr>
          <p:nvPr/>
        </p:nvSpPr>
        <p:spPr>
          <a:xfrm>
            <a:off x="4536416" y="2603346"/>
            <a:ext cx="3379697" cy="49871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14300" indent="0">
              <a:buFont typeface="Roboto"/>
              <a:buNone/>
            </a:pPr>
            <a:r>
              <a:rPr lang="ja-JP" altLang="en-US" sz="1400" dirty="0"/>
              <a:t>データまたは鍵紛失時の復元が不可能</a:t>
            </a:r>
          </a:p>
        </p:txBody>
      </p:sp>
      <p:sp>
        <p:nvSpPr>
          <p:cNvPr id="15" name="矢印: 右 14">
            <a:extLst>
              <a:ext uri="{FF2B5EF4-FFF2-40B4-BE49-F238E27FC236}">
                <a16:creationId xmlns:a16="http://schemas.microsoft.com/office/drawing/2014/main" id="{FB86A82D-9A1C-4030-BF68-720A57EF41EF}"/>
              </a:ext>
            </a:extLst>
          </p:cNvPr>
          <p:cNvSpPr/>
          <p:nvPr/>
        </p:nvSpPr>
        <p:spPr>
          <a:xfrm>
            <a:off x="3669725" y="3021278"/>
            <a:ext cx="866692" cy="307777"/>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boto" panose="020B0600070205080204" charset="0"/>
            </a:endParaRPr>
          </a:p>
        </p:txBody>
      </p:sp>
      <p:sp>
        <p:nvSpPr>
          <p:cNvPr id="16" name="テキスト プレースホルダー 3">
            <a:extLst>
              <a:ext uri="{FF2B5EF4-FFF2-40B4-BE49-F238E27FC236}">
                <a16:creationId xmlns:a16="http://schemas.microsoft.com/office/drawing/2014/main" id="{AA4E6823-9D3C-4C16-9169-D94DDA4DAB8C}"/>
              </a:ext>
            </a:extLst>
          </p:cNvPr>
          <p:cNvSpPr txBox="1">
            <a:spLocks/>
          </p:cNvSpPr>
          <p:nvPr/>
        </p:nvSpPr>
        <p:spPr>
          <a:xfrm>
            <a:off x="1077208" y="2966783"/>
            <a:ext cx="2823104" cy="49871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14300" indent="0">
              <a:buFont typeface="Roboto"/>
              <a:buNone/>
            </a:pPr>
            <a:r>
              <a:rPr lang="ja-JP" altLang="en-US" sz="1400" dirty="0"/>
              <a:t>クラウドストレージに保管</a:t>
            </a:r>
          </a:p>
        </p:txBody>
      </p:sp>
      <p:sp>
        <p:nvSpPr>
          <p:cNvPr id="17" name="テキスト プレースホルダー 3">
            <a:extLst>
              <a:ext uri="{FF2B5EF4-FFF2-40B4-BE49-F238E27FC236}">
                <a16:creationId xmlns:a16="http://schemas.microsoft.com/office/drawing/2014/main" id="{9E0F794B-7F27-4347-A6B3-C3CE625DFEAD}"/>
              </a:ext>
            </a:extLst>
          </p:cNvPr>
          <p:cNvSpPr txBox="1">
            <a:spLocks/>
          </p:cNvSpPr>
          <p:nvPr/>
        </p:nvSpPr>
        <p:spPr>
          <a:xfrm>
            <a:off x="4536417" y="2958831"/>
            <a:ext cx="2823104" cy="49871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14300" indent="0">
              <a:buFont typeface="Roboto"/>
              <a:buNone/>
            </a:pPr>
            <a:r>
              <a:rPr lang="ja-JP" altLang="en-US" sz="1400" dirty="0"/>
              <a:t>漏洩に対して脆弱</a:t>
            </a:r>
          </a:p>
        </p:txBody>
      </p:sp>
      <p:sp>
        <p:nvSpPr>
          <p:cNvPr id="19" name="テキスト プレースホルダー 3">
            <a:extLst>
              <a:ext uri="{FF2B5EF4-FFF2-40B4-BE49-F238E27FC236}">
                <a16:creationId xmlns:a16="http://schemas.microsoft.com/office/drawing/2014/main" id="{8F63CC60-A360-4592-A27F-47B9DAF9F375}"/>
              </a:ext>
            </a:extLst>
          </p:cNvPr>
          <p:cNvSpPr txBox="1">
            <a:spLocks/>
          </p:cNvSpPr>
          <p:nvPr/>
        </p:nvSpPr>
        <p:spPr>
          <a:xfrm>
            <a:off x="387900" y="3596243"/>
            <a:ext cx="8368200" cy="92737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14300" indent="0">
              <a:buFont typeface="Roboto"/>
              <a:buNone/>
            </a:pPr>
            <a:r>
              <a:rPr lang="ja-JP" altLang="en-US" dirty="0"/>
              <a:t>・以上のような問題に対して「秘密分散」が有用である。</a:t>
            </a:r>
          </a:p>
        </p:txBody>
      </p:sp>
    </p:spTree>
    <p:extLst>
      <p:ext uri="{BB962C8B-B14F-4D97-AF65-F5344CB8AC3E}">
        <p14:creationId xmlns:p14="http://schemas.microsoft.com/office/powerpoint/2010/main" val="1133530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ja" dirty="0"/>
              <a:t>2. </a:t>
            </a:r>
            <a:r>
              <a:rPr lang="ja" dirty="0"/>
              <a:t>秘密分散とは？</a:t>
            </a:r>
            <a:endParaRPr dirty="0"/>
          </a:p>
        </p:txBody>
      </p:sp>
      <p:sp>
        <p:nvSpPr>
          <p:cNvPr id="71" name="Google Shape;71;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JP" altLang="en-US" dirty="0">
                <a:latin typeface="Roboto" panose="020B0600070205080204" charset="0"/>
                <a:ea typeface="Roboto" panose="020B0600070205080204" charset="0"/>
                <a:cs typeface="Roboto Slab"/>
                <a:sym typeface="Roboto Slab"/>
              </a:rPr>
              <a:t>・元の秘密情報から、アルゴリズム</a:t>
            </a:r>
            <a:r>
              <a:rPr lang="en-US" altLang="ja-JP" dirty="0">
                <a:latin typeface="Roboto" panose="020B0600070205080204" charset="0"/>
                <a:ea typeface="Roboto" panose="020B0600070205080204" charset="0"/>
                <a:cs typeface="Roboto Slab"/>
                <a:sym typeface="Roboto Slab"/>
              </a:rPr>
              <a:t>(</a:t>
            </a:r>
            <a:r>
              <a:rPr lang="ja-JP" altLang="en-US" dirty="0">
                <a:latin typeface="Roboto" panose="020B0600070205080204" charset="0"/>
                <a:ea typeface="Roboto" panose="020B0600070205080204" charset="0"/>
                <a:cs typeface="Roboto Slab"/>
                <a:sym typeface="Roboto Slab"/>
              </a:rPr>
              <a:t>後述</a:t>
            </a:r>
            <a:r>
              <a:rPr lang="en-US" altLang="ja-JP" dirty="0">
                <a:latin typeface="Roboto" panose="020B0600070205080204" charset="0"/>
                <a:ea typeface="Roboto" panose="020B0600070205080204" charset="0"/>
                <a:cs typeface="Roboto Slab"/>
                <a:sym typeface="Roboto Slab"/>
              </a:rPr>
              <a:t>)</a:t>
            </a:r>
            <a:r>
              <a:rPr lang="ja-JP" altLang="en-US" dirty="0">
                <a:latin typeface="Roboto" panose="020B0600070205080204" charset="0"/>
                <a:ea typeface="Roboto" panose="020B0600070205080204" charset="0"/>
                <a:cs typeface="Roboto Slab"/>
                <a:sym typeface="Roboto Slab"/>
              </a:rPr>
              <a:t>に基づいて分散情報を作成し、複数人で管理する手法のこと。</a:t>
            </a:r>
          </a:p>
          <a:p>
            <a:pPr marL="0" lvl="0" indent="0" algn="l" rtl="0">
              <a:spcBef>
                <a:spcPts val="0"/>
              </a:spcBef>
              <a:spcAft>
                <a:spcPts val="0"/>
              </a:spcAft>
              <a:buNone/>
            </a:pPr>
            <a:r>
              <a:rPr lang="ja-JP" altLang="en-US" dirty="0">
                <a:latin typeface="Roboto" panose="020B0600070205080204" charset="0"/>
                <a:ea typeface="Roboto" panose="020B0600070205080204" charset="0"/>
                <a:cs typeface="Roboto Slab"/>
                <a:sym typeface="Roboto Slab"/>
              </a:rPr>
              <a:t>・秘密情報から分散情報を作成するものを「ディーラー」、管理するものを「参加者」、分散情報のことを「シェア」という。</a:t>
            </a:r>
          </a:p>
          <a:p>
            <a:pPr marL="0" lvl="0" indent="0" algn="l" rtl="0">
              <a:spcBef>
                <a:spcPts val="0"/>
              </a:spcBef>
              <a:spcAft>
                <a:spcPts val="0"/>
              </a:spcAft>
              <a:buNone/>
            </a:pPr>
            <a:r>
              <a:rPr lang="ja-JP" altLang="en-US" dirty="0">
                <a:latin typeface="Roboto" panose="020B0600070205080204" charset="0"/>
                <a:ea typeface="Roboto" panose="020B0600070205080204" charset="0"/>
                <a:cs typeface="Roboto Slab"/>
                <a:sym typeface="Roboto Slab"/>
              </a:rPr>
              <a:t>・分散情報自体からは元の秘密情報に関する情報は得られないが、決められた数だけ集めると復元が可能である。</a:t>
            </a:r>
          </a:p>
        </p:txBody>
      </p:sp>
      <p:pic>
        <p:nvPicPr>
          <p:cNvPr id="6" name="グラフィックス 5" descr="男性 単色塗りつぶし">
            <a:extLst>
              <a:ext uri="{FF2B5EF4-FFF2-40B4-BE49-F238E27FC236}">
                <a16:creationId xmlns:a16="http://schemas.microsoft.com/office/drawing/2014/main" id="{0F036A6B-B7D3-41E7-873E-67DDCB20B8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86486" y="3238021"/>
            <a:ext cx="914400" cy="914400"/>
          </a:xfrm>
          <a:prstGeom prst="rect">
            <a:avLst/>
          </a:prstGeom>
        </p:spPr>
      </p:pic>
      <p:pic>
        <p:nvPicPr>
          <p:cNvPr id="7" name="グラフィックス 6" descr="男性 単色塗りつぶし">
            <a:extLst>
              <a:ext uri="{FF2B5EF4-FFF2-40B4-BE49-F238E27FC236}">
                <a16:creationId xmlns:a16="http://schemas.microsoft.com/office/drawing/2014/main" id="{D0D4C5B9-4FB6-4835-9F04-1AAB8BE643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8886" y="3390421"/>
            <a:ext cx="914400" cy="914400"/>
          </a:xfrm>
          <a:prstGeom prst="rect">
            <a:avLst/>
          </a:prstGeom>
        </p:spPr>
      </p:pic>
      <p:pic>
        <p:nvPicPr>
          <p:cNvPr id="8" name="グラフィックス 7" descr="男性 単色塗りつぶし">
            <a:extLst>
              <a:ext uri="{FF2B5EF4-FFF2-40B4-BE49-F238E27FC236}">
                <a16:creationId xmlns:a16="http://schemas.microsoft.com/office/drawing/2014/main" id="{96C77C6E-757C-4356-A517-45019181E2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91286" y="3542821"/>
            <a:ext cx="914400" cy="914400"/>
          </a:xfrm>
          <a:prstGeom prst="rect">
            <a:avLst/>
          </a:prstGeom>
        </p:spPr>
      </p:pic>
      <p:pic>
        <p:nvPicPr>
          <p:cNvPr id="9" name="グラフィックス 8" descr="男性 単色塗りつぶし">
            <a:extLst>
              <a:ext uri="{FF2B5EF4-FFF2-40B4-BE49-F238E27FC236}">
                <a16:creationId xmlns:a16="http://schemas.microsoft.com/office/drawing/2014/main" id="{F7B6D025-7EEB-4FE3-96C0-96AA61D39A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3686" y="3695221"/>
            <a:ext cx="914400" cy="914400"/>
          </a:xfrm>
          <a:prstGeom prst="rect">
            <a:avLst/>
          </a:prstGeom>
        </p:spPr>
      </p:pic>
      <p:pic>
        <p:nvPicPr>
          <p:cNvPr id="10" name="グラフィックス 9" descr="男性 単色塗りつぶし">
            <a:extLst>
              <a:ext uri="{FF2B5EF4-FFF2-40B4-BE49-F238E27FC236}">
                <a16:creationId xmlns:a16="http://schemas.microsoft.com/office/drawing/2014/main" id="{6B11FC1E-60AE-4B5C-85ED-097DD6BBB2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96086" y="3847621"/>
            <a:ext cx="914400" cy="914400"/>
          </a:xfrm>
          <a:prstGeom prst="rect">
            <a:avLst/>
          </a:prstGeom>
        </p:spPr>
      </p:pic>
      <p:sp>
        <p:nvSpPr>
          <p:cNvPr id="4" name="矢印: 右 3">
            <a:extLst>
              <a:ext uri="{FF2B5EF4-FFF2-40B4-BE49-F238E27FC236}">
                <a16:creationId xmlns:a16="http://schemas.microsoft.com/office/drawing/2014/main" id="{E4D04DD3-7DC5-4822-AC1D-F8301A296C77}"/>
              </a:ext>
            </a:extLst>
          </p:cNvPr>
          <p:cNvSpPr/>
          <p:nvPr/>
        </p:nvSpPr>
        <p:spPr>
          <a:xfrm rot="21094133">
            <a:off x="2844675" y="3741098"/>
            <a:ext cx="2520564"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63E65169-8A1B-47DF-A79F-25B2901DF843}"/>
              </a:ext>
            </a:extLst>
          </p:cNvPr>
          <p:cNvSpPr/>
          <p:nvPr/>
        </p:nvSpPr>
        <p:spPr>
          <a:xfrm rot="21094133">
            <a:off x="2997075" y="3893498"/>
            <a:ext cx="2520564"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EAC4960F-ADE8-420E-AA42-08048A721A85}"/>
              </a:ext>
            </a:extLst>
          </p:cNvPr>
          <p:cNvSpPr/>
          <p:nvPr/>
        </p:nvSpPr>
        <p:spPr>
          <a:xfrm rot="21094133">
            <a:off x="3149475" y="4045898"/>
            <a:ext cx="2520564"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210C068C-AFEA-43D3-AA9C-EA039769A9B9}"/>
              </a:ext>
            </a:extLst>
          </p:cNvPr>
          <p:cNvSpPr/>
          <p:nvPr/>
        </p:nvSpPr>
        <p:spPr>
          <a:xfrm rot="21094133">
            <a:off x="3301875" y="4198298"/>
            <a:ext cx="2520564"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129ADE74-DB86-4583-8F1D-073AAC742B26}"/>
              </a:ext>
            </a:extLst>
          </p:cNvPr>
          <p:cNvSpPr/>
          <p:nvPr/>
        </p:nvSpPr>
        <p:spPr>
          <a:xfrm rot="21094133">
            <a:off x="3454275" y="4350698"/>
            <a:ext cx="2520564"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男性 単色塗りつぶし">
            <a:extLst>
              <a:ext uri="{FF2B5EF4-FFF2-40B4-BE49-F238E27FC236}">
                <a16:creationId xmlns:a16="http://schemas.microsoft.com/office/drawing/2014/main" id="{A84DDF2A-1BE0-4663-B85B-1040E30ACA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89066" y="3898822"/>
            <a:ext cx="914400" cy="914400"/>
          </a:xfrm>
          <a:prstGeom prst="rect">
            <a:avLst/>
          </a:prstGeom>
        </p:spPr>
      </p:pic>
      <p:sp>
        <p:nvSpPr>
          <p:cNvPr id="16" name="正方形/長方形 15">
            <a:extLst>
              <a:ext uri="{FF2B5EF4-FFF2-40B4-BE49-F238E27FC236}">
                <a16:creationId xmlns:a16="http://schemas.microsoft.com/office/drawing/2014/main" id="{3C98B23F-5ABA-44FA-9B97-D69DD2296F9A}"/>
              </a:ext>
            </a:extLst>
          </p:cNvPr>
          <p:cNvSpPr/>
          <p:nvPr/>
        </p:nvSpPr>
        <p:spPr>
          <a:xfrm>
            <a:off x="3831699" y="4096324"/>
            <a:ext cx="1090652" cy="280147"/>
          </a:xfrm>
          <a:prstGeom prst="rect">
            <a:avLst/>
          </a:prstGeom>
          <a:solidFill>
            <a:schemeClr val="bg2"/>
          </a:solidFill>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latin typeface="+mn-ea"/>
                <a:sym typeface="Roboto Slab"/>
              </a:rPr>
              <a:t>シェア</a:t>
            </a:r>
            <a:endParaRPr kumimoji="1" lang="ja-JP" altLang="en-US" dirty="0">
              <a:latin typeface="+mn-ea"/>
            </a:endParaRPr>
          </a:p>
        </p:txBody>
      </p:sp>
      <p:sp>
        <p:nvSpPr>
          <p:cNvPr id="20" name="正方形/長方形 19">
            <a:extLst>
              <a:ext uri="{FF2B5EF4-FFF2-40B4-BE49-F238E27FC236}">
                <a16:creationId xmlns:a16="http://schemas.microsoft.com/office/drawing/2014/main" id="{3D34865F-6F4D-4710-8EC3-8E18E9355045}"/>
              </a:ext>
            </a:extLst>
          </p:cNvPr>
          <p:cNvSpPr/>
          <p:nvPr/>
        </p:nvSpPr>
        <p:spPr>
          <a:xfrm>
            <a:off x="6311641" y="3482166"/>
            <a:ext cx="1090652" cy="280147"/>
          </a:xfrm>
          <a:prstGeom prst="rect">
            <a:avLst/>
          </a:prstGeom>
          <a:solidFill>
            <a:schemeClr val="bg2"/>
          </a:solidFill>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latin typeface="+mn-ea"/>
                <a:sym typeface="Roboto Slab"/>
              </a:rPr>
              <a:t>参加者</a:t>
            </a:r>
            <a:endParaRPr kumimoji="1" lang="ja-JP" altLang="en-US" dirty="0">
              <a:latin typeface="+mn-ea"/>
            </a:endParaRPr>
          </a:p>
        </p:txBody>
      </p:sp>
      <p:sp>
        <p:nvSpPr>
          <p:cNvPr id="21" name="正方形/長方形 20">
            <a:extLst>
              <a:ext uri="{FF2B5EF4-FFF2-40B4-BE49-F238E27FC236}">
                <a16:creationId xmlns:a16="http://schemas.microsoft.com/office/drawing/2014/main" id="{7D9FC07E-6085-46B2-9901-790914D162A0}"/>
              </a:ext>
            </a:extLst>
          </p:cNvPr>
          <p:cNvSpPr/>
          <p:nvPr/>
        </p:nvSpPr>
        <p:spPr>
          <a:xfrm>
            <a:off x="2281063" y="4717797"/>
            <a:ext cx="1090652" cy="280147"/>
          </a:xfrm>
          <a:prstGeom prst="rect">
            <a:avLst/>
          </a:prstGeom>
          <a:solidFill>
            <a:schemeClr val="bg2"/>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dirty="0">
                <a:latin typeface="+mn-ea"/>
                <a:cs typeface="Roboto Slab"/>
                <a:sym typeface="Roboto Slab"/>
              </a:rPr>
              <a:t>ディーラー</a:t>
            </a:r>
            <a:endParaRPr kumimoji="1" lang="ja-JP" altLang="en-US" dirty="0">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ja" dirty="0"/>
              <a:t>3. </a:t>
            </a:r>
            <a:r>
              <a:rPr lang="ja-JP" altLang="en-US" dirty="0"/>
              <a:t>実装方法の概要</a:t>
            </a:r>
            <a:endParaRPr dirty="0"/>
          </a:p>
        </p:txBody>
      </p:sp>
      <p:sp>
        <p:nvSpPr>
          <p:cNvPr id="83" name="Google Shape;83;p16"/>
          <p:cNvSpPr txBox="1">
            <a:spLocks noGrp="1"/>
          </p:cNvSpPr>
          <p:nvPr>
            <p:ph type="body" idx="1"/>
          </p:nvPr>
        </p:nvSpPr>
        <p:spPr>
          <a:xfrm>
            <a:off x="387900" y="1489825"/>
            <a:ext cx="48363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latin typeface="Roboto Slab"/>
                <a:ea typeface="Roboto Slab"/>
                <a:cs typeface="Roboto Slab"/>
                <a:sym typeface="Roboto Slab"/>
              </a:rPr>
              <a:t>・右図のようにシェルスクリプトとPythonでプログラムを作成する</a:t>
            </a:r>
            <a:endParaRPr>
              <a:latin typeface="Roboto Slab"/>
              <a:ea typeface="Roboto Slab"/>
              <a:cs typeface="Roboto Slab"/>
              <a:sym typeface="Roboto Slab"/>
            </a:endParaRPr>
          </a:p>
          <a:p>
            <a:pPr marL="0" lvl="0" indent="0" algn="l" rtl="0">
              <a:spcBef>
                <a:spcPts val="1200"/>
              </a:spcBef>
              <a:spcAft>
                <a:spcPts val="0"/>
              </a:spcAft>
              <a:buNone/>
            </a:pPr>
            <a:r>
              <a:rPr lang="ja">
                <a:latin typeface="Roboto Slab"/>
                <a:ea typeface="Roboto Slab"/>
                <a:cs typeface="Roboto Slab"/>
                <a:sym typeface="Roboto Slab"/>
              </a:rPr>
              <a:t>・1万行の「This is the Secret!」というテキストファイルを用意し3つのアルゴリズムで秘密分散を行う。</a:t>
            </a:r>
            <a:endParaRPr>
              <a:latin typeface="Roboto Slab"/>
              <a:ea typeface="Roboto Slab"/>
              <a:cs typeface="Roboto Slab"/>
              <a:sym typeface="Roboto Slab"/>
            </a:endParaRPr>
          </a:p>
          <a:p>
            <a:pPr marL="0" lvl="0" indent="0" algn="l" rtl="0">
              <a:spcBef>
                <a:spcPts val="1200"/>
              </a:spcBef>
              <a:spcAft>
                <a:spcPts val="1200"/>
              </a:spcAft>
              <a:buNone/>
            </a:pPr>
            <a:r>
              <a:rPr lang="ja">
                <a:latin typeface="Roboto Slab"/>
                <a:ea typeface="Roboto Slab"/>
                <a:cs typeface="Roboto Slab"/>
                <a:sym typeface="Roboto Slab"/>
              </a:rPr>
              <a:t>・Pythonの実行にかかった時間及び生成されたシェアの平均サイズを計測する。</a:t>
            </a:r>
            <a:endParaRPr>
              <a:latin typeface="Roboto Slab"/>
              <a:ea typeface="Roboto Slab"/>
              <a:cs typeface="Roboto Slab"/>
              <a:sym typeface="Roboto Slab"/>
            </a:endParaRPr>
          </a:p>
        </p:txBody>
      </p:sp>
      <p:pic>
        <p:nvPicPr>
          <p:cNvPr id="84" name="Google Shape;84;p16"/>
          <p:cNvPicPr preferRelativeResize="0"/>
          <p:nvPr/>
        </p:nvPicPr>
        <p:blipFill>
          <a:blip r:embed="rId3">
            <a:alphaModFix/>
          </a:blip>
          <a:stretch>
            <a:fillRect/>
          </a:stretch>
        </p:blipFill>
        <p:spPr>
          <a:xfrm>
            <a:off x="5825849" y="448952"/>
            <a:ext cx="2930250" cy="424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B3B919-7531-4127-88CE-30C8C3B1027C}"/>
              </a:ext>
            </a:extLst>
          </p:cNvPr>
          <p:cNvSpPr>
            <a:spLocks noGrp="1"/>
          </p:cNvSpPr>
          <p:nvPr>
            <p:ph type="title"/>
          </p:nvPr>
        </p:nvSpPr>
        <p:spPr/>
        <p:txBody>
          <a:bodyPr/>
          <a:lstStyle/>
          <a:p>
            <a:r>
              <a:rPr kumimoji="1" lang="en-US" altLang="ja-JP" dirty="0"/>
              <a:t>3.1 </a:t>
            </a:r>
            <a:r>
              <a:rPr kumimoji="1" lang="ja-JP" altLang="en-US" dirty="0"/>
              <a:t>シェルスクリプト</a:t>
            </a:r>
          </a:p>
        </p:txBody>
      </p:sp>
      <p:sp>
        <p:nvSpPr>
          <p:cNvPr id="3" name="テキスト プレースホルダー 2">
            <a:extLst>
              <a:ext uri="{FF2B5EF4-FFF2-40B4-BE49-F238E27FC236}">
                <a16:creationId xmlns:a16="http://schemas.microsoft.com/office/drawing/2014/main" id="{75400828-F0F0-47ED-958C-35851AF479F8}"/>
              </a:ext>
            </a:extLst>
          </p:cNvPr>
          <p:cNvSpPr>
            <a:spLocks noGrp="1"/>
          </p:cNvSpPr>
          <p:nvPr>
            <p:ph type="body" idx="1"/>
          </p:nvPr>
        </p:nvSpPr>
        <p:spPr>
          <a:xfrm>
            <a:off x="387900" y="1489824"/>
            <a:ext cx="6521783" cy="3078900"/>
          </a:xfrm>
        </p:spPr>
        <p:txBody>
          <a:bodyPr/>
          <a:lstStyle/>
          <a:p>
            <a:pPr marL="114300" indent="0">
              <a:buNone/>
            </a:pPr>
            <a:r>
              <a:rPr kumimoji="1" lang="ja-JP" altLang="en-US" dirty="0"/>
              <a:t>・以下の一連の動作を記述した。</a:t>
            </a:r>
            <a:endParaRPr kumimoji="1" lang="en-US" altLang="ja-JP" dirty="0"/>
          </a:p>
          <a:p>
            <a:pPr marL="571500" lvl="1" indent="0">
              <a:buNone/>
            </a:pPr>
            <a:r>
              <a:rPr kumimoji="1" lang="ja-JP" altLang="en-US" dirty="0"/>
              <a:t>・テキストファイルを</a:t>
            </a:r>
            <a:r>
              <a:rPr kumimoji="1" lang="en-US" altLang="ja-JP" dirty="0"/>
              <a:t>16</a:t>
            </a:r>
            <a:r>
              <a:rPr kumimoji="1" lang="ja-JP" altLang="en-US" dirty="0"/>
              <a:t>進数に変換して保存する</a:t>
            </a:r>
            <a:endParaRPr kumimoji="1" lang="en-US" altLang="ja-JP" dirty="0"/>
          </a:p>
          <a:p>
            <a:pPr marL="571500" lvl="1" indent="0">
              <a:buNone/>
            </a:pPr>
            <a:r>
              <a:rPr kumimoji="1" lang="ja-JP" altLang="en-US" dirty="0"/>
              <a:t>・</a:t>
            </a:r>
            <a:r>
              <a:rPr kumimoji="1" lang="en-US" altLang="ja-JP" dirty="0"/>
              <a:t>Python</a:t>
            </a:r>
            <a:r>
              <a:rPr kumimoji="1" lang="ja-JP" altLang="en-US" dirty="0"/>
              <a:t>のコードを</a:t>
            </a:r>
            <a:r>
              <a:rPr kumimoji="1" lang="en-US" altLang="ja-JP" dirty="0"/>
              <a:t>16</a:t>
            </a:r>
            <a:r>
              <a:rPr kumimoji="1" lang="ja-JP" altLang="en-US" dirty="0"/>
              <a:t>進数のファイルと共に実行する</a:t>
            </a:r>
            <a:endParaRPr kumimoji="1" lang="en-US" altLang="ja-JP" dirty="0"/>
          </a:p>
          <a:p>
            <a:pPr marL="571500" lvl="1" indent="0">
              <a:buNone/>
            </a:pPr>
            <a:r>
              <a:rPr kumimoji="1" lang="ja-JP" altLang="en-US" dirty="0"/>
              <a:t>・</a:t>
            </a:r>
            <a:r>
              <a:rPr kumimoji="1" lang="en-US" altLang="ja-JP" dirty="0"/>
              <a:t>Python</a:t>
            </a:r>
            <a:r>
              <a:rPr kumimoji="1" lang="ja-JP" altLang="en-US" dirty="0"/>
              <a:t>のコードによって再構築された</a:t>
            </a:r>
            <a:r>
              <a:rPr kumimoji="1" lang="en-US" altLang="ja-JP" dirty="0"/>
              <a:t>16</a:t>
            </a:r>
            <a:r>
              <a:rPr kumimoji="1" lang="ja-JP" altLang="en-US" dirty="0"/>
              <a:t>進数のファイルをテキストに変換して保存する</a:t>
            </a:r>
            <a:endParaRPr kumimoji="1" lang="en-US" altLang="ja-JP" dirty="0"/>
          </a:p>
          <a:p>
            <a:pPr marL="571500" lvl="1" indent="0">
              <a:buNone/>
            </a:pPr>
            <a:r>
              <a:rPr kumimoji="1" lang="ja-JP" altLang="en-US" dirty="0"/>
              <a:t>・元のテキストファイルと再構築されたテキストファイルを比較する</a:t>
            </a:r>
          </a:p>
        </p:txBody>
      </p:sp>
      <p:pic>
        <p:nvPicPr>
          <p:cNvPr id="5" name="図 4" descr="アプリケーション&#10;&#10;中程度の精度で自動的に生成された説明">
            <a:extLst>
              <a:ext uri="{FF2B5EF4-FFF2-40B4-BE49-F238E27FC236}">
                <a16:creationId xmlns:a16="http://schemas.microsoft.com/office/drawing/2014/main" id="{A2903C3B-8245-4CA0-AE1E-292BEEBA54CC}"/>
              </a:ext>
            </a:extLst>
          </p:cNvPr>
          <p:cNvPicPr>
            <a:picLocks noChangeAspect="1"/>
          </p:cNvPicPr>
          <p:nvPr/>
        </p:nvPicPr>
        <p:blipFill>
          <a:blip r:embed="rId2"/>
          <a:stretch>
            <a:fillRect/>
          </a:stretch>
        </p:blipFill>
        <p:spPr>
          <a:xfrm>
            <a:off x="7397677" y="592954"/>
            <a:ext cx="1134072" cy="4092521"/>
          </a:xfrm>
          <a:prstGeom prst="rect">
            <a:avLst/>
          </a:prstGeom>
        </p:spPr>
      </p:pic>
    </p:spTree>
    <p:extLst>
      <p:ext uri="{BB962C8B-B14F-4D97-AF65-F5344CB8AC3E}">
        <p14:creationId xmlns:p14="http://schemas.microsoft.com/office/powerpoint/2010/main" val="399297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ja" dirty="0"/>
              <a:t>3.2 Python</a:t>
            </a:r>
            <a:endParaRPr dirty="0"/>
          </a:p>
        </p:txBody>
      </p:sp>
      <mc:AlternateContent xmlns:mc="http://schemas.openxmlformats.org/markup-compatibility/2006">
        <mc:Choice xmlns:a14="http://schemas.microsoft.com/office/drawing/2010/main" Requires="a14">
          <p:sp>
            <p:nvSpPr>
              <p:cNvPr id="77" name="Google Shape;77;p15"/>
              <p:cNvSpPr txBox="1">
                <a:spLocks noGrp="1"/>
              </p:cNvSpPr>
              <p:nvPr>
                <p:ph type="body" idx="1"/>
              </p:nvPr>
            </p:nvSpPr>
            <p:spPr>
              <a:xfrm>
                <a:off x="387900" y="1489823"/>
                <a:ext cx="6148072" cy="343998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JP" altLang="en-US" dirty="0">
                    <a:latin typeface="Roboto" panose="020B0600070205080204" charset="0"/>
                    <a:ea typeface="Roboto" panose="020B0600070205080204" charset="0"/>
                    <a:cs typeface="Roboto Slab"/>
                    <a:sym typeface="Roboto Slab"/>
                  </a:rPr>
                  <a:t>・今回</a:t>
                </a:r>
                <a:r>
                  <a:rPr lang="en-US" altLang="ja-JP" dirty="0">
                    <a:latin typeface="Roboto" panose="020B0600070205080204" charset="0"/>
                    <a:ea typeface="Roboto" panose="020B0600070205080204" charset="0"/>
                    <a:cs typeface="Roboto Slab"/>
                    <a:sym typeface="Roboto Slab"/>
                  </a:rPr>
                  <a:t>Python3.7.9</a:t>
                </a:r>
                <a:r>
                  <a:rPr lang="ja-JP" altLang="en-US" dirty="0">
                    <a:latin typeface="Roboto" panose="020B0600070205080204" charset="0"/>
                    <a:ea typeface="Roboto" panose="020B0600070205080204" charset="0"/>
                    <a:cs typeface="Roboto Slab"/>
                    <a:sym typeface="Roboto Slab"/>
                  </a:rPr>
                  <a:t>環境で実装した秘密分散アルゴリズムは以下の</a:t>
                </a:r>
                <a:r>
                  <a:rPr lang="en-US" altLang="ja-JP" dirty="0">
                    <a:latin typeface="Roboto" panose="020B0600070205080204" charset="0"/>
                    <a:ea typeface="Roboto" panose="020B0600070205080204" charset="0"/>
                    <a:cs typeface="Roboto Slab"/>
                    <a:sym typeface="Roboto Slab"/>
                  </a:rPr>
                  <a:t>3</a:t>
                </a:r>
                <a:r>
                  <a:rPr lang="ja-JP" altLang="en-US" dirty="0">
                    <a:latin typeface="Roboto" panose="020B0600070205080204" charset="0"/>
                    <a:ea typeface="Roboto" panose="020B0600070205080204" charset="0"/>
                    <a:cs typeface="Roboto Slab"/>
                    <a:sym typeface="Roboto Slab"/>
                  </a:rPr>
                  <a:t>つである。</a:t>
                </a:r>
                <a:endParaRPr lang="en-US" altLang="ja-JP" dirty="0">
                  <a:latin typeface="Roboto" panose="020B0600070205080204" charset="0"/>
                  <a:ea typeface="Roboto" panose="020B0600070205080204" charset="0"/>
                  <a:cs typeface="Roboto Slab"/>
                  <a:sym typeface="Roboto Slab"/>
                </a:endParaRPr>
              </a:p>
              <a:p>
                <a:pPr marL="800100" lvl="1">
                  <a:buAutoNum type="arabicPeriod"/>
                </a:pPr>
                <a:r>
                  <a:rPr lang="ja-JP" altLang="en-US" sz="1800" dirty="0">
                    <a:latin typeface="Roboto" panose="020B0600070205080204" charset="0"/>
                    <a:ea typeface="Roboto" panose="020B0600070205080204" charset="0"/>
                    <a:cs typeface="Roboto Slab"/>
                    <a:sym typeface="Roboto Slab"/>
                  </a:rPr>
                  <a:t>加法的秘密分散法</a:t>
                </a:r>
                <a:endParaRPr lang="en-US" altLang="ja-JP" sz="1800" dirty="0">
                  <a:latin typeface="Roboto" panose="020B0600070205080204" charset="0"/>
                  <a:ea typeface="Roboto" panose="020B0600070205080204" charset="0"/>
                  <a:cs typeface="Roboto Slab"/>
                  <a:sym typeface="Roboto Slab"/>
                </a:endParaRPr>
              </a:p>
              <a:p>
                <a:pPr marL="800100" lvl="1">
                  <a:buAutoNum type="arabicPeriod"/>
                </a:pPr>
                <a:r>
                  <a:rPr kumimoji="1" lang="en-US" altLang="ja-JP" sz="1800" b="0" dirty="0">
                    <a:solidFill>
                      <a:schemeClr val="tx1"/>
                    </a:solidFill>
                    <a:effectLst/>
                    <a:latin typeface="Roboto" panose="020B0600070205080204" charset="0"/>
                    <a:ea typeface="Roboto" panose="020B0600070205080204" charset="0"/>
                    <a:cs typeface="Arial" panose="020B0604020202020204" pitchFamily="34" charset="0"/>
                    <a:sym typeface="Roboto Slab"/>
                  </a:rPr>
                  <a:t> </a:t>
                </a:r>
                <a14:m>
                  <m:oMath xmlns:m="http://schemas.openxmlformats.org/officeDocument/2006/math">
                    <m:r>
                      <a:rPr kumimoji="1" lang="en-US" altLang="ja-JP" sz="18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m:t>
                    </m:r>
                    <m:r>
                      <a:rPr kumimoji="1" lang="en-US" altLang="ja-JP" sz="18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𝑘</m:t>
                    </m:r>
                    <m:r>
                      <a:rPr kumimoji="1" lang="en-US" altLang="ja-JP" sz="18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m:t>
                    </m:r>
                    <m:r>
                      <a:rPr kumimoji="1" lang="en-US" altLang="ja-JP" sz="18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𝑛</m:t>
                    </m:r>
                    <m:r>
                      <a:rPr kumimoji="1" lang="en-US" altLang="ja-JP" sz="18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m:t>
                    </m:r>
                  </m:oMath>
                </a14:m>
                <a:r>
                  <a:rPr lang="ja-JP" altLang="en-US" sz="1800" dirty="0">
                    <a:latin typeface="Roboto" panose="020B0600070205080204" charset="0"/>
                    <a:ea typeface="Roboto" panose="020B0600070205080204" charset="0"/>
                    <a:cs typeface="Roboto Slab"/>
                    <a:sym typeface="Roboto Slab"/>
                  </a:rPr>
                  <a:t>秘密分散法</a:t>
                </a:r>
                <a:endParaRPr lang="en-US" altLang="ja-JP" sz="1800" dirty="0">
                  <a:latin typeface="Roboto" panose="020B0600070205080204" charset="0"/>
                  <a:ea typeface="Roboto" panose="020B0600070205080204" charset="0"/>
                  <a:cs typeface="Roboto Slab"/>
                  <a:sym typeface="Roboto Slab"/>
                </a:endParaRPr>
              </a:p>
              <a:p>
                <a:pPr marL="800100" lvl="1">
                  <a:buAutoNum type="arabicPeriod"/>
                </a:pPr>
                <a:r>
                  <a:rPr kumimoji="1" lang="en-US" altLang="ja-JP" sz="1800" b="0" dirty="0">
                    <a:solidFill>
                      <a:schemeClr val="tx1"/>
                    </a:solidFill>
                    <a:effectLst/>
                    <a:ea typeface="Arial" panose="020B0604020202020204" pitchFamily="34" charset="0"/>
                    <a:cs typeface="Arial" panose="020B0604020202020204" pitchFamily="34" charset="0"/>
                  </a:rPr>
                  <a:t> </a:t>
                </a:r>
                <a14:m>
                  <m:oMath xmlns:m="http://schemas.openxmlformats.org/officeDocument/2006/math">
                    <m:r>
                      <a:rPr kumimoji="1" lang="en-US" altLang="ja-JP" sz="18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m:t>
                    </m:r>
                    <m:r>
                      <a:rPr kumimoji="1" lang="en-US" altLang="ja-JP" sz="18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𝑘</m:t>
                    </m:r>
                    <m:r>
                      <a:rPr kumimoji="1" lang="en-US" altLang="ja-JP" sz="18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m:t>
                    </m:r>
                    <m:r>
                      <a:rPr kumimoji="1" lang="en-US" altLang="ja-JP" sz="18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𝐿</m:t>
                    </m:r>
                    <m:r>
                      <a:rPr kumimoji="1" lang="en-US" altLang="ja-JP" sz="18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m:t>
                    </m:r>
                    <m:r>
                      <a:rPr kumimoji="1" lang="en-US" altLang="ja-JP" sz="18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𝑛</m:t>
                    </m:r>
                    <m:r>
                      <a:rPr kumimoji="1" lang="en-US" altLang="ja-JP" sz="1800" b="0" i="1" smtClean="0">
                        <a:solidFill>
                          <a:schemeClr val="tx1"/>
                        </a:solidFill>
                        <a:effectLst/>
                        <a:latin typeface="Cambria Math" panose="02040503050406030204" pitchFamily="18" charset="0"/>
                        <a:ea typeface="Arial" panose="020B0604020202020204" pitchFamily="34" charset="0"/>
                        <a:cs typeface="Arial" panose="020B0604020202020204" pitchFamily="34" charset="0"/>
                      </a:rPr>
                      <m:t>)</m:t>
                    </m:r>
                  </m:oMath>
                </a14:m>
                <a:r>
                  <a:rPr lang="ja-JP" altLang="en-US" sz="1800" dirty="0">
                    <a:latin typeface="Roboto" panose="020B0600070205080204" charset="0"/>
                    <a:ea typeface="Roboto" panose="020B0600070205080204" charset="0"/>
                    <a:cs typeface="Roboto Slab"/>
                    <a:sym typeface="Roboto Slab"/>
                  </a:rPr>
                  <a:t>秘密分散法</a:t>
                </a:r>
                <a:endParaRPr lang="en-US" altLang="ja-JP" dirty="0">
                  <a:latin typeface="Roboto" panose="020B0600070205080204" charset="0"/>
                  <a:ea typeface="Roboto" panose="020B0600070205080204" charset="0"/>
                  <a:cs typeface="Roboto Slab"/>
                  <a:sym typeface="Roboto Slab"/>
                </a:endParaRPr>
              </a:p>
              <a:p>
                <a:pPr marL="0" lvl="0" indent="0" algn="l" rtl="0">
                  <a:spcBef>
                    <a:spcPts val="0"/>
                  </a:spcBef>
                  <a:spcAft>
                    <a:spcPts val="0"/>
                  </a:spcAft>
                  <a:buNone/>
                </a:pPr>
                <a:r>
                  <a:rPr lang="ja-JP" altLang="en-US" dirty="0">
                    <a:latin typeface="Roboto" panose="020B0600070205080204" charset="0"/>
                    <a:ea typeface="Roboto" panose="020B0600070205080204" charset="0"/>
                    <a:cs typeface="Roboto Slab"/>
                    <a:sym typeface="Roboto Slab"/>
                  </a:rPr>
                  <a:t>・各秘密分散は「分散アルゴリズム」と「再構築アルゴリズム」によって構成される。</a:t>
                </a:r>
                <a:endParaRPr lang="en-US" altLang="ja-JP" dirty="0">
                  <a:latin typeface="Roboto" panose="020B0600070205080204" charset="0"/>
                  <a:ea typeface="Roboto" panose="020B0600070205080204" charset="0"/>
                  <a:cs typeface="Roboto Slab"/>
                  <a:sym typeface="Roboto Slab"/>
                </a:endParaRPr>
              </a:p>
              <a:p>
                <a:pPr marL="0" lvl="0" indent="0" algn="l" rtl="0">
                  <a:spcBef>
                    <a:spcPts val="0"/>
                  </a:spcBef>
                  <a:spcAft>
                    <a:spcPts val="0"/>
                  </a:spcAft>
                  <a:buNone/>
                </a:pPr>
                <a:r>
                  <a:rPr lang="ja-JP" altLang="en-US" dirty="0">
                    <a:latin typeface="Roboto" panose="020B0600070205080204" charset="0"/>
                    <a:ea typeface="Roboto" panose="020B0600070205080204" charset="0"/>
                    <a:cs typeface="Roboto Slab"/>
                    <a:sym typeface="Roboto Slab"/>
                  </a:rPr>
                  <a:t>・秘密情報を断片に加工する処理やファイル入出力の処理は秘密分散と切り離すため別のファイルに記述し、インポートしている。</a:t>
                </a:r>
                <a:endParaRPr lang="en-US" altLang="ja-JP" dirty="0">
                  <a:latin typeface="Roboto" panose="020B0600070205080204" charset="0"/>
                  <a:ea typeface="Roboto" panose="020B0600070205080204" charset="0"/>
                  <a:cs typeface="Roboto Slab"/>
                  <a:sym typeface="Roboto Slab"/>
                </a:endParaRPr>
              </a:p>
            </p:txBody>
          </p:sp>
        </mc:Choice>
        <mc:Fallback>
          <p:sp>
            <p:nvSpPr>
              <p:cNvPr id="77" name="Google Shape;77;p15"/>
              <p:cNvSpPr txBox="1">
                <a:spLocks noGrp="1" noRot="1" noChangeAspect="1" noMove="1" noResize="1" noEditPoints="1" noAdjustHandles="1" noChangeArrowheads="1" noChangeShapeType="1" noTextEdit="1"/>
              </p:cNvSpPr>
              <p:nvPr>
                <p:ph type="body" idx="1"/>
              </p:nvPr>
            </p:nvSpPr>
            <p:spPr>
              <a:xfrm>
                <a:off x="387900" y="1489823"/>
                <a:ext cx="6148072" cy="3439985"/>
              </a:xfrm>
              <a:prstGeom prst="rect">
                <a:avLst/>
              </a:prstGeom>
              <a:blipFill>
                <a:blip r:embed="rId3"/>
                <a:stretch>
                  <a:fillRect l="-893" r="-496"/>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9FC6DC0A-8D1C-47AB-9C7F-8830CDF49890}"/>
              </a:ext>
            </a:extLst>
          </p:cNvPr>
          <p:cNvPicPr>
            <a:picLocks noChangeAspect="1"/>
          </p:cNvPicPr>
          <p:nvPr/>
        </p:nvPicPr>
        <p:blipFill>
          <a:blip r:embed="rId4"/>
          <a:stretch>
            <a:fillRect/>
          </a:stretch>
        </p:blipFill>
        <p:spPr>
          <a:xfrm>
            <a:off x="7384327" y="576415"/>
            <a:ext cx="1133954" cy="41090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60F11-6E4F-4A88-A6FC-47517376F86A}"/>
              </a:ext>
            </a:extLst>
          </p:cNvPr>
          <p:cNvSpPr>
            <a:spLocks noGrp="1"/>
          </p:cNvSpPr>
          <p:nvPr>
            <p:ph type="title"/>
          </p:nvPr>
        </p:nvSpPr>
        <p:spPr/>
        <p:txBody>
          <a:bodyPr/>
          <a:lstStyle/>
          <a:p>
            <a:r>
              <a:rPr lang="en-US" altLang="ja-JP" dirty="0">
                <a:latin typeface="Roboto" panose="020B0600070205080204" charset="0"/>
              </a:rPr>
              <a:t>3.2.1 </a:t>
            </a:r>
            <a:r>
              <a:rPr lang="ja-JP" altLang="en-US" dirty="0">
                <a:latin typeface="Roboto" panose="020B0600070205080204" charset="0"/>
              </a:rPr>
              <a:t>加法的秘密分散法</a:t>
            </a:r>
            <a:endParaRPr kumimoji="1" lang="ja-JP" altLang="en-US" dirty="0">
              <a:latin typeface="Roboto" panose="020B0600070205080204" charset="0"/>
            </a:endParaRPr>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439D3C8B-F423-4DFC-A2E0-DDEDAFEB0682}"/>
                  </a:ext>
                </a:extLst>
              </p:cNvPr>
              <p:cNvSpPr>
                <a:spLocks noGrp="1"/>
              </p:cNvSpPr>
              <p:nvPr>
                <p:ph type="body" idx="1"/>
              </p:nvPr>
            </p:nvSpPr>
            <p:spPr>
              <a:xfrm>
                <a:off x="387900" y="1489824"/>
                <a:ext cx="8368200" cy="1405776"/>
              </a:xfrm>
            </p:spPr>
            <p:txBody>
              <a:bodyPr/>
              <a:lstStyle/>
              <a:p>
                <a:pPr marL="114300" indent="0">
                  <a:buNone/>
                </a:pPr>
                <a:r>
                  <a:rPr kumimoji="1" lang="ja-JP" altLang="en-US" dirty="0"/>
                  <a:t>・</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oMath>
                </a14:m>
                <a:r>
                  <a:rPr kumimoji="1" lang="ja-JP" altLang="en-US" dirty="0"/>
                  <a:t>秘密分散法ともいい、</a:t>
                </a:r>
                <a:r>
                  <a:rPr kumimoji="1" lang="en-US" altLang="ja-JP" dirty="0"/>
                  <a:t> </a:t>
                </a:r>
                <a14:m>
                  <m:oMath xmlns:m="http://schemas.openxmlformats.org/officeDocument/2006/math">
                    <m:r>
                      <a:rPr kumimoji="1" lang="en-US" altLang="ja-JP" i="1">
                        <a:latin typeface="Cambria Math" panose="02040503050406030204" pitchFamily="18" charset="0"/>
                      </a:rPr>
                      <m:t>𝑛</m:t>
                    </m:r>
                  </m:oMath>
                </a14:m>
                <a:r>
                  <a:rPr kumimoji="1" lang="ja-JP" altLang="en-US" dirty="0"/>
                  <a:t>個のシェアを生成し</a:t>
                </a:r>
                <a14:m>
                  <m:oMath xmlns:m="http://schemas.openxmlformats.org/officeDocument/2006/math">
                    <m:r>
                      <a:rPr kumimoji="1" lang="en-US" altLang="ja-JP" i="1">
                        <a:latin typeface="Cambria Math" panose="02040503050406030204" pitchFamily="18" charset="0"/>
                      </a:rPr>
                      <m:t>𝑛</m:t>
                    </m:r>
                  </m:oMath>
                </a14:m>
                <a:r>
                  <a:rPr kumimoji="1" lang="ja-JP" altLang="en-US" dirty="0"/>
                  <a:t>個のシェアからのみ復元される。</a:t>
                </a:r>
                <a:endParaRPr kumimoji="1" lang="en-US" altLang="ja-JP" dirty="0"/>
              </a:p>
              <a:p>
                <a:pPr marL="114300" indent="0">
                  <a:buNone/>
                </a:pPr>
                <a:r>
                  <a:rPr kumimoji="1" lang="ja-JP" altLang="en-US" dirty="0"/>
                  <a:t>・名前の通り加算を用いた単純なアルゴリズムで構成される。</a:t>
                </a:r>
              </a:p>
            </p:txBody>
          </p:sp>
        </mc:Choice>
        <mc:Fallback>
          <p:sp>
            <p:nvSpPr>
              <p:cNvPr id="3" name="テキスト プレースホルダー 2">
                <a:extLst>
                  <a:ext uri="{FF2B5EF4-FFF2-40B4-BE49-F238E27FC236}">
                    <a16:creationId xmlns:a16="http://schemas.microsoft.com/office/drawing/2014/main" id="{439D3C8B-F423-4DFC-A2E0-DDEDAFEB0682}"/>
                  </a:ext>
                </a:extLst>
              </p:cNvPr>
              <p:cNvSpPr>
                <a:spLocks noGrp="1" noRot="1" noChangeAspect="1" noMove="1" noResize="1" noEditPoints="1" noAdjustHandles="1" noChangeArrowheads="1" noChangeShapeType="1" noTextEdit="1"/>
              </p:cNvSpPr>
              <p:nvPr>
                <p:ph type="body" idx="1"/>
              </p:nvPr>
            </p:nvSpPr>
            <p:spPr>
              <a:xfrm>
                <a:off x="387900" y="1489824"/>
                <a:ext cx="8368200" cy="1405776"/>
              </a:xfrm>
              <a:blipFill>
                <a:blip r:embed="rId2"/>
                <a:stretch>
                  <a:fillRect/>
                </a:stretch>
              </a:blipFill>
            </p:spPr>
            <p:txBody>
              <a:bodyPr/>
              <a:lstStyle/>
              <a:p>
                <a:r>
                  <a:rPr lang="ja-JP" altLang="en-US">
                    <a:noFill/>
                  </a:rPr>
                  <a:t> </a:t>
                </a:r>
              </a:p>
            </p:txBody>
          </p:sp>
        </mc:Fallback>
      </mc:AlternateContent>
      <p:sp>
        <p:nvSpPr>
          <p:cNvPr id="5" name="左中かっこ 4">
            <a:extLst>
              <a:ext uri="{FF2B5EF4-FFF2-40B4-BE49-F238E27FC236}">
                <a16:creationId xmlns:a16="http://schemas.microsoft.com/office/drawing/2014/main" id="{60B877D6-A102-413F-BA65-44570227F72B}"/>
              </a:ext>
            </a:extLst>
          </p:cNvPr>
          <p:cNvSpPr/>
          <p:nvPr/>
        </p:nvSpPr>
        <p:spPr>
          <a:xfrm>
            <a:off x="3680462" y="3082953"/>
            <a:ext cx="365762" cy="157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左中かっこ 5">
            <a:extLst>
              <a:ext uri="{FF2B5EF4-FFF2-40B4-BE49-F238E27FC236}">
                <a16:creationId xmlns:a16="http://schemas.microsoft.com/office/drawing/2014/main" id="{A829A21E-4874-439E-8A5B-DACAE5857D47}"/>
              </a:ext>
            </a:extLst>
          </p:cNvPr>
          <p:cNvSpPr/>
          <p:nvPr/>
        </p:nvSpPr>
        <p:spPr>
          <a:xfrm rot="10800000">
            <a:off x="5128263" y="3082953"/>
            <a:ext cx="350520" cy="157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82E47FEF-1D44-4A53-A966-47EF238AE691}"/>
                  </a:ext>
                </a:extLst>
              </p:cNvPr>
              <p:cNvSpPr txBox="1"/>
              <p:nvPr/>
            </p:nvSpPr>
            <p:spPr>
              <a:xfrm>
                <a:off x="4213860" y="2869593"/>
                <a:ext cx="716280" cy="1815882"/>
              </a:xfrm>
              <a:prstGeom prst="rect">
                <a:avLst/>
              </a:prstGeom>
              <a:noFill/>
            </p:spPr>
            <p:txBody>
              <a:bodyPr wrap="square" rtlCol="0">
                <a:spAutoFit/>
              </a:bodyPr>
              <a:lstStyle/>
              <a:p>
                <a:pPr algn="dist">
                  <a:lnSpc>
                    <a:spcPct val="200000"/>
                  </a:lnSpc>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𝑠h𝑎𝑟𝑒</m:t>
                          </m:r>
                        </m:e>
                        <m:sub>
                          <m:r>
                            <a:rPr kumimoji="1" lang="en-US" altLang="ja-JP" b="0" i="1" smtClean="0">
                              <a:solidFill>
                                <a:schemeClr val="tx1"/>
                              </a:solidFill>
                              <a:latin typeface="Cambria Math" panose="02040503050406030204" pitchFamily="18" charset="0"/>
                            </a:rPr>
                            <m:t>1</m:t>
                          </m:r>
                        </m:sub>
                      </m:sSub>
                    </m:oMath>
                  </m:oMathPara>
                </a14:m>
                <a:endParaRPr kumimoji="1" lang="en-US" altLang="ja-JP" dirty="0">
                  <a:solidFill>
                    <a:schemeClr val="tx1"/>
                  </a:solidFill>
                </a:endParaRPr>
              </a:p>
              <a:p>
                <a:pPr algn="dist">
                  <a:lnSpc>
                    <a:spcPct val="200000"/>
                  </a:lnSpc>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𝑠h𝑎𝑟𝑒</m:t>
                          </m:r>
                        </m:e>
                        <m:sub>
                          <m:r>
                            <a:rPr kumimoji="1" lang="en-US" altLang="ja-JP" b="0" i="1" smtClean="0">
                              <a:solidFill>
                                <a:schemeClr val="tx1"/>
                              </a:solidFill>
                              <a:latin typeface="Cambria Math" panose="02040503050406030204" pitchFamily="18" charset="0"/>
                            </a:rPr>
                            <m:t>2</m:t>
                          </m:r>
                        </m:sub>
                      </m:sSub>
                    </m:oMath>
                  </m:oMathPara>
                </a14:m>
                <a:endParaRPr kumimoji="1" lang="en-US" altLang="ja-JP" dirty="0">
                  <a:solidFill>
                    <a:schemeClr val="tx1"/>
                  </a:solidFill>
                </a:endParaRPr>
              </a:p>
              <a:p>
                <a:pPr algn="dist">
                  <a:lnSpc>
                    <a:spcPct val="200000"/>
                  </a:lnSpc>
                </a:pP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ea typeface="Cambria Math" panose="02040503050406030204" pitchFamily="18" charset="0"/>
                        </a:rPr>
                        <m:t>⋮</m:t>
                      </m:r>
                    </m:oMath>
                  </m:oMathPara>
                </a14:m>
                <a:endParaRPr kumimoji="1" lang="en-US" altLang="ja-JP" dirty="0">
                  <a:solidFill>
                    <a:schemeClr val="tx1"/>
                  </a:solidFill>
                </a:endParaRPr>
              </a:p>
              <a:p>
                <a:pPr algn="dist">
                  <a:lnSpc>
                    <a:spcPct val="200000"/>
                  </a:lnSpc>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𝑠h𝑎𝑟𝑒</m:t>
                          </m:r>
                        </m:e>
                        <m:sub>
                          <m:r>
                            <a:rPr kumimoji="1" lang="en-US" altLang="ja-JP" b="0" i="1" smtClean="0">
                              <a:solidFill>
                                <a:schemeClr val="tx1"/>
                              </a:solidFill>
                              <a:latin typeface="Cambria Math" panose="02040503050406030204" pitchFamily="18" charset="0"/>
                            </a:rPr>
                            <m:t>𝑛</m:t>
                          </m:r>
                        </m:sub>
                      </m:sSub>
                    </m:oMath>
                  </m:oMathPara>
                </a14:m>
                <a:endParaRPr kumimoji="1" lang="en-US" altLang="ja-JP" dirty="0">
                  <a:solidFill>
                    <a:schemeClr val="tx1"/>
                  </a:solidFill>
                </a:endParaRPr>
              </a:p>
            </p:txBody>
          </p:sp>
        </mc:Choice>
        <mc:Fallback>
          <p:sp>
            <p:nvSpPr>
              <p:cNvPr id="7" name="テキスト ボックス 6">
                <a:extLst>
                  <a:ext uri="{FF2B5EF4-FFF2-40B4-BE49-F238E27FC236}">
                    <a16:creationId xmlns:a16="http://schemas.microsoft.com/office/drawing/2014/main" id="{82E47FEF-1D44-4A53-A966-47EF238AE691}"/>
                  </a:ext>
                </a:extLst>
              </p:cNvPr>
              <p:cNvSpPr txBox="1">
                <a:spLocks noRot="1" noChangeAspect="1" noMove="1" noResize="1" noEditPoints="1" noAdjustHandles="1" noChangeArrowheads="1" noChangeShapeType="1" noTextEdit="1"/>
              </p:cNvSpPr>
              <p:nvPr/>
            </p:nvSpPr>
            <p:spPr>
              <a:xfrm>
                <a:off x="4213860" y="2869593"/>
                <a:ext cx="716280" cy="181588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A2BED978-C397-4E7F-80E6-73104B7CD0D2}"/>
                  </a:ext>
                </a:extLst>
              </p:cNvPr>
              <p:cNvSpPr txBox="1"/>
              <p:nvPr/>
            </p:nvSpPr>
            <p:spPr>
              <a:xfrm>
                <a:off x="2186944" y="3717321"/>
                <a:ext cx="1310639" cy="307777"/>
              </a:xfrm>
              <a:prstGeom prst="rect">
                <a:avLst/>
              </a:prstGeom>
              <a:noFill/>
            </p:spPr>
            <p:txBody>
              <a:bodyPr wrap="square" rtlCol="0">
                <a:spAutoFit/>
              </a:bodyPr>
              <a:lstStyle/>
              <a:p>
                <a14:m>
                  <m:oMath xmlns:m="http://schemas.openxmlformats.org/officeDocument/2006/math">
                    <m:r>
                      <a:rPr kumimoji="1" lang="en-US" altLang="ja-JP" b="0" i="1" u="sng" smtClean="0">
                        <a:solidFill>
                          <a:schemeClr val="tx1"/>
                        </a:solidFill>
                        <a:latin typeface="Cambria Math" panose="02040503050406030204" pitchFamily="18" charset="0"/>
                      </a:rPr>
                      <m:t>𝑛</m:t>
                    </m:r>
                  </m:oMath>
                </a14:m>
                <a:r>
                  <a:rPr kumimoji="1" lang="en-US" altLang="ja-JP" u="sng" dirty="0">
                    <a:solidFill>
                      <a:schemeClr val="tx1"/>
                    </a:solidFill>
                  </a:rPr>
                  <a:t> to generate</a:t>
                </a:r>
                <a:endParaRPr kumimoji="1" lang="ja-JP" altLang="en-US" u="sng" dirty="0">
                  <a:solidFill>
                    <a:schemeClr val="tx1"/>
                  </a:solidFill>
                </a:endParaRPr>
              </a:p>
            </p:txBody>
          </p:sp>
        </mc:Choice>
        <mc:Fallback>
          <p:sp>
            <p:nvSpPr>
              <p:cNvPr id="9" name="テキスト ボックス 8">
                <a:extLst>
                  <a:ext uri="{FF2B5EF4-FFF2-40B4-BE49-F238E27FC236}">
                    <a16:creationId xmlns:a16="http://schemas.microsoft.com/office/drawing/2014/main" id="{A2BED978-C397-4E7F-80E6-73104B7CD0D2}"/>
                  </a:ext>
                </a:extLst>
              </p:cNvPr>
              <p:cNvSpPr txBox="1">
                <a:spLocks noRot="1" noChangeAspect="1" noMove="1" noResize="1" noEditPoints="1" noAdjustHandles="1" noChangeArrowheads="1" noChangeShapeType="1" noTextEdit="1"/>
              </p:cNvSpPr>
              <p:nvPr/>
            </p:nvSpPr>
            <p:spPr>
              <a:xfrm>
                <a:off x="2186944" y="3717321"/>
                <a:ext cx="1310639" cy="307777"/>
              </a:xfrm>
              <a:prstGeom prst="rect">
                <a:avLst/>
              </a:prstGeom>
              <a:blipFill>
                <a:blip r:embed="rId4"/>
                <a:stretch>
                  <a:fillRect t="-400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D1B11112-A98D-4152-84E0-20BA1CD9F2D6}"/>
                  </a:ext>
                </a:extLst>
              </p:cNvPr>
              <p:cNvSpPr txBox="1"/>
              <p:nvPr/>
            </p:nvSpPr>
            <p:spPr>
              <a:xfrm>
                <a:off x="5661662" y="3717320"/>
                <a:ext cx="1486622" cy="307777"/>
              </a:xfrm>
              <a:prstGeom prst="rect">
                <a:avLst/>
              </a:prstGeom>
              <a:noFill/>
            </p:spPr>
            <p:txBody>
              <a:bodyPr wrap="square" rtlCol="0">
                <a:spAutoFit/>
              </a:bodyPr>
              <a:lstStyle/>
              <a:p>
                <a14:m>
                  <m:oMath xmlns:m="http://schemas.openxmlformats.org/officeDocument/2006/math">
                    <m:r>
                      <a:rPr kumimoji="1" lang="en-US" altLang="ja-JP" b="0" i="1" u="sng" smtClean="0">
                        <a:solidFill>
                          <a:schemeClr val="tx1"/>
                        </a:solidFill>
                        <a:latin typeface="Cambria Math" panose="02040503050406030204" pitchFamily="18" charset="0"/>
                      </a:rPr>
                      <m:t>𝑛</m:t>
                    </m:r>
                  </m:oMath>
                </a14:m>
                <a:r>
                  <a:rPr kumimoji="1" lang="en-US" altLang="ja-JP" u="sng" dirty="0">
                    <a:solidFill>
                      <a:schemeClr val="tx1"/>
                    </a:solidFill>
                  </a:rPr>
                  <a:t> to reconstruct</a:t>
                </a:r>
                <a:endParaRPr kumimoji="1" lang="ja-JP" altLang="en-US" u="sng" dirty="0">
                  <a:solidFill>
                    <a:schemeClr val="tx1"/>
                  </a:solidFill>
                </a:endParaRPr>
              </a:p>
            </p:txBody>
          </p:sp>
        </mc:Choice>
        <mc:Fallback>
          <p:sp>
            <p:nvSpPr>
              <p:cNvPr id="10" name="テキスト ボックス 9">
                <a:extLst>
                  <a:ext uri="{FF2B5EF4-FFF2-40B4-BE49-F238E27FC236}">
                    <a16:creationId xmlns:a16="http://schemas.microsoft.com/office/drawing/2014/main" id="{D1B11112-A98D-4152-84E0-20BA1CD9F2D6}"/>
                  </a:ext>
                </a:extLst>
              </p:cNvPr>
              <p:cNvSpPr txBox="1">
                <a:spLocks noRot="1" noChangeAspect="1" noMove="1" noResize="1" noEditPoints="1" noAdjustHandles="1" noChangeArrowheads="1" noChangeShapeType="1" noTextEdit="1"/>
              </p:cNvSpPr>
              <p:nvPr/>
            </p:nvSpPr>
            <p:spPr>
              <a:xfrm>
                <a:off x="5661662" y="3717320"/>
                <a:ext cx="1486622" cy="307777"/>
              </a:xfrm>
              <a:prstGeom prst="rect">
                <a:avLst/>
              </a:prstGeom>
              <a:blipFill>
                <a:blip r:embed="rId5"/>
                <a:stretch>
                  <a:fillRect t="-4000" b="-2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53602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60F11-6E4F-4A88-A6FC-47517376F86A}"/>
              </a:ext>
            </a:extLst>
          </p:cNvPr>
          <p:cNvSpPr>
            <a:spLocks noGrp="1"/>
          </p:cNvSpPr>
          <p:nvPr>
            <p:ph type="title"/>
          </p:nvPr>
        </p:nvSpPr>
        <p:spPr/>
        <p:txBody>
          <a:bodyPr/>
          <a:lstStyle/>
          <a:p>
            <a:r>
              <a:rPr lang="en-US" altLang="ja-JP" dirty="0"/>
              <a:t>3.2.1 </a:t>
            </a:r>
            <a:r>
              <a:rPr lang="ja-JP" altLang="en-US" dirty="0"/>
              <a:t>加法的秘密分散法</a:t>
            </a:r>
            <a:endParaRPr kumimoji="1" lang="ja-JP" altLang="en-US" dirty="0"/>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439D3C8B-F423-4DFC-A2E0-DDEDAFEB0682}"/>
                  </a:ext>
                </a:extLst>
              </p:cNvPr>
              <p:cNvSpPr>
                <a:spLocks noGrp="1"/>
              </p:cNvSpPr>
              <p:nvPr>
                <p:ph type="body" idx="1"/>
              </p:nvPr>
            </p:nvSpPr>
            <p:spPr>
              <a:xfrm>
                <a:off x="387900" y="1489824"/>
                <a:ext cx="8368200" cy="1619136"/>
              </a:xfrm>
            </p:spPr>
            <p:txBody>
              <a:bodyPr>
                <a:normAutofit/>
              </a:bodyPr>
              <a:lstStyle/>
              <a:p>
                <a:pPr marL="114300" indent="0">
                  <a:buNone/>
                </a:pPr>
                <a:r>
                  <a:rPr kumimoji="1" lang="ja-JP" altLang="en-US" dirty="0"/>
                  <a:t>・実装した分散アルゴリズムは秘密情報</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𝑖</m:t>
                        </m:r>
                      </m:sub>
                    </m:sSub>
                  </m:oMath>
                </a14:m>
                <a:r>
                  <a:rPr kumimoji="1" lang="ja-JP" altLang="en-US" dirty="0"/>
                  <a:t>に対し、乱数を用いて以下のようにシェアを</a:t>
                </a: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個作成する。このとき、乱数</a:t>
                </a:r>
                <a14:m>
                  <m:oMath xmlns:m="http://schemas.openxmlformats.org/officeDocument/2006/math">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b="0" i="1" smtClean="0">
                            <a:latin typeface="Cambria Math" panose="02040503050406030204" pitchFamily="18" charset="0"/>
                          </a:rPr>
                          <m:t>𝑖</m:t>
                        </m:r>
                      </m:sub>
                    </m:sSub>
                  </m:oMath>
                </a14:m>
                <a:r>
                  <a:rPr kumimoji="1" lang="ja-JP" altLang="en-US" dirty="0"/>
                  <a:t>の範囲を</a:t>
                </a:r>
                <a14:m>
                  <m:oMath xmlns:m="http://schemas.openxmlformats.org/officeDocument/2006/math">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16</m:t>
                            </m:r>
                          </m:sup>
                        </m:sSup>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2</m:t>
                        </m:r>
                      </m:e>
                      <m:sup>
                        <m:r>
                          <a:rPr kumimoji="1" lang="en-US" altLang="ja-JP" b="0" i="1" smtClean="0">
                            <a:latin typeface="Cambria Math" panose="02040503050406030204" pitchFamily="18" charset="0"/>
                            <a:ea typeface="Cambria Math" panose="02040503050406030204" pitchFamily="18" charset="0"/>
                          </a:rPr>
                          <m:t>16</m:t>
                        </m:r>
                      </m:sup>
                    </m:sSup>
                    <m:r>
                      <a:rPr kumimoji="1" lang="en-US" altLang="ja-JP" b="0" i="1" smtClean="0">
                        <a:latin typeface="Cambria Math" panose="02040503050406030204" pitchFamily="18" charset="0"/>
                        <a:ea typeface="Cambria Math" panose="02040503050406030204" pitchFamily="18" charset="0"/>
                      </a:rPr>
                      <m:t>−1</m:t>
                    </m:r>
                  </m:oMath>
                </a14:m>
                <a:r>
                  <a:rPr kumimoji="1" lang="ja-JP" altLang="en-US" dirty="0"/>
                  <a:t>とした。</a:t>
                </a:r>
                <a:endParaRPr kumimoji="1" lang="en-US" altLang="ja-JP" dirty="0"/>
              </a:p>
              <a:p>
                <a:pPr marL="114300" indent="0">
                  <a:buNone/>
                </a:pPr>
                <a:r>
                  <a:rPr kumimoji="1" lang="ja-JP" altLang="en-US" dirty="0"/>
                  <a:t>・今回は</a:t>
                </a:r>
                <a14:m>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=11</m:t>
                    </m:r>
                  </m:oMath>
                </a14:m>
                <a:r>
                  <a:rPr kumimoji="1" lang="ja-JP" altLang="en-US" dirty="0"/>
                  <a:t>とした。</a:t>
                </a:r>
              </a:p>
            </p:txBody>
          </p:sp>
        </mc:Choice>
        <mc:Fallback>
          <p:sp>
            <p:nvSpPr>
              <p:cNvPr id="3" name="テキスト プレースホルダー 2">
                <a:extLst>
                  <a:ext uri="{FF2B5EF4-FFF2-40B4-BE49-F238E27FC236}">
                    <a16:creationId xmlns:a16="http://schemas.microsoft.com/office/drawing/2014/main" id="{439D3C8B-F423-4DFC-A2E0-DDEDAFEB0682}"/>
                  </a:ext>
                </a:extLst>
              </p:cNvPr>
              <p:cNvSpPr>
                <a:spLocks noGrp="1" noRot="1" noChangeAspect="1" noMove="1" noResize="1" noEditPoints="1" noAdjustHandles="1" noChangeArrowheads="1" noChangeShapeType="1" noTextEdit="1"/>
              </p:cNvSpPr>
              <p:nvPr>
                <p:ph type="body" idx="1"/>
              </p:nvPr>
            </p:nvSpPr>
            <p:spPr>
              <a:xfrm>
                <a:off x="387900" y="1489824"/>
                <a:ext cx="8368200" cy="1619136"/>
              </a:xfr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2B484219-FF6B-40D8-8AC1-736F8804AB77}"/>
                  </a:ext>
                </a:extLst>
              </p:cNvPr>
              <p:cNvSpPr txBox="1"/>
              <p:nvPr/>
            </p:nvSpPr>
            <p:spPr>
              <a:xfrm>
                <a:off x="802981" y="2989490"/>
                <a:ext cx="7538037" cy="1477328"/>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800" i="1" smtClean="0">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𝑠</m:t>
                          </m:r>
                        </m:e>
                        <m:sub>
                          <m:r>
                            <a:rPr kumimoji="1" lang="en-US" altLang="ja-JP" sz="1800" b="0" i="1" smtClean="0">
                              <a:solidFill>
                                <a:schemeClr val="tx1"/>
                              </a:solidFill>
                              <a:latin typeface="Cambria Math" panose="02040503050406030204" pitchFamily="18" charset="0"/>
                            </a:rPr>
                            <m:t>2</m:t>
                          </m:r>
                        </m:sub>
                      </m:sSub>
                      <m:r>
                        <a:rPr kumimoji="1" lang="en-US" altLang="ja-JP" sz="1800" b="0" i="0" smtClean="0">
                          <a:solidFill>
                            <a:schemeClr val="tx1"/>
                          </a:solidFill>
                          <a:latin typeface="Cambria Math" panose="02040503050406030204" pitchFamily="18" charset="0"/>
                        </a:rPr>
                        <m:t>=</m:t>
                      </m:r>
                      <m:sSub>
                        <m:sSubPr>
                          <m:ctrlPr>
                            <a:rPr kumimoji="1" lang="en-US" altLang="ja-JP" sz="1800" b="0" i="1" smtClean="0">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𝑟</m:t>
                          </m:r>
                        </m:e>
                        <m:sub>
                          <m:r>
                            <a:rPr kumimoji="1" lang="en-US" altLang="ja-JP" sz="1800" b="0" i="1" smtClean="0">
                              <a:solidFill>
                                <a:schemeClr val="tx1"/>
                              </a:solidFill>
                              <a:latin typeface="Cambria Math" panose="02040503050406030204" pitchFamily="18" charset="0"/>
                            </a:rPr>
                            <m:t>1</m:t>
                          </m:r>
                        </m:sub>
                      </m:sSub>
                    </m:oMath>
                  </m:oMathPara>
                </a14:m>
                <a:endParaRPr kumimoji="1" lang="en-US" altLang="ja-JP" sz="1800"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kumimoji="1" lang="en-US" altLang="ja-JP" sz="1800" i="1" smtClean="0">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𝑠</m:t>
                          </m:r>
                        </m:e>
                        <m:sub>
                          <m:r>
                            <a:rPr kumimoji="1" lang="en-US" altLang="ja-JP" sz="1800" b="0" i="1" smtClean="0">
                              <a:solidFill>
                                <a:schemeClr val="tx1"/>
                              </a:solidFill>
                              <a:latin typeface="Cambria Math" panose="02040503050406030204" pitchFamily="18" charset="0"/>
                            </a:rPr>
                            <m:t>3</m:t>
                          </m:r>
                        </m:sub>
                      </m:sSub>
                      <m:r>
                        <a:rPr kumimoji="1" lang="en-US" altLang="ja-JP" sz="1800" b="0" i="0" smtClean="0">
                          <a:solidFill>
                            <a:schemeClr val="tx1"/>
                          </a:solidFill>
                          <a:latin typeface="Cambria Math" panose="02040503050406030204" pitchFamily="18" charset="0"/>
                        </a:rPr>
                        <m:t>=</m:t>
                      </m:r>
                      <m:sSub>
                        <m:sSubPr>
                          <m:ctrlPr>
                            <a:rPr kumimoji="1" lang="en-US" altLang="ja-JP" sz="1800" b="0" i="1" smtClean="0">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𝑟</m:t>
                          </m:r>
                        </m:e>
                        <m:sub>
                          <m:r>
                            <a:rPr kumimoji="1" lang="en-US" altLang="ja-JP" sz="1800" b="0" i="1" smtClean="0">
                              <a:solidFill>
                                <a:schemeClr val="tx1"/>
                              </a:solidFill>
                              <a:latin typeface="Cambria Math" panose="02040503050406030204" pitchFamily="18" charset="0"/>
                            </a:rPr>
                            <m:t>2</m:t>
                          </m:r>
                        </m:sub>
                      </m:sSub>
                    </m:oMath>
                  </m:oMathPara>
                </a14:m>
                <a:endParaRPr kumimoji="1" lang="en-US" altLang="ja-JP" sz="1800" dirty="0">
                  <a:solidFill>
                    <a:schemeClr val="tx1"/>
                  </a:solidFill>
                </a:endParaRPr>
              </a:p>
              <a:p>
                <a:pPr/>
                <a14:m>
                  <m:oMathPara xmlns:m="http://schemas.openxmlformats.org/officeDocument/2006/math">
                    <m:oMathParaPr>
                      <m:jc m:val="centerGroup"/>
                    </m:oMathParaPr>
                    <m:oMath xmlns:m="http://schemas.openxmlformats.org/officeDocument/2006/math">
                      <m:r>
                        <a:rPr kumimoji="1" lang="en-US" altLang="ja-JP" sz="1800" b="0" i="1" smtClean="0">
                          <a:solidFill>
                            <a:schemeClr val="tx1"/>
                          </a:solidFill>
                          <a:latin typeface="Cambria Math" panose="02040503050406030204" pitchFamily="18" charset="0"/>
                          <a:ea typeface="Cambria Math" panose="02040503050406030204" pitchFamily="18" charset="0"/>
                        </a:rPr>
                        <m:t>⋮</m:t>
                      </m:r>
                    </m:oMath>
                  </m:oMathPara>
                </a14:m>
                <a:endParaRPr kumimoji="1" lang="en-US" altLang="ja-JP" sz="1800"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kumimoji="1" lang="en-US" altLang="ja-JP" sz="1800" i="1" smtClean="0">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𝑠</m:t>
                          </m:r>
                        </m:e>
                        <m:sub>
                          <m:r>
                            <a:rPr kumimoji="1" lang="en-US" altLang="ja-JP" sz="1800" b="0" i="1" smtClean="0">
                              <a:solidFill>
                                <a:schemeClr val="tx1"/>
                              </a:solidFill>
                              <a:latin typeface="Cambria Math" panose="02040503050406030204" pitchFamily="18" charset="0"/>
                            </a:rPr>
                            <m:t>𝑛</m:t>
                          </m:r>
                        </m:sub>
                      </m:sSub>
                      <m:r>
                        <a:rPr kumimoji="1" lang="en-US" altLang="ja-JP" sz="1800" b="0" i="0" smtClean="0">
                          <a:solidFill>
                            <a:schemeClr val="tx1"/>
                          </a:solidFill>
                          <a:latin typeface="Cambria Math" panose="02040503050406030204" pitchFamily="18" charset="0"/>
                        </a:rPr>
                        <m:t>=</m:t>
                      </m:r>
                      <m:sSub>
                        <m:sSubPr>
                          <m:ctrlPr>
                            <a:rPr kumimoji="1" lang="en-US" altLang="ja-JP" sz="1800" b="0" i="1" smtClean="0">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𝑟</m:t>
                          </m:r>
                        </m:e>
                        <m:sub>
                          <m:r>
                            <a:rPr kumimoji="1" lang="en-US" altLang="ja-JP" sz="1800" b="0" i="1" smtClean="0">
                              <a:solidFill>
                                <a:schemeClr val="tx1"/>
                              </a:solidFill>
                              <a:latin typeface="Cambria Math" panose="02040503050406030204" pitchFamily="18" charset="0"/>
                            </a:rPr>
                            <m:t>𝑛</m:t>
                          </m:r>
                          <m:r>
                            <a:rPr kumimoji="1" lang="en-US" altLang="ja-JP" sz="1800" b="0" i="1" smtClean="0">
                              <a:solidFill>
                                <a:schemeClr val="tx1"/>
                              </a:solidFill>
                              <a:latin typeface="Cambria Math" panose="02040503050406030204" pitchFamily="18" charset="0"/>
                            </a:rPr>
                            <m:t>−1</m:t>
                          </m:r>
                        </m:sub>
                      </m:sSub>
                    </m:oMath>
                  </m:oMathPara>
                </a14:m>
                <a:endParaRPr kumimoji="1" lang="en-US" altLang="ja-JP" sz="1800"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kumimoji="1" lang="en-US" altLang="ja-JP" sz="1800" i="1" smtClean="0">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𝑠</m:t>
                          </m:r>
                        </m:e>
                        <m:sub>
                          <m:r>
                            <a:rPr kumimoji="1" lang="en-US" altLang="ja-JP" sz="1800" b="0" i="1" smtClean="0">
                              <a:solidFill>
                                <a:schemeClr val="tx1"/>
                              </a:solidFill>
                              <a:latin typeface="Cambria Math" panose="02040503050406030204" pitchFamily="18" charset="0"/>
                            </a:rPr>
                            <m:t>1</m:t>
                          </m:r>
                        </m:sub>
                      </m:sSub>
                      <m:r>
                        <a:rPr kumimoji="1" lang="en-US" altLang="ja-JP" sz="1800" b="0" i="0" smtClean="0">
                          <a:solidFill>
                            <a:schemeClr val="tx1"/>
                          </a:solidFill>
                          <a:latin typeface="Cambria Math" panose="02040503050406030204" pitchFamily="18" charset="0"/>
                        </a:rPr>
                        <m:t>=</m:t>
                      </m:r>
                      <m:sSub>
                        <m:sSubPr>
                          <m:ctrlPr>
                            <a:rPr kumimoji="1" lang="en-US" altLang="ja-JP" sz="1800" b="0" i="1" smtClean="0">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𝑆</m:t>
                          </m:r>
                        </m:e>
                        <m:sub>
                          <m:r>
                            <a:rPr kumimoji="1" lang="en-US" altLang="ja-JP" sz="1800" b="0" i="1" smtClean="0">
                              <a:solidFill>
                                <a:schemeClr val="tx1"/>
                              </a:solidFill>
                              <a:latin typeface="Cambria Math" panose="02040503050406030204" pitchFamily="18" charset="0"/>
                            </a:rPr>
                            <m:t>𝑖</m:t>
                          </m:r>
                        </m:sub>
                      </m:sSub>
                      <m:r>
                        <a:rPr kumimoji="1" lang="en-US" altLang="ja-JP" sz="1800" b="0" i="1" smtClean="0">
                          <a:solidFill>
                            <a:schemeClr val="tx1"/>
                          </a:solidFill>
                          <a:latin typeface="Cambria Math" panose="02040503050406030204" pitchFamily="18" charset="0"/>
                        </a:rPr>
                        <m:t>−(</m:t>
                      </m:r>
                      <m:sSub>
                        <m:sSubPr>
                          <m:ctrlPr>
                            <a:rPr kumimoji="1" lang="en-US" altLang="ja-JP" sz="1800" b="0" i="1" smtClean="0">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𝑟</m:t>
                          </m:r>
                        </m:e>
                        <m:sub>
                          <m:r>
                            <a:rPr kumimoji="1" lang="en-US" altLang="ja-JP" sz="1800" b="0" i="1" smtClean="0">
                              <a:solidFill>
                                <a:schemeClr val="tx1"/>
                              </a:solidFill>
                              <a:latin typeface="Cambria Math" panose="02040503050406030204" pitchFamily="18" charset="0"/>
                            </a:rPr>
                            <m:t>1</m:t>
                          </m:r>
                        </m:sub>
                      </m:sSub>
                      <m:r>
                        <a:rPr kumimoji="1" lang="en-US" altLang="ja-JP" sz="1800" b="0" i="1" smtClean="0">
                          <a:solidFill>
                            <a:schemeClr val="tx1"/>
                          </a:solidFill>
                          <a:latin typeface="Cambria Math" panose="02040503050406030204" pitchFamily="18" charset="0"/>
                        </a:rPr>
                        <m:t>+</m:t>
                      </m:r>
                      <m:sSub>
                        <m:sSubPr>
                          <m:ctrlPr>
                            <a:rPr kumimoji="1" lang="en-US" altLang="ja-JP" sz="1800" i="1">
                              <a:solidFill>
                                <a:schemeClr val="tx1"/>
                              </a:solidFill>
                              <a:latin typeface="Cambria Math" panose="02040503050406030204" pitchFamily="18" charset="0"/>
                            </a:rPr>
                          </m:ctrlPr>
                        </m:sSubPr>
                        <m:e>
                          <m:r>
                            <a:rPr kumimoji="1" lang="en-US" altLang="ja-JP" sz="1800" i="1">
                              <a:solidFill>
                                <a:schemeClr val="tx1"/>
                              </a:solidFill>
                              <a:latin typeface="Cambria Math" panose="02040503050406030204" pitchFamily="18" charset="0"/>
                            </a:rPr>
                            <m:t>𝑟</m:t>
                          </m:r>
                        </m:e>
                        <m:sub>
                          <m:r>
                            <a:rPr kumimoji="1" lang="en-US" altLang="ja-JP" sz="1800" b="0" i="1" smtClean="0">
                              <a:solidFill>
                                <a:schemeClr val="tx1"/>
                              </a:solidFill>
                              <a:latin typeface="Cambria Math" panose="02040503050406030204" pitchFamily="18" charset="0"/>
                            </a:rPr>
                            <m:t>2</m:t>
                          </m:r>
                        </m:sub>
                      </m:sSub>
                      <m:r>
                        <a:rPr kumimoji="1" lang="en-US" altLang="ja-JP" sz="1800" b="0" i="1" smtClean="0">
                          <a:solidFill>
                            <a:schemeClr val="tx1"/>
                          </a:solidFill>
                          <a:latin typeface="Cambria Math" panose="02040503050406030204" pitchFamily="18" charset="0"/>
                        </a:rPr>
                        <m:t>+</m:t>
                      </m:r>
                      <m:r>
                        <a:rPr kumimoji="1" lang="en-US" altLang="ja-JP" sz="1800"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sz="1800" i="1">
                              <a:solidFill>
                                <a:schemeClr val="tx1"/>
                              </a:solidFill>
                              <a:latin typeface="Cambria Math" panose="02040503050406030204" pitchFamily="18" charset="0"/>
                            </a:rPr>
                          </m:ctrlPr>
                        </m:sSubPr>
                        <m:e>
                          <m:r>
                            <a:rPr kumimoji="1" lang="en-US" altLang="ja-JP" sz="1800" i="1">
                              <a:solidFill>
                                <a:schemeClr val="tx1"/>
                              </a:solidFill>
                              <a:latin typeface="Cambria Math" panose="02040503050406030204" pitchFamily="18" charset="0"/>
                            </a:rPr>
                            <m:t>𝑟</m:t>
                          </m:r>
                        </m:e>
                        <m:sub>
                          <m:r>
                            <a:rPr kumimoji="1" lang="en-US" altLang="ja-JP" sz="1800" b="0" i="1" smtClean="0">
                              <a:solidFill>
                                <a:schemeClr val="tx1"/>
                              </a:solidFill>
                              <a:latin typeface="Cambria Math" panose="02040503050406030204" pitchFamily="18" charset="0"/>
                            </a:rPr>
                            <m:t>𝑛</m:t>
                          </m:r>
                          <m:r>
                            <a:rPr kumimoji="1" lang="en-US" altLang="ja-JP" sz="1800" b="0" i="1" smtClean="0">
                              <a:solidFill>
                                <a:schemeClr val="tx1"/>
                              </a:solidFill>
                              <a:latin typeface="Cambria Math" panose="02040503050406030204" pitchFamily="18" charset="0"/>
                            </a:rPr>
                            <m:t>−1</m:t>
                          </m:r>
                        </m:sub>
                      </m:sSub>
                      <m:r>
                        <a:rPr kumimoji="1" lang="en-US" altLang="ja-JP" sz="1800" b="0" i="1" smtClean="0">
                          <a:solidFill>
                            <a:schemeClr val="tx1"/>
                          </a:solidFill>
                          <a:latin typeface="Cambria Math" panose="02040503050406030204" pitchFamily="18" charset="0"/>
                        </a:rPr>
                        <m:t>)</m:t>
                      </m:r>
                    </m:oMath>
                  </m:oMathPara>
                </a14:m>
                <a:endParaRPr kumimoji="1" lang="en-US" altLang="ja-JP" sz="1800" dirty="0">
                  <a:solidFill>
                    <a:schemeClr val="tx1"/>
                  </a:solidFill>
                </a:endParaRPr>
              </a:p>
            </p:txBody>
          </p:sp>
        </mc:Choice>
        <mc:Fallback>
          <p:sp>
            <p:nvSpPr>
              <p:cNvPr id="5" name="テキスト ボックス 4">
                <a:extLst>
                  <a:ext uri="{FF2B5EF4-FFF2-40B4-BE49-F238E27FC236}">
                    <a16:creationId xmlns:a16="http://schemas.microsoft.com/office/drawing/2014/main" id="{2B484219-FF6B-40D8-8AC1-736F8804AB77}"/>
                  </a:ext>
                </a:extLst>
              </p:cNvPr>
              <p:cNvSpPr txBox="1">
                <a:spLocks noRot="1" noChangeAspect="1" noMove="1" noResize="1" noEditPoints="1" noAdjustHandles="1" noChangeArrowheads="1" noChangeShapeType="1" noTextEdit="1"/>
              </p:cNvSpPr>
              <p:nvPr/>
            </p:nvSpPr>
            <p:spPr>
              <a:xfrm>
                <a:off x="802981" y="2989490"/>
                <a:ext cx="7538037" cy="1477328"/>
              </a:xfrm>
              <a:prstGeom prst="rect">
                <a:avLst/>
              </a:prstGeom>
              <a:blipFill>
                <a:blip r:embed="rId3"/>
                <a:stretch>
                  <a:fillRect b="-2449"/>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537536114"/>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TotalTime>
  <Words>1494</Words>
  <Application>Microsoft Office PowerPoint</Application>
  <PresentationFormat>画面に合わせる (16:9)</PresentationFormat>
  <Paragraphs>133</Paragraphs>
  <Slides>19</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Roboto Slab</vt:lpstr>
      <vt:lpstr>Cambria Math</vt:lpstr>
      <vt:lpstr>Arial</vt:lpstr>
      <vt:lpstr>Roboto</vt:lpstr>
      <vt:lpstr>ＭＳ Ｐゴシック</vt:lpstr>
      <vt:lpstr>Marina</vt:lpstr>
      <vt:lpstr>秘密分散の実装における 速度・容量性能の評価</vt:lpstr>
      <vt:lpstr>目次</vt:lpstr>
      <vt:lpstr>1. はじめに</vt:lpstr>
      <vt:lpstr>2. 秘密分散とは？</vt:lpstr>
      <vt:lpstr>3. 実装方法の概要</vt:lpstr>
      <vt:lpstr>3.1 シェルスクリプト</vt:lpstr>
      <vt:lpstr>3.2 Python</vt:lpstr>
      <vt:lpstr>3.2.1 加法的秘密分散法</vt:lpstr>
      <vt:lpstr>3.2.1 加法的秘密分散法</vt:lpstr>
      <vt:lpstr>3.2.1 加法的秘密分散法</vt:lpstr>
      <vt:lpstr>3.2.2 (k,n)秘密分散法</vt:lpstr>
      <vt:lpstr>3.2.2 (k,n)秘密分散法</vt:lpstr>
      <vt:lpstr>3.2.2 (k,n)秘密分散法</vt:lpstr>
      <vt:lpstr>3.2.3 (k,L,n)秘密分散法</vt:lpstr>
      <vt:lpstr>3.2.3 (k,L,n)秘密分散法</vt:lpstr>
      <vt:lpstr>3.2.3 (k,L,n)秘密分散法</vt:lpstr>
      <vt:lpstr>3.2.4 ファイル入出力など</vt:lpstr>
      <vt:lpstr>4. 結果</vt:lpstr>
      <vt:lpstr>5. 考察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秘密分散の実装における 速度・容量性能の評価</dc:title>
  <cp:lastModifiedBy>014_j16437</cp:lastModifiedBy>
  <cp:revision>36</cp:revision>
  <dcterms:modified xsi:type="dcterms:W3CDTF">2021-01-22T07:20:34Z</dcterms:modified>
</cp:coreProperties>
</file>