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D84AA3-548B-452D-B0A2-341F2C596BF6}">
  <a:tblStyle styleId="{61D84AA3-548B-452D-B0A2-341F2C596B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Slab-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616813db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616813db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616813db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616813db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616813d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616813d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616813db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616813db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616813db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616813d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秘密分散の実装における</a:t>
            </a:r>
            <a:endParaRPr/>
          </a:p>
          <a:p>
            <a:pPr indent="0" lvl="0" marL="0" rtl="0" algn="ctr">
              <a:spcBef>
                <a:spcPts val="0"/>
              </a:spcBef>
              <a:spcAft>
                <a:spcPts val="0"/>
              </a:spcAft>
              <a:buNone/>
            </a:pPr>
            <a:r>
              <a:rPr lang="ja"/>
              <a:t>速度・容量性能の評価</a:t>
            </a:r>
            <a:endParaRPr/>
          </a:p>
        </p:txBody>
      </p:sp>
      <p:sp>
        <p:nvSpPr>
          <p:cNvPr id="64" name="Google Shape;64;p13"/>
          <p:cNvSpPr txBox="1"/>
          <p:nvPr>
            <p:ph idx="1" type="subTitle"/>
          </p:nvPr>
        </p:nvSpPr>
        <p:spPr>
          <a:xfrm>
            <a:off x="1680302" y="3527050"/>
            <a:ext cx="5783400" cy="909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ja" sz="1400"/>
              <a:t>J16437 </a:t>
            </a:r>
            <a:r>
              <a:rPr lang="ja" sz="1400"/>
              <a:t>三浦夢生</a:t>
            </a:r>
            <a:endParaRPr sz="1400"/>
          </a:p>
          <a:p>
            <a:pPr indent="0" lvl="0" marL="0" rtl="0" algn="r">
              <a:spcBef>
                <a:spcPts val="0"/>
              </a:spcBef>
              <a:spcAft>
                <a:spcPts val="0"/>
              </a:spcAft>
              <a:buNone/>
            </a:pPr>
            <a:r>
              <a:rPr lang="ja" sz="1400"/>
              <a:t>2021/XX/XX XXX</a:t>
            </a:r>
            <a:endParaRPr sz="1400"/>
          </a:p>
        </p:txBody>
      </p:sp>
      <p:sp>
        <p:nvSpPr>
          <p:cNvPr id="65" name="Google Shape;65;p13"/>
          <p:cNvSpPr txBox="1"/>
          <p:nvPr/>
        </p:nvSpPr>
        <p:spPr>
          <a:xfrm>
            <a:off x="2900400" y="2829588"/>
            <a:ext cx="334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2000">
                <a:solidFill>
                  <a:schemeClr val="accent5"/>
                </a:solidFill>
                <a:latin typeface="Roboto"/>
                <a:ea typeface="Roboto"/>
                <a:cs typeface="Roboto"/>
                <a:sym typeface="Roboto"/>
              </a:rPr>
              <a:t>認知科学実験室</a:t>
            </a:r>
            <a:endParaRPr sz="2000">
              <a:solidFill>
                <a:schemeClr val="accent5"/>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秘密分散とは？</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・元の</a:t>
            </a:r>
            <a:r>
              <a:rPr lang="ja"/>
              <a:t>秘密情報から、アルゴリズム(後述)に基づいて分散情報を作成し、複数人で管理する手法のこと。</a:t>
            </a:r>
            <a:endParaRPr/>
          </a:p>
          <a:p>
            <a:pPr indent="0" lvl="0" marL="0" rtl="0" algn="l">
              <a:spcBef>
                <a:spcPts val="1200"/>
              </a:spcBef>
              <a:spcAft>
                <a:spcPts val="0"/>
              </a:spcAft>
              <a:buNone/>
            </a:pPr>
            <a:r>
              <a:rPr lang="ja"/>
              <a:t>・秘密情報から分散情報を作成するものを「ディーラー」、管理するものを「参加者」、分散情報のことを「シェア」という。</a:t>
            </a:r>
            <a:endParaRPr/>
          </a:p>
          <a:p>
            <a:pPr indent="0" lvl="0" marL="0" rtl="0" algn="l">
              <a:spcBef>
                <a:spcPts val="1200"/>
              </a:spcBef>
              <a:spcAft>
                <a:spcPts val="1200"/>
              </a:spcAft>
              <a:buNone/>
            </a:pPr>
            <a:r>
              <a:rPr lang="ja"/>
              <a:t>・分散情報自体からは元の秘密情報に関する情報は得られないが、決められた数だけ集めると復元が可能である。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実装した手法</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今回実装した秘密分散アルゴリズムは以下の3つである。</a:t>
            </a:r>
            <a:endParaRPr/>
          </a:p>
          <a:p>
            <a:pPr indent="-342900" lvl="0" marL="457200" rtl="0" algn="l">
              <a:spcBef>
                <a:spcPts val="1200"/>
              </a:spcBef>
              <a:spcAft>
                <a:spcPts val="0"/>
              </a:spcAft>
              <a:buSzPts val="1800"/>
              <a:buAutoNum type="arabicPeriod"/>
            </a:pPr>
            <a:r>
              <a:rPr lang="ja"/>
              <a:t>加法的秘密分散法</a:t>
            </a:r>
            <a:endParaRPr/>
          </a:p>
          <a:p>
            <a:pPr indent="-342900" lvl="0" marL="457200" rtl="0" algn="l">
              <a:spcBef>
                <a:spcPts val="0"/>
              </a:spcBef>
              <a:spcAft>
                <a:spcPts val="0"/>
              </a:spcAft>
              <a:buSzPts val="1800"/>
              <a:buAutoNum type="arabicPeriod"/>
            </a:pPr>
            <a:r>
              <a:rPr lang="ja"/>
              <a:t>(k,n)秘密分散法</a:t>
            </a:r>
            <a:endParaRPr/>
          </a:p>
          <a:p>
            <a:pPr indent="-342900" lvl="0" marL="457200" rtl="0" algn="l">
              <a:spcBef>
                <a:spcPts val="0"/>
              </a:spcBef>
              <a:spcAft>
                <a:spcPts val="0"/>
              </a:spcAft>
              <a:buSzPts val="1800"/>
              <a:buAutoNum type="arabicPeriod"/>
            </a:pPr>
            <a:r>
              <a:rPr lang="ja"/>
              <a:t>(k,L,n)秘密分散法</a:t>
            </a:r>
            <a:endParaRPr/>
          </a:p>
          <a:p>
            <a:pPr indent="0" lvl="0" marL="0" rtl="0" algn="l">
              <a:spcBef>
                <a:spcPts val="1200"/>
              </a:spcBef>
              <a:spcAft>
                <a:spcPts val="0"/>
              </a:spcAft>
              <a:buNone/>
            </a:pPr>
            <a:r>
              <a:rPr lang="ja"/>
              <a:t>・1は乱数を用いて加法に基づいたアルゴリズムである。</a:t>
            </a:r>
            <a:endParaRPr/>
          </a:p>
          <a:p>
            <a:pPr indent="0" lvl="0" marL="0" rtl="0" algn="l">
              <a:spcBef>
                <a:spcPts val="1200"/>
              </a:spcBef>
              <a:spcAft>
                <a:spcPts val="1200"/>
              </a:spcAft>
              <a:buNone/>
            </a:pPr>
            <a:r>
              <a:rPr lang="ja"/>
              <a:t>・2はShamirの提案した、多項式補間を用いたアルゴリズムである。また3は(k,n)秘密分散を拡張したアルゴリズムである。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実験方法</a:t>
            </a:r>
            <a:endParaRPr/>
          </a:p>
        </p:txBody>
      </p:sp>
      <p:sp>
        <p:nvSpPr>
          <p:cNvPr id="83" name="Google Shape;83;p16"/>
          <p:cNvSpPr txBox="1"/>
          <p:nvPr>
            <p:ph idx="1" type="body"/>
          </p:nvPr>
        </p:nvSpPr>
        <p:spPr>
          <a:xfrm>
            <a:off x="387900" y="1489825"/>
            <a:ext cx="483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右図のようにシェルスクリプトとPythonでプログラムを作成する</a:t>
            </a:r>
            <a:endParaRPr/>
          </a:p>
          <a:p>
            <a:pPr indent="0" lvl="0" marL="0" rtl="0" algn="l">
              <a:spcBef>
                <a:spcPts val="1200"/>
              </a:spcBef>
              <a:spcAft>
                <a:spcPts val="0"/>
              </a:spcAft>
              <a:buNone/>
            </a:pPr>
            <a:r>
              <a:rPr lang="ja"/>
              <a:t>・1万行の「This is the Secret!」というテキストファイルを用意し3つのアルゴリズムで秘密分散を行う。</a:t>
            </a:r>
            <a:endParaRPr/>
          </a:p>
          <a:p>
            <a:pPr indent="0" lvl="0" marL="0" rtl="0" algn="l">
              <a:spcBef>
                <a:spcPts val="1200"/>
              </a:spcBef>
              <a:spcAft>
                <a:spcPts val="1200"/>
              </a:spcAft>
              <a:buNone/>
            </a:pPr>
            <a:r>
              <a:rPr lang="ja"/>
              <a:t>・Pythonの実行にかかった時間及び</a:t>
            </a:r>
            <a:r>
              <a:rPr lang="ja"/>
              <a:t>生成されたシェアの平均サイズを</a:t>
            </a:r>
            <a:r>
              <a:rPr lang="ja"/>
              <a:t>計測する。</a:t>
            </a:r>
            <a:endParaRPr/>
          </a:p>
        </p:txBody>
      </p:sp>
      <p:pic>
        <p:nvPicPr>
          <p:cNvPr id="84" name="Google Shape;84;p16"/>
          <p:cNvPicPr preferRelativeResize="0"/>
          <p:nvPr/>
        </p:nvPicPr>
        <p:blipFill>
          <a:blip r:embed="rId3">
            <a:alphaModFix/>
          </a:blip>
          <a:stretch>
            <a:fillRect/>
          </a:stretch>
        </p:blipFill>
        <p:spPr>
          <a:xfrm>
            <a:off x="5825849" y="448952"/>
            <a:ext cx="2930250" cy="424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結果</a:t>
            </a:r>
            <a:endParaRPr/>
          </a:p>
        </p:txBody>
      </p:sp>
      <p:sp>
        <p:nvSpPr>
          <p:cNvPr id="90" name="Google Shape;90;p17"/>
          <p:cNvSpPr txBox="1"/>
          <p:nvPr>
            <p:ph idx="1" type="body"/>
          </p:nvPr>
        </p:nvSpPr>
        <p:spPr>
          <a:xfrm>
            <a:off x="387900" y="3703325"/>
            <a:ext cx="8368200" cy="11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solidFill>
                  <a:srgbClr val="FFFFFF"/>
                </a:solidFill>
                <a:latin typeface="Arial"/>
                <a:ea typeface="Arial"/>
                <a:cs typeface="Arial"/>
                <a:sym typeface="Arial"/>
              </a:rPr>
              <a:t>(k,L,n)秘密分散法は他の二つに比べて実行時間が圧倒的にかかった。</a:t>
            </a:r>
            <a:endParaRPr>
              <a:solidFill>
                <a:srgbClr val="FFFFFF"/>
              </a:solidFill>
              <a:latin typeface="Arial"/>
              <a:ea typeface="Arial"/>
              <a:cs typeface="Arial"/>
              <a:sym typeface="Arial"/>
            </a:endParaRPr>
          </a:p>
          <a:p>
            <a:pPr indent="0" lvl="0" marL="0" rtl="0" algn="l">
              <a:spcBef>
                <a:spcPts val="1200"/>
              </a:spcBef>
              <a:spcAft>
                <a:spcPts val="1200"/>
              </a:spcAft>
              <a:buNone/>
            </a:pPr>
            <a:r>
              <a:rPr lang="ja">
                <a:solidFill>
                  <a:srgbClr val="FFFFFF"/>
                </a:solidFill>
                <a:latin typeface="Arial"/>
                <a:ea typeface="Arial"/>
                <a:cs typeface="Arial"/>
                <a:sym typeface="Arial"/>
              </a:rPr>
              <a:t>・今回の実装方法・評価項目だと(k,n)秘密分散法が最も良いアルゴリズムだと言える。</a:t>
            </a:r>
            <a:endParaRPr>
              <a:solidFill>
                <a:srgbClr val="FFFFFF"/>
              </a:solidFill>
              <a:latin typeface="Arial"/>
              <a:ea typeface="Arial"/>
              <a:cs typeface="Arial"/>
              <a:sym typeface="Arial"/>
            </a:endParaRPr>
          </a:p>
        </p:txBody>
      </p:sp>
      <p:graphicFrame>
        <p:nvGraphicFramePr>
          <p:cNvPr id="91" name="Google Shape;91;p17"/>
          <p:cNvGraphicFramePr/>
          <p:nvPr/>
        </p:nvGraphicFramePr>
        <p:xfrm>
          <a:off x="1259213" y="1354300"/>
          <a:ext cx="3000000" cy="3000000"/>
        </p:xfrm>
        <a:graphic>
          <a:graphicData uri="http://schemas.openxmlformats.org/drawingml/2006/table">
            <a:tbl>
              <a:tblPr>
                <a:noFill/>
                <a:tableStyleId>{61D84AA3-548B-452D-B0A2-341F2C596BF6}</a:tableStyleId>
              </a:tblPr>
              <a:tblGrid>
                <a:gridCol w="2208525"/>
                <a:gridCol w="2208525"/>
                <a:gridCol w="2208525"/>
              </a:tblGrid>
              <a:tr h="550025">
                <a:tc>
                  <a:txBody>
                    <a:bodyPr/>
                    <a:lstStyle/>
                    <a:p>
                      <a:pPr indent="0" lvl="0" marL="0" rtl="0" algn="ctr">
                        <a:spcBef>
                          <a:spcPts val="0"/>
                        </a:spcBef>
                        <a:spcAft>
                          <a:spcPts val="0"/>
                        </a:spcAft>
                        <a:buNone/>
                      </a:pPr>
                      <a:r>
                        <a:rPr lang="ja">
                          <a:solidFill>
                            <a:srgbClr val="FFFFFF"/>
                          </a:solidFill>
                        </a:rPr>
                        <a:t>アルゴリズム</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c>
                  <a:txBody>
                    <a:bodyPr/>
                    <a:lstStyle/>
                    <a:p>
                      <a:pPr indent="0" lvl="0" marL="0" rtl="0" algn="ctr">
                        <a:spcBef>
                          <a:spcPts val="0"/>
                        </a:spcBef>
                        <a:spcAft>
                          <a:spcPts val="0"/>
                        </a:spcAft>
                        <a:buNone/>
                      </a:pPr>
                      <a:r>
                        <a:rPr lang="ja">
                          <a:solidFill>
                            <a:srgbClr val="FFFFFF"/>
                          </a:solidFill>
                        </a:rPr>
                        <a:t>実行時間[s]</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c>
                  <a:txBody>
                    <a:bodyPr/>
                    <a:lstStyle/>
                    <a:p>
                      <a:pPr indent="0" lvl="0" marL="0" rtl="0" algn="ctr">
                        <a:spcBef>
                          <a:spcPts val="0"/>
                        </a:spcBef>
                        <a:spcAft>
                          <a:spcPts val="0"/>
                        </a:spcAft>
                        <a:buNone/>
                      </a:pPr>
                      <a:r>
                        <a:rPr lang="ja">
                          <a:solidFill>
                            <a:srgbClr val="FFFFFF"/>
                          </a:solidFill>
                        </a:rPr>
                        <a:t>平均ファイルサイズ[KB]</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r>
              <a:tr h="550025">
                <a:tc>
                  <a:txBody>
                    <a:bodyPr/>
                    <a:lstStyle/>
                    <a:p>
                      <a:pPr indent="0" lvl="0" marL="0" rtl="0" algn="ctr">
                        <a:spcBef>
                          <a:spcPts val="0"/>
                        </a:spcBef>
                        <a:spcAft>
                          <a:spcPts val="0"/>
                        </a:spcAft>
                        <a:buNone/>
                      </a:pPr>
                      <a:r>
                        <a:rPr lang="ja">
                          <a:solidFill>
                            <a:srgbClr val="FFFFFF"/>
                          </a:solidFill>
                        </a:rPr>
                        <a:t>加法的秘密分散法</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3.154</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約637</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r h="550025">
                <a:tc>
                  <a:txBody>
                    <a:bodyPr/>
                    <a:lstStyle/>
                    <a:p>
                      <a:pPr indent="0" lvl="0" marL="0" rtl="0" algn="ctr">
                        <a:spcBef>
                          <a:spcPts val="0"/>
                        </a:spcBef>
                        <a:spcAft>
                          <a:spcPts val="0"/>
                        </a:spcAft>
                        <a:buNone/>
                      </a:pPr>
                      <a:r>
                        <a:rPr lang="ja">
                          <a:solidFill>
                            <a:srgbClr val="FFFFFF"/>
                          </a:solidFill>
                        </a:rPr>
                        <a:t>(k,n)秘密分散法</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6.956</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約583</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r h="550025">
                <a:tc>
                  <a:txBody>
                    <a:bodyPr/>
                    <a:lstStyle/>
                    <a:p>
                      <a:pPr indent="0" lvl="0" marL="0" rtl="0" algn="ctr">
                        <a:spcBef>
                          <a:spcPts val="0"/>
                        </a:spcBef>
                        <a:spcAft>
                          <a:spcPts val="0"/>
                        </a:spcAft>
                        <a:buNone/>
                      </a:pPr>
                      <a:r>
                        <a:rPr lang="ja">
                          <a:solidFill>
                            <a:srgbClr val="FFFFFF"/>
                          </a:solidFill>
                        </a:rPr>
                        <a:t>(k,L,n)秘密分散法</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2145.62</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rPr>
                        <a:t>約583</a:t>
                      </a:r>
                      <a:endParaRPr>
                        <a:solidFill>
                          <a:srgbClr val="FFFFFF"/>
                        </a:solidFill>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考察</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加法的秘密分散法は-(2^16-1)から(2^16-1)の範囲で乱数を生成していたため、GF(65537)上で演算をしていた他の二つよりもサイズが大きいと考えられる。</a:t>
            </a:r>
            <a:endParaRPr/>
          </a:p>
          <a:p>
            <a:pPr indent="0" lvl="0" marL="0" rtl="0" algn="l">
              <a:spcBef>
                <a:spcPts val="1200"/>
              </a:spcBef>
              <a:spcAft>
                <a:spcPts val="0"/>
              </a:spcAft>
              <a:buNone/>
            </a:pPr>
            <a:r>
              <a:rPr lang="ja"/>
              <a:t>・</a:t>
            </a:r>
            <a:r>
              <a:rPr lang="ja">
                <a:solidFill>
                  <a:srgbClr val="FFFFFF"/>
                </a:solidFill>
                <a:latin typeface="Arial"/>
                <a:ea typeface="Arial"/>
                <a:cs typeface="Arial"/>
                <a:sym typeface="Arial"/>
              </a:rPr>
              <a:t>(k,L,n)秘密分散法は逆行列計算を行っていたため、他の２つと比べて非常に時間がかかった。</a:t>
            </a:r>
            <a:endParaRPr/>
          </a:p>
          <a:p>
            <a:pPr indent="0" lvl="0" marL="0" rtl="0" algn="l">
              <a:spcBef>
                <a:spcPts val="1200"/>
              </a:spcBef>
              <a:spcAft>
                <a:spcPts val="1200"/>
              </a:spcAft>
              <a:buNone/>
            </a:pPr>
            <a:r>
              <a:rPr lang="ja"/>
              <a:t>・各アルゴリズムにおいて条件を揃えるためにファイル入出力を同じプログラムで行っていたため、</a:t>
            </a:r>
            <a:r>
              <a:rPr lang="ja">
                <a:solidFill>
                  <a:srgbClr val="FFFFFF"/>
                </a:solidFill>
                <a:latin typeface="Arial"/>
                <a:ea typeface="Arial"/>
                <a:cs typeface="Arial"/>
                <a:sym typeface="Arial"/>
              </a:rPr>
              <a:t>(k,n)秘密分散法と(k,L,n)秘密分散法の違いがあまり見られなかった。</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